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3" r:id="rId7"/>
    <p:sldId id="260" r:id="rId8"/>
    <p:sldId id="261" r:id="rId9"/>
    <p:sldId id="264" r:id="rId10"/>
    <p:sldId id="266" r:id="rId11"/>
    <p:sldId id="267" r:id="rId12"/>
    <p:sldId id="265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67C019-1D61-73C2-D498-407F5F73FD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BFF9821-ED1F-7D62-06E1-64ACF4B1F3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107712A-4558-0C87-81EF-470E3AE2F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61B30-47E0-42E8-A7DF-100C39209FC6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C773C3-D553-CCA5-1050-B8A39239A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33C336A-B0D7-5CB1-55DA-55B4A8524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50255-3CDF-4FA1-BD2A-ACF4B17C41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4579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393E68-9499-2B2C-EBD8-CDBF98A11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C4F1DE-DB38-5275-7FEB-6D05A11EDE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1A4DF1-441E-C7F9-5232-DD8198B83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61B30-47E0-42E8-A7DF-100C39209FC6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9FFEE2-A4D9-0BC8-9BF8-6AFD07374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4568A6-6B2D-C7D0-8601-2A3EADC90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50255-3CDF-4FA1-BD2A-ACF4B17C41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573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5E0379-4153-C533-8AED-9A2842851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B9B6187-45C7-0836-A08E-428D4CA4E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E4FACDB-C10F-B41F-93B1-A3CB70FCB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61B30-47E0-42E8-A7DF-100C39209FC6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C4D761-88AD-6551-4CDD-8AA0FD4E9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0065A5-1C67-3982-B3DD-8F4A5B185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50255-3CDF-4FA1-BD2A-ACF4B17C41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7550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E6A471-1590-111D-3C29-9F7251D7D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7C06CA-4F37-8E51-E265-FDCE9B47D1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4ADC245-2739-58CE-0686-10E7F43C42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AB50EAA-FF88-A435-C791-2AF9D28D5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61B30-47E0-42E8-A7DF-100C39209FC6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DD025DC-6B45-27D8-6555-C16151BCD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F79CCF0-8C9A-86F3-593E-7200C50B9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50255-3CDF-4FA1-BD2A-ACF4B17C41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65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62001A-2951-1573-1023-9B53ADCD4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13C76A7-B42F-F69D-0B82-2BA05A2509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5A344AC-1C8B-1990-7E2D-E9D4973D7C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C06FF72-91D8-5E45-847C-4FA0AC6022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1C19833-7F5B-92A2-0C97-C6175CD53D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F40FDA0-BF8C-97D1-8AF5-8AA6D2181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61B30-47E0-42E8-A7DF-100C39209FC6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CA67188-4324-F8B2-AF16-008E88E17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0447476-71EC-9BEE-94AA-B43297C05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50255-3CDF-4FA1-BD2A-ACF4B17C41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908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0C00ED-A014-A4C0-7639-B50558EBC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AE14A31-7AB6-5B39-62B0-57DE54BAF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61B30-47E0-42E8-A7DF-100C39209FC6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5A12A2F-8A6D-A6C0-85F5-60EADC098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FA4771D-4B54-B681-F3DA-4A8F3EB42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50255-3CDF-4FA1-BD2A-ACF4B17C41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4977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2F256DD-ECF4-93EB-0AE0-D34E52275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61B30-47E0-42E8-A7DF-100C39209FC6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2258A2C-8C46-59B7-4A50-01099ED44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2A179C3-E674-8EF3-CC16-204C7CEFC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50255-3CDF-4FA1-BD2A-ACF4B17C41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096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6ECD1E-DC32-C2FE-995F-8D280491B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59F4BC-3F66-256F-2B70-1A785B2613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88F4588-DA46-95B3-B37D-EC1BB46D78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E30E3FA-D8C4-137C-0520-9EC79C72C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61B30-47E0-42E8-A7DF-100C39209FC6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0F50F96-CFDD-A480-76AE-2EA625415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1D62C01-B3B5-9638-6E40-EAF27334E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50255-3CDF-4FA1-BD2A-ACF4B17C41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061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68E21-6AC3-B874-2D6E-D6949B089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8F80673-E451-2F0D-E150-44FD2F8025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1337F7F-F671-A916-8CFB-5254A327D9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9F4D89-6F39-EAD1-DED7-0C6AA50B5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61B30-47E0-42E8-A7DF-100C39209FC6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3EF13D0-4DDE-1A07-AD7A-8742A1968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8839DBA-A190-5406-387E-280F9E4E4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50255-3CDF-4FA1-BD2A-ACF4B17C41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1004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6379F7-8329-383B-EC06-B959E5079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118034E-6F32-30F7-BBD9-2256258D60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B492CA-DFF6-2568-1420-1BE8CDFF6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61B30-47E0-42E8-A7DF-100C39209FC6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C8A3EB-9D51-1D3B-E88F-E43F1503D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621F6F-7E73-39D6-1D8D-063EEB3CC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50255-3CDF-4FA1-BD2A-ACF4B17C41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419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A77EC56-8D6C-113C-A627-22982841A0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2E2E4F0-99C9-0AE1-4C0E-B8DDF1A6F7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5BCBC7-36AC-AE7A-0CBF-B93F52238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61B30-47E0-42E8-A7DF-100C39209FC6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F957C2-5A20-60F7-A6A5-FCBF9122B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AFB2B9-FBA8-6702-C905-8AA5BFD29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50255-3CDF-4FA1-BD2A-ACF4B17C41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8591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48E429-81F0-6E57-0F5A-2D4FD2A3B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4D45EA5-68B5-AA09-7603-3171BDB24D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ABD56F-9C64-ED7A-E487-F261F9B975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961B30-47E0-42E8-A7DF-100C39209FC6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1ABECD-A55E-508F-C7EB-3EE25EC136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02702F-E84B-BAF2-DAB8-AE6467B208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850255-3CDF-4FA1-BD2A-ACF4B17C41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483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8FFEF6-380F-D57C-38B6-A4418544AB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50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170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91C28C7-A75D-C7DD-842F-891A892FB6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DE14E11-7313-7D43-D01C-469AE1E84609}"/>
              </a:ext>
            </a:extLst>
          </p:cNvPr>
          <p:cNvSpPr txBox="1"/>
          <p:nvPr/>
        </p:nvSpPr>
        <p:spPr>
          <a:xfrm>
            <a:off x="4417153" y="134116"/>
            <a:ext cx="335769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Гарантийные продукты фонда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068790-D80D-6995-393E-3B49CCCFA532}"/>
              </a:ext>
            </a:extLst>
          </p:cNvPr>
          <p:cNvSpPr txBox="1"/>
          <p:nvPr/>
        </p:nvSpPr>
        <p:spPr>
          <a:xfrm>
            <a:off x="4955797" y="441893"/>
            <a:ext cx="18812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2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 «Стандарт»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54C731-5AE6-3157-F864-167A3EE30305}"/>
              </a:ext>
            </a:extLst>
          </p:cNvPr>
          <p:cNvSpPr txBox="1"/>
          <p:nvPr/>
        </p:nvSpPr>
        <p:spPr>
          <a:xfrm>
            <a:off x="274740" y="703503"/>
            <a:ext cx="1141601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100" b="1" i="1" dirty="0">
                <a:solidFill>
                  <a:srgbClr val="2C2A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продукта</a:t>
            </a:r>
          </a:p>
          <a:p>
            <a:pPr algn="just"/>
            <a:r>
              <a:rPr lang="ru-RU" sz="1100" b="0" i="0" dirty="0">
                <a:solidFill>
                  <a:srgbClr val="2C2A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Стандартная ставка 2% годовых по поручительствам Фонда, предоставляемым субъектам МСП, не относящимся к льготной категории и не осуществляющих деятельность в приоритетных для края отраслях экономики.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35E9AC-9573-17AB-5F3A-7C237EE18460}"/>
              </a:ext>
            </a:extLst>
          </p:cNvPr>
          <p:cNvSpPr txBox="1"/>
          <p:nvPr/>
        </p:nvSpPr>
        <p:spPr>
          <a:xfrm>
            <a:off x="299907" y="1303667"/>
            <a:ext cx="193156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100" b="1" i="1" dirty="0">
                <a:solidFill>
                  <a:srgbClr val="2C2A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по продукту</a:t>
            </a:r>
          </a:p>
        </p:txBody>
      </p:sp>
      <p:graphicFrame>
        <p:nvGraphicFramePr>
          <p:cNvPr id="14" name="Таблица 14">
            <a:extLst>
              <a:ext uri="{FF2B5EF4-FFF2-40B4-BE49-F238E27FC236}">
                <a16:creationId xmlns:a16="http://schemas.microsoft.com/office/drawing/2014/main" id="{D13045A4-FD8D-FD97-67D9-AE479BDB70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8628142"/>
              </p:ext>
            </p:extLst>
          </p:nvPr>
        </p:nvGraphicFramePr>
        <p:xfrm>
          <a:off x="299907" y="1590297"/>
          <a:ext cx="11416018" cy="3761977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393127">
                  <a:extLst>
                    <a:ext uri="{9D8B030D-6E8A-4147-A177-3AD203B41FA5}">
                      <a16:colId xmlns:a16="http://schemas.microsoft.com/office/drawing/2014/main" val="2428472374"/>
                    </a:ext>
                  </a:extLst>
                </a:gridCol>
                <a:gridCol w="9022891">
                  <a:extLst>
                    <a:ext uri="{9D8B030D-6E8A-4147-A177-3AD203B41FA5}">
                      <a16:colId xmlns:a16="http://schemas.microsoft.com/office/drawing/2014/main" val="143805232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Максимальный размер поручительства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dirty="0">
                          <a:solidFill>
                            <a:srgbClr val="2C2A2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70% от суммы основного долга по кредитному обязательству, но не более 50,0 млн руб.;</a:t>
                      </a:r>
                    </a:p>
                    <a:p>
                      <a:pPr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dirty="0">
                          <a:solidFill>
                            <a:srgbClr val="2C2A2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50% от суммы основного долга по кредитному обязательству, но не более 50,0 млн руб., если в структуре собственного залогового обеспечения кредита/займа товарно-материальные ценности составляют более 30%, а также по договорам поручительства на сумму свыше 25 миллионов рублей.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654740"/>
                  </a:ext>
                </a:extLst>
              </a:tr>
              <a:tr h="287257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поручительства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solidFill>
                            <a:srgbClr val="2C2A2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3 лет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260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комиссии за предоставление поручительства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solidFill>
                            <a:srgbClr val="2C2A2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2% годовых от суммы поручительства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252097"/>
                  </a:ext>
                </a:extLst>
              </a:tr>
              <a:tr h="205577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оплаты комиссии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dirty="0">
                          <a:solidFill>
                            <a:srgbClr val="2C2A2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единовременно, в срок не позднее 3-х рабочих дней с даты заключения договора поручительства;</a:t>
                      </a:r>
                    </a:p>
                    <a:p>
                      <a:pPr algn="l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dirty="0">
                          <a:solidFill>
                            <a:srgbClr val="2C2A2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 рассрочку 1 раз в 3/6/12 месяцев по договорам поручительств на сумму свыше 25,0 млн руб., при этом первый платеж производится в срок не позднее 3-х рабочих дней с даты заключения договора поручительства.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810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по кредитному обязательству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dirty="0">
                          <a:solidFill>
                            <a:srgbClr val="2C2A2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залогового обеспечения, в том числе независимая гарантия/поручительство Корпорации МСП, в размере не менее 30% от суммы основного долга договору кредитного характера по поручительствам на суммы свыше 10 млн руб. до 25 млн руб.</a:t>
                      </a:r>
                    </a:p>
                    <a:p>
                      <a:pPr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0" dirty="0">
                          <a:solidFill>
                            <a:srgbClr val="2C2A2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залогового обеспечения, в том числе независимая гарантия/поручительство Корпорации МСП, в размере не менее 50% от суммы основного долга по договору кредитного характера по поручительствам на суммы свыше 25 млн руб.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098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Максимальная ответственность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-70% от остатка основного долга неиспользованных Заемщиком обязательств по кредитному договору, договору займа на момент предъявления Финансовой организацией требования по такому договору;</a:t>
                      </a:r>
                    </a:p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- 50% от остатка основного долга неиспользованных Заемщиком обязательств по кредитному договору, договору займа на момент предъявления Финансовой организацией требования по такому договору, если в структуре собственного залогового обеспечения кредита/займа товарно-материальные ценности составляют более 30%, а также а также по договорам поручительства на сумму свыше 25 миллионов рублей.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603075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FD58FEFB-2CE7-D2EF-EB2B-1653CCA63992}"/>
              </a:ext>
            </a:extLst>
          </p:cNvPr>
          <p:cNvSpPr txBox="1"/>
          <p:nvPr/>
        </p:nvSpPr>
        <p:spPr>
          <a:xfrm>
            <a:off x="274741" y="5582559"/>
            <a:ext cx="11416017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b="0" i="0" dirty="0">
                <a:solidFill>
                  <a:srgbClr val="2C2A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 заключении с Заемщиком договора залога имущества или иного вида обеспечения. Решение о предоставлении Фонду обеспечения принимается клиентом самостоятельно и не является обязательным условием для получения компанией поручительства.</a:t>
            </a:r>
          </a:p>
          <a:p>
            <a:pPr algn="just"/>
            <a:r>
              <a:rPr lang="ru-RU" sz="1100" b="0" i="0" dirty="0">
                <a:solidFill>
                  <a:srgbClr val="2C2A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комиссии фонда за предоставленное поручительство с учётом всех скидок не может быть менее 0,5% годовых.</a:t>
            </a:r>
          </a:p>
        </p:txBody>
      </p:sp>
    </p:spTree>
    <p:extLst>
      <p:ext uri="{BB962C8B-B14F-4D97-AF65-F5344CB8AC3E}">
        <p14:creationId xmlns:p14="http://schemas.microsoft.com/office/powerpoint/2010/main" val="3432811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3572F9F-2D0D-B838-605C-BEC7A53E9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A0A946-2728-F488-DB61-D50561F4FC93}"/>
              </a:ext>
            </a:extLst>
          </p:cNvPr>
          <p:cNvSpPr txBox="1"/>
          <p:nvPr/>
        </p:nvSpPr>
        <p:spPr>
          <a:xfrm>
            <a:off x="494252" y="142504"/>
            <a:ext cx="378413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200" b="1" i="1" dirty="0">
                <a:solidFill>
                  <a:srgbClr val="2C2A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Скидки на комиссионное вознаграждение Фонда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5B232E5B-59AC-523F-840F-13B375F20F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5266384"/>
              </p:ext>
            </p:extLst>
          </p:nvPr>
        </p:nvGraphicFramePr>
        <p:xfrm>
          <a:off x="354201" y="562007"/>
          <a:ext cx="11272940" cy="1092349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566878">
                  <a:extLst>
                    <a:ext uri="{9D8B030D-6E8A-4147-A177-3AD203B41FA5}">
                      <a16:colId xmlns:a16="http://schemas.microsoft.com/office/drawing/2014/main" val="3136558582"/>
                    </a:ext>
                  </a:extLst>
                </a:gridCol>
                <a:gridCol w="9706062">
                  <a:extLst>
                    <a:ext uri="{9D8B030D-6E8A-4147-A177-3AD203B41FA5}">
                      <a16:colId xmlns:a16="http://schemas.microsoft.com/office/drawing/2014/main" val="9157159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 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 не более 20тыс.руб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i="0" dirty="0">
                          <a:solidFill>
                            <a:srgbClr val="2C2A2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Заемщиков, имеющих положительную историю сотрудничества с Фондом (наличие действующих, либо закрытых договоров поручительства Фонда, по которым Банком не были предъявлены Фонду требования о погашении задолженности).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709025"/>
                  </a:ext>
                </a:extLst>
              </a:tr>
              <a:tr h="294789"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i="0" dirty="0">
                          <a:solidFill>
                            <a:srgbClr val="2C2A2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 частично обеспеченным* договорам поручительства (размер частичного обеспечения должен составлять не менее 70% от суммы поручительства Фонда).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654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i="0" dirty="0">
                          <a:solidFill>
                            <a:srgbClr val="2C2A2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 полностью обеспеченным* договорам поручительства.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3259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947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B4C888E-5A14-D7F7-29B8-2B466CC85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9A4457B-37A1-ECDE-F66E-A6CAE9CA0131}"/>
              </a:ext>
            </a:extLst>
          </p:cNvPr>
          <p:cNvSpPr txBox="1"/>
          <p:nvPr/>
        </p:nvSpPr>
        <p:spPr>
          <a:xfrm>
            <a:off x="4187969" y="144229"/>
            <a:ext cx="254000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2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 «Банковская гарантия»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8F34DB-A18C-86DD-6E7A-EC16E0801587}"/>
              </a:ext>
            </a:extLst>
          </p:cNvPr>
          <p:cNvSpPr txBox="1"/>
          <p:nvPr/>
        </p:nvSpPr>
        <p:spPr>
          <a:xfrm>
            <a:off x="278699" y="565457"/>
            <a:ext cx="1133166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b="1" i="1" dirty="0">
                <a:solidFill>
                  <a:srgbClr val="2C2A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продукта</a:t>
            </a:r>
          </a:p>
          <a:p>
            <a:pPr algn="just"/>
            <a:r>
              <a:rPr lang="ru-RU" sz="1100" b="0" i="0" dirty="0">
                <a:solidFill>
                  <a:srgbClr val="2C2A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Поручительство Фонда предоставляется по кредитным обязательствам субъектов МСП перед Финансовыми организациями согласно заключенных договоров банковской гарантии.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8DF3C3-1242-5595-45EE-C76F126A611E}"/>
              </a:ext>
            </a:extLst>
          </p:cNvPr>
          <p:cNvSpPr txBox="1"/>
          <p:nvPr/>
        </p:nvSpPr>
        <p:spPr>
          <a:xfrm>
            <a:off x="278699" y="1140573"/>
            <a:ext cx="235101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100" b="1" i="1" dirty="0">
                <a:solidFill>
                  <a:srgbClr val="2C2A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по продукту</a:t>
            </a:r>
          </a:p>
        </p:txBody>
      </p:sp>
      <p:graphicFrame>
        <p:nvGraphicFramePr>
          <p:cNvPr id="6" name="Таблица 14">
            <a:extLst>
              <a:ext uri="{FF2B5EF4-FFF2-40B4-BE49-F238E27FC236}">
                <a16:creationId xmlns:a16="http://schemas.microsoft.com/office/drawing/2014/main" id="{03731E3A-191A-59A3-5ED0-273C737D3A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8119729"/>
              </p:ext>
            </p:extLst>
          </p:nvPr>
        </p:nvGraphicFramePr>
        <p:xfrm>
          <a:off x="236521" y="1471067"/>
          <a:ext cx="11416018" cy="3761977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393127">
                  <a:extLst>
                    <a:ext uri="{9D8B030D-6E8A-4147-A177-3AD203B41FA5}">
                      <a16:colId xmlns:a16="http://schemas.microsoft.com/office/drawing/2014/main" val="2428472374"/>
                    </a:ext>
                  </a:extLst>
                </a:gridCol>
                <a:gridCol w="9022891">
                  <a:extLst>
                    <a:ext uri="{9D8B030D-6E8A-4147-A177-3AD203B41FA5}">
                      <a16:colId xmlns:a16="http://schemas.microsoft.com/office/drawing/2014/main" val="143805232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Максимальный размер поручительства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70% от суммы основного долга по кредитному обязательству, но не более 50,0 млн руб.;</a:t>
                      </a:r>
                    </a:p>
                    <a:p>
                      <a:pPr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50% от суммы основного долга по кредитному обязательству, но не более 50,0 млн руб., если в структуре собственного залогового обеспечения кредита/займа товарно-материальные ценности составляют более 30%, а также по договорам поручительства на сумму свыше 25 миллионов рублей.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654740"/>
                  </a:ext>
                </a:extLst>
              </a:tr>
              <a:tr h="287257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поручительства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solidFill>
                            <a:srgbClr val="2C2A2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3 лет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260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комиссии за предоставление поручительства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0,5% годовых от суммы поручительства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252097"/>
                  </a:ext>
                </a:extLst>
              </a:tr>
              <a:tr h="205577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оплаты комиссии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единовременно, в срок не позднее 3-х рабочих дней с даты заключения договора поручительства;</a:t>
                      </a:r>
                    </a:p>
                    <a:p>
                      <a:pPr algn="l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рассрочку 1 раз в 3/6/12 месяцев по договорам поручительств на сумму свыше 25 млн руб.. при этом первый платеж производится в срок не позднее 3-х рабочих дней с даты заключения договора поручительства.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810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по кредитному обязательству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залогового обеспечения, в том числе независимая гарантия/поручительство Корпорации МСП, в размере не менее 30% от суммы основного долга по договору кредитного характера по поручительствам на суммы свыше 10 млн. руб. до 25 млн руб.;</a:t>
                      </a:r>
                    </a:p>
                    <a:p>
                      <a:pPr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залогового обеспечения, в том числе независимая гарантия/поручительство Корпорации МСП, в размере не менее 50% от суммы основного долга по договору кредитного характера по поручительствам на суммы свыше 25 млн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098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Максимальная ответственность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-70% от остатка основного долга неиспользованных Заемщиком обязательств по договору банковской гарантии на момент предъявления Финансовой организацией требования по такому договору;</a:t>
                      </a:r>
                    </a:p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-50% от остатка основного долга неиспользованных Заемщиком обязательств по договору банковской гарантии на момент предъявления Финансовой организацией требования по такому договору, если в структуре собственного залогового обеспечения кредита/займа товарно-материальные ценности составляют более 30%, а также по договорам поручительства на сумму свыше 25 миллионов рублей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6030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9420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D4B1823-C34D-7E70-01E1-0034561C38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780275C-6EDE-2ADD-4CD6-1DC158739B11}"/>
              </a:ext>
            </a:extLst>
          </p:cNvPr>
          <p:cNvSpPr txBox="1"/>
          <p:nvPr/>
        </p:nvSpPr>
        <p:spPr>
          <a:xfrm>
            <a:off x="4538444" y="87402"/>
            <a:ext cx="186445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1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 «Рост»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4440FE-5D76-6F30-C52B-B638641223C6}"/>
              </a:ext>
            </a:extLst>
          </p:cNvPr>
          <p:cNvSpPr txBox="1"/>
          <p:nvPr/>
        </p:nvSpPr>
        <p:spPr>
          <a:xfrm>
            <a:off x="249573" y="437670"/>
            <a:ext cx="1149501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100" b="1" i="1" dirty="0">
                <a:solidFill>
                  <a:srgbClr val="2C2A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продукта</a:t>
            </a:r>
          </a:p>
          <a:p>
            <a:pPr algn="l"/>
            <a:r>
              <a:rPr lang="ru-RU" sz="1100" b="0" i="0" dirty="0">
                <a:solidFill>
                  <a:srgbClr val="2C2A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поручительства Фонда в качестве обеспечения по действующим кредитным обязательствам субъектов МСП перед Финансовыми организациями.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101ECD-4057-FA52-3C21-6B05B7A853B0}"/>
              </a:ext>
            </a:extLst>
          </p:cNvPr>
          <p:cNvSpPr txBox="1"/>
          <p:nvPr/>
        </p:nvSpPr>
        <p:spPr>
          <a:xfrm>
            <a:off x="249573" y="875340"/>
            <a:ext cx="615332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100" b="1" i="1" dirty="0">
                <a:solidFill>
                  <a:srgbClr val="2C2A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по продукту</a:t>
            </a:r>
          </a:p>
        </p:txBody>
      </p:sp>
      <p:graphicFrame>
        <p:nvGraphicFramePr>
          <p:cNvPr id="9" name="Таблица 14">
            <a:extLst>
              <a:ext uri="{FF2B5EF4-FFF2-40B4-BE49-F238E27FC236}">
                <a16:creationId xmlns:a16="http://schemas.microsoft.com/office/drawing/2014/main" id="{4BBFC97D-06B0-8FFB-A42E-F64F3022E5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7196374"/>
              </p:ext>
            </p:extLst>
          </p:nvPr>
        </p:nvGraphicFramePr>
        <p:xfrm>
          <a:off x="249573" y="1218425"/>
          <a:ext cx="11416018" cy="423672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393127">
                  <a:extLst>
                    <a:ext uri="{9D8B030D-6E8A-4147-A177-3AD203B41FA5}">
                      <a16:colId xmlns:a16="http://schemas.microsoft.com/office/drawing/2014/main" val="2428472374"/>
                    </a:ext>
                  </a:extLst>
                </a:gridCol>
                <a:gridCol w="9022891">
                  <a:extLst>
                    <a:ext uri="{9D8B030D-6E8A-4147-A177-3AD203B41FA5}">
                      <a16:colId xmlns:a16="http://schemas.microsoft.com/office/drawing/2014/main" val="143805232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Максимальный размер поручительства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70% от суммы основного долга по кредитному обязательству, но не более 50,0 млн руб.;</a:t>
                      </a:r>
                    </a:p>
                    <a:p>
                      <a:pPr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50% от суммы основного долга по кредитному обязательству, но не более 50,0 млн руб., если в структуре собственного залогового обеспечения кредита/займа товарно-материальные ценности составляют более 30%, а также по договорам поручительства на сумму свыше 25 миллионов рублей.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654740"/>
                  </a:ext>
                </a:extLst>
              </a:tr>
              <a:tr h="287257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поручительства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до 10 лет на цели инвестиционного характера;</a:t>
                      </a:r>
                    </a:p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до 3 лет на текущую деятельность (пополнение оборотных средств и т.п.)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260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комиссии за предоставление поручительства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0,5%, 0,75%, 1%, 2% годовых от суммы поручительства в зависимости от продукта Фонда при вступлении его поручителем в действующие кредитные обязательства субъекта МСП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252097"/>
                  </a:ext>
                </a:extLst>
              </a:tr>
              <a:tr h="205577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оплаты комиссии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единовременно, в срок не позднее 3-х рабочих дней с даты заключения договора поручительства;</a:t>
                      </a:r>
                    </a:p>
                    <a:p>
                      <a:pPr algn="l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поручительствам на сумму свыше 25,0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млнруб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в рассрочку 1 раз в 3/6/12 месяцев, при этом первый платеж производится в срок не позднее 3-х рабочих дней с даты заключения договора поручительства;</a:t>
                      </a:r>
                    </a:p>
                    <a:p>
                      <a:pPr algn="l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поручительствам сроком свыше 3-х лет: за первые три года единовременно, в срок не позднее 3-х рабочих дней с даты заключения договора поручительства; оставшаяся часть в течение 12 месяцев с даты заключения договора поручительства в рассрочку 1 раз в 3/6/12 месяцев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810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по кредитному обязательству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залогового обеспечения, в том числе независимая гарантия/поручительство Корпорации МСП, в размере не менее 30% от суммы основного долга по договору кредитного характера по поручительствам на суммы свыше 10 млн руб. до 25 млн руб.;</a:t>
                      </a:r>
                    </a:p>
                    <a:p>
                      <a:pPr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залогового обеспечения, в том числе независимая гарантия/поручительство Корпорации МСП, в размере не менее 50% от суммы основного долга по договору кредитного характера по поручительствам на суммы свыше 25 млн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098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Максимальная ответственность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- 70% от остатка основного долга неиспользованных Заемщиком обязательств по кредитному договору, договору займа на момент предъявления Финансовой организацией требования по такому договору;</a:t>
                      </a:r>
                    </a:p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- 50% от остатка основного долга неиспользованных Заемщиком обязательств по кредитному договору, договору займа на момент предъявления Финансовой организацией требования по такому договору, если в структуре собственного залогового обеспечения кредита/займа товарно-материальные ценности составляют более 30%, а также по договорам поручительства на сумму свыше 25 миллионов рублей.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603075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94B863B3-9BB1-60C4-E2B2-9FCB97F139A4}"/>
              </a:ext>
            </a:extLst>
          </p:cNvPr>
          <p:cNvSpPr txBox="1"/>
          <p:nvPr/>
        </p:nvSpPr>
        <p:spPr>
          <a:xfrm>
            <a:off x="268099" y="5536620"/>
            <a:ext cx="11397491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*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заключении с Заемщиком договора залога имущества или иного вида обеспечения. Решение о предоставлении Фонду обеспечения принимается клиентом самостоятельно и не является обязательным условием для получения компанией поручительства.</a:t>
            </a:r>
          </a:p>
          <a:p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комиссии фонда за предоставленное поручительство с учётом всех скидок не может быть менее 0,5% годовых.</a:t>
            </a:r>
          </a:p>
        </p:txBody>
      </p:sp>
    </p:spTree>
    <p:extLst>
      <p:ext uri="{BB962C8B-B14F-4D97-AF65-F5344CB8AC3E}">
        <p14:creationId xmlns:p14="http://schemas.microsoft.com/office/powerpoint/2010/main" val="1311825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C3F30E2-488B-1647-B4D0-9F9ED33F03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47FCBB5-1266-95BA-A9BA-600DFC87CF45}"/>
              </a:ext>
            </a:extLst>
          </p:cNvPr>
          <p:cNvSpPr txBox="1"/>
          <p:nvPr/>
        </p:nvSpPr>
        <p:spPr>
          <a:xfrm>
            <a:off x="442518" y="193240"/>
            <a:ext cx="61533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2C2A2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Скидки на комиссионное вознаграждение Фонда</a:t>
            </a:r>
          </a:p>
        </p:txBody>
      </p:sp>
      <p:graphicFrame>
        <p:nvGraphicFramePr>
          <p:cNvPr id="4" name="Таблица 5">
            <a:extLst>
              <a:ext uri="{FF2B5EF4-FFF2-40B4-BE49-F238E27FC236}">
                <a16:creationId xmlns:a16="http://schemas.microsoft.com/office/drawing/2014/main" id="{4884B223-2D17-1B2F-67E8-6CD6CA21A0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4962764"/>
              </p:ext>
            </p:extLst>
          </p:nvPr>
        </p:nvGraphicFramePr>
        <p:xfrm>
          <a:off x="299906" y="579297"/>
          <a:ext cx="11272940" cy="1092349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566878">
                  <a:extLst>
                    <a:ext uri="{9D8B030D-6E8A-4147-A177-3AD203B41FA5}">
                      <a16:colId xmlns:a16="http://schemas.microsoft.com/office/drawing/2014/main" val="3136558582"/>
                    </a:ext>
                  </a:extLst>
                </a:gridCol>
                <a:gridCol w="9706062">
                  <a:extLst>
                    <a:ext uri="{9D8B030D-6E8A-4147-A177-3AD203B41FA5}">
                      <a16:colId xmlns:a16="http://schemas.microsoft.com/office/drawing/2014/main" val="9157159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 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 не более 20тыс.руб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Заемщиков, имеющих положительную историю сотрудничества с Фондом (наличие действующих, либо закрытых договоров поручительства Фонда, по которым Банком не были предъявлены Фонду требования о погашении задолженности)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709025"/>
                  </a:ext>
                </a:extLst>
              </a:tr>
              <a:tr h="294789"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частично обеспеченным* договорам поручительства (размер частичного обеспечения должен составлять не менее 70% от суммы поручительства Фонда).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654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полностью обеспеченным* договорам поручительства.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3259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6000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72192F6-07D7-9DA6-C7A3-47DEB53CC6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BA57B46-F49C-148E-DCAF-C8D97592F5BD}"/>
              </a:ext>
            </a:extLst>
          </p:cNvPr>
          <p:cNvSpPr txBox="1"/>
          <p:nvPr/>
        </p:nvSpPr>
        <p:spPr>
          <a:xfrm>
            <a:off x="4296212" y="75795"/>
            <a:ext cx="18308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2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 «</a:t>
            </a:r>
            <a:r>
              <a:rPr lang="ru-RU" sz="12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Рефинанс</a:t>
            </a:r>
            <a:r>
              <a:rPr lang="ru-RU" sz="12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D260F2-1A27-70A3-0CF2-D941630A15E2}"/>
              </a:ext>
            </a:extLst>
          </p:cNvPr>
          <p:cNvSpPr txBox="1"/>
          <p:nvPr/>
        </p:nvSpPr>
        <p:spPr>
          <a:xfrm>
            <a:off x="163933" y="352794"/>
            <a:ext cx="1167118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100" b="1" i="1" dirty="0">
                <a:solidFill>
                  <a:srgbClr val="2C2A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продукта</a:t>
            </a:r>
          </a:p>
          <a:p>
            <a:pPr algn="just"/>
            <a:r>
              <a:rPr lang="ru-RU" sz="1100" b="0" i="0" dirty="0">
                <a:solidFill>
                  <a:srgbClr val="2C2A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поручительства Фонда по рефинансируемым Финансовыми организациями кредитным сделкам, в случаях, когда условия рефинансирования приведут к улучшению для субъектов МСП существенных условий рефинансируемых кредитных обязательств.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1ABC13-18F5-1477-4CF3-D3F0F56BE057}"/>
              </a:ext>
            </a:extLst>
          </p:cNvPr>
          <p:cNvSpPr txBox="1"/>
          <p:nvPr/>
        </p:nvSpPr>
        <p:spPr>
          <a:xfrm>
            <a:off x="163933" y="916177"/>
            <a:ext cx="615332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100" b="1" i="1" dirty="0">
                <a:solidFill>
                  <a:srgbClr val="2C2A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по продукту</a:t>
            </a:r>
          </a:p>
        </p:txBody>
      </p:sp>
      <p:graphicFrame>
        <p:nvGraphicFramePr>
          <p:cNvPr id="11" name="Таблица 14">
            <a:extLst>
              <a:ext uri="{FF2B5EF4-FFF2-40B4-BE49-F238E27FC236}">
                <a16:creationId xmlns:a16="http://schemas.microsoft.com/office/drawing/2014/main" id="{1D5AF84F-613D-ADE0-E12B-D1B5E5202C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7306229"/>
              </p:ext>
            </p:extLst>
          </p:nvPr>
        </p:nvGraphicFramePr>
        <p:xfrm>
          <a:off x="163933" y="1186954"/>
          <a:ext cx="11731655" cy="423672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459294">
                  <a:extLst>
                    <a:ext uri="{9D8B030D-6E8A-4147-A177-3AD203B41FA5}">
                      <a16:colId xmlns:a16="http://schemas.microsoft.com/office/drawing/2014/main" val="2428472374"/>
                    </a:ext>
                  </a:extLst>
                </a:gridCol>
                <a:gridCol w="9272361">
                  <a:extLst>
                    <a:ext uri="{9D8B030D-6E8A-4147-A177-3AD203B41FA5}">
                      <a16:colId xmlns:a16="http://schemas.microsoft.com/office/drawing/2014/main" val="143805232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Максимальный размер поручительства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70% от суммы основного долга по кредитному обязательству, но не более 50,0 млн руб.;</a:t>
                      </a:r>
                    </a:p>
                    <a:p>
                      <a:pPr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50% от суммы основного долга по кредитному обязательству, но не более 50,0 млн руб., если в структуре собственного залогового обеспечения кредита/займа товарно-материальные ценности составляют более 30%, а также по договорам поручительства на сумму свыше 25 миллионов рублей по кредитным обязательствам на сумму свыше 50,0 (Пятьдесят) миллионов рублей.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654740"/>
                  </a:ext>
                </a:extLst>
              </a:tr>
              <a:tr h="287257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поручительства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до 10 лет на цели инвестиционного характера;</a:t>
                      </a:r>
                    </a:p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до 3 лет на текущую деятельность (пополнение оборотных средств и т.п.).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260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комиссии за предоставление поручительства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0,5%, 0,75%, 1%, 2% годовых от суммы поручительства в зависимости от продукта Фонда при вступлении его поручителем в рефинансируемые кредитные обязательства субъекта МСП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252097"/>
                  </a:ext>
                </a:extLst>
              </a:tr>
              <a:tr h="205577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оплаты комиссии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единовременно, в срок не позднее 3-х рабочих дней с даты заключения договора поручительства;</a:t>
                      </a:r>
                    </a:p>
                    <a:p>
                      <a:pPr algn="l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поручительствам на сумму свыше 25,0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в рассрочку 1 раз в 3/6/12 месяцев, при этом первый платеж производится в срок не позднее 3-х рабочих дней с даты заключения договора поручительства;</a:t>
                      </a:r>
                    </a:p>
                    <a:p>
                      <a:pPr algn="l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поручительствам сроком свыше 3-х лет: за первые три года единовременно, в срок не позднее 3-х рабочих дней с даты заключения договора поручительства; оставшаяся часть в течение 12 месяцев с даты заключения договора поручительства в рассрочку 1 раз в 3/6/12 месяцев.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810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по кредитному обязательству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залогового обеспечения, в том числе независимая гарантия/поручительство Корпорации МСП, в размере не менее 30% от суммы основного долга по договору кредитного характера по поручительствам на суммы свыше 10 млн руб. до 25 млн руб.;</a:t>
                      </a:r>
                    </a:p>
                    <a:p>
                      <a:pPr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залогового обеспечения, в том числе независимая гарантия/поручительство Корпорации МСП, в размере не менее 50% от суммы основного долга по договору кредитного характера по поручительствам на суммы свыше 25 млн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098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Максимальная ответственность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70% от остатка основного долга неиспользованных Заемщиком обязательств по кредитному договору, договору займа на момент предъявления Финансовой организацией требования по такому договору;</a:t>
                      </a:r>
                    </a:p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50% от остатка основного долга неиспользованных Заемщиком обязательств по кредитному договору, договору займа на момент предъявления Финансовой организацией требования по такому договору, если в структуре собственного залогового обеспечения кредита/займа товарно-материальные ценности составляют более 30%, а также по договорам поручительства на сумму свыше 25 миллионов рублей.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603075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325A2EB1-3046-1C64-F741-C2EB3CD5D5DE}"/>
              </a:ext>
            </a:extLst>
          </p:cNvPr>
          <p:cNvSpPr txBox="1"/>
          <p:nvPr/>
        </p:nvSpPr>
        <p:spPr>
          <a:xfrm>
            <a:off x="163933" y="5671046"/>
            <a:ext cx="1167118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заключении с Заемщиком договора залога имущества или иного вида обеспечения. Решение о предоставлении Фонду обеспечения принимается клиентом самостоятельно и не является обязательным условием для получения компанией поручительства.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комиссии фонда за предоставленное поручительство с учётом всех скидок не может быть менее 0,5% годовых.</a:t>
            </a:r>
          </a:p>
        </p:txBody>
      </p:sp>
    </p:spTree>
    <p:extLst>
      <p:ext uri="{BB962C8B-B14F-4D97-AF65-F5344CB8AC3E}">
        <p14:creationId xmlns:p14="http://schemas.microsoft.com/office/powerpoint/2010/main" val="1992373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F6346BA-071E-DFE9-59C7-0C824C9F7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3C832B6-CC2A-D429-5894-6230870F4F33}"/>
              </a:ext>
            </a:extLst>
          </p:cNvPr>
          <p:cNvSpPr txBox="1"/>
          <p:nvPr/>
        </p:nvSpPr>
        <p:spPr>
          <a:xfrm>
            <a:off x="494252" y="142504"/>
            <a:ext cx="378413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200" b="1" i="1" dirty="0">
                <a:solidFill>
                  <a:srgbClr val="2C2A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Скидки на комиссионное вознаграждение Фонда</a:t>
            </a:r>
          </a:p>
        </p:txBody>
      </p:sp>
      <p:graphicFrame>
        <p:nvGraphicFramePr>
          <p:cNvPr id="4" name="Таблица 5">
            <a:extLst>
              <a:ext uri="{FF2B5EF4-FFF2-40B4-BE49-F238E27FC236}">
                <a16:creationId xmlns:a16="http://schemas.microsoft.com/office/drawing/2014/main" id="{E711DDA4-3F28-9323-2629-CC9443C63D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2716168"/>
              </p:ext>
            </p:extLst>
          </p:nvPr>
        </p:nvGraphicFramePr>
        <p:xfrm>
          <a:off x="354201" y="419503"/>
          <a:ext cx="11272940" cy="1092349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566878">
                  <a:extLst>
                    <a:ext uri="{9D8B030D-6E8A-4147-A177-3AD203B41FA5}">
                      <a16:colId xmlns:a16="http://schemas.microsoft.com/office/drawing/2014/main" val="3136558582"/>
                    </a:ext>
                  </a:extLst>
                </a:gridCol>
                <a:gridCol w="9706062">
                  <a:extLst>
                    <a:ext uri="{9D8B030D-6E8A-4147-A177-3AD203B41FA5}">
                      <a16:colId xmlns:a16="http://schemas.microsoft.com/office/drawing/2014/main" val="9157159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 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 не более 20тыс.руб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Заемщиков, имеющих положительную историю сотрудничества с Фондом (наличие действующих, либо закрытых договоров поручительства Фонда, по которым Банком не были предъявлены Фонду требования о погашении задолженности).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709025"/>
                  </a:ext>
                </a:extLst>
              </a:tr>
              <a:tr h="294789"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частично обеспеченным* договорам поручительства (размер частичного обеспечения должен составлять не менее 70% от суммы поручительства Фонда).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654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полностью обеспеченным* договорам поручительства.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3259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27353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709AEC4-B27C-16F7-CCC0-9A5B155B19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D2D0749-D5DB-41C7-2584-84FF9BC63D3C}"/>
              </a:ext>
            </a:extLst>
          </p:cNvPr>
          <p:cNvSpPr txBox="1"/>
          <p:nvPr/>
        </p:nvSpPr>
        <p:spPr>
          <a:xfrm>
            <a:off x="4607420" y="90897"/>
            <a:ext cx="61533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 «Экспресс»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B0A74C-E93C-8CEB-4764-7EA867ECF48D}"/>
              </a:ext>
            </a:extLst>
          </p:cNvPr>
          <p:cNvSpPr txBox="1"/>
          <p:nvPr/>
        </p:nvSpPr>
        <p:spPr>
          <a:xfrm>
            <a:off x="257031" y="383116"/>
            <a:ext cx="11705671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100" b="1" i="1" dirty="0">
                <a:solidFill>
                  <a:srgbClr val="2C2A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продукта</a:t>
            </a:r>
          </a:p>
          <a:p>
            <a:pPr algn="just"/>
            <a:r>
              <a:rPr lang="ru-RU" sz="1100" b="0" i="0" dirty="0">
                <a:solidFill>
                  <a:srgbClr val="2C2A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поручительства Фонда без залогового обеспечения. Данный продукт предоставляется на 1-го субъекта МСП/группу связанных компаний на сумму по совокупности не более 3,5 </a:t>
            </a:r>
            <a:r>
              <a:rPr lang="ru-RU" sz="1100" b="0" i="0" dirty="0" err="1">
                <a:solidFill>
                  <a:srgbClr val="2C2A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100" b="0" i="0" dirty="0">
                <a:solidFill>
                  <a:srgbClr val="2C2A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60A8ED-A982-C8A6-133A-732AF764AF8E}"/>
              </a:ext>
            </a:extLst>
          </p:cNvPr>
          <p:cNvSpPr txBox="1"/>
          <p:nvPr/>
        </p:nvSpPr>
        <p:spPr>
          <a:xfrm>
            <a:off x="223474" y="960197"/>
            <a:ext cx="615332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100" b="1" i="1" dirty="0">
                <a:solidFill>
                  <a:srgbClr val="2C2A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по продукту</a:t>
            </a:r>
          </a:p>
        </p:txBody>
      </p:sp>
      <p:graphicFrame>
        <p:nvGraphicFramePr>
          <p:cNvPr id="6" name="Таблица 14">
            <a:extLst>
              <a:ext uri="{FF2B5EF4-FFF2-40B4-BE49-F238E27FC236}">
                <a16:creationId xmlns:a16="http://schemas.microsoft.com/office/drawing/2014/main" id="{102366A5-FAAC-A9AD-5F03-CAD22EABCD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5282394"/>
              </p:ext>
            </p:extLst>
          </p:nvPr>
        </p:nvGraphicFramePr>
        <p:xfrm>
          <a:off x="305615" y="1217364"/>
          <a:ext cx="11705672" cy="272796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453847">
                  <a:extLst>
                    <a:ext uri="{9D8B030D-6E8A-4147-A177-3AD203B41FA5}">
                      <a16:colId xmlns:a16="http://schemas.microsoft.com/office/drawing/2014/main" val="2428472374"/>
                    </a:ext>
                  </a:extLst>
                </a:gridCol>
                <a:gridCol w="9251825">
                  <a:extLst>
                    <a:ext uri="{9D8B030D-6E8A-4147-A177-3AD203B41FA5}">
                      <a16:colId xmlns:a16="http://schemas.microsoft.com/office/drawing/2014/main" val="143805232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Максимальный размер поручительства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70% от суммы основного долга по кредитному обязательству, но не более 3,5 млн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654740"/>
                  </a:ext>
                </a:extLst>
              </a:tr>
              <a:tr h="287257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поручительства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до 10 лет на цели инвестиционного характера;</a:t>
                      </a:r>
                    </a:p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до 3 лет на текущую деятельность (пополнение оборотных средств и т.п.).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260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комиссии за предоставление поручительства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2% годовых от суммы поручительства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252097"/>
                  </a:ext>
                </a:extLst>
              </a:tr>
              <a:tr h="205577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оплаты комиссии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единовременно, в срок не позднее 3-х рабочих дней с даты заключения договора поручительства;</a:t>
                      </a:r>
                    </a:p>
                    <a:p>
                      <a:pPr algn="l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поручительствам сроком свыше 3-х лет: за первые три года единовременно, в срок не позднее 3-х рабочих дней с даты заключения договора поручительства; оставшаяся часть в течение 12 месяцев с даты заключения договора поручительства в рассрочку 1 раз в 3/6/12 месяцев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810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по кредитному обязательству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поручительство владельца бизнеса.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098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Максимальная ответственность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70% от остатка основного долга неиспользованных Заемщиком обязательств по кредитному договору, договору займа на момент предъявления Финансовой организацией требования по такому договору.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60307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B1EBE0B-6D57-45CA-5D86-5E78AEC09ED5}"/>
              </a:ext>
            </a:extLst>
          </p:cNvPr>
          <p:cNvSpPr txBox="1"/>
          <p:nvPr/>
        </p:nvSpPr>
        <p:spPr>
          <a:xfrm>
            <a:off x="223473" y="4039450"/>
            <a:ext cx="11787813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заключении с Заемщиком договора залога имущества или иного вида обеспечения. Решение о предоставлении Фонду обеспечения принимается клиентом самостоятельно и не является обязательным условием для получения компанией поручительства.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комиссии фонда за предоставленное поручительство с учётом всех скидок не может быть менее 0,5% годовых.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6D4A5B-E4C9-E378-4180-12E468205153}"/>
              </a:ext>
            </a:extLst>
          </p:cNvPr>
          <p:cNvSpPr txBox="1"/>
          <p:nvPr/>
        </p:nvSpPr>
        <p:spPr>
          <a:xfrm>
            <a:off x="223474" y="4639614"/>
            <a:ext cx="378413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200" b="1" i="1" dirty="0">
                <a:solidFill>
                  <a:srgbClr val="2C2A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Скидки на комиссионное вознаграждение Фонда</a:t>
            </a:r>
          </a:p>
        </p:txBody>
      </p:sp>
      <p:graphicFrame>
        <p:nvGraphicFramePr>
          <p:cNvPr id="11" name="Таблица 5">
            <a:extLst>
              <a:ext uri="{FF2B5EF4-FFF2-40B4-BE49-F238E27FC236}">
                <a16:creationId xmlns:a16="http://schemas.microsoft.com/office/drawing/2014/main" id="{791D4F81-9C1A-F809-DBBD-E79A1AD7EF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4766228"/>
              </p:ext>
            </p:extLst>
          </p:nvPr>
        </p:nvGraphicFramePr>
        <p:xfrm>
          <a:off x="257031" y="5094461"/>
          <a:ext cx="11272940" cy="1092349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566878">
                  <a:extLst>
                    <a:ext uri="{9D8B030D-6E8A-4147-A177-3AD203B41FA5}">
                      <a16:colId xmlns:a16="http://schemas.microsoft.com/office/drawing/2014/main" val="3136558582"/>
                    </a:ext>
                  </a:extLst>
                </a:gridCol>
                <a:gridCol w="9706062">
                  <a:extLst>
                    <a:ext uri="{9D8B030D-6E8A-4147-A177-3AD203B41FA5}">
                      <a16:colId xmlns:a16="http://schemas.microsoft.com/office/drawing/2014/main" val="9157159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 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 не более 20тыс.руб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Заемщиков, имеющих положительную историю сотрудничества с Фондом (наличие действующих, либо закрытых договоров поручительства Фонда, по которым Банком не были предъявлены Фонду требования о погашении задолженности).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709025"/>
                  </a:ext>
                </a:extLst>
              </a:tr>
              <a:tr h="294789"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частично обеспеченным* договорам поручительства (размер частичного обеспечения должен составлять не менее 70% от суммы поручительства Фонда).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654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полностью обеспеченным* договорам поручительства.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3259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4827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A5F4D8B-42E7-8269-3A18-B24E2F641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8BBB57-B3EC-4D84-9CDD-01CD3AB96470}"/>
              </a:ext>
            </a:extLst>
          </p:cNvPr>
          <p:cNvSpPr txBox="1"/>
          <p:nvPr/>
        </p:nvSpPr>
        <p:spPr>
          <a:xfrm>
            <a:off x="4246926" y="209617"/>
            <a:ext cx="60946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 «Бизнес у моря»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4537A0-3BE8-EEFC-B4AB-CA8167841610}"/>
              </a:ext>
            </a:extLst>
          </p:cNvPr>
          <p:cNvSpPr txBox="1"/>
          <p:nvPr/>
        </p:nvSpPr>
        <p:spPr>
          <a:xfrm>
            <a:off x="235241" y="486616"/>
            <a:ext cx="1128528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продукта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поручительства Фонда по микрозаймам, предоставляемым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Микрокредитной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компанией «Фонд развития предпринимательства и промышленности Приморского края» (далее МКК) субъектам МСП.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096A0C-86F6-85F0-C382-5E7FB9D1A57B}"/>
              </a:ext>
            </a:extLst>
          </p:cNvPr>
          <p:cNvSpPr txBox="1"/>
          <p:nvPr/>
        </p:nvSpPr>
        <p:spPr>
          <a:xfrm>
            <a:off x="235241" y="1115158"/>
            <a:ext cx="615332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100" b="1" i="1" dirty="0">
                <a:solidFill>
                  <a:srgbClr val="2C2A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по продукту</a:t>
            </a:r>
          </a:p>
        </p:txBody>
      </p:sp>
      <p:graphicFrame>
        <p:nvGraphicFramePr>
          <p:cNvPr id="7" name="Таблица 14">
            <a:extLst>
              <a:ext uri="{FF2B5EF4-FFF2-40B4-BE49-F238E27FC236}">
                <a16:creationId xmlns:a16="http://schemas.microsoft.com/office/drawing/2014/main" id="{AACCDAF5-219E-4BC3-2D01-A5D44C69E9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2325857"/>
              </p:ext>
            </p:extLst>
          </p:nvPr>
        </p:nvGraphicFramePr>
        <p:xfrm>
          <a:off x="302353" y="1452255"/>
          <a:ext cx="11705672" cy="2253217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453847">
                  <a:extLst>
                    <a:ext uri="{9D8B030D-6E8A-4147-A177-3AD203B41FA5}">
                      <a16:colId xmlns:a16="http://schemas.microsoft.com/office/drawing/2014/main" val="2428472374"/>
                    </a:ext>
                  </a:extLst>
                </a:gridCol>
                <a:gridCol w="9251825">
                  <a:extLst>
                    <a:ext uri="{9D8B030D-6E8A-4147-A177-3AD203B41FA5}">
                      <a16:colId xmlns:a16="http://schemas.microsoft.com/office/drawing/2014/main" val="143805232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Максимальный размер поручительства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70% от суммы основного долга по договору микрозайма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654740"/>
                  </a:ext>
                </a:extLst>
              </a:tr>
              <a:tr h="287257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поручительства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условиям договора МКК, но не более срока предоставления микрозайма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260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комиссии за предоставление поручительства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0,5% годовых от суммы поручительства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252097"/>
                  </a:ext>
                </a:extLst>
              </a:tr>
              <a:tr h="205577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оплаты комиссии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единовременно, в срок не позднее 3-х рабочих дней с даты заключения договора поручительства.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810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по кредитному обязательству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залогового обеспечения по условиям продукта МКК.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098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Максимальная ответственность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70% от остатка основного долга неиспользованных Заемщиком обязательств по договору займа на момент предъявления Финансовой организацией требования по такому договору.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6030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489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0EA425B-0A71-9221-52E1-D8D4E743D9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C02E366-B41A-D59C-CB4D-F6FACB626A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514" y="578841"/>
            <a:ext cx="9404058" cy="541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0735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1330F83-6332-C14C-FFE3-97B7AEE7EE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D8A5D09-1DD2-38AD-4CC0-63AEDA56A7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344" y="752911"/>
            <a:ext cx="9328558" cy="535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123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83D0C06-3538-41F5-C8E0-2C0A689A2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41DA979-4740-8977-C249-BC2C721C5178}"/>
              </a:ext>
            </a:extLst>
          </p:cNvPr>
          <p:cNvSpPr txBox="1"/>
          <p:nvPr/>
        </p:nvSpPr>
        <p:spPr>
          <a:xfrm>
            <a:off x="903915" y="73880"/>
            <a:ext cx="11075564" cy="4016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ru-RU" sz="12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11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КАТЕГОРИИ СУБЪЕКТОВ МСП, ИМЕЮЩИХ ПРАВО НА ПОДДЕРЖКУ ФОНДА </a:t>
            </a:r>
            <a:endParaRPr lang="ru-RU" sz="11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 Заемщик является субъектом МСП (сведения внесены в реестр субъектов МСП); </a:t>
            </a:r>
          </a:p>
          <a:p>
            <a:r>
              <a:rPr lang="ru-RU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 Заемщик зарегистрирован на территории Приморского края, либо зарегистрирован на территории РФ и осуществляет свою деятельность на территории Приморского края; </a:t>
            </a:r>
          </a:p>
          <a:p>
            <a:r>
              <a:rPr lang="ru-RU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 в отношении Заемщика не применяются процедуры несостоятельности (банкротства), санкции в виде аннулирования или приостановления действия лицензии (в случае осуществления Заемщиком лицензированной деятельности по закону); </a:t>
            </a:r>
          </a:p>
          <a:p>
            <a:r>
              <a:rPr lang="ru-RU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 Заемщик не имеет задолженности перед работниками (персоналом) по заработной плате более 3 месяцев. </a:t>
            </a:r>
          </a:p>
          <a:p>
            <a:r>
              <a:rPr lang="ru-RU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 </a:t>
            </a:r>
            <a:r>
              <a:rPr lang="ru-RU" sz="11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Заемщик не имеет по состоянию на любую дату в течение периода, равного 30 календарным дням, предшествующего дате заключения договора о предоставлении поручительства, просроченной задолженности по налогам, сборам и иным обязательным платежам в бюджеты бюджетной системы Российской Федерации, превышающей 50 тыс. рублей; </a:t>
            </a:r>
            <a:endParaRPr lang="ru-RU" sz="11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sz="11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11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При введении на территории Приморского края и его муниципальных образований режима повышенной готовности и чрезвычайной ситуации, указанное требование не применяется в отношении поручительств сроком до 3-х лет; </a:t>
            </a:r>
            <a:endParaRPr lang="ru-RU" sz="11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 Заемщик не находится в стадии ликвидации, реорганизации; в составе участников (акционеров) отсутствуют лица (физические или юридические), которые допустили нарушения кредитных обязательств, в том числе обеспеченным поручительством фонда; </a:t>
            </a:r>
          </a:p>
          <a:p>
            <a:r>
              <a:rPr lang="ru-RU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 Заемщик не имеет за 3 (три) месяца до обращения в фонд за поручительством нарушений условий ранее заключенных договоров, договоров займа, финансовой аренды (лизинга), договоров о предоставлении банковской гарантии; </a:t>
            </a:r>
          </a:p>
          <a:p>
            <a:r>
              <a:rPr lang="ru-RU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 Заемщик не имеет отрицательную историю в сотрудничестве с Фондом; </a:t>
            </a:r>
          </a:p>
          <a:p>
            <a:r>
              <a:rPr lang="ru-RU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 Заемщик не является кредитной организацией, страховой организацией (за исключением потребительских кооперативов), инвестиционным фондом, негосударственным пенсионным фондом, профессиональным участниками рынка ценных бумаг, ломбардом; </a:t>
            </a:r>
          </a:p>
          <a:p>
            <a:r>
              <a:rPr lang="ru-RU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 Заемщик не является участником соглашений о разделе продукции; не осуществляет предпринимательскую деятельность в сфере игорного бизнеса; не является в порядке, установленном </a:t>
            </a:r>
            <a:r>
              <a:rPr lang="ru-RU" sz="1100" b="0" i="0" u="none" strike="noStrike" baseline="0" dirty="0">
                <a:solidFill>
                  <a:srgbClr val="0000FF"/>
                </a:solidFill>
                <a:latin typeface="Times New Roman" panose="02020603050405020304" pitchFamily="18" charset="0"/>
              </a:rPr>
              <a:t>законодательством </a:t>
            </a:r>
            <a:r>
              <a:rPr lang="ru-RU" sz="11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РФ о валютном регулировании и валютном контроле, нерезидентом РФ, за исключением случаев, предусмотренных международными договорами РФ.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A92727-EB4C-1993-C538-7DE88070CFBA}"/>
              </a:ext>
            </a:extLst>
          </p:cNvPr>
          <p:cNvSpPr txBox="1"/>
          <p:nvPr/>
        </p:nvSpPr>
        <p:spPr>
          <a:xfrm>
            <a:off x="869311" y="4365956"/>
            <a:ext cx="615332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690091, г. Владивосток, ул. Тигровая, д. 7, офис. 408.</a:t>
            </a:r>
          </a:p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 (423) 2-440-440</a:t>
            </a:r>
          </a:p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E-mail: info@garantprim.ru</a:t>
            </a:r>
          </a:p>
        </p:txBody>
      </p:sp>
    </p:spTree>
    <p:extLst>
      <p:ext uri="{BB962C8B-B14F-4D97-AF65-F5344CB8AC3E}">
        <p14:creationId xmlns:p14="http://schemas.microsoft.com/office/powerpoint/2010/main" val="12034667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2684</Words>
  <Application>Microsoft Office PowerPoint</Application>
  <PresentationFormat>Широкоэкранный</PresentationFormat>
  <Paragraphs>181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Вера В. Клыкова</dc:creator>
  <cp:lastModifiedBy>Вера В. Клыкова</cp:lastModifiedBy>
  <cp:revision>14</cp:revision>
  <dcterms:created xsi:type="dcterms:W3CDTF">2023-04-27T04:50:06Z</dcterms:created>
  <dcterms:modified xsi:type="dcterms:W3CDTF">2023-04-27T06:46:24Z</dcterms:modified>
</cp:coreProperties>
</file>