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08" d="100"/>
          <a:sy n="108" d="100"/>
        </p:scale>
        <p:origin x="65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C0367CC-EA8C-7C74-ABB4-F5D015D8CA35}"/>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66297E0A-2652-6035-6AC1-18BC41A21E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1E50E04D-1A39-BCA2-CF1E-3F248CA9A37E}"/>
              </a:ext>
            </a:extLst>
          </p:cNvPr>
          <p:cNvSpPr>
            <a:spLocks noGrp="1"/>
          </p:cNvSpPr>
          <p:nvPr>
            <p:ph type="dt" sz="half" idx="10"/>
          </p:nvPr>
        </p:nvSpPr>
        <p:spPr/>
        <p:txBody>
          <a:bodyPr/>
          <a:lstStyle/>
          <a:p>
            <a:fld id="{2CB42EAE-4111-4BB7-9364-F90B39647E21}" type="datetimeFigureOut">
              <a:rPr lang="ru-RU" smtClean="0"/>
              <a:t>04.02.2026</a:t>
            </a:fld>
            <a:endParaRPr lang="ru-RU"/>
          </a:p>
        </p:txBody>
      </p:sp>
      <p:sp>
        <p:nvSpPr>
          <p:cNvPr id="5" name="Нижний колонтитул 4">
            <a:extLst>
              <a:ext uri="{FF2B5EF4-FFF2-40B4-BE49-F238E27FC236}">
                <a16:creationId xmlns:a16="http://schemas.microsoft.com/office/drawing/2014/main" id="{76A80392-EF7C-5C1A-6C1B-99FB5528D11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8F9D9B37-6190-5C85-074E-4612A99F1F6D}"/>
              </a:ext>
            </a:extLst>
          </p:cNvPr>
          <p:cNvSpPr>
            <a:spLocks noGrp="1"/>
          </p:cNvSpPr>
          <p:nvPr>
            <p:ph type="sldNum" sz="quarter" idx="12"/>
          </p:nvPr>
        </p:nvSpPr>
        <p:spPr/>
        <p:txBody>
          <a:bodyPr/>
          <a:lstStyle/>
          <a:p>
            <a:fld id="{380A1E37-4AE4-4889-812C-78404D056096}" type="slidenum">
              <a:rPr lang="ru-RU" smtClean="0"/>
              <a:t>‹#›</a:t>
            </a:fld>
            <a:endParaRPr lang="ru-RU"/>
          </a:p>
        </p:txBody>
      </p:sp>
    </p:spTree>
    <p:extLst>
      <p:ext uri="{BB962C8B-B14F-4D97-AF65-F5344CB8AC3E}">
        <p14:creationId xmlns:p14="http://schemas.microsoft.com/office/powerpoint/2010/main" val="3283063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3C37662-B7AF-872E-7F75-41AF8A7E2905}"/>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3A32FDFB-3748-5EDD-95DB-F293A2F73B0E}"/>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A7A48AA-39B1-7180-22EB-65C24515FBC4}"/>
              </a:ext>
            </a:extLst>
          </p:cNvPr>
          <p:cNvSpPr>
            <a:spLocks noGrp="1"/>
          </p:cNvSpPr>
          <p:nvPr>
            <p:ph type="dt" sz="half" idx="10"/>
          </p:nvPr>
        </p:nvSpPr>
        <p:spPr/>
        <p:txBody>
          <a:bodyPr/>
          <a:lstStyle/>
          <a:p>
            <a:fld id="{2CB42EAE-4111-4BB7-9364-F90B39647E21}" type="datetimeFigureOut">
              <a:rPr lang="ru-RU" smtClean="0"/>
              <a:t>04.02.2026</a:t>
            </a:fld>
            <a:endParaRPr lang="ru-RU"/>
          </a:p>
        </p:txBody>
      </p:sp>
      <p:sp>
        <p:nvSpPr>
          <p:cNvPr id="5" name="Нижний колонтитул 4">
            <a:extLst>
              <a:ext uri="{FF2B5EF4-FFF2-40B4-BE49-F238E27FC236}">
                <a16:creationId xmlns:a16="http://schemas.microsoft.com/office/drawing/2014/main" id="{6FAE64B5-1FD7-667C-0CC7-EFB999797CB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1F8BFBA3-D71E-5EA5-0298-CFD5F640098F}"/>
              </a:ext>
            </a:extLst>
          </p:cNvPr>
          <p:cNvSpPr>
            <a:spLocks noGrp="1"/>
          </p:cNvSpPr>
          <p:nvPr>
            <p:ph type="sldNum" sz="quarter" idx="12"/>
          </p:nvPr>
        </p:nvSpPr>
        <p:spPr/>
        <p:txBody>
          <a:bodyPr/>
          <a:lstStyle/>
          <a:p>
            <a:fld id="{380A1E37-4AE4-4889-812C-78404D056096}" type="slidenum">
              <a:rPr lang="ru-RU" smtClean="0"/>
              <a:t>‹#›</a:t>
            </a:fld>
            <a:endParaRPr lang="ru-RU"/>
          </a:p>
        </p:txBody>
      </p:sp>
    </p:spTree>
    <p:extLst>
      <p:ext uri="{BB962C8B-B14F-4D97-AF65-F5344CB8AC3E}">
        <p14:creationId xmlns:p14="http://schemas.microsoft.com/office/powerpoint/2010/main" val="1973199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84B7C69-514F-8307-1F26-79600671EF30}"/>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A1A08817-C6FC-38DF-C36E-E9DE0944876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8481D1FA-17AA-A610-AA83-84250F41F441}"/>
              </a:ext>
            </a:extLst>
          </p:cNvPr>
          <p:cNvSpPr>
            <a:spLocks noGrp="1"/>
          </p:cNvSpPr>
          <p:nvPr>
            <p:ph type="dt" sz="half" idx="10"/>
          </p:nvPr>
        </p:nvSpPr>
        <p:spPr/>
        <p:txBody>
          <a:bodyPr/>
          <a:lstStyle/>
          <a:p>
            <a:fld id="{2CB42EAE-4111-4BB7-9364-F90B39647E21}" type="datetimeFigureOut">
              <a:rPr lang="ru-RU" smtClean="0"/>
              <a:t>04.02.2026</a:t>
            </a:fld>
            <a:endParaRPr lang="ru-RU"/>
          </a:p>
        </p:txBody>
      </p:sp>
      <p:sp>
        <p:nvSpPr>
          <p:cNvPr id="5" name="Нижний колонтитул 4">
            <a:extLst>
              <a:ext uri="{FF2B5EF4-FFF2-40B4-BE49-F238E27FC236}">
                <a16:creationId xmlns:a16="http://schemas.microsoft.com/office/drawing/2014/main" id="{937BE561-0102-50A0-44B6-FA1B5B0383C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23DE916-51AD-0FC7-CD2D-5FF72E7DFC0C}"/>
              </a:ext>
            </a:extLst>
          </p:cNvPr>
          <p:cNvSpPr>
            <a:spLocks noGrp="1"/>
          </p:cNvSpPr>
          <p:nvPr>
            <p:ph type="sldNum" sz="quarter" idx="12"/>
          </p:nvPr>
        </p:nvSpPr>
        <p:spPr/>
        <p:txBody>
          <a:bodyPr/>
          <a:lstStyle/>
          <a:p>
            <a:fld id="{380A1E37-4AE4-4889-812C-78404D056096}" type="slidenum">
              <a:rPr lang="ru-RU" smtClean="0"/>
              <a:t>‹#›</a:t>
            </a:fld>
            <a:endParaRPr lang="ru-RU"/>
          </a:p>
        </p:txBody>
      </p:sp>
    </p:spTree>
    <p:extLst>
      <p:ext uri="{BB962C8B-B14F-4D97-AF65-F5344CB8AC3E}">
        <p14:creationId xmlns:p14="http://schemas.microsoft.com/office/powerpoint/2010/main" val="3967266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6BC9B8E-0236-0FB5-132B-7490568BC35C}"/>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18175BDB-B49F-7DB8-C084-771D1BA31FE8}"/>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51E10D1E-E06B-B7EA-8781-60823C43FA00}"/>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FF1F3E4A-FC1D-C9CE-6008-A581912A89CC}"/>
              </a:ext>
            </a:extLst>
          </p:cNvPr>
          <p:cNvSpPr>
            <a:spLocks noGrp="1"/>
          </p:cNvSpPr>
          <p:nvPr>
            <p:ph type="dt" sz="half" idx="10"/>
          </p:nvPr>
        </p:nvSpPr>
        <p:spPr/>
        <p:txBody>
          <a:bodyPr/>
          <a:lstStyle/>
          <a:p>
            <a:fld id="{2CB42EAE-4111-4BB7-9364-F90B39647E21}" type="datetimeFigureOut">
              <a:rPr lang="ru-RU" smtClean="0"/>
              <a:t>04.02.2026</a:t>
            </a:fld>
            <a:endParaRPr lang="ru-RU"/>
          </a:p>
        </p:txBody>
      </p:sp>
      <p:sp>
        <p:nvSpPr>
          <p:cNvPr id="6" name="Нижний колонтитул 5">
            <a:extLst>
              <a:ext uri="{FF2B5EF4-FFF2-40B4-BE49-F238E27FC236}">
                <a16:creationId xmlns:a16="http://schemas.microsoft.com/office/drawing/2014/main" id="{13FFE2C4-C9BB-0907-827E-5BB88CC87BB3}"/>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8807EF8-6B09-2ADA-597A-A56009A074DE}"/>
              </a:ext>
            </a:extLst>
          </p:cNvPr>
          <p:cNvSpPr>
            <a:spLocks noGrp="1"/>
          </p:cNvSpPr>
          <p:nvPr>
            <p:ph type="sldNum" sz="quarter" idx="12"/>
          </p:nvPr>
        </p:nvSpPr>
        <p:spPr/>
        <p:txBody>
          <a:bodyPr/>
          <a:lstStyle/>
          <a:p>
            <a:fld id="{380A1E37-4AE4-4889-812C-78404D056096}" type="slidenum">
              <a:rPr lang="ru-RU" smtClean="0"/>
              <a:t>‹#›</a:t>
            </a:fld>
            <a:endParaRPr lang="ru-RU"/>
          </a:p>
        </p:txBody>
      </p:sp>
    </p:spTree>
    <p:extLst>
      <p:ext uri="{BB962C8B-B14F-4D97-AF65-F5344CB8AC3E}">
        <p14:creationId xmlns:p14="http://schemas.microsoft.com/office/powerpoint/2010/main" val="3015293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0531964-AC8E-66F8-A923-E16D2A999910}"/>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440E3355-A191-C2B2-1907-6AECFF373B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5B32EE39-FEB0-8350-3A7F-A404AF8CBABD}"/>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6DB35F62-ED3F-AA3E-B313-87B9E0A4E8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A3570F4E-02D1-CA77-CCFF-0A28B6916C07}"/>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44A552BA-D51A-48F7-3AE6-A27F77117A21}"/>
              </a:ext>
            </a:extLst>
          </p:cNvPr>
          <p:cNvSpPr>
            <a:spLocks noGrp="1"/>
          </p:cNvSpPr>
          <p:nvPr>
            <p:ph type="dt" sz="half" idx="10"/>
          </p:nvPr>
        </p:nvSpPr>
        <p:spPr/>
        <p:txBody>
          <a:bodyPr/>
          <a:lstStyle/>
          <a:p>
            <a:fld id="{2CB42EAE-4111-4BB7-9364-F90B39647E21}" type="datetimeFigureOut">
              <a:rPr lang="ru-RU" smtClean="0"/>
              <a:t>04.02.2026</a:t>
            </a:fld>
            <a:endParaRPr lang="ru-RU"/>
          </a:p>
        </p:txBody>
      </p:sp>
      <p:sp>
        <p:nvSpPr>
          <p:cNvPr id="8" name="Нижний колонтитул 7">
            <a:extLst>
              <a:ext uri="{FF2B5EF4-FFF2-40B4-BE49-F238E27FC236}">
                <a16:creationId xmlns:a16="http://schemas.microsoft.com/office/drawing/2014/main" id="{650E0A38-2641-C32D-01A7-3A7B9CBDBCDD}"/>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19136A77-1AF3-0A7E-6710-DE801AF66F1E}"/>
              </a:ext>
            </a:extLst>
          </p:cNvPr>
          <p:cNvSpPr>
            <a:spLocks noGrp="1"/>
          </p:cNvSpPr>
          <p:nvPr>
            <p:ph type="sldNum" sz="quarter" idx="12"/>
          </p:nvPr>
        </p:nvSpPr>
        <p:spPr/>
        <p:txBody>
          <a:bodyPr/>
          <a:lstStyle/>
          <a:p>
            <a:fld id="{380A1E37-4AE4-4889-812C-78404D056096}" type="slidenum">
              <a:rPr lang="ru-RU" smtClean="0"/>
              <a:t>‹#›</a:t>
            </a:fld>
            <a:endParaRPr lang="ru-RU"/>
          </a:p>
        </p:txBody>
      </p:sp>
    </p:spTree>
    <p:extLst>
      <p:ext uri="{BB962C8B-B14F-4D97-AF65-F5344CB8AC3E}">
        <p14:creationId xmlns:p14="http://schemas.microsoft.com/office/powerpoint/2010/main" val="17909648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72C0244-7970-7829-4874-C44C2698881A}"/>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EF6FC091-7998-89CC-06D2-A53FB40098D9}"/>
              </a:ext>
            </a:extLst>
          </p:cNvPr>
          <p:cNvSpPr>
            <a:spLocks noGrp="1"/>
          </p:cNvSpPr>
          <p:nvPr>
            <p:ph type="dt" sz="half" idx="10"/>
          </p:nvPr>
        </p:nvSpPr>
        <p:spPr/>
        <p:txBody>
          <a:bodyPr/>
          <a:lstStyle/>
          <a:p>
            <a:fld id="{2CB42EAE-4111-4BB7-9364-F90B39647E21}" type="datetimeFigureOut">
              <a:rPr lang="ru-RU" smtClean="0"/>
              <a:t>04.02.2026</a:t>
            </a:fld>
            <a:endParaRPr lang="ru-RU"/>
          </a:p>
        </p:txBody>
      </p:sp>
      <p:sp>
        <p:nvSpPr>
          <p:cNvPr id="4" name="Нижний колонтитул 3">
            <a:extLst>
              <a:ext uri="{FF2B5EF4-FFF2-40B4-BE49-F238E27FC236}">
                <a16:creationId xmlns:a16="http://schemas.microsoft.com/office/drawing/2014/main" id="{ACB18484-5E28-3A90-9FD5-3FBA5484F76A}"/>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23118507-43AF-6381-E8A7-1526F16D4CC6}"/>
              </a:ext>
            </a:extLst>
          </p:cNvPr>
          <p:cNvSpPr>
            <a:spLocks noGrp="1"/>
          </p:cNvSpPr>
          <p:nvPr>
            <p:ph type="sldNum" sz="quarter" idx="12"/>
          </p:nvPr>
        </p:nvSpPr>
        <p:spPr/>
        <p:txBody>
          <a:bodyPr/>
          <a:lstStyle/>
          <a:p>
            <a:fld id="{380A1E37-4AE4-4889-812C-78404D056096}" type="slidenum">
              <a:rPr lang="ru-RU" smtClean="0"/>
              <a:t>‹#›</a:t>
            </a:fld>
            <a:endParaRPr lang="ru-RU"/>
          </a:p>
        </p:txBody>
      </p:sp>
    </p:spTree>
    <p:extLst>
      <p:ext uri="{BB962C8B-B14F-4D97-AF65-F5344CB8AC3E}">
        <p14:creationId xmlns:p14="http://schemas.microsoft.com/office/powerpoint/2010/main" val="3491185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7E1E87E1-5E48-45D1-4FA8-86121A033B80}"/>
              </a:ext>
            </a:extLst>
          </p:cNvPr>
          <p:cNvSpPr>
            <a:spLocks noGrp="1"/>
          </p:cNvSpPr>
          <p:nvPr>
            <p:ph type="dt" sz="half" idx="10"/>
          </p:nvPr>
        </p:nvSpPr>
        <p:spPr/>
        <p:txBody>
          <a:bodyPr/>
          <a:lstStyle/>
          <a:p>
            <a:fld id="{2CB42EAE-4111-4BB7-9364-F90B39647E21}" type="datetimeFigureOut">
              <a:rPr lang="ru-RU" smtClean="0"/>
              <a:t>04.02.2026</a:t>
            </a:fld>
            <a:endParaRPr lang="ru-RU"/>
          </a:p>
        </p:txBody>
      </p:sp>
      <p:sp>
        <p:nvSpPr>
          <p:cNvPr id="3" name="Нижний колонтитул 2">
            <a:extLst>
              <a:ext uri="{FF2B5EF4-FFF2-40B4-BE49-F238E27FC236}">
                <a16:creationId xmlns:a16="http://schemas.microsoft.com/office/drawing/2014/main" id="{D22DA421-1872-5A3B-D758-BD0B560D24DC}"/>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B45ADFA3-D480-7232-D6A8-E873AAF22607}"/>
              </a:ext>
            </a:extLst>
          </p:cNvPr>
          <p:cNvSpPr>
            <a:spLocks noGrp="1"/>
          </p:cNvSpPr>
          <p:nvPr>
            <p:ph type="sldNum" sz="quarter" idx="12"/>
          </p:nvPr>
        </p:nvSpPr>
        <p:spPr/>
        <p:txBody>
          <a:bodyPr/>
          <a:lstStyle/>
          <a:p>
            <a:fld id="{380A1E37-4AE4-4889-812C-78404D056096}" type="slidenum">
              <a:rPr lang="ru-RU" smtClean="0"/>
              <a:t>‹#›</a:t>
            </a:fld>
            <a:endParaRPr lang="ru-RU"/>
          </a:p>
        </p:txBody>
      </p:sp>
    </p:spTree>
    <p:extLst>
      <p:ext uri="{BB962C8B-B14F-4D97-AF65-F5344CB8AC3E}">
        <p14:creationId xmlns:p14="http://schemas.microsoft.com/office/powerpoint/2010/main" val="669273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B97CAC5-08E4-11D9-555C-F59417325C78}"/>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81820333-10DB-2F2F-F519-190C15422A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149D92FB-4D12-1B2A-5A29-76144DF5A3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421D8745-01E8-32CF-0423-6947F4D72761}"/>
              </a:ext>
            </a:extLst>
          </p:cNvPr>
          <p:cNvSpPr>
            <a:spLocks noGrp="1"/>
          </p:cNvSpPr>
          <p:nvPr>
            <p:ph type="dt" sz="half" idx="10"/>
          </p:nvPr>
        </p:nvSpPr>
        <p:spPr/>
        <p:txBody>
          <a:bodyPr/>
          <a:lstStyle/>
          <a:p>
            <a:fld id="{2CB42EAE-4111-4BB7-9364-F90B39647E21}" type="datetimeFigureOut">
              <a:rPr lang="ru-RU" smtClean="0"/>
              <a:t>04.02.2026</a:t>
            </a:fld>
            <a:endParaRPr lang="ru-RU"/>
          </a:p>
        </p:txBody>
      </p:sp>
      <p:sp>
        <p:nvSpPr>
          <p:cNvPr id="6" name="Нижний колонтитул 5">
            <a:extLst>
              <a:ext uri="{FF2B5EF4-FFF2-40B4-BE49-F238E27FC236}">
                <a16:creationId xmlns:a16="http://schemas.microsoft.com/office/drawing/2014/main" id="{8CAB1824-EF06-7B62-0980-26E33297DD48}"/>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6B75A1A9-7BA5-AB54-40CD-59819BE7A413}"/>
              </a:ext>
            </a:extLst>
          </p:cNvPr>
          <p:cNvSpPr>
            <a:spLocks noGrp="1"/>
          </p:cNvSpPr>
          <p:nvPr>
            <p:ph type="sldNum" sz="quarter" idx="12"/>
          </p:nvPr>
        </p:nvSpPr>
        <p:spPr/>
        <p:txBody>
          <a:bodyPr/>
          <a:lstStyle/>
          <a:p>
            <a:fld id="{380A1E37-4AE4-4889-812C-78404D056096}" type="slidenum">
              <a:rPr lang="ru-RU" smtClean="0"/>
              <a:t>‹#›</a:t>
            </a:fld>
            <a:endParaRPr lang="ru-RU"/>
          </a:p>
        </p:txBody>
      </p:sp>
    </p:spTree>
    <p:extLst>
      <p:ext uri="{BB962C8B-B14F-4D97-AF65-F5344CB8AC3E}">
        <p14:creationId xmlns:p14="http://schemas.microsoft.com/office/powerpoint/2010/main" val="1361772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FCF1EB5-9FD2-D92A-08AD-5F946C65260E}"/>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D56ED72F-E33E-D263-BE4D-ED044826EED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EDF55A46-2005-563C-91CB-0AE07E95F4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C7243E1-5604-E249-8654-D39B14E53037}"/>
              </a:ext>
            </a:extLst>
          </p:cNvPr>
          <p:cNvSpPr>
            <a:spLocks noGrp="1"/>
          </p:cNvSpPr>
          <p:nvPr>
            <p:ph type="dt" sz="half" idx="10"/>
          </p:nvPr>
        </p:nvSpPr>
        <p:spPr/>
        <p:txBody>
          <a:bodyPr/>
          <a:lstStyle/>
          <a:p>
            <a:fld id="{2CB42EAE-4111-4BB7-9364-F90B39647E21}" type="datetimeFigureOut">
              <a:rPr lang="ru-RU" smtClean="0"/>
              <a:t>04.02.2026</a:t>
            </a:fld>
            <a:endParaRPr lang="ru-RU"/>
          </a:p>
        </p:txBody>
      </p:sp>
      <p:sp>
        <p:nvSpPr>
          <p:cNvPr id="6" name="Нижний колонтитул 5">
            <a:extLst>
              <a:ext uri="{FF2B5EF4-FFF2-40B4-BE49-F238E27FC236}">
                <a16:creationId xmlns:a16="http://schemas.microsoft.com/office/drawing/2014/main" id="{DFF05655-5534-B360-A825-5B90C3FCCBB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DF11A04A-BCA2-762F-A500-D0F898F84BB0}"/>
              </a:ext>
            </a:extLst>
          </p:cNvPr>
          <p:cNvSpPr>
            <a:spLocks noGrp="1"/>
          </p:cNvSpPr>
          <p:nvPr>
            <p:ph type="sldNum" sz="quarter" idx="12"/>
          </p:nvPr>
        </p:nvSpPr>
        <p:spPr/>
        <p:txBody>
          <a:bodyPr/>
          <a:lstStyle/>
          <a:p>
            <a:fld id="{380A1E37-4AE4-4889-812C-78404D056096}" type="slidenum">
              <a:rPr lang="ru-RU" smtClean="0"/>
              <a:t>‹#›</a:t>
            </a:fld>
            <a:endParaRPr lang="ru-RU"/>
          </a:p>
        </p:txBody>
      </p:sp>
    </p:spTree>
    <p:extLst>
      <p:ext uri="{BB962C8B-B14F-4D97-AF65-F5344CB8AC3E}">
        <p14:creationId xmlns:p14="http://schemas.microsoft.com/office/powerpoint/2010/main" val="690309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4323CC5-5A68-6A03-A7BB-46FF78F94F2F}"/>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6F8D1F63-5318-A094-0651-1B2D8158037F}"/>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5F39926-2709-8E32-DCA6-5C77C64C4E8A}"/>
              </a:ext>
            </a:extLst>
          </p:cNvPr>
          <p:cNvSpPr>
            <a:spLocks noGrp="1"/>
          </p:cNvSpPr>
          <p:nvPr>
            <p:ph type="dt" sz="half" idx="10"/>
          </p:nvPr>
        </p:nvSpPr>
        <p:spPr/>
        <p:txBody>
          <a:bodyPr/>
          <a:lstStyle/>
          <a:p>
            <a:fld id="{2CB42EAE-4111-4BB7-9364-F90B39647E21}" type="datetimeFigureOut">
              <a:rPr lang="ru-RU" smtClean="0"/>
              <a:t>04.02.2026</a:t>
            </a:fld>
            <a:endParaRPr lang="ru-RU"/>
          </a:p>
        </p:txBody>
      </p:sp>
      <p:sp>
        <p:nvSpPr>
          <p:cNvPr id="5" name="Нижний колонтитул 4">
            <a:extLst>
              <a:ext uri="{FF2B5EF4-FFF2-40B4-BE49-F238E27FC236}">
                <a16:creationId xmlns:a16="http://schemas.microsoft.com/office/drawing/2014/main" id="{EDA93790-4DF1-F13C-837A-091CABBD2E6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70392B3-71A0-915A-520B-D4BBF3FD0AAB}"/>
              </a:ext>
            </a:extLst>
          </p:cNvPr>
          <p:cNvSpPr>
            <a:spLocks noGrp="1"/>
          </p:cNvSpPr>
          <p:nvPr>
            <p:ph type="sldNum" sz="quarter" idx="12"/>
          </p:nvPr>
        </p:nvSpPr>
        <p:spPr/>
        <p:txBody>
          <a:bodyPr/>
          <a:lstStyle/>
          <a:p>
            <a:fld id="{380A1E37-4AE4-4889-812C-78404D056096}" type="slidenum">
              <a:rPr lang="ru-RU" smtClean="0"/>
              <a:t>‹#›</a:t>
            </a:fld>
            <a:endParaRPr lang="ru-RU"/>
          </a:p>
        </p:txBody>
      </p:sp>
    </p:spTree>
    <p:extLst>
      <p:ext uri="{BB962C8B-B14F-4D97-AF65-F5344CB8AC3E}">
        <p14:creationId xmlns:p14="http://schemas.microsoft.com/office/powerpoint/2010/main" val="4194285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3AA36B0F-2622-2842-AE3B-300A4684071F}"/>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B5ACA697-4645-B2B9-B3FE-108548D0F426}"/>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2CD400C-B62A-8565-8DA7-274B69D98087}"/>
              </a:ext>
            </a:extLst>
          </p:cNvPr>
          <p:cNvSpPr>
            <a:spLocks noGrp="1"/>
          </p:cNvSpPr>
          <p:nvPr>
            <p:ph type="dt" sz="half" idx="10"/>
          </p:nvPr>
        </p:nvSpPr>
        <p:spPr/>
        <p:txBody>
          <a:bodyPr/>
          <a:lstStyle/>
          <a:p>
            <a:fld id="{2CB42EAE-4111-4BB7-9364-F90B39647E21}" type="datetimeFigureOut">
              <a:rPr lang="ru-RU" smtClean="0"/>
              <a:t>04.02.2026</a:t>
            </a:fld>
            <a:endParaRPr lang="ru-RU"/>
          </a:p>
        </p:txBody>
      </p:sp>
      <p:sp>
        <p:nvSpPr>
          <p:cNvPr id="5" name="Нижний колонтитул 4">
            <a:extLst>
              <a:ext uri="{FF2B5EF4-FFF2-40B4-BE49-F238E27FC236}">
                <a16:creationId xmlns:a16="http://schemas.microsoft.com/office/drawing/2014/main" id="{4887D45A-235E-EC4C-CBF9-4AE41E0F06A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AF1B964-8589-8BA2-BED7-ED104F8F1865}"/>
              </a:ext>
            </a:extLst>
          </p:cNvPr>
          <p:cNvSpPr>
            <a:spLocks noGrp="1"/>
          </p:cNvSpPr>
          <p:nvPr>
            <p:ph type="sldNum" sz="quarter" idx="12"/>
          </p:nvPr>
        </p:nvSpPr>
        <p:spPr/>
        <p:txBody>
          <a:bodyPr/>
          <a:lstStyle/>
          <a:p>
            <a:fld id="{380A1E37-4AE4-4889-812C-78404D056096}" type="slidenum">
              <a:rPr lang="ru-RU" smtClean="0"/>
              <a:t>‹#›</a:t>
            </a:fld>
            <a:endParaRPr lang="ru-RU"/>
          </a:p>
        </p:txBody>
      </p:sp>
    </p:spTree>
    <p:extLst>
      <p:ext uri="{BB962C8B-B14F-4D97-AF65-F5344CB8AC3E}">
        <p14:creationId xmlns:p14="http://schemas.microsoft.com/office/powerpoint/2010/main" val="28668595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7AE361E-FE8C-9E95-544C-7F23DBF152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1BEA84BA-5D79-0EDC-29A8-7BD8BAAC39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6F954CC-C6B4-7AF3-74CA-B2E590CE30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B42EAE-4111-4BB7-9364-F90B39647E21}" type="datetimeFigureOut">
              <a:rPr lang="ru-RU" smtClean="0"/>
              <a:t>04.02.2026</a:t>
            </a:fld>
            <a:endParaRPr lang="ru-RU"/>
          </a:p>
        </p:txBody>
      </p:sp>
      <p:sp>
        <p:nvSpPr>
          <p:cNvPr id="5" name="Нижний колонтитул 4">
            <a:extLst>
              <a:ext uri="{FF2B5EF4-FFF2-40B4-BE49-F238E27FC236}">
                <a16:creationId xmlns:a16="http://schemas.microsoft.com/office/drawing/2014/main" id="{F765A84A-2EF6-7A86-4324-5140080F28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9C907F72-D701-528C-B87C-315846CD15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0A1E37-4AE4-4889-812C-78404D056096}" type="slidenum">
              <a:rPr lang="ru-RU" smtClean="0"/>
              <a:t>‹#›</a:t>
            </a:fld>
            <a:endParaRPr lang="ru-RU"/>
          </a:p>
        </p:txBody>
      </p:sp>
    </p:spTree>
    <p:extLst>
      <p:ext uri="{BB962C8B-B14F-4D97-AF65-F5344CB8AC3E}">
        <p14:creationId xmlns:p14="http://schemas.microsoft.com/office/powerpoint/2010/main" val="39883018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E67D7F05-08DC-415E-8F84-607D912CBCF2}"/>
              </a:ext>
            </a:extLst>
          </p:cNvPr>
          <p:cNvPicPr>
            <a:picLocks noChangeAspect="1"/>
          </p:cNvPicPr>
          <p:nvPr/>
        </p:nvPicPr>
        <p:blipFill>
          <a:blip r:embed="rId2"/>
          <a:stretch>
            <a:fillRect/>
          </a:stretch>
        </p:blipFill>
        <p:spPr>
          <a:xfrm>
            <a:off x="0" y="2059"/>
            <a:ext cx="12192000" cy="6855941"/>
          </a:xfrm>
          <a:prstGeom prst="rect">
            <a:avLst/>
          </a:prstGeom>
        </p:spPr>
      </p:pic>
      <p:sp>
        <p:nvSpPr>
          <p:cNvPr id="4" name="TextBox 3">
            <a:extLst>
              <a:ext uri="{FF2B5EF4-FFF2-40B4-BE49-F238E27FC236}">
                <a16:creationId xmlns:a16="http://schemas.microsoft.com/office/drawing/2014/main" id="{CF68C6BA-7A68-5F41-713A-416F1F9F540E}"/>
              </a:ext>
            </a:extLst>
          </p:cNvPr>
          <p:cNvSpPr txBox="1"/>
          <p:nvPr/>
        </p:nvSpPr>
        <p:spPr>
          <a:xfrm>
            <a:off x="610340" y="163315"/>
            <a:ext cx="11267982" cy="600164"/>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На конкурс «Твой проект» жителями округа были представлены 11 инициативных проектов. По результатам открытого голосования, победителями определены 2 проекта, набравшие большинство голосов.</a:t>
            </a:r>
          </a:p>
          <a:p>
            <a:pPr algn="just"/>
            <a:endParaRPr lang="ru-RU" sz="11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B2886A2B-6852-E9B0-AEE0-9070A6FBFA18}"/>
              </a:ext>
            </a:extLst>
          </p:cNvPr>
          <p:cNvSpPr txBox="1"/>
          <p:nvPr/>
        </p:nvSpPr>
        <p:spPr>
          <a:xfrm>
            <a:off x="3118853" y="660175"/>
            <a:ext cx="6153324" cy="264560"/>
          </a:xfrm>
          <a:prstGeom prst="rect">
            <a:avLst/>
          </a:prstGeom>
          <a:noFill/>
        </p:spPr>
        <p:txBody>
          <a:bodyPr wrap="square">
            <a:spAutoFit/>
          </a:bodyPr>
          <a:lstStyle/>
          <a:p>
            <a:pPr algn="ctr">
              <a:lnSpc>
                <a:spcPct val="107000"/>
              </a:lnSpc>
              <a:spcBef>
                <a:spcPts val="750"/>
              </a:spcBef>
              <a:spcAft>
                <a:spcPts val="750"/>
              </a:spcAft>
              <a:buNone/>
            </a:pPr>
            <a:r>
              <a:rPr lang="ru-RU" sz="1100" b="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Благоустройство прилегающей территории СК с. Виноградовка</a:t>
            </a:r>
            <a:endParaRPr lang="ru-RU"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CDE33C09-FCD3-E901-4FAE-85084212A01C}"/>
              </a:ext>
            </a:extLst>
          </p:cNvPr>
          <p:cNvSpPr txBox="1"/>
          <p:nvPr/>
        </p:nvSpPr>
        <p:spPr>
          <a:xfrm>
            <a:off x="508899" y="995614"/>
            <a:ext cx="4857364" cy="4327916"/>
          </a:xfrm>
          <a:prstGeom prst="rect">
            <a:avLst/>
          </a:prstGeom>
          <a:noFill/>
        </p:spPr>
        <p:txBody>
          <a:bodyPr wrap="square">
            <a:spAutoFit/>
          </a:bodyPr>
          <a:lstStyle/>
          <a:p>
            <a:pPr algn="just">
              <a:lnSpc>
                <a:spcPct val="107000"/>
              </a:lnSpc>
              <a:spcAft>
                <a:spcPts val="800"/>
              </a:spcAft>
              <a:buNone/>
            </a:pP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ПОДДЕРЖАЛО ПРОЕКТ:</a:t>
            </a:r>
            <a:r>
              <a:rPr lang="ru-RU" sz="10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285</a:t>
            </a: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kumimoji="0" lang="ru-RU" sz="10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СФЕРА:</a:t>
            </a:r>
            <a:r>
              <a:rPr lang="ru-RU" sz="10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объекты культуры и объекты, используемые для проведения общественных и культурно-массовых мероприятий</a:t>
            </a:r>
            <a:endParaRPr lang="ru-RU"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ts val="1200"/>
              </a:lnSpc>
              <a:spcAft>
                <a:spcPts val="800"/>
              </a:spcAft>
            </a:pP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МЕСТО РЕАЛИЗАЦИИ: с Виноградовка</a:t>
            </a:r>
            <a:endParaRPr lang="ru-RU"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ts val="1200"/>
              </a:lnSpc>
              <a:spcAft>
                <a:spcPts val="800"/>
              </a:spcAft>
            </a:pP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ОСНОВНЫЕ БЛАГОПОЛУЧАТЕЛИ: жители муниципального образования</a:t>
            </a:r>
            <a:endParaRPr lang="ru-RU"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ОПИСАНИЕ ПРОЕКТА: </a:t>
            </a:r>
            <a:r>
              <a:rPr lang="ru-RU" sz="10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Вопрос благоустройства территории сельского клуба является актуальным для жителей села Виноградовка. На территории нет ни лавочек для отдыха, ни скамеек, отсутствует освещение. Пространство не позволяет полноценно проводить уличные мероприятия ввиду того, что имеются естественные неровности. Отсутствуют благоустроенные дорожки и тропинки к СК. Зимой все дорожки и подходы покрываются льдом, а летом образуются большие лужи, что затрудняет проход к СК. </a:t>
            </a:r>
          </a:p>
          <a:p>
            <a:pPr algn="just">
              <a:lnSpc>
                <a:spcPct val="107000"/>
              </a:lnSpc>
              <a:spcAft>
                <a:spcPts val="800"/>
              </a:spcAft>
              <a:buNone/>
            </a:pPr>
            <a:r>
              <a:rPr lang="ru-RU" sz="1000" kern="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МЕРОПРИЯТИЯ ПО РЕАЛИЗАЦИИ ПРОЕКТА: б</a:t>
            </a:r>
            <a:r>
              <a:rPr lang="ru-RU" sz="10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лагоустройство территории СК с. Виноградовка.</a:t>
            </a:r>
            <a:endParaRPr lang="ru-RU"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ru-RU" sz="10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ОЖИДАЕМЫЕ РЕЗУЛЬТАТЫ:</a:t>
            </a:r>
          </a:p>
          <a:p>
            <a:pPr algn="just">
              <a:lnSpc>
                <a:spcPts val="1200"/>
              </a:lnSpc>
              <a:spcAft>
                <a:spcPts val="800"/>
              </a:spcAft>
            </a:pPr>
            <a:r>
              <a:rPr lang="ru-RU" sz="1000" kern="0" dirty="0">
                <a:solidFill>
                  <a:srgbClr val="000000"/>
                </a:solidFill>
                <a:effectLst/>
                <a:latin typeface="Times New Roman" panose="02020603050405020304" pitchFamily="18" charset="0"/>
                <a:ea typeface="Times New Roman" panose="02020603050405020304" pitchFamily="18" charset="0"/>
              </a:rPr>
              <a:t>Участвуя в программе поддержки местных инициатив, можно реализовать и привести в соответствие с требованиями территорию сельского клуба, приведение в нормативное состояние территории для проведения уличных мероприятий, с установкой освещения и наружных видеокамер. Это привлечет большее внимание жителей и гостей села. Территория станет зоной отдыха и культурного проведения досуга жителей села и гостей, что позволит проводить большее количество мероприятий на улице.</a:t>
            </a:r>
            <a:endParaRPr lang="ru-RU"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 КУРАТОР: Дубовцев Иван Владимирович (администрация АМО).</a:t>
            </a:r>
            <a:r>
              <a:rPr lang="ru-RU" sz="1000" dirty="0">
                <a:effectLst/>
                <a:latin typeface="Times New Roman" panose="02020603050405020304" pitchFamily="18" charset="0"/>
                <a:ea typeface="Calibri" panose="020F0502020204030204" pitchFamily="34" charset="0"/>
              </a:rPr>
              <a:t>  </a:t>
            </a:r>
            <a:endParaRPr lang="ru-RU" sz="1000" dirty="0"/>
          </a:p>
        </p:txBody>
      </p:sp>
      <p:pic>
        <p:nvPicPr>
          <p:cNvPr id="7" name="Рисунок 6">
            <a:extLst>
              <a:ext uri="{FF2B5EF4-FFF2-40B4-BE49-F238E27FC236}">
                <a16:creationId xmlns:a16="http://schemas.microsoft.com/office/drawing/2014/main" id="{BEEE7057-D9A7-0258-DFCD-0624FD34AA26}"/>
              </a:ext>
            </a:extLst>
          </p:cNvPr>
          <p:cNvPicPr>
            <a:picLocks noChangeAspect="1"/>
          </p:cNvPicPr>
          <p:nvPr/>
        </p:nvPicPr>
        <p:blipFill>
          <a:blip r:embed="rId3"/>
          <a:stretch>
            <a:fillRect/>
          </a:stretch>
        </p:blipFill>
        <p:spPr>
          <a:xfrm>
            <a:off x="5529854" y="1070461"/>
            <a:ext cx="3103133" cy="2231329"/>
          </a:xfrm>
          <a:prstGeom prst="rect">
            <a:avLst/>
          </a:prstGeom>
        </p:spPr>
      </p:pic>
      <p:pic>
        <p:nvPicPr>
          <p:cNvPr id="8" name="Рисунок 7">
            <a:extLst>
              <a:ext uri="{FF2B5EF4-FFF2-40B4-BE49-F238E27FC236}">
                <a16:creationId xmlns:a16="http://schemas.microsoft.com/office/drawing/2014/main" id="{79E0CCD2-4F3B-647F-9929-619200467BC9}"/>
              </a:ext>
            </a:extLst>
          </p:cNvPr>
          <p:cNvPicPr>
            <a:picLocks noChangeAspect="1"/>
          </p:cNvPicPr>
          <p:nvPr/>
        </p:nvPicPr>
        <p:blipFill>
          <a:blip r:embed="rId4"/>
          <a:stretch>
            <a:fillRect/>
          </a:stretch>
        </p:blipFill>
        <p:spPr>
          <a:xfrm>
            <a:off x="5800711" y="3707977"/>
            <a:ext cx="1780186" cy="1767993"/>
          </a:xfrm>
          <a:prstGeom prst="rect">
            <a:avLst/>
          </a:prstGeom>
        </p:spPr>
      </p:pic>
      <p:pic>
        <p:nvPicPr>
          <p:cNvPr id="9" name="Рисунок 8">
            <a:extLst>
              <a:ext uri="{FF2B5EF4-FFF2-40B4-BE49-F238E27FC236}">
                <a16:creationId xmlns:a16="http://schemas.microsoft.com/office/drawing/2014/main" id="{4671C717-DE64-E1E7-ED2A-0301550D2434}"/>
              </a:ext>
            </a:extLst>
          </p:cNvPr>
          <p:cNvPicPr>
            <a:picLocks noChangeAspect="1"/>
          </p:cNvPicPr>
          <p:nvPr/>
        </p:nvPicPr>
        <p:blipFill>
          <a:blip r:embed="rId5"/>
          <a:stretch>
            <a:fillRect/>
          </a:stretch>
        </p:blipFill>
        <p:spPr>
          <a:xfrm>
            <a:off x="9018250" y="3620222"/>
            <a:ext cx="2170364" cy="2103302"/>
          </a:xfrm>
          <a:prstGeom prst="rect">
            <a:avLst/>
          </a:prstGeom>
        </p:spPr>
      </p:pic>
      <p:sp>
        <p:nvSpPr>
          <p:cNvPr id="10" name="TextBox 9">
            <a:extLst>
              <a:ext uri="{FF2B5EF4-FFF2-40B4-BE49-F238E27FC236}">
                <a16:creationId xmlns:a16="http://schemas.microsoft.com/office/drawing/2014/main" id="{E29CC9EC-CC61-78DA-8FA5-94F7E3398403}"/>
              </a:ext>
            </a:extLst>
          </p:cNvPr>
          <p:cNvSpPr txBox="1"/>
          <p:nvPr/>
        </p:nvSpPr>
        <p:spPr>
          <a:xfrm>
            <a:off x="6438704" y="5635936"/>
            <a:ext cx="504200" cy="246221"/>
          </a:xfrm>
          <a:prstGeom prst="rect">
            <a:avLst/>
          </a:prstGeom>
          <a:noFill/>
        </p:spPr>
        <p:txBody>
          <a:bodyPr wrap="square">
            <a:spAutoFit/>
          </a:bodyPr>
          <a:lstStyle/>
          <a:p>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до</a:t>
            </a:r>
            <a:endParaRPr lang="ru-RU" dirty="0"/>
          </a:p>
        </p:txBody>
      </p:sp>
      <p:sp>
        <p:nvSpPr>
          <p:cNvPr id="11" name="TextBox 10">
            <a:extLst>
              <a:ext uri="{FF2B5EF4-FFF2-40B4-BE49-F238E27FC236}">
                <a16:creationId xmlns:a16="http://schemas.microsoft.com/office/drawing/2014/main" id="{D023117F-8E9F-1C81-FC0D-F92B9A3543FA}"/>
              </a:ext>
            </a:extLst>
          </p:cNvPr>
          <p:cNvSpPr txBox="1"/>
          <p:nvPr/>
        </p:nvSpPr>
        <p:spPr>
          <a:xfrm>
            <a:off x="9865013" y="5882157"/>
            <a:ext cx="1108207" cy="246221"/>
          </a:xfrm>
          <a:prstGeom prst="rect">
            <a:avLst/>
          </a:prstGeom>
          <a:noFill/>
        </p:spPr>
        <p:txBody>
          <a:bodyPr wrap="square">
            <a:spAutoFit/>
          </a:bodyPr>
          <a:lstStyle/>
          <a:p>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после</a:t>
            </a:r>
            <a:endParaRPr lang="ru-RU" dirty="0"/>
          </a:p>
        </p:txBody>
      </p:sp>
      <p:sp>
        <p:nvSpPr>
          <p:cNvPr id="12" name="TextBox 11">
            <a:extLst>
              <a:ext uri="{FF2B5EF4-FFF2-40B4-BE49-F238E27FC236}">
                <a16:creationId xmlns:a16="http://schemas.microsoft.com/office/drawing/2014/main" id="{AE473B69-2499-FC42-6F5E-7C1ECE578EBA}"/>
              </a:ext>
            </a:extLst>
          </p:cNvPr>
          <p:cNvSpPr txBox="1"/>
          <p:nvPr/>
        </p:nvSpPr>
        <p:spPr>
          <a:xfrm>
            <a:off x="8765006" y="1134476"/>
            <a:ext cx="3202093"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Контракт заключен с ООО «Юджин Групп» 05.05.2025г</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Срок исполнения: 20.05.2025 - 31.07.2025</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Общая сумма контракта: 2636585,78руб, в том числе: краевой бюджет – 2610219,92руб; местный бюджет – 26365,86,15руб.</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Выполнены следующие работы: планировка территории, асфальтирование территории, установка скамеек, монтаж видеокамер и светильников.</a:t>
            </a:r>
          </a:p>
        </p:txBody>
      </p:sp>
    </p:spTree>
    <p:extLst>
      <p:ext uri="{BB962C8B-B14F-4D97-AF65-F5344CB8AC3E}">
        <p14:creationId xmlns:p14="http://schemas.microsoft.com/office/powerpoint/2010/main" val="42453223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1B1D86FB-194F-3E36-4165-0A096AE321E9}"/>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A80C309A-C6CD-767B-201F-02760816584F}"/>
              </a:ext>
            </a:extLst>
          </p:cNvPr>
          <p:cNvSpPr txBox="1"/>
          <p:nvPr/>
        </p:nvSpPr>
        <p:spPr>
          <a:xfrm>
            <a:off x="5149370" y="141454"/>
            <a:ext cx="2795004" cy="280270"/>
          </a:xfrm>
          <a:prstGeom prst="rect">
            <a:avLst/>
          </a:prstGeom>
          <a:noFill/>
        </p:spPr>
        <p:txBody>
          <a:bodyPr wrap="square">
            <a:spAutoFit/>
          </a:bodyPr>
          <a:lstStyle/>
          <a:p>
            <a:pPr algn="just">
              <a:lnSpc>
                <a:spcPct val="107000"/>
              </a:lnSpc>
              <a:spcBef>
                <a:spcPts val="750"/>
              </a:spcBef>
              <a:spcAft>
                <a:spcPts val="750"/>
              </a:spcAft>
              <a:buNone/>
            </a:pPr>
            <a:r>
              <a:rPr lang="ru-RU" sz="1200" b="1"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Ремонт водоразборных колонок</a:t>
            </a:r>
            <a:endParaRPr lang="ru-RU"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837A308F-0B5E-56E9-0187-D3EFBDFA3852}"/>
              </a:ext>
            </a:extLst>
          </p:cNvPr>
          <p:cNvSpPr txBox="1"/>
          <p:nvPr/>
        </p:nvSpPr>
        <p:spPr>
          <a:xfrm>
            <a:off x="269928" y="782441"/>
            <a:ext cx="7127804" cy="2646558"/>
          </a:xfrm>
          <a:prstGeom prst="rect">
            <a:avLst/>
          </a:prstGeom>
          <a:noFill/>
        </p:spPr>
        <p:txBody>
          <a:bodyPr wrap="square">
            <a:spAutoFit/>
          </a:bodyPr>
          <a:lstStyle/>
          <a:p>
            <a:pPr algn="just">
              <a:lnSpc>
                <a:spcPct val="107000"/>
              </a:lnSpc>
              <a:spcAft>
                <a:spcPts val="800"/>
              </a:spcAft>
            </a:pPr>
            <a:r>
              <a:rPr lang="ru-RU" sz="1200"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7000"/>
              </a:lnSpc>
              <a:spcBef>
                <a:spcPts val="0"/>
              </a:spcBef>
              <a:spcAft>
                <a:spcPts val="800"/>
              </a:spcAft>
              <a:buClrTx/>
              <a:buSzTx/>
              <a:buFontTx/>
              <a:buNone/>
              <a:tabLst/>
              <a:defRPr/>
            </a:pP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ПОДДЕРЖАЛО ПРОЕКТ: 221        </a:t>
            </a:r>
            <a:r>
              <a:rPr kumimoji="0" lang="ru-RU" sz="10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СФЕРА: </a:t>
            </a:r>
            <a:r>
              <a:rPr lang="ru-RU" sz="1000" kern="0" dirty="0">
                <a:solidFill>
                  <a:srgbClr val="000000"/>
                </a:solidFill>
                <a:effectLst/>
                <a:latin typeface="Times New Roman" panose="02020603050405020304" pitchFamily="18" charset="0"/>
                <a:ea typeface="Times New Roman" panose="02020603050405020304" pitchFamily="18" charset="0"/>
              </a:rPr>
              <a:t>объекты водоснабжения и водоотведения</a:t>
            </a:r>
            <a:endParaRPr kumimoji="0" lang="ru-RU" sz="1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МЕСТО РЕАЛИЗАЦИИ: с Рисовое</a:t>
            </a:r>
            <a:endParaRPr lang="ru-RU"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ОСНОВНЫЕ </a:t>
            </a:r>
            <a:r>
              <a:rPr lang="ru-RU" sz="1000" kern="100" dirty="0" err="1">
                <a:effectLst/>
                <a:latin typeface="Times New Roman" panose="02020603050405020304" pitchFamily="18" charset="0"/>
                <a:ea typeface="Calibri" panose="020F0502020204030204" pitchFamily="34" charset="0"/>
                <a:cs typeface="Times New Roman" panose="02020603050405020304" pitchFamily="18" charset="0"/>
              </a:rPr>
              <a:t>БЛАГОПОЛУЧАТЕЛИ:</a:t>
            </a:r>
            <a:r>
              <a:rPr lang="ru-RU" sz="1000" kern="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жители</a:t>
            </a:r>
            <a:r>
              <a:rPr lang="ru-RU" sz="10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отдельных населенных пунктов</a:t>
            </a:r>
            <a:endParaRPr lang="ru-RU"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ОПИСАНИЕ ПРОЕКТА: </a:t>
            </a:r>
            <a:r>
              <a:rPr lang="ru-RU" sz="10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Водоразборные колонки на водопроводе требуют капитального ремонта.</a:t>
            </a:r>
          </a:p>
          <a:p>
            <a:pPr algn="just">
              <a:lnSpc>
                <a:spcPct val="107000"/>
              </a:lnSpc>
              <a:spcAft>
                <a:spcPts val="800"/>
              </a:spcAft>
              <a:buNone/>
            </a:pPr>
            <a:r>
              <a:rPr kumimoji="0" lang="ru-RU" sz="1000" b="0" i="0" u="none" strike="noStrike" kern="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МЕРОПРИЯТИЯ ПО РЕАЛИЗАЦИИ ПРОЕКТА:</a:t>
            </a:r>
            <a:r>
              <a:rPr lang="ru-RU" sz="800" kern="0" dirty="0">
                <a:solidFill>
                  <a:srgbClr val="000000"/>
                </a:solidFill>
                <a:effectLst/>
                <a:latin typeface="Times New Roman" panose="02020603050405020304" pitchFamily="18" charset="0"/>
                <a:ea typeface="Times New Roman" panose="02020603050405020304" pitchFamily="18" charset="0"/>
              </a:rPr>
              <a:t> </a:t>
            </a:r>
            <a:r>
              <a:rPr lang="ru-RU" sz="1000" kern="0" dirty="0">
                <a:solidFill>
                  <a:srgbClr val="000000"/>
                </a:solidFill>
                <a:effectLst/>
                <a:latin typeface="Times New Roman" panose="02020603050405020304" pitchFamily="18" charset="0"/>
                <a:ea typeface="Times New Roman" panose="02020603050405020304" pitchFamily="18" charset="0"/>
              </a:rPr>
              <a:t>Демонтаж устаревших ограждений вокруг колонок, замена шлангов и кранов на современные водоразборные сооружения.</a:t>
            </a:r>
            <a:endParaRPr lang="ru-RU"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ОЖИДАЕМЫЕ РЕЗУЛЬТАТЫ: </a:t>
            </a:r>
            <a:r>
              <a:rPr lang="ru-RU" sz="1000" kern="0" dirty="0">
                <a:solidFill>
                  <a:srgbClr val="000000"/>
                </a:solidFill>
                <a:effectLst/>
                <a:latin typeface="Times New Roman" panose="02020603050405020304" pitchFamily="18" charset="0"/>
                <a:ea typeface="Times New Roman" panose="02020603050405020304" pitchFamily="18" charset="0"/>
              </a:rPr>
              <a:t>Каждую водоразборные колонки необходимо утеплять, но все равно они не выдерживают сильных морозов, лопаются краны, рвутся шланги, установка современного оборудования обеспечит рациональное использование водных ресурсов и экономию средств на обслуживание водопровода.</a:t>
            </a:r>
            <a:endParaRPr lang="ru-RU"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 КУРАТОР: Дубовцев Иван Владимирович (администрация АМО).</a:t>
            </a:r>
            <a:endParaRPr lang="ru-RU"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9D12F607-1870-5DD0-1902-89A436BF92FD}"/>
              </a:ext>
            </a:extLst>
          </p:cNvPr>
          <p:cNvSpPr txBox="1"/>
          <p:nvPr/>
        </p:nvSpPr>
        <p:spPr>
          <a:xfrm>
            <a:off x="269928" y="3977585"/>
            <a:ext cx="11281712" cy="55399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Контракт заключен с ООО "ПРИМОРСКАЯ РЕМОНТНАЯ СТРОИТЕЛЬНАЯ КОМПАНИЯ» 31.03.202г</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Срок исполнения: 01.05.2025 - 31.08.2025</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Общая сумма контракта – 2606382,28 руб., в том числе краевой бюджет – 2580318,46руб.; местный бюджет -26063,82руб.</a:t>
            </a:r>
          </a:p>
        </p:txBody>
      </p:sp>
      <p:pic>
        <p:nvPicPr>
          <p:cNvPr id="6" name="Рисунок 5">
            <a:extLst>
              <a:ext uri="{FF2B5EF4-FFF2-40B4-BE49-F238E27FC236}">
                <a16:creationId xmlns:a16="http://schemas.microsoft.com/office/drawing/2014/main" id="{EC4D24D3-D0AC-A177-C8C8-1347D7D716FD}"/>
              </a:ext>
            </a:extLst>
          </p:cNvPr>
          <p:cNvPicPr>
            <a:picLocks noChangeAspect="1"/>
          </p:cNvPicPr>
          <p:nvPr/>
        </p:nvPicPr>
        <p:blipFill>
          <a:blip r:embed="rId3"/>
          <a:stretch>
            <a:fillRect/>
          </a:stretch>
        </p:blipFill>
        <p:spPr>
          <a:xfrm>
            <a:off x="7747406" y="682180"/>
            <a:ext cx="3804234" cy="2847079"/>
          </a:xfrm>
          <a:prstGeom prst="rect">
            <a:avLst/>
          </a:prstGeom>
        </p:spPr>
      </p:pic>
    </p:spTree>
    <p:extLst>
      <p:ext uri="{BB962C8B-B14F-4D97-AF65-F5344CB8AC3E}">
        <p14:creationId xmlns:p14="http://schemas.microsoft.com/office/powerpoint/2010/main" val="95832423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427</Words>
  <Application>Microsoft Office PowerPoint</Application>
  <PresentationFormat>Широкоэкранный</PresentationFormat>
  <Paragraphs>28</Paragraphs>
  <Slides>2</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vt:i4>
      </vt:variant>
    </vt:vector>
  </HeadingPairs>
  <TitlesOfParts>
    <vt:vector size="7" baseType="lpstr">
      <vt:lpstr>Arial</vt:lpstr>
      <vt:lpstr>Calibri</vt:lpstr>
      <vt:lpstr>Calibri Light</vt:lpstr>
      <vt:lpstr>Times New Roman</vt:lpstr>
      <vt:lpstr>Тема Office</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Вера В. Клыкова</dc:creator>
  <cp:lastModifiedBy>Вера В. Клыкова</cp:lastModifiedBy>
  <cp:revision>2</cp:revision>
  <dcterms:created xsi:type="dcterms:W3CDTF">2026-02-04T02:35:13Z</dcterms:created>
  <dcterms:modified xsi:type="dcterms:W3CDTF">2026-02-04T02:45:07Z</dcterms:modified>
</cp:coreProperties>
</file>