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2.xml" ContentType="application/vnd.openxmlformats-officedocument.drawingml.chartshapes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4.xml" ContentType="application/vnd.openxmlformats-officedocument.drawingml.chartshapes+xml"/>
  <Override PartName="/ppt/charts/chartEx1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1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0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1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2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3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4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5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6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7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8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29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0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charts/chart31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2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3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4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5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6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charts/chart37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8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39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0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1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2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3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4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5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6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7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8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49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0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1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2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3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4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5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6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7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8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59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337" r:id="rId11"/>
    <p:sldId id="338" r:id="rId12"/>
    <p:sldId id="339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4" r:id="rId23"/>
    <p:sldId id="278" r:id="rId24"/>
    <p:sldId id="279" r:id="rId25"/>
    <p:sldId id="342" r:id="rId26"/>
    <p:sldId id="281" r:id="rId27"/>
    <p:sldId id="283" r:id="rId28"/>
    <p:sldId id="284" r:id="rId29"/>
    <p:sldId id="282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3" r:id="rId40"/>
    <p:sldId id="295" r:id="rId41"/>
    <p:sldId id="296" r:id="rId42"/>
    <p:sldId id="297" r:id="rId43"/>
    <p:sldId id="341" r:id="rId44"/>
    <p:sldId id="298" r:id="rId45"/>
    <p:sldId id="300" r:id="rId46"/>
    <p:sldId id="299" r:id="rId47"/>
    <p:sldId id="301" r:id="rId48"/>
    <p:sldId id="302" r:id="rId49"/>
    <p:sldId id="304" r:id="rId50"/>
    <p:sldId id="303" r:id="rId51"/>
    <p:sldId id="308" r:id="rId52"/>
    <p:sldId id="309" r:id="rId53"/>
    <p:sldId id="310" r:id="rId54"/>
    <p:sldId id="305" r:id="rId55"/>
    <p:sldId id="312" r:id="rId56"/>
    <p:sldId id="340" r:id="rId57"/>
    <p:sldId id="313" r:id="rId58"/>
    <p:sldId id="311" r:id="rId59"/>
    <p:sldId id="316" r:id="rId60"/>
    <p:sldId id="319" r:id="rId61"/>
    <p:sldId id="320" r:id="rId62"/>
    <p:sldId id="315" r:id="rId63"/>
    <p:sldId id="321" r:id="rId64"/>
    <p:sldId id="323" r:id="rId65"/>
    <p:sldId id="322" r:id="rId66"/>
    <p:sldId id="324" r:id="rId67"/>
    <p:sldId id="325" r:id="rId68"/>
    <p:sldId id="326" r:id="rId69"/>
    <p:sldId id="317" r:id="rId70"/>
    <p:sldId id="333" r:id="rId71"/>
    <p:sldId id="336" r:id="rId72"/>
    <p:sldId id="334" r:id="rId73"/>
    <p:sldId id="335" r:id="rId74"/>
    <p:sldId id="318" r:id="rId75"/>
    <p:sldId id="327" r:id="rId76"/>
    <p:sldId id="328" r:id="rId77"/>
    <p:sldId id="331" r:id="rId78"/>
    <p:sldId id="330" r:id="rId79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E7FE0A"/>
    <a:srgbClr val="FF66FF"/>
    <a:srgbClr val="99FF66"/>
    <a:srgbClr val="00FFFF"/>
    <a:srgbClr val="FFCCFF"/>
    <a:srgbClr val="E0E6B6"/>
    <a:srgbClr val="FF99FF"/>
    <a:srgbClr val="00FF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4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5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6.xlsx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7.xlsx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8.xlsx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9.xlsx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Численность постоянного населения на конец года (чел.)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постоянного населения на конец года (тыс.чел.)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2021г(отчет)</c:v>
                </c:pt>
                <c:pt idx="1">
                  <c:v>2022г (оценка)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12580</c:v>
                </c:pt>
                <c:pt idx="1">
                  <c:v>12295</c:v>
                </c:pt>
                <c:pt idx="2">
                  <c:v>12050</c:v>
                </c:pt>
                <c:pt idx="3" formatCode="0">
                  <c:v>11900</c:v>
                </c:pt>
                <c:pt idx="4">
                  <c:v>11800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AE37-4436-A4E7-A5D54BC600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1900592"/>
        <c:axId val="431901248"/>
        <c:axId val="0"/>
      </c:bar3DChart>
      <c:catAx>
        <c:axId val="4319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1248"/>
        <c:crosses val="autoZero"/>
        <c:auto val="1"/>
        <c:lblAlgn val="ctr"/>
        <c:lblOffset val="100"/>
        <c:noMultiLvlLbl val="0"/>
      </c:catAx>
      <c:valAx>
        <c:axId val="4319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Уровень безработицы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2021г(отчет)</c:v>
                </c:pt>
                <c:pt idx="1">
                  <c:v>2022г (оценка)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4.7E-2</c:v>
                </c:pt>
                <c:pt idx="1">
                  <c:v>4.5999999999999999E-2</c:v>
                </c:pt>
                <c:pt idx="2">
                  <c:v>4.4499999999999998E-2</c:v>
                </c:pt>
                <c:pt idx="3">
                  <c:v>4.3999999999999997E-2</c:v>
                </c:pt>
                <c:pt idx="4">
                  <c:v>4.1000000000000002E-2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26EC-4967-9762-C754AB4E8E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1900592"/>
        <c:axId val="431901248"/>
        <c:axId val="0"/>
      </c:bar3DChart>
      <c:catAx>
        <c:axId val="4319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1248"/>
        <c:crosses val="autoZero"/>
        <c:auto val="1"/>
        <c:lblAlgn val="ctr"/>
        <c:lblOffset val="100"/>
        <c:noMultiLvlLbl val="0"/>
      </c:catAx>
      <c:valAx>
        <c:axId val="4319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Инвестиции в основной капитал (</a:t>
            </a:r>
            <a:r>
              <a:rPr lang="ru-RU" dirty="0" err="1"/>
              <a:t>тыс.руб</a:t>
            </a:r>
            <a:r>
              <a:rPr lang="ru-RU" dirty="0"/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2021г(отчет)</c:v>
                </c:pt>
                <c:pt idx="1">
                  <c:v>2022г (оценка)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47500</c:v>
                </c:pt>
                <c:pt idx="1">
                  <c:v>65200</c:v>
                </c:pt>
                <c:pt idx="2">
                  <c:v>76400</c:v>
                </c:pt>
                <c:pt idx="3" formatCode="0">
                  <c:v>83700</c:v>
                </c:pt>
                <c:pt idx="4">
                  <c:v>91700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1A34-44B0-B3BD-F1FDD29494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1900592"/>
        <c:axId val="431901248"/>
        <c:axId val="0"/>
      </c:bar3DChart>
      <c:catAx>
        <c:axId val="4319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1248"/>
        <c:crosses val="autoZero"/>
        <c:auto val="1"/>
        <c:lblAlgn val="ctr"/>
        <c:lblOffset val="100"/>
        <c:noMultiLvlLbl val="0"/>
      </c:catAx>
      <c:valAx>
        <c:axId val="4319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Среднемесячная заработная плата(руб.)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 (руб.)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2021г(отчет)</c:v>
                </c:pt>
                <c:pt idx="1">
                  <c:v>2022г (оценка)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48544</c:v>
                </c:pt>
                <c:pt idx="1">
                  <c:v>52622</c:v>
                </c:pt>
                <c:pt idx="2">
                  <c:v>57832</c:v>
                </c:pt>
                <c:pt idx="3" formatCode="0">
                  <c:v>63780</c:v>
                </c:pt>
                <c:pt idx="4">
                  <c:v>67926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F6C-4833-8A0A-6E87B42C1B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1900592"/>
        <c:axId val="431901248"/>
        <c:axId val="0"/>
      </c:bar3DChart>
      <c:catAx>
        <c:axId val="4319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1248"/>
        <c:crosses val="autoZero"/>
        <c:auto val="1"/>
        <c:lblAlgn val="ctr"/>
        <c:lblOffset val="100"/>
        <c:noMultiLvlLbl val="0"/>
      </c:catAx>
      <c:valAx>
        <c:axId val="4319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Ввод</a:t>
            </a:r>
            <a:r>
              <a:rPr lang="ru-RU" baseline="0" dirty="0"/>
              <a:t> в эксплуатацию жилья</a:t>
            </a:r>
            <a:r>
              <a:rPr lang="ru-RU" dirty="0"/>
              <a:t> (</a:t>
            </a:r>
            <a:r>
              <a:rPr lang="ru-RU" dirty="0" err="1"/>
              <a:t>тыс.кв.м</a:t>
            </a:r>
            <a:r>
              <a:rPr lang="ru-RU" dirty="0"/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работ и услуг (млн.руб.)</c:v>
                </c:pt>
              </c:strCache>
            </c:strRef>
          </c:tx>
          <c:spPr>
            <a:solidFill>
              <a:srgbClr val="A4FD39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2021г(отчет)</c:v>
                </c:pt>
                <c:pt idx="1">
                  <c:v>2022г (оценка)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4.0999999999999996</c:v>
                </c:pt>
                <c:pt idx="1">
                  <c:v>4.2</c:v>
                </c:pt>
                <c:pt idx="2">
                  <c:v>4.3</c:v>
                </c:pt>
                <c:pt idx="3" formatCode="0.0">
                  <c:v>4.4000000000000004</c:v>
                </c:pt>
                <c:pt idx="4">
                  <c:v>4.5999999999999996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E74F-4DA3-8CA5-35E90ABEE2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1900592"/>
        <c:axId val="431901248"/>
        <c:axId val="0"/>
      </c:bar3DChart>
      <c:catAx>
        <c:axId val="4319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1248"/>
        <c:crosses val="autoZero"/>
        <c:auto val="1"/>
        <c:lblAlgn val="ctr"/>
        <c:lblOffset val="100"/>
        <c:noMultiLvlLbl val="0"/>
      </c:catAx>
      <c:valAx>
        <c:axId val="4319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Индекс потребительских цен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работ и услуг (млн.руб.)</c:v>
                </c:pt>
              </c:strCache>
            </c:strRef>
          </c:tx>
          <c:spPr>
            <a:solidFill>
              <a:srgbClr val="E0E6B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2021г(отчет)</c:v>
                </c:pt>
                <c:pt idx="1">
                  <c:v>2022г (оценка)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1.0604</c:v>
                </c:pt>
                <c:pt idx="1">
                  <c:v>1.161</c:v>
                </c:pt>
                <c:pt idx="2">
                  <c:v>1.0900000000000001</c:v>
                </c:pt>
                <c:pt idx="3">
                  <c:v>1.0429999999999999</c:v>
                </c:pt>
                <c:pt idx="4">
                  <c:v>1.04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6A4C-406D-8845-04900E895C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1900592"/>
        <c:axId val="431901248"/>
        <c:axId val="0"/>
      </c:bar3DChart>
      <c:catAx>
        <c:axId val="4319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1248"/>
        <c:crosses val="autoZero"/>
        <c:auto val="1"/>
        <c:lblAlgn val="ctr"/>
        <c:lblOffset val="100"/>
        <c:noMultiLvlLbl val="0"/>
      </c:catAx>
      <c:valAx>
        <c:axId val="4319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Прожиточный уровень(руб.)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работ и услуг (млн.руб.)</c:v>
                </c:pt>
              </c:strCache>
            </c:strRef>
          </c:tx>
          <c:spPr>
            <a:solidFill>
              <a:srgbClr val="FFCCFF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2021г(отчет)</c:v>
                </c:pt>
                <c:pt idx="1">
                  <c:v>2022г (оценка)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14779</c:v>
                </c:pt>
                <c:pt idx="1">
                  <c:v>18054</c:v>
                </c:pt>
                <c:pt idx="2">
                  <c:v>19511</c:v>
                </c:pt>
                <c:pt idx="3" formatCode="0">
                  <c:v>21147</c:v>
                </c:pt>
                <c:pt idx="4">
                  <c:v>23484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413D-48EF-A2E4-3B6AB2DC20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1900592"/>
        <c:axId val="431901248"/>
        <c:axId val="0"/>
      </c:bar3DChart>
      <c:catAx>
        <c:axId val="4319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1248"/>
        <c:crosses val="autoZero"/>
        <c:auto val="1"/>
        <c:lblAlgn val="ctr"/>
        <c:lblOffset val="100"/>
        <c:noMultiLvlLbl val="0"/>
      </c:catAx>
      <c:valAx>
        <c:axId val="4319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190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6562500000000013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97-4EE0-BDD2-4504D9B46C5B}"/>
                </c:ext>
              </c:extLst>
            </c:dLbl>
            <c:dLbl>
              <c:idx val="1"/>
              <c:layout>
                <c:manualLayout>
                  <c:x val="2.1874999999999999E-2"/>
                  <c:y val="-9.3749994232898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97-4EE0-BDD2-4504D9B46C5B}"/>
                </c:ext>
              </c:extLst>
            </c:dLbl>
            <c:dLbl>
              <c:idx val="2"/>
              <c:layout>
                <c:manualLayout>
                  <c:x val="2.6562499999999999E-2"/>
                  <c:y val="-9.3749994232898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97-4EE0-BDD2-4504D9B46C5B}"/>
                </c:ext>
              </c:extLst>
            </c:dLbl>
            <c:dLbl>
              <c:idx val="3"/>
              <c:layout>
                <c:manualLayout>
                  <c:x val="2.9687499999999999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97-4EE0-BDD2-4504D9B46C5B}"/>
                </c:ext>
              </c:extLst>
            </c:dLbl>
            <c:dLbl>
              <c:idx val="4"/>
              <c:layout>
                <c:manualLayout>
                  <c:x val="4.2187500000000003E-2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97-4EE0-BDD2-4504D9B46C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E6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5"/>
                <c:pt idx="0">
                  <c:v>2021г (отчет)</c:v>
                </c:pt>
                <c:pt idx="1">
                  <c:v>2022г (оценка)</c:v>
                </c:pt>
                <c:pt idx="2">
                  <c:v>2023г (проект)</c:v>
                </c:pt>
                <c:pt idx="3">
                  <c:v>2024г (прогноз)</c:v>
                </c:pt>
                <c:pt idx="4">
                  <c:v>2025г (прогноз)</c:v>
                </c:pt>
              </c:strCache>
            </c:strRef>
          </c:cat>
          <c:val>
            <c:numRef>
              <c:f>Лист1!$B$2:$B$7</c:f>
              <c:numCache>
                <c:formatCode>0.00</c:formatCode>
                <c:ptCount val="6"/>
                <c:pt idx="0">
                  <c:v>227557.3</c:v>
                </c:pt>
                <c:pt idx="1">
                  <c:v>233472</c:v>
                </c:pt>
                <c:pt idx="2">
                  <c:v>246948</c:v>
                </c:pt>
                <c:pt idx="3">
                  <c:v>250381</c:v>
                </c:pt>
                <c:pt idx="4">
                  <c:v>251501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97-4EE0-BDD2-4504D9B46C5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1874999999999999E-2"/>
                  <c:y val="-1.1718749279112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97-4EE0-BDD2-4504D9B46C5B}"/>
                </c:ext>
              </c:extLst>
            </c:dLbl>
            <c:dLbl>
              <c:idx val="1"/>
              <c:layout>
                <c:manualLayout>
                  <c:x val="2.0312500000000001E-2"/>
                  <c:y val="2.3437498558224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97-4EE0-BDD2-4504D9B46C5B}"/>
                </c:ext>
              </c:extLst>
            </c:dLbl>
            <c:dLbl>
              <c:idx val="2"/>
              <c:layout>
                <c:manualLayout>
                  <c:x val="2.9687500000000058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697-4EE0-BDD2-4504D9B46C5B}"/>
                </c:ext>
              </c:extLst>
            </c:dLbl>
            <c:dLbl>
              <c:idx val="3"/>
              <c:layout>
                <c:manualLayout>
                  <c:x val="2.3437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697-4EE0-BDD2-4504D9B46C5B}"/>
                </c:ext>
              </c:extLst>
            </c:dLbl>
            <c:dLbl>
              <c:idx val="4"/>
              <c:layout>
                <c:manualLayout>
                  <c:x val="7.1874999999999883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97-4EE0-BDD2-4504D9B46C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E6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5"/>
                <c:pt idx="0">
                  <c:v>2021г (отчет)</c:v>
                </c:pt>
                <c:pt idx="1">
                  <c:v>2022г (оценка)</c:v>
                </c:pt>
                <c:pt idx="2">
                  <c:v>2023г (проект)</c:v>
                </c:pt>
                <c:pt idx="3">
                  <c:v>2024г (прогноз)</c:v>
                </c:pt>
                <c:pt idx="4">
                  <c:v>2025г (прогноз)</c:v>
                </c:pt>
              </c:strCache>
            </c:strRef>
          </c:cat>
          <c:val>
            <c:numRef>
              <c:f>Лист1!$C$2:$C$7</c:f>
              <c:numCache>
                <c:formatCode>0.00</c:formatCode>
                <c:ptCount val="6"/>
                <c:pt idx="0">
                  <c:v>250302.2</c:v>
                </c:pt>
                <c:pt idx="1">
                  <c:v>22044</c:v>
                </c:pt>
                <c:pt idx="2">
                  <c:v>21617</c:v>
                </c:pt>
                <c:pt idx="3">
                  <c:v>21617</c:v>
                </c:pt>
                <c:pt idx="4">
                  <c:v>21617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97-4EE0-BDD2-4504D9B46C5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9.3749999999999997E-3"/>
                  <c:y val="-7.0312495674674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97-4EE0-BDD2-4504D9B46C5B}"/>
                </c:ext>
              </c:extLst>
            </c:dLbl>
            <c:dLbl>
              <c:idx val="1"/>
              <c:layout>
                <c:manualLayout>
                  <c:x val="7.8124999999999428E-3"/>
                  <c:y val="-1.8749998846579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97-4EE0-BDD2-4504D9B46C5B}"/>
                </c:ext>
              </c:extLst>
            </c:dLbl>
            <c:dLbl>
              <c:idx val="2"/>
              <c:layout>
                <c:manualLayout>
                  <c:x val="1.8749999999999944E-2"/>
                  <c:y val="-1.640624899075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697-4EE0-BDD2-4504D9B46C5B}"/>
                </c:ext>
              </c:extLst>
            </c:dLbl>
            <c:dLbl>
              <c:idx val="3"/>
              <c:layout>
                <c:manualLayout>
                  <c:x val="1.7187500000000001E-2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97-4EE0-BDD2-4504D9B46C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E6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5"/>
                <c:pt idx="0">
                  <c:v>2021г (отчет)</c:v>
                </c:pt>
                <c:pt idx="1">
                  <c:v>2022г (оценка)</c:v>
                </c:pt>
                <c:pt idx="2">
                  <c:v>2023г (проект)</c:v>
                </c:pt>
                <c:pt idx="3">
                  <c:v>2024г (прогноз)</c:v>
                </c:pt>
                <c:pt idx="4">
                  <c:v>2025г (прогноз)</c:v>
                </c:pt>
              </c:strCache>
            </c:strRef>
          </c:cat>
          <c:val>
            <c:numRef>
              <c:f>Лист1!$D$2:$D$7</c:f>
              <c:numCache>
                <c:formatCode>0.00</c:formatCode>
                <c:ptCount val="6"/>
                <c:pt idx="0">
                  <c:v>334866.40000000002</c:v>
                </c:pt>
                <c:pt idx="1">
                  <c:v>438295.4</c:v>
                </c:pt>
                <c:pt idx="2">
                  <c:v>458835.4</c:v>
                </c:pt>
                <c:pt idx="3">
                  <c:v>433568</c:v>
                </c:pt>
                <c:pt idx="4">
                  <c:v>441973.4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97-4EE0-BDD2-4504D9B46C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16577120"/>
        <c:axId val="516578104"/>
        <c:axId val="524575200"/>
      </c:bar3DChart>
      <c:catAx>
        <c:axId val="5165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6578104"/>
        <c:crosses val="autoZero"/>
        <c:auto val="1"/>
        <c:lblAlgn val="ctr"/>
        <c:lblOffset val="100"/>
        <c:noMultiLvlLbl val="0"/>
      </c:catAx>
      <c:valAx>
        <c:axId val="51657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6577120"/>
        <c:crosses val="autoZero"/>
        <c:crossBetween val="between"/>
      </c:valAx>
      <c:serAx>
        <c:axId val="524575200"/>
        <c:scaling>
          <c:orientation val="minMax"/>
        </c:scaling>
        <c:delete val="1"/>
        <c:axPos val="b"/>
        <c:majorTickMark val="none"/>
        <c:minorTickMark val="none"/>
        <c:tickLblPos val="nextTo"/>
        <c:crossAx val="516578104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6562500000000013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78-4EC7-AC69-4378774B4782}"/>
                </c:ext>
              </c:extLst>
            </c:dLbl>
            <c:dLbl>
              <c:idx val="1"/>
              <c:layout>
                <c:manualLayout>
                  <c:x val="2.1874999999999999E-2"/>
                  <c:y val="-9.3749994232898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78-4EC7-AC69-4378774B4782}"/>
                </c:ext>
              </c:extLst>
            </c:dLbl>
            <c:dLbl>
              <c:idx val="2"/>
              <c:layout>
                <c:manualLayout>
                  <c:x val="2.6562499999999999E-2"/>
                  <c:y val="-9.3749994232898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78-4EC7-AC69-4378774B4782}"/>
                </c:ext>
              </c:extLst>
            </c:dLbl>
            <c:dLbl>
              <c:idx val="3"/>
              <c:layout>
                <c:manualLayout>
                  <c:x val="2.9687499999999999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78-4EC7-AC69-4378774B4782}"/>
                </c:ext>
              </c:extLst>
            </c:dLbl>
            <c:dLbl>
              <c:idx val="4"/>
              <c:layout>
                <c:manualLayout>
                  <c:x val="4.2187500000000003E-2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678-4EC7-AC69-4378774B47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E6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5"/>
                <c:pt idx="0">
                  <c:v>2021г (отчет)</c:v>
                </c:pt>
                <c:pt idx="1">
                  <c:v>2022г (оценка)</c:v>
                </c:pt>
                <c:pt idx="2">
                  <c:v>2023г (проект)</c:v>
                </c:pt>
                <c:pt idx="3">
                  <c:v>2024г (прогноз)</c:v>
                </c:pt>
                <c:pt idx="4">
                  <c:v>2025г (прогноз)</c:v>
                </c:pt>
              </c:strCache>
            </c:strRef>
          </c:cat>
          <c:val>
            <c:numRef>
              <c:f>Лист1!$B$2:$B$7</c:f>
              <c:numCache>
                <c:formatCode>0.00</c:formatCode>
                <c:ptCount val="6"/>
                <c:pt idx="0">
                  <c:v>575603.6</c:v>
                </c:pt>
                <c:pt idx="1">
                  <c:v>733187.7</c:v>
                </c:pt>
                <c:pt idx="2">
                  <c:v>727400.4</c:v>
                </c:pt>
                <c:pt idx="3">
                  <c:v>696375.7</c:v>
                </c:pt>
                <c:pt idx="4">
                  <c:v>697694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78-4EC7-AC69-4378774B47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1874999999999999E-2"/>
                  <c:y val="-1.1718749279112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678-4EC7-AC69-4378774B4782}"/>
                </c:ext>
              </c:extLst>
            </c:dLbl>
            <c:dLbl>
              <c:idx val="1"/>
              <c:layout>
                <c:manualLayout>
                  <c:x val="2.0312500000000001E-2"/>
                  <c:y val="2.3437498558224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78-4EC7-AC69-4378774B4782}"/>
                </c:ext>
              </c:extLst>
            </c:dLbl>
            <c:dLbl>
              <c:idx val="2"/>
              <c:layout>
                <c:manualLayout>
                  <c:x val="2.9687500000000058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78-4EC7-AC69-4378774B4782}"/>
                </c:ext>
              </c:extLst>
            </c:dLbl>
            <c:dLbl>
              <c:idx val="3"/>
              <c:layout>
                <c:manualLayout>
                  <c:x val="2.3437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78-4EC7-AC69-4378774B4782}"/>
                </c:ext>
              </c:extLst>
            </c:dLbl>
            <c:dLbl>
              <c:idx val="4"/>
              <c:layout>
                <c:manualLayout>
                  <c:x val="7.1874999999999883E-2"/>
                  <c:y val="-4.6874997116449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678-4EC7-AC69-4378774B47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E6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5"/>
                <c:pt idx="0">
                  <c:v>2021г (отчет)</c:v>
                </c:pt>
                <c:pt idx="1">
                  <c:v>2022г (оценка)</c:v>
                </c:pt>
                <c:pt idx="2">
                  <c:v>2023г (проект)</c:v>
                </c:pt>
                <c:pt idx="3">
                  <c:v>2024г (прогноз)</c:v>
                </c:pt>
                <c:pt idx="4">
                  <c:v>2025г (прогноз)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B-2678-4EC7-AC69-4378774B478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9.3749999999999997E-3"/>
                  <c:y val="-7.0312495674674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678-4EC7-AC69-4378774B4782}"/>
                </c:ext>
              </c:extLst>
            </c:dLbl>
            <c:dLbl>
              <c:idx val="1"/>
              <c:layout>
                <c:manualLayout>
                  <c:x val="7.8124999999999428E-3"/>
                  <c:y val="-1.8749998846579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78-4EC7-AC69-4378774B4782}"/>
                </c:ext>
              </c:extLst>
            </c:dLbl>
            <c:dLbl>
              <c:idx val="2"/>
              <c:layout>
                <c:manualLayout>
                  <c:x val="1.8749999999999944E-2"/>
                  <c:y val="-1.6406248990757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678-4EC7-AC69-4378774B4782}"/>
                </c:ext>
              </c:extLst>
            </c:dLbl>
            <c:dLbl>
              <c:idx val="3"/>
              <c:layout>
                <c:manualLayout>
                  <c:x val="1.7187500000000001E-2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678-4EC7-AC69-4378774B47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E6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5"/>
                <c:pt idx="0">
                  <c:v>2021г (отчет)</c:v>
                </c:pt>
                <c:pt idx="1">
                  <c:v>2022г (оценка)</c:v>
                </c:pt>
                <c:pt idx="2">
                  <c:v>2023г (проект)</c:v>
                </c:pt>
                <c:pt idx="3">
                  <c:v>2024г (прогноз)</c:v>
                </c:pt>
                <c:pt idx="4">
                  <c:v>2025г (прогноз)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0-2678-4EC7-AC69-4378774B47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16577120"/>
        <c:axId val="516578104"/>
        <c:axId val="524575200"/>
      </c:bar3DChart>
      <c:catAx>
        <c:axId val="5165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6578104"/>
        <c:crosses val="autoZero"/>
        <c:auto val="1"/>
        <c:lblAlgn val="ctr"/>
        <c:lblOffset val="100"/>
        <c:noMultiLvlLbl val="0"/>
      </c:catAx>
      <c:valAx>
        <c:axId val="51657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6577120"/>
        <c:crosses val="autoZero"/>
        <c:crossBetween val="between"/>
      </c:valAx>
      <c:serAx>
        <c:axId val="524575200"/>
        <c:scaling>
          <c:orientation val="minMax"/>
        </c:scaling>
        <c:delete val="1"/>
        <c:axPos val="b"/>
        <c:majorTickMark val="none"/>
        <c:minorTickMark val="none"/>
        <c:tickLblPos val="nextTo"/>
        <c:crossAx val="516578104"/>
        <c:crosses val="autoZero"/>
      </c:ser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 2021-2025 годы (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 prst="relaxedInset"/>
            </a:sp3d>
          </c:spPr>
          <c:invertIfNegative val="0"/>
          <c:dLbls>
            <c:dLbl>
              <c:idx val="2"/>
              <c:layout>
                <c:manualLayout>
                  <c:x val="7.4437498681225421E-3"/>
                  <c:y val="0.137209779708078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3A-4838-B79F-11A7EA57D4D0}"/>
                </c:ext>
              </c:extLst>
            </c:dLbl>
            <c:dLbl>
              <c:idx val="3"/>
              <c:layout>
                <c:manualLayout>
                  <c:x val="4.9624999120816034E-3"/>
                  <c:y val="0.123488801737270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5B-4D20-A5D4-DC6B813FC144}"/>
                </c:ext>
              </c:extLst>
            </c:dLbl>
            <c:dLbl>
              <c:idx val="4"/>
              <c:layout>
                <c:manualLayout>
                  <c:x val="0"/>
                  <c:y val="0.16007807632609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5B-4D20-A5D4-DC6B813FC1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191122.3</c:v>
                </c:pt>
                <c:pt idx="1">
                  <c:v>192458</c:v>
                </c:pt>
                <c:pt idx="2">
                  <c:v>209000</c:v>
                </c:pt>
                <c:pt idx="3">
                  <c:v>210000</c:v>
                </c:pt>
                <c:pt idx="4">
                  <c:v>211000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3A-4838-B79F-11A7EA57D4D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24323064"/>
        <c:axId val="424330936"/>
        <c:axId val="0"/>
      </c:bar3DChart>
      <c:catAx>
        <c:axId val="42432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4330936"/>
        <c:crosses val="autoZero"/>
        <c:auto val="1"/>
        <c:lblAlgn val="ctr"/>
        <c:lblOffset val="100"/>
        <c:noMultiLvlLbl val="0"/>
      </c:catAx>
      <c:valAx>
        <c:axId val="42433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43230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 2021 – 2025г 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071545685188563"/>
          <c:y val="0.17223748368500175"/>
          <c:w val="0.81393766845462823"/>
          <c:h val="0.745572072317692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>
              <a:glow rad="127000">
                <a:srgbClr val="00FFFF"/>
              </a:glo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99FF6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>
                <a:glow rad="127000">
                  <a:srgbClr val="00FFFF"/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7608-46E4-8BCD-9A9D18C87BF1}"/>
              </c:ext>
            </c:extLst>
          </c:dPt>
          <c:dPt>
            <c:idx val="1"/>
            <c:invertIfNegative val="0"/>
            <c:bubble3D val="0"/>
            <c:spPr>
              <a:solidFill>
                <a:srgbClr val="99FF6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>
                <a:glow rad="127000">
                  <a:srgbClr val="00FFFF"/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7608-46E4-8BCD-9A9D18C87BF1}"/>
              </c:ext>
            </c:extLst>
          </c:dPt>
          <c:dPt>
            <c:idx val="2"/>
            <c:invertIfNegative val="0"/>
            <c:bubble3D val="0"/>
            <c:spPr>
              <a:solidFill>
                <a:srgbClr val="A4FD39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>
                <a:glow rad="127000">
                  <a:srgbClr val="00FFFF"/>
                </a:glow>
              </a:effectLst>
            </c:spPr>
            <c:extLst>
              <c:ext xmlns:c16="http://schemas.microsoft.com/office/drawing/2014/chart" uri="{C3380CC4-5D6E-409C-BE32-E72D297353CC}">
                <c16:uniqueId val="{00000005-7608-46E4-8BCD-9A9D18C87BF1}"/>
              </c:ext>
            </c:extLst>
          </c:dPt>
          <c:dPt>
            <c:idx val="3"/>
            <c:invertIfNegative val="0"/>
            <c:bubble3D val="0"/>
            <c:spPr>
              <a:solidFill>
                <a:srgbClr val="A4FD39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>
                <a:glow rad="127000">
                  <a:srgbClr val="00FFFF"/>
                </a:glow>
              </a:effectLst>
            </c:spPr>
            <c:extLst>
              <c:ext xmlns:c16="http://schemas.microsoft.com/office/drawing/2014/chart" uri="{C3380CC4-5D6E-409C-BE32-E72D297353CC}">
                <c16:uniqueId val="{00000007-9D62-4D76-A74F-8735B9436A54}"/>
              </c:ext>
            </c:extLst>
          </c:dPt>
          <c:dPt>
            <c:idx val="4"/>
            <c:invertIfNegative val="0"/>
            <c:bubble3D val="0"/>
            <c:spPr>
              <a:solidFill>
                <a:srgbClr val="A4FD39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>
                <a:glow rad="127000">
                  <a:srgbClr val="00FFFF"/>
                </a:glow>
              </a:effectLst>
            </c:spPr>
            <c:extLst>
              <c:ext xmlns:c16="http://schemas.microsoft.com/office/drawing/2014/chart" uri="{C3380CC4-5D6E-409C-BE32-E72D297353CC}">
                <c16:uniqueId val="{00000009-9D62-4D76-A74F-8735B9436A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E6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22394</c:v>
                </c:pt>
                <c:pt idx="1">
                  <c:v>24114</c:v>
                </c:pt>
                <c:pt idx="2">
                  <c:v>26172</c:v>
                </c:pt>
                <c:pt idx="3">
                  <c:v>28195</c:v>
                </c:pt>
                <c:pt idx="4">
                  <c:v>28195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08-46E4-8BCD-9A9D18C87BF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78010792"/>
        <c:axId val="478012760"/>
      </c:barChart>
      <c:catAx>
        <c:axId val="478010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8012760"/>
        <c:crosses val="autoZero"/>
        <c:auto val="1"/>
        <c:lblAlgn val="ctr"/>
        <c:lblOffset val="100"/>
        <c:noMultiLvlLbl val="0"/>
      </c:catAx>
      <c:valAx>
        <c:axId val="47801276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8010792"/>
        <c:crosses val="autoZero"/>
        <c:crossBetween val="between"/>
      </c:valAx>
      <c:spPr>
        <a:noFill/>
        <a:ln>
          <a:noFill/>
        </a:ln>
        <a:effectLst>
          <a:glow rad="127000">
            <a:srgbClr val="A4FD39"/>
          </a:glo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по налогам на совокупный доход на 2023-2025 годы (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УСН</c:v>
                </c:pt>
                <c:pt idx="1">
                  <c:v>ПСН</c:v>
                </c:pt>
                <c:pt idx="2">
                  <c:v>ЕСХН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251</c:v>
                </c:pt>
                <c:pt idx="1">
                  <c:v>1870</c:v>
                </c:pt>
                <c:pt idx="2">
                  <c:v>1215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6D-4CD2-BC99-2BD86341EC7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УСН</c:v>
                </c:pt>
                <c:pt idx="1">
                  <c:v>ПСН</c:v>
                </c:pt>
                <c:pt idx="2">
                  <c:v>ЕСХН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5000</c:v>
                </c:pt>
                <c:pt idx="1">
                  <c:v>1450</c:v>
                </c:pt>
                <c:pt idx="2">
                  <c:v>1500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2A6D-4CD2-BC99-2BD86341EC7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УСН</c:v>
                </c:pt>
                <c:pt idx="1">
                  <c:v>ПСН</c:v>
                </c:pt>
                <c:pt idx="2">
                  <c:v>ЕСХН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270</c:v>
                </c:pt>
                <c:pt idx="1">
                  <c:v>2200</c:v>
                </c:pt>
                <c:pt idx="2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6D-4CD2-BC99-2BD86341EC7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2024г</c:v>
                </c:pt>
              </c:strCache>
            </c:strRef>
          </c:tx>
          <c:spPr>
            <a:solidFill>
              <a:srgbClr val="A4FD3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УСН</c:v>
                </c:pt>
                <c:pt idx="1">
                  <c:v>ПСН</c:v>
                </c:pt>
                <c:pt idx="2">
                  <c:v>ЕСХН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280</c:v>
                </c:pt>
                <c:pt idx="1">
                  <c:v>2300</c:v>
                </c:pt>
                <c:pt idx="2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42-4208-9D52-52CCCC64C70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2025г</c:v>
                </c:pt>
              </c:strCache>
            </c:strRef>
          </c:tx>
          <c:spPr>
            <a:solidFill>
              <a:srgbClr val="E551D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УСН</c:v>
                </c:pt>
                <c:pt idx="1">
                  <c:v>ПСН</c:v>
                </c:pt>
                <c:pt idx="2">
                  <c:v>ЕСХН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280</c:v>
                </c:pt>
                <c:pt idx="1">
                  <c:v>2300</c:v>
                </c:pt>
                <c:pt idx="2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42-4208-9D52-52CCCC64C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1397600"/>
        <c:axId val="451392680"/>
        <c:axId val="0"/>
      </c:bar3DChart>
      <c:catAx>
        <c:axId val="45139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1392680"/>
        <c:crosses val="autoZero"/>
        <c:auto val="1"/>
        <c:lblAlgn val="ctr"/>
        <c:lblOffset val="100"/>
        <c:noMultiLvlLbl val="0"/>
      </c:catAx>
      <c:valAx>
        <c:axId val="45139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139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 2023-2025годы</a:t>
            </a:r>
            <a:r>
              <a:rPr lang="ru-RU" sz="1200" b="1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b="1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b="1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349286417322831E-2"/>
          <c:y val="9.8519617463114079E-2"/>
          <c:w val="0.91740071358267716"/>
          <c:h val="0.8059281000290292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2988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0-52F9-45E0-964E-F819B42A4D4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2100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1-52F9-45E0-964E-F819B42A4D4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3300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2-52F9-45E0-964E-F819B42A4D4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2024г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3500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0-CD32-476A-8D1E-FECACA186CB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2025г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3500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1-CD32-476A-8D1E-FECACA186C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68000432"/>
        <c:axId val="667997152"/>
        <c:axId val="505565544"/>
      </c:bar3DChart>
      <c:catAx>
        <c:axId val="668000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7997152"/>
        <c:crosses val="autoZero"/>
        <c:auto val="1"/>
        <c:lblAlgn val="ctr"/>
        <c:lblOffset val="100"/>
        <c:noMultiLvlLbl val="0"/>
      </c:catAx>
      <c:valAx>
        <c:axId val="66799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68000432"/>
        <c:crosses val="autoZero"/>
        <c:crossBetween val="between"/>
      </c:valAx>
      <c:serAx>
        <c:axId val="505565544"/>
        <c:scaling>
          <c:orientation val="minMax"/>
        </c:scaling>
        <c:delete val="1"/>
        <c:axPos val="b"/>
        <c:majorTickMark val="none"/>
        <c:minorTickMark val="none"/>
        <c:tickLblPos val="nextTo"/>
        <c:crossAx val="667997152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</a:t>
            </a:r>
          </a:p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2021-2025годы 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937183405686666"/>
          <c:y val="1.00152252453073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120498786456344E-2"/>
          <c:y val="0.1385804877125541"/>
          <c:w val="0.91740071358267716"/>
          <c:h val="0.8059281000290292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5-42DA-B0E6-D22F8CEC5A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85-42DA-B0E6-D22F8CEC5A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gradFill>
              <a:gsLst>
                <a:gs pos="100000">
                  <a:schemeClr val="accent6">
                    <a:alpha val="0"/>
                  </a:schemeClr>
                </a:gs>
                <a:gs pos="50000">
                  <a:schemeClr val="accent6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6161887746979638E-2"/>
                  <c:y val="-2.6707267320819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85-42DA-B0E6-D22F8CEC5A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85-42DA-B0E6-D22F8CEC5AE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2024г</c:v>
                </c:pt>
              </c:strCache>
            </c:strRef>
          </c:tx>
          <c:spPr>
            <a:gradFill>
              <a:gsLst>
                <a:gs pos="100000">
                  <a:schemeClr val="accent2">
                    <a:lumMod val="60000"/>
                    <a:alpha val="0"/>
                  </a:schemeClr>
                </a:gs>
                <a:gs pos="50000">
                  <a:schemeClr val="accent2">
                    <a:lumMod val="60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9558888287884021E-2"/>
                  <c:y val="-3.6722492566126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F7-4085-89A8-ACCE5984E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D-48D0-856F-0326B2CD19D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2025г</c:v>
                </c:pt>
              </c:strCache>
            </c:strRef>
          </c:tx>
          <c:spPr>
            <a:gradFill>
              <a:gsLst>
                <a:gs pos="100000">
                  <a:schemeClr val="accent4">
                    <a:lumMod val="60000"/>
                    <a:alpha val="0"/>
                  </a:schemeClr>
                </a:gs>
                <a:gs pos="50000">
                  <a:schemeClr val="accent4">
                    <a:lumMod val="60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9117776575768152E-2"/>
                  <c:y val="-3.338408415102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F7-4085-89A8-ACCE5984E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CD-48D0-856F-0326B2CD19D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668000432"/>
        <c:axId val="667997152"/>
        <c:axId val="505565544"/>
      </c:bar3DChart>
      <c:catAx>
        <c:axId val="668000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7997152"/>
        <c:crosses val="autoZero"/>
        <c:auto val="1"/>
        <c:lblAlgn val="ctr"/>
        <c:lblOffset val="100"/>
        <c:noMultiLvlLbl val="0"/>
      </c:catAx>
      <c:valAx>
        <c:axId val="66799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68000432"/>
        <c:crosses val="autoZero"/>
        <c:crossBetween val="between"/>
      </c:valAx>
      <c:serAx>
        <c:axId val="505565544"/>
        <c:scaling>
          <c:orientation val="minMax"/>
        </c:scaling>
        <c:delete val="1"/>
        <c:axPos val="b"/>
        <c:majorTickMark val="none"/>
        <c:minorTickMark val="none"/>
        <c:tickLblPos val="nextTo"/>
        <c:crossAx val="667997152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год-  227557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rgbClr val="00FF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3EC-451C-961E-5BAFB1F23F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EF6-43C8-8275-D381739FB78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EF6-43C8-8275-D381739FB78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EF6-43C8-8275-D381739FB7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0.84</c:v>
                </c:pt>
                <c:pt idx="1">
                  <c:v>9.8000000000000004E-2</c:v>
                </c:pt>
                <c:pt idx="2">
                  <c:v>3.5000000000000003E-2</c:v>
                </c:pt>
                <c:pt idx="3">
                  <c:v>2.7E-2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EC-451C-961E-5BAFB1F23FA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77244004319093196"/>
          <c:w val="0.53022121962706681"/>
          <c:h val="0.166107094503374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год-  </a:t>
            </a:r>
            <a:r>
              <a:rPr lang="en-US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233472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rgbClr val="FF99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FCE-4C4A-834F-CF222B54F540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FCE-4C4A-834F-CF222B54F540}"/>
              </c:ext>
            </c:extLst>
          </c:dPt>
          <c:dPt>
            <c:idx val="2"/>
            <c:bubble3D val="0"/>
            <c:spPr>
              <a:solidFill>
                <a:srgbClr val="A4FD3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FCE-4C4A-834F-CF222B54F540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FCE-4C4A-834F-CF222B54F5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0.82399999999999995</c:v>
                </c:pt>
                <c:pt idx="1">
                  <c:v>0.10299999999999999</c:v>
                </c:pt>
                <c:pt idx="2">
                  <c:v>3.2000000000000001E-2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CE-4C4A-834F-CF222B54F54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77244004319093196"/>
          <c:w val="0.53022121962706681"/>
          <c:h val="0.166107094503374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год-  246948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rgbClr val="00FF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C49-4FEA-8DE4-E76A6B185B2C}"/>
              </c:ext>
            </c:extLst>
          </c:dPt>
          <c:dPt>
            <c:idx val="1"/>
            <c:bubble3D val="0"/>
            <c:spPr>
              <a:solidFill>
                <a:srgbClr val="CCFF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C49-4FEA-8DE4-E76A6B185B2C}"/>
              </c:ext>
            </c:extLst>
          </c:dPt>
          <c:dPt>
            <c:idx val="2"/>
            <c:bubble3D val="0"/>
            <c:spPr>
              <a:solidFill>
                <a:srgbClr val="F79F3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C49-4FEA-8DE4-E76A6B185B2C}"/>
              </c:ext>
            </c:extLst>
          </c:dPt>
          <c:dPt>
            <c:idx val="3"/>
            <c:bubble3D val="0"/>
            <c:spPr>
              <a:solidFill>
                <a:srgbClr val="E0E6B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C49-4FEA-8DE4-E76A6B185B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0.84599999999999997</c:v>
                </c:pt>
                <c:pt idx="1">
                  <c:v>0.106</c:v>
                </c:pt>
                <c:pt idx="2">
                  <c:v>2.9000000000000001E-2</c:v>
                </c:pt>
                <c:pt idx="3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C49-4FEA-8DE4-E76A6B185B2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77244004319093196"/>
          <c:w val="0.53022121962706681"/>
          <c:h val="0.166107094503374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год-  250381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9C7-4AEF-AEFE-163D62CF3C46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9C7-4AEF-AEFE-163D62CF3C46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9C7-4AEF-AEFE-163D62CF3C46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9C7-4AEF-AEFE-163D62CF3C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0.83899999999999997</c:v>
                </c:pt>
                <c:pt idx="1">
                  <c:v>0.113</c:v>
                </c:pt>
                <c:pt idx="2">
                  <c:v>2.9000000000000001E-2</c:v>
                </c:pt>
                <c:pt idx="3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C7-4AEF-AEFE-163D62CF3C4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77244004319093196"/>
          <c:w val="0.53022121962706681"/>
          <c:h val="0.166107094503374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год-  250501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383-4393-A330-EAD66803C6C3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383-4393-A330-EAD66803C6C3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383-4393-A330-EAD66803C6C3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383-4393-A330-EAD66803C6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0.83899999999999997</c:v>
                </c:pt>
                <c:pt idx="1">
                  <c:v>0.112</c:v>
                </c:pt>
                <c:pt idx="2">
                  <c:v>2.9000000000000001E-2</c:v>
                </c:pt>
                <c:pt idx="3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83-4393-A330-EAD66803C6C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77244004319093196"/>
          <c:w val="0.53022121962706681"/>
          <c:h val="0.166107094503374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 2021-2025годы 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14833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20D6-487C-8C29-DE3C66933D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rgbClr val="FFCC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14757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20D6-487C-8C29-DE3C66933D2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16900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20D6-487C-8C29-DE3C66933D2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2024г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16900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7BD0-478C-BEF4-3D5B3EF16E0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2025г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16900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7BD0-478C-BEF4-3D5B3EF16E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21767832"/>
        <c:axId val="421771440"/>
        <c:axId val="0"/>
      </c:bar3DChart>
      <c:catAx>
        <c:axId val="421767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1771440"/>
        <c:crosses val="autoZero"/>
        <c:auto val="1"/>
        <c:lblAlgn val="ctr"/>
        <c:lblOffset val="100"/>
        <c:noMultiLvlLbl val="0"/>
      </c:catAx>
      <c:valAx>
        <c:axId val="42177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176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 2021-2025 годы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0-4546-BABF-32005523BBF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F0-4546-BABF-32005523BBF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rgbClr val="FF66FF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  <a:softEdge rad="12700"/>
            </a:effectLst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F0-4546-BABF-32005523BBF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2024г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2086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EC-491A-B9A5-081E1945AB6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2025г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  <a:bevelB w="114300" prst="hardEdge"/>
              </a:sp3d>
            </c:spPr>
            <c:extLst>
              <c:ext xmlns:c16="http://schemas.microsoft.com/office/drawing/2014/chart" uri="{C3380CC4-5D6E-409C-BE32-E72D297353CC}">
                <c16:uniqueId val="{00000001-6490-4B94-A5DC-896F5A3C70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2086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EC-491A-B9A5-081E1945AB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601243448"/>
        <c:axId val="601239840"/>
      </c:barChart>
      <c:catAx>
        <c:axId val="6012434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01239840"/>
        <c:crosses val="autoZero"/>
        <c:auto val="1"/>
        <c:lblAlgn val="ctr"/>
        <c:lblOffset val="100"/>
        <c:noMultiLvlLbl val="0"/>
      </c:catAx>
      <c:valAx>
        <c:axId val="60123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124344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год-  25030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rgbClr val="00FF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BA5-4DEE-A601-9CDB4DA4B8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BA5-4DEE-A601-9CDB4DA4B8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BA5-4DEE-A601-9CDB4DA4B8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Доходы от аренды земли и имущества</c:v>
                </c:pt>
                <c:pt idx="1">
                  <c:v>Доходы от продажи имущества и земли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0.66700000000000004</c:v>
                </c:pt>
                <c:pt idx="1">
                  <c:v>0.23899999999999999</c:v>
                </c:pt>
                <c:pt idx="2">
                  <c:v>9.4E-2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A5-4DEE-A601-9CDB4DA4B82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62693701516001443"/>
          <c:w val="0.45709932946650961"/>
          <c:h val="0.277737689526858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год-  22044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F2D-40EB-A776-443B3B07494A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F2D-40EB-A776-443B3B07494A}"/>
              </c:ext>
            </c:extLst>
          </c:dPt>
          <c:dPt>
            <c:idx val="2"/>
            <c:bubble3D val="0"/>
            <c:spPr>
              <a:solidFill>
                <a:srgbClr val="FAF13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F2D-40EB-A776-443B3B0749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Доходы от аренды земли и имущества</c:v>
                </c:pt>
                <c:pt idx="1">
                  <c:v>Доходы от продажи имущества и земли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0.75700000000000001</c:v>
                </c:pt>
                <c:pt idx="1">
                  <c:v>0.13600000000000001</c:v>
                </c:pt>
                <c:pt idx="2">
                  <c:v>5.74E-2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2D-40EB-A776-443B3B07494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62693701516001443"/>
          <c:w val="0.45709932946650961"/>
          <c:h val="0.277737689526858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ru-RU" sz="1100" b="1" i="1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- 2025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-  21617 (</a:t>
            </a:r>
            <a:r>
              <a:rPr lang="ru-RU" sz="11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388336540332768"/>
          <c:y val="5.6512714049056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bubble3D val="0"/>
            <c:spPr>
              <a:solidFill>
                <a:srgbClr val="E7FE0A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27C-451D-8B05-BC9D152A31C0}"/>
              </c:ext>
            </c:extLst>
          </c:dPt>
          <c:dPt>
            <c:idx val="1"/>
            <c:bubble3D val="0"/>
            <c:spPr>
              <a:solidFill>
                <a:srgbClr val="CC00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27C-451D-8B05-BC9D152A31C0}"/>
              </c:ext>
            </c:extLst>
          </c:dPt>
          <c:dPt>
            <c:idx val="2"/>
            <c:bubble3D val="0"/>
            <c:spPr>
              <a:solidFill>
                <a:srgbClr val="99FF6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27C-451D-8B05-BC9D152A31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Доходы от аренды земли и имущества</c:v>
                </c:pt>
                <c:pt idx="1">
                  <c:v>Доходы от продажи имущества и земли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0.878</c:v>
                </c:pt>
                <c:pt idx="1">
                  <c:v>3.2000000000000001E-2</c:v>
                </c:pt>
                <c:pt idx="2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7C-451D-8B05-BC9D152A31C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386E-2"/>
          <c:y val="0.62693701516001443"/>
          <c:w val="0.45709932946650961"/>
          <c:h val="0.277737689526858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(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0-F4AB-4B11-B06F-405A8D7C793D}"/>
              </c:ext>
            </c:extLst>
          </c:dPt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прочие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86497.2</c:v>
                </c:pt>
                <c:pt idx="1">
                  <c:v>20524.3</c:v>
                </c:pt>
                <c:pt idx="2">
                  <c:v>215956.6</c:v>
                </c:pt>
                <c:pt idx="3">
                  <c:v>11908.4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A0-4B3C-803D-3C38CD3456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прочие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112471.2</c:v>
                </c:pt>
                <c:pt idx="1">
                  <c:v>69800</c:v>
                </c:pt>
                <c:pt idx="2">
                  <c:v>243154.2</c:v>
                </c:pt>
                <c:pt idx="3">
                  <c:v>12870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A0-4B3C-803D-3C38CD34566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прочие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154336.6</c:v>
                </c:pt>
                <c:pt idx="1">
                  <c:v>4432.8</c:v>
                </c:pt>
                <c:pt idx="2">
                  <c:v>286611</c:v>
                </c:pt>
                <c:pt idx="3">
                  <c:v>13455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A0-4B3C-803D-3C38CD34566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2024г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прочие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103500.3</c:v>
                </c:pt>
                <c:pt idx="1">
                  <c:v>4702.7</c:v>
                </c:pt>
                <c:pt idx="2">
                  <c:v>307814.90000000002</c:v>
                </c:pt>
                <c:pt idx="3">
                  <c:v>17550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A0-4B3C-803D-3C38CD34566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2025г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прочие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82717.5</c:v>
                </c:pt>
                <c:pt idx="1">
                  <c:v>6357</c:v>
                </c:pt>
                <c:pt idx="2">
                  <c:v>335349</c:v>
                </c:pt>
                <c:pt idx="3">
                  <c:v>17550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A0-4B3C-803D-3C38CD345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3987512"/>
        <c:axId val="633996696"/>
        <c:axId val="0"/>
      </c:bar3DChart>
      <c:catAx>
        <c:axId val="63398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3996696"/>
        <c:crosses val="autoZero"/>
        <c:auto val="1"/>
        <c:lblAlgn val="ctr"/>
        <c:lblOffset val="100"/>
        <c:noMultiLvlLbl val="0"/>
      </c:catAx>
      <c:valAx>
        <c:axId val="63399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398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 - 334886,5 тыс.руб.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273-4951-B5EB-CE09AD830D46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73-4951-B5EB-CE09AD830D46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273-4951-B5EB-CE09AD830D46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73-4951-B5EB-CE09AD830D46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73-4951-B5EB-CE09AD830D46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73-4951-B5EB-CE09AD830D46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73-4951-B5EB-CE09AD830D46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73-4951-B5EB-CE09AD830D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0.25800000000000001</c:v>
                </c:pt>
                <c:pt idx="1">
                  <c:v>6.1400000000000003E-2</c:v>
                </c:pt>
                <c:pt idx="2">
                  <c:v>0.64500000000000002</c:v>
                </c:pt>
                <c:pt idx="3">
                  <c:v>3.56E-2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3-4951-B5EB-CE09AD830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2022г – 438295,4 </a:t>
            </a:r>
            <a:r>
              <a:rPr lang="ru-RU" dirty="0" err="1"/>
              <a:t>тыс.руб</a:t>
            </a:r>
            <a:r>
              <a:rPr lang="ru-RU" dirty="0"/>
              <a:t>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 - 334886,5 тыс.руб.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99-42F3-AE0E-8310A6385889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99-42F3-AE0E-8310A6385889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B99-42F3-AE0E-8310A6385889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B99-42F3-AE0E-8310A6385889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99-42F3-AE0E-8310A6385889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99-42F3-AE0E-8310A6385889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99-42F3-AE0E-8310A6385889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99-42F3-AE0E-8310A6385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0.25659999999999999</c:v>
                </c:pt>
                <c:pt idx="1">
                  <c:v>0.1593</c:v>
                </c:pt>
                <c:pt idx="2">
                  <c:v>0.55479999999999996</c:v>
                </c:pt>
                <c:pt idx="3">
                  <c:v>2.9399999999999999E-2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B99-42F3-AE0E-8310A6385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2023г – 458835,4 </a:t>
            </a:r>
            <a:r>
              <a:rPr lang="ru-RU" dirty="0" err="1"/>
              <a:t>тыс.руб</a:t>
            </a:r>
            <a:r>
              <a:rPr lang="ru-RU" dirty="0"/>
              <a:t>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 - 334886,5 тыс.руб.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97-49F3-B6AC-C1D99F307400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97-49F3-B6AC-C1D99F307400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97-49F3-B6AC-C1D99F30740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97-49F3-B6AC-C1D99F307400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97-49F3-B6AC-C1D99F307400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97-49F3-B6AC-C1D99F307400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97-49F3-B6AC-C1D99F307400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997-49F3-B6AC-C1D99F3074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0.33639999999999998</c:v>
                </c:pt>
                <c:pt idx="1">
                  <c:v>9.7000000000000003E-3</c:v>
                </c:pt>
                <c:pt idx="2">
                  <c:v>0.62460000000000004</c:v>
                </c:pt>
                <c:pt idx="3">
                  <c:v>2.93E-2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97-49F3-B6AC-C1D99F307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2024г – 433568 </a:t>
            </a:r>
            <a:r>
              <a:rPr lang="ru-RU" dirty="0" err="1"/>
              <a:t>тыс.руб</a:t>
            </a:r>
            <a:r>
              <a:rPr lang="ru-RU" dirty="0"/>
              <a:t>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 - 334886,5 тыс.руб.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1-4CB5-9E4B-1B72A92E0FC8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1-4CB5-9E4B-1B72A92E0FC8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1-4CB5-9E4B-1B72A92E0FC8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1-4CB5-9E4B-1B72A92E0FC8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91-4CB5-9E4B-1B72A92E0FC8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91-4CB5-9E4B-1B72A92E0FC8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791-4CB5-9E4B-1B72A92E0FC8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791-4CB5-9E4B-1B72A92E0F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0.2387</c:v>
                </c:pt>
                <c:pt idx="1">
                  <c:v>1.0800000000000001E-2</c:v>
                </c:pt>
                <c:pt idx="2">
                  <c:v>0.71</c:v>
                </c:pt>
                <c:pt idx="3">
                  <c:v>4.0500000000000001E-2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91-4CB5-9E4B-1B72A92E0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2024г – 441973,4 </a:t>
            </a:r>
            <a:r>
              <a:rPr lang="ru-RU" dirty="0" err="1"/>
              <a:t>тыс.руб</a:t>
            </a:r>
            <a:r>
              <a:rPr lang="ru-RU" dirty="0"/>
              <a:t>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 - 334886,5 тыс.руб.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961-460F-884C-C530F63B2A34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961-460F-884C-C530F63B2A34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961-460F-884C-C530F63B2A34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961-460F-884C-C530F63B2A34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61-460F-884C-C530F63B2A34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61-460F-884C-C530F63B2A34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61-460F-884C-C530F63B2A34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961-460F-884C-C530F63B2A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0.18720000000000001</c:v>
                </c:pt>
                <c:pt idx="1">
                  <c:v>1.44E-2</c:v>
                </c:pt>
                <c:pt idx="2">
                  <c:v>0.75880000000000003</c:v>
                </c:pt>
                <c:pt idx="3">
                  <c:v>3.9699999999999999E-2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61-460F-884C-C530F63B2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2F5-466E-92BC-292F8CA99985}"/>
              </c:ext>
            </c:extLst>
          </c:dPt>
          <c:dPt>
            <c:idx val="1"/>
            <c:invertIfNegative val="0"/>
            <c:bubble3D val="0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2F5-466E-92BC-292F8CA9998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2F5-466E-92BC-292F8CA99985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12F5-466E-92BC-292F8CA99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417241.8</c:v>
                </c:pt>
                <c:pt idx="1">
                  <c:v>70281.7</c:v>
                </c:pt>
                <c:pt idx="2">
                  <c:v>83986.8</c:v>
                </c:pt>
                <c:pt idx="3">
                  <c:v>4093.1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5-466E-92BC-292F8CA9998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2F5-466E-92BC-292F8CA9998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12F5-466E-92BC-292F8CA99985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12F5-466E-92BC-292F8CA99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540022.9</c:v>
                </c:pt>
                <c:pt idx="1">
                  <c:v>95365.7</c:v>
                </c:pt>
                <c:pt idx="2">
                  <c:v>92996.2</c:v>
                </c:pt>
                <c:pt idx="3">
                  <c:v>2552.8000000000002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F5-466E-92BC-292F8CA9998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12F5-466E-92BC-292F8CA9998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12F5-466E-92BC-292F8CA99985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12F5-466E-92BC-292F8CA99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Лист1!$D$2:$D$5</c:f>
              <c:numCache>
                <c:formatCode>0.00</c:formatCode>
                <c:ptCount val="4"/>
                <c:pt idx="0">
                  <c:v>534864.30000000005</c:v>
                </c:pt>
                <c:pt idx="1">
                  <c:v>83330.899999999994</c:v>
                </c:pt>
                <c:pt idx="2">
                  <c:v>104069.2</c:v>
                </c:pt>
                <c:pt idx="3">
                  <c:v>5136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F5-466E-92BC-292F8CA9998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64A3-4E5F-AC39-60522DAF22A3}"/>
              </c:ext>
            </c:extLst>
          </c:dPt>
          <c:dPt>
            <c:idx val="1"/>
            <c:invertIfNegative val="0"/>
            <c:bubble3D val="0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64A3-4E5F-AC39-60522DAF22A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64A3-4E5F-AC39-60522DAF22A3}"/>
              </c:ext>
            </c:extLst>
          </c:dPt>
          <c:dPt>
            <c:idx val="3"/>
            <c:invertIfNegative val="0"/>
            <c:bubble3D val="0"/>
            <c:spPr>
              <a:solidFill>
                <a:srgbClr val="E7FE0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64A3-4E5F-AC39-60522DAF22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Лист1!$E$2:$E$5</c:f>
              <c:numCache>
                <c:formatCode>0.00</c:formatCode>
                <c:ptCount val="4"/>
                <c:pt idx="0">
                  <c:v>540263.1</c:v>
                </c:pt>
                <c:pt idx="1">
                  <c:v>51585.3</c:v>
                </c:pt>
                <c:pt idx="2">
                  <c:v>99220.9</c:v>
                </c:pt>
                <c:pt idx="3">
                  <c:v>5306.4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A42D-47AF-8F86-9972E74C7D1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64A3-4E5F-AC39-60522DAF22A3}"/>
              </c:ext>
            </c:extLst>
          </c:dPt>
          <c:dPt>
            <c:idx val="1"/>
            <c:invertIfNegative val="0"/>
            <c:bubble3D val="0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64A3-4E5F-AC39-60522DAF22A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64A3-4E5F-AC39-60522DAF22A3}"/>
              </c:ext>
            </c:extLst>
          </c:dPt>
          <c:dPt>
            <c:idx val="3"/>
            <c:invertIfNegative val="0"/>
            <c:bubble3D val="0"/>
            <c:spPr>
              <a:solidFill>
                <a:srgbClr val="E7FE0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64A3-4E5F-AC39-60522DAF22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Лист1!$F$2:$F$5</c:f>
              <c:numCache>
                <c:formatCode>0.00</c:formatCode>
                <c:ptCount val="4"/>
                <c:pt idx="0">
                  <c:v>550528.1</c:v>
                </c:pt>
                <c:pt idx="1">
                  <c:v>49341.3</c:v>
                </c:pt>
                <c:pt idx="2">
                  <c:v>92771.5</c:v>
                </c:pt>
                <c:pt idx="3">
                  <c:v>5052.8999999999996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A42D-47AF-8F86-9972E74C7D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11245752"/>
        <c:axId val="711246408"/>
        <c:axId val="614123696"/>
      </c:bar3DChart>
      <c:catAx>
        <c:axId val="71124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11246408"/>
        <c:crosses val="autoZero"/>
        <c:auto val="1"/>
        <c:lblAlgn val="ctr"/>
        <c:lblOffset val="100"/>
        <c:noMultiLvlLbl val="0"/>
      </c:catAx>
      <c:valAx>
        <c:axId val="71124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11245752"/>
        <c:crosses val="autoZero"/>
        <c:crossBetween val="between"/>
      </c:valAx>
      <c:serAx>
        <c:axId val="614123696"/>
        <c:scaling>
          <c:orientation val="minMax"/>
        </c:scaling>
        <c:delete val="1"/>
        <c:axPos val="b"/>
        <c:majorTickMark val="none"/>
        <c:minorTickMark val="none"/>
        <c:tickLblPos val="nextTo"/>
        <c:crossAx val="711246408"/>
        <c:crosses val="autoZero"/>
      </c:ser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A5B-4A14-AA23-1289C84E44BE}"/>
              </c:ext>
            </c:extLst>
          </c:dPt>
          <c:dPt>
            <c:idx val="1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A5B-4A14-AA23-1289C84E44BE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A5B-4A14-AA23-1289C84E44BE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A5B-4A14-AA23-1289C84E44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0.72489999999999999</c:v>
                </c:pt>
                <c:pt idx="1">
                  <c:v>0.1221</c:v>
                </c:pt>
                <c:pt idx="2">
                  <c:v>0.1459</c:v>
                </c:pt>
                <c:pt idx="3">
                  <c:v>7.1000000000000004E-3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5B-4A14-AA23-1289C84E44B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412-4513-914E-5F07155A0F33}"/>
              </c:ext>
            </c:extLst>
          </c:dPt>
          <c:dPt>
            <c:idx val="1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412-4513-914E-5F07155A0F33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412-4513-914E-5F07155A0F33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412-4513-914E-5F07155A0F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0.73650000000000004</c:v>
                </c:pt>
                <c:pt idx="1">
                  <c:v>0.13009999999999999</c:v>
                </c:pt>
                <c:pt idx="2">
                  <c:v>0.1268</c:v>
                </c:pt>
                <c:pt idx="3">
                  <c:v>6.6E-3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412-4513-914E-5F07155A0F3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14A-4BFB-A83C-2C8F8970D350}"/>
              </c:ext>
            </c:extLst>
          </c:dPt>
          <c:dPt>
            <c:idx val="1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14A-4BFB-A83C-2C8F8970D350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14A-4BFB-A83C-2C8F8970D35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14A-4BFB-A83C-2C8F8970D3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0.73529999999999995</c:v>
                </c:pt>
                <c:pt idx="1">
                  <c:v>0.11459999999999999</c:v>
                </c:pt>
                <c:pt idx="2">
                  <c:v>0.1431</c:v>
                </c:pt>
                <c:pt idx="3">
                  <c:v>7.1000000000000004E-3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4A-4BFB-A83C-2C8F8970D35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E33-4C00-85CF-414CF565F5EB}"/>
              </c:ext>
            </c:extLst>
          </c:dPt>
          <c:dPt>
            <c:idx val="1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E33-4C00-85CF-414CF565F5EB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E33-4C00-85CF-414CF565F5EB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E33-4C00-85CF-414CF565F5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0.77580000000000005</c:v>
                </c:pt>
                <c:pt idx="1">
                  <c:v>7.4099999999999999E-2</c:v>
                </c:pt>
                <c:pt idx="2">
                  <c:v>0.14249999999999999</c:v>
                </c:pt>
                <c:pt idx="3">
                  <c:v>7.1000000000000004E-3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33-4C00-85CF-414CF565F5E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72-453A-BF3C-8A6E52AF95F7}"/>
              </c:ext>
            </c:extLst>
          </c:dPt>
          <c:dPt>
            <c:idx val="1"/>
            <c:bubble3D val="0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72-453A-BF3C-8A6E52AF95F7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72-453A-BF3C-8A6E52AF95F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772-453A-BF3C-8A6E52AF95F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0.78910000000000002</c:v>
                </c:pt>
                <c:pt idx="1">
                  <c:v>7.0699999999999999E-2</c:v>
                </c:pt>
                <c:pt idx="2">
                  <c:v>0.13300000000000001</c:v>
                </c:pt>
                <c:pt idx="3">
                  <c:v>7.1999999999999998E-3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772-453A-BF3C-8A6E52AF95F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программные</c:v>
                </c:pt>
              </c:strCache>
            </c:strRef>
          </c:tx>
          <c:spPr>
            <a:solidFill>
              <a:srgbClr val="E7FE0A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4.2187500000000017E-2"/>
                  <c:y val="-8.593650196768675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5A-47AA-BA97-A8D36118FB6C}"/>
                </c:ext>
              </c:extLst>
            </c:dLbl>
            <c:dLbl>
              <c:idx val="1"/>
              <c:layout>
                <c:manualLayout>
                  <c:x val="-5.46875E-2"/>
                  <c:y val="-2.34374985582256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5A-47AA-BA97-A8D36118F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1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549158598.00999999</c:v>
                </c:pt>
                <c:pt idx="1">
                  <c:v>691671294.69000006</c:v>
                </c:pt>
                <c:pt idx="2">
                  <c:v>687032959.63999999</c:v>
                </c:pt>
                <c:pt idx="3">
                  <c:v>656750197.45000005</c:v>
                </c:pt>
                <c:pt idx="4">
                  <c:v>644932209.51999998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A-47AA-BA97-A8D36118FB6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непрограммные</c:v>
                </c:pt>
              </c:strCache>
            </c:strRef>
          </c:tx>
          <c:spPr>
            <a:solidFill>
              <a:srgbClr val="00FFCC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2.3437500000000028E-2"/>
                  <c:y val="-3.515624783733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5A-47AA-BA97-A8D36118F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1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26444995.609999999</c:v>
                </c:pt>
                <c:pt idx="1">
                  <c:v>41516379.310000002</c:v>
                </c:pt>
                <c:pt idx="2">
                  <c:v>40367408.990000002</c:v>
                </c:pt>
                <c:pt idx="3">
                  <c:v>39625530.729999997</c:v>
                </c:pt>
                <c:pt idx="4">
                  <c:v>52761790.030000001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5A-47AA-BA97-A8D36118FB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79744256"/>
        <c:axId val="479746552"/>
        <c:axId val="0"/>
      </c:bar3DChart>
      <c:catAx>
        <c:axId val="47974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9746552"/>
        <c:crosses val="autoZero"/>
        <c:auto val="1"/>
        <c:lblAlgn val="ctr"/>
        <c:lblOffset val="100"/>
        <c:noMultiLvlLbl val="0"/>
      </c:catAx>
      <c:valAx>
        <c:axId val="47974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974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2021г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bubble3D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8F-438D-B532-CB352C90AF14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58F-438D-B532-CB352C90AF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0.95409999999999995</c:v>
                </c:pt>
                <c:pt idx="1">
                  <c:v>4.5900000000000003E-2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F-438D-B532-CB352C90AF1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2022г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bubble3D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4B-42FD-A0EC-BEB2739E8D15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4B-42FD-A0EC-BEB2739E8D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0.94340000000000002</c:v>
                </c:pt>
                <c:pt idx="1">
                  <c:v>5.6599999999999998E-2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4B-42FD-A0EC-BEB2739E8D1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2023г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bubble3D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97-4688-BA4A-54AD6FFB27DF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97-4688-BA4A-54AD6FFB27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0.94450000000000001</c:v>
                </c:pt>
                <c:pt idx="1">
                  <c:v>5.6599999999999998E-2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97-4688-BA4A-54AD6FFB27D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2024г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bubble3D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6D-4A9E-ABBB-BFB95A0B996B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6D-4A9E-ABBB-BFB95A0B99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0.94310000000000005</c:v>
                </c:pt>
                <c:pt idx="1">
                  <c:v>5.5500000000000001E-2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6D-4A9E-ABBB-BFB95A0B996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2025г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bubble3D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2C-44B6-B6AB-ECB04AB15370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2C-44B6-B6AB-ECB04AB153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0.9244</c:v>
                </c:pt>
                <c:pt idx="1">
                  <c:v>5.6899999999999999E-2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2C-44B6-B6AB-ECB04AB1537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379164.6</c:v>
                </c:pt>
                <c:pt idx="1">
                  <c:v>511798.4</c:v>
                </c:pt>
                <c:pt idx="2">
                  <c:v>488475.5</c:v>
                </c:pt>
                <c:pt idx="3">
                  <c:v>495265.4</c:v>
                </c:pt>
                <c:pt idx="4">
                  <c:v>492650.7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0-C095-4708-BB86-554EAFC96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481675768"/>
        <c:axId val="481672816"/>
        <c:axId val="0"/>
      </c:bar3DChart>
      <c:catAx>
        <c:axId val="48167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672816"/>
        <c:crosses val="autoZero"/>
        <c:auto val="1"/>
        <c:lblAlgn val="ctr"/>
        <c:lblOffset val="100"/>
        <c:noMultiLvlLbl val="0"/>
      </c:catAx>
      <c:valAx>
        <c:axId val="48167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675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872662401574802E-2"/>
          <c:y val="0.10320711717475903"/>
          <c:w val="0.93168983759842516"/>
          <c:h val="0.767486726901653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316701.90000000002</c:v>
                </c:pt>
                <c:pt idx="1">
                  <c:v>404704.5</c:v>
                </c:pt>
                <c:pt idx="2">
                  <c:v>412333.5</c:v>
                </c:pt>
                <c:pt idx="3">
                  <c:v>437254.8</c:v>
                </c:pt>
                <c:pt idx="4">
                  <c:v>444655.9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1-40CC-88B9-3F740A81D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563160"/>
        <c:axId val="426562176"/>
      </c:barChart>
      <c:catAx>
        <c:axId val="42656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562176"/>
        <c:crosses val="autoZero"/>
        <c:auto val="1"/>
        <c:lblAlgn val="ctr"/>
        <c:lblOffset val="100"/>
        <c:noMultiLvlLbl val="0"/>
      </c:catAx>
      <c:valAx>
        <c:axId val="42656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6563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201</c:v>
                </c:pt>
                <c:pt idx="1">
                  <c:v>170</c:v>
                </c:pt>
                <c:pt idx="2">
                  <c:v>160</c:v>
                </c:pt>
                <c:pt idx="3">
                  <c:v>200</c:v>
                </c:pt>
                <c:pt idx="4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6-468C-95A9-12665CB8C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9827760"/>
        <c:axId val="419817920"/>
        <c:axId val="0"/>
      </c:bar3DChart>
      <c:catAx>
        <c:axId val="41982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817920"/>
        <c:crosses val="autoZero"/>
        <c:auto val="1"/>
        <c:lblAlgn val="ctr"/>
        <c:lblOffset val="100"/>
        <c:noMultiLvlLbl val="0"/>
      </c:catAx>
      <c:valAx>
        <c:axId val="41981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82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3830.8</c:v>
                </c:pt>
                <c:pt idx="1">
                  <c:v>3220.6</c:v>
                </c:pt>
                <c:pt idx="2">
                  <c:v>3687.4</c:v>
                </c:pt>
                <c:pt idx="3">
                  <c:v>3928.8</c:v>
                </c:pt>
                <c:pt idx="4">
                  <c:v>3782.4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8-4162-A013-499CF511F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2336848"/>
        <c:axId val="572338160"/>
        <c:axId val="0"/>
      </c:bar3DChart>
      <c:catAx>
        <c:axId val="57233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2338160"/>
        <c:crosses val="autoZero"/>
        <c:auto val="1"/>
        <c:lblAlgn val="ctr"/>
        <c:lblOffset val="100"/>
        <c:noMultiLvlLbl val="0"/>
      </c:catAx>
      <c:valAx>
        <c:axId val="57233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233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solidFill>
          <a:schemeClr val="accent2">
            <a:alpha val="30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675</c:v>
                </c:pt>
                <c:pt idx="1">
                  <c:v>11848.4</c:v>
                </c:pt>
                <c:pt idx="2">
                  <c:v>1622.8</c:v>
                </c:pt>
                <c:pt idx="3">
                  <c:v>1143</c:v>
                </c:pt>
                <c:pt idx="4">
                  <c:v>1143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0-4992-959D-772B7531B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4"/>
        <c:gapDepth val="0"/>
        <c:shape val="box"/>
        <c:axId val="419827760"/>
        <c:axId val="419817920"/>
        <c:axId val="0"/>
      </c:bar3DChart>
      <c:catAx>
        <c:axId val="419827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5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817920"/>
        <c:crosses val="autoZero"/>
        <c:auto val="1"/>
        <c:lblAlgn val="ctr"/>
        <c:lblOffset val="100"/>
        <c:noMultiLvlLbl val="0"/>
      </c:catAx>
      <c:valAx>
        <c:axId val="419817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982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CFF"/>
    </a:solidFill>
    <a:ln w="9525" cap="flat" cmpd="sng" algn="ctr">
      <a:solidFill>
        <a:schemeClr val="accent2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57683</c:v>
                </c:pt>
                <c:pt idx="1">
                  <c:v>91632.1</c:v>
                </c:pt>
                <c:pt idx="2">
                  <c:v>70479.8</c:v>
                </c:pt>
                <c:pt idx="3">
                  <c:v>52545.8</c:v>
                </c:pt>
                <c:pt idx="4">
                  <c:v>42716.4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44-4F0A-8C69-AD1335B56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572336848"/>
        <c:axId val="572338160"/>
        <c:axId val="0"/>
      </c:bar3DChart>
      <c:catAx>
        <c:axId val="57233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2338160"/>
        <c:crosses val="autoZero"/>
        <c:auto val="1"/>
        <c:lblAlgn val="ctr"/>
        <c:lblOffset val="100"/>
        <c:noMultiLvlLbl val="0"/>
      </c:catAx>
      <c:valAx>
        <c:axId val="57233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233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CFF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1071</c:v>
                </c:pt>
                <c:pt idx="1">
                  <c:v>1280.4000000000001</c:v>
                </c:pt>
                <c:pt idx="2">
                  <c:v>1757.6</c:v>
                </c:pt>
                <c:pt idx="3">
                  <c:v>1280</c:v>
                </c:pt>
                <c:pt idx="4">
                  <c:v>1280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0-167C-48B8-AC58-5E4BF574B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481675768"/>
        <c:axId val="481672816"/>
        <c:axId val="0"/>
      </c:bar3DChart>
      <c:catAx>
        <c:axId val="48167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672816"/>
        <c:crosses val="autoZero"/>
        <c:auto val="1"/>
        <c:lblAlgn val="ctr"/>
        <c:lblOffset val="100"/>
        <c:noMultiLvlLbl val="0"/>
      </c:catAx>
      <c:valAx>
        <c:axId val="48167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675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103658</c:v>
                </c:pt>
                <c:pt idx="1">
                  <c:v>93776.4</c:v>
                </c:pt>
                <c:pt idx="2">
                  <c:v>119092.6</c:v>
                </c:pt>
                <c:pt idx="3">
                  <c:v>113813.5</c:v>
                </c:pt>
                <c:pt idx="4">
                  <c:v>91501.2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880D-4681-B00A-2F7F80694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62436</c:v>
                </c:pt>
                <c:pt idx="1">
                  <c:v>65779.5</c:v>
                </c:pt>
                <c:pt idx="2">
                  <c:v>71385.899999999994</c:v>
                </c:pt>
                <c:pt idx="3">
                  <c:v>72262</c:v>
                </c:pt>
                <c:pt idx="4">
                  <c:v>71703.600000000006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094-435E-B650-D1E3DDF74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28148.1</c:v>
                </c:pt>
                <c:pt idx="1">
                  <c:v>13032.7</c:v>
                </c:pt>
                <c:pt idx="2">
                  <c:v>31249.599999999999</c:v>
                </c:pt>
                <c:pt idx="3">
                  <c:v>24443.1</c:v>
                </c:pt>
                <c:pt idx="4">
                  <c:v>18033.099999999999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2CC-41E7-918B-E70F558C9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66314</c:v>
                </c:pt>
                <c:pt idx="1">
                  <c:v>84816.1</c:v>
                </c:pt>
                <c:pt idx="2">
                  <c:v>77706.3</c:v>
                </c:pt>
                <c:pt idx="3">
                  <c:v>46390.9</c:v>
                </c:pt>
                <c:pt idx="4">
                  <c:v>43646.9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0-2331-403E-AC86-D7795FA54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8319.9</c:v>
                </c:pt>
                <c:pt idx="1">
                  <c:v>8647.9</c:v>
                </c:pt>
                <c:pt idx="2">
                  <c:v>6944.9</c:v>
                </c:pt>
                <c:pt idx="3">
                  <c:v>4972.7</c:v>
                </c:pt>
                <c:pt idx="4">
                  <c:v>4228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0-3862-4940-8B3F-F7B429ECD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707500</c:v>
                </c:pt>
                <c:pt idx="1">
                  <c:v>805000</c:v>
                </c:pt>
                <c:pt idx="2">
                  <c:v>355000</c:v>
                </c:pt>
                <c:pt idx="3">
                  <c:v>355000</c:v>
                </c:pt>
                <c:pt idx="4">
                  <c:v>305000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0-6E57-4ED6-9CE4-535856F3BA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378.5</c:v>
                </c:pt>
                <c:pt idx="1">
                  <c:v>550</c:v>
                </c:pt>
                <c:pt idx="2">
                  <c:v>567.70000000000005</c:v>
                </c:pt>
                <c:pt idx="3">
                  <c:v>568.70000000000005</c:v>
                </c:pt>
                <c:pt idx="4">
                  <c:v>569.5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B7-4A58-B23C-6E230257F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33920</c:v>
                </c:pt>
                <c:pt idx="1">
                  <c:v>58520</c:v>
                </c:pt>
                <c:pt idx="2">
                  <c:v>26172</c:v>
                </c:pt>
                <c:pt idx="3">
                  <c:v>28195</c:v>
                </c:pt>
                <c:pt idx="4">
                  <c:v>28195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E7-4089-B6D4-34277ECEE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CFF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2021г</c:v>
                </c:pt>
                <c:pt idx="1">
                  <c:v>2022г</c:v>
                </c:pt>
                <c:pt idx="2">
                  <c:v>2023г</c:v>
                </c:pt>
                <c:pt idx="3">
                  <c:v>2024г</c:v>
                </c:pt>
                <c:pt idx="4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11019</c:v>
                </c:pt>
                <c:pt idx="1">
                  <c:v>8420</c:v>
                </c:pt>
                <c:pt idx="2">
                  <c:v>3658</c:v>
                </c:pt>
                <c:pt idx="3">
                  <c:v>7974</c:v>
                </c:pt>
                <c:pt idx="4">
                  <c:v>7974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D6-4502-A850-A05AF6224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FFFF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Лист1!$A$2:$A$6</c:f>
              <c:strCache>
                <c:ptCount val="4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1200.5</c:v>
                </c:pt>
                <c:pt idx="1">
                  <c:v>4645.7</c:v>
                </c:pt>
                <c:pt idx="2">
                  <c:v>1506</c:v>
                </c:pt>
                <c:pt idx="3">
                  <c:v>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AE52-41CF-9530-431B0E2323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547470032"/>
        <c:axId val="547470360"/>
        <c:axId val="0"/>
      </c:bar3DChart>
      <c:catAx>
        <c:axId val="5474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360"/>
        <c:crosses val="autoZero"/>
        <c:auto val="1"/>
        <c:lblAlgn val="ctr"/>
        <c:lblOffset val="100"/>
        <c:noMultiLvlLbl val="0"/>
      </c:catAx>
      <c:valAx>
        <c:axId val="5474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470032"/>
        <c:crosses val="autoZero"/>
        <c:crossBetween val="between"/>
      </c:valAx>
      <c:spPr>
        <a:solidFill>
          <a:srgbClr val="FF66FF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Лист1!$A$2:$A$6</cx:f>
        <cx:lvl ptCount="5">
          <cx:pt idx="0">2021г</cx:pt>
          <cx:pt idx="1">2022г</cx:pt>
          <cx:pt idx="2">2023г</cx:pt>
          <cx:pt idx="3">2024г</cx:pt>
          <cx:pt idx="4">2025г</cx:pt>
        </cx:lvl>
      </cx:strDim>
      <cx:numDim type="val">
        <cx:f>Лист1!$B$2:$B$6</cx:f>
        <cx:lvl ptCount="5" formatCode="Основной">
          <cx:pt idx="0">1866</cx:pt>
          <cx:pt idx="1">1400</cx:pt>
          <cx:pt idx="2">1700</cx:pt>
          <cx:pt idx="3">1800</cx:pt>
          <cx:pt idx="4">1800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ru-RU" sz="1000" b="1" i="0" u="none" strike="noStrike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 2021-2025гг (</a:t>
            </a:r>
            <a:r>
              <a:rPr lang="ru-RU" sz="1000" b="1" i="0" u="none" strike="noStrike" cap="all" spc="1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00" b="1" i="0" u="none" strike="noStrike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x:rich>
      </cx:tx>
    </cx:title>
    <cx:plotArea>
      <cx:plotAreaRegion>
        <cx:series layoutId="funnel" uniqueId="{E9DE5320-FE90-4F64-A019-E16058EA1086}">
          <cx:tx>
            <cx:txData>
              <cx:f>Лист1!$B$1</cx:f>
              <cx:v>Ряд 1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000" b="1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 sz="1000" b="1" i="0" u="none" strike="noStrike" baseline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 sz="1000" b="0" i="0" u="none" strike="noStrike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429">
  <cs:axisTitle>
    <cs:lnRef idx="0"/>
    <cs:fillRef idx="0"/>
    <cs:effectRef idx="0"/>
    <cs:fontRef idx="minor">
      <a:schemeClr val="lt1"/>
    </cs:fontRef>
    <cs:defRPr sz="1197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/>
    <cs:bodyPr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/>
  </cs:chartArea>
  <cs:dataLabel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  <a:ln w="9525">
        <a:solidFill>
          <a:schemeClr val="tx1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/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lt1">
            <a:alpha val="2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/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/>
    <cs:bodyPr/>
  </cs:seriesAxis>
  <cs:seriesLine>
    <cs:lnRef idx="0"/>
    <cs:fillRef idx="0"/>
    <cs:effectRef idx="0"/>
    <cs:fontRef idx="minor">
      <a:schemeClr val="lt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995" b="1" cap="all" spc="100"/>
    <cs:bodyPr/>
  </cs:title>
  <cs:trendline>
    <cs:lnRef idx="0"/>
    <cs:fillRef idx="0"/>
    <cs:effectRef idx="0"/>
    <cs:fontRef idx="minor">
      <a:schemeClr val="dk1"/>
    </cs:fontRef>
    <cs:spPr>
      <a:ln w="19050" cap="rnd">
        <a:solidFill>
          <a:schemeClr val="lt1"/>
        </a:solidFill>
        <a:prstDash val="sysDash"/>
      </a:ln>
    </cs:spPr>
  </cs:trendline>
  <cs:trendlineLabel>
    <cs:lnRef idx="0"/>
    <cs:fillRef idx="0"/>
    <cs:effectRef idx="0"/>
    <cs:fontRef idx="minor">
      <a:schemeClr val="lt1"/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lt1"/>
    </cs:fontRef>
    <cs:defRPr sz="1197"/>
    <cs:bodyPr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95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  <a:sp3d/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>
      <cs:styleClr val="0"/>
    </cs:fillRef>
    <cs:effectRef idx="0"/>
    <cs:fontRef idx="minor">
      <a:schemeClr val="dk1"/>
    </cs:fontRef>
    <cs:spPr>
      <a:solidFill>
        <a:schemeClr val="phClr">
          <a:alpha val="30000"/>
        </a:schemeClr>
      </a:solidFill>
      <a:sp3d/>
    </cs:spPr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lumMod val="60000"/>
            <a:lumOff val="40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lumMod val="50000"/>
            <a:lumOff val="5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9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0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6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9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0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Relationship Id="rId4" Type="http://schemas.openxmlformats.org/officeDocument/2006/relationships/image" Target="../media/image68.pn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Relationship Id="rId4" Type="http://schemas.openxmlformats.org/officeDocument/2006/relationships/image" Target="../media/image89.png"/></Relationships>
</file>

<file path=ppt/diagrams/_rels/data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image" Target="../media/image93.png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diagrams/_rels/data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image" Target="../media/image9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Relationship Id="rId4" Type="http://schemas.openxmlformats.org/officeDocument/2006/relationships/image" Target="../media/image68.pn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Relationship Id="rId4" Type="http://schemas.openxmlformats.org/officeDocument/2006/relationships/image" Target="../media/image89.png"/></Relationships>
</file>

<file path=ppt/diagrams/_rels/drawing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image" Target="../media/image93.png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diagrams/_rels/drawing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image" Target="../media/image9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0FBDCE-7ED5-44C1-8042-B3C5D5F4C3B6}" type="doc">
      <dgm:prSet loTypeId="urn:microsoft.com/office/officeart/2005/8/layout/hList3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426EBF2-42C8-4CA0-BF51-29E5162E35BD}">
      <dgm:prSet phldrT="[Текст]" custT="1"/>
      <dgm:spPr/>
      <dgm:t>
        <a:bodyPr/>
        <a:lstStyle/>
        <a:p>
          <a:r>
            <a:rPr lang="ru-RU" sz="1300" b="1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Источники финансирования дефицита бюджета</a:t>
          </a:r>
        </a:p>
      </dgm:t>
    </dgm:pt>
    <dgm:pt modelId="{179EC476-F488-4165-AD78-C0A9199F95E8}" type="parTrans" cxnId="{4354ADA2-BC76-4A49-BCDF-967FA5EF4E78}">
      <dgm:prSet/>
      <dgm:spPr/>
      <dgm:t>
        <a:bodyPr/>
        <a:lstStyle/>
        <a:p>
          <a:endParaRPr lang="ru-RU"/>
        </a:p>
      </dgm:t>
    </dgm:pt>
    <dgm:pt modelId="{2F101535-A943-48D1-AFAB-76F631FEBE21}" type="sibTrans" cxnId="{4354ADA2-BC76-4A49-BCDF-967FA5EF4E78}">
      <dgm:prSet/>
      <dgm:spPr/>
      <dgm:t>
        <a:bodyPr/>
        <a:lstStyle/>
        <a:p>
          <a:endParaRPr lang="ru-RU"/>
        </a:p>
      </dgm:t>
    </dgm:pt>
    <dgm:pt modelId="{747424CC-9FAF-451B-A723-1FEEA92AE999}">
      <dgm:prSet phldrT="[Текст]" custT="1"/>
      <dgm:spPr/>
      <dgm:t>
        <a:bodyPr/>
        <a:lstStyle/>
        <a:p>
          <a:r>
            <a: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займы, </a:t>
          </a:r>
          <a:r>
            <a:rPr lang="ru-RU" sz="1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осуществляемые путем выпуска ценных бумаг от имени муниципального образования</a:t>
          </a:r>
          <a:endParaRPr lang="ru-RU" sz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90924C-636F-4425-AEBF-3832FDD6B623}" type="parTrans" cxnId="{449050FF-7AEC-4412-AA4C-B0FBADC3A34A}">
      <dgm:prSet/>
      <dgm:spPr/>
      <dgm:t>
        <a:bodyPr/>
        <a:lstStyle/>
        <a:p>
          <a:endParaRPr lang="ru-RU"/>
        </a:p>
      </dgm:t>
    </dgm:pt>
    <dgm:pt modelId="{B83C0884-CAA1-4D97-B19D-68C389737AE4}" type="sibTrans" cxnId="{449050FF-7AEC-4412-AA4C-B0FBADC3A34A}">
      <dgm:prSet/>
      <dgm:spPr/>
      <dgm:t>
        <a:bodyPr/>
        <a:lstStyle/>
        <a:p>
          <a:endParaRPr lang="ru-RU"/>
        </a:p>
      </dgm:t>
    </dgm:pt>
    <dgm:pt modelId="{BFE925A7-99FC-4E8F-8FDD-37E8349AB58F}">
      <dgm:prSet phldrT="[Текст]" custT="1"/>
      <dgm:spPr/>
      <dgm:t>
        <a:bodyPr/>
        <a:lstStyle/>
        <a:p>
          <a:r>
            <a: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Бюджетные кредиты, 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полученные от бюджетов других уровней бюджетной системы</a:t>
          </a:r>
        </a:p>
      </dgm:t>
    </dgm:pt>
    <dgm:pt modelId="{F5E489D9-D197-46FA-AA54-3E52C7C6E389}" type="parTrans" cxnId="{B0C9BF0C-1C11-4F48-9DFC-3848178650D3}">
      <dgm:prSet/>
      <dgm:spPr/>
      <dgm:t>
        <a:bodyPr/>
        <a:lstStyle/>
        <a:p>
          <a:endParaRPr lang="ru-RU"/>
        </a:p>
      </dgm:t>
    </dgm:pt>
    <dgm:pt modelId="{990294C2-BA9C-457B-9C4D-52F8BFC30AD2}" type="sibTrans" cxnId="{B0C9BF0C-1C11-4F48-9DFC-3848178650D3}">
      <dgm:prSet/>
      <dgm:spPr/>
      <dgm:t>
        <a:bodyPr/>
        <a:lstStyle/>
        <a:p>
          <a:endParaRPr lang="ru-RU"/>
        </a:p>
      </dgm:t>
    </dgm:pt>
    <dgm:pt modelId="{66E377FE-919E-4593-BEC2-9FB0FCC34B76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Изменение остатков 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 на счетах по учету средств местного бюджета</a:t>
          </a:r>
        </a:p>
      </dgm:t>
    </dgm:pt>
    <dgm:pt modelId="{E4CEEC80-5E7F-4448-B8B1-83C3B1C415C0}" type="parTrans" cxnId="{CD430E90-C96F-43D1-99C0-03FAD757394D}">
      <dgm:prSet/>
      <dgm:spPr/>
      <dgm:t>
        <a:bodyPr/>
        <a:lstStyle/>
        <a:p>
          <a:endParaRPr lang="ru-RU"/>
        </a:p>
      </dgm:t>
    </dgm:pt>
    <dgm:pt modelId="{E463D007-A834-4AD8-ADCE-403BED958847}" type="sibTrans" cxnId="{CD430E90-C96F-43D1-99C0-03FAD757394D}">
      <dgm:prSet/>
      <dgm:spPr/>
      <dgm:t>
        <a:bodyPr/>
        <a:lstStyle/>
        <a:p>
          <a:endParaRPr lang="ru-RU"/>
        </a:p>
      </dgm:t>
    </dgm:pt>
    <dgm:pt modelId="{7BBA6B21-3F3D-4527-A966-013DFC1405E5}">
      <dgm:prSet phldrT="[Текст]" custT="1"/>
      <dgm:spPr/>
      <dgm:t>
        <a:bodyPr/>
        <a:lstStyle/>
        <a:p>
          <a:r>
            <a: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Кредиты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полученные от кредитных организаций</a:t>
          </a:r>
        </a:p>
      </dgm:t>
    </dgm:pt>
    <dgm:pt modelId="{1FC6C65C-9D3A-45EE-90D4-6EF2166C5E87}" type="parTrans" cxnId="{E2042C2F-B9DA-4060-8AC9-FBB8C63E5CC5}">
      <dgm:prSet/>
      <dgm:spPr/>
      <dgm:t>
        <a:bodyPr/>
        <a:lstStyle/>
        <a:p>
          <a:endParaRPr lang="ru-RU"/>
        </a:p>
      </dgm:t>
    </dgm:pt>
    <dgm:pt modelId="{9B4610BF-43B5-442C-B98B-6615952C0798}" type="sibTrans" cxnId="{E2042C2F-B9DA-4060-8AC9-FBB8C63E5CC5}">
      <dgm:prSet/>
      <dgm:spPr/>
      <dgm:t>
        <a:bodyPr/>
        <a:lstStyle/>
        <a:p>
          <a:endParaRPr lang="ru-RU"/>
        </a:p>
      </dgm:t>
    </dgm:pt>
    <dgm:pt modelId="{1EB12404-3D8D-4752-848A-4D7EE3B9AB74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Поступления от продажи имущества, </a:t>
          </a:r>
          <a:r>
            <a:rPr lang="ru-RU" sz="12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находящегося в муниципальной собственности</a:t>
          </a:r>
        </a:p>
      </dgm:t>
    </dgm:pt>
    <dgm:pt modelId="{747BCDBC-7825-437A-A272-8C98F0E61D97}" type="parTrans" cxnId="{BA3006F4-4B96-4B55-BE5D-8F8B6EC76B22}">
      <dgm:prSet/>
      <dgm:spPr/>
      <dgm:t>
        <a:bodyPr/>
        <a:lstStyle/>
        <a:p>
          <a:endParaRPr lang="ru-RU"/>
        </a:p>
      </dgm:t>
    </dgm:pt>
    <dgm:pt modelId="{BE2302D3-9653-43B9-B4E7-50C78464ACA0}" type="sibTrans" cxnId="{BA3006F4-4B96-4B55-BE5D-8F8B6EC76B22}">
      <dgm:prSet/>
      <dgm:spPr/>
      <dgm:t>
        <a:bodyPr/>
        <a:lstStyle/>
        <a:p>
          <a:endParaRPr lang="ru-RU"/>
        </a:p>
      </dgm:t>
    </dgm:pt>
    <dgm:pt modelId="{9372ED3E-6CFF-4E3D-9251-3228CA82B22B}" type="pres">
      <dgm:prSet presAssocID="{8E0FBDCE-7ED5-44C1-8042-B3C5D5F4C3B6}" presName="composite" presStyleCnt="0">
        <dgm:presLayoutVars>
          <dgm:chMax val="1"/>
          <dgm:dir/>
          <dgm:resizeHandles val="exact"/>
        </dgm:presLayoutVars>
      </dgm:prSet>
      <dgm:spPr/>
    </dgm:pt>
    <dgm:pt modelId="{01769BF3-8BF9-4E0F-A5F3-DCB8842C89E7}" type="pres">
      <dgm:prSet presAssocID="{6426EBF2-42C8-4CA0-BF51-29E5162E35BD}" presName="roof" presStyleLbl="dkBgShp" presStyleIdx="0" presStyleCnt="2" custLinFactNeighborX="5013" custLinFactNeighborY="-10071"/>
      <dgm:spPr/>
    </dgm:pt>
    <dgm:pt modelId="{734F3D74-36BD-436E-BBE3-839182BFD858}" type="pres">
      <dgm:prSet presAssocID="{6426EBF2-42C8-4CA0-BF51-29E5162E35BD}" presName="pillars" presStyleCnt="0"/>
      <dgm:spPr/>
    </dgm:pt>
    <dgm:pt modelId="{2628675E-8983-4854-BC15-93B3F7B26161}" type="pres">
      <dgm:prSet presAssocID="{6426EBF2-42C8-4CA0-BF51-29E5162E35BD}" presName="pillar1" presStyleLbl="node1" presStyleIdx="0" presStyleCnt="5">
        <dgm:presLayoutVars>
          <dgm:bulletEnabled val="1"/>
        </dgm:presLayoutVars>
      </dgm:prSet>
      <dgm:spPr/>
    </dgm:pt>
    <dgm:pt modelId="{E0A2A43C-8ED3-42F6-8AA6-0093454C931E}" type="pres">
      <dgm:prSet presAssocID="{BFE925A7-99FC-4E8F-8FDD-37E8349AB58F}" presName="pillarX" presStyleLbl="node1" presStyleIdx="1" presStyleCnt="5" custScaleX="92010">
        <dgm:presLayoutVars>
          <dgm:bulletEnabled val="1"/>
        </dgm:presLayoutVars>
      </dgm:prSet>
      <dgm:spPr/>
    </dgm:pt>
    <dgm:pt modelId="{5460E968-68B4-4403-BCC4-EF1576BA26FA}" type="pres">
      <dgm:prSet presAssocID="{7BBA6B21-3F3D-4527-A966-013DFC1405E5}" presName="pillarX" presStyleLbl="node1" presStyleIdx="2" presStyleCnt="5" custScaleX="79527">
        <dgm:presLayoutVars>
          <dgm:bulletEnabled val="1"/>
        </dgm:presLayoutVars>
      </dgm:prSet>
      <dgm:spPr/>
    </dgm:pt>
    <dgm:pt modelId="{A5A1CEA9-D7FB-4FEB-B52C-1538AD6E5002}" type="pres">
      <dgm:prSet presAssocID="{66E377FE-919E-4593-BEC2-9FB0FCC34B76}" presName="pillarX" presStyleLbl="node1" presStyleIdx="3" presStyleCnt="5" custScaleX="81914">
        <dgm:presLayoutVars>
          <dgm:bulletEnabled val="1"/>
        </dgm:presLayoutVars>
      </dgm:prSet>
      <dgm:spPr/>
    </dgm:pt>
    <dgm:pt modelId="{E54317D1-2667-44D3-801D-D29E822C625E}" type="pres">
      <dgm:prSet presAssocID="{1EB12404-3D8D-4752-848A-4D7EE3B9AB74}" presName="pillarX" presStyleLbl="node1" presStyleIdx="4" presStyleCnt="5" custScaleX="79853">
        <dgm:presLayoutVars>
          <dgm:bulletEnabled val="1"/>
        </dgm:presLayoutVars>
      </dgm:prSet>
      <dgm:spPr/>
    </dgm:pt>
    <dgm:pt modelId="{A367FC07-F97D-4396-83E8-6447831681FC}" type="pres">
      <dgm:prSet presAssocID="{6426EBF2-42C8-4CA0-BF51-29E5162E35BD}" presName="base" presStyleLbl="dkBgShp" presStyleIdx="1" presStyleCnt="2"/>
      <dgm:spPr/>
    </dgm:pt>
  </dgm:ptLst>
  <dgm:cxnLst>
    <dgm:cxn modelId="{B0C9BF0C-1C11-4F48-9DFC-3848178650D3}" srcId="{6426EBF2-42C8-4CA0-BF51-29E5162E35BD}" destId="{BFE925A7-99FC-4E8F-8FDD-37E8349AB58F}" srcOrd="1" destOrd="0" parTransId="{F5E489D9-D197-46FA-AA54-3E52C7C6E389}" sibTransId="{990294C2-BA9C-457B-9C4D-52F8BFC30AD2}"/>
    <dgm:cxn modelId="{B8B85618-A8AA-46DD-ADDF-087CA85EA377}" type="presOf" srcId="{8E0FBDCE-7ED5-44C1-8042-B3C5D5F4C3B6}" destId="{9372ED3E-6CFF-4E3D-9251-3228CA82B22B}" srcOrd="0" destOrd="0" presId="urn:microsoft.com/office/officeart/2005/8/layout/hList3"/>
    <dgm:cxn modelId="{DA328A23-7908-4AE0-AE24-8C558AD1E676}" type="presOf" srcId="{6426EBF2-42C8-4CA0-BF51-29E5162E35BD}" destId="{01769BF3-8BF9-4E0F-A5F3-DCB8842C89E7}" srcOrd="0" destOrd="0" presId="urn:microsoft.com/office/officeart/2005/8/layout/hList3"/>
    <dgm:cxn modelId="{E2042C2F-B9DA-4060-8AC9-FBB8C63E5CC5}" srcId="{6426EBF2-42C8-4CA0-BF51-29E5162E35BD}" destId="{7BBA6B21-3F3D-4527-A966-013DFC1405E5}" srcOrd="2" destOrd="0" parTransId="{1FC6C65C-9D3A-45EE-90D4-6EF2166C5E87}" sibTransId="{9B4610BF-43B5-442C-B98B-6615952C0798}"/>
    <dgm:cxn modelId="{8104F054-F941-435E-8C24-B2443D869C18}" type="presOf" srcId="{66E377FE-919E-4593-BEC2-9FB0FCC34B76}" destId="{A5A1CEA9-D7FB-4FEB-B52C-1538AD6E5002}" srcOrd="0" destOrd="0" presId="urn:microsoft.com/office/officeart/2005/8/layout/hList3"/>
    <dgm:cxn modelId="{CD430E90-C96F-43D1-99C0-03FAD757394D}" srcId="{6426EBF2-42C8-4CA0-BF51-29E5162E35BD}" destId="{66E377FE-919E-4593-BEC2-9FB0FCC34B76}" srcOrd="3" destOrd="0" parTransId="{E4CEEC80-5E7F-4448-B8B1-83C3B1C415C0}" sibTransId="{E463D007-A834-4AD8-ADCE-403BED958847}"/>
    <dgm:cxn modelId="{4354ADA2-BC76-4A49-BCDF-967FA5EF4E78}" srcId="{8E0FBDCE-7ED5-44C1-8042-B3C5D5F4C3B6}" destId="{6426EBF2-42C8-4CA0-BF51-29E5162E35BD}" srcOrd="0" destOrd="0" parTransId="{179EC476-F488-4165-AD78-C0A9199F95E8}" sibTransId="{2F101535-A943-48D1-AFAB-76F631FEBE21}"/>
    <dgm:cxn modelId="{A2E0F4D4-18CE-4139-A4EE-58229BBB1230}" type="presOf" srcId="{1EB12404-3D8D-4752-848A-4D7EE3B9AB74}" destId="{E54317D1-2667-44D3-801D-D29E822C625E}" srcOrd="0" destOrd="0" presId="urn:microsoft.com/office/officeart/2005/8/layout/hList3"/>
    <dgm:cxn modelId="{FEA11CD8-DA75-4AD2-89E4-C8C64487AE8B}" type="presOf" srcId="{7BBA6B21-3F3D-4527-A966-013DFC1405E5}" destId="{5460E968-68B4-4403-BCC4-EF1576BA26FA}" srcOrd="0" destOrd="0" presId="urn:microsoft.com/office/officeart/2005/8/layout/hList3"/>
    <dgm:cxn modelId="{8BF6A2E0-0D03-466D-B578-EC992A5DCA71}" type="presOf" srcId="{747424CC-9FAF-451B-A723-1FEEA92AE999}" destId="{2628675E-8983-4854-BC15-93B3F7B26161}" srcOrd="0" destOrd="0" presId="urn:microsoft.com/office/officeart/2005/8/layout/hList3"/>
    <dgm:cxn modelId="{2B9831EC-A71E-4E78-879A-DE2E8A65D7BF}" type="presOf" srcId="{BFE925A7-99FC-4E8F-8FDD-37E8349AB58F}" destId="{E0A2A43C-8ED3-42F6-8AA6-0093454C931E}" srcOrd="0" destOrd="0" presId="urn:microsoft.com/office/officeart/2005/8/layout/hList3"/>
    <dgm:cxn modelId="{BA3006F4-4B96-4B55-BE5D-8F8B6EC76B22}" srcId="{6426EBF2-42C8-4CA0-BF51-29E5162E35BD}" destId="{1EB12404-3D8D-4752-848A-4D7EE3B9AB74}" srcOrd="4" destOrd="0" parTransId="{747BCDBC-7825-437A-A272-8C98F0E61D97}" sibTransId="{BE2302D3-9653-43B9-B4E7-50C78464ACA0}"/>
    <dgm:cxn modelId="{449050FF-7AEC-4412-AA4C-B0FBADC3A34A}" srcId="{6426EBF2-42C8-4CA0-BF51-29E5162E35BD}" destId="{747424CC-9FAF-451B-A723-1FEEA92AE999}" srcOrd="0" destOrd="0" parTransId="{4A90924C-636F-4425-AEBF-3832FDD6B623}" sibTransId="{B83C0884-CAA1-4D97-B19D-68C389737AE4}"/>
    <dgm:cxn modelId="{64047472-2BDF-4ADC-BF7F-6C222EBE90BB}" type="presParOf" srcId="{9372ED3E-6CFF-4E3D-9251-3228CA82B22B}" destId="{01769BF3-8BF9-4E0F-A5F3-DCB8842C89E7}" srcOrd="0" destOrd="0" presId="urn:microsoft.com/office/officeart/2005/8/layout/hList3"/>
    <dgm:cxn modelId="{F73909D5-36DD-47B5-9622-99C6C19D1DAE}" type="presParOf" srcId="{9372ED3E-6CFF-4E3D-9251-3228CA82B22B}" destId="{734F3D74-36BD-436E-BBE3-839182BFD858}" srcOrd="1" destOrd="0" presId="urn:microsoft.com/office/officeart/2005/8/layout/hList3"/>
    <dgm:cxn modelId="{D460BDB1-DFF2-416C-A90A-7527A7F4A632}" type="presParOf" srcId="{734F3D74-36BD-436E-BBE3-839182BFD858}" destId="{2628675E-8983-4854-BC15-93B3F7B26161}" srcOrd="0" destOrd="0" presId="urn:microsoft.com/office/officeart/2005/8/layout/hList3"/>
    <dgm:cxn modelId="{AC497080-A4DD-4602-82EA-D0071D6A8F19}" type="presParOf" srcId="{734F3D74-36BD-436E-BBE3-839182BFD858}" destId="{E0A2A43C-8ED3-42F6-8AA6-0093454C931E}" srcOrd="1" destOrd="0" presId="urn:microsoft.com/office/officeart/2005/8/layout/hList3"/>
    <dgm:cxn modelId="{DE149AC3-615C-4561-BD99-4AF2CD894C79}" type="presParOf" srcId="{734F3D74-36BD-436E-BBE3-839182BFD858}" destId="{5460E968-68B4-4403-BCC4-EF1576BA26FA}" srcOrd="2" destOrd="0" presId="urn:microsoft.com/office/officeart/2005/8/layout/hList3"/>
    <dgm:cxn modelId="{4D86F27C-F4AB-4B7C-9AFE-AA4549BCE966}" type="presParOf" srcId="{734F3D74-36BD-436E-BBE3-839182BFD858}" destId="{A5A1CEA9-D7FB-4FEB-B52C-1538AD6E5002}" srcOrd="3" destOrd="0" presId="urn:microsoft.com/office/officeart/2005/8/layout/hList3"/>
    <dgm:cxn modelId="{003619E5-AE7F-4D7B-B6CD-7836E9AC688B}" type="presParOf" srcId="{734F3D74-36BD-436E-BBE3-839182BFD858}" destId="{E54317D1-2667-44D3-801D-D29E822C625E}" srcOrd="4" destOrd="0" presId="urn:microsoft.com/office/officeart/2005/8/layout/hList3"/>
    <dgm:cxn modelId="{6D28D368-82E0-443D-8D3C-153547DE4561}" type="presParOf" srcId="{9372ED3E-6CFF-4E3D-9251-3228CA82B22B}" destId="{A367FC07-F97D-4396-83E8-6447831681F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131E17-5C67-4269-AA78-FDC7C338F10E}" type="doc">
      <dgm:prSet loTypeId="urn:microsoft.com/office/officeart/2005/8/layout/pyramid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C936EE5-D109-48D5-9B04-A69CD24EEDBD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gm:t>
    </dgm:pt>
    <dgm:pt modelId="{ED1EF391-98DC-4A35-BA77-D9571934FAB9}" type="parTrans" cxnId="{26AC5BF8-A1DD-417C-A02E-241819BDE1A9}">
      <dgm:prSet/>
      <dgm:spPr/>
      <dgm:t>
        <a:bodyPr/>
        <a:lstStyle/>
        <a:p>
          <a:endParaRPr lang="ru-RU"/>
        </a:p>
      </dgm:t>
    </dgm:pt>
    <dgm:pt modelId="{CD21DD14-34C4-4C41-952E-82A0449728DD}" type="sibTrans" cxnId="{26AC5BF8-A1DD-417C-A02E-241819BDE1A9}">
      <dgm:prSet/>
      <dgm:spPr/>
      <dgm:t>
        <a:bodyPr/>
        <a:lstStyle/>
        <a:p>
          <a:endParaRPr lang="ru-RU"/>
        </a:p>
      </dgm:t>
    </dgm:pt>
    <dgm:pt modelId="{3373D5D4-2A8A-4EBA-BC25-C00D10FACF38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gm:t>
    </dgm:pt>
    <dgm:pt modelId="{AF19D24C-EC57-40BF-9237-59008FE8C9B5}" type="parTrans" cxnId="{4FE4D62C-34B9-4966-8D8C-EDE0C321283A}">
      <dgm:prSet/>
      <dgm:spPr/>
      <dgm:t>
        <a:bodyPr/>
        <a:lstStyle/>
        <a:p>
          <a:endParaRPr lang="ru-RU"/>
        </a:p>
      </dgm:t>
    </dgm:pt>
    <dgm:pt modelId="{32788294-F660-463D-AD10-B48FAA5B9B76}" type="sibTrans" cxnId="{4FE4D62C-34B9-4966-8D8C-EDE0C321283A}">
      <dgm:prSet/>
      <dgm:spPr/>
      <dgm:t>
        <a:bodyPr/>
        <a:lstStyle/>
        <a:p>
          <a:endParaRPr lang="ru-RU"/>
        </a:p>
      </dgm:t>
    </dgm:pt>
    <dgm:pt modelId="{A9E2E33F-E258-4E4D-8674-9E0A4BAD4C3A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gm:t>
    </dgm:pt>
    <dgm:pt modelId="{5F30B642-575E-499F-904F-EC94FED00D9B}" type="parTrans" cxnId="{F8B5007B-93E1-41EE-A867-0B95A487265D}">
      <dgm:prSet/>
      <dgm:spPr/>
      <dgm:t>
        <a:bodyPr/>
        <a:lstStyle/>
        <a:p>
          <a:endParaRPr lang="ru-RU"/>
        </a:p>
      </dgm:t>
    </dgm:pt>
    <dgm:pt modelId="{5186A84B-4F09-4C43-AF2C-5D0C69D7620F}" type="sibTrans" cxnId="{F8B5007B-93E1-41EE-A867-0B95A487265D}">
      <dgm:prSet/>
      <dgm:spPr/>
      <dgm:t>
        <a:bodyPr/>
        <a:lstStyle/>
        <a:p>
          <a:endParaRPr lang="ru-RU"/>
        </a:p>
      </dgm:t>
    </dgm:pt>
    <dgm:pt modelId="{61408472-0DC7-463F-AB32-A4F2670C9672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финансовый орган администрации Анучинского муниципального округа </a:t>
          </a:r>
        </a:p>
      </dgm:t>
    </dgm:pt>
    <dgm:pt modelId="{3DB7567C-FB2D-46AF-9B48-F35E9EA5C943}" type="parTrans" cxnId="{32D277E2-C8E1-4785-A5D4-8D41085D80D6}">
      <dgm:prSet/>
      <dgm:spPr/>
      <dgm:t>
        <a:bodyPr/>
        <a:lstStyle/>
        <a:p>
          <a:endParaRPr lang="ru-RU"/>
        </a:p>
      </dgm:t>
    </dgm:pt>
    <dgm:pt modelId="{B19DBD27-2B75-4180-ACFC-5CE5EEBEF164}" type="sibTrans" cxnId="{32D277E2-C8E1-4785-A5D4-8D41085D80D6}">
      <dgm:prSet/>
      <dgm:spPr/>
      <dgm:t>
        <a:bodyPr/>
        <a:lstStyle/>
        <a:p>
          <a:endParaRPr lang="ru-RU"/>
        </a:p>
      </dgm:t>
    </dgm:pt>
    <dgm:pt modelId="{BF81FDD3-EA3D-42DD-8981-388541896C8B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</a:t>
          </a:r>
        </a:p>
      </dgm:t>
    </dgm:pt>
    <dgm:pt modelId="{87522BB6-D7FE-4BDA-919E-5863CFE6AE62}" type="parTrans" cxnId="{81E65561-AD9E-4C26-AA67-75BB32FE2F24}">
      <dgm:prSet/>
      <dgm:spPr/>
      <dgm:t>
        <a:bodyPr/>
        <a:lstStyle/>
        <a:p>
          <a:endParaRPr lang="ru-RU"/>
        </a:p>
      </dgm:t>
    </dgm:pt>
    <dgm:pt modelId="{8D65F750-FFFC-45BD-9C84-9095CF2DDAEA}" type="sibTrans" cxnId="{81E65561-AD9E-4C26-AA67-75BB32FE2F24}">
      <dgm:prSet/>
      <dgm:spPr/>
      <dgm:t>
        <a:bodyPr/>
        <a:lstStyle/>
        <a:p>
          <a:endParaRPr lang="ru-RU"/>
        </a:p>
      </dgm:t>
    </dgm:pt>
    <dgm:pt modelId="{BE3E0206-858D-44F7-BB31-A6DD743B9356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gm:t>
    </dgm:pt>
    <dgm:pt modelId="{1C4D1661-127E-471E-BC14-C399294BD210}" type="parTrans" cxnId="{B41A0342-30C6-40CC-8DC5-EAD4840685DC}">
      <dgm:prSet/>
      <dgm:spPr/>
      <dgm:t>
        <a:bodyPr/>
        <a:lstStyle/>
        <a:p>
          <a:endParaRPr lang="ru-RU"/>
        </a:p>
      </dgm:t>
    </dgm:pt>
    <dgm:pt modelId="{00B39D6D-6CCF-4488-83AF-5827B2F396B0}" type="sibTrans" cxnId="{B41A0342-30C6-40CC-8DC5-EAD4840685DC}">
      <dgm:prSet/>
      <dgm:spPr/>
      <dgm:t>
        <a:bodyPr/>
        <a:lstStyle/>
        <a:p>
          <a:endParaRPr lang="ru-RU"/>
        </a:p>
      </dgm:t>
    </dgm:pt>
    <dgm:pt modelId="{6008C352-ED3E-4C40-A173-3A35F1444C9E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gm:t>
    </dgm:pt>
    <dgm:pt modelId="{F1B408E9-A7BE-4DD6-9B7D-E1E51DEB7F49}" type="parTrans" cxnId="{0F33AB55-281C-4702-A0DA-E5853DB59ED7}">
      <dgm:prSet/>
      <dgm:spPr/>
      <dgm:t>
        <a:bodyPr/>
        <a:lstStyle/>
        <a:p>
          <a:endParaRPr lang="ru-RU"/>
        </a:p>
      </dgm:t>
    </dgm:pt>
    <dgm:pt modelId="{9A2098DE-0982-47DD-9A84-0837F7E593A0}" type="sibTrans" cxnId="{0F33AB55-281C-4702-A0DA-E5853DB59ED7}">
      <dgm:prSet/>
      <dgm:spPr/>
      <dgm:t>
        <a:bodyPr/>
        <a:lstStyle/>
        <a:p>
          <a:endParaRPr lang="ru-RU"/>
        </a:p>
      </dgm:t>
    </dgm:pt>
    <dgm:pt modelId="{EECA1F93-A76B-48AF-9472-4C3B034F9EAB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источников финансирования дефицита бюджета</a:t>
          </a:r>
        </a:p>
      </dgm:t>
    </dgm:pt>
    <dgm:pt modelId="{A80F4D85-36C4-4B95-93DD-120F0015FEC9}" type="parTrans" cxnId="{0C2B3490-05FA-4518-ABAE-A7138104946E}">
      <dgm:prSet/>
      <dgm:spPr/>
      <dgm:t>
        <a:bodyPr/>
        <a:lstStyle/>
        <a:p>
          <a:endParaRPr lang="ru-RU"/>
        </a:p>
      </dgm:t>
    </dgm:pt>
    <dgm:pt modelId="{56AF045E-1607-492B-A0CA-D4F26CAA4C10}" type="sibTrans" cxnId="{0C2B3490-05FA-4518-ABAE-A7138104946E}">
      <dgm:prSet/>
      <dgm:spPr/>
      <dgm:t>
        <a:bodyPr/>
        <a:lstStyle/>
        <a:p>
          <a:endParaRPr lang="ru-RU"/>
        </a:p>
      </dgm:t>
    </dgm:pt>
    <dgm:pt modelId="{C43276C6-AB3F-4551-AE4A-95907D4421A3}">
      <dgm:prSet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gm:t>
    </dgm:pt>
    <dgm:pt modelId="{BCAD2205-A880-4A1A-9AE4-FB33F19868E0}" type="parTrans" cxnId="{39CB1CA3-2D1C-4DA4-A5B8-A0E3D2EB67BD}">
      <dgm:prSet/>
      <dgm:spPr/>
      <dgm:t>
        <a:bodyPr/>
        <a:lstStyle/>
        <a:p>
          <a:endParaRPr lang="ru-RU"/>
        </a:p>
      </dgm:t>
    </dgm:pt>
    <dgm:pt modelId="{F4038D6D-85B7-4BBA-BB42-7CD2B9A3D4C0}" type="sibTrans" cxnId="{39CB1CA3-2D1C-4DA4-A5B8-A0E3D2EB67BD}">
      <dgm:prSet/>
      <dgm:spPr/>
      <dgm:t>
        <a:bodyPr/>
        <a:lstStyle/>
        <a:p>
          <a:endParaRPr lang="ru-RU"/>
        </a:p>
      </dgm:t>
    </dgm:pt>
    <dgm:pt modelId="{FFD3D40F-D331-4F24-BF2D-FF014E09C468}" type="pres">
      <dgm:prSet presAssocID="{72131E17-5C67-4269-AA78-FDC7C338F10E}" presName="compositeShape" presStyleCnt="0">
        <dgm:presLayoutVars>
          <dgm:dir/>
          <dgm:resizeHandles/>
        </dgm:presLayoutVars>
      </dgm:prSet>
      <dgm:spPr/>
    </dgm:pt>
    <dgm:pt modelId="{17948184-2BCC-4F2D-80EA-752B10D7539D}" type="pres">
      <dgm:prSet presAssocID="{72131E17-5C67-4269-AA78-FDC7C338F10E}" presName="pyramid" presStyleLbl="node1" presStyleIdx="0" presStyleCnt="1" custLinFactNeighborX="-8172" custLinFactNeighborY="3602"/>
      <dgm:spPr/>
    </dgm:pt>
    <dgm:pt modelId="{F4D314EB-9C84-4800-A25C-DD8F0F92C33F}" type="pres">
      <dgm:prSet presAssocID="{72131E17-5C67-4269-AA78-FDC7C338F10E}" presName="theList" presStyleCnt="0"/>
      <dgm:spPr/>
    </dgm:pt>
    <dgm:pt modelId="{207613F2-31C8-461B-BF4C-7E65D3AA83B6}" type="pres">
      <dgm:prSet presAssocID="{5C936EE5-D109-48D5-9B04-A69CD24EEDBD}" presName="aNode" presStyleLbl="fgAcc1" presStyleIdx="0" presStyleCnt="9">
        <dgm:presLayoutVars>
          <dgm:bulletEnabled val="1"/>
        </dgm:presLayoutVars>
      </dgm:prSet>
      <dgm:spPr/>
    </dgm:pt>
    <dgm:pt modelId="{02D7EDE5-0CDC-49C2-AA2C-DAD628432401}" type="pres">
      <dgm:prSet presAssocID="{5C936EE5-D109-48D5-9B04-A69CD24EEDBD}" presName="aSpace" presStyleCnt="0"/>
      <dgm:spPr/>
    </dgm:pt>
    <dgm:pt modelId="{361B5A8D-6617-4D8F-BCAF-0797C23FB3FB}" type="pres">
      <dgm:prSet presAssocID="{3373D5D4-2A8A-4EBA-BC25-C00D10FACF38}" presName="aNode" presStyleLbl="fgAcc1" presStyleIdx="1" presStyleCnt="9">
        <dgm:presLayoutVars>
          <dgm:bulletEnabled val="1"/>
        </dgm:presLayoutVars>
      </dgm:prSet>
      <dgm:spPr/>
    </dgm:pt>
    <dgm:pt modelId="{F4E8E574-00B6-434B-840E-227C2ACDEB7A}" type="pres">
      <dgm:prSet presAssocID="{3373D5D4-2A8A-4EBA-BC25-C00D10FACF38}" presName="aSpace" presStyleCnt="0"/>
      <dgm:spPr/>
    </dgm:pt>
    <dgm:pt modelId="{19EE179F-1492-41D0-923D-481F8DDF07D4}" type="pres">
      <dgm:prSet presAssocID="{A9E2E33F-E258-4E4D-8674-9E0A4BAD4C3A}" presName="aNode" presStyleLbl="fgAcc1" presStyleIdx="2" presStyleCnt="9">
        <dgm:presLayoutVars>
          <dgm:bulletEnabled val="1"/>
        </dgm:presLayoutVars>
      </dgm:prSet>
      <dgm:spPr/>
    </dgm:pt>
    <dgm:pt modelId="{CBDD9C19-34C0-4FC0-BB5D-69BBC8876FBC}" type="pres">
      <dgm:prSet presAssocID="{A9E2E33F-E258-4E4D-8674-9E0A4BAD4C3A}" presName="aSpace" presStyleCnt="0"/>
      <dgm:spPr/>
    </dgm:pt>
    <dgm:pt modelId="{DADA5FC5-0275-49F9-A49B-B5AC2544988A}" type="pres">
      <dgm:prSet presAssocID="{61408472-0DC7-463F-AB32-A4F2670C9672}" presName="aNode" presStyleLbl="fgAcc1" presStyleIdx="3" presStyleCnt="9">
        <dgm:presLayoutVars>
          <dgm:bulletEnabled val="1"/>
        </dgm:presLayoutVars>
      </dgm:prSet>
      <dgm:spPr/>
    </dgm:pt>
    <dgm:pt modelId="{A3F79B55-88BA-4EBE-BAEC-12B6C07FD224}" type="pres">
      <dgm:prSet presAssocID="{61408472-0DC7-463F-AB32-A4F2670C9672}" presName="aSpace" presStyleCnt="0"/>
      <dgm:spPr/>
    </dgm:pt>
    <dgm:pt modelId="{B47F0144-41B1-4FA3-8761-C7DD0B0AA9CF}" type="pres">
      <dgm:prSet presAssocID="{BF81FDD3-EA3D-42DD-8981-388541896C8B}" presName="aNode" presStyleLbl="fgAcc1" presStyleIdx="4" presStyleCnt="9">
        <dgm:presLayoutVars>
          <dgm:bulletEnabled val="1"/>
        </dgm:presLayoutVars>
      </dgm:prSet>
      <dgm:spPr/>
    </dgm:pt>
    <dgm:pt modelId="{7312CF11-D2F1-4DD1-9D55-4E9AF8CC78A9}" type="pres">
      <dgm:prSet presAssocID="{BF81FDD3-EA3D-42DD-8981-388541896C8B}" presName="aSpace" presStyleCnt="0"/>
      <dgm:spPr/>
    </dgm:pt>
    <dgm:pt modelId="{D6D4F174-2A5D-46C8-A255-B415B1FBCE20}" type="pres">
      <dgm:prSet presAssocID="{BE3E0206-858D-44F7-BB31-A6DD743B9356}" presName="aNode" presStyleLbl="fgAcc1" presStyleIdx="5" presStyleCnt="9">
        <dgm:presLayoutVars>
          <dgm:bulletEnabled val="1"/>
        </dgm:presLayoutVars>
      </dgm:prSet>
      <dgm:spPr/>
    </dgm:pt>
    <dgm:pt modelId="{55F015E5-FB2E-49B9-A535-99976DC73A7F}" type="pres">
      <dgm:prSet presAssocID="{BE3E0206-858D-44F7-BB31-A6DD743B9356}" presName="aSpace" presStyleCnt="0"/>
      <dgm:spPr/>
    </dgm:pt>
    <dgm:pt modelId="{E55E4350-9A26-4316-8CD8-B9893536739A}" type="pres">
      <dgm:prSet presAssocID="{6008C352-ED3E-4C40-A173-3A35F1444C9E}" presName="aNode" presStyleLbl="fgAcc1" presStyleIdx="6" presStyleCnt="9">
        <dgm:presLayoutVars>
          <dgm:bulletEnabled val="1"/>
        </dgm:presLayoutVars>
      </dgm:prSet>
      <dgm:spPr/>
    </dgm:pt>
    <dgm:pt modelId="{12D5405D-4F80-474C-AC96-A3DBA46AB6D3}" type="pres">
      <dgm:prSet presAssocID="{6008C352-ED3E-4C40-A173-3A35F1444C9E}" presName="aSpace" presStyleCnt="0"/>
      <dgm:spPr/>
    </dgm:pt>
    <dgm:pt modelId="{010ABD31-4F79-4CA5-AB5C-999E0D3B950D}" type="pres">
      <dgm:prSet presAssocID="{EECA1F93-A76B-48AF-9472-4C3B034F9EAB}" presName="aNode" presStyleLbl="fgAcc1" presStyleIdx="7" presStyleCnt="9">
        <dgm:presLayoutVars>
          <dgm:bulletEnabled val="1"/>
        </dgm:presLayoutVars>
      </dgm:prSet>
      <dgm:spPr/>
    </dgm:pt>
    <dgm:pt modelId="{D942B3B5-E019-49B1-9B26-03949ED37F93}" type="pres">
      <dgm:prSet presAssocID="{EECA1F93-A76B-48AF-9472-4C3B034F9EAB}" presName="aSpace" presStyleCnt="0"/>
      <dgm:spPr/>
    </dgm:pt>
    <dgm:pt modelId="{9ADF3058-B2D2-47BA-B45A-535D4F221D2B}" type="pres">
      <dgm:prSet presAssocID="{C43276C6-AB3F-4551-AE4A-95907D4421A3}" presName="aNode" presStyleLbl="fgAcc1" presStyleIdx="8" presStyleCnt="9">
        <dgm:presLayoutVars>
          <dgm:bulletEnabled val="1"/>
        </dgm:presLayoutVars>
      </dgm:prSet>
      <dgm:spPr/>
    </dgm:pt>
    <dgm:pt modelId="{0FC460E0-33D2-49C6-A90E-AC68AC87CD96}" type="pres">
      <dgm:prSet presAssocID="{C43276C6-AB3F-4551-AE4A-95907D4421A3}" presName="aSpace" presStyleCnt="0"/>
      <dgm:spPr/>
    </dgm:pt>
  </dgm:ptLst>
  <dgm:cxnLst>
    <dgm:cxn modelId="{730EE41B-ACA3-4DB9-B00E-4B94851F1433}" type="presOf" srcId="{3373D5D4-2A8A-4EBA-BC25-C00D10FACF38}" destId="{361B5A8D-6617-4D8F-BCAF-0797C23FB3FB}" srcOrd="0" destOrd="0" presId="urn:microsoft.com/office/officeart/2005/8/layout/pyramid2"/>
    <dgm:cxn modelId="{4FE4D62C-34B9-4966-8D8C-EDE0C321283A}" srcId="{72131E17-5C67-4269-AA78-FDC7C338F10E}" destId="{3373D5D4-2A8A-4EBA-BC25-C00D10FACF38}" srcOrd="1" destOrd="0" parTransId="{AF19D24C-EC57-40BF-9237-59008FE8C9B5}" sibTransId="{32788294-F660-463D-AD10-B48FAA5B9B76}"/>
    <dgm:cxn modelId="{E55B282E-F6D2-4A58-B581-E2D3FB0B05AC}" type="presOf" srcId="{61408472-0DC7-463F-AB32-A4F2670C9672}" destId="{DADA5FC5-0275-49F9-A49B-B5AC2544988A}" srcOrd="0" destOrd="0" presId="urn:microsoft.com/office/officeart/2005/8/layout/pyramid2"/>
    <dgm:cxn modelId="{81E65561-AD9E-4C26-AA67-75BB32FE2F24}" srcId="{72131E17-5C67-4269-AA78-FDC7C338F10E}" destId="{BF81FDD3-EA3D-42DD-8981-388541896C8B}" srcOrd="4" destOrd="0" parTransId="{87522BB6-D7FE-4BDA-919E-5863CFE6AE62}" sibTransId="{8D65F750-FFFC-45BD-9C84-9095CF2DDAEA}"/>
    <dgm:cxn modelId="{B41A0342-30C6-40CC-8DC5-EAD4840685DC}" srcId="{72131E17-5C67-4269-AA78-FDC7C338F10E}" destId="{BE3E0206-858D-44F7-BB31-A6DD743B9356}" srcOrd="5" destOrd="0" parTransId="{1C4D1661-127E-471E-BC14-C399294BD210}" sibTransId="{00B39D6D-6CCF-4488-83AF-5827B2F396B0}"/>
    <dgm:cxn modelId="{B58E9772-7AB2-4D7B-8CF6-DD6F78D188E5}" type="presOf" srcId="{6008C352-ED3E-4C40-A173-3A35F1444C9E}" destId="{E55E4350-9A26-4316-8CD8-B9893536739A}" srcOrd="0" destOrd="0" presId="urn:microsoft.com/office/officeart/2005/8/layout/pyramid2"/>
    <dgm:cxn modelId="{0F33AB55-281C-4702-A0DA-E5853DB59ED7}" srcId="{72131E17-5C67-4269-AA78-FDC7C338F10E}" destId="{6008C352-ED3E-4C40-A173-3A35F1444C9E}" srcOrd="6" destOrd="0" parTransId="{F1B408E9-A7BE-4DD6-9B7D-E1E51DEB7F49}" sibTransId="{9A2098DE-0982-47DD-9A84-0837F7E593A0}"/>
    <dgm:cxn modelId="{F8B5007B-93E1-41EE-A867-0B95A487265D}" srcId="{72131E17-5C67-4269-AA78-FDC7C338F10E}" destId="{A9E2E33F-E258-4E4D-8674-9E0A4BAD4C3A}" srcOrd="2" destOrd="0" parTransId="{5F30B642-575E-499F-904F-EC94FED00D9B}" sibTransId="{5186A84B-4F09-4C43-AF2C-5D0C69D7620F}"/>
    <dgm:cxn modelId="{0C2B3490-05FA-4518-ABAE-A7138104946E}" srcId="{72131E17-5C67-4269-AA78-FDC7C338F10E}" destId="{EECA1F93-A76B-48AF-9472-4C3B034F9EAB}" srcOrd="7" destOrd="0" parTransId="{A80F4D85-36C4-4B95-93DD-120F0015FEC9}" sibTransId="{56AF045E-1607-492B-A0CA-D4F26CAA4C10}"/>
    <dgm:cxn modelId="{31642E92-0277-4328-92E0-7EF9DCC71E3E}" type="presOf" srcId="{72131E17-5C67-4269-AA78-FDC7C338F10E}" destId="{FFD3D40F-D331-4F24-BF2D-FF014E09C468}" srcOrd="0" destOrd="0" presId="urn:microsoft.com/office/officeart/2005/8/layout/pyramid2"/>
    <dgm:cxn modelId="{50385994-1FE5-4730-9BBE-3705C7735592}" type="presOf" srcId="{BE3E0206-858D-44F7-BB31-A6DD743B9356}" destId="{D6D4F174-2A5D-46C8-A255-B415B1FBCE20}" srcOrd="0" destOrd="0" presId="urn:microsoft.com/office/officeart/2005/8/layout/pyramid2"/>
    <dgm:cxn modelId="{DE22E299-7C0E-40D2-9365-4E4DBBE11E3A}" type="presOf" srcId="{BF81FDD3-EA3D-42DD-8981-388541896C8B}" destId="{B47F0144-41B1-4FA3-8761-C7DD0B0AA9CF}" srcOrd="0" destOrd="0" presId="urn:microsoft.com/office/officeart/2005/8/layout/pyramid2"/>
    <dgm:cxn modelId="{9AB700A1-E03A-4FBA-A05C-2837F40496D4}" type="presOf" srcId="{A9E2E33F-E258-4E4D-8674-9E0A4BAD4C3A}" destId="{19EE179F-1492-41D0-923D-481F8DDF07D4}" srcOrd="0" destOrd="0" presId="urn:microsoft.com/office/officeart/2005/8/layout/pyramid2"/>
    <dgm:cxn modelId="{39CB1CA3-2D1C-4DA4-A5B8-A0E3D2EB67BD}" srcId="{72131E17-5C67-4269-AA78-FDC7C338F10E}" destId="{C43276C6-AB3F-4551-AE4A-95907D4421A3}" srcOrd="8" destOrd="0" parTransId="{BCAD2205-A880-4A1A-9AE4-FB33F19868E0}" sibTransId="{F4038D6D-85B7-4BBA-BB42-7CD2B9A3D4C0}"/>
    <dgm:cxn modelId="{016E11B0-A3E5-49A3-B487-ED83A3FD8793}" type="presOf" srcId="{5C936EE5-D109-48D5-9B04-A69CD24EEDBD}" destId="{207613F2-31C8-461B-BF4C-7E65D3AA83B6}" srcOrd="0" destOrd="0" presId="urn:microsoft.com/office/officeart/2005/8/layout/pyramid2"/>
    <dgm:cxn modelId="{AB61CEB1-C631-49DC-AFA6-EB8A1258AAD3}" type="presOf" srcId="{EECA1F93-A76B-48AF-9472-4C3B034F9EAB}" destId="{010ABD31-4F79-4CA5-AB5C-999E0D3B950D}" srcOrd="0" destOrd="0" presId="urn:microsoft.com/office/officeart/2005/8/layout/pyramid2"/>
    <dgm:cxn modelId="{32D277E2-C8E1-4785-A5D4-8D41085D80D6}" srcId="{72131E17-5C67-4269-AA78-FDC7C338F10E}" destId="{61408472-0DC7-463F-AB32-A4F2670C9672}" srcOrd="3" destOrd="0" parTransId="{3DB7567C-FB2D-46AF-9B48-F35E9EA5C943}" sibTransId="{B19DBD27-2B75-4180-ACFC-5CE5EEBEF164}"/>
    <dgm:cxn modelId="{BAAE2FF5-9EE5-4731-B9B1-D7286167B56E}" type="presOf" srcId="{C43276C6-AB3F-4551-AE4A-95907D4421A3}" destId="{9ADF3058-B2D2-47BA-B45A-535D4F221D2B}" srcOrd="0" destOrd="0" presId="urn:microsoft.com/office/officeart/2005/8/layout/pyramid2"/>
    <dgm:cxn modelId="{26AC5BF8-A1DD-417C-A02E-241819BDE1A9}" srcId="{72131E17-5C67-4269-AA78-FDC7C338F10E}" destId="{5C936EE5-D109-48D5-9B04-A69CD24EEDBD}" srcOrd="0" destOrd="0" parTransId="{ED1EF391-98DC-4A35-BA77-D9571934FAB9}" sibTransId="{CD21DD14-34C4-4C41-952E-82A0449728DD}"/>
    <dgm:cxn modelId="{16E06570-4A15-49E4-9C69-5B35A8CC3E1B}" type="presParOf" srcId="{FFD3D40F-D331-4F24-BF2D-FF014E09C468}" destId="{17948184-2BCC-4F2D-80EA-752B10D7539D}" srcOrd="0" destOrd="0" presId="urn:microsoft.com/office/officeart/2005/8/layout/pyramid2"/>
    <dgm:cxn modelId="{B95C6499-E7CC-4375-BC97-BAB2A860B883}" type="presParOf" srcId="{FFD3D40F-D331-4F24-BF2D-FF014E09C468}" destId="{F4D314EB-9C84-4800-A25C-DD8F0F92C33F}" srcOrd="1" destOrd="0" presId="urn:microsoft.com/office/officeart/2005/8/layout/pyramid2"/>
    <dgm:cxn modelId="{91304E29-9A83-417B-8F92-5D676DBB122A}" type="presParOf" srcId="{F4D314EB-9C84-4800-A25C-DD8F0F92C33F}" destId="{207613F2-31C8-461B-BF4C-7E65D3AA83B6}" srcOrd="0" destOrd="0" presId="urn:microsoft.com/office/officeart/2005/8/layout/pyramid2"/>
    <dgm:cxn modelId="{2106A8F1-A3E8-4D8E-91F6-A3AECF221B8B}" type="presParOf" srcId="{F4D314EB-9C84-4800-A25C-DD8F0F92C33F}" destId="{02D7EDE5-0CDC-49C2-AA2C-DAD628432401}" srcOrd="1" destOrd="0" presId="urn:microsoft.com/office/officeart/2005/8/layout/pyramid2"/>
    <dgm:cxn modelId="{678EDEFD-90CB-4219-BCAA-C1C72E1C63AB}" type="presParOf" srcId="{F4D314EB-9C84-4800-A25C-DD8F0F92C33F}" destId="{361B5A8D-6617-4D8F-BCAF-0797C23FB3FB}" srcOrd="2" destOrd="0" presId="urn:microsoft.com/office/officeart/2005/8/layout/pyramid2"/>
    <dgm:cxn modelId="{657F5C3E-EDB8-4D6B-8897-69014399548F}" type="presParOf" srcId="{F4D314EB-9C84-4800-A25C-DD8F0F92C33F}" destId="{F4E8E574-00B6-434B-840E-227C2ACDEB7A}" srcOrd="3" destOrd="0" presId="urn:microsoft.com/office/officeart/2005/8/layout/pyramid2"/>
    <dgm:cxn modelId="{F91D08D4-F05F-4F35-B258-C83FBDE5F02A}" type="presParOf" srcId="{F4D314EB-9C84-4800-A25C-DD8F0F92C33F}" destId="{19EE179F-1492-41D0-923D-481F8DDF07D4}" srcOrd="4" destOrd="0" presId="urn:microsoft.com/office/officeart/2005/8/layout/pyramid2"/>
    <dgm:cxn modelId="{2D8F3BFF-9882-4A13-937C-3E0F70B7E93C}" type="presParOf" srcId="{F4D314EB-9C84-4800-A25C-DD8F0F92C33F}" destId="{CBDD9C19-34C0-4FC0-BB5D-69BBC8876FBC}" srcOrd="5" destOrd="0" presId="urn:microsoft.com/office/officeart/2005/8/layout/pyramid2"/>
    <dgm:cxn modelId="{8F8E9131-9FCA-42CD-AC0F-3A7D184B564D}" type="presParOf" srcId="{F4D314EB-9C84-4800-A25C-DD8F0F92C33F}" destId="{DADA5FC5-0275-49F9-A49B-B5AC2544988A}" srcOrd="6" destOrd="0" presId="urn:microsoft.com/office/officeart/2005/8/layout/pyramid2"/>
    <dgm:cxn modelId="{81AA9C46-8A75-43F2-BB9E-234BE4E8B7D2}" type="presParOf" srcId="{F4D314EB-9C84-4800-A25C-DD8F0F92C33F}" destId="{A3F79B55-88BA-4EBE-BAEC-12B6C07FD224}" srcOrd="7" destOrd="0" presId="urn:microsoft.com/office/officeart/2005/8/layout/pyramid2"/>
    <dgm:cxn modelId="{BBA86179-A3ED-455A-9605-098E927B7E9C}" type="presParOf" srcId="{F4D314EB-9C84-4800-A25C-DD8F0F92C33F}" destId="{B47F0144-41B1-4FA3-8761-C7DD0B0AA9CF}" srcOrd="8" destOrd="0" presId="urn:microsoft.com/office/officeart/2005/8/layout/pyramid2"/>
    <dgm:cxn modelId="{DBF341E0-380C-4158-96EA-6A5494A24CC3}" type="presParOf" srcId="{F4D314EB-9C84-4800-A25C-DD8F0F92C33F}" destId="{7312CF11-D2F1-4DD1-9D55-4E9AF8CC78A9}" srcOrd="9" destOrd="0" presId="urn:microsoft.com/office/officeart/2005/8/layout/pyramid2"/>
    <dgm:cxn modelId="{79106ECE-BF02-454C-9C07-1316D41F37A2}" type="presParOf" srcId="{F4D314EB-9C84-4800-A25C-DD8F0F92C33F}" destId="{D6D4F174-2A5D-46C8-A255-B415B1FBCE20}" srcOrd="10" destOrd="0" presId="urn:microsoft.com/office/officeart/2005/8/layout/pyramid2"/>
    <dgm:cxn modelId="{4F4775A9-5E99-43AA-95CF-ABC2BC4EB12A}" type="presParOf" srcId="{F4D314EB-9C84-4800-A25C-DD8F0F92C33F}" destId="{55F015E5-FB2E-49B9-A535-99976DC73A7F}" srcOrd="11" destOrd="0" presId="urn:microsoft.com/office/officeart/2005/8/layout/pyramid2"/>
    <dgm:cxn modelId="{91964B6F-17E6-4375-9666-E0E07480F471}" type="presParOf" srcId="{F4D314EB-9C84-4800-A25C-DD8F0F92C33F}" destId="{E55E4350-9A26-4316-8CD8-B9893536739A}" srcOrd="12" destOrd="0" presId="urn:microsoft.com/office/officeart/2005/8/layout/pyramid2"/>
    <dgm:cxn modelId="{0EB1A552-388D-4A81-AC6C-19F43FC4F5BD}" type="presParOf" srcId="{F4D314EB-9C84-4800-A25C-DD8F0F92C33F}" destId="{12D5405D-4F80-474C-AC96-A3DBA46AB6D3}" srcOrd="13" destOrd="0" presId="urn:microsoft.com/office/officeart/2005/8/layout/pyramid2"/>
    <dgm:cxn modelId="{5B7D913A-3BDC-4A2E-B33D-73F46277CCBE}" type="presParOf" srcId="{F4D314EB-9C84-4800-A25C-DD8F0F92C33F}" destId="{010ABD31-4F79-4CA5-AB5C-999E0D3B950D}" srcOrd="14" destOrd="0" presId="urn:microsoft.com/office/officeart/2005/8/layout/pyramid2"/>
    <dgm:cxn modelId="{48D5C06D-CD7C-4191-96BB-20AB7927B3FE}" type="presParOf" srcId="{F4D314EB-9C84-4800-A25C-DD8F0F92C33F}" destId="{D942B3B5-E019-49B1-9B26-03949ED37F93}" srcOrd="15" destOrd="0" presId="urn:microsoft.com/office/officeart/2005/8/layout/pyramid2"/>
    <dgm:cxn modelId="{FE441549-409B-4EC8-A546-71BAFDB88E04}" type="presParOf" srcId="{F4D314EB-9C84-4800-A25C-DD8F0F92C33F}" destId="{9ADF3058-B2D2-47BA-B45A-535D4F221D2B}" srcOrd="16" destOrd="0" presId="urn:microsoft.com/office/officeart/2005/8/layout/pyramid2"/>
    <dgm:cxn modelId="{4A1D6517-6D8A-4909-A53F-5ABDCDCD3F8C}" type="presParOf" srcId="{F4D314EB-9C84-4800-A25C-DD8F0F92C33F}" destId="{0FC460E0-33D2-49C6-A90E-AC68AC87CD96}" srcOrd="1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424B8C-8246-48CB-8E7E-D8BFA445BBB6}" type="doc">
      <dgm:prSet loTypeId="urn:microsoft.com/office/officeart/2008/layout/Picture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9B535F5-2247-4772-A542-43AE582BF031}">
      <dgm:prSet phldrT="[Текст]" custT="1"/>
      <dgm:spPr/>
      <dgm:t>
        <a:bodyPr/>
        <a:lstStyle/>
        <a:p>
          <a:r>
            <a:rPr lang="ru-RU" sz="1200" b="1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Стадии бюджетного процесса</a:t>
          </a:r>
        </a:p>
      </dgm:t>
    </dgm:pt>
    <dgm:pt modelId="{4444E535-4A12-4D56-B072-09CBEC9C5462}" type="parTrans" cxnId="{01F2AE83-23BC-49BA-A5F6-595BB744D7EF}">
      <dgm:prSet/>
      <dgm:spPr/>
      <dgm:t>
        <a:bodyPr/>
        <a:lstStyle/>
        <a:p>
          <a:endParaRPr lang="ru-RU"/>
        </a:p>
      </dgm:t>
    </dgm:pt>
    <dgm:pt modelId="{65D63CE5-65B6-4CF3-A493-6928DD4F29E3}" type="sibTrans" cxnId="{01F2AE83-23BC-49BA-A5F6-595BB744D7EF}">
      <dgm:prSet/>
      <dgm:spPr/>
      <dgm:t>
        <a:bodyPr/>
        <a:lstStyle/>
        <a:p>
          <a:endParaRPr lang="ru-RU"/>
        </a:p>
      </dgm:t>
    </dgm:pt>
    <dgm:pt modelId="{FD369C38-3F06-4D3E-8CD2-F702C46E1630}">
      <dgm:prSet phldrT="[Текст]"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</a:t>
          </a:r>
        </a:p>
      </dgm:t>
    </dgm:pt>
    <dgm:pt modelId="{34475498-C5CB-4BDE-B4F7-1EEDC024D3CE}" type="parTrans" cxnId="{0CA181DA-FFAE-4201-B61A-4E4D7F5B4322}">
      <dgm:prSet/>
      <dgm:spPr/>
      <dgm:t>
        <a:bodyPr/>
        <a:lstStyle/>
        <a:p>
          <a:endParaRPr lang="ru-RU"/>
        </a:p>
      </dgm:t>
    </dgm:pt>
    <dgm:pt modelId="{8EDF88DB-9481-4DC6-B6A6-8DE5A1DC0114}" type="sibTrans" cxnId="{0CA181DA-FFAE-4201-B61A-4E4D7F5B4322}">
      <dgm:prSet/>
      <dgm:spPr/>
      <dgm:t>
        <a:bodyPr/>
        <a:lstStyle/>
        <a:p>
          <a:endParaRPr lang="ru-RU"/>
        </a:p>
      </dgm:t>
    </dgm:pt>
    <dgm:pt modelId="{339B8B25-3D71-454B-ADDA-264C834E61A5}">
      <dgm:prSet phldrT="[Текст]"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и утверждение бюджета</a:t>
          </a:r>
        </a:p>
      </dgm:t>
    </dgm:pt>
    <dgm:pt modelId="{B375AD67-4C10-47DD-B6A3-5B4F0529D423}" type="parTrans" cxnId="{893B2AC9-A742-4AED-AAAE-287967B99FB9}">
      <dgm:prSet/>
      <dgm:spPr/>
      <dgm:t>
        <a:bodyPr/>
        <a:lstStyle/>
        <a:p>
          <a:endParaRPr lang="ru-RU"/>
        </a:p>
      </dgm:t>
    </dgm:pt>
    <dgm:pt modelId="{896EB513-43C9-44C5-AC6C-74D9B741F6DA}" type="sibTrans" cxnId="{893B2AC9-A742-4AED-AAAE-287967B99FB9}">
      <dgm:prSet/>
      <dgm:spPr/>
      <dgm:t>
        <a:bodyPr/>
        <a:lstStyle/>
        <a:p>
          <a:endParaRPr lang="ru-RU"/>
        </a:p>
      </dgm:t>
    </dgm:pt>
    <dgm:pt modelId="{62CB24C6-4413-44C3-AF79-C5E7CB55DC88}">
      <dgm:prSet phldrT="[Текст]"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и утверждение годового отчета об исполнении бюджета</a:t>
          </a:r>
        </a:p>
      </dgm:t>
    </dgm:pt>
    <dgm:pt modelId="{A79F54DE-5E36-44A6-9838-2232338F12F1}" type="parTrans" cxnId="{A24F264D-2549-4025-8A85-E40324AFEC35}">
      <dgm:prSet/>
      <dgm:spPr/>
      <dgm:t>
        <a:bodyPr/>
        <a:lstStyle/>
        <a:p>
          <a:endParaRPr lang="ru-RU"/>
        </a:p>
      </dgm:t>
    </dgm:pt>
    <dgm:pt modelId="{EB913AB6-8353-4881-9FDC-EF335E157F4A}" type="sibTrans" cxnId="{A24F264D-2549-4025-8A85-E40324AFEC35}">
      <dgm:prSet/>
      <dgm:spPr/>
      <dgm:t>
        <a:bodyPr/>
        <a:lstStyle/>
        <a:p>
          <a:endParaRPr lang="ru-RU"/>
        </a:p>
      </dgm:t>
    </dgm:pt>
    <dgm:pt modelId="{389AA472-11BE-437C-9293-643F393EF00D}">
      <dgm:prSet phldrT="[Текст]" custT="1"/>
      <dgm:spPr/>
      <dgm:t>
        <a:bodyPr/>
        <a:lstStyle/>
        <a:p>
          <a:r>
            <a:rPr lang="ru-RU" sz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</a:t>
          </a:r>
        </a:p>
      </dgm:t>
    </dgm:pt>
    <dgm:pt modelId="{C24A93F8-D3B1-49A2-8DB9-02CF523E2C3D}" type="parTrans" cxnId="{2A6A9ECB-9676-492D-9043-0B346E671A4C}">
      <dgm:prSet/>
      <dgm:spPr/>
      <dgm:t>
        <a:bodyPr/>
        <a:lstStyle/>
        <a:p>
          <a:endParaRPr lang="ru-RU"/>
        </a:p>
      </dgm:t>
    </dgm:pt>
    <dgm:pt modelId="{24CE2425-700F-4E86-8E2C-AB29DB52DE50}" type="sibTrans" cxnId="{2A6A9ECB-9676-492D-9043-0B346E671A4C}">
      <dgm:prSet/>
      <dgm:spPr/>
      <dgm:t>
        <a:bodyPr/>
        <a:lstStyle/>
        <a:p>
          <a:endParaRPr lang="ru-RU"/>
        </a:p>
      </dgm:t>
    </dgm:pt>
    <dgm:pt modelId="{7CF46ADB-6E84-45CF-81FC-4B5B43F0D11A}" type="pres">
      <dgm:prSet presAssocID="{91424B8C-8246-48CB-8E7E-D8BFA445BBB6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90083AF3-BDA7-4E02-ABF7-BAD52FB49165}" type="pres">
      <dgm:prSet presAssocID="{D9B535F5-2247-4772-A542-43AE582BF031}" presName="root" presStyleCnt="0">
        <dgm:presLayoutVars>
          <dgm:chMax/>
          <dgm:chPref val="4"/>
        </dgm:presLayoutVars>
      </dgm:prSet>
      <dgm:spPr/>
    </dgm:pt>
    <dgm:pt modelId="{B2593F8C-7AB3-4F33-8D0F-398A016816C7}" type="pres">
      <dgm:prSet presAssocID="{D9B535F5-2247-4772-A542-43AE582BF031}" presName="rootComposite" presStyleCnt="0">
        <dgm:presLayoutVars/>
      </dgm:prSet>
      <dgm:spPr/>
    </dgm:pt>
    <dgm:pt modelId="{69215E0C-A45A-4BCA-A171-59186D5A0E9F}" type="pres">
      <dgm:prSet presAssocID="{D9B535F5-2247-4772-A542-43AE582BF031}" presName="rootText" presStyleLbl="node0" presStyleIdx="0" presStyleCnt="1" custLinFactNeighborX="107" custLinFactNeighborY="7679">
        <dgm:presLayoutVars>
          <dgm:chMax/>
          <dgm:chPref val="4"/>
        </dgm:presLayoutVars>
      </dgm:prSet>
      <dgm:spPr/>
    </dgm:pt>
    <dgm:pt modelId="{3BDF8089-572A-46E4-AF39-774364DCDF2A}" type="pres">
      <dgm:prSet presAssocID="{D9B535F5-2247-4772-A542-43AE582BF031}" presName="childShape" presStyleCnt="0">
        <dgm:presLayoutVars>
          <dgm:chMax val="0"/>
          <dgm:chPref val="0"/>
        </dgm:presLayoutVars>
      </dgm:prSet>
      <dgm:spPr/>
    </dgm:pt>
    <dgm:pt modelId="{5DE1EBC8-E8BD-45E8-A643-F30350606F98}" type="pres">
      <dgm:prSet presAssocID="{FD369C38-3F06-4D3E-8CD2-F702C46E1630}" presName="childComposite" presStyleCnt="0">
        <dgm:presLayoutVars>
          <dgm:chMax val="0"/>
          <dgm:chPref val="0"/>
        </dgm:presLayoutVars>
      </dgm:prSet>
      <dgm:spPr/>
    </dgm:pt>
    <dgm:pt modelId="{98D800E3-F0A4-4C65-BF24-5F9EC5B6E8E5}" type="pres">
      <dgm:prSet presAssocID="{FD369C38-3F06-4D3E-8CD2-F702C46E1630}" presName="Image" presStyleLbl="nod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7A67F7A0-ECC0-48D3-8401-38E1EDE4F0C5}" type="pres">
      <dgm:prSet presAssocID="{FD369C38-3F06-4D3E-8CD2-F702C46E1630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</dgm:pt>
    <dgm:pt modelId="{23DEAEFD-2C30-4226-A0CF-63FAA53CC793}" type="pres">
      <dgm:prSet presAssocID="{339B8B25-3D71-454B-ADDA-264C834E61A5}" presName="childComposite" presStyleCnt="0">
        <dgm:presLayoutVars>
          <dgm:chMax val="0"/>
          <dgm:chPref val="0"/>
        </dgm:presLayoutVars>
      </dgm:prSet>
      <dgm:spPr/>
    </dgm:pt>
    <dgm:pt modelId="{9B001916-E877-453C-810A-3ED64AF738F9}" type="pres">
      <dgm:prSet presAssocID="{339B8B25-3D71-454B-ADDA-264C834E61A5}" presName="Image" presStyleLbl="nod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33000" r="-33000"/>
          </a:stretch>
        </a:blipFill>
      </dgm:spPr>
    </dgm:pt>
    <dgm:pt modelId="{C94AB348-E8E7-433E-8B93-005819FC7230}" type="pres">
      <dgm:prSet presAssocID="{339B8B25-3D71-454B-ADDA-264C834E61A5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4F1CBE99-1959-4A0B-A5B6-BCED14F80997}" type="pres">
      <dgm:prSet presAssocID="{389AA472-11BE-437C-9293-643F393EF00D}" presName="childComposite" presStyleCnt="0">
        <dgm:presLayoutVars>
          <dgm:chMax val="0"/>
          <dgm:chPref val="0"/>
        </dgm:presLayoutVars>
      </dgm:prSet>
      <dgm:spPr/>
    </dgm:pt>
    <dgm:pt modelId="{B95F4BCF-3899-4198-A3F0-9099138B1E10}" type="pres">
      <dgm:prSet presAssocID="{389AA472-11BE-437C-9293-643F393EF00D}" presName="Image" presStyleLbl="nod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</dgm:spPr>
    </dgm:pt>
    <dgm:pt modelId="{ECCF7237-9861-4EF2-8AE4-BAC216AC18AF}" type="pres">
      <dgm:prSet presAssocID="{389AA472-11BE-437C-9293-643F393EF00D}" presName="childText" presStyleLbl="lnNode1" presStyleIdx="2" presStyleCnt="4" custScaleX="99005" custLinFactNeighborX="-106" custLinFactNeighborY="166">
        <dgm:presLayoutVars>
          <dgm:chMax val="0"/>
          <dgm:chPref val="0"/>
          <dgm:bulletEnabled val="1"/>
        </dgm:presLayoutVars>
      </dgm:prSet>
      <dgm:spPr/>
    </dgm:pt>
    <dgm:pt modelId="{375674D0-60FD-40C0-822D-79727968DACB}" type="pres">
      <dgm:prSet presAssocID="{62CB24C6-4413-44C3-AF79-C5E7CB55DC88}" presName="childComposite" presStyleCnt="0">
        <dgm:presLayoutVars>
          <dgm:chMax val="0"/>
          <dgm:chPref val="0"/>
        </dgm:presLayoutVars>
      </dgm:prSet>
      <dgm:spPr/>
    </dgm:pt>
    <dgm:pt modelId="{D471B22F-3087-47D8-BC39-2A559A2AD246}" type="pres">
      <dgm:prSet presAssocID="{62CB24C6-4413-44C3-AF79-C5E7CB55DC88}" presName="Image" presStyleLbl="node1" presStyleIdx="3" presStyleCnt="4" custLinFactNeighborX="-4146" custLinFactNeighborY="166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B9FC4387-AF13-4E1A-9ADE-634D8B2E4D7B}" type="pres">
      <dgm:prSet presAssocID="{62CB24C6-4413-44C3-AF79-C5E7CB55DC88}" presName="childText" presStyleLbl="lnNode1" presStyleIdx="3" presStyleCnt="4" custScaleX="99005" custLinFactNeighborX="-106" custLinFactNeighborY="166">
        <dgm:presLayoutVars>
          <dgm:chMax val="0"/>
          <dgm:chPref val="0"/>
          <dgm:bulletEnabled val="1"/>
        </dgm:presLayoutVars>
      </dgm:prSet>
      <dgm:spPr/>
    </dgm:pt>
  </dgm:ptLst>
  <dgm:cxnLst>
    <dgm:cxn modelId="{F6C69D30-F0C6-4A41-AC06-A4B96917F9A8}" type="presOf" srcId="{62CB24C6-4413-44C3-AF79-C5E7CB55DC88}" destId="{B9FC4387-AF13-4E1A-9ADE-634D8B2E4D7B}" srcOrd="0" destOrd="0" presId="urn:microsoft.com/office/officeart/2008/layout/PictureAccentList"/>
    <dgm:cxn modelId="{0C5C0565-1178-4ECC-8770-5FCFC203930C}" type="presOf" srcId="{91424B8C-8246-48CB-8E7E-D8BFA445BBB6}" destId="{7CF46ADB-6E84-45CF-81FC-4B5B43F0D11A}" srcOrd="0" destOrd="0" presId="urn:microsoft.com/office/officeart/2008/layout/PictureAccentList"/>
    <dgm:cxn modelId="{BB330B4C-8D42-496C-8E5C-34E2B9E99288}" type="presOf" srcId="{D9B535F5-2247-4772-A542-43AE582BF031}" destId="{69215E0C-A45A-4BCA-A171-59186D5A0E9F}" srcOrd="0" destOrd="0" presId="urn:microsoft.com/office/officeart/2008/layout/PictureAccentList"/>
    <dgm:cxn modelId="{A24F264D-2549-4025-8A85-E40324AFEC35}" srcId="{D9B535F5-2247-4772-A542-43AE582BF031}" destId="{62CB24C6-4413-44C3-AF79-C5E7CB55DC88}" srcOrd="3" destOrd="0" parTransId="{A79F54DE-5E36-44A6-9838-2232338F12F1}" sibTransId="{EB913AB6-8353-4881-9FDC-EF335E157F4A}"/>
    <dgm:cxn modelId="{01F2AE83-23BC-49BA-A5F6-595BB744D7EF}" srcId="{91424B8C-8246-48CB-8E7E-D8BFA445BBB6}" destId="{D9B535F5-2247-4772-A542-43AE582BF031}" srcOrd="0" destOrd="0" parTransId="{4444E535-4A12-4D56-B072-09CBEC9C5462}" sibTransId="{65D63CE5-65B6-4CF3-A493-6928DD4F29E3}"/>
    <dgm:cxn modelId="{E01B5F8B-565A-41BB-9D2D-643C6C65541E}" type="presOf" srcId="{FD369C38-3F06-4D3E-8CD2-F702C46E1630}" destId="{7A67F7A0-ECC0-48D3-8401-38E1EDE4F0C5}" srcOrd="0" destOrd="0" presId="urn:microsoft.com/office/officeart/2008/layout/PictureAccentList"/>
    <dgm:cxn modelId="{250119A6-43FB-41E5-8B89-852FE5A43FE1}" type="presOf" srcId="{389AA472-11BE-437C-9293-643F393EF00D}" destId="{ECCF7237-9861-4EF2-8AE4-BAC216AC18AF}" srcOrd="0" destOrd="0" presId="urn:microsoft.com/office/officeart/2008/layout/PictureAccentList"/>
    <dgm:cxn modelId="{3A059BBA-4714-47D6-B944-6FCD5B889EA4}" type="presOf" srcId="{339B8B25-3D71-454B-ADDA-264C834E61A5}" destId="{C94AB348-E8E7-433E-8B93-005819FC7230}" srcOrd="0" destOrd="0" presId="urn:microsoft.com/office/officeart/2008/layout/PictureAccentList"/>
    <dgm:cxn modelId="{893B2AC9-A742-4AED-AAAE-287967B99FB9}" srcId="{D9B535F5-2247-4772-A542-43AE582BF031}" destId="{339B8B25-3D71-454B-ADDA-264C834E61A5}" srcOrd="1" destOrd="0" parTransId="{B375AD67-4C10-47DD-B6A3-5B4F0529D423}" sibTransId="{896EB513-43C9-44C5-AC6C-74D9B741F6DA}"/>
    <dgm:cxn modelId="{2A6A9ECB-9676-492D-9043-0B346E671A4C}" srcId="{D9B535F5-2247-4772-A542-43AE582BF031}" destId="{389AA472-11BE-437C-9293-643F393EF00D}" srcOrd="2" destOrd="0" parTransId="{C24A93F8-D3B1-49A2-8DB9-02CF523E2C3D}" sibTransId="{24CE2425-700F-4E86-8E2C-AB29DB52DE50}"/>
    <dgm:cxn modelId="{0CA181DA-FFAE-4201-B61A-4E4D7F5B4322}" srcId="{D9B535F5-2247-4772-A542-43AE582BF031}" destId="{FD369C38-3F06-4D3E-8CD2-F702C46E1630}" srcOrd="0" destOrd="0" parTransId="{34475498-C5CB-4BDE-B4F7-1EEDC024D3CE}" sibTransId="{8EDF88DB-9481-4DC6-B6A6-8DE5A1DC0114}"/>
    <dgm:cxn modelId="{424784A8-8202-44A9-A472-BCBDB53EC469}" type="presParOf" srcId="{7CF46ADB-6E84-45CF-81FC-4B5B43F0D11A}" destId="{90083AF3-BDA7-4E02-ABF7-BAD52FB49165}" srcOrd="0" destOrd="0" presId="urn:microsoft.com/office/officeart/2008/layout/PictureAccentList"/>
    <dgm:cxn modelId="{B9FFAA43-B50E-4656-9C07-3FC4BE17A4C1}" type="presParOf" srcId="{90083AF3-BDA7-4E02-ABF7-BAD52FB49165}" destId="{B2593F8C-7AB3-4F33-8D0F-398A016816C7}" srcOrd="0" destOrd="0" presId="urn:microsoft.com/office/officeart/2008/layout/PictureAccentList"/>
    <dgm:cxn modelId="{63C1AB52-3A14-41E8-BAAD-9F0E80FF807D}" type="presParOf" srcId="{B2593F8C-7AB3-4F33-8D0F-398A016816C7}" destId="{69215E0C-A45A-4BCA-A171-59186D5A0E9F}" srcOrd="0" destOrd="0" presId="urn:microsoft.com/office/officeart/2008/layout/PictureAccentList"/>
    <dgm:cxn modelId="{656C040B-5C0D-4422-8945-605D3385663C}" type="presParOf" srcId="{90083AF3-BDA7-4E02-ABF7-BAD52FB49165}" destId="{3BDF8089-572A-46E4-AF39-774364DCDF2A}" srcOrd="1" destOrd="0" presId="urn:microsoft.com/office/officeart/2008/layout/PictureAccentList"/>
    <dgm:cxn modelId="{44492D4E-25C0-45F3-AD26-A9A09A04FFCF}" type="presParOf" srcId="{3BDF8089-572A-46E4-AF39-774364DCDF2A}" destId="{5DE1EBC8-E8BD-45E8-A643-F30350606F98}" srcOrd="0" destOrd="0" presId="urn:microsoft.com/office/officeart/2008/layout/PictureAccentList"/>
    <dgm:cxn modelId="{ABE1D52D-B814-4687-A68F-800E9321310C}" type="presParOf" srcId="{5DE1EBC8-E8BD-45E8-A643-F30350606F98}" destId="{98D800E3-F0A4-4C65-BF24-5F9EC5B6E8E5}" srcOrd="0" destOrd="0" presId="urn:microsoft.com/office/officeart/2008/layout/PictureAccentList"/>
    <dgm:cxn modelId="{1BB48F31-821A-449A-B216-502D7F9901F5}" type="presParOf" srcId="{5DE1EBC8-E8BD-45E8-A643-F30350606F98}" destId="{7A67F7A0-ECC0-48D3-8401-38E1EDE4F0C5}" srcOrd="1" destOrd="0" presId="urn:microsoft.com/office/officeart/2008/layout/PictureAccentList"/>
    <dgm:cxn modelId="{9E89B916-14D1-4B13-B4DC-1985A596963D}" type="presParOf" srcId="{3BDF8089-572A-46E4-AF39-774364DCDF2A}" destId="{23DEAEFD-2C30-4226-A0CF-63FAA53CC793}" srcOrd="1" destOrd="0" presId="urn:microsoft.com/office/officeart/2008/layout/PictureAccentList"/>
    <dgm:cxn modelId="{AEB82B02-1D19-44CD-B172-089D7419B6EC}" type="presParOf" srcId="{23DEAEFD-2C30-4226-A0CF-63FAA53CC793}" destId="{9B001916-E877-453C-810A-3ED64AF738F9}" srcOrd="0" destOrd="0" presId="urn:microsoft.com/office/officeart/2008/layout/PictureAccentList"/>
    <dgm:cxn modelId="{7CD4FAA8-EA0C-4D6C-B48B-57C43E9A3677}" type="presParOf" srcId="{23DEAEFD-2C30-4226-A0CF-63FAA53CC793}" destId="{C94AB348-E8E7-433E-8B93-005819FC7230}" srcOrd="1" destOrd="0" presId="urn:microsoft.com/office/officeart/2008/layout/PictureAccentList"/>
    <dgm:cxn modelId="{64626BF8-4C62-4336-A41F-B96077D83CF0}" type="presParOf" srcId="{3BDF8089-572A-46E4-AF39-774364DCDF2A}" destId="{4F1CBE99-1959-4A0B-A5B6-BCED14F80997}" srcOrd="2" destOrd="0" presId="urn:microsoft.com/office/officeart/2008/layout/PictureAccentList"/>
    <dgm:cxn modelId="{8E974A15-3541-4FD4-99DE-5D2E554A7B49}" type="presParOf" srcId="{4F1CBE99-1959-4A0B-A5B6-BCED14F80997}" destId="{B95F4BCF-3899-4198-A3F0-9099138B1E10}" srcOrd="0" destOrd="0" presId="urn:microsoft.com/office/officeart/2008/layout/PictureAccentList"/>
    <dgm:cxn modelId="{AE1271D0-585A-4741-A859-61CCE6EFF1DD}" type="presParOf" srcId="{4F1CBE99-1959-4A0B-A5B6-BCED14F80997}" destId="{ECCF7237-9861-4EF2-8AE4-BAC216AC18AF}" srcOrd="1" destOrd="0" presId="urn:microsoft.com/office/officeart/2008/layout/PictureAccentList"/>
    <dgm:cxn modelId="{829C9535-72D1-4345-956C-2379D24ECFEA}" type="presParOf" srcId="{3BDF8089-572A-46E4-AF39-774364DCDF2A}" destId="{375674D0-60FD-40C0-822D-79727968DACB}" srcOrd="3" destOrd="0" presId="urn:microsoft.com/office/officeart/2008/layout/PictureAccentList"/>
    <dgm:cxn modelId="{128A55D9-1E44-453A-BBD2-F4E00C9B4A83}" type="presParOf" srcId="{375674D0-60FD-40C0-822D-79727968DACB}" destId="{D471B22F-3087-47D8-BC39-2A559A2AD246}" srcOrd="0" destOrd="0" presId="urn:microsoft.com/office/officeart/2008/layout/PictureAccentList"/>
    <dgm:cxn modelId="{BF2452C7-2A61-4BBA-A78E-693415BA3B4E}" type="presParOf" srcId="{375674D0-60FD-40C0-822D-79727968DACB}" destId="{B9FC4387-AF13-4E1A-9ADE-634D8B2E4D7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F27FE3-FBD9-4C55-8FC3-F25418C4B5FB}" type="doc">
      <dgm:prSet loTypeId="urn:microsoft.com/office/officeart/2005/8/layout/hList7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47B6E08-8DFA-49E6-998F-C3EA4C192553}">
      <dgm:prSet phldrT="[Текст]" custT="1"/>
      <dgm:spPr/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Положениях послания Президента Российской Федерации Федеральному собранию Российской Федерации</a:t>
          </a:r>
        </a:p>
      </dgm:t>
    </dgm:pt>
    <dgm:pt modelId="{A063C4AB-AA00-4E90-B823-541E8A773544}" type="parTrans" cxnId="{4048E477-4B4D-4F19-A214-C7EA3DBD8BFA}">
      <dgm:prSet/>
      <dgm:spPr/>
      <dgm:t>
        <a:bodyPr/>
        <a:lstStyle/>
        <a:p>
          <a:endParaRPr lang="ru-RU"/>
        </a:p>
      </dgm:t>
    </dgm:pt>
    <dgm:pt modelId="{39AD2219-B8A3-4821-A2E7-8714070BAB28}" type="sibTrans" cxnId="{4048E477-4B4D-4F19-A214-C7EA3DBD8BFA}">
      <dgm:prSet/>
      <dgm:spPr/>
      <dgm:t>
        <a:bodyPr/>
        <a:lstStyle/>
        <a:p>
          <a:endParaRPr lang="ru-RU"/>
        </a:p>
      </dgm:t>
    </dgm:pt>
    <dgm:pt modelId="{EDB6583F-6863-44DD-A4A7-FA9DD21BF52B}">
      <dgm:prSet phldrT="[Текст]" custT="1"/>
      <dgm:spPr/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 – экономического развития муниципального округа</a:t>
          </a:r>
        </a:p>
      </dgm:t>
    </dgm:pt>
    <dgm:pt modelId="{DC37ACFC-87E9-467B-A3AA-06108C1FD1F8}" type="parTrans" cxnId="{C2129EFD-37E3-4ADA-A08F-216ED2219ECB}">
      <dgm:prSet/>
      <dgm:spPr/>
      <dgm:t>
        <a:bodyPr/>
        <a:lstStyle/>
        <a:p>
          <a:endParaRPr lang="ru-RU"/>
        </a:p>
      </dgm:t>
    </dgm:pt>
    <dgm:pt modelId="{2E5DC1A1-C226-4EF6-98E3-2CC870D44664}" type="sibTrans" cxnId="{C2129EFD-37E3-4ADA-A08F-216ED2219ECB}">
      <dgm:prSet/>
      <dgm:spPr/>
      <dgm:t>
        <a:bodyPr/>
        <a:lstStyle/>
        <a:p>
          <a:endParaRPr lang="ru-RU"/>
        </a:p>
      </dgm:t>
    </dgm:pt>
    <dgm:pt modelId="{81823831-2F81-4104-9891-6112159B3CA9}">
      <dgm:prSet phldrT="[Текст]" custT="1"/>
      <dgm:spPr/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прогнозе (проекте бюджетного прогноза, проекте изменений бюджетного прогноза) на долгосрочный период</a:t>
          </a:r>
        </a:p>
      </dgm:t>
    </dgm:pt>
    <dgm:pt modelId="{ECA20E9F-855F-4B5E-97D4-915F15B00F64}" type="parTrans" cxnId="{B6AAEFC6-7A98-4FB1-8EAD-DEF40CB29C83}">
      <dgm:prSet/>
      <dgm:spPr/>
      <dgm:t>
        <a:bodyPr/>
        <a:lstStyle/>
        <a:p>
          <a:endParaRPr lang="ru-RU"/>
        </a:p>
      </dgm:t>
    </dgm:pt>
    <dgm:pt modelId="{F01392BA-CF79-47B6-A9BE-3C7E7C6DBBBF}" type="sibTrans" cxnId="{B6AAEFC6-7A98-4FB1-8EAD-DEF40CB29C83}">
      <dgm:prSet/>
      <dgm:spPr/>
      <dgm:t>
        <a:bodyPr/>
        <a:lstStyle/>
        <a:p>
          <a:endParaRPr lang="ru-RU"/>
        </a:p>
      </dgm:t>
    </dgm:pt>
    <dgm:pt modelId="{365AD9E6-5EBA-4342-B376-D96DBE5630DA}">
      <dgm:prSet phldrT="[Текст]" custT="1"/>
      <dgm:spPr/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и  налоговой политики</a:t>
          </a:r>
        </a:p>
      </dgm:t>
    </dgm:pt>
    <dgm:pt modelId="{44D32CFA-A6D6-4D12-84C2-0CF65CB59318}" type="parTrans" cxnId="{14828AE0-A581-4015-8C68-8C6C19339035}">
      <dgm:prSet/>
      <dgm:spPr/>
      <dgm:t>
        <a:bodyPr/>
        <a:lstStyle/>
        <a:p>
          <a:endParaRPr lang="ru-RU"/>
        </a:p>
      </dgm:t>
    </dgm:pt>
    <dgm:pt modelId="{9A067B53-B701-4E4E-A5B1-7DD28075D88E}" type="sibTrans" cxnId="{14828AE0-A581-4015-8C68-8C6C19339035}">
      <dgm:prSet/>
      <dgm:spPr/>
      <dgm:t>
        <a:bodyPr/>
        <a:lstStyle/>
        <a:p>
          <a:endParaRPr lang="ru-RU"/>
        </a:p>
      </dgm:t>
    </dgm:pt>
    <dgm:pt modelId="{1CD66AB4-4586-417D-8078-11601737C0C6}">
      <dgm:prSet phldrT="[Текст]" custT="1"/>
      <dgm:spPr/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Муниципальных программах</a:t>
          </a:r>
        </a:p>
      </dgm:t>
    </dgm:pt>
    <dgm:pt modelId="{BD9153A0-4DF6-4C10-B0A0-86440F3C9F65}" type="parTrans" cxnId="{68780B4C-B42D-409A-A077-DAEFD69F1141}">
      <dgm:prSet/>
      <dgm:spPr/>
      <dgm:t>
        <a:bodyPr/>
        <a:lstStyle/>
        <a:p>
          <a:endParaRPr lang="ru-RU"/>
        </a:p>
      </dgm:t>
    </dgm:pt>
    <dgm:pt modelId="{44201508-383B-4581-8808-0BB68EB7437B}" type="sibTrans" cxnId="{68780B4C-B42D-409A-A077-DAEFD69F1141}">
      <dgm:prSet/>
      <dgm:spPr/>
      <dgm:t>
        <a:bodyPr/>
        <a:lstStyle/>
        <a:p>
          <a:endParaRPr lang="ru-RU"/>
        </a:p>
      </dgm:t>
    </dgm:pt>
    <dgm:pt modelId="{A503AB40-2C4F-4D4B-9EF7-DF959053122A}" type="pres">
      <dgm:prSet presAssocID="{26F27FE3-FBD9-4C55-8FC3-F25418C4B5FB}" presName="Name0" presStyleCnt="0">
        <dgm:presLayoutVars>
          <dgm:dir/>
          <dgm:resizeHandles val="exact"/>
        </dgm:presLayoutVars>
      </dgm:prSet>
      <dgm:spPr/>
    </dgm:pt>
    <dgm:pt modelId="{7BA4643C-AEC0-42A5-8D04-16CA0AB3EACE}" type="pres">
      <dgm:prSet presAssocID="{26F27FE3-FBD9-4C55-8FC3-F25418C4B5FB}" presName="fgShape" presStyleLbl="fgShp" presStyleIdx="0" presStyleCnt="1"/>
      <dgm:spPr/>
    </dgm:pt>
    <dgm:pt modelId="{0DA48D85-628F-4F2C-A522-46411CD18542}" type="pres">
      <dgm:prSet presAssocID="{26F27FE3-FBD9-4C55-8FC3-F25418C4B5FB}" presName="linComp" presStyleCnt="0"/>
      <dgm:spPr/>
    </dgm:pt>
    <dgm:pt modelId="{ECC1349E-8A6C-4DF2-9692-5FC120BA6171}" type="pres">
      <dgm:prSet presAssocID="{F47B6E08-8DFA-49E6-998F-C3EA4C192553}" presName="compNode" presStyleCnt="0"/>
      <dgm:spPr/>
    </dgm:pt>
    <dgm:pt modelId="{03DBF725-374D-480B-A880-7B022D88B4EE}" type="pres">
      <dgm:prSet presAssocID="{F47B6E08-8DFA-49E6-998F-C3EA4C192553}" presName="bkgdShape" presStyleLbl="node1" presStyleIdx="0" presStyleCnt="5"/>
      <dgm:spPr/>
    </dgm:pt>
    <dgm:pt modelId="{F3DC48CC-14B4-454C-B215-9A740ACC37FC}" type="pres">
      <dgm:prSet presAssocID="{F47B6E08-8DFA-49E6-998F-C3EA4C192553}" presName="nodeTx" presStyleLbl="node1" presStyleIdx="0" presStyleCnt="5">
        <dgm:presLayoutVars>
          <dgm:bulletEnabled val="1"/>
        </dgm:presLayoutVars>
      </dgm:prSet>
      <dgm:spPr/>
    </dgm:pt>
    <dgm:pt modelId="{78FD7CD7-9027-493A-BEAA-1EED425BD88A}" type="pres">
      <dgm:prSet presAssocID="{F47B6E08-8DFA-49E6-998F-C3EA4C192553}" presName="invisiNode" presStyleLbl="node1" presStyleIdx="0" presStyleCnt="5"/>
      <dgm:spPr/>
    </dgm:pt>
    <dgm:pt modelId="{F738CEB3-3733-4415-BC0E-F9A754BD3C80}" type="pres">
      <dgm:prSet presAssocID="{F47B6E08-8DFA-49E6-998F-C3EA4C192553}" presName="imagNode" presStyleLbl="fgImgPlace1" presStyleIdx="0" presStyleCnt="5"/>
      <dgm:spPr>
        <a:blipFill rotWithShape="1">
          <a:blip xmlns:r="http://schemas.openxmlformats.org/officeDocument/2006/relationships" r:embed="rId1"/>
          <a:srcRect/>
          <a:stretch>
            <a:fillRect l="-18000" r="-18000"/>
          </a:stretch>
        </a:blipFill>
      </dgm:spPr>
    </dgm:pt>
    <dgm:pt modelId="{C53CF110-22C4-4B67-A64B-146ADD3F6D01}" type="pres">
      <dgm:prSet presAssocID="{39AD2219-B8A3-4821-A2E7-8714070BAB28}" presName="sibTrans" presStyleLbl="sibTrans2D1" presStyleIdx="0" presStyleCnt="0"/>
      <dgm:spPr/>
    </dgm:pt>
    <dgm:pt modelId="{8DCC0C51-066E-4CFE-A71C-A6C309287C32}" type="pres">
      <dgm:prSet presAssocID="{EDB6583F-6863-44DD-A4A7-FA9DD21BF52B}" presName="compNode" presStyleCnt="0"/>
      <dgm:spPr/>
    </dgm:pt>
    <dgm:pt modelId="{FDBACD7E-C44B-4CD7-893C-E2C5A38005B2}" type="pres">
      <dgm:prSet presAssocID="{EDB6583F-6863-44DD-A4A7-FA9DD21BF52B}" presName="bkgdShape" presStyleLbl="node1" presStyleIdx="1" presStyleCnt="5"/>
      <dgm:spPr/>
    </dgm:pt>
    <dgm:pt modelId="{CD1F1088-1F92-408E-8AB1-2A9D2532A3F9}" type="pres">
      <dgm:prSet presAssocID="{EDB6583F-6863-44DD-A4A7-FA9DD21BF52B}" presName="nodeTx" presStyleLbl="node1" presStyleIdx="1" presStyleCnt="5">
        <dgm:presLayoutVars>
          <dgm:bulletEnabled val="1"/>
        </dgm:presLayoutVars>
      </dgm:prSet>
      <dgm:spPr/>
    </dgm:pt>
    <dgm:pt modelId="{BEF17A0F-8C55-4EFF-B8EE-657EEE215382}" type="pres">
      <dgm:prSet presAssocID="{EDB6583F-6863-44DD-A4A7-FA9DD21BF52B}" presName="invisiNode" presStyleLbl="node1" presStyleIdx="1" presStyleCnt="5"/>
      <dgm:spPr/>
    </dgm:pt>
    <dgm:pt modelId="{97FECAB5-B85C-4AEA-AD13-E66EDEAAFB96}" type="pres">
      <dgm:prSet presAssocID="{EDB6583F-6863-44DD-A4A7-FA9DD21BF52B}" presName="imagNode" presStyleLbl="fgImgPlace1" presStyleIdx="1" presStyleCnt="5"/>
      <dgm:spPr>
        <a:blipFill rotWithShape="1">
          <a:blip xmlns:r="http://schemas.openxmlformats.org/officeDocument/2006/relationships" r:embed="rId2"/>
          <a:srcRect/>
          <a:stretch>
            <a:fillRect l="-45000" r="-45000"/>
          </a:stretch>
        </a:blipFill>
      </dgm:spPr>
    </dgm:pt>
    <dgm:pt modelId="{7CFEC5E6-A86D-4BF7-B803-B9D3CB0948F3}" type="pres">
      <dgm:prSet presAssocID="{2E5DC1A1-C226-4EF6-98E3-2CC870D44664}" presName="sibTrans" presStyleLbl="sibTrans2D1" presStyleIdx="0" presStyleCnt="0"/>
      <dgm:spPr/>
    </dgm:pt>
    <dgm:pt modelId="{3204944B-30B3-48D8-AAB5-7B844A8F6C3B}" type="pres">
      <dgm:prSet presAssocID="{365AD9E6-5EBA-4342-B376-D96DBE5630DA}" presName="compNode" presStyleCnt="0"/>
      <dgm:spPr/>
    </dgm:pt>
    <dgm:pt modelId="{897B7F9D-A109-4968-AEB6-7EA028AE345D}" type="pres">
      <dgm:prSet presAssocID="{365AD9E6-5EBA-4342-B376-D96DBE5630DA}" presName="bkgdShape" presStyleLbl="node1" presStyleIdx="2" presStyleCnt="5" custLinFactNeighborX="-2499" custLinFactNeighborY="-1672"/>
      <dgm:spPr/>
    </dgm:pt>
    <dgm:pt modelId="{EF5E4B28-1E74-4004-822F-F99522DEC842}" type="pres">
      <dgm:prSet presAssocID="{365AD9E6-5EBA-4342-B376-D96DBE5630DA}" presName="nodeTx" presStyleLbl="node1" presStyleIdx="2" presStyleCnt="5">
        <dgm:presLayoutVars>
          <dgm:bulletEnabled val="1"/>
        </dgm:presLayoutVars>
      </dgm:prSet>
      <dgm:spPr/>
    </dgm:pt>
    <dgm:pt modelId="{2344D2C9-DBDF-4C58-A55F-694573B0C293}" type="pres">
      <dgm:prSet presAssocID="{365AD9E6-5EBA-4342-B376-D96DBE5630DA}" presName="invisiNode" presStyleLbl="node1" presStyleIdx="2" presStyleCnt="5"/>
      <dgm:spPr/>
    </dgm:pt>
    <dgm:pt modelId="{4FEAAFC8-D0A0-4C5F-870A-A2900FE7C8A0}" type="pres">
      <dgm:prSet presAssocID="{365AD9E6-5EBA-4342-B376-D96DBE5630DA}" presName="imagNode" presStyleLbl="fgImgPlace1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7000" r="-27000"/>
          </a:stretch>
        </a:blipFill>
      </dgm:spPr>
    </dgm:pt>
    <dgm:pt modelId="{D71B0AE1-DEF7-4362-B21C-870346B6C129}" type="pres">
      <dgm:prSet presAssocID="{9A067B53-B701-4E4E-A5B1-7DD28075D88E}" presName="sibTrans" presStyleLbl="sibTrans2D1" presStyleIdx="0" presStyleCnt="0"/>
      <dgm:spPr/>
    </dgm:pt>
    <dgm:pt modelId="{2119B7CC-AC39-448A-89E5-532512492B09}" type="pres">
      <dgm:prSet presAssocID="{1CD66AB4-4586-417D-8078-11601737C0C6}" presName="compNode" presStyleCnt="0"/>
      <dgm:spPr/>
    </dgm:pt>
    <dgm:pt modelId="{9AE5C938-3FBA-435C-8EEA-82D77027F26D}" type="pres">
      <dgm:prSet presAssocID="{1CD66AB4-4586-417D-8078-11601737C0C6}" presName="bkgdShape" presStyleLbl="node1" presStyleIdx="3" presStyleCnt="5" custLinFactNeighborX="-2499" custLinFactNeighborY="-1672"/>
      <dgm:spPr/>
    </dgm:pt>
    <dgm:pt modelId="{DF8B1950-25EF-459F-8B63-58BB9A27FB36}" type="pres">
      <dgm:prSet presAssocID="{1CD66AB4-4586-417D-8078-11601737C0C6}" presName="nodeTx" presStyleLbl="node1" presStyleIdx="3" presStyleCnt="5">
        <dgm:presLayoutVars>
          <dgm:bulletEnabled val="1"/>
        </dgm:presLayoutVars>
      </dgm:prSet>
      <dgm:spPr/>
    </dgm:pt>
    <dgm:pt modelId="{85D2D418-22F4-4A22-9FEB-6EE45197E3BA}" type="pres">
      <dgm:prSet presAssocID="{1CD66AB4-4586-417D-8078-11601737C0C6}" presName="invisiNode" presStyleLbl="node1" presStyleIdx="3" presStyleCnt="5"/>
      <dgm:spPr/>
    </dgm:pt>
    <dgm:pt modelId="{FB41EE09-88F7-461D-A565-8244D15C837D}" type="pres">
      <dgm:prSet presAssocID="{1CD66AB4-4586-417D-8078-11601737C0C6}" presName="imagNode" presStyleLbl="fgImgPlace1" presStyleIdx="3" presStyleCnt="5"/>
      <dgm:spPr>
        <a:blipFill rotWithShape="1">
          <a:blip xmlns:r="http://schemas.openxmlformats.org/officeDocument/2006/relationships" r:embed="rId4"/>
          <a:srcRect/>
          <a:stretch>
            <a:fillRect l="-19000" r="-19000"/>
          </a:stretch>
        </a:blipFill>
      </dgm:spPr>
    </dgm:pt>
    <dgm:pt modelId="{B0BAB23E-1208-4571-B065-5FF894EF8E47}" type="pres">
      <dgm:prSet presAssocID="{44201508-383B-4581-8808-0BB68EB7437B}" presName="sibTrans" presStyleLbl="sibTrans2D1" presStyleIdx="0" presStyleCnt="0"/>
      <dgm:spPr/>
    </dgm:pt>
    <dgm:pt modelId="{35E3ED64-ED66-482A-9D89-AAE2E657050B}" type="pres">
      <dgm:prSet presAssocID="{81823831-2F81-4104-9891-6112159B3CA9}" presName="compNode" presStyleCnt="0"/>
      <dgm:spPr/>
    </dgm:pt>
    <dgm:pt modelId="{9E0F0F48-2A3E-4839-AAF1-6003B1D9C2B3}" type="pres">
      <dgm:prSet presAssocID="{81823831-2F81-4104-9891-6112159B3CA9}" presName="bkgdShape" presStyleLbl="node1" presStyleIdx="4" presStyleCnt="5" custLinFactNeighborX="-2499" custLinFactNeighborY="-1672"/>
      <dgm:spPr/>
    </dgm:pt>
    <dgm:pt modelId="{A2FA44E2-D80A-4C9C-B40B-D887F0C82E4F}" type="pres">
      <dgm:prSet presAssocID="{81823831-2F81-4104-9891-6112159B3CA9}" presName="nodeTx" presStyleLbl="node1" presStyleIdx="4" presStyleCnt="5">
        <dgm:presLayoutVars>
          <dgm:bulletEnabled val="1"/>
        </dgm:presLayoutVars>
      </dgm:prSet>
      <dgm:spPr/>
    </dgm:pt>
    <dgm:pt modelId="{CAA9BC98-90A0-4542-A5DE-607C7906DCA1}" type="pres">
      <dgm:prSet presAssocID="{81823831-2F81-4104-9891-6112159B3CA9}" presName="invisiNode" presStyleLbl="node1" presStyleIdx="4" presStyleCnt="5"/>
      <dgm:spPr/>
    </dgm:pt>
    <dgm:pt modelId="{4B7E83D8-D40E-4893-8E75-0D293C91E89A}" type="pres">
      <dgm:prSet presAssocID="{81823831-2F81-4104-9891-6112159B3CA9}" presName="imagNode" presStyleLbl="fgImgPlace1" presStyleIdx="4" presStyleCnt="5"/>
      <dgm:spPr>
        <a:blipFill rotWithShape="1">
          <a:blip xmlns:r="http://schemas.openxmlformats.org/officeDocument/2006/relationships" r:embed="rId5"/>
          <a:srcRect/>
          <a:stretch>
            <a:fillRect l="-18000" r="-18000"/>
          </a:stretch>
        </a:blipFill>
      </dgm:spPr>
    </dgm:pt>
  </dgm:ptLst>
  <dgm:cxnLst>
    <dgm:cxn modelId="{72D5AC04-6AA6-4FDF-B62C-D50008BC5931}" type="presOf" srcId="{26F27FE3-FBD9-4C55-8FC3-F25418C4B5FB}" destId="{A503AB40-2C4F-4D4B-9EF7-DF959053122A}" srcOrd="0" destOrd="0" presId="urn:microsoft.com/office/officeart/2005/8/layout/hList7"/>
    <dgm:cxn modelId="{F2C83B17-917E-4F3F-820E-F03C176969C9}" type="presOf" srcId="{39AD2219-B8A3-4821-A2E7-8714070BAB28}" destId="{C53CF110-22C4-4B67-A64B-146ADD3F6D01}" srcOrd="0" destOrd="0" presId="urn:microsoft.com/office/officeart/2005/8/layout/hList7"/>
    <dgm:cxn modelId="{5B666020-AEF1-46A5-90D0-6A6084224B5D}" type="presOf" srcId="{1CD66AB4-4586-417D-8078-11601737C0C6}" destId="{DF8B1950-25EF-459F-8B63-58BB9A27FB36}" srcOrd="1" destOrd="0" presId="urn:microsoft.com/office/officeart/2005/8/layout/hList7"/>
    <dgm:cxn modelId="{9C349724-030D-4ED3-A76D-0208D00CFAEA}" type="presOf" srcId="{EDB6583F-6863-44DD-A4A7-FA9DD21BF52B}" destId="{FDBACD7E-C44B-4CD7-893C-E2C5A38005B2}" srcOrd="0" destOrd="0" presId="urn:microsoft.com/office/officeart/2005/8/layout/hList7"/>
    <dgm:cxn modelId="{EC640142-29B9-4BE7-9162-CB2225779103}" type="presOf" srcId="{44201508-383B-4581-8808-0BB68EB7437B}" destId="{B0BAB23E-1208-4571-B065-5FF894EF8E47}" srcOrd="0" destOrd="0" presId="urn:microsoft.com/office/officeart/2005/8/layout/hList7"/>
    <dgm:cxn modelId="{68780B4C-B42D-409A-A077-DAEFD69F1141}" srcId="{26F27FE3-FBD9-4C55-8FC3-F25418C4B5FB}" destId="{1CD66AB4-4586-417D-8078-11601737C0C6}" srcOrd="3" destOrd="0" parTransId="{BD9153A0-4DF6-4C10-B0A0-86440F3C9F65}" sibTransId="{44201508-383B-4581-8808-0BB68EB7437B}"/>
    <dgm:cxn modelId="{56B7AE6D-0B2E-4F33-9B80-BB090D3E1FA9}" type="presOf" srcId="{365AD9E6-5EBA-4342-B376-D96DBE5630DA}" destId="{897B7F9D-A109-4968-AEB6-7EA028AE345D}" srcOrd="0" destOrd="0" presId="urn:microsoft.com/office/officeart/2005/8/layout/hList7"/>
    <dgm:cxn modelId="{40B1C756-37AB-48D8-8900-E0A1D97D0133}" type="presOf" srcId="{9A067B53-B701-4E4E-A5B1-7DD28075D88E}" destId="{D71B0AE1-DEF7-4362-B21C-870346B6C129}" srcOrd="0" destOrd="0" presId="urn:microsoft.com/office/officeart/2005/8/layout/hList7"/>
    <dgm:cxn modelId="{4048E477-4B4D-4F19-A214-C7EA3DBD8BFA}" srcId="{26F27FE3-FBD9-4C55-8FC3-F25418C4B5FB}" destId="{F47B6E08-8DFA-49E6-998F-C3EA4C192553}" srcOrd="0" destOrd="0" parTransId="{A063C4AB-AA00-4E90-B823-541E8A773544}" sibTransId="{39AD2219-B8A3-4821-A2E7-8714070BAB28}"/>
    <dgm:cxn modelId="{725CF778-BC1A-4BEF-8D3D-8A987EFE49DE}" type="presOf" srcId="{F47B6E08-8DFA-49E6-998F-C3EA4C192553}" destId="{03DBF725-374D-480B-A880-7B022D88B4EE}" srcOrd="0" destOrd="0" presId="urn:microsoft.com/office/officeart/2005/8/layout/hList7"/>
    <dgm:cxn modelId="{0258C182-BF3D-49BC-810E-18E1875004B6}" type="presOf" srcId="{81823831-2F81-4104-9891-6112159B3CA9}" destId="{9E0F0F48-2A3E-4839-AAF1-6003B1D9C2B3}" srcOrd="0" destOrd="0" presId="urn:microsoft.com/office/officeart/2005/8/layout/hList7"/>
    <dgm:cxn modelId="{A27A6AC6-21EC-4B59-AD22-78885EDB8890}" type="presOf" srcId="{365AD9E6-5EBA-4342-B376-D96DBE5630DA}" destId="{EF5E4B28-1E74-4004-822F-F99522DEC842}" srcOrd="1" destOrd="0" presId="urn:microsoft.com/office/officeart/2005/8/layout/hList7"/>
    <dgm:cxn modelId="{B6AAEFC6-7A98-4FB1-8EAD-DEF40CB29C83}" srcId="{26F27FE3-FBD9-4C55-8FC3-F25418C4B5FB}" destId="{81823831-2F81-4104-9891-6112159B3CA9}" srcOrd="4" destOrd="0" parTransId="{ECA20E9F-855F-4B5E-97D4-915F15B00F64}" sibTransId="{F01392BA-CF79-47B6-A9BE-3C7E7C6DBBBF}"/>
    <dgm:cxn modelId="{095CC4C7-81BC-4818-9BAD-DC2B8A27D6F1}" type="presOf" srcId="{F47B6E08-8DFA-49E6-998F-C3EA4C192553}" destId="{F3DC48CC-14B4-454C-B215-9A740ACC37FC}" srcOrd="1" destOrd="0" presId="urn:microsoft.com/office/officeart/2005/8/layout/hList7"/>
    <dgm:cxn modelId="{D72B0EC8-F916-4876-9EFF-66D1FA227EFB}" type="presOf" srcId="{EDB6583F-6863-44DD-A4A7-FA9DD21BF52B}" destId="{CD1F1088-1F92-408E-8AB1-2A9D2532A3F9}" srcOrd="1" destOrd="0" presId="urn:microsoft.com/office/officeart/2005/8/layout/hList7"/>
    <dgm:cxn modelId="{9CBF59DC-15BD-49E1-9DB4-3642A97E6FD9}" type="presOf" srcId="{1CD66AB4-4586-417D-8078-11601737C0C6}" destId="{9AE5C938-3FBA-435C-8EEA-82D77027F26D}" srcOrd="0" destOrd="0" presId="urn:microsoft.com/office/officeart/2005/8/layout/hList7"/>
    <dgm:cxn modelId="{14828AE0-A581-4015-8C68-8C6C19339035}" srcId="{26F27FE3-FBD9-4C55-8FC3-F25418C4B5FB}" destId="{365AD9E6-5EBA-4342-B376-D96DBE5630DA}" srcOrd="2" destOrd="0" parTransId="{44D32CFA-A6D6-4D12-84C2-0CF65CB59318}" sibTransId="{9A067B53-B701-4E4E-A5B1-7DD28075D88E}"/>
    <dgm:cxn modelId="{B2C646E5-10B7-4D4A-98FE-8E5BEB5E407D}" type="presOf" srcId="{81823831-2F81-4104-9891-6112159B3CA9}" destId="{A2FA44E2-D80A-4C9C-B40B-D887F0C82E4F}" srcOrd="1" destOrd="0" presId="urn:microsoft.com/office/officeart/2005/8/layout/hList7"/>
    <dgm:cxn modelId="{0F61C0F1-ADF4-4805-8E38-60D0011FB5EA}" type="presOf" srcId="{2E5DC1A1-C226-4EF6-98E3-2CC870D44664}" destId="{7CFEC5E6-A86D-4BF7-B803-B9D3CB0948F3}" srcOrd="0" destOrd="0" presId="urn:microsoft.com/office/officeart/2005/8/layout/hList7"/>
    <dgm:cxn modelId="{C2129EFD-37E3-4ADA-A08F-216ED2219ECB}" srcId="{26F27FE3-FBD9-4C55-8FC3-F25418C4B5FB}" destId="{EDB6583F-6863-44DD-A4A7-FA9DD21BF52B}" srcOrd="1" destOrd="0" parTransId="{DC37ACFC-87E9-467B-A3AA-06108C1FD1F8}" sibTransId="{2E5DC1A1-C226-4EF6-98E3-2CC870D44664}"/>
    <dgm:cxn modelId="{A6488810-3287-4B6B-B72C-1EF1AE450160}" type="presParOf" srcId="{A503AB40-2C4F-4D4B-9EF7-DF959053122A}" destId="{7BA4643C-AEC0-42A5-8D04-16CA0AB3EACE}" srcOrd="0" destOrd="0" presId="urn:microsoft.com/office/officeart/2005/8/layout/hList7"/>
    <dgm:cxn modelId="{FF0D3F9A-CEAA-454B-B2CE-9D5BCED46645}" type="presParOf" srcId="{A503AB40-2C4F-4D4B-9EF7-DF959053122A}" destId="{0DA48D85-628F-4F2C-A522-46411CD18542}" srcOrd="1" destOrd="0" presId="urn:microsoft.com/office/officeart/2005/8/layout/hList7"/>
    <dgm:cxn modelId="{AD350B65-5EBA-46A8-BBA8-791AB9408A4F}" type="presParOf" srcId="{0DA48D85-628F-4F2C-A522-46411CD18542}" destId="{ECC1349E-8A6C-4DF2-9692-5FC120BA6171}" srcOrd="0" destOrd="0" presId="urn:microsoft.com/office/officeart/2005/8/layout/hList7"/>
    <dgm:cxn modelId="{4C9D8823-AEDD-44EE-840A-2FC6B9D169F5}" type="presParOf" srcId="{ECC1349E-8A6C-4DF2-9692-5FC120BA6171}" destId="{03DBF725-374D-480B-A880-7B022D88B4EE}" srcOrd="0" destOrd="0" presId="urn:microsoft.com/office/officeart/2005/8/layout/hList7"/>
    <dgm:cxn modelId="{6689EA6C-C582-4329-B625-5B9AA09DA71C}" type="presParOf" srcId="{ECC1349E-8A6C-4DF2-9692-5FC120BA6171}" destId="{F3DC48CC-14B4-454C-B215-9A740ACC37FC}" srcOrd="1" destOrd="0" presId="urn:microsoft.com/office/officeart/2005/8/layout/hList7"/>
    <dgm:cxn modelId="{DC3463F1-4BE7-42D3-80F2-828A90749670}" type="presParOf" srcId="{ECC1349E-8A6C-4DF2-9692-5FC120BA6171}" destId="{78FD7CD7-9027-493A-BEAA-1EED425BD88A}" srcOrd="2" destOrd="0" presId="urn:microsoft.com/office/officeart/2005/8/layout/hList7"/>
    <dgm:cxn modelId="{7155C36E-40A3-4B9B-8C6E-ABC96228A272}" type="presParOf" srcId="{ECC1349E-8A6C-4DF2-9692-5FC120BA6171}" destId="{F738CEB3-3733-4415-BC0E-F9A754BD3C80}" srcOrd="3" destOrd="0" presId="urn:microsoft.com/office/officeart/2005/8/layout/hList7"/>
    <dgm:cxn modelId="{7AD4B932-73C2-452B-A719-90FA90F4F045}" type="presParOf" srcId="{0DA48D85-628F-4F2C-A522-46411CD18542}" destId="{C53CF110-22C4-4B67-A64B-146ADD3F6D01}" srcOrd="1" destOrd="0" presId="urn:microsoft.com/office/officeart/2005/8/layout/hList7"/>
    <dgm:cxn modelId="{D932C0E0-0C44-4757-85E3-18521B72664B}" type="presParOf" srcId="{0DA48D85-628F-4F2C-A522-46411CD18542}" destId="{8DCC0C51-066E-4CFE-A71C-A6C309287C32}" srcOrd="2" destOrd="0" presId="urn:microsoft.com/office/officeart/2005/8/layout/hList7"/>
    <dgm:cxn modelId="{E3793266-C716-47FD-BD9B-58ADB8E69E56}" type="presParOf" srcId="{8DCC0C51-066E-4CFE-A71C-A6C309287C32}" destId="{FDBACD7E-C44B-4CD7-893C-E2C5A38005B2}" srcOrd="0" destOrd="0" presId="urn:microsoft.com/office/officeart/2005/8/layout/hList7"/>
    <dgm:cxn modelId="{4505C3F2-765E-4F0F-A067-F3F78D0C61FE}" type="presParOf" srcId="{8DCC0C51-066E-4CFE-A71C-A6C309287C32}" destId="{CD1F1088-1F92-408E-8AB1-2A9D2532A3F9}" srcOrd="1" destOrd="0" presId="urn:microsoft.com/office/officeart/2005/8/layout/hList7"/>
    <dgm:cxn modelId="{63ABC48C-7A2C-4E01-B248-CC689110A35A}" type="presParOf" srcId="{8DCC0C51-066E-4CFE-A71C-A6C309287C32}" destId="{BEF17A0F-8C55-4EFF-B8EE-657EEE215382}" srcOrd="2" destOrd="0" presId="urn:microsoft.com/office/officeart/2005/8/layout/hList7"/>
    <dgm:cxn modelId="{4783A578-40B3-426D-877D-66FB7B15E970}" type="presParOf" srcId="{8DCC0C51-066E-4CFE-A71C-A6C309287C32}" destId="{97FECAB5-B85C-4AEA-AD13-E66EDEAAFB96}" srcOrd="3" destOrd="0" presId="urn:microsoft.com/office/officeart/2005/8/layout/hList7"/>
    <dgm:cxn modelId="{AC02674D-3AE9-45AA-8087-53090FAE2B37}" type="presParOf" srcId="{0DA48D85-628F-4F2C-A522-46411CD18542}" destId="{7CFEC5E6-A86D-4BF7-B803-B9D3CB0948F3}" srcOrd="3" destOrd="0" presId="urn:microsoft.com/office/officeart/2005/8/layout/hList7"/>
    <dgm:cxn modelId="{FFED482C-ABCA-40A7-A938-36114D165250}" type="presParOf" srcId="{0DA48D85-628F-4F2C-A522-46411CD18542}" destId="{3204944B-30B3-48D8-AAB5-7B844A8F6C3B}" srcOrd="4" destOrd="0" presId="urn:microsoft.com/office/officeart/2005/8/layout/hList7"/>
    <dgm:cxn modelId="{7C90BEA0-0B48-41A3-8B61-4708782D8DA2}" type="presParOf" srcId="{3204944B-30B3-48D8-AAB5-7B844A8F6C3B}" destId="{897B7F9D-A109-4968-AEB6-7EA028AE345D}" srcOrd="0" destOrd="0" presId="urn:microsoft.com/office/officeart/2005/8/layout/hList7"/>
    <dgm:cxn modelId="{035E8BC3-CD15-4EA1-B21D-1289438D0B0B}" type="presParOf" srcId="{3204944B-30B3-48D8-AAB5-7B844A8F6C3B}" destId="{EF5E4B28-1E74-4004-822F-F99522DEC842}" srcOrd="1" destOrd="0" presId="urn:microsoft.com/office/officeart/2005/8/layout/hList7"/>
    <dgm:cxn modelId="{6351EB88-B651-42A7-9B30-C7AEFA5309BF}" type="presParOf" srcId="{3204944B-30B3-48D8-AAB5-7B844A8F6C3B}" destId="{2344D2C9-DBDF-4C58-A55F-694573B0C293}" srcOrd="2" destOrd="0" presId="urn:microsoft.com/office/officeart/2005/8/layout/hList7"/>
    <dgm:cxn modelId="{941B8E2F-F767-436E-B386-65AB175282AD}" type="presParOf" srcId="{3204944B-30B3-48D8-AAB5-7B844A8F6C3B}" destId="{4FEAAFC8-D0A0-4C5F-870A-A2900FE7C8A0}" srcOrd="3" destOrd="0" presId="urn:microsoft.com/office/officeart/2005/8/layout/hList7"/>
    <dgm:cxn modelId="{58E83555-FB10-405B-A7D1-E5576E707A51}" type="presParOf" srcId="{0DA48D85-628F-4F2C-A522-46411CD18542}" destId="{D71B0AE1-DEF7-4362-B21C-870346B6C129}" srcOrd="5" destOrd="0" presId="urn:microsoft.com/office/officeart/2005/8/layout/hList7"/>
    <dgm:cxn modelId="{05F971BA-4923-4AC9-80F5-80C445687E4F}" type="presParOf" srcId="{0DA48D85-628F-4F2C-A522-46411CD18542}" destId="{2119B7CC-AC39-448A-89E5-532512492B09}" srcOrd="6" destOrd="0" presId="urn:microsoft.com/office/officeart/2005/8/layout/hList7"/>
    <dgm:cxn modelId="{E92DD0F1-393D-474E-93CF-CD442B8A4363}" type="presParOf" srcId="{2119B7CC-AC39-448A-89E5-532512492B09}" destId="{9AE5C938-3FBA-435C-8EEA-82D77027F26D}" srcOrd="0" destOrd="0" presId="urn:microsoft.com/office/officeart/2005/8/layout/hList7"/>
    <dgm:cxn modelId="{A2B8C39D-B552-4380-AB05-6BE84EF7C795}" type="presParOf" srcId="{2119B7CC-AC39-448A-89E5-532512492B09}" destId="{DF8B1950-25EF-459F-8B63-58BB9A27FB36}" srcOrd="1" destOrd="0" presId="urn:microsoft.com/office/officeart/2005/8/layout/hList7"/>
    <dgm:cxn modelId="{9032D8C9-2A96-4B35-8A79-AEAA9435B02A}" type="presParOf" srcId="{2119B7CC-AC39-448A-89E5-532512492B09}" destId="{85D2D418-22F4-4A22-9FEB-6EE45197E3BA}" srcOrd="2" destOrd="0" presId="urn:microsoft.com/office/officeart/2005/8/layout/hList7"/>
    <dgm:cxn modelId="{E48D484C-C20F-4E0E-A370-8CBE9B5CB184}" type="presParOf" srcId="{2119B7CC-AC39-448A-89E5-532512492B09}" destId="{FB41EE09-88F7-461D-A565-8244D15C837D}" srcOrd="3" destOrd="0" presId="urn:microsoft.com/office/officeart/2005/8/layout/hList7"/>
    <dgm:cxn modelId="{C3256831-0E64-48F6-B9DC-7085D3109FC0}" type="presParOf" srcId="{0DA48D85-628F-4F2C-A522-46411CD18542}" destId="{B0BAB23E-1208-4571-B065-5FF894EF8E47}" srcOrd="7" destOrd="0" presId="urn:microsoft.com/office/officeart/2005/8/layout/hList7"/>
    <dgm:cxn modelId="{8FA2231C-4FEE-492C-8973-EB92ED3B4D22}" type="presParOf" srcId="{0DA48D85-628F-4F2C-A522-46411CD18542}" destId="{35E3ED64-ED66-482A-9D89-AAE2E657050B}" srcOrd="8" destOrd="0" presId="urn:microsoft.com/office/officeart/2005/8/layout/hList7"/>
    <dgm:cxn modelId="{D7FE81E3-AA91-4FF0-B128-5C344F096D5D}" type="presParOf" srcId="{35E3ED64-ED66-482A-9D89-AAE2E657050B}" destId="{9E0F0F48-2A3E-4839-AAF1-6003B1D9C2B3}" srcOrd="0" destOrd="0" presId="urn:microsoft.com/office/officeart/2005/8/layout/hList7"/>
    <dgm:cxn modelId="{49FCC5B8-42A6-420F-AE6E-C7913FD9C307}" type="presParOf" srcId="{35E3ED64-ED66-482A-9D89-AAE2E657050B}" destId="{A2FA44E2-D80A-4C9C-B40B-D887F0C82E4F}" srcOrd="1" destOrd="0" presId="urn:microsoft.com/office/officeart/2005/8/layout/hList7"/>
    <dgm:cxn modelId="{C30D7F03-5588-42D6-8861-606D548A4F85}" type="presParOf" srcId="{35E3ED64-ED66-482A-9D89-AAE2E657050B}" destId="{CAA9BC98-90A0-4542-A5DE-607C7906DCA1}" srcOrd="2" destOrd="0" presId="urn:microsoft.com/office/officeart/2005/8/layout/hList7"/>
    <dgm:cxn modelId="{E3792373-2828-4591-9FFE-EB2603A61C66}" type="presParOf" srcId="{35E3ED64-ED66-482A-9D89-AAE2E657050B}" destId="{4B7E83D8-D40E-4893-8E75-0D293C91E89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843DF3-EE98-480A-9256-5DB414CAECAD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5247FE-E78D-41F3-9F8F-A31ECFB6F4FF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  администраторы доходов при нарушении сроков уплаты должны своевременно проводить с плательщиками претензионную работу</a:t>
          </a:r>
        </a:p>
      </dgm:t>
    </dgm:pt>
    <dgm:pt modelId="{88048187-C571-464B-B45E-7A26F0CCB240}" type="parTrans" cxnId="{9370BF82-1177-4DA8-B872-1BC3FD012CE6}">
      <dgm:prSet/>
      <dgm:spPr/>
      <dgm:t>
        <a:bodyPr/>
        <a:lstStyle/>
        <a:p>
          <a:endParaRPr lang="ru-RU"/>
        </a:p>
      </dgm:t>
    </dgm:pt>
    <dgm:pt modelId="{0439BD54-697C-4671-AC44-B4833E8EC8D3}" type="sibTrans" cxnId="{9370BF82-1177-4DA8-B872-1BC3FD012CE6}">
      <dgm:prSet/>
      <dgm:spPr/>
      <dgm:t>
        <a:bodyPr/>
        <a:lstStyle/>
        <a:p>
          <a:endParaRPr lang="ru-RU"/>
        </a:p>
      </dgm:t>
    </dgm:pt>
    <dgm:pt modelId="{AE9C9AEC-41D5-4661-9A38-6B92DCA8E79B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задолженности и недоимки путём работы комиссии по «легализации» заработной платы, ликвидации недоимки и обеспечению поступления платежей в бюджет.</a:t>
          </a:r>
        </a:p>
      </dgm:t>
    </dgm:pt>
    <dgm:pt modelId="{0D0BEE4F-E91A-46E9-AEB9-1EC99FDC3CC9}" type="parTrans" cxnId="{FBACC111-671B-4546-A174-65DAD70B1426}">
      <dgm:prSet/>
      <dgm:spPr/>
      <dgm:t>
        <a:bodyPr/>
        <a:lstStyle/>
        <a:p>
          <a:endParaRPr lang="ru-RU"/>
        </a:p>
      </dgm:t>
    </dgm:pt>
    <dgm:pt modelId="{4C5D81C1-973A-4CBC-9068-7A970B56A39B}" type="sibTrans" cxnId="{FBACC111-671B-4546-A174-65DAD70B1426}">
      <dgm:prSet/>
      <dgm:spPr/>
      <dgm:t>
        <a:bodyPr/>
        <a:lstStyle/>
        <a:p>
          <a:endParaRPr lang="ru-RU"/>
        </a:p>
      </dgm:t>
    </dgm:pt>
    <dgm:pt modelId="{674203C1-65C3-4BE5-9019-E01FC881212E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just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работы по повышению эффективности управления муниципальной собственностью:</a:t>
          </a:r>
        </a:p>
        <a:p>
          <a:pPr algn="just"/>
          <a:r>
            <a:rPr lang="ru-RU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-проведения работы по оптимизации структуры муниципальной собственности, в том числе сокращения имущества, не обеспечивающего выполнение функций и полномочий местного самоуправления. С целью снижения затрат на содержание неиспользуемого имущества и скорейшей его реализации предполагается осуществление продаж объектов собственности, ранее неоднократно выставляемых на продажу, посредством публичного предложения по более низкой цене;</a:t>
          </a:r>
          <a:endParaRPr lang="ru-RU" sz="1000" dirty="0"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algn="just"/>
          <a:r>
            <a:rPr lang="ru-RU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-осуществления контроля за поступлением средств от использования муниципальной собственности;</a:t>
          </a:r>
          <a:endParaRPr lang="ru-RU" sz="1000" dirty="0"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algn="just"/>
          <a:r>
            <a:rPr lang="ru-RU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-организации работы по выявлению неиспользуемых земельных участков с целью вовлечения их в гражданский оборот.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CFC9D3-52DC-4C1C-AEC9-1B27AD946198}" type="parTrans" cxnId="{51DC9415-9563-47C8-8BA8-74D5AE923FCB}">
      <dgm:prSet/>
      <dgm:spPr/>
      <dgm:t>
        <a:bodyPr/>
        <a:lstStyle/>
        <a:p>
          <a:endParaRPr lang="ru-RU"/>
        </a:p>
      </dgm:t>
    </dgm:pt>
    <dgm:pt modelId="{5FF824A7-70BD-4D72-B12E-15195B3D5D4A}" type="sibTrans" cxnId="{51DC9415-9563-47C8-8BA8-74D5AE923FCB}">
      <dgm:prSet/>
      <dgm:spPr/>
      <dgm:t>
        <a:bodyPr/>
        <a:lstStyle/>
        <a:p>
          <a:endParaRPr lang="ru-RU"/>
        </a:p>
      </dgm:t>
    </dgm:pt>
    <dgm:pt modelId="{5BDEEB7B-40E8-4281-95AF-3C1CB72F0205}" type="pres">
      <dgm:prSet presAssocID="{5C843DF3-EE98-480A-9256-5DB414CAECAD}" presName="Name0" presStyleCnt="0">
        <dgm:presLayoutVars>
          <dgm:dir/>
          <dgm:resizeHandles val="exact"/>
        </dgm:presLayoutVars>
      </dgm:prSet>
      <dgm:spPr/>
    </dgm:pt>
    <dgm:pt modelId="{5550680C-530A-47AA-AFBD-67BBA16F031D}" type="pres">
      <dgm:prSet presAssocID="{5C843DF3-EE98-480A-9256-5DB414CAECAD}" presName="fgShape" presStyleLbl="fgShp" presStyleIdx="0" presStyleCnt="1" custLinFactNeighborX="-2358" custLinFactNeighborY="88419"/>
      <dgm:spPr/>
    </dgm:pt>
    <dgm:pt modelId="{E3A3F458-C664-4FF3-B350-04DDF0F31E50}" type="pres">
      <dgm:prSet presAssocID="{5C843DF3-EE98-480A-9256-5DB414CAECAD}" presName="linComp" presStyleCnt="0"/>
      <dgm:spPr/>
    </dgm:pt>
    <dgm:pt modelId="{9580B89D-B295-4213-A463-F0E8452BC225}" type="pres">
      <dgm:prSet presAssocID="{795247FE-E78D-41F3-9F8F-A31ECFB6F4FF}" presName="compNode" presStyleCnt="0"/>
      <dgm:spPr/>
    </dgm:pt>
    <dgm:pt modelId="{B09FFFF2-B523-4B55-A54D-002049454C34}" type="pres">
      <dgm:prSet presAssocID="{795247FE-E78D-41F3-9F8F-A31ECFB6F4FF}" presName="bkgdShape" presStyleLbl="node1" presStyleIdx="0" presStyleCnt="3" custScaleX="65160"/>
      <dgm:spPr/>
    </dgm:pt>
    <dgm:pt modelId="{E35A06C2-4D38-48EC-B4C7-F78605810D88}" type="pres">
      <dgm:prSet presAssocID="{795247FE-E78D-41F3-9F8F-A31ECFB6F4FF}" presName="nodeTx" presStyleLbl="node1" presStyleIdx="0" presStyleCnt="3">
        <dgm:presLayoutVars>
          <dgm:bulletEnabled val="1"/>
        </dgm:presLayoutVars>
      </dgm:prSet>
      <dgm:spPr/>
    </dgm:pt>
    <dgm:pt modelId="{2EFC9197-2D99-453E-B818-D19A89DFD729}" type="pres">
      <dgm:prSet presAssocID="{795247FE-E78D-41F3-9F8F-A31ECFB6F4FF}" presName="invisiNode" presStyleLbl="node1" presStyleIdx="0" presStyleCnt="3"/>
      <dgm:spPr/>
    </dgm:pt>
    <dgm:pt modelId="{C7014574-9D36-40DB-865F-03E51D4D295C}" type="pres">
      <dgm:prSet presAssocID="{795247FE-E78D-41F3-9F8F-A31ECFB6F4FF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96077FCB-E085-4469-BB02-907EA1FC48D1}" type="pres">
      <dgm:prSet presAssocID="{0439BD54-697C-4671-AC44-B4833E8EC8D3}" presName="sibTrans" presStyleLbl="sibTrans2D1" presStyleIdx="0" presStyleCnt="0"/>
      <dgm:spPr/>
    </dgm:pt>
    <dgm:pt modelId="{AB9DEA05-4767-4383-BE36-87E90AC7BB44}" type="pres">
      <dgm:prSet presAssocID="{AE9C9AEC-41D5-4661-9A38-6B92DCA8E79B}" presName="compNode" presStyleCnt="0"/>
      <dgm:spPr/>
    </dgm:pt>
    <dgm:pt modelId="{0B2A7CCA-2CE8-4CFF-858F-06DFC756EFDA}" type="pres">
      <dgm:prSet presAssocID="{AE9C9AEC-41D5-4661-9A38-6B92DCA8E79B}" presName="bkgdShape" presStyleLbl="node1" presStyleIdx="1" presStyleCnt="3" custScaleX="45711"/>
      <dgm:spPr/>
    </dgm:pt>
    <dgm:pt modelId="{4149B791-6484-49C6-931B-4EF6F7880766}" type="pres">
      <dgm:prSet presAssocID="{AE9C9AEC-41D5-4661-9A38-6B92DCA8E79B}" presName="nodeTx" presStyleLbl="node1" presStyleIdx="1" presStyleCnt="3">
        <dgm:presLayoutVars>
          <dgm:bulletEnabled val="1"/>
        </dgm:presLayoutVars>
      </dgm:prSet>
      <dgm:spPr/>
    </dgm:pt>
    <dgm:pt modelId="{22A5939C-0DC5-4F4C-86F3-B1D8A9C29077}" type="pres">
      <dgm:prSet presAssocID="{AE9C9AEC-41D5-4661-9A38-6B92DCA8E79B}" presName="invisiNode" presStyleLbl="node1" presStyleIdx="1" presStyleCnt="3"/>
      <dgm:spPr/>
    </dgm:pt>
    <dgm:pt modelId="{550E6A44-5368-45ED-80D4-78AACDBE689B}" type="pres">
      <dgm:prSet presAssocID="{AE9C9AEC-41D5-4661-9A38-6B92DCA8E79B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DDD6ECA1-FA43-4D85-9DE4-418287034BC6}" type="pres">
      <dgm:prSet presAssocID="{4C5D81C1-973A-4CBC-9068-7A970B56A39B}" presName="sibTrans" presStyleLbl="sibTrans2D1" presStyleIdx="0" presStyleCnt="0"/>
      <dgm:spPr/>
    </dgm:pt>
    <dgm:pt modelId="{D4452AE6-9E68-477B-A5DA-313F594DD3B0}" type="pres">
      <dgm:prSet presAssocID="{674203C1-65C3-4BE5-9019-E01FC881212E}" presName="compNode" presStyleCnt="0"/>
      <dgm:spPr/>
    </dgm:pt>
    <dgm:pt modelId="{12D4893C-191E-4A74-91C1-B4187CF7C310}" type="pres">
      <dgm:prSet presAssocID="{674203C1-65C3-4BE5-9019-E01FC881212E}" presName="bkgdShape" presStyleLbl="node1" presStyleIdx="2" presStyleCnt="3" custScaleX="120403"/>
      <dgm:spPr/>
    </dgm:pt>
    <dgm:pt modelId="{E9425029-C8C7-45B3-8E4F-9AFD2CA7C94C}" type="pres">
      <dgm:prSet presAssocID="{674203C1-65C3-4BE5-9019-E01FC881212E}" presName="nodeTx" presStyleLbl="node1" presStyleIdx="2" presStyleCnt="3">
        <dgm:presLayoutVars>
          <dgm:bulletEnabled val="1"/>
        </dgm:presLayoutVars>
      </dgm:prSet>
      <dgm:spPr/>
    </dgm:pt>
    <dgm:pt modelId="{EC1994D1-5A72-4A62-8779-EF8D1E3890D0}" type="pres">
      <dgm:prSet presAssocID="{674203C1-65C3-4BE5-9019-E01FC881212E}" presName="invisiNode" presStyleLbl="node1" presStyleIdx="2" presStyleCnt="3"/>
      <dgm:spPr/>
    </dgm:pt>
    <dgm:pt modelId="{8F45BC1D-12CF-4B1D-A6CB-38A1A33B04EE}" type="pres">
      <dgm:prSet presAssocID="{674203C1-65C3-4BE5-9019-E01FC881212E}" presName="imagNode" presStyleLbl="fgImgPlace1" presStyleIdx="2" presStyleCnt="3" custScaleX="124272" custScaleY="102355" custLinFactNeighborX="-17352" custLinFactNeighborY="-12948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</dgm:ptLst>
  <dgm:cxnLst>
    <dgm:cxn modelId="{FBACC111-671B-4546-A174-65DAD70B1426}" srcId="{5C843DF3-EE98-480A-9256-5DB414CAECAD}" destId="{AE9C9AEC-41D5-4661-9A38-6B92DCA8E79B}" srcOrd="1" destOrd="0" parTransId="{0D0BEE4F-E91A-46E9-AEB9-1EC99FDC3CC9}" sibTransId="{4C5D81C1-973A-4CBC-9068-7A970B56A39B}"/>
    <dgm:cxn modelId="{51DC9415-9563-47C8-8BA8-74D5AE923FCB}" srcId="{5C843DF3-EE98-480A-9256-5DB414CAECAD}" destId="{674203C1-65C3-4BE5-9019-E01FC881212E}" srcOrd="2" destOrd="0" parTransId="{72CFC9D3-52DC-4C1C-AEC9-1B27AD946198}" sibTransId="{5FF824A7-70BD-4D72-B12E-15195B3D5D4A}"/>
    <dgm:cxn modelId="{350A235C-9E09-4C58-AD6A-5F4B9CE0B7CE}" type="presOf" srcId="{AE9C9AEC-41D5-4661-9A38-6B92DCA8E79B}" destId="{4149B791-6484-49C6-931B-4EF6F7880766}" srcOrd="1" destOrd="0" presId="urn:microsoft.com/office/officeart/2005/8/layout/hList7"/>
    <dgm:cxn modelId="{33CCDB6C-37A5-4863-91C5-75FF27A6E42E}" type="presOf" srcId="{795247FE-E78D-41F3-9F8F-A31ECFB6F4FF}" destId="{E35A06C2-4D38-48EC-B4C7-F78605810D88}" srcOrd="1" destOrd="0" presId="urn:microsoft.com/office/officeart/2005/8/layout/hList7"/>
    <dgm:cxn modelId="{9370BF82-1177-4DA8-B872-1BC3FD012CE6}" srcId="{5C843DF3-EE98-480A-9256-5DB414CAECAD}" destId="{795247FE-E78D-41F3-9F8F-A31ECFB6F4FF}" srcOrd="0" destOrd="0" parTransId="{88048187-C571-464B-B45E-7A26F0CCB240}" sibTransId="{0439BD54-697C-4671-AC44-B4833E8EC8D3}"/>
    <dgm:cxn modelId="{EE29EF82-3256-401A-9508-ACDD0EA4B5B5}" type="presOf" srcId="{5C843DF3-EE98-480A-9256-5DB414CAECAD}" destId="{5BDEEB7B-40E8-4281-95AF-3C1CB72F0205}" srcOrd="0" destOrd="0" presId="urn:microsoft.com/office/officeart/2005/8/layout/hList7"/>
    <dgm:cxn modelId="{5CB757AE-DEB8-41B8-B0C5-C9AFACA714AB}" type="presOf" srcId="{4C5D81C1-973A-4CBC-9068-7A970B56A39B}" destId="{DDD6ECA1-FA43-4D85-9DE4-418287034BC6}" srcOrd="0" destOrd="0" presId="urn:microsoft.com/office/officeart/2005/8/layout/hList7"/>
    <dgm:cxn modelId="{117706C3-FBD1-49F9-94C9-0C7825AEC55A}" type="presOf" srcId="{795247FE-E78D-41F3-9F8F-A31ECFB6F4FF}" destId="{B09FFFF2-B523-4B55-A54D-002049454C34}" srcOrd="0" destOrd="0" presId="urn:microsoft.com/office/officeart/2005/8/layout/hList7"/>
    <dgm:cxn modelId="{4E9001DA-BBEA-470E-AC68-C3A65C49B701}" type="presOf" srcId="{0439BD54-697C-4671-AC44-B4833E8EC8D3}" destId="{96077FCB-E085-4469-BB02-907EA1FC48D1}" srcOrd="0" destOrd="0" presId="urn:microsoft.com/office/officeart/2005/8/layout/hList7"/>
    <dgm:cxn modelId="{6C108CE2-0D94-4965-B30E-C378229B3316}" type="presOf" srcId="{AE9C9AEC-41D5-4661-9A38-6B92DCA8E79B}" destId="{0B2A7CCA-2CE8-4CFF-858F-06DFC756EFDA}" srcOrd="0" destOrd="0" presId="urn:microsoft.com/office/officeart/2005/8/layout/hList7"/>
    <dgm:cxn modelId="{B519B3E5-4B50-4762-B192-F76E746783B6}" type="presOf" srcId="{674203C1-65C3-4BE5-9019-E01FC881212E}" destId="{12D4893C-191E-4A74-91C1-B4187CF7C310}" srcOrd="0" destOrd="0" presId="urn:microsoft.com/office/officeart/2005/8/layout/hList7"/>
    <dgm:cxn modelId="{B3A0B5E7-66D9-474A-B0C0-3D50C127A35E}" type="presOf" srcId="{674203C1-65C3-4BE5-9019-E01FC881212E}" destId="{E9425029-C8C7-45B3-8E4F-9AFD2CA7C94C}" srcOrd="1" destOrd="0" presId="urn:microsoft.com/office/officeart/2005/8/layout/hList7"/>
    <dgm:cxn modelId="{2D0FE02F-A114-4CBD-AAC5-C07AF21AFA92}" type="presParOf" srcId="{5BDEEB7B-40E8-4281-95AF-3C1CB72F0205}" destId="{5550680C-530A-47AA-AFBD-67BBA16F031D}" srcOrd="0" destOrd="0" presId="urn:microsoft.com/office/officeart/2005/8/layout/hList7"/>
    <dgm:cxn modelId="{446B0B35-F1E7-4EA9-84F3-E2B407872FA7}" type="presParOf" srcId="{5BDEEB7B-40E8-4281-95AF-3C1CB72F0205}" destId="{E3A3F458-C664-4FF3-B350-04DDF0F31E50}" srcOrd="1" destOrd="0" presId="urn:microsoft.com/office/officeart/2005/8/layout/hList7"/>
    <dgm:cxn modelId="{91036AF7-FA40-4659-9854-5A5F323F3416}" type="presParOf" srcId="{E3A3F458-C664-4FF3-B350-04DDF0F31E50}" destId="{9580B89D-B295-4213-A463-F0E8452BC225}" srcOrd="0" destOrd="0" presId="urn:microsoft.com/office/officeart/2005/8/layout/hList7"/>
    <dgm:cxn modelId="{92F5567B-52B1-4877-AB31-4253E7D8DF46}" type="presParOf" srcId="{9580B89D-B295-4213-A463-F0E8452BC225}" destId="{B09FFFF2-B523-4B55-A54D-002049454C34}" srcOrd="0" destOrd="0" presId="urn:microsoft.com/office/officeart/2005/8/layout/hList7"/>
    <dgm:cxn modelId="{8F11521B-6AC1-445B-BED8-38A559C7E140}" type="presParOf" srcId="{9580B89D-B295-4213-A463-F0E8452BC225}" destId="{E35A06C2-4D38-48EC-B4C7-F78605810D88}" srcOrd="1" destOrd="0" presId="urn:microsoft.com/office/officeart/2005/8/layout/hList7"/>
    <dgm:cxn modelId="{58C87B84-FF91-4AC3-9F98-10FC74CF4A27}" type="presParOf" srcId="{9580B89D-B295-4213-A463-F0E8452BC225}" destId="{2EFC9197-2D99-453E-B818-D19A89DFD729}" srcOrd="2" destOrd="0" presId="urn:microsoft.com/office/officeart/2005/8/layout/hList7"/>
    <dgm:cxn modelId="{F5DB2E49-4046-4D21-A3AA-E6560A1B7F45}" type="presParOf" srcId="{9580B89D-B295-4213-A463-F0E8452BC225}" destId="{C7014574-9D36-40DB-865F-03E51D4D295C}" srcOrd="3" destOrd="0" presId="urn:microsoft.com/office/officeart/2005/8/layout/hList7"/>
    <dgm:cxn modelId="{CA25DF43-A917-4CB1-AD0B-6F2608C6A947}" type="presParOf" srcId="{E3A3F458-C664-4FF3-B350-04DDF0F31E50}" destId="{96077FCB-E085-4469-BB02-907EA1FC48D1}" srcOrd="1" destOrd="0" presId="urn:microsoft.com/office/officeart/2005/8/layout/hList7"/>
    <dgm:cxn modelId="{A286E539-3462-489C-B597-6A1AC1EA3DF5}" type="presParOf" srcId="{E3A3F458-C664-4FF3-B350-04DDF0F31E50}" destId="{AB9DEA05-4767-4383-BE36-87E90AC7BB44}" srcOrd="2" destOrd="0" presId="urn:microsoft.com/office/officeart/2005/8/layout/hList7"/>
    <dgm:cxn modelId="{179924B1-5DD3-4671-86DB-7C941F4CEFF1}" type="presParOf" srcId="{AB9DEA05-4767-4383-BE36-87E90AC7BB44}" destId="{0B2A7CCA-2CE8-4CFF-858F-06DFC756EFDA}" srcOrd="0" destOrd="0" presId="urn:microsoft.com/office/officeart/2005/8/layout/hList7"/>
    <dgm:cxn modelId="{A3DABEA9-36F8-4878-B19F-4A886FF1B0DE}" type="presParOf" srcId="{AB9DEA05-4767-4383-BE36-87E90AC7BB44}" destId="{4149B791-6484-49C6-931B-4EF6F7880766}" srcOrd="1" destOrd="0" presId="urn:microsoft.com/office/officeart/2005/8/layout/hList7"/>
    <dgm:cxn modelId="{D7C3B738-D5FB-43B6-9CE2-72B0AFCE0A9C}" type="presParOf" srcId="{AB9DEA05-4767-4383-BE36-87E90AC7BB44}" destId="{22A5939C-0DC5-4F4C-86F3-B1D8A9C29077}" srcOrd="2" destOrd="0" presId="urn:microsoft.com/office/officeart/2005/8/layout/hList7"/>
    <dgm:cxn modelId="{7D31417A-3272-4E9D-821C-9C6E63D54350}" type="presParOf" srcId="{AB9DEA05-4767-4383-BE36-87E90AC7BB44}" destId="{550E6A44-5368-45ED-80D4-78AACDBE689B}" srcOrd="3" destOrd="0" presId="urn:microsoft.com/office/officeart/2005/8/layout/hList7"/>
    <dgm:cxn modelId="{0CD15F36-9B84-4D90-A046-6829CF930DA6}" type="presParOf" srcId="{E3A3F458-C664-4FF3-B350-04DDF0F31E50}" destId="{DDD6ECA1-FA43-4D85-9DE4-418287034BC6}" srcOrd="3" destOrd="0" presId="urn:microsoft.com/office/officeart/2005/8/layout/hList7"/>
    <dgm:cxn modelId="{FDC27A1F-420D-46D7-BF47-901E0316EE77}" type="presParOf" srcId="{E3A3F458-C664-4FF3-B350-04DDF0F31E50}" destId="{D4452AE6-9E68-477B-A5DA-313F594DD3B0}" srcOrd="4" destOrd="0" presId="urn:microsoft.com/office/officeart/2005/8/layout/hList7"/>
    <dgm:cxn modelId="{8837BD10-2233-478A-9574-F887B55FE6E1}" type="presParOf" srcId="{D4452AE6-9E68-477B-A5DA-313F594DD3B0}" destId="{12D4893C-191E-4A74-91C1-B4187CF7C310}" srcOrd="0" destOrd="0" presId="urn:microsoft.com/office/officeart/2005/8/layout/hList7"/>
    <dgm:cxn modelId="{AD0C3C38-B456-4B89-BC44-B27431786419}" type="presParOf" srcId="{D4452AE6-9E68-477B-A5DA-313F594DD3B0}" destId="{E9425029-C8C7-45B3-8E4F-9AFD2CA7C94C}" srcOrd="1" destOrd="0" presId="urn:microsoft.com/office/officeart/2005/8/layout/hList7"/>
    <dgm:cxn modelId="{CDD0296E-D50F-4D30-981C-E373ECB9AA03}" type="presParOf" srcId="{D4452AE6-9E68-477B-A5DA-313F594DD3B0}" destId="{EC1994D1-5A72-4A62-8779-EF8D1E3890D0}" srcOrd="2" destOrd="0" presId="urn:microsoft.com/office/officeart/2005/8/layout/hList7"/>
    <dgm:cxn modelId="{38CABF89-1F05-43B4-9883-A20643B15E19}" type="presParOf" srcId="{D4452AE6-9E68-477B-A5DA-313F594DD3B0}" destId="{8F45BC1D-12CF-4B1D-A6CB-38A1A33B04E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2506A2F-7054-4A8F-AAB4-D33140F025BE}" type="doc">
      <dgm:prSet loTypeId="urn:microsoft.com/office/officeart/2005/8/layout/vList4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D7E7B8B-7F94-4078-BE98-7DACF25591FE}">
      <dgm:prSet/>
      <dgm:spPr/>
      <dgm:t>
        <a:bodyPr/>
        <a:lstStyle/>
        <a:p>
          <a:r>
            <a:rPr lang="ru-RU" u="none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определение четких приоритетов использования бюджетных средств с учетом текущей экономической ситуации: при планировании бюджетных ассигнований следует детально оценить	содержание муниципальных программ округа,	соразмерив объемы их финансового обеспечения с реальными возможностями местного бюджета;</a:t>
          </a:r>
        </a:p>
      </dgm:t>
    </dgm:pt>
    <dgm:pt modelId="{0720549A-AC6A-40EE-8C7E-F5AAD13D84EC}" type="parTrans" cxnId="{FC74DA17-5817-413B-934A-DB2181B953A1}">
      <dgm:prSet/>
      <dgm:spPr/>
      <dgm:t>
        <a:bodyPr/>
        <a:lstStyle/>
        <a:p>
          <a:endParaRPr lang="ru-RU"/>
        </a:p>
      </dgm:t>
    </dgm:pt>
    <dgm:pt modelId="{91181264-3BA3-4C9C-9DD0-2D7188242EB9}" type="sibTrans" cxnId="{FC74DA17-5817-413B-934A-DB2181B953A1}">
      <dgm:prSet/>
      <dgm:spPr/>
      <dgm:t>
        <a:bodyPr/>
        <a:lstStyle/>
        <a:p>
          <a:endParaRPr lang="ru-RU"/>
        </a:p>
      </dgm:t>
    </dgm:pt>
    <dgm:pt modelId="{B73337F5-2D4B-4793-A982-2ECA1B5933B4}">
      <dgm:prSet/>
      <dgm:spPr/>
      <dgm:t>
        <a:bodyPr/>
        <a:lstStyle/>
        <a:p>
          <a:r>
            <a:rPr lang="ru-RU" u="none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реализация приоритетных проектов, учитывающих объединение управленческих решений и бюджетных ассигнований на финансовое обеспечение программных мероприятий, обеспечивающих максимальный вклад в достижение ключевых показателей по соответствующим направлениям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4F4374B-98B3-448A-9B1C-1A63531FF7F0}" type="parTrans" cxnId="{FE717889-57AD-4E4C-9F5B-4568C3E10DE8}">
      <dgm:prSet/>
      <dgm:spPr/>
      <dgm:t>
        <a:bodyPr/>
        <a:lstStyle/>
        <a:p>
          <a:endParaRPr lang="ru-RU"/>
        </a:p>
      </dgm:t>
    </dgm:pt>
    <dgm:pt modelId="{BAD3CFDD-BF45-430E-B300-C41E6AA82E72}" type="sibTrans" cxnId="{FE717889-57AD-4E4C-9F5B-4568C3E10DE8}">
      <dgm:prSet/>
      <dgm:spPr/>
      <dgm:t>
        <a:bodyPr/>
        <a:lstStyle/>
        <a:p>
          <a:endParaRPr lang="ru-RU"/>
        </a:p>
      </dgm:t>
    </dgm:pt>
    <dgm:pt modelId="{35F4D9B1-144B-42B2-8505-071650E19C18}">
      <dgm:prSet/>
      <dgm:spPr/>
      <dgm:t>
        <a:bodyPr/>
        <a:lstStyle/>
        <a:p>
          <a:r>
            <a:rPr lang="ru-RU" u="none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оптимизация контрактной системы в части совершенствования процедур организации закупок товаров, работ, услуг для обеспечения муниципальных нужд;</a:t>
          </a:r>
        </a:p>
      </dgm:t>
    </dgm:pt>
    <dgm:pt modelId="{579908EB-0BDA-4BE0-8C79-8674746748B4}" type="parTrans" cxnId="{9B44CDAA-7600-40AE-955A-C64FD10C5773}">
      <dgm:prSet/>
      <dgm:spPr/>
      <dgm:t>
        <a:bodyPr/>
        <a:lstStyle/>
        <a:p>
          <a:endParaRPr lang="ru-RU"/>
        </a:p>
      </dgm:t>
    </dgm:pt>
    <dgm:pt modelId="{7B576A01-6860-4CB7-99C6-78DA3F21A1D0}" type="sibTrans" cxnId="{9B44CDAA-7600-40AE-955A-C64FD10C5773}">
      <dgm:prSet/>
      <dgm:spPr/>
      <dgm:t>
        <a:bodyPr/>
        <a:lstStyle/>
        <a:p>
          <a:endParaRPr lang="ru-RU"/>
        </a:p>
      </dgm:t>
    </dgm:pt>
    <dgm:pt modelId="{688D100B-1F1B-453F-B3EA-086168B9F465}">
      <dgm:prSet/>
      <dgm:spPr/>
      <dgm:t>
        <a:bodyPr/>
        <a:lstStyle/>
        <a:p>
          <a:r>
            <a:rPr lang="ru-RU" u="none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совершенствование механизмов контроля за исполнением условий контрактов, соотнесение фактических расходов и нормативных затрат, то есть осуществление </a:t>
          </a:r>
          <a:r>
            <a:rPr lang="ru-RU" u="none" strike="noStrike" dirty="0" err="1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нормоконтроля</a:t>
          </a:r>
          <a:r>
            <a:rPr lang="ru-RU" u="none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BE23CFC6-A4BF-40CD-BB10-1E81DA60B3ED}" type="parTrans" cxnId="{2EDDCA82-BBFE-4168-BC69-FC31D0771CF2}">
      <dgm:prSet/>
      <dgm:spPr/>
      <dgm:t>
        <a:bodyPr/>
        <a:lstStyle/>
        <a:p>
          <a:endParaRPr lang="ru-RU"/>
        </a:p>
      </dgm:t>
    </dgm:pt>
    <dgm:pt modelId="{B135B523-BC6A-45FA-82EA-2110AF905610}" type="sibTrans" cxnId="{2EDDCA82-BBFE-4168-BC69-FC31D0771CF2}">
      <dgm:prSet/>
      <dgm:spPr/>
      <dgm:t>
        <a:bodyPr/>
        <a:lstStyle/>
        <a:p>
          <a:endParaRPr lang="ru-RU"/>
        </a:p>
      </dgm:t>
    </dgm:pt>
    <dgm:pt modelId="{ED08BC70-46C8-4AFB-9B4A-4A7333775A9D}">
      <dgm:prSet/>
      <dgm:spPr/>
      <dgm:t>
        <a:bodyPr/>
        <a:lstStyle/>
        <a:p>
          <a:r>
            <a:rPr lang="ru-RU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повышение ответственности муниципальных учреждений за невыполнение муниципальных заданий, в том числе установление требований об обязательном возврате средств субсидий в местный бюджет в случае не достижения объемных показателей, установленных в муниципальном задании; 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89AEB17-A7A8-48A2-B661-EF1AC277027A}" type="parTrans" cxnId="{DCE6AABA-F992-417C-B61A-BD885F6A7AFA}">
      <dgm:prSet/>
      <dgm:spPr/>
      <dgm:t>
        <a:bodyPr/>
        <a:lstStyle/>
        <a:p>
          <a:endParaRPr lang="ru-RU"/>
        </a:p>
      </dgm:t>
    </dgm:pt>
    <dgm:pt modelId="{807C1D6D-1391-4E73-8B4A-E77896D15AFB}" type="sibTrans" cxnId="{DCE6AABA-F992-417C-B61A-BD885F6A7AFA}">
      <dgm:prSet/>
      <dgm:spPr/>
      <dgm:t>
        <a:bodyPr/>
        <a:lstStyle/>
        <a:p>
          <a:endParaRPr lang="ru-RU"/>
        </a:p>
      </dgm:t>
    </dgm:pt>
    <dgm:pt modelId="{DC6191FF-80B3-4374-99D1-0256D65AB04B}">
      <dgm:prSet/>
      <dgm:spPr/>
      <dgm:t>
        <a:bodyPr/>
        <a:lstStyle/>
        <a:p>
          <a:pPr>
            <a:buClr>
              <a:srgbClr val="000000"/>
            </a:buClr>
            <a:buSzPts val="1700"/>
            <a:buFont typeface="Symbol" panose="05050102010706020507" pitchFamily="18" charset="2"/>
            <a:buChar char="-"/>
          </a:pPr>
          <a:r>
            <a:rPr lang="ru-RU" u="none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обеспечение выполнения ключевых и целевых показателей муниципальных программ, преемственность показателей достижения определенных целей, обозначенных в муниципальных программах, целям и задачам, обозначенным в государственных программах (национальных проектах), для обеспечения их увязки.</a:t>
          </a:r>
        </a:p>
      </dgm:t>
    </dgm:pt>
    <dgm:pt modelId="{B363565B-7B28-4EB1-94A0-E3887483A350}" type="parTrans" cxnId="{94CAB500-BB57-4505-9666-5A55E434C8AC}">
      <dgm:prSet/>
      <dgm:spPr/>
      <dgm:t>
        <a:bodyPr/>
        <a:lstStyle/>
        <a:p>
          <a:endParaRPr lang="ru-RU"/>
        </a:p>
      </dgm:t>
    </dgm:pt>
    <dgm:pt modelId="{84DA2F59-64D2-4DB5-8BA0-937F950F7975}" type="sibTrans" cxnId="{94CAB500-BB57-4505-9666-5A55E434C8AC}">
      <dgm:prSet/>
      <dgm:spPr/>
      <dgm:t>
        <a:bodyPr/>
        <a:lstStyle/>
        <a:p>
          <a:endParaRPr lang="ru-RU"/>
        </a:p>
      </dgm:t>
    </dgm:pt>
    <dgm:pt modelId="{20CFC676-E6E9-437A-8202-1E1DC643595A}" type="pres">
      <dgm:prSet presAssocID="{32506A2F-7054-4A8F-AAB4-D33140F025BE}" presName="linear" presStyleCnt="0">
        <dgm:presLayoutVars>
          <dgm:dir/>
          <dgm:resizeHandles val="exact"/>
        </dgm:presLayoutVars>
      </dgm:prSet>
      <dgm:spPr/>
    </dgm:pt>
    <dgm:pt modelId="{59834D81-5A0D-4D7C-86B2-450AB380AE25}" type="pres">
      <dgm:prSet presAssocID="{4D7E7B8B-7F94-4078-BE98-7DACF25591FE}" presName="comp" presStyleCnt="0"/>
      <dgm:spPr/>
    </dgm:pt>
    <dgm:pt modelId="{540C6319-150E-41DF-B2D6-4CF2A82C6087}" type="pres">
      <dgm:prSet presAssocID="{4D7E7B8B-7F94-4078-BE98-7DACF25591FE}" presName="box" presStyleLbl="node1" presStyleIdx="0" presStyleCnt="6" custLinFactNeighborX="-14632" custLinFactNeighborY="3536"/>
      <dgm:spPr/>
    </dgm:pt>
    <dgm:pt modelId="{906EF2B3-5B23-45AC-ACE4-9A5B6694DAA5}" type="pres">
      <dgm:prSet presAssocID="{4D7E7B8B-7F94-4078-BE98-7DACF25591FE}" presName="img" presStyleLbl="fgImgPlace1" presStyleIdx="0" presStyleCnt="6"/>
      <dgm:spPr>
        <a:blipFill rotWithShape="1">
          <a:blip xmlns:r="http://schemas.openxmlformats.org/officeDocument/2006/relationships" r:embed="rId1"/>
          <a:srcRect/>
          <a:stretch>
            <a:fillRect t="-39000" b="-39000"/>
          </a:stretch>
        </a:blipFill>
      </dgm:spPr>
    </dgm:pt>
    <dgm:pt modelId="{09BC036B-3CC8-4481-A7E2-2B8B8AD5A79F}" type="pres">
      <dgm:prSet presAssocID="{4D7E7B8B-7F94-4078-BE98-7DACF25591FE}" presName="text" presStyleLbl="node1" presStyleIdx="0" presStyleCnt="6">
        <dgm:presLayoutVars>
          <dgm:bulletEnabled val="1"/>
        </dgm:presLayoutVars>
      </dgm:prSet>
      <dgm:spPr/>
    </dgm:pt>
    <dgm:pt modelId="{13B0339F-630D-4983-9B24-574AC35FAF31}" type="pres">
      <dgm:prSet presAssocID="{91181264-3BA3-4C9C-9DD0-2D7188242EB9}" presName="spacer" presStyleCnt="0"/>
      <dgm:spPr/>
    </dgm:pt>
    <dgm:pt modelId="{476CF81D-9EB0-4074-90D9-BBB533110ACB}" type="pres">
      <dgm:prSet presAssocID="{B73337F5-2D4B-4793-A982-2ECA1B5933B4}" presName="comp" presStyleCnt="0"/>
      <dgm:spPr/>
    </dgm:pt>
    <dgm:pt modelId="{2F8B9B45-E6DF-4E6B-81BF-11C54791663C}" type="pres">
      <dgm:prSet presAssocID="{B73337F5-2D4B-4793-A982-2ECA1B5933B4}" presName="box" presStyleLbl="node1" presStyleIdx="1" presStyleCnt="6"/>
      <dgm:spPr/>
    </dgm:pt>
    <dgm:pt modelId="{C7810AF5-E4CD-4199-BB94-B54EE446A32C}" type="pres">
      <dgm:prSet presAssocID="{B73337F5-2D4B-4793-A982-2ECA1B5933B4}" presName="img" presStyleLbl="fgImgPlace1" presStyleIdx="1" presStyleCnt="6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E113E0AA-D011-43C5-BB0D-F4A98EF4AB40}" type="pres">
      <dgm:prSet presAssocID="{B73337F5-2D4B-4793-A982-2ECA1B5933B4}" presName="text" presStyleLbl="node1" presStyleIdx="1" presStyleCnt="6">
        <dgm:presLayoutVars>
          <dgm:bulletEnabled val="1"/>
        </dgm:presLayoutVars>
      </dgm:prSet>
      <dgm:spPr/>
    </dgm:pt>
    <dgm:pt modelId="{5229B3ED-E2AD-4DF2-ABCB-71F7863185E9}" type="pres">
      <dgm:prSet presAssocID="{BAD3CFDD-BF45-430E-B300-C41E6AA82E72}" presName="spacer" presStyleCnt="0"/>
      <dgm:spPr/>
    </dgm:pt>
    <dgm:pt modelId="{5C96EC01-D3B1-4F7A-938C-72E5257E6E94}" type="pres">
      <dgm:prSet presAssocID="{35F4D9B1-144B-42B2-8505-071650E19C18}" presName="comp" presStyleCnt="0"/>
      <dgm:spPr/>
    </dgm:pt>
    <dgm:pt modelId="{EFF9F956-0188-4416-84D4-1AB90291D2F6}" type="pres">
      <dgm:prSet presAssocID="{35F4D9B1-144B-42B2-8505-071650E19C18}" presName="box" presStyleLbl="node1" presStyleIdx="2" presStyleCnt="6"/>
      <dgm:spPr/>
    </dgm:pt>
    <dgm:pt modelId="{12B5616B-1817-4C66-933B-921037950872}" type="pres">
      <dgm:prSet presAssocID="{35F4D9B1-144B-42B2-8505-071650E19C18}" presName="img" presStyleLbl="fgImgPlace1" presStyleIdx="2" presStyleCnt="6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B1454F58-0DD0-4D4E-A5A2-2769FF6C0633}" type="pres">
      <dgm:prSet presAssocID="{35F4D9B1-144B-42B2-8505-071650E19C18}" presName="text" presStyleLbl="node1" presStyleIdx="2" presStyleCnt="6">
        <dgm:presLayoutVars>
          <dgm:bulletEnabled val="1"/>
        </dgm:presLayoutVars>
      </dgm:prSet>
      <dgm:spPr/>
    </dgm:pt>
    <dgm:pt modelId="{D3D17987-5950-4B7C-9AFF-89C694EE3F44}" type="pres">
      <dgm:prSet presAssocID="{7B576A01-6860-4CB7-99C6-78DA3F21A1D0}" presName="spacer" presStyleCnt="0"/>
      <dgm:spPr/>
    </dgm:pt>
    <dgm:pt modelId="{B40F6768-C795-4B40-BE1B-8D632C5019C3}" type="pres">
      <dgm:prSet presAssocID="{688D100B-1F1B-453F-B3EA-086168B9F465}" presName="comp" presStyleCnt="0"/>
      <dgm:spPr/>
    </dgm:pt>
    <dgm:pt modelId="{7490D599-A718-48FF-A741-EF628B3D0EFC}" type="pres">
      <dgm:prSet presAssocID="{688D100B-1F1B-453F-B3EA-086168B9F465}" presName="box" presStyleLbl="node1" presStyleIdx="3" presStyleCnt="6"/>
      <dgm:spPr/>
    </dgm:pt>
    <dgm:pt modelId="{357DB611-1F7E-40AD-8AA7-8AFF574418D6}" type="pres">
      <dgm:prSet presAssocID="{688D100B-1F1B-453F-B3EA-086168B9F465}" presName="img" presStyleLbl="fgImgPlace1" presStyleIdx="3" presStyleCnt="6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D1465A44-19B0-4EBB-96AD-E7249ACF68FC}" type="pres">
      <dgm:prSet presAssocID="{688D100B-1F1B-453F-B3EA-086168B9F465}" presName="text" presStyleLbl="node1" presStyleIdx="3" presStyleCnt="6">
        <dgm:presLayoutVars>
          <dgm:bulletEnabled val="1"/>
        </dgm:presLayoutVars>
      </dgm:prSet>
      <dgm:spPr/>
    </dgm:pt>
    <dgm:pt modelId="{AB22109E-6389-430C-A799-35E054786C41}" type="pres">
      <dgm:prSet presAssocID="{B135B523-BC6A-45FA-82EA-2110AF905610}" presName="spacer" presStyleCnt="0"/>
      <dgm:spPr/>
    </dgm:pt>
    <dgm:pt modelId="{1D1C16BF-86B1-4860-9751-CA7FA057DDB8}" type="pres">
      <dgm:prSet presAssocID="{ED08BC70-46C8-4AFB-9B4A-4A7333775A9D}" presName="comp" presStyleCnt="0"/>
      <dgm:spPr/>
    </dgm:pt>
    <dgm:pt modelId="{927772AA-CE08-47E7-B19B-A93C7DAB93D6}" type="pres">
      <dgm:prSet presAssocID="{ED08BC70-46C8-4AFB-9B4A-4A7333775A9D}" presName="box" presStyleLbl="node1" presStyleIdx="4" presStyleCnt="6"/>
      <dgm:spPr/>
    </dgm:pt>
    <dgm:pt modelId="{0D4FB1A8-199E-48D0-A1AD-5AE692FA24BC}" type="pres">
      <dgm:prSet presAssocID="{ED08BC70-46C8-4AFB-9B4A-4A7333775A9D}" presName="img" presStyleLbl="fgImgPlace1" presStyleIdx="4" presStyleCnt="6"/>
      <dgm:spPr>
        <a:blipFill rotWithShape="1">
          <a:blip xmlns:r="http://schemas.openxmlformats.org/officeDocument/2006/relationships" r:embed="rId5"/>
          <a:srcRect/>
          <a:stretch>
            <a:fillRect/>
          </a:stretch>
        </a:blipFill>
      </dgm:spPr>
    </dgm:pt>
    <dgm:pt modelId="{3CCCDFC8-BCB2-44CF-9A0A-32E29D60C892}" type="pres">
      <dgm:prSet presAssocID="{ED08BC70-46C8-4AFB-9B4A-4A7333775A9D}" presName="text" presStyleLbl="node1" presStyleIdx="4" presStyleCnt="6">
        <dgm:presLayoutVars>
          <dgm:bulletEnabled val="1"/>
        </dgm:presLayoutVars>
      </dgm:prSet>
      <dgm:spPr/>
    </dgm:pt>
    <dgm:pt modelId="{11BE7145-57E8-481F-B797-E0F577AC316E}" type="pres">
      <dgm:prSet presAssocID="{807C1D6D-1391-4E73-8B4A-E77896D15AFB}" presName="spacer" presStyleCnt="0"/>
      <dgm:spPr/>
    </dgm:pt>
    <dgm:pt modelId="{510A5E22-8153-4380-9272-F2C477FF84EE}" type="pres">
      <dgm:prSet presAssocID="{DC6191FF-80B3-4374-99D1-0256D65AB04B}" presName="comp" presStyleCnt="0"/>
      <dgm:spPr/>
    </dgm:pt>
    <dgm:pt modelId="{22980DD2-936A-4F53-9589-B33FCBCF620D}" type="pres">
      <dgm:prSet presAssocID="{DC6191FF-80B3-4374-99D1-0256D65AB04B}" presName="box" presStyleLbl="node1" presStyleIdx="5" presStyleCnt="6"/>
      <dgm:spPr/>
    </dgm:pt>
    <dgm:pt modelId="{61698FD1-EE37-4C49-8E28-EFB72D888DD1}" type="pres">
      <dgm:prSet presAssocID="{DC6191FF-80B3-4374-99D1-0256D65AB04B}" presName="img" presStyleLbl="fgImgPlace1" presStyleIdx="5" presStyleCnt="6"/>
      <dgm:spPr>
        <a:blipFill rotWithShape="1">
          <a:blip xmlns:r="http://schemas.openxmlformats.org/officeDocument/2006/relationships" r:embed="rId6"/>
          <a:srcRect/>
          <a:stretch>
            <a:fillRect t="-8000" b="-8000"/>
          </a:stretch>
        </a:blipFill>
      </dgm:spPr>
    </dgm:pt>
    <dgm:pt modelId="{01E97967-A228-48A4-AB25-174077F799ED}" type="pres">
      <dgm:prSet presAssocID="{DC6191FF-80B3-4374-99D1-0256D65AB04B}" presName="text" presStyleLbl="node1" presStyleIdx="5" presStyleCnt="6">
        <dgm:presLayoutVars>
          <dgm:bulletEnabled val="1"/>
        </dgm:presLayoutVars>
      </dgm:prSet>
      <dgm:spPr/>
    </dgm:pt>
  </dgm:ptLst>
  <dgm:cxnLst>
    <dgm:cxn modelId="{94CAB500-BB57-4505-9666-5A55E434C8AC}" srcId="{32506A2F-7054-4A8F-AAB4-D33140F025BE}" destId="{DC6191FF-80B3-4374-99D1-0256D65AB04B}" srcOrd="5" destOrd="0" parTransId="{B363565B-7B28-4EB1-94A0-E3887483A350}" sibTransId="{84DA2F59-64D2-4DB5-8BA0-937F950F7975}"/>
    <dgm:cxn modelId="{3A7D4C06-8585-4254-8793-D9B8C9A6848D}" type="presOf" srcId="{688D100B-1F1B-453F-B3EA-086168B9F465}" destId="{7490D599-A718-48FF-A741-EF628B3D0EFC}" srcOrd="0" destOrd="0" presId="urn:microsoft.com/office/officeart/2005/8/layout/vList4"/>
    <dgm:cxn modelId="{69F00612-A873-473B-8E19-509703A8D592}" type="presOf" srcId="{DC6191FF-80B3-4374-99D1-0256D65AB04B}" destId="{22980DD2-936A-4F53-9589-B33FCBCF620D}" srcOrd="0" destOrd="0" presId="urn:microsoft.com/office/officeart/2005/8/layout/vList4"/>
    <dgm:cxn modelId="{CB7D1015-C758-46BB-8008-3B2B368653BE}" type="presOf" srcId="{688D100B-1F1B-453F-B3EA-086168B9F465}" destId="{D1465A44-19B0-4EBB-96AD-E7249ACF68FC}" srcOrd="1" destOrd="0" presId="urn:microsoft.com/office/officeart/2005/8/layout/vList4"/>
    <dgm:cxn modelId="{FC74DA17-5817-413B-934A-DB2181B953A1}" srcId="{32506A2F-7054-4A8F-AAB4-D33140F025BE}" destId="{4D7E7B8B-7F94-4078-BE98-7DACF25591FE}" srcOrd="0" destOrd="0" parTransId="{0720549A-AC6A-40EE-8C7E-F5AAD13D84EC}" sibTransId="{91181264-3BA3-4C9C-9DD0-2D7188242EB9}"/>
    <dgm:cxn modelId="{58E0DE2B-BA36-4A02-945C-28258CDE2A78}" type="presOf" srcId="{4D7E7B8B-7F94-4078-BE98-7DACF25591FE}" destId="{09BC036B-3CC8-4481-A7E2-2B8B8AD5A79F}" srcOrd="1" destOrd="0" presId="urn:microsoft.com/office/officeart/2005/8/layout/vList4"/>
    <dgm:cxn modelId="{2A6EDC3F-2485-4B3E-8040-DC5CF2099B73}" type="presOf" srcId="{DC6191FF-80B3-4374-99D1-0256D65AB04B}" destId="{01E97967-A228-48A4-AB25-174077F799ED}" srcOrd="1" destOrd="0" presId="urn:microsoft.com/office/officeart/2005/8/layout/vList4"/>
    <dgm:cxn modelId="{FA0B8C66-4C82-402F-83B9-E6193B7385F6}" type="presOf" srcId="{35F4D9B1-144B-42B2-8505-071650E19C18}" destId="{EFF9F956-0188-4416-84D4-1AB90291D2F6}" srcOrd="0" destOrd="0" presId="urn:microsoft.com/office/officeart/2005/8/layout/vList4"/>
    <dgm:cxn modelId="{0B7C8277-9E53-4236-8C76-6CB2D1D48674}" type="presOf" srcId="{B73337F5-2D4B-4793-A982-2ECA1B5933B4}" destId="{2F8B9B45-E6DF-4E6B-81BF-11C54791663C}" srcOrd="0" destOrd="0" presId="urn:microsoft.com/office/officeart/2005/8/layout/vList4"/>
    <dgm:cxn modelId="{6C7E6B7C-5220-4CD1-B259-480560049E91}" type="presOf" srcId="{4D7E7B8B-7F94-4078-BE98-7DACF25591FE}" destId="{540C6319-150E-41DF-B2D6-4CF2A82C6087}" srcOrd="0" destOrd="0" presId="urn:microsoft.com/office/officeart/2005/8/layout/vList4"/>
    <dgm:cxn modelId="{2EDDCA82-BBFE-4168-BC69-FC31D0771CF2}" srcId="{32506A2F-7054-4A8F-AAB4-D33140F025BE}" destId="{688D100B-1F1B-453F-B3EA-086168B9F465}" srcOrd="3" destOrd="0" parTransId="{BE23CFC6-A4BF-40CD-BB10-1E81DA60B3ED}" sibTransId="{B135B523-BC6A-45FA-82EA-2110AF905610}"/>
    <dgm:cxn modelId="{FE717889-57AD-4E4C-9F5B-4568C3E10DE8}" srcId="{32506A2F-7054-4A8F-AAB4-D33140F025BE}" destId="{B73337F5-2D4B-4793-A982-2ECA1B5933B4}" srcOrd="1" destOrd="0" parTransId="{A4F4374B-98B3-448A-9B1C-1A63531FF7F0}" sibTransId="{BAD3CFDD-BF45-430E-B300-C41E6AA82E72}"/>
    <dgm:cxn modelId="{3596F58A-B993-48E5-AE81-A0B4740DE200}" type="presOf" srcId="{32506A2F-7054-4A8F-AAB4-D33140F025BE}" destId="{20CFC676-E6E9-437A-8202-1E1DC643595A}" srcOrd="0" destOrd="0" presId="urn:microsoft.com/office/officeart/2005/8/layout/vList4"/>
    <dgm:cxn modelId="{717172A5-9E28-4382-BE52-323BDC65A0D2}" type="presOf" srcId="{ED08BC70-46C8-4AFB-9B4A-4A7333775A9D}" destId="{3CCCDFC8-BCB2-44CF-9A0A-32E29D60C892}" srcOrd="1" destOrd="0" presId="urn:microsoft.com/office/officeart/2005/8/layout/vList4"/>
    <dgm:cxn modelId="{ACDDBFA6-F7C5-4AA5-8CA9-FB067378730C}" type="presOf" srcId="{ED08BC70-46C8-4AFB-9B4A-4A7333775A9D}" destId="{927772AA-CE08-47E7-B19B-A93C7DAB93D6}" srcOrd="0" destOrd="0" presId="urn:microsoft.com/office/officeart/2005/8/layout/vList4"/>
    <dgm:cxn modelId="{F0B5B8AA-8623-4DAB-AB55-09177048C468}" type="presOf" srcId="{35F4D9B1-144B-42B2-8505-071650E19C18}" destId="{B1454F58-0DD0-4D4E-A5A2-2769FF6C0633}" srcOrd="1" destOrd="0" presId="urn:microsoft.com/office/officeart/2005/8/layout/vList4"/>
    <dgm:cxn modelId="{9B44CDAA-7600-40AE-955A-C64FD10C5773}" srcId="{32506A2F-7054-4A8F-AAB4-D33140F025BE}" destId="{35F4D9B1-144B-42B2-8505-071650E19C18}" srcOrd="2" destOrd="0" parTransId="{579908EB-0BDA-4BE0-8C79-8674746748B4}" sibTransId="{7B576A01-6860-4CB7-99C6-78DA3F21A1D0}"/>
    <dgm:cxn modelId="{DCE6AABA-F992-417C-B61A-BD885F6A7AFA}" srcId="{32506A2F-7054-4A8F-AAB4-D33140F025BE}" destId="{ED08BC70-46C8-4AFB-9B4A-4A7333775A9D}" srcOrd="4" destOrd="0" parTransId="{189AEB17-A7A8-48A2-B661-EF1AC277027A}" sibTransId="{807C1D6D-1391-4E73-8B4A-E77896D15AFB}"/>
    <dgm:cxn modelId="{6E9C74DA-64ED-4906-A7FF-87AF933958DC}" type="presOf" srcId="{B73337F5-2D4B-4793-A982-2ECA1B5933B4}" destId="{E113E0AA-D011-43C5-BB0D-F4A98EF4AB40}" srcOrd="1" destOrd="0" presId="urn:microsoft.com/office/officeart/2005/8/layout/vList4"/>
    <dgm:cxn modelId="{62151330-0DA7-4BB1-B783-CE6C20B260CC}" type="presParOf" srcId="{20CFC676-E6E9-437A-8202-1E1DC643595A}" destId="{59834D81-5A0D-4D7C-86B2-450AB380AE25}" srcOrd="0" destOrd="0" presId="urn:microsoft.com/office/officeart/2005/8/layout/vList4"/>
    <dgm:cxn modelId="{E04724A4-4291-49D6-BB9B-B36A4B391C80}" type="presParOf" srcId="{59834D81-5A0D-4D7C-86B2-450AB380AE25}" destId="{540C6319-150E-41DF-B2D6-4CF2A82C6087}" srcOrd="0" destOrd="0" presId="urn:microsoft.com/office/officeart/2005/8/layout/vList4"/>
    <dgm:cxn modelId="{3D877C8C-E791-4373-A591-E8D2382F7531}" type="presParOf" srcId="{59834D81-5A0D-4D7C-86B2-450AB380AE25}" destId="{906EF2B3-5B23-45AC-ACE4-9A5B6694DAA5}" srcOrd="1" destOrd="0" presId="urn:microsoft.com/office/officeart/2005/8/layout/vList4"/>
    <dgm:cxn modelId="{807A101C-249C-4E94-B6FD-A8E3B6C8F117}" type="presParOf" srcId="{59834D81-5A0D-4D7C-86B2-450AB380AE25}" destId="{09BC036B-3CC8-4481-A7E2-2B8B8AD5A79F}" srcOrd="2" destOrd="0" presId="urn:microsoft.com/office/officeart/2005/8/layout/vList4"/>
    <dgm:cxn modelId="{A4694242-1978-4DF0-B7DF-051CB897C80E}" type="presParOf" srcId="{20CFC676-E6E9-437A-8202-1E1DC643595A}" destId="{13B0339F-630D-4983-9B24-574AC35FAF31}" srcOrd="1" destOrd="0" presId="urn:microsoft.com/office/officeart/2005/8/layout/vList4"/>
    <dgm:cxn modelId="{1E82E366-DEFF-48D8-A517-A0031A50F4E6}" type="presParOf" srcId="{20CFC676-E6E9-437A-8202-1E1DC643595A}" destId="{476CF81D-9EB0-4074-90D9-BBB533110ACB}" srcOrd="2" destOrd="0" presId="urn:microsoft.com/office/officeart/2005/8/layout/vList4"/>
    <dgm:cxn modelId="{7EF29721-7CC3-427B-A9E0-953E3FFFA8CF}" type="presParOf" srcId="{476CF81D-9EB0-4074-90D9-BBB533110ACB}" destId="{2F8B9B45-E6DF-4E6B-81BF-11C54791663C}" srcOrd="0" destOrd="0" presId="urn:microsoft.com/office/officeart/2005/8/layout/vList4"/>
    <dgm:cxn modelId="{6A05911D-4700-4291-AB4A-7F1CD54C8C32}" type="presParOf" srcId="{476CF81D-9EB0-4074-90D9-BBB533110ACB}" destId="{C7810AF5-E4CD-4199-BB94-B54EE446A32C}" srcOrd="1" destOrd="0" presId="urn:microsoft.com/office/officeart/2005/8/layout/vList4"/>
    <dgm:cxn modelId="{BE3E8D6D-184D-447C-B27B-D4A129F5E4C5}" type="presParOf" srcId="{476CF81D-9EB0-4074-90D9-BBB533110ACB}" destId="{E113E0AA-D011-43C5-BB0D-F4A98EF4AB40}" srcOrd="2" destOrd="0" presId="urn:microsoft.com/office/officeart/2005/8/layout/vList4"/>
    <dgm:cxn modelId="{25E7558F-5658-407B-868C-47DAEAB8EA45}" type="presParOf" srcId="{20CFC676-E6E9-437A-8202-1E1DC643595A}" destId="{5229B3ED-E2AD-4DF2-ABCB-71F7863185E9}" srcOrd="3" destOrd="0" presId="urn:microsoft.com/office/officeart/2005/8/layout/vList4"/>
    <dgm:cxn modelId="{09A14A0B-83B6-4E99-9CC6-7057F1C3D4A9}" type="presParOf" srcId="{20CFC676-E6E9-437A-8202-1E1DC643595A}" destId="{5C96EC01-D3B1-4F7A-938C-72E5257E6E94}" srcOrd="4" destOrd="0" presId="urn:microsoft.com/office/officeart/2005/8/layout/vList4"/>
    <dgm:cxn modelId="{F3FBBF67-927E-4741-ABED-97C7CD5F551F}" type="presParOf" srcId="{5C96EC01-D3B1-4F7A-938C-72E5257E6E94}" destId="{EFF9F956-0188-4416-84D4-1AB90291D2F6}" srcOrd="0" destOrd="0" presId="urn:microsoft.com/office/officeart/2005/8/layout/vList4"/>
    <dgm:cxn modelId="{93D34E96-F5DB-4165-9BAB-324B3ADB91BD}" type="presParOf" srcId="{5C96EC01-D3B1-4F7A-938C-72E5257E6E94}" destId="{12B5616B-1817-4C66-933B-921037950872}" srcOrd="1" destOrd="0" presId="urn:microsoft.com/office/officeart/2005/8/layout/vList4"/>
    <dgm:cxn modelId="{2E82EAC6-F88C-496D-BD4C-3566853A1413}" type="presParOf" srcId="{5C96EC01-D3B1-4F7A-938C-72E5257E6E94}" destId="{B1454F58-0DD0-4D4E-A5A2-2769FF6C0633}" srcOrd="2" destOrd="0" presId="urn:microsoft.com/office/officeart/2005/8/layout/vList4"/>
    <dgm:cxn modelId="{ED9AE296-624F-40DB-8538-1AC4B17C5CB3}" type="presParOf" srcId="{20CFC676-E6E9-437A-8202-1E1DC643595A}" destId="{D3D17987-5950-4B7C-9AFF-89C694EE3F44}" srcOrd="5" destOrd="0" presId="urn:microsoft.com/office/officeart/2005/8/layout/vList4"/>
    <dgm:cxn modelId="{712FC7DD-5AC7-40B4-A887-21C2D88E1559}" type="presParOf" srcId="{20CFC676-E6E9-437A-8202-1E1DC643595A}" destId="{B40F6768-C795-4B40-BE1B-8D632C5019C3}" srcOrd="6" destOrd="0" presId="urn:microsoft.com/office/officeart/2005/8/layout/vList4"/>
    <dgm:cxn modelId="{38C0E512-5C5D-41DB-88B0-934CF2A35BA1}" type="presParOf" srcId="{B40F6768-C795-4B40-BE1B-8D632C5019C3}" destId="{7490D599-A718-48FF-A741-EF628B3D0EFC}" srcOrd="0" destOrd="0" presId="urn:microsoft.com/office/officeart/2005/8/layout/vList4"/>
    <dgm:cxn modelId="{2796FB5D-12FA-43A7-8C92-C819534EF9B5}" type="presParOf" srcId="{B40F6768-C795-4B40-BE1B-8D632C5019C3}" destId="{357DB611-1F7E-40AD-8AA7-8AFF574418D6}" srcOrd="1" destOrd="0" presId="urn:microsoft.com/office/officeart/2005/8/layout/vList4"/>
    <dgm:cxn modelId="{F7DF73D5-E5A5-436F-9DB7-061D13DC0E3F}" type="presParOf" srcId="{B40F6768-C795-4B40-BE1B-8D632C5019C3}" destId="{D1465A44-19B0-4EBB-96AD-E7249ACF68FC}" srcOrd="2" destOrd="0" presId="urn:microsoft.com/office/officeart/2005/8/layout/vList4"/>
    <dgm:cxn modelId="{553D09DB-F326-4A6E-BD8C-7BD5576B5583}" type="presParOf" srcId="{20CFC676-E6E9-437A-8202-1E1DC643595A}" destId="{AB22109E-6389-430C-A799-35E054786C41}" srcOrd="7" destOrd="0" presId="urn:microsoft.com/office/officeart/2005/8/layout/vList4"/>
    <dgm:cxn modelId="{FD0495C5-B037-4602-BC52-F9B1BC7379F9}" type="presParOf" srcId="{20CFC676-E6E9-437A-8202-1E1DC643595A}" destId="{1D1C16BF-86B1-4860-9751-CA7FA057DDB8}" srcOrd="8" destOrd="0" presId="urn:microsoft.com/office/officeart/2005/8/layout/vList4"/>
    <dgm:cxn modelId="{D24ADA91-879B-4EAE-8851-E39A7B1D09B7}" type="presParOf" srcId="{1D1C16BF-86B1-4860-9751-CA7FA057DDB8}" destId="{927772AA-CE08-47E7-B19B-A93C7DAB93D6}" srcOrd="0" destOrd="0" presId="urn:microsoft.com/office/officeart/2005/8/layout/vList4"/>
    <dgm:cxn modelId="{A235E56D-A62E-451D-AA33-DC81D6D17194}" type="presParOf" srcId="{1D1C16BF-86B1-4860-9751-CA7FA057DDB8}" destId="{0D4FB1A8-199E-48D0-A1AD-5AE692FA24BC}" srcOrd="1" destOrd="0" presId="urn:microsoft.com/office/officeart/2005/8/layout/vList4"/>
    <dgm:cxn modelId="{0F134DE6-2E91-49AF-9E87-6D7AB85095C2}" type="presParOf" srcId="{1D1C16BF-86B1-4860-9751-CA7FA057DDB8}" destId="{3CCCDFC8-BCB2-44CF-9A0A-32E29D60C892}" srcOrd="2" destOrd="0" presId="urn:microsoft.com/office/officeart/2005/8/layout/vList4"/>
    <dgm:cxn modelId="{18963185-D9EC-4355-A02D-34FEBC90B5FA}" type="presParOf" srcId="{20CFC676-E6E9-437A-8202-1E1DC643595A}" destId="{11BE7145-57E8-481F-B797-E0F577AC316E}" srcOrd="9" destOrd="0" presId="urn:microsoft.com/office/officeart/2005/8/layout/vList4"/>
    <dgm:cxn modelId="{5979ECDE-91C8-4E42-AFB8-4206C76464AE}" type="presParOf" srcId="{20CFC676-E6E9-437A-8202-1E1DC643595A}" destId="{510A5E22-8153-4380-9272-F2C477FF84EE}" srcOrd="10" destOrd="0" presId="urn:microsoft.com/office/officeart/2005/8/layout/vList4"/>
    <dgm:cxn modelId="{D75B73BB-AF7F-4B73-82DF-32D12E293D03}" type="presParOf" srcId="{510A5E22-8153-4380-9272-F2C477FF84EE}" destId="{22980DD2-936A-4F53-9589-B33FCBCF620D}" srcOrd="0" destOrd="0" presId="urn:microsoft.com/office/officeart/2005/8/layout/vList4"/>
    <dgm:cxn modelId="{38C10EC4-4565-43FF-AABC-DC16DF500858}" type="presParOf" srcId="{510A5E22-8153-4380-9272-F2C477FF84EE}" destId="{61698FD1-EE37-4C49-8E28-EFB72D888DD1}" srcOrd="1" destOrd="0" presId="urn:microsoft.com/office/officeart/2005/8/layout/vList4"/>
    <dgm:cxn modelId="{79AF684F-EEF4-40E2-AB5C-7BC9A920E165}" type="presParOf" srcId="{510A5E22-8153-4380-9272-F2C477FF84EE}" destId="{01E97967-A228-48A4-AB25-174077F799E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57BCDD-9915-4A56-86E8-767ACACD70BD}" type="doc">
      <dgm:prSet loTypeId="urn:microsoft.com/office/officeart/2005/8/layout/pyramid2" loCatId="list" qsTypeId="urn:microsoft.com/office/officeart/2005/8/quickstyle/3d4" qsCatId="3D" csTypeId="urn:microsoft.com/office/officeart/2005/8/colors/colorful5" csCatId="colorful" phldr="1"/>
      <dgm:spPr/>
    </dgm:pt>
    <dgm:pt modelId="{68F93503-ED3A-437A-9038-84E9CD5BF72A}">
      <dgm:prSet/>
      <dgm:spPr/>
      <dgm:t>
        <a:bodyPr/>
        <a:lstStyle/>
        <a:p>
          <a:r>
            <a:rPr lang="ru-RU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Поддержание величины   муниципального долга муниципального округа на экономически безопасном уровне;</a:t>
          </a:r>
        </a:p>
      </dgm:t>
    </dgm:pt>
    <dgm:pt modelId="{E3DD07FD-8E40-442D-B75C-4B696FA980F5}" type="parTrans" cxnId="{A4FD2899-B4FA-4EEB-BDD8-903BAE8B723D}">
      <dgm:prSet/>
      <dgm:spPr/>
      <dgm:t>
        <a:bodyPr/>
        <a:lstStyle/>
        <a:p>
          <a:endParaRPr lang="ru-RU"/>
        </a:p>
      </dgm:t>
    </dgm:pt>
    <dgm:pt modelId="{F564136E-5A89-4E7E-898B-C11299D325E4}" type="sibTrans" cxnId="{A4FD2899-B4FA-4EEB-BDD8-903BAE8B723D}">
      <dgm:prSet/>
      <dgm:spPr/>
      <dgm:t>
        <a:bodyPr/>
        <a:lstStyle/>
        <a:p>
          <a:endParaRPr lang="ru-RU"/>
        </a:p>
      </dgm:t>
    </dgm:pt>
    <dgm:pt modelId="{B84C22B1-355B-4115-8BCD-E546A09B115B}">
      <dgm:prSet/>
      <dgm:spPr/>
      <dgm:t>
        <a:bodyPr/>
        <a:lstStyle/>
        <a:p>
          <a:r>
            <a:rPr lang="ru-RU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Минимизация стоимости заимствований;</a:t>
          </a:r>
        </a:p>
      </dgm:t>
    </dgm:pt>
    <dgm:pt modelId="{85A2FBAF-501F-41A3-A5C6-D54B1F6F8ED3}" type="parTrans" cxnId="{63C55F96-1CA0-4DB3-8987-FDF061D5D2FC}">
      <dgm:prSet/>
      <dgm:spPr/>
      <dgm:t>
        <a:bodyPr/>
        <a:lstStyle/>
        <a:p>
          <a:endParaRPr lang="ru-RU"/>
        </a:p>
      </dgm:t>
    </dgm:pt>
    <dgm:pt modelId="{46EBE810-46E1-4A47-BD4B-0A2B570BD2C6}" type="sibTrans" cxnId="{63C55F96-1CA0-4DB3-8987-FDF061D5D2FC}">
      <dgm:prSet/>
      <dgm:spPr/>
      <dgm:t>
        <a:bodyPr/>
        <a:lstStyle/>
        <a:p>
          <a:endParaRPr lang="ru-RU"/>
        </a:p>
      </dgm:t>
    </dgm:pt>
    <dgm:pt modelId="{EDECACB1-6D94-4891-8F15-2EB38C5DF6DB}">
      <dgm:prSet/>
      <dgm:spPr/>
      <dgm:t>
        <a:bodyPr/>
        <a:lstStyle/>
        <a:p>
          <a:r>
            <a:rPr lang="ru-RU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Осуществление привлечения   заимствований с учетом соблюдения ограничений, установленных Бюджетным кодексом Российской Федерации, в отношении объема муниципального долга и расходов на его обслуживание;</a:t>
          </a:r>
        </a:p>
      </dgm:t>
    </dgm:pt>
    <dgm:pt modelId="{ED3E9A08-24E2-4340-8C14-7617A8DAE1F3}" type="parTrans" cxnId="{F63FE4EC-5277-4BEB-875C-20179E9C9ED1}">
      <dgm:prSet/>
      <dgm:spPr/>
      <dgm:t>
        <a:bodyPr/>
        <a:lstStyle/>
        <a:p>
          <a:endParaRPr lang="ru-RU"/>
        </a:p>
      </dgm:t>
    </dgm:pt>
    <dgm:pt modelId="{99BAA762-0915-40D8-9BE9-B0EB28A4B443}" type="sibTrans" cxnId="{F63FE4EC-5277-4BEB-875C-20179E9C9ED1}">
      <dgm:prSet/>
      <dgm:spPr/>
      <dgm:t>
        <a:bodyPr/>
        <a:lstStyle/>
        <a:p>
          <a:endParaRPr lang="ru-RU"/>
        </a:p>
      </dgm:t>
    </dgm:pt>
    <dgm:pt modelId="{DA8D8A0A-3DE3-4FE3-ACF4-1B19B2127636}" type="pres">
      <dgm:prSet presAssocID="{9057BCDD-9915-4A56-86E8-767ACACD70BD}" presName="compositeShape" presStyleCnt="0">
        <dgm:presLayoutVars>
          <dgm:dir/>
          <dgm:resizeHandles/>
        </dgm:presLayoutVars>
      </dgm:prSet>
      <dgm:spPr/>
    </dgm:pt>
    <dgm:pt modelId="{F8F2D102-0034-4BC6-BEBC-B12BA03DAB10}" type="pres">
      <dgm:prSet presAssocID="{9057BCDD-9915-4A56-86E8-767ACACD70BD}" presName="pyramid" presStyleLbl="node1" presStyleIdx="0" presStyleCnt="1"/>
      <dgm:spPr>
        <a:solidFill>
          <a:srgbClr val="FF99FF"/>
        </a:solidFill>
      </dgm:spPr>
    </dgm:pt>
    <dgm:pt modelId="{B394CA4E-4FC2-415A-BAFE-9293ACEBC024}" type="pres">
      <dgm:prSet presAssocID="{9057BCDD-9915-4A56-86E8-767ACACD70BD}" presName="theList" presStyleCnt="0"/>
      <dgm:spPr/>
    </dgm:pt>
    <dgm:pt modelId="{F0E80BCD-6B7B-4977-89AE-949983118DFF}" type="pres">
      <dgm:prSet presAssocID="{68F93503-ED3A-437A-9038-84E9CD5BF72A}" presName="aNode" presStyleLbl="fgAcc1" presStyleIdx="0" presStyleCnt="3">
        <dgm:presLayoutVars>
          <dgm:bulletEnabled val="1"/>
        </dgm:presLayoutVars>
      </dgm:prSet>
      <dgm:spPr/>
    </dgm:pt>
    <dgm:pt modelId="{C566C7CA-FB20-4961-A8AB-B9A554328A32}" type="pres">
      <dgm:prSet presAssocID="{68F93503-ED3A-437A-9038-84E9CD5BF72A}" presName="aSpace" presStyleCnt="0"/>
      <dgm:spPr/>
    </dgm:pt>
    <dgm:pt modelId="{AA909A80-F38B-4BC0-9A6F-3370407D8FB8}" type="pres">
      <dgm:prSet presAssocID="{B84C22B1-355B-4115-8BCD-E546A09B115B}" presName="aNode" presStyleLbl="fgAcc1" presStyleIdx="1" presStyleCnt="3">
        <dgm:presLayoutVars>
          <dgm:bulletEnabled val="1"/>
        </dgm:presLayoutVars>
      </dgm:prSet>
      <dgm:spPr/>
    </dgm:pt>
    <dgm:pt modelId="{B323D8D7-D506-4625-A78E-81E0D22AF047}" type="pres">
      <dgm:prSet presAssocID="{B84C22B1-355B-4115-8BCD-E546A09B115B}" presName="aSpace" presStyleCnt="0"/>
      <dgm:spPr/>
    </dgm:pt>
    <dgm:pt modelId="{13DCB4C1-F997-4808-B4C5-FE77AD8AF5A6}" type="pres">
      <dgm:prSet presAssocID="{EDECACB1-6D94-4891-8F15-2EB38C5DF6DB}" presName="aNode" presStyleLbl="fgAcc1" presStyleIdx="2" presStyleCnt="3">
        <dgm:presLayoutVars>
          <dgm:bulletEnabled val="1"/>
        </dgm:presLayoutVars>
      </dgm:prSet>
      <dgm:spPr/>
    </dgm:pt>
    <dgm:pt modelId="{95631D65-1498-4A39-9BEF-C854FF65796C}" type="pres">
      <dgm:prSet presAssocID="{EDECACB1-6D94-4891-8F15-2EB38C5DF6DB}" presName="aSpace" presStyleCnt="0"/>
      <dgm:spPr/>
    </dgm:pt>
  </dgm:ptLst>
  <dgm:cxnLst>
    <dgm:cxn modelId="{33CC8922-9374-45DD-BFC9-A7A0A7EEBCDA}" type="presOf" srcId="{9057BCDD-9915-4A56-86E8-767ACACD70BD}" destId="{DA8D8A0A-3DE3-4FE3-ACF4-1B19B2127636}" srcOrd="0" destOrd="0" presId="urn:microsoft.com/office/officeart/2005/8/layout/pyramid2"/>
    <dgm:cxn modelId="{FB2C8A35-5AAF-4C12-818B-75104EE3B825}" type="presOf" srcId="{B84C22B1-355B-4115-8BCD-E546A09B115B}" destId="{AA909A80-F38B-4BC0-9A6F-3370407D8FB8}" srcOrd="0" destOrd="0" presId="urn:microsoft.com/office/officeart/2005/8/layout/pyramid2"/>
    <dgm:cxn modelId="{63C55F96-1CA0-4DB3-8987-FDF061D5D2FC}" srcId="{9057BCDD-9915-4A56-86E8-767ACACD70BD}" destId="{B84C22B1-355B-4115-8BCD-E546A09B115B}" srcOrd="1" destOrd="0" parTransId="{85A2FBAF-501F-41A3-A5C6-D54B1F6F8ED3}" sibTransId="{46EBE810-46E1-4A47-BD4B-0A2B570BD2C6}"/>
    <dgm:cxn modelId="{A4FD2899-B4FA-4EEB-BDD8-903BAE8B723D}" srcId="{9057BCDD-9915-4A56-86E8-767ACACD70BD}" destId="{68F93503-ED3A-437A-9038-84E9CD5BF72A}" srcOrd="0" destOrd="0" parTransId="{E3DD07FD-8E40-442D-B75C-4B696FA980F5}" sibTransId="{F564136E-5A89-4E7E-898B-C11299D325E4}"/>
    <dgm:cxn modelId="{973B059F-2AA9-4B48-A7CC-BC684D801B22}" type="presOf" srcId="{68F93503-ED3A-437A-9038-84E9CD5BF72A}" destId="{F0E80BCD-6B7B-4977-89AE-949983118DFF}" srcOrd="0" destOrd="0" presId="urn:microsoft.com/office/officeart/2005/8/layout/pyramid2"/>
    <dgm:cxn modelId="{897220C8-A712-4550-97CE-DCA919363AB3}" type="presOf" srcId="{EDECACB1-6D94-4891-8F15-2EB38C5DF6DB}" destId="{13DCB4C1-F997-4808-B4C5-FE77AD8AF5A6}" srcOrd="0" destOrd="0" presId="urn:microsoft.com/office/officeart/2005/8/layout/pyramid2"/>
    <dgm:cxn modelId="{F63FE4EC-5277-4BEB-875C-20179E9C9ED1}" srcId="{9057BCDD-9915-4A56-86E8-767ACACD70BD}" destId="{EDECACB1-6D94-4891-8F15-2EB38C5DF6DB}" srcOrd="2" destOrd="0" parTransId="{ED3E9A08-24E2-4340-8C14-7617A8DAE1F3}" sibTransId="{99BAA762-0915-40D8-9BE9-B0EB28A4B443}"/>
    <dgm:cxn modelId="{37CD1F4E-1CDC-48A8-B1DB-663E2E140925}" type="presParOf" srcId="{DA8D8A0A-3DE3-4FE3-ACF4-1B19B2127636}" destId="{F8F2D102-0034-4BC6-BEBC-B12BA03DAB10}" srcOrd="0" destOrd="0" presId="urn:microsoft.com/office/officeart/2005/8/layout/pyramid2"/>
    <dgm:cxn modelId="{B5F88136-C49B-43DB-A2C4-52150069AEF8}" type="presParOf" srcId="{DA8D8A0A-3DE3-4FE3-ACF4-1B19B2127636}" destId="{B394CA4E-4FC2-415A-BAFE-9293ACEBC024}" srcOrd="1" destOrd="0" presId="urn:microsoft.com/office/officeart/2005/8/layout/pyramid2"/>
    <dgm:cxn modelId="{C34153D5-0FA1-49D2-8656-891E68B62471}" type="presParOf" srcId="{B394CA4E-4FC2-415A-BAFE-9293ACEBC024}" destId="{F0E80BCD-6B7B-4977-89AE-949983118DFF}" srcOrd="0" destOrd="0" presId="urn:microsoft.com/office/officeart/2005/8/layout/pyramid2"/>
    <dgm:cxn modelId="{C232D65A-FA87-42E7-A6DC-5EE712EDA857}" type="presParOf" srcId="{B394CA4E-4FC2-415A-BAFE-9293ACEBC024}" destId="{C566C7CA-FB20-4961-A8AB-B9A554328A32}" srcOrd="1" destOrd="0" presId="urn:microsoft.com/office/officeart/2005/8/layout/pyramid2"/>
    <dgm:cxn modelId="{39D6815F-3F90-4FCC-95E1-0BD7A8D6ACBA}" type="presParOf" srcId="{B394CA4E-4FC2-415A-BAFE-9293ACEBC024}" destId="{AA909A80-F38B-4BC0-9A6F-3370407D8FB8}" srcOrd="2" destOrd="0" presId="urn:microsoft.com/office/officeart/2005/8/layout/pyramid2"/>
    <dgm:cxn modelId="{1C901418-4087-4759-A130-51D47098BB0A}" type="presParOf" srcId="{B394CA4E-4FC2-415A-BAFE-9293ACEBC024}" destId="{B323D8D7-D506-4625-A78E-81E0D22AF047}" srcOrd="3" destOrd="0" presId="urn:microsoft.com/office/officeart/2005/8/layout/pyramid2"/>
    <dgm:cxn modelId="{174EAD94-E562-47FF-A8B7-8CE98135DD5A}" type="presParOf" srcId="{B394CA4E-4FC2-415A-BAFE-9293ACEBC024}" destId="{13DCB4C1-F997-4808-B4C5-FE77AD8AF5A6}" srcOrd="4" destOrd="0" presId="urn:microsoft.com/office/officeart/2005/8/layout/pyramid2"/>
    <dgm:cxn modelId="{DD58D53C-AD28-4419-873C-41162427501B}" type="presParOf" srcId="{B394CA4E-4FC2-415A-BAFE-9293ACEBC024}" destId="{95631D65-1498-4A39-9BEF-C854FF65796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18039E2-C9E5-43DA-BA9D-CBC93AAAF01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D60C96F2-9710-46AE-88EC-6F46412CEC14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Демография</a:t>
          </a:r>
        </a:p>
      </dgm:t>
    </dgm:pt>
    <dgm:pt modelId="{2F7A6810-909B-42A4-A830-49F94DCD5367}" type="parTrans" cxnId="{9BE87341-DD99-44D1-B27C-1C6B7EF2223A}">
      <dgm:prSet/>
      <dgm:spPr/>
      <dgm:t>
        <a:bodyPr/>
        <a:lstStyle/>
        <a:p>
          <a:endParaRPr lang="ru-RU"/>
        </a:p>
      </dgm:t>
    </dgm:pt>
    <dgm:pt modelId="{54A92D95-C483-46ED-9735-A490059C0387}" type="sibTrans" cxnId="{9BE87341-DD99-44D1-B27C-1C6B7EF2223A}">
      <dgm:prSet/>
      <dgm:spPr/>
      <dgm:t>
        <a:bodyPr/>
        <a:lstStyle/>
        <a:p>
          <a:endParaRPr lang="ru-RU"/>
        </a:p>
      </dgm:t>
    </dgm:pt>
    <dgm:pt modelId="{B5A29691-20ED-4E01-8DA0-0AA035DA3C6F}" type="pres">
      <dgm:prSet presAssocID="{018039E2-C9E5-43DA-BA9D-CBC93AAAF015}" presName="Name0" presStyleCnt="0">
        <dgm:presLayoutVars>
          <dgm:dir/>
          <dgm:resizeHandles val="exact"/>
        </dgm:presLayoutVars>
      </dgm:prSet>
      <dgm:spPr/>
    </dgm:pt>
    <dgm:pt modelId="{1E3FD68C-54C2-490F-9AAF-7AF51200EE93}" type="pres">
      <dgm:prSet presAssocID="{018039E2-C9E5-43DA-BA9D-CBC93AAAF015}" presName="bkgdShp" presStyleLbl="alignAccFollowNode1" presStyleIdx="0" presStyleCnt="1"/>
      <dgm:spPr>
        <a:solidFill>
          <a:schemeClr val="accent2">
            <a:lumMod val="20000"/>
            <a:lumOff val="80000"/>
            <a:alpha val="90000"/>
          </a:schemeClr>
        </a:solidFill>
      </dgm:spPr>
    </dgm:pt>
    <dgm:pt modelId="{44505384-2B0C-4A9B-B042-C2E6E79CD527}" type="pres">
      <dgm:prSet presAssocID="{018039E2-C9E5-43DA-BA9D-CBC93AAAF015}" presName="linComp" presStyleCnt="0"/>
      <dgm:spPr/>
    </dgm:pt>
    <dgm:pt modelId="{13E188C2-3673-46ED-A4D0-90D279999CDC}" type="pres">
      <dgm:prSet presAssocID="{D60C96F2-9710-46AE-88EC-6F46412CEC14}" presName="compNode" presStyleCnt="0"/>
      <dgm:spPr/>
    </dgm:pt>
    <dgm:pt modelId="{4CB89761-159C-4180-9BB2-6BD23216EA2E}" type="pres">
      <dgm:prSet presAssocID="{D60C96F2-9710-46AE-88EC-6F46412CEC14}" presName="node" presStyleLbl="node1" presStyleIdx="0" presStyleCnt="1">
        <dgm:presLayoutVars>
          <dgm:bulletEnabled val="1"/>
        </dgm:presLayoutVars>
      </dgm:prSet>
      <dgm:spPr/>
    </dgm:pt>
    <dgm:pt modelId="{F3B20EA5-0EE4-4D21-B0A7-197D9B8F74DF}" type="pres">
      <dgm:prSet presAssocID="{D60C96F2-9710-46AE-88EC-6F46412CEC14}" presName="invisiNode" presStyleLbl="node1" presStyleIdx="0" presStyleCnt="1"/>
      <dgm:spPr/>
    </dgm:pt>
    <dgm:pt modelId="{FF4D0083-F16C-46AB-91A0-14A59414F77F}" type="pres">
      <dgm:prSet presAssocID="{D60C96F2-9710-46AE-88EC-6F46412CEC14}" presName="imagNode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t="-1000" b="-1000"/>
          </a:stretch>
        </a:blipFill>
      </dgm:spPr>
    </dgm:pt>
  </dgm:ptLst>
  <dgm:cxnLst>
    <dgm:cxn modelId="{6E8E7A35-22F9-42AF-ADC1-55B64FA9681D}" type="presOf" srcId="{018039E2-C9E5-43DA-BA9D-CBC93AAAF015}" destId="{B5A29691-20ED-4E01-8DA0-0AA035DA3C6F}" srcOrd="0" destOrd="0" presId="urn:microsoft.com/office/officeart/2005/8/layout/pList2"/>
    <dgm:cxn modelId="{9BE87341-DD99-44D1-B27C-1C6B7EF2223A}" srcId="{018039E2-C9E5-43DA-BA9D-CBC93AAAF015}" destId="{D60C96F2-9710-46AE-88EC-6F46412CEC14}" srcOrd="0" destOrd="0" parTransId="{2F7A6810-909B-42A4-A830-49F94DCD5367}" sibTransId="{54A92D95-C483-46ED-9735-A490059C0387}"/>
    <dgm:cxn modelId="{DA4DC856-1799-4D48-B757-E49484F1E7A0}" type="presOf" srcId="{D60C96F2-9710-46AE-88EC-6F46412CEC14}" destId="{4CB89761-159C-4180-9BB2-6BD23216EA2E}" srcOrd="0" destOrd="0" presId="urn:microsoft.com/office/officeart/2005/8/layout/pList2"/>
    <dgm:cxn modelId="{8C855CBA-46FA-4660-85A0-56B1DB3A976F}" type="presParOf" srcId="{B5A29691-20ED-4E01-8DA0-0AA035DA3C6F}" destId="{1E3FD68C-54C2-490F-9AAF-7AF51200EE93}" srcOrd="0" destOrd="0" presId="urn:microsoft.com/office/officeart/2005/8/layout/pList2"/>
    <dgm:cxn modelId="{406A6A55-587B-4213-9920-5CC1D722A1F0}" type="presParOf" srcId="{B5A29691-20ED-4E01-8DA0-0AA035DA3C6F}" destId="{44505384-2B0C-4A9B-B042-C2E6E79CD527}" srcOrd="1" destOrd="0" presId="urn:microsoft.com/office/officeart/2005/8/layout/pList2"/>
    <dgm:cxn modelId="{40C0768E-656F-4283-B1A3-07A3B5C96C76}" type="presParOf" srcId="{44505384-2B0C-4A9B-B042-C2E6E79CD527}" destId="{13E188C2-3673-46ED-A4D0-90D279999CDC}" srcOrd="0" destOrd="0" presId="urn:microsoft.com/office/officeart/2005/8/layout/pList2"/>
    <dgm:cxn modelId="{744088A7-E6F7-4FC3-8981-DCFB35DD902A}" type="presParOf" srcId="{13E188C2-3673-46ED-A4D0-90D279999CDC}" destId="{4CB89761-159C-4180-9BB2-6BD23216EA2E}" srcOrd="0" destOrd="0" presId="urn:microsoft.com/office/officeart/2005/8/layout/pList2"/>
    <dgm:cxn modelId="{1CC54CA6-4819-4C18-925B-17A2CCEB4A06}" type="presParOf" srcId="{13E188C2-3673-46ED-A4D0-90D279999CDC}" destId="{F3B20EA5-0EE4-4D21-B0A7-197D9B8F74DF}" srcOrd="1" destOrd="0" presId="urn:microsoft.com/office/officeart/2005/8/layout/pList2"/>
    <dgm:cxn modelId="{F445F043-8579-49B9-BE35-9722F110B6CB}" type="presParOf" srcId="{13E188C2-3673-46ED-A4D0-90D279999CDC}" destId="{FF4D0083-F16C-46AB-91A0-14A59414F77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18039E2-C9E5-43DA-BA9D-CBC93AAAF01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D60C96F2-9710-46AE-88EC-6F46412CEC14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Рынок товаров и услуг</a:t>
          </a:r>
        </a:p>
      </dgm:t>
    </dgm:pt>
    <dgm:pt modelId="{2F7A6810-909B-42A4-A830-49F94DCD5367}" type="parTrans" cxnId="{9BE87341-DD99-44D1-B27C-1C6B7EF2223A}">
      <dgm:prSet/>
      <dgm:spPr/>
      <dgm:t>
        <a:bodyPr/>
        <a:lstStyle/>
        <a:p>
          <a:endParaRPr lang="ru-RU"/>
        </a:p>
      </dgm:t>
    </dgm:pt>
    <dgm:pt modelId="{54A92D95-C483-46ED-9735-A490059C0387}" type="sibTrans" cxnId="{9BE87341-DD99-44D1-B27C-1C6B7EF2223A}">
      <dgm:prSet/>
      <dgm:spPr/>
      <dgm:t>
        <a:bodyPr/>
        <a:lstStyle/>
        <a:p>
          <a:endParaRPr lang="ru-RU"/>
        </a:p>
      </dgm:t>
    </dgm:pt>
    <dgm:pt modelId="{B5A29691-20ED-4E01-8DA0-0AA035DA3C6F}" type="pres">
      <dgm:prSet presAssocID="{018039E2-C9E5-43DA-BA9D-CBC93AAAF015}" presName="Name0" presStyleCnt="0">
        <dgm:presLayoutVars>
          <dgm:dir/>
          <dgm:resizeHandles val="exact"/>
        </dgm:presLayoutVars>
      </dgm:prSet>
      <dgm:spPr/>
    </dgm:pt>
    <dgm:pt modelId="{1E3FD68C-54C2-490F-9AAF-7AF51200EE93}" type="pres">
      <dgm:prSet presAssocID="{018039E2-C9E5-43DA-BA9D-CBC93AAAF015}" presName="bkgdShp" presStyleLbl="alignAccFollowNode1" presStyleIdx="0" presStyleCnt="1"/>
      <dgm:spPr>
        <a:solidFill>
          <a:schemeClr val="accent4">
            <a:lumMod val="20000"/>
            <a:lumOff val="80000"/>
            <a:alpha val="90000"/>
          </a:schemeClr>
        </a:solidFill>
      </dgm:spPr>
    </dgm:pt>
    <dgm:pt modelId="{44505384-2B0C-4A9B-B042-C2E6E79CD527}" type="pres">
      <dgm:prSet presAssocID="{018039E2-C9E5-43DA-BA9D-CBC93AAAF015}" presName="linComp" presStyleCnt="0"/>
      <dgm:spPr/>
    </dgm:pt>
    <dgm:pt modelId="{13E188C2-3673-46ED-A4D0-90D279999CDC}" type="pres">
      <dgm:prSet presAssocID="{D60C96F2-9710-46AE-88EC-6F46412CEC14}" presName="compNode" presStyleCnt="0"/>
      <dgm:spPr/>
    </dgm:pt>
    <dgm:pt modelId="{4CB89761-159C-4180-9BB2-6BD23216EA2E}" type="pres">
      <dgm:prSet presAssocID="{D60C96F2-9710-46AE-88EC-6F46412CEC14}" presName="node" presStyleLbl="node1" presStyleIdx="0" presStyleCnt="1">
        <dgm:presLayoutVars>
          <dgm:bulletEnabled val="1"/>
        </dgm:presLayoutVars>
      </dgm:prSet>
      <dgm:spPr/>
    </dgm:pt>
    <dgm:pt modelId="{F3B20EA5-0EE4-4D21-B0A7-197D9B8F74DF}" type="pres">
      <dgm:prSet presAssocID="{D60C96F2-9710-46AE-88EC-6F46412CEC14}" presName="invisiNode" presStyleLbl="node1" presStyleIdx="0" presStyleCnt="1"/>
      <dgm:spPr/>
    </dgm:pt>
    <dgm:pt modelId="{FF4D0083-F16C-46AB-91A0-14A59414F77F}" type="pres">
      <dgm:prSet presAssocID="{D60C96F2-9710-46AE-88EC-6F46412CEC14}" presName="imagNode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t="-29000" b="-29000"/>
          </a:stretch>
        </a:blipFill>
      </dgm:spPr>
    </dgm:pt>
  </dgm:ptLst>
  <dgm:cxnLst>
    <dgm:cxn modelId="{6E8E7A35-22F9-42AF-ADC1-55B64FA9681D}" type="presOf" srcId="{018039E2-C9E5-43DA-BA9D-CBC93AAAF015}" destId="{B5A29691-20ED-4E01-8DA0-0AA035DA3C6F}" srcOrd="0" destOrd="0" presId="urn:microsoft.com/office/officeart/2005/8/layout/pList2"/>
    <dgm:cxn modelId="{9BE87341-DD99-44D1-B27C-1C6B7EF2223A}" srcId="{018039E2-C9E5-43DA-BA9D-CBC93AAAF015}" destId="{D60C96F2-9710-46AE-88EC-6F46412CEC14}" srcOrd="0" destOrd="0" parTransId="{2F7A6810-909B-42A4-A830-49F94DCD5367}" sibTransId="{54A92D95-C483-46ED-9735-A490059C0387}"/>
    <dgm:cxn modelId="{DA4DC856-1799-4D48-B757-E49484F1E7A0}" type="presOf" srcId="{D60C96F2-9710-46AE-88EC-6F46412CEC14}" destId="{4CB89761-159C-4180-9BB2-6BD23216EA2E}" srcOrd="0" destOrd="0" presId="urn:microsoft.com/office/officeart/2005/8/layout/pList2"/>
    <dgm:cxn modelId="{8C855CBA-46FA-4660-85A0-56B1DB3A976F}" type="presParOf" srcId="{B5A29691-20ED-4E01-8DA0-0AA035DA3C6F}" destId="{1E3FD68C-54C2-490F-9AAF-7AF51200EE93}" srcOrd="0" destOrd="0" presId="urn:microsoft.com/office/officeart/2005/8/layout/pList2"/>
    <dgm:cxn modelId="{406A6A55-587B-4213-9920-5CC1D722A1F0}" type="presParOf" srcId="{B5A29691-20ED-4E01-8DA0-0AA035DA3C6F}" destId="{44505384-2B0C-4A9B-B042-C2E6E79CD527}" srcOrd="1" destOrd="0" presId="urn:microsoft.com/office/officeart/2005/8/layout/pList2"/>
    <dgm:cxn modelId="{40C0768E-656F-4283-B1A3-07A3B5C96C76}" type="presParOf" srcId="{44505384-2B0C-4A9B-B042-C2E6E79CD527}" destId="{13E188C2-3673-46ED-A4D0-90D279999CDC}" srcOrd="0" destOrd="0" presId="urn:microsoft.com/office/officeart/2005/8/layout/pList2"/>
    <dgm:cxn modelId="{744088A7-E6F7-4FC3-8981-DCFB35DD902A}" type="presParOf" srcId="{13E188C2-3673-46ED-A4D0-90D279999CDC}" destId="{4CB89761-159C-4180-9BB2-6BD23216EA2E}" srcOrd="0" destOrd="0" presId="urn:microsoft.com/office/officeart/2005/8/layout/pList2"/>
    <dgm:cxn modelId="{1CC54CA6-4819-4C18-925B-17A2CCEB4A06}" type="presParOf" srcId="{13E188C2-3673-46ED-A4D0-90D279999CDC}" destId="{F3B20EA5-0EE4-4D21-B0A7-197D9B8F74DF}" srcOrd="1" destOrd="0" presId="urn:microsoft.com/office/officeart/2005/8/layout/pList2"/>
    <dgm:cxn modelId="{F445F043-8579-49B9-BE35-9722F110B6CB}" type="presParOf" srcId="{13E188C2-3673-46ED-A4D0-90D279999CDC}" destId="{FF4D0083-F16C-46AB-91A0-14A59414F77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18039E2-C9E5-43DA-BA9D-CBC93AAAF01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D60C96F2-9710-46AE-88EC-6F46412CEC14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 и занятость</a:t>
          </a:r>
        </a:p>
      </dgm:t>
    </dgm:pt>
    <dgm:pt modelId="{2F7A6810-909B-42A4-A830-49F94DCD5367}" type="parTrans" cxnId="{9BE87341-DD99-44D1-B27C-1C6B7EF2223A}">
      <dgm:prSet/>
      <dgm:spPr/>
      <dgm:t>
        <a:bodyPr/>
        <a:lstStyle/>
        <a:p>
          <a:endParaRPr lang="ru-RU"/>
        </a:p>
      </dgm:t>
    </dgm:pt>
    <dgm:pt modelId="{54A92D95-C483-46ED-9735-A490059C0387}" type="sibTrans" cxnId="{9BE87341-DD99-44D1-B27C-1C6B7EF2223A}">
      <dgm:prSet/>
      <dgm:spPr/>
      <dgm:t>
        <a:bodyPr/>
        <a:lstStyle/>
        <a:p>
          <a:endParaRPr lang="ru-RU"/>
        </a:p>
      </dgm:t>
    </dgm:pt>
    <dgm:pt modelId="{B5A29691-20ED-4E01-8DA0-0AA035DA3C6F}" type="pres">
      <dgm:prSet presAssocID="{018039E2-C9E5-43DA-BA9D-CBC93AAAF015}" presName="Name0" presStyleCnt="0">
        <dgm:presLayoutVars>
          <dgm:dir/>
          <dgm:resizeHandles val="exact"/>
        </dgm:presLayoutVars>
      </dgm:prSet>
      <dgm:spPr/>
    </dgm:pt>
    <dgm:pt modelId="{1E3FD68C-54C2-490F-9AAF-7AF51200EE93}" type="pres">
      <dgm:prSet presAssocID="{018039E2-C9E5-43DA-BA9D-CBC93AAAF015}" presName="bkgdShp" presStyleLbl="alignAccFollowNode1" presStyleIdx="0" presStyleCnt="1"/>
      <dgm:spPr>
        <a:solidFill>
          <a:schemeClr val="accent1">
            <a:lumMod val="20000"/>
            <a:lumOff val="80000"/>
            <a:alpha val="90000"/>
          </a:schemeClr>
        </a:solidFill>
      </dgm:spPr>
    </dgm:pt>
    <dgm:pt modelId="{44505384-2B0C-4A9B-B042-C2E6E79CD527}" type="pres">
      <dgm:prSet presAssocID="{018039E2-C9E5-43DA-BA9D-CBC93AAAF015}" presName="linComp" presStyleCnt="0"/>
      <dgm:spPr/>
    </dgm:pt>
    <dgm:pt modelId="{13E188C2-3673-46ED-A4D0-90D279999CDC}" type="pres">
      <dgm:prSet presAssocID="{D60C96F2-9710-46AE-88EC-6F46412CEC14}" presName="compNode" presStyleCnt="0"/>
      <dgm:spPr/>
    </dgm:pt>
    <dgm:pt modelId="{4CB89761-159C-4180-9BB2-6BD23216EA2E}" type="pres">
      <dgm:prSet presAssocID="{D60C96F2-9710-46AE-88EC-6F46412CEC14}" presName="node" presStyleLbl="node1" presStyleIdx="0" presStyleCnt="1">
        <dgm:presLayoutVars>
          <dgm:bulletEnabled val="1"/>
        </dgm:presLayoutVars>
      </dgm:prSet>
      <dgm:spPr/>
    </dgm:pt>
    <dgm:pt modelId="{F3B20EA5-0EE4-4D21-B0A7-197D9B8F74DF}" type="pres">
      <dgm:prSet presAssocID="{D60C96F2-9710-46AE-88EC-6F46412CEC14}" presName="invisiNode" presStyleLbl="node1" presStyleIdx="0" presStyleCnt="1"/>
      <dgm:spPr/>
    </dgm:pt>
    <dgm:pt modelId="{FF4D0083-F16C-46AB-91A0-14A59414F77F}" type="pres">
      <dgm:prSet presAssocID="{D60C96F2-9710-46AE-88EC-6F46412CEC14}" presName="imagNode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</dgm:ptLst>
  <dgm:cxnLst>
    <dgm:cxn modelId="{6E8E7A35-22F9-42AF-ADC1-55B64FA9681D}" type="presOf" srcId="{018039E2-C9E5-43DA-BA9D-CBC93AAAF015}" destId="{B5A29691-20ED-4E01-8DA0-0AA035DA3C6F}" srcOrd="0" destOrd="0" presId="urn:microsoft.com/office/officeart/2005/8/layout/pList2"/>
    <dgm:cxn modelId="{9BE87341-DD99-44D1-B27C-1C6B7EF2223A}" srcId="{018039E2-C9E5-43DA-BA9D-CBC93AAAF015}" destId="{D60C96F2-9710-46AE-88EC-6F46412CEC14}" srcOrd="0" destOrd="0" parTransId="{2F7A6810-909B-42A4-A830-49F94DCD5367}" sibTransId="{54A92D95-C483-46ED-9735-A490059C0387}"/>
    <dgm:cxn modelId="{DA4DC856-1799-4D48-B757-E49484F1E7A0}" type="presOf" srcId="{D60C96F2-9710-46AE-88EC-6F46412CEC14}" destId="{4CB89761-159C-4180-9BB2-6BD23216EA2E}" srcOrd="0" destOrd="0" presId="urn:microsoft.com/office/officeart/2005/8/layout/pList2"/>
    <dgm:cxn modelId="{8C855CBA-46FA-4660-85A0-56B1DB3A976F}" type="presParOf" srcId="{B5A29691-20ED-4E01-8DA0-0AA035DA3C6F}" destId="{1E3FD68C-54C2-490F-9AAF-7AF51200EE93}" srcOrd="0" destOrd="0" presId="urn:microsoft.com/office/officeart/2005/8/layout/pList2"/>
    <dgm:cxn modelId="{406A6A55-587B-4213-9920-5CC1D722A1F0}" type="presParOf" srcId="{B5A29691-20ED-4E01-8DA0-0AA035DA3C6F}" destId="{44505384-2B0C-4A9B-B042-C2E6E79CD527}" srcOrd="1" destOrd="0" presId="urn:microsoft.com/office/officeart/2005/8/layout/pList2"/>
    <dgm:cxn modelId="{40C0768E-656F-4283-B1A3-07A3B5C96C76}" type="presParOf" srcId="{44505384-2B0C-4A9B-B042-C2E6E79CD527}" destId="{13E188C2-3673-46ED-A4D0-90D279999CDC}" srcOrd="0" destOrd="0" presId="urn:microsoft.com/office/officeart/2005/8/layout/pList2"/>
    <dgm:cxn modelId="{744088A7-E6F7-4FC3-8981-DCFB35DD902A}" type="presParOf" srcId="{13E188C2-3673-46ED-A4D0-90D279999CDC}" destId="{4CB89761-159C-4180-9BB2-6BD23216EA2E}" srcOrd="0" destOrd="0" presId="urn:microsoft.com/office/officeart/2005/8/layout/pList2"/>
    <dgm:cxn modelId="{1CC54CA6-4819-4C18-925B-17A2CCEB4A06}" type="presParOf" srcId="{13E188C2-3673-46ED-A4D0-90D279999CDC}" destId="{F3B20EA5-0EE4-4D21-B0A7-197D9B8F74DF}" srcOrd="1" destOrd="0" presId="urn:microsoft.com/office/officeart/2005/8/layout/pList2"/>
    <dgm:cxn modelId="{F445F043-8579-49B9-BE35-9722F110B6CB}" type="presParOf" srcId="{13E188C2-3673-46ED-A4D0-90D279999CDC}" destId="{FF4D0083-F16C-46AB-91A0-14A59414F77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18039E2-C9E5-43DA-BA9D-CBC93AAAF01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D60C96F2-9710-46AE-88EC-6F46412CEC14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Прибыль</a:t>
          </a:r>
        </a:p>
      </dgm:t>
    </dgm:pt>
    <dgm:pt modelId="{2F7A6810-909B-42A4-A830-49F94DCD5367}" type="parTrans" cxnId="{9BE87341-DD99-44D1-B27C-1C6B7EF2223A}">
      <dgm:prSet/>
      <dgm:spPr/>
      <dgm:t>
        <a:bodyPr/>
        <a:lstStyle/>
        <a:p>
          <a:endParaRPr lang="ru-RU"/>
        </a:p>
      </dgm:t>
    </dgm:pt>
    <dgm:pt modelId="{54A92D95-C483-46ED-9735-A490059C0387}" type="sibTrans" cxnId="{9BE87341-DD99-44D1-B27C-1C6B7EF2223A}">
      <dgm:prSet/>
      <dgm:spPr/>
      <dgm:t>
        <a:bodyPr/>
        <a:lstStyle/>
        <a:p>
          <a:endParaRPr lang="ru-RU"/>
        </a:p>
      </dgm:t>
    </dgm:pt>
    <dgm:pt modelId="{B5A29691-20ED-4E01-8DA0-0AA035DA3C6F}" type="pres">
      <dgm:prSet presAssocID="{018039E2-C9E5-43DA-BA9D-CBC93AAAF015}" presName="Name0" presStyleCnt="0">
        <dgm:presLayoutVars>
          <dgm:dir/>
          <dgm:resizeHandles val="exact"/>
        </dgm:presLayoutVars>
      </dgm:prSet>
      <dgm:spPr/>
    </dgm:pt>
    <dgm:pt modelId="{1E3FD68C-54C2-490F-9AAF-7AF51200EE93}" type="pres">
      <dgm:prSet presAssocID="{018039E2-C9E5-43DA-BA9D-CBC93AAAF015}" presName="bkgdShp" presStyleLbl="alignAccFollowNode1" presStyleIdx="0" presStyleCnt="1"/>
      <dgm:spPr>
        <a:solidFill>
          <a:schemeClr val="accent6">
            <a:lumMod val="20000"/>
            <a:lumOff val="80000"/>
            <a:alpha val="90000"/>
          </a:schemeClr>
        </a:solidFill>
      </dgm:spPr>
    </dgm:pt>
    <dgm:pt modelId="{44505384-2B0C-4A9B-B042-C2E6E79CD527}" type="pres">
      <dgm:prSet presAssocID="{018039E2-C9E5-43DA-BA9D-CBC93AAAF015}" presName="linComp" presStyleCnt="0"/>
      <dgm:spPr/>
    </dgm:pt>
    <dgm:pt modelId="{13E188C2-3673-46ED-A4D0-90D279999CDC}" type="pres">
      <dgm:prSet presAssocID="{D60C96F2-9710-46AE-88EC-6F46412CEC14}" presName="compNode" presStyleCnt="0"/>
      <dgm:spPr/>
    </dgm:pt>
    <dgm:pt modelId="{4CB89761-159C-4180-9BB2-6BD23216EA2E}" type="pres">
      <dgm:prSet presAssocID="{D60C96F2-9710-46AE-88EC-6F46412CEC14}" presName="node" presStyleLbl="node1" presStyleIdx="0" presStyleCnt="1">
        <dgm:presLayoutVars>
          <dgm:bulletEnabled val="1"/>
        </dgm:presLayoutVars>
      </dgm:prSet>
      <dgm:spPr/>
    </dgm:pt>
    <dgm:pt modelId="{F3B20EA5-0EE4-4D21-B0A7-197D9B8F74DF}" type="pres">
      <dgm:prSet presAssocID="{D60C96F2-9710-46AE-88EC-6F46412CEC14}" presName="invisiNode" presStyleLbl="node1" presStyleIdx="0" presStyleCnt="1"/>
      <dgm:spPr/>
    </dgm:pt>
    <dgm:pt modelId="{FF4D0083-F16C-46AB-91A0-14A59414F77F}" type="pres">
      <dgm:prSet presAssocID="{D60C96F2-9710-46AE-88EC-6F46412CEC14}" presName="imagNode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t="-17000" b="-17000"/>
          </a:stretch>
        </a:blipFill>
      </dgm:spPr>
    </dgm:pt>
  </dgm:ptLst>
  <dgm:cxnLst>
    <dgm:cxn modelId="{6E8E7A35-22F9-42AF-ADC1-55B64FA9681D}" type="presOf" srcId="{018039E2-C9E5-43DA-BA9D-CBC93AAAF015}" destId="{B5A29691-20ED-4E01-8DA0-0AA035DA3C6F}" srcOrd="0" destOrd="0" presId="urn:microsoft.com/office/officeart/2005/8/layout/pList2"/>
    <dgm:cxn modelId="{9BE87341-DD99-44D1-B27C-1C6B7EF2223A}" srcId="{018039E2-C9E5-43DA-BA9D-CBC93AAAF015}" destId="{D60C96F2-9710-46AE-88EC-6F46412CEC14}" srcOrd="0" destOrd="0" parTransId="{2F7A6810-909B-42A4-A830-49F94DCD5367}" sibTransId="{54A92D95-C483-46ED-9735-A490059C0387}"/>
    <dgm:cxn modelId="{DA4DC856-1799-4D48-B757-E49484F1E7A0}" type="presOf" srcId="{D60C96F2-9710-46AE-88EC-6F46412CEC14}" destId="{4CB89761-159C-4180-9BB2-6BD23216EA2E}" srcOrd="0" destOrd="0" presId="urn:microsoft.com/office/officeart/2005/8/layout/pList2"/>
    <dgm:cxn modelId="{8C855CBA-46FA-4660-85A0-56B1DB3A976F}" type="presParOf" srcId="{B5A29691-20ED-4E01-8DA0-0AA035DA3C6F}" destId="{1E3FD68C-54C2-490F-9AAF-7AF51200EE93}" srcOrd="0" destOrd="0" presId="urn:microsoft.com/office/officeart/2005/8/layout/pList2"/>
    <dgm:cxn modelId="{406A6A55-587B-4213-9920-5CC1D722A1F0}" type="presParOf" srcId="{B5A29691-20ED-4E01-8DA0-0AA035DA3C6F}" destId="{44505384-2B0C-4A9B-B042-C2E6E79CD527}" srcOrd="1" destOrd="0" presId="urn:microsoft.com/office/officeart/2005/8/layout/pList2"/>
    <dgm:cxn modelId="{40C0768E-656F-4283-B1A3-07A3B5C96C76}" type="presParOf" srcId="{44505384-2B0C-4A9B-B042-C2E6E79CD527}" destId="{13E188C2-3673-46ED-A4D0-90D279999CDC}" srcOrd="0" destOrd="0" presId="urn:microsoft.com/office/officeart/2005/8/layout/pList2"/>
    <dgm:cxn modelId="{744088A7-E6F7-4FC3-8981-DCFB35DD902A}" type="presParOf" srcId="{13E188C2-3673-46ED-A4D0-90D279999CDC}" destId="{4CB89761-159C-4180-9BB2-6BD23216EA2E}" srcOrd="0" destOrd="0" presId="urn:microsoft.com/office/officeart/2005/8/layout/pList2"/>
    <dgm:cxn modelId="{1CC54CA6-4819-4C18-925B-17A2CCEB4A06}" type="presParOf" srcId="{13E188C2-3673-46ED-A4D0-90D279999CDC}" destId="{F3B20EA5-0EE4-4D21-B0A7-197D9B8F74DF}" srcOrd="1" destOrd="0" presId="urn:microsoft.com/office/officeart/2005/8/layout/pList2"/>
    <dgm:cxn modelId="{F445F043-8579-49B9-BE35-9722F110B6CB}" type="presParOf" srcId="{13E188C2-3673-46ED-A4D0-90D279999CDC}" destId="{FF4D0083-F16C-46AB-91A0-14A59414F77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18039E2-C9E5-43DA-BA9D-CBC93AAAF01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D60C96F2-9710-46AE-88EC-6F46412CEC14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100" b="1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Инвестиции</a:t>
          </a:r>
        </a:p>
      </dgm:t>
    </dgm:pt>
    <dgm:pt modelId="{2F7A6810-909B-42A4-A830-49F94DCD5367}" type="parTrans" cxnId="{9BE87341-DD99-44D1-B27C-1C6B7EF2223A}">
      <dgm:prSet/>
      <dgm:spPr/>
      <dgm:t>
        <a:bodyPr/>
        <a:lstStyle/>
        <a:p>
          <a:endParaRPr lang="ru-RU"/>
        </a:p>
      </dgm:t>
    </dgm:pt>
    <dgm:pt modelId="{54A92D95-C483-46ED-9735-A490059C0387}" type="sibTrans" cxnId="{9BE87341-DD99-44D1-B27C-1C6B7EF2223A}">
      <dgm:prSet/>
      <dgm:spPr/>
      <dgm:t>
        <a:bodyPr/>
        <a:lstStyle/>
        <a:p>
          <a:endParaRPr lang="ru-RU"/>
        </a:p>
      </dgm:t>
    </dgm:pt>
    <dgm:pt modelId="{B5A29691-20ED-4E01-8DA0-0AA035DA3C6F}" type="pres">
      <dgm:prSet presAssocID="{018039E2-C9E5-43DA-BA9D-CBC93AAAF015}" presName="Name0" presStyleCnt="0">
        <dgm:presLayoutVars>
          <dgm:dir/>
          <dgm:resizeHandles val="exact"/>
        </dgm:presLayoutVars>
      </dgm:prSet>
      <dgm:spPr/>
    </dgm:pt>
    <dgm:pt modelId="{1E3FD68C-54C2-490F-9AAF-7AF51200EE93}" type="pres">
      <dgm:prSet presAssocID="{018039E2-C9E5-43DA-BA9D-CBC93AAAF015}" presName="bkgdShp" presStyleLbl="alignAccFollowNode1" presStyleIdx="0" presStyleCnt="1"/>
      <dgm:spPr>
        <a:solidFill>
          <a:schemeClr val="bg1">
            <a:lumMod val="95000"/>
            <a:alpha val="90000"/>
          </a:schemeClr>
        </a:solidFill>
      </dgm:spPr>
    </dgm:pt>
    <dgm:pt modelId="{44505384-2B0C-4A9B-B042-C2E6E79CD527}" type="pres">
      <dgm:prSet presAssocID="{018039E2-C9E5-43DA-BA9D-CBC93AAAF015}" presName="linComp" presStyleCnt="0"/>
      <dgm:spPr/>
    </dgm:pt>
    <dgm:pt modelId="{13E188C2-3673-46ED-A4D0-90D279999CDC}" type="pres">
      <dgm:prSet presAssocID="{D60C96F2-9710-46AE-88EC-6F46412CEC14}" presName="compNode" presStyleCnt="0"/>
      <dgm:spPr/>
    </dgm:pt>
    <dgm:pt modelId="{4CB89761-159C-4180-9BB2-6BD23216EA2E}" type="pres">
      <dgm:prSet presAssocID="{D60C96F2-9710-46AE-88EC-6F46412CEC14}" presName="node" presStyleLbl="node1" presStyleIdx="0" presStyleCnt="1">
        <dgm:presLayoutVars>
          <dgm:bulletEnabled val="1"/>
        </dgm:presLayoutVars>
      </dgm:prSet>
      <dgm:spPr/>
    </dgm:pt>
    <dgm:pt modelId="{F3B20EA5-0EE4-4D21-B0A7-197D9B8F74DF}" type="pres">
      <dgm:prSet presAssocID="{D60C96F2-9710-46AE-88EC-6F46412CEC14}" presName="invisiNode" presStyleLbl="node1" presStyleIdx="0" presStyleCnt="1"/>
      <dgm:spPr/>
    </dgm:pt>
    <dgm:pt modelId="{FF4D0083-F16C-46AB-91A0-14A59414F77F}" type="pres">
      <dgm:prSet presAssocID="{D60C96F2-9710-46AE-88EC-6F46412CEC14}" presName="imagNode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t="-21000" b="-21000"/>
          </a:stretch>
        </a:blipFill>
      </dgm:spPr>
    </dgm:pt>
  </dgm:ptLst>
  <dgm:cxnLst>
    <dgm:cxn modelId="{6E8E7A35-22F9-42AF-ADC1-55B64FA9681D}" type="presOf" srcId="{018039E2-C9E5-43DA-BA9D-CBC93AAAF015}" destId="{B5A29691-20ED-4E01-8DA0-0AA035DA3C6F}" srcOrd="0" destOrd="0" presId="urn:microsoft.com/office/officeart/2005/8/layout/pList2"/>
    <dgm:cxn modelId="{9BE87341-DD99-44D1-B27C-1C6B7EF2223A}" srcId="{018039E2-C9E5-43DA-BA9D-CBC93AAAF015}" destId="{D60C96F2-9710-46AE-88EC-6F46412CEC14}" srcOrd="0" destOrd="0" parTransId="{2F7A6810-909B-42A4-A830-49F94DCD5367}" sibTransId="{54A92D95-C483-46ED-9735-A490059C0387}"/>
    <dgm:cxn modelId="{DA4DC856-1799-4D48-B757-E49484F1E7A0}" type="presOf" srcId="{D60C96F2-9710-46AE-88EC-6F46412CEC14}" destId="{4CB89761-159C-4180-9BB2-6BD23216EA2E}" srcOrd="0" destOrd="0" presId="urn:microsoft.com/office/officeart/2005/8/layout/pList2"/>
    <dgm:cxn modelId="{8C855CBA-46FA-4660-85A0-56B1DB3A976F}" type="presParOf" srcId="{B5A29691-20ED-4E01-8DA0-0AA035DA3C6F}" destId="{1E3FD68C-54C2-490F-9AAF-7AF51200EE93}" srcOrd="0" destOrd="0" presId="urn:microsoft.com/office/officeart/2005/8/layout/pList2"/>
    <dgm:cxn modelId="{406A6A55-587B-4213-9920-5CC1D722A1F0}" type="presParOf" srcId="{B5A29691-20ED-4E01-8DA0-0AA035DA3C6F}" destId="{44505384-2B0C-4A9B-B042-C2E6E79CD527}" srcOrd="1" destOrd="0" presId="urn:microsoft.com/office/officeart/2005/8/layout/pList2"/>
    <dgm:cxn modelId="{40C0768E-656F-4283-B1A3-07A3B5C96C76}" type="presParOf" srcId="{44505384-2B0C-4A9B-B042-C2E6E79CD527}" destId="{13E188C2-3673-46ED-A4D0-90D279999CDC}" srcOrd="0" destOrd="0" presId="urn:microsoft.com/office/officeart/2005/8/layout/pList2"/>
    <dgm:cxn modelId="{744088A7-E6F7-4FC3-8981-DCFB35DD902A}" type="presParOf" srcId="{13E188C2-3673-46ED-A4D0-90D279999CDC}" destId="{4CB89761-159C-4180-9BB2-6BD23216EA2E}" srcOrd="0" destOrd="0" presId="urn:microsoft.com/office/officeart/2005/8/layout/pList2"/>
    <dgm:cxn modelId="{1CC54CA6-4819-4C18-925B-17A2CCEB4A06}" type="presParOf" srcId="{13E188C2-3673-46ED-A4D0-90D279999CDC}" destId="{F3B20EA5-0EE4-4D21-B0A7-197D9B8F74DF}" srcOrd="1" destOrd="0" presId="urn:microsoft.com/office/officeart/2005/8/layout/pList2"/>
    <dgm:cxn modelId="{F445F043-8579-49B9-BE35-9722F110B6CB}" type="presParOf" srcId="{13E188C2-3673-46ED-A4D0-90D279999CDC}" destId="{FF4D0083-F16C-46AB-91A0-14A59414F77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4B5211F-91F4-4253-97A6-5DBAB0AED22C}" type="doc">
      <dgm:prSet loTypeId="urn:microsoft.com/office/officeart/2008/layout/PictureAccent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27B785A-7AD5-40B9-8831-C5A030DB5690}">
      <dgm:prSet phldrT="[Текст]" custT="1"/>
      <dgm:spPr/>
      <dgm:t>
        <a:bodyPr/>
        <a:lstStyle/>
        <a:p>
          <a:r>
            <a:rPr lang="ru-RU" sz="1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отраслей экономики</a:t>
          </a:r>
        </a:p>
      </dgm:t>
    </dgm:pt>
    <dgm:pt modelId="{1D4073AE-7094-404A-9D19-91C65A8A2548}" type="parTrans" cxnId="{E699A48C-5DAF-46D9-9ECB-812496D96761}">
      <dgm:prSet/>
      <dgm:spPr/>
      <dgm:t>
        <a:bodyPr/>
        <a:lstStyle/>
        <a:p>
          <a:endParaRPr lang="ru-RU"/>
        </a:p>
      </dgm:t>
    </dgm:pt>
    <dgm:pt modelId="{185BD508-7FC9-48E5-A68B-5A3A984FA2E9}" type="sibTrans" cxnId="{E699A48C-5DAF-46D9-9ECB-812496D96761}">
      <dgm:prSet/>
      <dgm:spPr/>
      <dgm:t>
        <a:bodyPr/>
        <a:lstStyle/>
        <a:p>
          <a:endParaRPr lang="ru-RU"/>
        </a:p>
      </dgm:t>
    </dgm:pt>
    <dgm:pt modelId="{B88BBB3A-F3F3-4217-9DDC-D3F87F37F8AA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Промышленное производство</a:t>
          </a:r>
        </a:p>
      </dgm:t>
    </dgm:pt>
    <dgm:pt modelId="{1CC19866-47DB-4452-BCC0-6F5C2716BD04}" type="parTrans" cxnId="{BD3EB1E1-4487-43CF-9A9B-D8A6964EDED5}">
      <dgm:prSet/>
      <dgm:spPr/>
      <dgm:t>
        <a:bodyPr/>
        <a:lstStyle/>
        <a:p>
          <a:endParaRPr lang="ru-RU"/>
        </a:p>
      </dgm:t>
    </dgm:pt>
    <dgm:pt modelId="{6CFBB6E0-CDFF-482A-B9AC-75A8BC9CD214}" type="sibTrans" cxnId="{BD3EB1E1-4487-43CF-9A9B-D8A6964EDED5}">
      <dgm:prSet/>
      <dgm:spPr/>
      <dgm:t>
        <a:bodyPr/>
        <a:lstStyle/>
        <a:p>
          <a:endParaRPr lang="ru-RU"/>
        </a:p>
      </dgm:t>
    </dgm:pt>
    <dgm:pt modelId="{58B64181-2605-4F38-A641-D7551149060D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</a:t>
          </a:r>
        </a:p>
      </dgm:t>
    </dgm:pt>
    <dgm:pt modelId="{9B4F8E57-3C9D-498A-8ABE-62BCD0DCDA7C}" type="parTrans" cxnId="{54291FB5-C8B4-41DD-9501-BBFC6AAD33B9}">
      <dgm:prSet/>
      <dgm:spPr/>
      <dgm:t>
        <a:bodyPr/>
        <a:lstStyle/>
        <a:p>
          <a:endParaRPr lang="ru-RU"/>
        </a:p>
      </dgm:t>
    </dgm:pt>
    <dgm:pt modelId="{2E2857AC-99AE-4168-8A36-C927060A29C4}" type="sibTrans" cxnId="{54291FB5-C8B4-41DD-9501-BBFC6AAD33B9}">
      <dgm:prSet/>
      <dgm:spPr/>
      <dgm:t>
        <a:bodyPr/>
        <a:lstStyle/>
        <a:p>
          <a:endParaRPr lang="ru-RU"/>
        </a:p>
      </dgm:t>
    </dgm:pt>
    <dgm:pt modelId="{60BD99FC-0980-4F1E-9F46-B84E5D940968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Сельское хозяйство</a:t>
          </a:r>
        </a:p>
      </dgm:t>
    </dgm:pt>
    <dgm:pt modelId="{B308DFA0-DECE-44C1-AD5A-A76784C909BF}" type="parTrans" cxnId="{CC8ECEFC-6001-47C8-BE87-9D0EC395C544}">
      <dgm:prSet/>
      <dgm:spPr/>
      <dgm:t>
        <a:bodyPr/>
        <a:lstStyle/>
        <a:p>
          <a:endParaRPr lang="ru-RU"/>
        </a:p>
      </dgm:t>
    </dgm:pt>
    <dgm:pt modelId="{87355C70-F590-4BEE-88AE-E7D5CCC9A2F6}" type="sibTrans" cxnId="{CC8ECEFC-6001-47C8-BE87-9D0EC395C544}">
      <dgm:prSet/>
      <dgm:spPr/>
      <dgm:t>
        <a:bodyPr/>
        <a:lstStyle/>
        <a:p>
          <a:endParaRPr lang="ru-RU"/>
        </a:p>
      </dgm:t>
    </dgm:pt>
    <dgm:pt modelId="{FE179D4B-CB0A-46F2-BEDB-49161B1D52BE}" type="pres">
      <dgm:prSet presAssocID="{04B5211F-91F4-4253-97A6-5DBAB0AED22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A8883EA-631E-4799-8BA1-04E3B7B53AD8}" type="pres">
      <dgm:prSet presAssocID="{E27B785A-7AD5-40B9-8831-C5A030DB5690}" presName="root" presStyleCnt="0">
        <dgm:presLayoutVars>
          <dgm:chMax/>
          <dgm:chPref val="4"/>
        </dgm:presLayoutVars>
      </dgm:prSet>
      <dgm:spPr/>
    </dgm:pt>
    <dgm:pt modelId="{28E4D3EB-FD8E-44A7-8A69-7A8D69305545}" type="pres">
      <dgm:prSet presAssocID="{E27B785A-7AD5-40B9-8831-C5A030DB5690}" presName="rootComposite" presStyleCnt="0">
        <dgm:presLayoutVars/>
      </dgm:prSet>
      <dgm:spPr/>
    </dgm:pt>
    <dgm:pt modelId="{7019AF88-0104-456D-B2E2-B3B346EBCAB5}" type="pres">
      <dgm:prSet presAssocID="{E27B785A-7AD5-40B9-8831-C5A030DB5690}" presName="rootText" presStyleLbl="node0" presStyleIdx="0" presStyleCnt="1">
        <dgm:presLayoutVars>
          <dgm:chMax/>
          <dgm:chPref val="4"/>
        </dgm:presLayoutVars>
      </dgm:prSet>
      <dgm:spPr/>
    </dgm:pt>
    <dgm:pt modelId="{2F91F732-3F60-4DC2-A30D-37D9C99D5BF9}" type="pres">
      <dgm:prSet presAssocID="{E27B785A-7AD5-40B9-8831-C5A030DB5690}" presName="childShape" presStyleCnt="0">
        <dgm:presLayoutVars>
          <dgm:chMax val="0"/>
          <dgm:chPref val="0"/>
        </dgm:presLayoutVars>
      </dgm:prSet>
      <dgm:spPr/>
    </dgm:pt>
    <dgm:pt modelId="{E3D82573-F36A-4D1F-BBEE-DD050C467269}" type="pres">
      <dgm:prSet presAssocID="{B88BBB3A-F3F3-4217-9DDC-D3F87F37F8AA}" presName="childComposite" presStyleCnt="0">
        <dgm:presLayoutVars>
          <dgm:chMax val="0"/>
          <dgm:chPref val="0"/>
        </dgm:presLayoutVars>
      </dgm:prSet>
      <dgm:spPr/>
    </dgm:pt>
    <dgm:pt modelId="{FFAAB53E-289A-4677-A0F9-80195145B9FD}" type="pres">
      <dgm:prSet presAssocID="{B88BBB3A-F3F3-4217-9DDC-D3F87F37F8AA}" presName="Image" presStyleLbl="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</dgm:spPr>
    </dgm:pt>
    <dgm:pt modelId="{35D29E20-AC89-4EF9-9C64-3FA12F455BEA}" type="pres">
      <dgm:prSet presAssocID="{B88BBB3A-F3F3-4217-9DDC-D3F87F37F8AA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7C18D8BF-1AB2-41EB-BFAC-9288DE58C86F}" type="pres">
      <dgm:prSet presAssocID="{60BD99FC-0980-4F1E-9F46-B84E5D940968}" presName="childComposite" presStyleCnt="0">
        <dgm:presLayoutVars>
          <dgm:chMax val="0"/>
          <dgm:chPref val="0"/>
        </dgm:presLayoutVars>
      </dgm:prSet>
      <dgm:spPr/>
    </dgm:pt>
    <dgm:pt modelId="{9D960B28-2999-4C34-AEB1-0919C10ACE4F}" type="pres">
      <dgm:prSet presAssocID="{60BD99FC-0980-4F1E-9F46-B84E5D940968}" presName="Image" presStyleLbl="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47E2AA45-0DAF-4391-BC34-4AE64A4AAD89}" type="pres">
      <dgm:prSet presAssocID="{60BD99FC-0980-4F1E-9F46-B84E5D940968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18412089-C825-497D-85D5-98BF8475B666}" type="pres">
      <dgm:prSet presAssocID="{58B64181-2605-4F38-A641-D7551149060D}" presName="childComposite" presStyleCnt="0">
        <dgm:presLayoutVars>
          <dgm:chMax val="0"/>
          <dgm:chPref val="0"/>
        </dgm:presLayoutVars>
      </dgm:prSet>
      <dgm:spPr/>
    </dgm:pt>
    <dgm:pt modelId="{AC64C137-FB0D-465F-A710-B73E0A610EC1}" type="pres">
      <dgm:prSet presAssocID="{58B64181-2605-4F38-A641-D7551149060D}" presName="Image" presStyleLbl="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30000" r="-30000"/>
          </a:stretch>
        </a:blipFill>
      </dgm:spPr>
    </dgm:pt>
    <dgm:pt modelId="{FA316A6D-A943-4103-80C3-142E2D6F8ACE}" type="pres">
      <dgm:prSet presAssocID="{58B64181-2605-4F38-A641-D7551149060D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71BD407-0158-45DE-B807-01AF095B060B}" type="presOf" srcId="{58B64181-2605-4F38-A641-D7551149060D}" destId="{FA316A6D-A943-4103-80C3-142E2D6F8ACE}" srcOrd="0" destOrd="0" presId="urn:microsoft.com/office/officeart/2008/layout/PictureAccentList"/>
    <dgm:cxn modelId="{EE313127-D34C-48E5-B324-E37C0728B1A0}" type="presOf" srcId="{E27B785A-7AD5-40B9-8831-C5A030DB5690}" destId="{7019AF88-0104-456D-B2E2-B3B346EBCAB5}" srcOrd="0" destOrd="0" presId="urn:microsoft.com/office/officeart/2008/layout/PictureAccentList"/>
    <dgm:cxn modelId="{A1FF2328-9E5A-4F47-9C4D-7FD1253288A6}" type="presOf" srcId="{60BD99FC-0980-4F1E-9F46-B84E5D940968}" destId="{47E2AA45-0DAF-4391-BC34-4AE64A4AAD89}" srcOrd="0" destOrd="0" presId="urn:microsoft.com/office/officeart/2008/layout/PictureAccentList"/>
    <dgm:cxn modelId="{EE49E647-B06B-4FFD-8118-E2DEE30166A3}" type="presOf" srcId="{B88BBB3A-F3F3-4217-9DDC-D3F87F37F8AA}" destId="{35D29E20-AC89-4EF9-9C64-3FA12F455BEA}" srcOrd="0" destOrd="0" presId="urn:microsoft.com/office/officeart/2008/layout/PictureAccentList"/>
    <dgm:cxn modelId="{E699A48C-5DAF-46D9-9ECB-812496D96761}" srcId="{04B5211F-91F4-4253-97A6-5DBAB0AED22C}" destId="{E27B785A-7AD5-40B9-8831-C5A030DB5690}" srcOrd="0" destOrd="0" parTransId="{1D4073AE-7094-404A-9D19-91C65A8A2548}" sibTransId="{185BD508-7FC9-48E5-A68B-5A3A984FA2E9}"/>
    <dgm:cxn modelId="{54291FB5-C8B4-41DD-9501-BBFC6AAD33B9}" srcId="{E27B785A-7AD5-40B9-8831-C5A030DB5690}" destId="{58B64181-2605-4F38-A641-D7551149060D}" srcOrd="2" destOrd="0" parTransId="{9B4F8E57-3C9D-498A-8ABE-62BCD0DCDA7C}" sibTransId="{2E2857AC-99AE-4168-8A36-C927060A29C4}"/>
    <dgm:cxn modelId="{A0E24AE1-7899-4DEC-B631-76F66552EDE8}" type="presOf" srcId="{04B5211F-91F4-4253-97A6-5DBAB0AED22C}" destId="{FE179D4B-CB0A-46F2-BEDB-49161B1D52BE}" srcOrd="0" destOrd="0" presId="urn:microsoft.com/office/officeart/2008/layout/PictureAccentList"/>
    <dgm:cxn modelId="{BD3EB1E1-4487-43CF-9A9B-D8A6964EDED5}" srcId="{E27B785A-7AD5-40B9-8831-C5A030DB5690}" destId="{B88BBB3A-F3F3-4217-9DDC-D3F87F37F8AA}" srcOrd="0" destOrd="0" parTransId="{1CC19866-47DB-4452-BCC0-6F5C2716BD04}" sibTransId="{6CFBB6E0-CDFF-482A-B9AC-75A8BC9CD214}"/>
    <dgm:cxn modelId="{CC8ECEFC-6001-47C8-BE87-9D0EC395C544}" srcId="{E27B785A-7AD5-40B9-8831-C5A030DB5690}" destId="{60BD99FC-0980-4F1E-9F46-B84E5D940968}" srcOrd="1" destOrd="0" parTransId="{B308DFA0-DECE-44C1-AD5A-A76784C909BF}" sibTransId="{87355C70-F590-4BEE-88AE-E7D5CCC9A2F6}"/>
    <dgm:cxn modelId="{72731999-F00C-415A-9875-B0FFB05C23BA}" type="presParOf" srcId="{FE179D4B-CB0A-46F2-BEDB-49161B1D52BE}" destId="{BA8883EA-631E-4799-8BA1-04E3B7B53AD8}" srcOrd="0" destOrd="0" presId="urn:microsoft.com/office/officeart/2008/layout/PictureAccentList"/>
    <dgm:cxn modelId="{CF9A6886-6E2A-4F37-9458-B3DB6CC3C6BF}" type="presParOf" srcId="{BA8883EA-631E-4799-8BA1-04E3B7B53AD8}" destId="{28E4D3EB-FD8E-44A7-8A69-7A8D69305545}" srcOrd="0" destOrd="0" presId="urn:microsoft.com/office/officeart/2008/layout/PictureAccentList"/>
    <dgm:cxn modelId="{690C4318-4462-4E0E-81A8-D28CB8DA6384}" type="presParOf" srcId="{28E4D3EB-FD8E-44A7-8A69-7A8D69305545}" destId="{7019AF88-0104-456D-B2E2-B3B346EBCAB5}" srcOrd="0" destOrd="0" presId="urn:microsoft.com/office/officeart/2008/layout/PictureAccentList"/>
    <dgm:cxn modelId="{B3A2C185-7D20-4CBB-B8F0-5C152FD1C202}" type="presParOf" srcId="{BA8883EA-631E-4799-8BA1-04E3B7B53AD8}" destId="{2F91F732-3F60-4DC2-A30D-37D9C99D5BF9}" srcOrd="1" destOrd="0" presId="urn:microsoft.com/office/officeart/2008/layout/PictureAccentList"/>
    <dgm:cxn modelId="{906CDBBC-3BEB-40FA-A56F-B47532701ED0}" type="presParOf" srcId="{2F91F732-3F60-4DC2-A30D-37D9C99D5BF9}" destId="{E3D82573-F36A-4D1F-BBEE-DD050C467269}" srcOrd="0" destOrd="0" presId="urn:microsoft.com/office/officeart/2008/layout/PictureAccentList"/>
    <dgm:cxn modelId="{9C1E2CD6-8582-4DE9-B8A3-B74F2670ECEA}" type="presParOf" srcId="{E3D82573-F36A-4D1F-BBEE-DD050C467269}" destId="{FFAAB53E-289A-4677-A0F9-80195145B9FD}" srcOrd="0" destOrd="0" presId="urn:microsoft.com/office/officeart/2008/layout/PictureAccentList"/>
    <dgm:cxn modelId="{D01D32A2-9996-4B83-BD33-020DD266ACA7}" type="presParOf" srcId="{E3D82573-F36A-4D1F-BBEE-DD050C467269}" destId="{35D29E20-AC89-4EF9-9C64-3FA12F455BEA}" srcOrd="1" destOrd="0" presId="urn:microsoft.com/office/officeart/2008/layout/PictureAccentList"/>
    <dgm:cxn modelId="{47A35335-99CD-44AF-AD09-AE094ED45D79}" type="presParOf" srcId="{2F91F732-3F60-4DC2-A30D-37D9C99D5BF9}" destId="{7C18D8BF-1AB2-41EB-BFAC-9288DE58C86F}" srcOrd="1" destOrd="0" presId="urn:microsoft.com/office/officeart/2008/layout/PictureAccentList"/>
    <dgm:cxn modelId="{59400379-041B-492C-8D0D-328AABA1B479}" type="presParOf" srcId="{7C18D8BF-1AB2-41EB-BFAC-9288DE58C86F}" destId="{9D960B28-2999-4C34-AEB1-0919C10ACE4F}" srcOrd="0" destOrd="0" presId="urn:microsoft.com/office/officeart/2008/layout/PictureAccentList"/>
    <dgm:cxn modelId="{83B5D908-8636-4F2E-BF1E-4844C78A2C57}" type="presParOf" srcId="{7C18D8BF-1AB2-41EB-BFAC-9288DE58C86F}" destId="{47E2AA45-0DAF-4391-BC34-4AE64A4AAD89}" srcOrd="1" destOrd="0" presId="urn:microsoft.com/office/officeart/2008/layout/PictureAccentList"/>
    <dgm:cxn modelId="{A3655C0D-316C-40AB-A0F7-007718A06D8A}" type="presParOf" srcId="{2F91F732-3F60-4DC2-A30D-37D9C99D5BF9}" destId="{18412089-C825-497D-85D5-98BF8475B666}" srcOrd="2" destOrd="0" presId="urn:microsoft.com/office/officeart/2008/layout/PictureAccentList"/>
    <dgm:cxn modelId="{0E1E9A45-3827-4F5A-ABDC-8B318EA1CFA4}" type="presParOf" srcId="{18412089-C825-497D-85D5-98BF8475B666}" destId="{AC64C137-FB0D-465F-A710-B73E0A610EC1}" srcOrd="0" destOrd="0" presId="urn:microsoft.com/office/officeart/2008/layout/PictureAccentList"/>
    <dgm:cxn modelId="{C1925506-6587-426F-9EDF-1762D2F94401}" type="presParOf" srcId="{18412089-C825-497D-85D5-98BF8475B666}" destId="{FA316A6D-A943-4103-80C3-142E2D6F8ACE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8C2190C-BB83-40BF-8A69-8768944DCF08}" type="doc">
      <dgm:prSet loTypeId="urn:microsoft.com/office/officeart/2005/8/layout/vList4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4A4601-6C05-4541-9956-83C4AD9AC47B}">
      <dgm:prSet phldrT="[Текст]" custT="1"/>
      <dgm:spPr/>
      <dgm:t>
        <a:bodyPr/>
        <a:lstStyle/>
        <a:p>
          <a:pPr algn="just"/>
          <a:r>
            <a:rPr lang="ru-RU" sz="11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Бюджет</a:t>
          </a:r>
        </a:p>
      </dgm:t>
    </dgm:pt>
    <dgm:pt modelId="{1D78CCDF-9B54-472E-8FE8-4A96D0A5879B}" type="parTrans" cxnId="{F5A0416A-5635-4420-80BB-9204910F86CB}">
      <dgm:prSet/>
      <dgm:spPr/>
      <dgm:t>
        <a:bodyPr/>
        <a:lstStyle/>
        <a:p>
          <a:endParaRPr lang="ru-RU"/>
        </a:p>
      </dgm:t>
    </dgm:pt>
    <dgm:pt modelId="{1B8F42F4-14E6-4909-83B8-688303575D90}" type="sibTrans" cxnId="{F5A0416A-5635-4420-80BB-9204910F86CB}">
      <dgm:prSet/>
      <dgm:spPr/>
      <dgm:t>
        <a:bodyPr/>
        <a:lstStyle/>
        <a:p>
          <a:endParaRPr lang="ru-RU"/>
        </a:p>
      </dgm:t>
    </dgm:pt>
    <dgm:pt modelId="{DD0CBEE9-FC09-4FAA-8659-A2E428E1E871}" type="pres">
      <dgm:prSet presAssocID="{28C2190C-BB83-40BF-8A69-8768944DCF08}" presName="linear" presStyleCnt="0">
        <dgm:presLayoutVars>
          <dgm:dir/>
          <dgm:resizeHandles val="exact"/>
        </dgm:presLayoutVars>
      </dgm:prSet>
      <dgm:spPr/>
    </dgm:pt>
    <dgm:pt modelId="{3A8FAB25-4D81-4FF0-B7D6-1598CBAA876D}" type="pres">
      <dgm:prSet presAssocID="{CF4A4601-6C05-4541-9956-83C4AD9AC47B}" presName="comp" presStyleCnt="0"/>
      <dgm:spPr/>
    </dgm:pt>
    <dgm:pt modelId="{25E1AC64-402C-42DC-A2E8-7C53D48FAEA0}" type="pres">
      <dgm:prSet presAssocID="{CF4A4601-6C05-4541-9956-83C4AD9AC47B}" presName="box" presStyleLbl="node1" presStyleIdx="0" presStyleCnt="1"/>
      <dgm:spPr/>
    </dgm:pt>
    <dgm:pt modelId="{381B325B-1284-4C67-97D4-233B877D54A6}" type="pres">
      <dgm:prSet presAssocID="{CF4A4601-6C05-4541-9956-83C4AD9AC47B}" presName="img" presStyleLbl="fgImgPlace1" presStyleIdx="0" presStyleCnt="1"/>
      <dgm:spPr>
        <a:blipFill rotWithShape="1">
          <a:blip xmlns:r="http://schemas.openxmlformats.org/officeDocument/2006/relationships" r:embed="rId1"/>
          <a:srcRect/>
          <a:stretch>
            <a:fillRect l="-21000" r="-21000"/>
          </a:stretch>
        </a:blipFill>
      </dgm:spPr>
    </dgm:pt>
    <dgm:pt modelId="{50E8724A-2337-4553-9E7F-E6A9D1EDA705}" type="pres">
      <dgm:prSet presAssocID="{CF4A4601-6C05-4541-9956-83C4AD9AC47B}" presName="text" presStyleLbl="node1" presStyleIdx="0" presStyleCnt="1">
        <dgm:presLayoutVars>
          <dgm:bulletEnabled val="1"/>
        </dgm:presLayoutVars>
      </dgm:prSet>
      <dgm:spPr/>
    </dgm:pt>
  </dgm:ptLst>
  <dgm:cxnLst>
    <dgm:cxn modelId="{F5A0416A-5635-4420-80BB-9204910F86CB}" srcId="{28C2190C-BB83-40BF-8A69-8768944DCF08}" destId="{CF4A4601-6C05-4541-9956-83C4AD9AC47B}" srcOrd="0" destOrd="0" parTransId="{1D78CCDF-9B54-472E-8FE8-4A96D0A5879B}" sibTransId="{1B8F42F4-14E6-4909-83B8-688303575D90}"/>
    <dgm:cxn modelId="{5E996E7E-8247-497D-AB8D-8B8CD3BAE3A4}" type="presOf" srcId="{CF4A4601-6C05-4541-9956-83C4AD9AC47B}" destId="{50E8724A-2337-4553-9E7F-E6A9D1EDA705}" srcOrd="1" destOrd="0" presId="urn:microsoft.com/office/officeart/2005/8/layout/vList4"/>
    <dgm:cxn modelId="{08875DDA-731B-49BF-AF4D-6208712EFCEC}" type="presOf" srcId="{28C2190C-BB83-40BF-8A69-8768944DCF08}" destId="{DD0CBEE9-FC09-4FAA-8659-A2E428E1E871}" srcOrd="0" destOrd="0" presId="urn:microsoft.com/office/officeart/2005/8/layout/vList4"/>
    <dgm:cxn modelId="{C65866F3-4A69-4119-8799-DA0B7A495A18}" type="presOf" srcId="{CF4A4601-6C05-4541-9956-83C4AD9AC47B}" destId="{25E1AC64-402C-42DC-A2E8-7C53D48FAEA0}" srcOrd="0" destOrd="0" presId="urn:microsoft.com/office/officeart/2005/8/layout/vList4"/>
    <dgm:cxn modelId="{695ABD85-A3E6-4CCD-89A8-A7A327F72790}" type="presParOf" srcId="{DD0CBEE9-FC09-4FAA-8659-A2E428E1E871}" destId="{3A8FAB25-4D81-4FF0-B7D6-1598CBAA876D}" srcOrd="0" destOrd="0" presId="urn:microsoft.com/office/officeart/2005/8/layout/vList4"/>
    <dgm:cxn modelId="{A2AF9DF6-08E9-43F2-9366-7C88B839F324}" type="presParOf" srcId="{3A8FAB25-4D81-4FF0-B7D6-1598CBAA876D}" destId="{25E1AC64-402C-42DC-A2E8-7C53D48FAEA0}" srcOrd="0" destOrd="0" presId="urn:microsoft.com/office/officeart/2005/8/layout/vList4"/>
    <dgm:cxn modelId="{B012012A-9EB7-45F4-9FD4-8E4F51FD526F}" type="presParOf" srcId="{3A8FAB25-4D81-4FF0-B7D6-1598CBAA876D}" destId="{381B325B-1284-4C67-97D4-233B877D54A6}" srcOrd="1" destOrd="0" presId="urn:microsoft.com/office/officeart/2005/8/layout/vList4"/>
    <dgm:cxn modelId="{92309207-0EAD-4C43-9F44-80D6D8049B19}" type="presParOf" srcId="{3A8FAB25-4D81-4FF0-B7D6-1598CBAA876D}" destId="{50E8724A-2337-4553-9E7F-E6A9D1EDA70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36922FD-946B-4D4C-9773-2E5850727F56}" type="doc">
      <dgm:prSet loTypeId="urn:microsoft.com/office/officeart/2005/8/layout/h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CFBE50-FF94-458F-8ED9-47EE9FCD64F5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 в расчете на 1 человека (руб.)</a:t>
          </a:r>
        </a:p>
      </dgm:t>
    </dgm:pt>
    <dgm:pt modelId="{A37758BF-C188-4C72-8788-2AB07C40456E}" type="parTrans" cxnId="{C549D4A7-6265-4868-AECF-BE92DDD53606}">
      <dgm:prSet/>
      <dgm:spPr/>
      <dgm:t>
        <a:bodyPr/>
        <a:lstStyle/>
        <a:p>
          <a:endParaRPr lang="ru-RU"/>
        </a:p>
      </dgm:t>
    </dgm:pt>
    <dgm:pt modelId="{397BB807-B71A-4CD2-BB14-B053F71441D9}" type="sibTrans" cxnId="{C549D4A7-6265-4868-AECF-BE92DDD53606}">
      <dgm:prSet/>
      <dgm:spPr/>
      <dgm:t>
        <a:bodyPr/>
        <a:lstStyle/>
        <a:p>
          <a:endParaRPr lang="ru-RU"/>
        </a:p>
      </dgm:t>
    </dgm:pt>
    <dgm:pt modelId="{AF618B22-9854-4AF7-AED0-117372201BB6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год 46699,05  </a:t>
          </a:r>
        </a:p>
      </dgm:t>
    </dgm:pt>
    <dgm:pt modelId="{64BC99CB-FD30-4AA1-A264-E8A3857FFE70}" type="parTrans" cxnId="{593AD564-39E9-4C06-801F-245D78ABB7C2}">
      <dgm:prSet/>
      <dgm:spPr/>
      <dgm:t>
        <a:bodyPr/>
        <a:lstStyle/>
        <a:p>
          <a:endParaRPr lang="ru-RU"/>
        </a:p>
      </dgm:t>
    </dgm:pt>
    <dgm:pt modelId="{15C06016-B137-4132-9A56-9D855F702C92}" type="sibTrans" cxnId="{593AD564-39E9-4C06-801F-245D78ABB7C2}">
      <dgm:prSet/>
      <dgm:spPr/>
      <dgm:t>
        <a:bodyPr/>
        <a:lstStyle/>
        <a:p>
          <a:endParaRPr lang="ru-RU"/>
        </a:p>
      </dgm:t>
    </dgm:pt>
    <dgm:pt modelId="{BB27EFE6-1803-4BB0-993A-871A6D9D2FAD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  56430,37</a:t>
          </a:r>
        </a:p>
      </dgm:t>
    </dgm:pt>
    <dgm:pt modelId="{894E2290-F0EA-4224-83EA-4267D7C6A0B6}" type="parTrans" cxnId="{0EED9B73-2BEC-408E-A691-045A88C519E7}">
      <dgm:prSet/>
      <dgm:spPr/>
      <dgm:t>
        <a:bodyPr/>
        <a:lstStyle/>
        <a:p>
          <a:endParaRPr lang="ru-RU"/>
        </a:p>
      </dgm:t>
    </dgm:pt>
    <dgm:pt modelId="{11D2A5B0-D6D6-4AE2-853F-10666FE8D069}" type="sibTrans" cxnId="{0EED9B73-2BEC-408E-A691-045A88C519E7}">
      <dgm:prSet/>
      <dgm:spPr/>
      <dgm:t>
        <a:bodyPr/>
        <a:lstStyle/>
        <a:p>
          <a:endParaRPr lang="ru-RU"/>
        </a:p>
      </dgm:t>
    </dgm:pt>
    <dgm:pt modelId="{EA325E53-2CBF-4FEE-A966-6F7F8D8345A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год 60600,97</a:t>
          </a:r>
        </a:p>
      </dgm:t>
    </dgm:pt>
    <dgm:pt modelId="{5BFD18E8-6462-4364-B926-C6C102BC21CC}" type="parTrans" cxnId="{4808D4C1-F32C-4845-AD45-60D70B351603}">
      <dgm:prSet/>
      <dgm:spPr/>
      <dgm:t>
        <a:bodyPr/>
        <a:lstStyle/>
        <a:p>
          <a:endParaRPr lang="ru-RU"/>
        </a:p>
      </dgm:t>
    </dgm:pt>
    <dgm:pt modelId="{4C10DB13-3146-44E9-833F-2C5D605A832A}" type="sibTrans" cxnId="{4808D4C1-F32C-4845-AD45-60D70B351603}">
      <dgm:prSet/>
      <dgm:spPr/>
      <dgm:t>
        <a:bodyPr/>
        <a:lstStyle/>
        <a:p>
          <a:endParaRPr lang="ru-RU"/>
        </a:p>
      </dgm:t>
    </dgm:pt>
    <dgm:pt modelId="{7682D1DC-CDB2-4ED6-ACB7-9635C149BE7D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год 60365,18</a:t>
          </a:r>
        </a:p>
        <a:p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DF744D-9D71-4D56-9311-C366C81900F2}" type="parTrans" cxnId="{0C2D990A-38A3-4651-990D-4A5DAC0FA7C8}">
      <dgm:prSet/>
      <dgm:spPr/>
      <dgm:t>
        <a:bodyPr/>
        <a:lstStyle/>
        <a:p>
          <a:endParaRPr lang="ru-RU"/>
        </a:p>
      </dgm:t>
    </dgm:pt>
    <dgm:pt modelId="{F1017A7D-251D-4002-AD44-72731827ED2C}" type="sibTrans" cxnId="{0C2D990A-38A3-4651-990D-4A5DAC0FA7C8}">
      <dgm:prSet/>
      <dgm:spPr/>
      <dgm:t>
        <a:bodyPr/>
        <a:lstStyle/>
        <a:p>
          <a:endParaRPr lang="ru-RU"/>
        </a:p>
      </dgm:t>
    </dgm:pt>
    <dgm:pt modelId="{7C7A5EA4-F0EA-496E-A4C5-6D389FFED4A6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 59291,26</a:t>
          </a:r>
        </a:p>
      </dgm:t>
    </dgm:pt>
    <dgm:pt modelId="{0FFD874E-73B8-4E48-8312-724927CDFA8A}" type="parTrans" cxnId="{29A48909-F31C-4F5C-BB92-ADE3EFC7B9C1}">
      <dgm:prSet/>
      <dgm:spPr/>
      <dgm:t>
        <a:bodyPr/>
        <a:lstStyle/>
        <a:p>
          <a:endParaRPr lang="ru-RU"/>
        </a:p>
      </dgm:t>
    </dgm:pt>
    <dgm:pt modelId="{4CC6C616-088A-449A-8115-99DB4102522F}" type="sibTrans" cxnId="{29A48909-F31C-4F5C-BB92-ADE3EFC7B9C1}">
      <dgm:prSet/>
      <dgm:spPr/>
      <dgm:t>
        <a:bodyPr/>
        <a:lstStyle/>
        <a:p>
          <a:endParaRPr lang="ru-RU"/>
        </a:p>
      </dgm:t>
    </dgm:pt>
    <dgm:pt modelId="{70B50DEA-4838-4251-98F0-653F7BB9AF25}" type="pres">
      <dgm:prSet presAssocID="{136922FD-946B-4D4C-9773-2E5850727F56}" presName="composite" presStyleCnt="0">
        <dgm:presLayoutVars>
          <dgm:chMax val="1"/>
          <dgm:dir/>
          <dgm:resizeHandles val="exact"/>
        </dgm:presLayoutVars>
      </dgm:prSet>
      <dgm:spPr/>
    </dgm:pt>
    <dgm:pt modelId="{E98E288C-1C2F-4CCB-93EF-6E303A9C6DD8}" type="pres">
      <dgm:prSet presAssocID="{1CCFBE50-FF94-458F-8ED9-47EE9FCD64F5}" presName="roof" presStyleLbl="dkBgShp" presStyleIdx="0" presStyleCnt="2"/>
      <dgm:spPr/>
    </dgm:pt>
    <dgm:pt modelId="{2D091014-6B2D-40EF-8023-72346F272DC6}" type="pres">
      <dgm:prSet presAssocID="{1CCFBE50-FF94-458F-8ED9-47EE9FCD64F5}" presName="pillars" presStyleCnt="0"/>
      <dgm:spPr/>
    </dgm:pt>
    <dgm:pt modelId="{E342D20F-CBDD-466E-A76C-6044FF57118F}" type="pres">
      <dgm:prSet presAssocID="{1CCFBE50-FF94-458F-8ED9-47EE9FCD64F5}" presName="pillar1" presStyleLbl="node1" presStyleIdx="0" presStyleCnt="5" custLinFactNeighborX="3737" custLinFactNeighborY="1766">
        <dgm:presLayoutVars>
          <dgm:bulletEnabled val="1"/>
        </dgm:presLayoutVars>
      </dgm:prSet>
      <dgm:spPr/>
    </dgm:pt>
    <dgm:pt modelId="{5ED58CD1-498F-49AC-8A18-A9205F1FA89F}" type="pres">
      <dgm:prSet presAssocID="{BB27EFE6-1803-4BB0-993A-871A6D9D2FAD}" presName="pillarX" presStyleLbl="node1" presStyleIdx="1" presStyleCnt="5">
        <dgm:presLayoutVars>
          <dgm:bulletEnabled val="1"/>
        </dgm:presLayoutVars>
      </dgm:prSet>
      <dgm:spPr/>
    </dgm:pt>
    <dgm:pt modelId="{36AF6B35-5958-400B-8767-3D46BBDCBE42}" type="pres">
      <dgm:prSet presAssocID="{7682D1DC-CDB2-4ED6-ACB7-9635C149BE7D}" presName="pillarX" presStyleLbl="node1" presStyleIdx="2" presStyleCnt="5">
        <dgm:presLayoutVars>
          <dgm:bulletEnabled val="1"/>
        </dgm:presLayoutVars>
      </dgm:prSet>
      <dgm:spPr/>
    </dgm:pt>
    <dgm:pt modelId="{0953B264-A5FA-4DEC-BDAE-4B7CA16CDEB4}" type="pres">
      <dgm:prSet presAssocID="{7C7A5EA4-F0EA-496E-A4C5-6D389FFED4A6}" presName="pillarX" presStyleLbl="node1" presStyleIdx="3" presStyleCnt="5">
        <dgm:presLayoutVars>
          <dgm:bulletEnabled val="1"/>
        </dgm:presLayoutVars>
      </dgm:prSet>
      <dgm:spPr/>
    </dgm:pt>
    <dgm:pt modelId="{5FFAE600-E7DC-41DF-B62A-4CD0D1BF78C8}" type="pres">
      <dgm:prSet presAssocID="{EA325E53-2CBF-4FEE-A966-6F7F8D8345AF}" presName="pillarX" presStyleLbl="node1" presStyleIdx="4" presStyleCnt="5">
        <dgm:presLayoutVars>
          <dgm:bulletEnabled val="1"/>
        </dgm:presLayoutVars>
      </dgm:prSet>
      <dgm:spPr/>
    </dgm:pt>
    <dgm:pt modelId="{18C11215-CDC5-4691-947E-51DDE60E4CDD}" type="pres">
      <dgm:prSet presAssocID="{1CCFBE50-FF94-458F-8ED9-47EE9FCD64F5}" presName="base" presStyleLbl="dkBgShp" presStyleIdx="1" presStyleCnt="2"/>
      <dgm:spPr>
        <a:solidFill>
          <a:schemeClr val="accent2">
            <a:lumMod val="40000"/>
            <a:lumOff val="60000"/>
          </a:schemeClr>
        </a:solidFill>
      </dgm:spPr>
    </dgm:pt>
  </dgm:ptLst>
  <dgm:cxnLst>
    <dgm:cxn modelId="{29A48909-F31C-4F5C-BB92-ADE3EFC7B9C1}" srcId="{1CCFBE50-FF94-458F-8ED9-47EE9FCD64F5}" destId="{7C7A5EA4-F0EA-496E-A4C5-6D389FFED4A6}" srcOrd="3" destOrd="0" parTransId="{0FFD874E-73B8-4E48-8312-724927CDFA8A}" sibTransId="{4CC6C616-088A-449A-8115-99DB4102522F}"/>
    <dgm:cxn modelId="{0C2D990A-38A3-4651-990D-4A5DAC0FA7C8}" srcId="{1CCFBE50-FF94-458F-8ED9-47EE9FCD64F5}" destId="{7682D1DC-CDB2-4ED6-ACB7-9635C149BE7D}" srcOrd="2" destOrd="0" parTransId="{C7DF744D-9D71-4D56-9311-C366C81900F2}" sibTransId="{F1017A7D-251D-4002-AD44-72731827ED2C}"/>
    <dgm:cxn modelId="{3FEC293C-3D28-41C0-B913-C623FFBC6D3A}" type="presOf" srcId="{AF618B22-9854-4AF7-AED0-117372201BB6}" destId="{E342D20F-CBDD-466E-A76C-6044FF57118F}" srcOrd="0" destOrd="0" presId="urn:microsoft.com/office/officeart/2005/8/layout/hList3"/>
    <dgm:cxn modelId="{861AED60-BCC5-486D-9A8A-471F49DE35BC}" type="presOf" srcId="{EA325E53-2CBF-4FEE-A966-6F7F8D8345AF}" destId="{5FFAE600-E7DC-41DF-B62A-4CD0D1BF78C8}" srcOrd="0" destOrd="0" presId="urn:microsoft.com/office/officeart/2005/8/layout/hList3"/>
    <dgm:cxn modelId="{593AD564-39E9-4C06-801F-245D78ABB7C2}" srcId="{1CCFBE50-FF94-458F-8ED9-47EE9FCD64F5}" destId="{AF618B22-9854-4AF7-AED0-117372201BB6}" srcOrd="0" destOrd="0" parTransId="{64BC99CB-FD30-4AA1-A264-E8A3857FFE70}" sibTransId="{15C06016-B137-4132-9A56-9D855F702C92}"/>
    <dgm:cxn modelId="{0EED9B73-2BEC-408E-A691-045A88C519E7}" srcId="{1CCFBE50-FF94-458F-8ED9-47EE9FCD64F5}" destId="{BB27EFE6-1803-4BB0-993A-871A6D9D2FAD}" srcOrd="1" destOrd="0" parTransId="{894E2290-F0EA-4224-83EA-4267D7C6A0B6}" sibTransId="{11D2A5B0-D6D6-4AE2-853F-10666FE8D069}"/>
    <dgm:cxn modelId="{F4FDD286-1D13-4766-8499-05B68F995C97}" type="presOf" srcId="{136922FD-946B-4D4C-9773-2E5850727F56}" destId="{70B50DEA-4838-4251-98F0-653F7BB9AF25}" srcOrd="0" destOrd="0" presId="urn:microsoft.com/office/officeart/2005/8/layout/hList3"/>
    <dgm:cxn modelId="{436DDD98-273A-45E4-BE6B-19E04142FED4}" type="presOf" srcId="{1CCFBE50-FF94-458F-8ED9-47EE9FCD64F5}" destId="{E98E288C-1C2F-4CCB-93EF-6E303A9C6DD8}" srcOrd="0" destOrd="0" presId="urn:microsoft.com/office/officeart/2005/8/layout/hList3"/>
    <dgm:cxn modelId="{4CFF16A7-F490-4139-ABB0-2D3AF4F84722}" type="presOf" srcId="{BB27EFE6-1803-4BB0-993A-871A6D9D2FAD}" destId="{5ED58CD1-498F-49AC-8A18-A9205F1FA89F}" srcOrd="0" destOrd="0" presId="urn:microsoft.com/office/officeart/2005/8/layout/hList3"/>
    <dgm:cxn modelId="{C549D4A7-6265-4868-AECF-BE92DDD53606}" srcId="{136922FD-946B-4D4C-9773-2E5850727F56}" destId="{1CCFBE50-FF94-458F-8ED9-47EE9FCD64F5}" srcOrd="0" destOrd="0" parTransId="{A37758BF-C188-4C72-8788-2AB07C40456E}" sibTransId="{397BB807-B71A-4CD2-BB14-B053F71441D9}"/>
    <dgm:cxn modelId="{61E34EBA-71D2-4537-AFFC-CBDF8410B7B7}" type="presOf" srcId="{7682D1DC-CDB2-4ED6-ACB7-9635C149BE7D}" destId="{36AF6B35-5958-400B-8767-3D46BBDCBE42}" srcOrd="0" destOrd="0" presId="urn:microsoft.com/office/officeart/2005/8/layout/hList3"/>
    <dgm:cxn modelId="{4808D4C1-F32C-4845-AD45-60D70B351603}" srcId="{1CCFBE50-FF94-458F-8ED9-47EE9FCD64F5}" destId="{EA325E53-2CBF-4FEE-A966-6F7F8D8345AF}" srcOrd="4" destOrd="0" parTransId="{5BFD18E8-6462-4364-B926-C6C102BC21CC}" sibTransId="{4C10DB13-3146-44E9-833F-2C5D605A832A}"/>
    <dgm:cxn modelId="{79777CDB-A2F0-4EF2-959D-E9D0B54EC0EF}" type="presOf" srcId="{7C7A5EA4-F0EA-496E-A4C5-6D389FFED4A6}" destId="{0953B264-A5FA-4DEC-BDAE-4B7CA16CDEB4}" srcOrd="0" destOrd="0" presId="urn:microsoft.com/office/officeart/2005/8/layout/hList3"/>
    <dgm:cxn modelId="{6C8E6D9D-E053-458E-8861-DA4E05BE95DF}" type="presParOf" srcId="{70B50DEA-4838-4251-98F0-653F7BB9AF25}" destId="{E98E288C-1C2F-4CCB-93EF-6E303A9C6DD8}" srcOrd="0" destOrd="0" presId="urn:microsoft.com/office/officeart/2005/8/layout/hList3"/>
    <dgm:cxn modelId="{A94DF6FC-C6B5-43C0-908E-AE5DD23EA754}" type="presParOf" srcId="{70B50DEA-4838-4251-98F0-653F7BB9AF25}" destId="{2D091014-6B2D-40EF-8023-72346F272DC6}" srcOrd="1" destOrd="0" presId="urn:microsoft.com/office/officeart/2005/8/layout/hList3"/>
    <dgm:cxn modelId="{E6F2297C-2141-433C-B8B8-2157B59D4496}" type="presParOf" srcId="{2D091014-6B2D-40EF-8023-72346F272DC6}" destId="{E342D20F-CBDD-466E-A76C-6044FF57118F}" srcOrd="0" destOrd="0" presId="urn:microsoft.com/office/officeart/2005/8/layout/hList3"/>
    <dgm:cxn modelId="{8DCCC625-15BC-40BE-B239-A6D4A6362686}" type="presParOf" srcId="{2D091014-6B2D-40EF-8023-72346F272DC6}" destId="{5ED58CD1-498F-49AC-8A18-A9205F1FA89F}" srcOrd="1" destOrd="0" presId="urn:microsoft.com/office/officeart/2005/8/layout/hList3"/>
    <dgm:cxn modelId="{5DE91952-0439-44F0-ACF6-33C3C1FD2C6C}" type="presParOf" srcId="{2D091014-6B2D-40EF-8023-72346F272DC6}" destId="{36AF6B35-5958-400B-8767-3D46BBDCBE42}" srcOrd="2" destOrd="0" presId="urn:microsoft.com/office/officeart/2005/8/layout/hList3"/>
    <dgm:cxn modelId="{94C9584D-AA3A-4A0F-B49D-5A5DC760CE62}" type="presParOf" srcId="{2D091014-6B2D-40EF-8023-72346F272DC6}" destId="{0953B264-A5FA-4DEC-BDAE-4B7CA16CDEB4}" srcOrd="3" destOrd="0" presId="urn:microsoft.com/office/officeart/2005/8/layout/hList3"/>
    <dgm:cxn modelId="{A7AA135A-C6D3-4BFF-8FB6-02CDB56FD25E}" type="presParOf" srcId="{2D091014-6B2D-40EF-8023-72346F272DC6}" destId="{5FFAE600-E7DC-41DF-B62A-4CD0D1BF78C8}" srcOrd="4" destOrd="0" presId="urn:microsoft.com/office/officeart/2005/8/layout/hList3"/>
    <dgm:cxn modelId="{44E9B351-2D35-415A-A28C-5CAC33AA8072}" type="presParOf" srcId="{70B50DEA-4838-4251-98F0-653F7BB9AF25}" destId="{18C11215-CDC5-4691-947E-51DDE60E4CD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36922FD-946B-4D4C-9773-2E5850727F56}" type="doc">
      <dgm:prSet loTypeId="urn:microsoft.com/office/officeart/2005/8/layout/h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CFBE50-FF94-458F-8ED9-47EE9FCD64F5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расчете на 1 человека (руб.) </a:t>
          </a:r>
        </a:p>
      </dgm:t>
    </dgm:pt>
    <dgm:pt modelId="{A37758BF-C188-4C72-8788-2AB07C40456E}" type="parTrans" cxnId="{C549D4A7-6265-4868-AECF-BE92DDD53606}">
      <dgm:prSet/>
      <dgm:spPr/>
      <dgm:t>
        <a:bodyPr/>
        <a:lstStyle/>
        <a:p>
          <a:endParaRPr lang="ru-RU"/>
        </a:p>
      </dgm:t>
    </dgm:pt>
    <dgm:pt modelId="{397BB807-B71A-4CD2-BB14-B053F71441D9}" type="sibTrans" cxnId="{C549D4A7-6265-4868-AECF-BE92DDD53606}">
      <dgm:prSet/>
      <dgm:spPr/>
      <dgm:t>
        <a:bodyPr/>
        <a:lstStyle/>
        <a:p>
          <a:endParaRPr lang="ru-RU"/>
        </a:p>
      </dgm:t>
    </dgm:pt>
    <dgm:pt modelId="{AF618B22-9854-4AF7-AED0-117372201BB6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год</a:t>
          </a:r>
        </a:p>
        <a:p>
          <a:r>
            <a:rPr lang="ru-RU" sz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45755,45</a:t>
          </a:r>
        </a:p>
      </dgm:t>
    </dgm:pt>
    <dgm:pt modelId="{64BC99CB-FD30-4AA1-A264-E8A3857FFE70}" type="parTrans" cxnId="{593AD564-39E9-4C06-801F-245D78ABB7C2}">
      <dgm:prSet/>
      <dgm:spPr/>
      <dgm:t>
        <a:bodyPr/>
        <a:lstStyle/>
        <a:p>
          <a:endParaRPr lang="ru-RU"/>
        </a:p>
      </dgm:t>
    </dgm:pt>
    <dgm:pt modelId="{15C06016-B137-4132-9A56-9D855F702C92}" type="sibTrans" cxnId="{593AD564-39E9-4C06-801F-245D78ABB7C2}">
      <dgm:prSet/>
      <dgm:spPr/>
      <dgm:t>
        <a:bodyPr/>
        <a:lstStyle/>
        <a:p>
          <a:endParaRPr lang="ru-RU"/>
        </a:p>
      </dgm:t>
    </dgm:pt>
    <dgm:pt modelId="{BB27EFE6-1803-4BB0-993A-871A6D9D2FAD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</a:t>
          </a:r>
        </a:p>
        <a:p>
          <a:r>
            <a:rPr lang="ru-RU" sz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59633,00</a:t>
          </a:r>
        </a:p>
      </dgm:t>
    </dgm:pt>
    <dgm:pt modelId="{894E2290-F0EA-4224-83EA-4267D7C6A0B6}" type="parTrans" cxnId="{0EED9B73-2BEC-408E-A691-045A88C519E7}">
      <dgm:prSet/>
      <dgm:spPr/>
      <dgm:t>
        <a:bodyPr/>
        <a:lstStyle/>
        <a:p>
          <a:endParaRPr lang="ru-RU"/>
        </a:p>
      </dgm:t>
    </dgm:pt>
    <dgm:pt modelId="{11D2A5B0-D6D6-4AE2-853F-10666FE8D069}" type="sibTrans" cxnId="{0EED9B73-2BEC-408E-A691-045A88C519E7}">
      <dgm:prSet/>
      <dgm:spPr/>
      <dgm:t>
        <a:bodyPr/>
        <a:lstStyle/>
        <a:p>
          <a:endParaRPr lang="ru-RU"/>
        </a:p>
      </dgm:t>
    </dgm:pt>
    <dgm:pt modelId="{EA325E53-2CBF-4FEE-A966-6F7F8D8345AF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год 59126,61</a:t>
          </a:r>
        </a:p>
      </dgm:t>
    </dgm:pt>
    <dgm:pt modelId="{5BFD18E8-6462-4364-B926-C6C102BC21CC}" type="parTrans" cxnId="{4808D4C1-F32C-4845-AD45-60D70B351603}">
      <dgm:prSet/>
      <dgm:spPr/>
      <dgm:t>
        <a:bodyPr/>
        <a:lstStyle/>
        <a:p>
          <a:endParaRPr lang="ru-RU"/>
        </a:p>
      </dgm:t>
    </dgm:pt>
    <dgm:pt modelId="{4C10DB13-3146-44E9-833F-2C5D605A832A}" type="sibTrans" cxnId="{4808D4C1-F32C-4845-AD45-60D70B351603}">
      <dgm:prSet/>
      <dgm:spPr/>
      <dgm:t>
        <a:bodyPr/>
        <a:lstStyle/>
        <a:p>
          <a:endParaRPr lang="ru-RU"/>
        </a:p>
      </dgm:t>
    </dgm:pt>
    <dgm:pt modelId="{7682D1DC-CDB2-4ED6-ACB7-9635C149BE7D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год 60365,18</a:t>
          </a:r>
        </a:p>
      </dgm:t>
    </dgm:pt>
    <dgm:pt modelId="{C7DF744D-9D71-4D56-9311-C366C81900F2}" type="parTrans" cxnId="{0C2D990A-38A3-4651-990D-4A5DAC0FA7C8}">
      <dgm:prSet/>
      <dgm:spPr/>
      <dgm:t>
        <a:bodyPr/>
        <a:lstStyle/>
        <a:p>
          <a:endParaRPr lang="ru-RU"/>
        </a:p>
      </dgm:t>
    </dgm:pt>
    <dgm:pt modelId="{F1017A7D-251D-4002-AD44-72731827ED2C}" type="sibTrans" cxnId="{0C2D990A-38A3-4651-990D-4A5DAC0FA7C8}">
      <dgm:prSet/>
      <dgm:spPr/>
      <dgm:t>
        <a:bodyPr/>
        <a:lstStyle/>
        <a:p>
          <a:endParaRPr lang="ru-RU"/>
        </a:p>
      </dgm:t>
    </dgm:pt>
    <dgm:pt modelId="{7C7A5EA4-F0EA-496E-A4C5-6D389FFED4A6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 58518,97</a:t>
          </a:r>
        </a:p>
      </dgm:t>
    </dgm:pt>
    <dgm:pt modelId="{0FFD874E-73B8-4E48-8312-724927CDFA8A}" type="parTrans" cxnId="{29A48909-F31C-4F5C-BB92-ADE3EFC7B9C1}">
      <dgm:prSet/>
      <dgm:spPr/>
      <dgm:t>
        <a:bodyPr/>
        <a:lstStyle/>
        <a:p>
          <a:endParaRPr lang="ru-RU"/>
        </a:p>
      </dgm:t>
    </dgm:pt>
    <dgm:pt modelId="{4CC6C616-088A-449A-8115-99DB4102522F}" type="sibTrans" cxnId="{29A48909-F31C-4F5C-BB92-ADE3EFC7B9C1}">
      <dgm:prSet/>
      <dgm:spPr/>
      <dgm:t>
        <a:bodyPr/>
        <a:lstStyle/>
        <a:p>
          <a:endParaRPr lang="ru-RU"/>
        </a:p>
      </dgm:t>
    </dgm:pt>
    <dgm:pt modelId="{70B50DEA-4838-4251-98F0-653F7BB9AF25}" type="pres">
      <dgm:prSet presAssocID="{136922FD-946B-4D4C-9773-2E5850727F56}" presName="composite" presStyleCnt="0">
        <dgm:presLayoutVars>
          <dgm:chMax val="1"/>
          <dgm:dir/>
          <dgm:resizeHandles val="exact"/>
        </dgm:presLayoutVars>
      </dgm:prSet>
      <dgm:spPr/>
    </dgm:pt>
    <dgm:pt modelId="{E98E288C-1C2F-4CCB-93EF-6E303A9C6DD8}" type="pres">
      <dgm:prSet presAssocID="{1CCFBE50-FF94-458F-8ED9-47EE9FCD64F5}" presName="roof" presStyleLbl="dkBgShp" presStyleIdx="0" presStyleCnt="2"/>
      <dgm:spPr/>
    </dgm:pt>
    <dgm:pt modelId="{2D091014-6B2D-40EF-8023-72346F272DC6}" type="pres">
      <dgm:prSet presAssocID="{1CCFBE50-FF94-458F-8ED9-47EE9FCD64F5}" presName="pillars" presStyleCnt="0"/>
      <dgm:spPr/>
    </dgm:pt>
    <dgm:pt modelId="{E342D20F-CBDD-466E-A76C-6044FF57118F}" type="pres">
      <dgm:prSet presAssocID="{1CCFBE50-FF94-458F-8ED9-47EE9FCD64F5}" presName="pillar1" presStyleLbl="node1" presStyleIdx="0" presStyleCnt="5">
        <dgm:presLayoutVars>
          <dgm:bulletEnabled val="1"/>
        </dgm:presLayoutVars>
      </dgm:prSet>
      <dgm:spPr/>
    </dgm:pt>
    <dgm:pt modelId="{5ED58CD1-498F-49AC-8A18-A9205F1FA89F}" type="pres">
      <dgm:prSet presAssocID="{BB27EFE6-1803-4BB0-993A-871A6D9D2FAD}" presName="pillarX" presStyleLbl="node1" presStyleIdx="1" presStyleCnt="5">
        <dgm:presLayoutVars>
          <dgm:bulletEnabled val="1"/>
        </dgm:presLayoutVars>
      </dgm:prSet>
      <dgm:spPr/>
    </dgm:pt>
    <dgm:pt modelId="{36AF6B35-5958-400B-8767-3D46BBDCBE42}" type="pres">
      <dgm:prSet presAssocID="{7682D1DC-CDB2-4ED6-ACB7-9635C149BE7D}" presName="pillarX" presStyleLbl="node1" presStyleIdx="2" presStyleCnt="5">
        <dgm:presLayoutVars>
          <dgm:bulletEnabled val="1"/>
        </dgm:presLayoutVars>
      </dgm:prSet>
      <dgm:spPr/>
    </dgm:pt>
    <dgm:pt modelId="{0953B264-A5FA-4DEC-BDAE-4B7CA16CDEB4}" type="pres">
      <dgm:prSet presAssocID="{7C7A5EA4-F0EA-496E-A4C5-6D389FFED4A6}" presName="pillarX" presStyleLbl="node1" presStyleIdx="3" presStyleCnt="5">
        <dgm:presLayoutVars>
          <dgm:bulletEnabled val="1"/>
        </dgm:presLayoutVars>
      </dgm:prSet>
      <dgm:spPr/>
    </dgm:pt>
    <dgm:pt modelId="{5FFAE600-E7DC-41DF-B62A-4CD0D1BF78C8}" type="pres">
      <dgm:prSet presAssocID="{EA325E53-2CBF-4FEE-A966-6F7F8D8345AF}" presName="pillarX" presStyleLbl="node1" presStyleIdx="4" presStyleCnt="5">
        <dgm:presLayoutVars>
          <dgm:bulletEnabled val="1"/>
        </dgm:presLayoutVars>
      </dgm:prSet>
      <dgm:spPr/>
    </dgm:pt>
    <dgm:pt modelId="{18C11215-CDC5-4691-947E-51DDE60E4CDD}" type="pres">
      <dgm:prSet presAssocID="{1CCFBE50-FF94-458F-8ED9-47EE9FCD64F5}" presName="base" presStyleLbl="dkBgShp" presStyleIdx="1" presStyleCnt="2"/>
      <dgm:spPr>
        <a:solidFill>
          <a:schemeClr val="accent6">
            <a:lumMod val="60000"/>
            <a:lumOff val="40000"/>
          </a:schemeClr>
        </a:solidFill>
      </dgm:spPr>
    </dgm:pt>
  </dgm:ptLst>
  <dgm:cxnLst>
    <dgm:cxn modelId="{29A48909-F31C-4F5C-BB92-ADE3EFC7B9C1}" srcId="{1CCFBE50-FF94-458F-8ED9-47EE9FCD64F5}" destId="{7C7A5EA4-F0EA-496E-A4C5-6D389FFED4A6}" srcOrd="3" destOrd="0" parTransId="{0FFD874E-73B8-4E48-8312-724927CDFA8A}" sibTransId="{4CC6C616-088A-449A-8115-99DB4102522F}"/>
    <dgm:cxn modelId="{0C2D990A-38A3-4651-990D-4A5DAC0FA7C8}" srcId="{1CCFBE50-FF94-458F-8ED9-47EE9FCD64F5}" destId="{7682D1DC-CDB2-4ED6-ACB7-9635C149BE7D}" srcOrd="2" destOrd="0" parTransId="{C7DF744D-9D71-4D56-9311-C366C81900F2}" sibTransId="{F1017A7D-251D-4002-AD44-72731827ED2C}"/>
    <dgm:cxn modelId="{3FEC293C-3D28-41C0-B913-C623FFBC6D3A}" type="presOf" srcId="{AF618B22-9854-4AF7-AED0-117372201BB6}" destId="{E342D20F-CBDD-466E-A76C-6044FF57118F}" srcOrd="0" destOrd="0" presId="urn:microsoft.com/office/officeart/2005/8/layout/hList3"/>
    <dgm:cxn modelId="{861AED60-BCC5-486D-9A8A-471F49DE35BC}" type="presOf" srcId="{EA325E53-2CBF-4FEE-A966-6F7F8D8345AF}" destId="{5FFAE600-E7DC-41DF-B62A-4CD0D1BF78C8}" srcOrd="0" destOrd="0" presId="urn:microsoft.com/office/officeart/2005/8/layout/hList3"/>
    <dgm:cxn modelId="{593AD564-39E9-4C06-801F-245D78ABB7C2}" srcId="{1CCFBE50-FF94-458F-8ED9-47EE9FCD64F5}" destId="{AF618B22-9854-4AF7-AED0-117372201BB6}" srcOrd="0" destOrd="0" parTransId="{64BC99CB-FD30-4AA1-A264-E8A3857FFE70}" sibTransId="{15C06016-B137-4132-9A56-9D855F702C92}"/>
    <dgm:cxn modelId="{0EED9B73-2BEC-408E-A691-045A88C519E7}" srcId="{1CCFBE50-FF94-458F-8ED9-47EE9FCD64F5}" destId="{BB27EFE6-1803-4BB0-993A-871A6D9D2FAD}" srcOrd="1" destOrd="0" parTransId="{894E2290-F0EA-4224-83EA-4267D7C6A0B6}" sibTransId="{11D2A5B0-D6D6-4AE2-853F-10666FE8D069}"/>
    <dgm:cxn modelId="{F4FDD286-1D13-4766-8499-05B68F995C97}" type="presOf" srcId="{136922FD-946B-4D4C-9773-2E5850727F56}" destId="{70B50DEA-4838-4251-98F0-653F7BB9AF25}" srcOrd="0" destOrd="0" presId="urn:microsoft.com/office/officeart/2005/8/layout/hList3"/>
    <dgm:cxn modelId="{436DDD98-273A-45E4-BE6B-19E04142FED4}" type="presOf" srcId="{1CCFBE50-FF94-458F-8ED9-47EE9FCD64F5}" destId="{E98E288C-1C2F-4CCB-93EF-6E303A9C6DD8}" srcOrd="0" destOrd="0" presId="urn:microsoft.com/office/officeart/2005/8/layout/hList3"/>
    <dgm:cxn modelId="{4CFF16A7-F490-4139-ABB0-2D3AF4F84722}" type="presOf" srcId="{BB27EFE6-1803-4BB0-993A-871A6D9D2FAD}" destId="{5ED58CD1-498F-49AC-8A18-A9205F1FA89F}" srcOrd="0" destOrd="0" presId="urn:microsoft.com/office/officeart/2005/8/layout/hList3"/>
    <dgm:cxn modelId="{C549D4A7-6265-4868-AECF-BE92DDD53606}" srcId="{136922FD-946B-4D4C-9773-2E5850727F56}" destId="{1CCFBE50-FF94-458F-8ED9-47EE9FCD64F5}" srcOrd="0" destOrd="0" parTransId="{A37758BF-C188-4C72-8788-2AB07C40456E}" sibTransId="{397BB807-B71A-4CD2-BB14-B053F71441D9}"/>
    <dgm:cxn modelId="{61E34EBA-71D2-4537-AFFC-CBDF8410B7B7}" type="presOf" srcId="{7682D1DC-CDB2-4ED6-ACB7-9635C149BE7D}" destId="{36AF6B35-5958-400B-8767-3D46BBDCBE42}" srcOrd="0" destOrd="0" presId="urn:microsoft.com/office/officeart/2005/8/layout/hList3"/>
    <dgm:cxn modelId="{4808D4C1-F32C-4845-AD45-60D70B351603}" srcId="{1CCFBE50-FF94-458F-8ED9-47EE9FCD64F5}" destId="{EA325E53-2CBF-4FEE-A966-6F7F8D8345AF}" srcOrd="4" destOrd="0" parTransId="{5BFD18E8-6462-4364-B926-C6C102BC21CC}" sibTransId="{4C10DB13-3146-44E9-833F-2C5D605A832A}"/>
    <dgm:cxn modelId="{79777CDB-A2F0-4EF2-959D-E9D0B54EC0EF}" type="presOf" srcId="{7C7A5EA4-F0EA-496E-A4C5-6D389FFED4A6}" destId="{0953B264-A5FA-4DEC-BDAE-4B7CA16CDEB4}" srcOrd="0" destOrd="0" presId="urn:microsoft.com/office/officeart/2005/8/layout/hList3"/>
    <dgm:cxn modelId="{6C8E6D9D-E053-458E-8861-DA4E05BE95DF}" type="presParOf" srcId="{70B50DEA-4838-4251-98F0-653F7BB9AF25}" destId="{E98E288C-1C2F-4CCB-93EF-6E303A9C6DD8}" srcOrd="0" destOrd="0" presId="urn:microsoft.com/office/officeart/2005/8/layout/hList3"/>
    <dgm:cxn modelId="{A94DF6FC-C6B5-43C0-908E-AE5DD23EA754}" type="presParOf" srcId="{70B50DEA-4838-4251-98F0-653F7BB9AF25}" destId="{2D091014-6B2D-40EF-8023-72346F272DC6}" srcOrd="1" destOrd="0" presId="urn:microsoft.com/office/officeart/2005/8/layout/hList3"/>
    <dgm:cxn modelId="{E6F2297C-2141-433C-B8B8-2157B59D4496}" type="presParOf" srcId="{2D091014-6B2D-40EF-8023-72346F272DC6}" destId="{E342D20F-CBDD-466E-A76C-6044FF57118F}" srcOrd="0" destOrd="0" presId="urn:microsoft.com/office/officeart/2005/8/layout/hList3"/>
    <dgm:cxn modelId="{8DCCC625-15BC-40BE-B239-A6D4A6362686}" type="presParOf" srcId="{2D091014-6B2D-40EF-8023-72346F272DC6}" destId="{5ED58CD1-498F-49AC-8A18-A9205F1FA89F}" srcOrd="1" destOrd="0" presId="urn:microsoft.com/office/officeart/2005/8/layout/hList3"/>
    <dgm:cxn modelId="{5DE91952-0439-44F0-ACF6-33C3C1FD2C6C}" type="presParOf" srcId="{2D091014-6B2D-40EF-8023-72346F272DC6}" destId="{36AF6B35-5958-400B-8767-3D46BBDCBE42}" srcOrd="2" destOrd="0" presId="urn:microsoft.com/office/officeart/2005/8/layout/hList3"/>
    <dgm:cxn modelId="{94C9584D-AA3A-4A0F-B49D-5A5DC760CE62}" type="presParOf" srcId="{2D091014-6B2D-40EF-8023-72346F272DC6}" destId="{0953B264-A5FA-4DEC-BDAE-4B7CA16CDEB4}" srcOrd="3" destOrd="0" presId="urn:microsoft.com/office/officeart/2005/8/layout/hList3"/>
    <dgm:cxn modelId="{A7AA135A-C6D3-4BFF-8FB6-02CDB56FD25E}" type="presParOf" srcId="{2D091014-6B2D-40EF-8023-72346F272DC6}" destId="{5FFAE600-E7DC-41DF-B62A-4CD0D1BF78C8}" srcOrd="4" destOrd="0" presId="urn:microsoft.com/office/officeart/2005/8/layout/hList3"/>
    <dgm:cxn modelId="{44E9B351-2D35-415A-A28C-5CAC33AA8072}" type="presParOf" srcId="{70B50DEA-4838-4251-98F0-653F7BB9AF25}" destId="{18C11215-CDC5-4691-947E-51DDE60E4CD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8722246-5483-4E96-ABE5-5E8DDD5D0042}" type="doc">
      <dgm:prSet loTypeId="urn:microsoft.com/office/officeart/2008/layout/PictureAccentList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37372DC-03D6-45E8-B429-218ED5AFD98B}">
      <dgm:prSet phldrT="[Текст]" custT="1"/>
      <dgm:spPr/>
      <dgm:t>
        <a:bodyPr/>
        <a:lstStyle/>
        <a:p>
          <a:r>
            <a:rPr lang="ru-RU" sz="1100" b="1" dirty="0">
              <a:solidFill>
                <a:srgbClr val="3EF86A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Ставки налога</a:t>
          </a:r>
        </a:p>
      </dgm:t>
    </dgm:pt>
    <dgm:pt modelId="{D456E14C-9032-459E-B4C0-83FBC0835488}" type="parTrans" cxnId="{968F2FEC-E3DD-4018-8EAC-60C39247E5A5}">
      <dgm:prSet/>
      <dgm:spPr/>
      <dgm:t>
        <a:bodyPr/>
        <a:lstStyle/>
        <a:p>
          <a:endParaRPr lang="ru-RU"/>
        </a:p>
      </dgm:t>
    </dgm:pt>
    <dgm:pt modelId="{5C7CC54F-5DF4-4E12-A2A9-C573BD0FBCC9}" type="sibTrans" cxnId="{968F2FEC-E3DD-4018-8EAC-60C39247E5A5}">
      <dgm:prSet/>
      <dgm:spPr/>
      <dgm:t>
        <a:bodyPr/>
        <a:lstStyle/>
        <a:p>
          <a:endParaRPr lang="ru-RU"/>
        </a:p>
      </dgm:t>
    </dgm:pt>
    <dgm:pt modelId="{29F02F4A-3B4D-4BBF-B45B-72F152F3228B}">
      <dgm:prSet phldrT="[Текст]" custT="1"/>
      <dgm:spPr/>
      <dgm:t>
        <a:bodyPr/>
        <a:lstStyle/>
        <a:p>
          <a:r>
            <a:rPr lang="ru-RU" sz="1100" b="1" dirty="0">
              <a:solidFill>
                <a:srgbClr val="3EF86A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Основная ставка</a:t>
          </a:r>
        </a:p>
      </dgm:t>
    </dgm:pt>
    <dgm:pt modelId="{FF0463F7-E1FD-4B72-94F2-CBA4457E9589}" type="parTrans" cxnId="{06254D0B-A65C-443F-809E-DBDF1D10459A}">
      <dgm:prSet/>
      <dgm:spPr/>
      <dgm:t>
        <a:bodyPr/>
        <a:lstStyle/>
        <a:p>
          <a:endParaRPr lang="ru-RU"/>
        </a:p>
      </dgm:t>
    </dgm:pt>
    <dgm:pt modelId="{8801AD14-E4F8-458F-83B1-695BC4BB332E}" type="sibTrans" cxnId="{06254D0B-A65C-443F-809E-DBDF1D10459A}">
      <dgm:prSet/>
      <dgm:spPr/>
      <dgm:t>
        <a:bodyPr/>
        <a:lstStyle/>
        <a:p>
          <a:endParaRPr lang="ru-RU"/>
        </a:p>
      </dgm:t>
    </dgm:pt>
    <dgm:pt modelId="{53E54AF0-E862-4375-9DFB-1C429666CE9E}">
      <dgm:prSet phldrT="[Текст]" custT="1"/>
      <dgm:spPr/>
      <dgm:t>
        <a:bodyPr/>
        <a:lstStyle/>
        <a:p>
          <a:r>
            <a:rPr lang="ru-RU" sz="1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доходов граждан, превышающих 5 </a:t>
          </a:r>
          <a:r>
            <a:rPr lang="ru-RU" sz="1100" b="1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r>
            <a:rPr lang="ru-RU" sz="1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25C966C-FBAE-4660-A4A8-72D7266FF4D1}" type="parTrans" cxnId="{7C181477-4516-4AA7-AE2E-53B9B739566E}">
      <dgm:prSet/>
      <dgm:spPr/>
      <dgm:t>
        <a:bodyPr/>
        <a:lstStyle/>
        <a:p>
          <a:endParaRPr lang="ru-RU"/>
        </a:p>
      </dgm:t>
    </dgm:pt>
    <dgm:pt modelId="{7D967445-0EA4-4B05-9468-2652D049E7B4}" type="sibTrans" cxnId="{7C181477-4516-4AA7-AE2E-53B9B739566E}">
      <dgm:prSet/>
      <dgm:spPr/>
      <dgm:t>
        <a:bodyPr/>
        <a:lstStyle/>
        <a:p>
          <a:endParaRPr lang="ru-RU"/>
        </a:p>
      </dgm:t>
    </dgm:pt>
    <dgm:pt modelId="{0FDFA262-631A-439A-B5D3-AE2D19C3A8F0}">
      <dgm:prSet custT="1"/>
      <dgm:spPr/>
      <dgm:t>
        <a:bodyPr/>
        <a:lstStyle/>
        <a:p>
          <a:r>
            <a: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доходов физических лиц – иностранных граждан</a:t>
          </a:r>
        </a:p>
      </dgm:t>
    </dgm:pt>
    <dgm:pt modelId="{D034AED9-2AAB-44DC-95B2-4AD521784C45}" type="parTrans" cxnId="{70750043-752C-480C-A557-9485421ABC7A}">
      <dgm:prSet/>
      <dgm:spPr/>
      <dgm:t>
        <a:bodyPr/>
        <a:lstStyle/>
        <a:p>
          <a:endParaRPr lang="ru-RU"/>
        </a:p>
      </dgm:t>
    </dgm:pt>
    <dgm:pt modelId="{87698EFA-A3D9-477A-96D1-5D6FE4A7FB8D}" type="sibTrans" cxnId="{70750043-752C-480C-A557-9485421ABC7A}">
      <dgm:prSet/>
      <dgm:spPr/>
      <dgm:t>
        <a:bodyPr/>
        <a:lstStyle/>
        <a:p>
          <a:endParaRPr lang="ru-RU"/>
        </a:p>
      </dgm:t>
    </dgm:pt>
    <dgm:pt modelId="{991ED826-F9BF-482B-99DE-3D6467B228C3}">
      <dgm:prSet custT="1"/>
      <dgm:spPr/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стоимости полученных выигрышей и призов</a:t>
          </a:r>
        </a:p>
      </dgm:t>
    </dgm:pt>
    <dgm:pt modelId="{50D22EA7-2787-4962-82EF-7D42466EB565}" type="parTrans" cxnId="{6DF1D3D6-CDEC-40A3-A639-71A9149CA5C9}">
      <dgm:prSet/>
      <dgm:spPr/>
      <dgm:t>
        <a:bodyPr/>
        <a:lstStyle/>
        <a:p>
          <a:endParaRPr lang="ru-RU"/>
        </a:p>
      </dgm:t>
    </dgm:pt>
    <dgm:pt modelId="{CCD438AE-0A5E-4A3F-AC0C-0D9034161E2B}" type="sibTrans" cxnId="{6DF1D3D6-CDEC-40A3-A639-71A9149CA5C9}">
      <dgm:prSet/>
      <dgm:spPr/>
      <dgm:t>
        <a:bodyPr/>
        <a:lstStyle/>
        <a:p>
          <a:endParaRPr lang="ru-RU"/>
        </a:p>
      </dgm:t>
    </dgm:pt>
    <dgm:pt modelId="{3043F956-78E5-4217-9756-3E8DF755FD15}" type="pres">
      <dgm:prSet presAssocID="{F8722246-5483-4E96-ABE5-5E8DDD5D004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16535801-5371-4B97-A142-3A2FE1320BFD}" type="pres">
      <dgm:prSet presAssocID="{837372DC-03D6-45E8-B429-218ED5AFD98B}" presName="root" presStyleCnt="0">
        <dgm:presLayoutVars>
          <dgm:chMax/>
          <dgm:chPref val="4"/>
        </dgm:presLayoutVars>
      </dgm:prSet>
      <dgm:spPr/>
    </dgm:pt>
    <dgm:pt modelId="{E2CB70D3-1149-4DC7-BDA3-B605EB2A1F36}" type="pres">
      <dgm:prSet presAssocID="{837372DC-03D6-45E8-B429-218ED5AFD98B}" presName="rootComposite" presStyleCnt="0">
        <dgm:presLayoutVars/>
      </dgm:prSet>
      <dgm:spPr/>
    </dgm:pt>
    <dgm:pt modelId="{14DE25EE-3376-4ADD-A579-E9D84FD434FF}" type="pres">
      <dgm:prSet presAssocID="{837372DC-03D6-45E8-B429-218ED5AFD98B}" presName="rootText" presStyleLbl="node0" presStyleIdx="0" presStyleCnt="1">
        <dgm:presLayoutVars>
          <dgm:chMax/>
          <dgm:chPref val="4"/>
        </dgm:presLayoutVars>
      </dgm:prSet>
      <dgm:spPr/>
    </dgm:pt>
    <dgm:pt modelId="{58AC8422-0C18-43A6-8276-6A3156A7F370}" type="pres">
      <dgm:prSet presAssocID="{837372DC-03D6-45E8-B429-218ED5AFD98B}" presName="childShape" presStyleCnt="0">
        <dgm:presLayoutVars>
          <dgm:chMax val="0"/>
          <dgm:chPref val="0"/>
        </dgm:presLayoutVars>
      </dgm:prSet>
      <dgm:spPr/>
    </dgm:pt>
    <dgm:pt modelId="{5420CE92-B4E5-4E01-B6F6-1B99A5ECE9F2}" type="pres">
      <dgm:prSet presAssocID="{29F02F4A-3B4D-4BBF-B45B-72F152F3228B}" presName="childComposite" presStyleCnt="0">
        <dgm:presLayoutVars>
          <dgm:chMax val="0"/>
          <dgm:chPref val="0"/>
        </dgm:presLayoutVars>
      </dgm:prSet>
      <dgm:spPr/>
    </dgm:pt>
    <dgm:pt modelId="{68ECEF91-D569-4255-BF4B-6F1F3C52615D}" type="pres">
      <dgm:prSet presAssocID="{29F02F4A-3B4D-4BBF-B45B-72F152F3228B}" presName="Image" presStyleLbl="node1" presStyleIdx="0" presStyleCnt="4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BAE53D2F-1732-4E42-8FF9-93C08649ED45}" type="pres">
      <dgm:prSet presAssocID="{29F02F4A-3B4D-4BBF-B45B-72F152F3228B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</dgm:pt>
    <dgm:pt modelId="{32CB69A4-9B0F-47C8-BB1A-30F21FF36D92}" type="pres">
      <dgm:prSet presAssocID="{53E54AF0-E862-4375-9DFB-1C429666CE9E}" presName="childComposite" presStyleCnt="0">
        <dgm:presLayoutVars>
          <dgm:chMax val="0"/>
          <dgm:chPref val="0"/>
        </dgm:presLayoutVars>
      </dgm:prSet>
      <dgm:spPr/>
    </dgm:pt>
    <dgm:pt modelId="{2DB71E34-9389-4CA6-8D19-8ADFF8FD218A}" type="pres">
      <dgm:prSet presAssocID="{53E54AF0-E862-4375-9DFB-1C429666CE9E}" presName="Image" presStyleLbl="node1" presStyleIdx="1" presStyleCnt="4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C70F78FF-D17D-4101-A5FD-F25D15832DF9}" type="pres">
      <dgm:prSet presAssocID="{53E54AF0-E862-4375-9DFB-1C429666CE9E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63827BE7-23AB-4430-8D9D-01B969D7B82F}" type="pres">
      <dgm:prSet presAssocID="{0FDFA262-631A-439A-B5D3-AE2D19C3A8F0}" presName="childComposite" presStyleCnt="0">
        <dgm:presLayoutVars>
          <dgm:chMax val="0"/>
          <dgm:chPref val="0"/>
        </dgm:presLayoutVars>
      </dgm:prSet>
      <dgm:spPr/>
    </dgm:pt>
    <dgm:pt modelId="{8EDD9EAE-14A9-4402-931C-70FCD88A4012}" type="pres">
      <dgm:prSet presAssocID="{0FDFA262-631A-439A-B5D3-AE2D19C3A8F0}" presName="Image" presStyleLbl="node1" presStyleIdx="2" presStyleCnt="4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8A3CB1A2-82CC-4D73-AA64-EFAC57AED105}" type="pres">
      <dgm:prSet presAssocID="{0FDFA262-631A-439A-B5D3-AE2D19C3A8F0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</dgm:pt>
    <dgm:pt modelId="{6749F1E7-7117-4FDE-9C94-C52925B03570}" type="pres">
      <dgm:prSet presAssocID="{991ED826-F9BF-482B-99DE-3D6467B228C3}" presName="childComposite" presStyleCnt="0">
        <dgm:presLayoutVars>
          <dgm:chMax val="0"/>
          <dgm:chPref val="0"/>
        </dgm:presLayoutVars>
      </dgm:prSet>
      <dgm:spPr/>
    </dgm:pt>
    <dgm:pt modelId="{8EF6C439-A333-46E0-8C81-A17EC753EE93}" type="pres">
      <dgm:prSet presAssocID="{991ED826-F9BF-482B-99DE-3D6467B228C3}" presName="Image" presStyleLbl="node1" presStyleIdx="3" presStyleCnt="4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0DD3B49E-9258-4BC2-B103-5BEFC2E0D38A}" type="pres">
      <dgm:prSet presAssocID="{991ED826-F9BF-482B-99DE-3D6467B228C3}" presName="childText" presStyleLbl="lnNode1" presStyleIdx="3" presStyleCnt="4" custLinFactNeighborX="15" custLinFactNeighborY="-5910">
        <dgm:presLayoutVars>
          <dgm:chMax val="0"/>
          <dgm:chPref val="0"/>
          <dgm:bulletEnabled val="1"/>
        </dgm:presLayoutVars>
      </dgm:prSet>
      <dgm:spPr/>
    </dgm:pt>
  </dgm:ptLst>
  <dgm:cxnLst>
    <dgm:cxn modelId="{06254D0B-A65C-443F-809E-DBDF1D10459A}" srcId="{837372DC-03D6-45E8-B429-218ED5AFD98B}" destId="{29F02F4A-3B4D-4BBF-B45B-72F152F3228B}" srcOrd="0" destOrd="0" parTransId="{FF0463F7-E1FD-4B72-94F2-CBA4457E9589}" sibTransId="{8801AD14-E4F8-458F-83B1-695BC4BB332E}"/>
    <dgm:cxn modelId="{4A98651B-C90B-4D6C-9B3C-5B3A0063C37B}" type="presOf" srcId="{53E54AF0-E862-4375-9DFB-1C429666CE9E}" destId="{C70F78FF-D17D-4101-A5FD-F25D15832DF9}" srcOrd="0" destOrd="0" presId="urn:microsoft.com/office/officeart/2008/layout/PictureAccentList"/>
    <dgm:cxn modelId="{70750043-752C-480C-A557-9485421ABC7A}" srcId="{837372DC-03D6-45E8-B429-218ED5AFD98B}" destId="{0FDFA262-631A-439A-B5D3-AE2D19C3A8F0}" srcOrd="2" destOrd="0" parTransId="{D034AED9-2AAB-44DC-95B2-4AD521784C45}" sibTransId="{87698EFA-A3D9-477A-96D1-5D6FE4A7FB8D}"/>
    <dgm:cxn modelId="{05287776-17A0-4A0A-9567-050D15BEB008}" type="presOf" srcId="{F8722246-5483-4E96-ABE5-5E8DDD5D0042}" destId="{3043F956-78E5-4217-9756-3E8DF755FD15}" srcOrd="0" destOrd="0" presId="urn:microsoft.com/office/officeart/2008/layout/PictureAccentList"/>
    <dgm:cxn modelId="{7C181477-4516-4AA7-AE2E-53B9B739566E}" srcId="{837372DC-03D6-45E8-B429-218ED5AFD98B}" destId="{53E54AF0-E862-4375-9DFB-1C429666CE9E}" srcOrd="1" destOrd="0" parTransId="{A25C966C-FBAE-4660-A4A8-72D7266FF4D1}" sibTransId="{7D967445-0EA4-4B05-9468-2652D049E7B4}"/>
    <dgm:cxn modelId="{12AF258D-5266-45A0-92BA-79AC0C1EC0ED}" type="presOf" srcId="{0FDFA262-631A-439A-B5D3-AE2D19C3A8F0}" destId="{8A3CB1A2-82CC-4D73-AA64-EFAC57AED105}" srcOrd="0" destOrd="0" presId="urn:microsoft.com/office/officeart/2008/layout/PictureAccentList"/>
    <dgm:cxn modelId="{4D0BD6AB-9421-4CFC-9A8F-4732FEAC8111}" type="presOf" srcId="{837372DC-03D6-45E8-B429-218ED5AFD98B}" destId="{14DE25EE-3376-4ADD-A579-E9D84FD434FF}" srcOrd="0" destOrd="0" presId="urn:microsoft.com/office/officeart/2008/layout/PictureAccentList"/>
    <dgm:cxn modelId="{6DF1D3D6-CDEC-40A3-A639-71A9149CA5C9}" srcId="{837372DC-03D6-45E8-B429-218ED5AFD98B}" destId="{991ED826-F9BF-482B-99DE-3D6467B228C3}" srcOrd="3" destOrd="0" parTransId="{50D22EA7-2787-4962-82EF-7D42466EB565}" sibTransId="{CCD438AE-0A5E-4A3F-AC0C-0D9034161E2B}"/>
    <dgm:cxn modelId="{ABD5AEE8-E91F-4DE0-A9F8-52A730B001FC}" type="presOf" srcId="{991ED826-F9BF-482B-99DE-3D6467B228C3}" destId="{0DD3B49E-9258-4BC2-B103-5BEFC2E0D38A}" srcOrd="0" destOrd="0" presId="urn:microsoft.com/office/officeart/2008/layout/PictureAccentList"/>
    <dgm:cxn modelId="{968F2FEC-E3DD-4018-8EAC-60C39247E5A5}" srcId="{F8722246-5483-4E96-ABE5-5E8DDD5D0042}" destId="{837372DC-03D6-45E8-B429-218ED5AFD98B}" srcOrd="0" destOrd="0" parTransId="{D456E14C-9032-459E-B4C0-83FBC0835488}" sibTransId="{5C7CC54F-5DF4-4E12-A2A9-C573BD0FBCC9}"/>
    <dgm:cxn modelId="{EAC1FCFE-56C2-4529-A027-2E63CBCDDE4A}" type="presOf" srcId="{29F02F4A-3B4D-4BBF-B45B-72F152F3228B}" destId="{BAE53D2F-1732-4E42-8FF9-93C08649ED45}" srcOrd="0" destOrd="0" presId="urn:microsoft.com/office/officeart/2008/layout/PictureAccentList"/>
    <dgm:cxn modelId="{50E1EC85-311D-495E-9119-88D7C71049CD}" type="presParOf" srcId="{3043F956-78E5-4217-9756-3E8DF755FD15}" destId="{16535801-5371-4B97-A142-3A2FE1320BFD}" srcOrd="0" destOrd="0" presId="urn:microsoft.com/office/officeart/2008/layout/PictureAccentList"/>
    <dgm:cxn modelId="{B56B9D77-E227-4295-B0F0-270844FA6F58}" type="presParOf" srcId="{16535801-5371-4B97-A142-3A2FE1320BFD}" destId="{E2CB70D3-1149-4DC7-BDA3-B605EB2A1F36}" srcOrd="0" destOrd="0" presId="urn:microsoft.com/office/officeart/2008/layout/PictureAccentList"/>
    <dgm:cxn modelId="{4455D6B1-2B63-485D-A33C-6B7363131DAC}" type="presParOf" srcId="{E2CB70D3-1149-4DC7-BDA3-B605EB2A1F36}" destId="{14DE25EE-3376-4ADD-A579-E9D84FD434FF}" srcOrd="0" destOrd="0" presId="urn:microsoft.com/office/officeart/2008/layout/PictureAccentList"/>
    <dgm:cxn modelId="{346ACB26-ADAF-4E2D-B680-0E0942D30FD8}" type="presParOf" srcId="{16535801-5371-4B97-A142-3A2FE1320BFD}" destId="{58AC8422-0C18-43A6-8276-6A3156A7F370}" srcOrd="1" destOrd="0" presId="urn:microsoft.com/office/officeart/2008/layout/PictureAccentList"/>
    <dgm:cxn modelId="{9CA6E98D-BCF7-4DE2-94BD-7B8E7A0499FD}" type="presParOf" srcId="{58AC8422-0C18-43A6-8276-6A3156A7F370}" destId="{5420CE92-B4E5-4E01-B6F6-1B99A5ECE9F2}" srcOrd="0" destOrd="0" presId="urn:microsoft.com/office/officeart/2008/layout/PictureAccentList"/>
    <dgm:cxn modelId="{1D87A13D-16DD-436B-B3CC-E3CCBAE82612}" type="presParOf" srcId="{5420CE92-B4E5-4E01-B6F6-1B99A5ECE9F2}" destId="{68ECEF91-D569-4255-BF4B-6F1F3C52615D}" srcOrd="0" destOrd="0" presId="urn:microsoft.com/office/officeart/2008/layout/PictureAccentList"/>
    <dgm:cxn modelId="{D5FA4312-C83B-42FB-A5C9-8B9D3B21774D}" type="presParOf" srcId="{5420CE92-B4E5-4E01-B6F6-1B99A5ECE9F2}" destId="{BAE53D2F-1732-4E42-8FF9-93C08649ED45}" srcOrd="1" destOrd="0" presId="urn:microsoft.com/office/officeart/2008/layout/PictureAccentList"/>
    <dgm:cxn modelId="{5B6A7461-DC07-41F8-BCAD-2379C4347975}" type="presParOf" srcId="{58AC8422-0C18-43A6-8276-6A3156A7F370}" destId="{32CB69A4-9B0F-47C8-BB1A-30F21FF36D92}" srcOrd="1" destOrd="0" presId="urn:microsoft.com/office/officeart/2008/layout/PictureAccentList"/>
    <dgm:cxn modelId="{AC4B9ECB-62B1-4054-9248-A4BBDDAFDA1D}" type="presParOf" srcId="{32CB69A4-9B0F-47C8-BB1A-30F21FF36D92}" destId="{2DB71E34-9389-4CA6-8D19-8ADFF8FD218A}" srcOrd="0" destOrd="0" presId="urn:microsoft.com/office/officeart/2008/layout/PictureAccentList"/>
    <dgm:cxn modelId="{6CD72C99-14ED-4015-B210-36D5F4DFF3A3}" type="presParOf" srcId="{32CB69A4-9B0F-47C8-BB1A-30F21FF36D92}" destId="{C70F78FF-D17D-4101-A5FD-F25D15832DF9}" srcOrd="1" destOrd="0" presId="urn:microsoft.com/office/officeart/2008/layout/PictureAccentList"/>
    <dgm:cxn modelId="{128D24B8-6880-4D90-B5FC-D11F621DBA02}" type="presParOf" srcId="{58AC8422-0C18-43A6-8276-6A3156A7F370}" destId="{63827BE7-23AB-4430-8D9D-01B969D7B82F}" srcOrd="2" destOrd="0" presId="urn:microsoft.com/office/officeart/2008/layout/PictureAccentList"/>
    <dgm:cxn modelId="{38032480-0FDE-480D-891F-0AF18D59AB53}" type="presParOf" srcId="{63827BE7-23AB-4430-8D9D-01B969D7B82F}" destId="{8EDD9EAE-14A9-4402-931C-70FCD88A4012}" srcOrd="0" destOrd="0" presId="urn:microsoft.com/office/officeart/2008/layout/PictureAccentList"/>
    <dgm:cxn modelId="{805C73E1-2BD4-42F4-8ABA-6BD12F909E51}" type="presParOf" srcId="{63827BE7-23AB-4430-8D9D-01B969D7B82F}" destId="{8A3CB1A2-82CC-4D73-AA64-EFAC57AED105}" srcOrd="1" destOrd="0" presId="urn:microsoft.com/office/officeart/2008/layout/PictureAccentList"/>
    <dgm:cxn modelId="{903B0B62-1DD0-4972-AA0B-14F13C0071A1}" type="presParOf" srcId="{58AC8422-0C18-43A6-8276-6A3156A7F370}" destId="{6749F1E7-7117-4FDE-9C94-C52925B03570}" srcOrd="3" destOrd="0" presId="urn:microsoft.com/office/officeart/2008/layout/PictureAccentList"/>
    <dgm:cxn modelId="{30331AE5-654A-45AF-BBA4-19CB14EC5420}" type="presParOf" srcId="{6749F1E7-7117-4FDE-9C94-C52925B03570}" destId="{8EF6C439-A333-46E0-8C81-A17EC753EE93}" srcOrd="0" destOrd="0" presId="urn:microsoft.com/office/officeart/2008/layout/PictureAccentList"/>
    <dgm:cxn modelId="{71736EA3-F080-4B90-AA21-DFBF356A578A}" type="presParOf" srcId="{6749F1E7-7117-4FDE-9C94-C52925B03570}" destId="{0DD3B49E-9258-4BC2-B103-5BEFC2E0D38A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D9C585A-3418-424B-9061-E8BAF14C7CB8}" type="doc">
      <dgm:prSet loTypeId="urn:microsoft.com/office/officeart/2005/8/layout/hList3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856E990-770C-4690-91E4-B8E7559B55A7}">
      <dgm:prSet phldrT="[Текст]" custT="1"/>
      <dgm:spPr/>
      <dgm:t>
        <a:bodyPr/>
        <a:lstStyle/>
        <a:p>
          <a:r>
            <a:rPr lang="ru-RU" sz="1200" b="1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вычеты</a:t>
          </a:r>
        </a:p>
      </dgm:t>
    </dgm:pt>
    <dgm:pt modelId="{53E106B6-FDAF-44CE-8EC2-9D74C37FA6A3}" type="parTrans" cxnId="{3D688E74-CE9F-4D58-B061-A41762958A4A}">
      <dgm:prSet/>
      <dgm:spPr/>
      <dgm:t>
        <a:bodyPr/>
        <a:lstStyle/>
        <a:p>
          <a:endParaRPr lang="ru-RU"/>
        </a:p>
      </dgm:t>
    </dgm:pt>
    <dgm:pt modelId="{649FBDF7-065B-4FB5-9CD8-3084931EC6E1}" type="sibTrans" cxnId="{3D688E74-CE9F-4D58-B061-A41762958A4A}">
      <dgm:prSet/>
      <dgm:spPr/>
      <dgm:t>
        <a:bodyPr/>
        <a:lstStyle/>
        <a:p>
          <a:endParaRPr lang="ru-RU"/>
        </a:p>
      </dgm:t>
    </dgm:pt>
    <dgm:pt modelId="{E3AF26FD-9D71-4F19-9D49-3609D5AF04E1}">
      <dgm:prSet phldrT="[Текст]" custT="1"/>
      <dgm:spPr/>
      <dgm:t>
        <a:bodyPr/>
        <a:lstStyle/>
        <a:p>
          <a:pPr algn="ctr"/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Социальные</a:t>
          </a:r>
        </a:p>
        <a:p>
          <a:pPr algn="l"/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сумме за обучение (но не более 50 </a:t>
          </a:r>
          <a:r>
            <a:rPr lang="ru-RU" sz="1100" b="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), на лечение (но не более 120 </a:t>
          </a:r>
          <a:r>
            <a:rPr lang="ru-RU" sz="1100" b="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dgm:t>
    </dgm:pt>
    <dgm:pt modelId="{991EFAC1-F490-45FE-B3C4-5D2897E10A11}" type="parTrans" cxnId="{E6BEAFEE-89DF-4321-A359-F23E7F9C7A03}">
      <dgm:prSet/>
      <dgm:spPr/>
      <dgm:t>
        <a:bodyPr/>
        <a:lstStyle/>
        <a:p>
          <a:endParaRPr lang="ru-RU"/>
        </a:p>
      </dgm:t>
    </dgm:pt>
    <dgm:pt modelId="{CB917EE6-ADDE-4400-BBB5-99EAA2179D17}" type="sibTrans" cxnId="{E6BEAFEE-89DF-4321-A359-F23E7F9C7A03}">
      <dgm:prSet/>
      <dgm:spPr/>
      <dgm:t>
        <a:bodyPr/>
        <a:lstStyle/>
        <a:p>
          <a:endParaRPr lang="ru-RU"/>
        </a:p>
      </dgm:t>
    </dgm:pt>
    <dgm:pt modelId="{100B6161-2846-4328-9ED6-3DA8DFD8264C}">
      <dgm:prSet phldrT="[Текст]" custT="1"/>
      <dgm:spPr/>
      <dgm:t>
        <a:bodyPr/>
        <a:lstStyle/>
        <a:p>
          <a:pPr algn="ctr"/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Стандартные</a:t>
          </a:r>
        </a:p>
        <a:p>
          <a:pPr algn="l"/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1400 руб. на первого ребенка;</a:t>
          </a:r>
        </a:p>
        <a:p>
          <a:pPr algn="l"/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- 1400 руб. на второго ребенка;</a:t>
          </a:r>
        </a:p>
        <a:p>
          <a:pPr algn="l"/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- 3000 руб. на третьего и каждого последующего ребенка и др.</a:t>
          </a:r>
        </a:p>
      </dgm:t>
    </dgm:pt>
    <dgm:pt modelId="{7A5683CC-A280-468B-A71F-E4F01C7DBB09}" type="parTrans" cxnId="{11861536-9F4B-43E9-AC44-2C166429D5D8}">
      <dgm:prSet/>
      <dgm:spPr/>
      <dgm:t>
        <a:bodyPr/>
        <a:lstStyle/>
        <a:p>
          <a:endParaRPr lang="ru-RU"/>
        </a:p>
      </dgm:t>
    </dgm:pt>
    <dgm:pt modelId="{69A3BB3E-251D-4517-B946-BF7C64E0024F}" type="sibTrans" cxnId="{11861536-9F4B-43E9-AC44-2C166429D5D8}">
      <dgm:prSet/>
      <dgm:spPr/>
      <dgm:t>
        <a:bodyPr/>
        <a:lstStyle/>
        <a:p>
          <a:endParaRPr lang="ru-RU"/>
        </a:p>
      </dgm:t>
    </dgm:pt>
    <dgm:pt modelId="{3F5D1100-D146-48DC-AA42-7BB8B1E46C42}">
      <dgm:prSet phldrT="[Текст]" custT="1"/>
      <dgm:spPr/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Имущественные</a:t>
          </a:r>
        </a:p>
        <a:p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Связанные с приобретением имущества, строительством, не превышающим 2 </a:t>
          </a:r>
          <a:r>
            <a:rPr lang="ru-RU" sz="1100" b="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06C22B6E-EDE9-457F-B5BA-A261689A81F3}" type="parTrans" cxnId="{78C25E12-C7E2-456E-80C8-FBF10C3FB9CF}">
      <dgm:prSet/>
      <dgm:spPr/>
      <dgm:t>
        <a:bodyPr/>
        <a:lstStyle/>
        <a:p>
          <a:endParaRPr lang="ru-RU"/>
        </a:p>
      </dgm:t>
    </dgm:pt>
    <dgm:pt modelId="{5DA5E5E2-C025-4884-85A1-0C51FC7772C4}" type="sibTrans" cxnId="{78C25E12-C7E2-456E-80C8-FBF10C3FB9CF}">
      <dgm:prSet/>
      <dgm:spPr/>
      <dgm:t>
        <a:bodyPr/>
        <a:lstStyle/>
        <a:p>
          <a:endParaRPr lang="ru-RU"/>
        </a:p>
      </dgm:t>
    </dgm:pt>
    <dgm:pt modelId="{09804AD1-6820-44D9-B4AD-3465B632CE35}" type="pres">
      <dgm:prSet presAssocID="{DD9C585A-3418-424B-9061-E8BAF14C7CB8}" presName="composite" presStyleCnt="0">
        <dgm:presLayoutVars>
          <dgm:chMax val="1"/>
          <dgm:dir/>
          <dgm:resizeHandles val="exact"/>
        </dgm:presLayoutVars>
      </dgm:prSet>
      <dgm:spPr/>
    </dgm:pt>
    <dgm:pt modelId="{D2A23D65-62BB-431D-AF56-933542C5901A}" type="pres">
      <dgm:prSet presAssocID="{F856E990-770C-4690-91E4-B8E7559B55A7}" presName="roof" presStyleLbl="dkBgShp" presStyleIdx="0" presStyleCnt="2" custScaleY="50377" custLinFactNeighborX="11062" custLinFactNeighborY="-56160"/>
      <dgm:spPr/>
    </dgm:pt>
    <dgm:pt modelId="{7E7883E3-AEEB-44A7-9394-22B195BC5EF5}" type="pres">
      <dgm:prSet presAssocID="{F856E990-770C-4690-91E4-B8E7559B55A7}" presName="pillars" presStyleCnt="0"/>
      <dgm:spPr/>
    </dgm:pt>
    <dgm:pt modelId="{A8FD2589-8ABB-462F-84F5-02E60CA0FCAF}" type="pres">
      <dgm:prSet presAssocID="{F856E990-770C-4690-91E4-B8E7559B55A7}" presName="pillar1" presStyleLbl="node1" presStyleIdx="0" presStyleCnt="3" custScaleX="286190" custScaleY="131242">
        <dgm:presLayoutVars>
          <dgm:bulletEnabled val="1"/>
        </dgm:presLayoutVars>
      </dgm:prSet>
      <dgm:spPr/>
    </dgm:pt>
    <dgm:pt modelId="{02EFB720-AB87-48A1-8F54-02A0F36AA78E}" type="pres">
      <dgm:prSet presAssocID="{100B6161-2846-4328-9ED6-3DA8DFD8264C}" presName="pillarX" presStyleLbl="node1" presStyleIdx="1" presStyleCnt="3" custScaleX="242645" custScaleY="130672">
        <dgm:presLayoutVars>
          <dgm:bulletEnabled val="1"/>
        </dgm:presLayoutVars>
      </dgm:prSet>
      <dgm:spPr/>
    </dgm:pt>
    <dgm:pt modelId="{10CA2130-2842-4027-A098-105E61C9AA7D}" type="pres">
      <dgm:prSet presAssocID="{3F5D1100-D146-48DC-AA42-7BB8B1E46C42}" presName="pillarX" presStyleLbl="node1" presStyleIdx="2" presStyleCnt="3" custScaleX="280180" custScaleY="128365">
        <dgm:presLayoutVars>
          <dgm:bulletEnabled val="1"/>
        </dgm:presLayoutVars>
      </dgm:prSet>
      <dgm:spPr/>
    </dgm:pt>
    <dgm:pt modelId="{B0B5BC56-20DC-41FB-BD53-C6572AC3F4FC}" type="pres">
      <dgm:prSet presAssocID="{F856E990-770C-4690-91E4-B8E7559B55A7}" presName="base" presStyleLbl="dkBgShp" presStyleIdx="1" presStyleCnt="2" custLinFactY="2678" custLinFactNeighborX="-723" custLinFactNeighborY="100000"/>
      <dgm:spPr/>
    </dgm:pt>
  </dgm:ptLst>
  <dgm:cxnLst>
    <dgm:cxn modelId="{AD6A2202-B440-48CD-A01A-62A4A3F073FF}" type="presOf" srcId="{F856E990-770C-4690-91E4-B8E7559B55A7}" destId="{D2A23D65-62BB-431D-AF56-933542C5901A}" srcOrd="0" destOrd="0" presId="urn:microsoft.com/office/officeart/2005/8/layout/hList3"/>
    <dgm:cxn modelId="{78C25E12-C7E2-456E-80C8-FBF10C3FB9CF}" srcId="{F856E990-770C-4690-91E4-B8E7559B55A7}" destId="{3F5D1100-D146-48DC-AA42-7BB8B1E46C42}" srcOrd="2" destOrd="0" parTransId="{06C22B6E-EDE9-457F-B5BA-A261689A81F3}" sibTransId="{5DA5E5E2-C025-4884-85A1-0C51FC7772C4}"/>
    <dgm:cxn modelId="{11861536-9F4B-43E9-AC44-2C166429D5D8}" srcId="{F856E990-770C-4690-91E4-B8E7559B55A7}" destId="{100B6161-2846-4328-9ED6-3DA8DFD8264C}" srcOrd="1" destOrd="0" parTransId="{7A5683CC-A280-468B-A71F-E4F01C7DBB09}" sibTransId="{69A3BB3E-251D-4517-B946-BF7C64E0024F}"/>
    <dgm:cxn modelId="{49686669-3DD6-4713-A26F-F8A218916F9A}" type="presOf" srcId="{E3AF26FD-9D71-4F19-9D49-3609D5AF04E1}" destId="{A8FD2589-8ABB-462F-84F5-02E60CA0FCAF}" srcOrd="0" destOrd="0" presId="urn:microsoft.com/office/officeart/2005/8/layout/hList3"/>
    <dgm:cxn modelId="{ED5C8E4D-3C1B-494D-9FF6-4A58E9B5E487}" type="presOf" srcId="{DD9C585A-3418-424B-9061-E8BAF14C7CB8}" destId="{09804AD1-6820-44D9-B4AD-3465B632CE35}" srcOrd="0" destOrd="0" presId="urn:microsoft.com/office/officeart/2005/8/layout/hList3"/>
    <dgm:cxn modelId="{3D688E74-CE9F-4D58-B061-A41762958A4A}" srcId="{DD9C585A-3418-424B-9061-E8BAF14C7CB8}" destId="{F856E990-770C-4690-91E4-B8E7559B55A7}" srcOrd="0" destOrd="0" parTransId="{53E106B6-FDAF-44CE-8EC2-9D74C37FA6A3}" sibTransId="{649FBDF7-065B-4FB5-9CD8-3084931EC6E1}"/>
    <dgm:cxn modelId="{19174990-3C00-4920-B37E-111CA03F4C24}" type="presOf" srcId="{3F5D1100-D146-48DC-AA42-7BB8B1E46C42}" destId="{10CA2130-2842-4027-A098-105E61C9AA7D}" srcOrd="0" destOrd="0" presId="urn:microsoft.com/office/officeart/2005/8/layout/hList3"/>
    <dgm:cxn modelId="{EF76BDE6-FB65-4475-BE49-F410EF261C6F}" type="presOf" srcId="{100B6161-2846-4328-9ED6-3DA8DFD8264C}" destId="{02EFB720-AB87-48A1-8F54-02A0F36AA78E}" srcOrd="0" destOrd="0" presId="urn:microsoft.com/office/officeart/2005/8/layout/hList3"/>
    <dgm:cxn modelId="{E6BEAFEE-89DF-4321-A359-F23E7F9C7A03}" srcId="{F856E990-770C-4690-91E4-B8E7559B55A7}" destId="{E3AF26FD-9D71-4F19-9D49-3609D5AF04E1}" srcOrd="0" destOrd="0" parTransId="{991EFAC1-F490-45FE-B3C4-5D2897E10A11}" sibTransId="{CB917EE6-ADDE-4400-BBB5-99EAA2179D17}"/>
    <dgm:cxn modelId="{3EB3BFC9-1A99-49EA-9DEE-FBE8F07143B5}" type="presParOf" srcId="{09804AD1-6820-44D9-B4AD-3465B632CE35}" destId="{D2A23D65-62BB-431D-AF56-933542C5901A}" srcOrd="0" destOrd="0" presId="urn:microsoft.com/office/officeart/2005/8/layout/hList3"/>
    <dgm:cxn modelId="{EB8F60D6-384B-4C56-A7E1-9148C2177A60}" type="presParOf" srcId="{09804AD1-6820-44D9-B4AD-3465B632CE35}" destId="{7E7883E3-AEEB-44A7-9394-22B195BC5EF5}" srcOrd="1" destOrd="0" presId="urn:microsoft.com/office/officeart/2005/8/layout/hList3"/>
    <dgm:cxn modelId="{91C14F2E-9C56-4566-807A-7C449877DCC6}" type="presParOf" srcId="{7E7883E3-AEEB-44A7-9394-22B195BC5EF5}" destId="{A8FD2589-8ABB-462F-84F5-02E60CA0FCAF}" srcOrd="0" destOrd="0" presId="urn:microsoft.com/office/officeart/2005/8/layout/hList3"/>
    <dgm:cxn modelId="{0072DEDF-E35F-46DB-9CE3-6D4C1146A0E9}" type="presParOf" srcId="{7E7883E3-AEEB-44A7-9394-22B195BC5EF5}" destId="{02EFB720-AB87-48A1-8F54-02A0F36AA78E}" srcOrd="1" destOrd="0" presId="urn:microsoft.com/office/officeart/2005/8/layout/hList3"/>
    <dgm:cxn modelId="{AD312838-DFF7-4555-B54C-FEE07C6FAD45}" type="presParOf" srcId="{7E7883E3-AEEB-44A7-9394-22B195BC5EF5}" destId="{10CA2130-2842-4027-A098-105E61C9AA7D}" srcOrd="2" destOrd="0" presId="urn:microsoft.com/office/officeart/2005/8/layout/hList3"/>
    <dgm:cxn modelId="{744E622A-AE4F-4BC0-8187-5BCF80576E34}" type="presParOf" srcId="{09804AD1-6820-44D9-B4AD-3465B632CE35}" destId="{B0B5BC56-20DC-41FB-BD53-C6572AC3F4F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2990ECE-A050-4E55-8BAE-A40811E5E8C0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F366C7-7680-4DB5-9ADD-1E5DFEC5D084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</a:t>
          </a:r>
        </a:p>
      </dgm:t>
    </dgm:pt>
    <dgm:pt modelId="{9376A96E-5715-4472-8C40-7C1670ECBAF4}" type="parTrans" cxnId="{207B373F-21E9-4421-B8B7-C4C30A0F0CF8}">
      <dgm:prSet/>
      <dgm:spPr/>
      <dgm:t>
        <a:bodyPr/>
        <a:lstStyle/>
        <a:p>
          <a:endParaRPr lang="ru-RU"/>
        </a:p>
      </dgm:t>
    </dgm:pt>
    <dgm:pt modelId="{D9B86464-A9E9-41A8-A6B6-46A1176D965F}" type="sibTrans" cxnId="{207B373F-21E9-4421-B8B7-C4C30A0F0CF8}">
      <dgm:prSet/>
      <dgm:spPr/>
      <dgm:t>
        <a:bodyPr/>
        <a:lstStyle/>
        <a:p>
          <a:endParaRPr lang="ru-RU"/>
        </a:p>
      </dgm:t>
    </dgm:pt>
    <dgm:pt modelId="{B9909257-2D26-48FB-9C52-0FF08F3C0358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 на поддержку мер по обеспечению сбалансированности бюджетов</a:t>
          </a:r>
        </a:p>
      </dgm:t>
    </dgm:pt>
    <dgm:pt modelId="{9718B1B6-28C5-49A5-8B06-22B1E883FEF8}" type="parTrans" cxnId="{0F38A6BA-A424-4246-B1F2-986345544A30}">
      <dgm:prSet/>
      <dgm:spPr/>
      <dgm:t>
        <a:bodyPr/>
        <a:lstStyle/>
        <a:p>
          <a:endParaRPr lang="ru-RU"/>
        </a:p>
      </dgm:t>
    </dgm:pt>
    <dgm:pt modelId="{3C4551EF-2CF8-465B-B5FC-B5564975B9EC}" type="sibTrans" cxnId="{0F38A6BA-A424-4246-B1F2-986345544A30}">
      <dgm:prSet/>
      <dgm:spPr/>
      <dgm:t>
        <a:bodyPr/>
        <a:lstStyle/>
        <a:p>
          <a:endParaRPr lang="ru-RU"/>
        </a:p>
      </dgm:t>
    </dgm:pt>
    <dgm:pt modelId="{BADF1030-06FB-43E9-815F-FF0EA7BC2958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дотации</a:t>
          </a:r>
        </a:p>
      </dgm:t>
    </dgm:pt>
    <dgm:pt modelId="{92E597A9-0ACC-47D0-96E9-DEED2E73CC33}" type="parTrans" cxnId="{9AB45D7D-6C05-44D7-B2A8-27F682607AA3}">
      <dgm:prSet/>
      <dgm:spPr/>
      <dgm:t>
        <a:bodyPr/>
        <a:lstStyle/>
        <a:p>
          <a:endParaRPr lang="ru-RU"/>
        </a:p>
      </dgm:t>
    </dgm:pt>
    <dgm:pt modelId="{5AE1D076-5EEA-46B2-96D9-867B9A2CFE3D}" type="sibTrans" cxnId="{9AB45D7D-6C05-44D7-B2A8-27F682607AA3}">
      <dgm:prSet/>
      <dgm:spPr/>
      <dgm:t>
        <a:bodyPr/>
        <a:lstStyle/>
        <a:p>
          <a:endParaRPr lang="ru-RU"/>
        </a:p>
      </dgm:t>
    </dgm:pt>
    <dgm:pt modelId="{3A9B4916-4CFA-48AA-964D-CC65CD55DF18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1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Дотации на выравнивание бюджетной обеспеченности</a:t>
          </a:r>
          <a:endParaRPr lang="ru-RU" sz="1100" dirty="0"/>
        </a:p>
      </dgm:t>
    </dgm:pt>
    <dgm:pt modelId="{1A0D5464-F882-43F6-88F6-DAB04A304616}" type="parTrans" cxnId="{712F82AE-0A37-4C8E-9D98-ADDA21A01E88}">
      <dgm:prSet/>
      <dgm:spPr/>
      <dgm:t>
        <a:bodyPr/>
        <a:lstStyle/>
        <a:p>
          <a:endParaRPr lang="ru-RU"/>
        </a:p>
      </dgm:t>
    </dgm:pt>
    <dgm:pt modelId="{F3175EEE-30DF-4A15-9536-5BBDB9CD2406}" type="sibTrans" cxnId="{712F82AE-0A37-4C8E-9D98-ADDA21A01E88}">
      <dgm:prSet/>
      <dgm:spPr/>
      <dgm:t>
        <a:bodyPr/>
        <a:lstStyle/>
        <a:p>
          <a:endParaRPr lang="ru-RU"/>
        </a:p>
      </dgm:t>
    </dgm:pt>
    <dgm:pt modelId="{522B833C-4CA2-47B1-8844-5A426F2E5F93}" type="pres">
      <dgm:prSet presAssocID="{C2990ECE-A050-4E55-8BAE-A40811E5E8C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AA116DDF-FA5D-4BF4-91E2-825A00D6FED7}" type="pres">
      <dgm:prSet presAssocID="{FDF366C7-7680-4DB5-9ADD-1E5DFEC5D084}" presName="root" presStyleCnt="0">
        <dgm:presLayoutVars>
          <dgm:chMax/>
          <dgm:chPref val="4"/>
        </dgm:presLayoutVars>
      </dgm:prSet>
      <dgm:spPr/>
    </dgm:pt>
    <dgm:pt modelId="{7EA9AA42-90C7-42C1-9F05-33B13DDB5C0F}" type="pres">
      <dgm:prSet presAssocID="{FDF366C7-7680-4DB5-9ADD-1E5DFEC5D084}" presName="rootComposite" presStyleCnt="0">
        <dgm:presLayoutVars/>
      </dgm:prSet>
      <dgm:spPr/>
    </dgm:pt>
    <dgm:pt modelId="{27EB861D-28DB-4CFF-A397-2845B863E99D}" type="pres">
      <dgm:prSet presAssocID="{FDF366C7-7680-4DB5-9ADD-1E5DFEC5D084}" presName="rootText" presStyleLbl="node0" presStyleIdx="0" presStyleCnt="1" custScaleY="65033">
        <dgm:presLayoutVars>
          <dgm:chMax/>
          <dgm:chPref val="4"/>
        </dgm:presLayoutVars>
      </dgm:prSet>
      <dgm:spPr/>
    </dgm:pt>
    <dgm:pt modelId="{3B56D385-FDD1-4600-A1D4-62A3B838B588}" type="pres">
      <dgm:prSet presAssocID="{FDF366C7-7680-4DB5-9ADD-1E5DFEC5D084}" presName="childShape" presStyleCnt="0">
        <dgm:presLayoutVars>
          <dgm:chMax val="0"/>
          <dgm:chPref val="0"/>
        </dgm:presLayoutVars>
      </dgm:prSet>
      <dgm:spPr/>
    </dgm:pt>
    <dgm:pt modelId="{95D4CB5A-D569-42B6-903D-8870103D7401}" type="pres">
      <dgm:prSet presAssocID="{3A9B4916-4CFA-48AA-964D-CC65CD55DF18}" presName="childComposite" presStyleCnt="0">
        <dgm:presLayoutVars>
          <dgm:chMax val="0"/>
          <dgm:chPref val="0"/>
        </dgm:presLayoutVars>
      </dgm:prSet>
      <dgm:spPr/>
    </dgm:pt>
    <dgm:pt modelId="{6F2A1A1E-594A-41B7-B019-56EE6D129CAE}" type="pres">
      <dgm:prSet presAssocID="{3A9B4916-4CFA-48AA-964D-CC65CD55DF18}" presName="Image" presStyleLbl="nod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9D4602F5-A436-47C0-952B-F6A0B67074F1}" type="pres">
      <dgm:prSet presAssocID="{3A9B4916-4CFA-48AA-964D-CC65CD55DF18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F1B449B0-5066-46A7-B95B-028F1F72F9C9}" type="pres">
      <dgm:prSet presAssocID="{B9909257-2D26-48FB-9C52-0FF08F3C0358}" presName="childComposite" presStyleCnt="0">
        <dgm:presLayoutVars>
          <dgm:chMax val="0"/>
          <dgm:chPref val="0"/>
        </dgm:presLayoutVars>
      </dgm:prSet>
      <dgm:spPr/>
    </dgm:pt>
    <dgm:pt modelId="{F6FF4504-A8AD-4B1D-A628-8B4C779C773E}" type="pres">
      <dgm:prSet presAssocID="{B9909257-2D26-48FB-9C52-0FF08F3C0358}" presName="Image" presStyleLbl="node1" presStyleIdx="1" presStyleCnt="3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B62BBC9C-54C0-436F-B38A-F1C9645F685F}" type="pres">
      <dgm:prSet presAssocID="{B9909257-2D26-48FB-9C52-0FF08F3C0358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C817D215-8AF7-4733-AF04-E3D0E9A49C08}" type="pres">
      <dgm:prSet presAssocID="{BADF1030-06FB-43E9-815F-FF0EA7BC2958}" presName="childComposite" presStyleCnt="0">
        <dgm:presLayoutVars>
          <dgm:chMax val="0"/>
          <dgm:chPref val="0"/>
        </dgm:presLayoutVars>
      </dgm:prSet>
      <dgm:spPr/>
    </dgm:pt>
    <dgm:pt modelId="{00535428-DF23-495C-84AD-74B8768B1D79}" type="pres">
      <dgm:prSet presAssocID="{BADF1030-06FB-43E9-815F-FF0EA7BC2958}" presName="Image" presStyleLbl="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39000" r="-39000"/>
          </a:stretch>
        </a:blipFill>
      </dgm:spPr>
    </dgm:pt>
    <dgm:pt modelId="{B77FD736-48B0-4B6A-A388-F8E3756C293A}" type="pres">
      <dgm:prSet presAssocID="{BADF1030-06FB-43E9-815F-FF0EA7BC2958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352790D-8FE0-41EC-9981-A8A333DE56AE}" type="presOf" srcId="{FDF366C7-7680-4DB5-9ADD-1E5DFEC5D084}" destId="{27EB861D-28DB-4CFF-A397-2845B863E99D}" srcOrd="0" destOrd="0" presId="urn:microsoft.com/office/officeart/2008/layout/PictureAccentList"/>
    <dgm:cxn modelId="{207B373F-21E9-4421-B8B7-C4C30A0F0CF8}" srcId="{C2990ECE-A050-4E55-8BAE-A40811E5E8C0}" destId="{FDF366C7-7680-4DB5-9ADD-1E5DFEC5D084}" srcOrd="0" destOrd="0" parTransId="{9376A96E-5715-4472-8C40-7C1670ECBAF4}" sibTransId="{D9B86464-A9E9-41A8-A6B6-46A1176D965F}"/>
    <dgm:cxn modelId="{11B20C54-FDC4-40D4-87A3-37D5337475B2}" type="presOf" srcId="{3A9B4916-4CFA-48AA-964D-CC65CD55DF18}" destId="{9D4602F5-A436-47C0-952B-F6A0B67074F1}" srcOrd="0" destOrd="0" presId="urn:microsoft.com/office/officeart/2008/layout/PictureAccentList"/>
    <dgm:cxn modelId="{259ED97A-E161-455C-8A1D-9A9AEDC6A4AA}" type="presOf" srcId="{BADF1030-06FB-43E9-815F-FF0EA7BC2958}" destId="{B77FD736-48B0-4B6A-A388-F8E3756C293A}" srcOrd="0" destOrd="0" presId="urn:microsoft.com/office/officeart/2008/layout/PictureAccentList"/>
    <dgm:cxn modelId="{9AB45D7D-6C05-44D7-B2A8-27F682607AA3}" srcId="{FDF366C7-7680-4DB5-9ADD-1E5DFEC5D084}" destId="{BADF1030-06FB-43E9-815F-FF0EA7BC2958}" srcOrd="2" destOrd="0" parTransId="{92E597A9-0ACC-47D0-96E9-DEED2E73CC33}" sibTransId="{5AE1D076-5EEA-46B2-96D9-867B9A2CFE3D}"/>
    <dgm:cxn modelId="{712F82AE-0A37-4C8E-9D98-ADDA21A01E88}" srcId="{FDF366C7-7680-4DB5-9ADD-1E5DFEC5D084}" destId="{3A9B4916-4CFA-48AA-964D-CC65CD55DF18}" srcOrd="0" destOrd="0" parTransId="{1A0D5464-F882-43F6-88F6-DAB04A304616}" sibTransId="{F3175EEE-30DF-4A15-9536-5BBDB9CD2406}"/>
    <dgm:cxn modelId="{282A9DB1-5C88-432C-979E-A9B6EB543102}" type="presOf" srcId="{B9909257-2D26-48FB-9C52-0FF08F3C0358}" destId="{B62BBC9C-54C0-436F-B38A-F1C9645F685F}" srcOrd="0" destOrd="0" presId="urn:microsoft.com/office/officeart/2008/layout/PictureAccentList"/>
    <dgm:cxn modelId="{0F38A6BA-A424-4246-B1F2-986345544A30}" srcId="{FDF366C7-7680-4DB5-9ADD-1E5DFEC5D084}" destId="{B9909257-2D26-48FB-9C52-0FF08F3C0358}" srcOrd="1" destOrd="0" parTransId="{9718B1B6-28C5-49A5-8B06-22B1E883FEF8}" sibTransId="{3C4551EF-2CF8-465B-B5FC-B5564975B9EC}"/>
    <dgm:cxn modelId="{5E74ECDB-4CB1-4565-857F-66E63EA6B32E}" type="presOf" srcId="{C2990ECE-A050-4E55-8BAE-A40811E5E8C0}" destId="{522B833C-4CA2-47B1-8844-5A426F2E5F93}" srcOrd="0" destOrd="0" presId="urn:microsoft.com/office/officeart/2008/layout/PictureAccentList"/>
    <dgm:cxn modelId="{9299C19A-34ED-4ED1-BF89-5CE92D30CFA8}" type="presParOf" srcId="{522B833C-4CA2-47B1-8844-5A426F2E5F93}" destId="{AA116DDF-FA5D-4BF4-91E2-825A00D6FED7}" srcOrd="0" destOrd="0" presId="urn:microsoft.com/office/officeart/2008/layout/PictureAccentList"/>
    <dgm:cxn modelId="{82E8C88D-5CC2-4D31-A073-415340E27156}" type="presParOf" srcId="{AA116DDF-FA5D-4BF4-91E2-825A00D6FED7}" destId="{7EA9AA42-90C7-42C1-9F05-33B13DDB5C0F}" srcOrd="0" destOrd="0" presId="urn:microsoft.com/office/officeart/2008/layout/PictureAccentList"/>
    <dgm:cxn modelId="{1143C300-A9E8-4B4D-B9B4-58AB0A2FFA9F}" type="presParOf" srcId="{7EA9AA42-90C7-42C1-9F05-33B13DDB5C0F}" destId="{27EB861D-28DB-4CFF-A397-2845B863E99D}" srcOrd="0" destOrd="0" presId="urn:microsoft.com/office/officeart/2008/layout/PictureAccentList"/>
    <dgm:cxn modelId="{E10397B2-E2C6-45DC-9BCB-8F7B6EC6A1EE}" type="presParOf" srcId="{AA116DDF-FA5D-4BF4-91E2-825A00D6FED7}" destId="{3B56D385-FDD1-4600-A1D4-62A3B838B588}" srcOrd="1" destOrd="0" presId="urn:microsoft.com/office/officeart/2008/layout/PictureAccentList"/>
    <dgm:cxn modelId="{45D4CCCD-9D53-4C97-8294-E5E75C815662}" type="presParOf" srcId="{3B56D385-FDD1-4600-A1D4-62A3B838B588}" destId="{95D4CB5A-D569-42B6-903D-8870103D7401}" srcOrd="0" destOrd="0" presId="urn:microsoft.com/office/officeart/2008/layout/PictureAccentList"/>
    <dgm:cxn modelId="{4E35FBEF-D2C1-45FB-A15E-D17314706CE2}" type="presParOf" srcId="{95D4CB5A-D569-42B6-903D-8870103D7401}" destId="{6F2A1A1E-594A-41B7-B019-56EE6D129CAE}" srcOrd="0" destOrd="0" presId="urn:microsoft.com/office/officeart/2008/layout/PictureAccentList"/>
    <dgm:cxn modelId="{D8DB9BDE-ABE1-4658-A3DF-B552FA567554}" type="presParOf" srcId="{95D4CB5A-D569-42B6-903D-8870103D7401}" destId="{9D4602F5-A436-47C0-952B-F6A0B67074F1}" srcOrd="1" destOrd="0" presId="urn:microsoft.com/office/officeart/2008/layout/PictureAccentList"/>
    <dgm:cxn modelId="{B64FF75D-A5DA-49FB-B796-BAEEE3910C30}" type="presParOf" srcId="{3B56D385-FDD1-4600-A1D4-62A3B838B588}" destId="{F1B449B0-5066-46A7-B95B-028F1F72F9C9}" srcOrd="1" destOrd="0" presId="urn:microsoft.com/office/officeart/2008/layout/PictureAccentList"/>
    <dgm:cxn modelId="{CBFC1563-8957-40DD-9D83-9C81BA4CFA32}" type="presParOf" srcId="{F1B449B0-5066-46A7-B95B-028F1F72F9C9}" destId="{F6FF4504-A8AD-4B1D-A628-8B4C779C773E}" srcOrd="0" destOrd="0" presId="urn:microsoft.com/office/officeart/2008/layout/PictureAccentList"/>
    <dgm:cxn modelId="{F9DCCE9C-8CE6-41BD-8F80-587D64AE0502}" type="presParOf" srcId="{F1B449B0-5066-46A7-B95B-028F1F72F9C9}" destId="{B62BBC9C-54C0-436F-B38A-F1C9645F685F}" srcOrd="1" destOrd="0" presId="urn:microsoft.com/office/officeart/2008/layout/PictureAccentList"/>
    <dgm:cxn modelId="{111ADB36-AACB-4E04-870B-61B92B0990A4}" type="presParOf" srcId="{3B56D385-FDD1-4600-A1D4-62A3B838B588}" destId="{C817D215-8AF7-4733-AF04-E3D0E9A49C08}" srcOrd="2" destOrd="0" presId="urn:microsoft.com/office/officeart/2008/layout/PictureAccentList"/>
    <dgm:cxn modelId="{FB81C63E-0A67-48C2-85DE-5C4FAB94901E}" type="presParOf" srcId="{C817D215-8AF7-4733-AF04-E3D0E9A49C08}" destId="{00535428-DF23-495C-84AD-74B8768B1D79}" srcOrd="0" destOrd="0" presId="urn:microsoft.com/office/officeart/2008/layout/PictureAccentList"/>
    <dgm:cxn modelId="{52919965-2201-4811-95FD-F2B85EAF6FDE}" type="presParOf" srcId="{C817D215-8AF7-4733-AF04-E3D0E9A49C08}" destId="{B77FD736-48B0-4B6A-A388-F8E3756C293A}" srcOrd="1" destOrd="0" presId="urn:microsoft.com/office/officeart/2008/layout/PictureAccentList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5994013-6218-4641-A544-C03314E23D38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361C30-B675-467C-9303-6A6D106A16BE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 на реализацию мероприятий по обеспечению жильем молодых семей: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2966761,20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 – 2356560,00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2793375,51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3064833,05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-2918424,57 руб.</a:t>
          </a:r>
        </a:p>
      </dgm:t>
    </dgm:pt>
    <dgm:pt modelId="{D143CF06-6E78-4E9B-B02F-BAF7D2AF67F9}" type="parTrans" cxnId="{6D3FE3D4-E855-4482-A6EA-2640CC282713}">
      <dgm:prSet/>
      <dgm:spPr/>
      <dgm:t>
        <a:bodyPr/>
        <a:lstStyle/>
        <a:p>
          <a:endParaRPr lang="ru-RU"/>
        </a:p>
      </dgm:t>
    </dgm:pt>
    <dgm:pt modelId="{3CD5278B-EEB9-48E2-862D-58D4D2C69243}" type="sibTrans" cxnId="{6D3FE3D4-E855-4482-A6EA-2640CC282713}">
      <dgm:prSet/>
      <dgm:spPr/>
      <dgm:t>
        <a:bodyPr/>
        <a:lstStyle/>
        <a:p>
          <a:endParaRPr lang="ru-RU"/>
        </a:p>
      </dgm:t>
    </dgm:pt>
    <dgm:pt modelId="{30E35EC4-98A2-4D73-AD37-B4F8534AAE1B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 в области культуры:</a:t>
          </a:r>
        </a:p>
        <a:p>
          <a:r>
            <a:rPr lang="ru-RU" sz="11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17300866,49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1800650,55 руб.</a:t>
          </a:r>
        </a:p>
      </dgm:t>
    </dgm:pt>
    <dgm:pt modelId="{B175D2B4-5C73-4E6B-843D-787C88E1FFA0}" type="parTrans" cxnId="{A1A22CEB-4EFC-44C3-8FC9-A4C7C3092602}">
      <dgm:prSet/>
      <dgm:spPr/>
      <dgm:t>
        <a:bodyPr/>
        <a:lstStyle/>
        <a:p>
          <a:endParaRPr lang="ru-RU"/>
        </a:p>
      </dgm:t>
    </dgm:pt>
    <dgm:pt modelId="{9C422D9A-238B-4C33-8B36-AA2E46B15EF1}" type="sibTrans" cxnId="{A1A22CEB-4EFC-44C3-8FC9-A4C7C3092602}">
      <dgm:prSet/>
      <dgm:spPr/>
      <dgm:t>
        <a:bodyPr/>
        <a:lstStyle/>
        <a:p>
          <a:endParaRPr lang="ru-RU"/>
        </a:p>
      </dgm:t>
    </dgm:pt>
    <dgm:pt modelId="{3E46C697-FAAD-4787-AD86-B2C86BB4B941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 на подготовку проектов межевания земельных участков и на проведения кадастровых работ: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0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2022г-1637900,00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1639400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1637900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1637900 </a:t>
          </a:r>
          <a:r>
            <a:rPr lang="ru-RU" sz="11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0E2D4-E804-4314-90B2-1D6DE4ACDE3D}" type="parTrans" cxnId="{D809D715-E5F9-48E2-840C-5A1125B05F24}">
      <dgm:prSet/>
      <dgm:spPr/>
      <dgm:t>
        <a:bodyPr/>
        <a:lstStyle/>
        <a:p>
          <a:endParaRPr lang="ru-RU"/>
        </a:p>
      </dgm:t>
    </dgm:pt>
    <dgm:pt modelId="{D63DF55A-F33B-4AEB-BAA6-2FF7CABEDAF1}" type="sibTrans" cxnId="{D809D715-E5F9-48E2-840C-5A1125B05F24}">
      <dgm:prSet/>
      <dgm:spPr/>
      <dgm:t>
        <a:bodyPr/>
        <a:lstStyle/>
        <a:p>
          <a:endParaRPr lang="ru-RU"/>
        </a:p>
      </dgm:t>
    </dgm:pt>
    <dgm:pt modelId="{AD40D6EA-6639-49BD-8E92-8091EF98A6FF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субсидии: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17557639,04 руб.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– 48504681,67 руб.</a:t>
          </a:r>
        </a:p>
      </dgm:t>
    </dgm:pt>
    <dgm:pt modelId="{F18CEAAF-AF6F-45D4-984F-B2F9866B5CDD}" type="parTrans" cxnId="{3610F362-5451-42AE-91F9-43BF7820FE89}">
      <dgm:prSet/>
      <dgm:spPr/>
      <dgm:t>
        <a:bodyPr/>
        <a:lstStyle/>
        <a:p>
          <a:endParaRPr lang="ru-RU"/>
        </a:p>
      </dgm:t>
    </dgm:pt>
    <dgm:pt modelId="{423C5CDC-B717-4310-84D3-5477E4FF0A0E}" type="sibTrans" cxnId="{3610F362-5451-42AE-91F9-43BF7820FE89}">
      <dgm:prSet/>
      <dgm:spPr/>
      <dgm:t>
        <a:bodyPr/>
        <a:lstStyle/>
        <a:p>
          <a:endParaRPr lang="ru-RU"/>
        </a:p>
      </dgm:t>
    </dgm:pt>
    <dgm:pt modelId="{ACCA7974-9F72-4FEE-9583-DC83CBEF778A}" type="pres">
      <dgm:prSet presAssocID="{25994013-6218-4641-A544-C03314E23D38}" presName="Name0" presStyleCnt="0">
        <dgm:presLayoutVars>
          <dgm:dir/>
          <dgm:resizeHandles val="exact"/>
        </dgm:presLayoutVars>
      </dgm:prSet>
      <dgm:spPr/>
    </dgm:pt>
    <dgm:pt modelId="{B940A441-11B0-495E-B1E8-3951C4A9876A}" type="pres">
      <dgm:prSet presAssocID="{25994013-6218-4641-A544-C03314E23D38}" presName="bkgdShp" presStyleLbl="alignAccFollowNode1" presStyleIdx="0" presStyleCnt="1"/>
      <dgm:spPr/>
    </dgm:pt>
    <dgm:pt modelId="{7B0E9C79-B1CB-41F9-8BA5-6AF93CB8BE4A}" type="pres">
      <dgm:prSet presAssocID="{25994013-6218-4641-A544-C03314E23D38}" presName="linComp" presStyleCnt="0"/>
      <dgm:spPr/>
    </dgm:pt>
    <dgm:pt modelId="{BD285747-DA43-4C9C-9636-2B1847BBA8F8}" type="pres">
      <dgm:prSet presAssocID="{4A361C30-B675-467C-9303-6A6D106A16BE}" presName="compNode" presStyleCnt="0"/>
      <dgm:spPr/>
    </dgm:pt>
    <dgm:pt modelId="{8505852F-4DE9-4A6F-B046-4209BC774A02}" type="pres">
      <dgm:prSet presAssocID="{4A361C30-B675-467C-9303-6A6D106A16BE}" presName="node" presStyleLbl="node1" presStyleIdx="0" presStyleCnt="4">
        <dgm:presLayoutVars>
          <dgm:bulletEnabled val="1"/>
        </dgm:presLayoutVars>
      </dgm:prSet>
      <dgm:spPr/>
    </dgm:pt>
    <dgm:pt modelId="{ADEF8614-27C1-4A3D-929F-61A85C3C3956}" type="pres">
      <dgm:prSet presAssocID="{4A361C30-B675-467C-9303-6A6D106A16BE}" presName="invisiNode" presStyleLbl="node1" presStyleIdx="0" presStyleCnt="4"/>
      <dgm:spPr/>
    </dgm:pt>
    <dgm:pt modelId="{CA2B61D9-938F-46BB-BD6C-A27E7D46604F}" type="pres">
      <dgm:prSet presAssocID="{4A361C30-B675-467C-9303-6A6D106A16BE}" presName="imagNode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</dgm:spPr>
    </dgm:pt>
    <dgm:pt modelId="{EC31D453-4D62-4A44-B8EE-72FF2F13B0D8}" type="pres">
      <dgm:prSet presAssocID="{3CD5278B-EEB9-48E2-862D-58D4D2C69243}" presName="sibTrans" presStyleLbl="sibTrans2D1" presStyleIdx="0" presStyleCnt="0"/>
      <dgm:spPr/>
    </dgm:pt>
    <dgm:pt modelId="{D1D030B4-A7C8-4260-9404-B287D4C9B8B7}" type="pres">
      <dgm:prSet presAssocID="{30E35EC4-98A2-4D73-AD37-B4F8534AAE1B}" presName="compNode" presStyleCnt="0"/>
      <dgm:spPr/>
    </dgm:pt>
    <dgm:pt modelId="{B17BC1E7-4EB1-445B-B4FF-BAA683D6215A}" type="pres">
      <dgm:prSet presAssocID="{30E35EC4-98A2-4D73-AD37-B4F8534AAE1B}" presName="node" presStyleLbl="node1" presStyleIdx="1" presStyleCnt="4">
        <dgm:presLayoutVars>
          <dgm:bulletEnabled val="1"/>
        </dgm:presLayoutVars>
      </dgm:prSet>
      <dgm:spPr/>
    </dgm:pt>
    <dgm:pt modelId="{304A550C-8D10-4484-99E0-0F42DE662326}" type="pres">
      <dgm:prSet presAssocID="{30E35EC4-98A2-4D73-AD37-B4F8534AAE1B}" presName="invisiNode" presStyleLbl="node1" presStyleIdx="1" presStyleCnt="4"/>
      <dgm:spPr/>
    </dgm:pt>
    <dgm:pt modelId="{74A9D508-A342-49DD-A9ED-D2C2B8818E66}" type="pres">
      <dgm:prSet presAssocID="{30E35EC4-98A2-4D73-AD37-B4F8534AAE1B}" presName="imagNode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6000" r="-6000"/>
          </a:stretch>
        </a:blipFill>
      </dgm:spPr>
    </dgm:pt>
    <dgm:pt modelId="{7E3F669E-AF1B-4AFF-AC2F-3911F8D6E0D2}" type="pres">
      <dgm:prSet presAssocID="{9C422D9A-238B-4C33-8B36-AA2E46B15EF1}" presName="sibTrans" presStyleLbl="sibTrans2D1" presStyleIdx="0" presStyleCnt="0"/>
      <dgm:spPr/>
    </dgm:pt>
    <dgm:pt modelId="{AA8C8B22-3965-4C1B-98FC-C731651BF74B}" type="pres">
      <dgm:prSet presAssocID="{3E46C697-FAAD-4787-AD86-B2C86BB4B941}" presName="compNode" presStyleCnt="0"/>
      <dgm:spPr/>
    </dgm:pt>
    <dgm:pt modelId="{E89BD5A1-F0FD-40B6-83F3-B2651F6F6058}" type="pres">
      <dgm:prSet presAssocID="{3E46C697-FAAD-4787-AD86-B2C86BB4B941}" presName="node" presStyleLbl="node1" presStyleIdx="2" presStyleCnt="4">
        <dgm:presLayoutVars>
          <dgm:bulletEnabled val="1"/>
        </dgm:presLayoutVars>
      </dgm:prSet>
      <dgm:spPr/>
    </dgm:pt>
    <dgm:pt modelId="{AEDE8252-29BE-4E2D-9B8A-6AAF6EBEABD3}" type="pres">
      <dgm:prSet presAssocID="{3E46C697-FAAD-4787-AD86-B2C86BB4B941}" presName="invisiNode" presStyleLbl="node1" presStyleIdx="2" presStyleCnt="4"/>
      <dgm:spPr/>
    </dgm:pt>
    <dgm:pt modelId="{9EE3CCCB-86E2-4EC6-8131-99B86D832752}" type="pres">
      <dgm:prSet presAssocID="{3E46C697-FAAD-4787-AD86-B2C86BB4B941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1000" r="-1000"/>
          </a:stretch>
        </a:blipFill>
      </dgm:spPr>
    </dgm:pt>
    <dgm:pt modelId="{26FB6993-0390-4AE8-93E5-58495C6CA549}" type="pres">
      <dgm:prSet presAssocID="{D63DF55A-F33B-4AEB-BAA6-2FF7CABEDAF1}" presName="sibTrans" presStyleLbl="sibTrans2D1" presStyleIdx="0" presStyleCnt="0"/>
      <dgm:spPr/>
    </dgm:pt>
    <dgm:pt modelId="{47499E38-5471-4B20-B792-A156B2ACE675}" type="pres">
      <dgm:prSet presAssocID="{AD40D6EA-6639-49BD-8E92-8091EF98A6FF}" presName="compNode" presStyleCnt="0"/>
      <dgm:spPr/>
    </dgm:pt>
    <dgm:pt modelId="{4BBE8D07-3876-4B70-9C24-8D7BF77AD0ED}" type="pres">
      <dgm:prSet presAssocID="{AD40D6EA-6639-49BD-8E92-8091EF98A6FF}" presName="node" presStyleLbl="node1" presStyleIdx="3" presStyleCnt="4">
        <dgm:presLayoutVars>
          <dgm:bulletEnabled val="1"/>
        </dgm:presLayoutVars>
      </dgm:prSet>
      <dgm:spPr/>
    </dgm:pt>
    <dgm:pt modelId="{20A5F2BA-4F2D-479F-9EFE-CAE7DBEA7DDF}" type="pres">
      <dgm:prSet presAssocID="{AD40D6EA-6639-49BD-8E92-8091EF98A6FF}" presName="invisiNode" presStyleLbl="node1" presStyleIdx="3" presStyleCnt="4"/>
      <dgm:spPr/>
    </dgm:pt>
    <dgm:pt modelId="{BDC12757-0E23-497C-8CA3-77DBA409C8B1}" type="pres">
      <dgm:prSet presAssocID="{AD40D6EA-6639-49BD-8E92-8091EF98A6FF}" presName="imagNode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23000" r="-23000"/>
          </a:stretch>
        </a:blipFill>
      </dgm:spPr>
    </dgm:pt>
  </dgm:ptLst>
  <dgm:cxnLst>
    <dgm:cxn modelId="{620DA613-977B-425F-A353-BFBB10CDDF20}" type="presOf" srcId="{3CD5278B-EEB9-48E2-862D-58D4D2C69243}" destId="{EC31D453-4D62-4A44-B8EE-72FF2F13B0D8}" srcOrd="0" destOrd="0" presId="urn:microsoft.com/office/officeart/2005/8/layout/pList2"/>
    <dgm:cxn modelId="{AFA3BD15-3410-4C42-863B-D45CE01D2AB3}" type="presOf" srcId="{D63DF55A-F33B-4AEB-BAA6-2FF7CABEDAF1}" destId="{26FB6993-0390-4AE8-93E5-58495C6CA549}" srcOrd="0" destOrd="0" presId="urn:microsoft.com/office/officeart/2005/8/layout/pList2"/>
    <dgm:cxn modelId="{D809D715-E5F9-48E2-840C-5A1125B05F24}" srcId="{25994013-6218-4641-A544-C03314E23D38}" destId="{3E46C697-FAAD-4787-AD86-B2C86BB4B941}" srcOrd="2" destOrd="0" parTransId="{71C0E2D4-E804-4314-90B2-1D6DE4ACDE3D}" sibTransId="{D63DF55A-F33B-4AEB-BAA6-2FF7CABEDAF1}"/>
    <dgm:cxn modelId="{7F0B6D27-84FA-4BDC-B1F6-73836152DC54}" type="presOf" srcId="{AD40D6EA-6639-49BD-8E92-8091EF98A6FF}" destId="{4BBE8D07-3876-4B70-9C24-8D7BF77AD0ED}" srcOrd="0" destOrd="0" presId="urn:microsoft.com/office/officeart/2005/8/layout/pList2"/>
    <dgm:cxn modelId="{ACD8382F-2AE0-4615-B2F2-5BB8A02D013C}" type="presOf" srcId="{30E35EC4-98A2-4D73-AD37-B4F8534AAE1B}" destId="{B17BC1E7-4EB1-445B-B4FF-BAA683D6215A}" srcOrd="0" destOrd="0" presId="urn:microsoft.com/office/officeart/2005/8/layout/pList2"/>
    <dgm:cxn modelId="{44E2D55E-9685-4F34-BC31-50E5E69C65D5}" type="presOf" srcId="{4A361C30-B675-467C-9303-6A6D106A16BE}" destId="{8505852F-4DE9-4A6F-B046-4209BC774A02}" srcOrd="0" destOrd="0" presId="urn:microsoft.com/office/officeart/2005/8/layout/pList2"/>
    <dgm:cxn modelId="{3610F362-5451-42AE-91F9-43BF7820FE89}" srcId="{25994013-6218-4641-A544-C03314E23D38}" destId="{AD40D6EA-6639-49BD-8E92-8091EF98A6FF}" srcOrd="3" destOrd="0" parTransId="{F18CEAAF-AF6F-45D4-984F-B2F9866B5CDD}" sibTransId="{423C5CDC-B717-4310-84D3-5477E4FF0A0E}"/>
    <dgm:cxn modelId="{776CD263-ABE9-4BB3-878B-1B12603CA025}" type="presOf" srcId="{9C422D9A-238B-4C33-8B36-AA2E46B15EF1}" destId="{7E3F669E-AF1B-4AFF-AC2F-3911F8D6E0D2}" srcOrd="0" destOrd="0" presId="urn:microsoft.com/office/officeart/2005/8/layout/pList2"/>
    <dgm:cxn modelId="{6D7C5478-EDA4-4453-83EC-F179BF292C08}" type="presOf" srcId="{25994013-6218-4641-A544-C03314E23D38}" destId="{ACCA7974-9F72-4FEE-9583-DC83CBEF778A}" srcOrd="0" destOrd="0" presId="urn:microsoft.com/office/officeart/2005/8/layout/pList2"/>
    <dgm:cxn modelId="{F5AE277D-BE3D-4733-9AFA-2E35448DD7CF}" type="presOf" srcId="{3E46C697-FAAD-4787-AD86-B2C86BB4B941}" destId="{E89BD5A1-F0FD-40B6-83F3-B2651F6F6058}" srcOrd="0" destOrd="0" presId="urn:microsoft.com/office/officeart/2005/8/layout/pList2"/>
    <dgm:cxn modelId="{6D3FE3D4-E855-4482-A6EA-2640CC282713}" srcId="{25994013-6218-4641-A544-C03314E23D38}" destId="{4A361C30-B675-467C-9303-6A6D106A16BE}" srcOrd="0" destOrd="0" parTransId="{D143CF06-6E78-4E9B-B02F-BAF7D2AF67F9}" sibTransId="{3CD5278B-EEB9-48E2-862D-58D4D2C69243}"/>
    <dgm:cxn modelId="{A1A22CEB-4EFC-44C3-8FC9-A4C7C3092602}" srcId="{25994013-6218-4641-A544-C03314E23D38}" destId="{30E35EC4-98A2-4D73-AD37-B4F8534AAE1B}" srcOrd="1" destOrd="0" parTransId="{B175D2B4-5C73-4E6B-843D-787C88E1FFA0}" sibTransId="{9C422D9A-238B-4C33-8B36-AA2E46B15EF1}"/>
    <dgm:cxn modelId="{9E49988B-B84E-4C51-82E9-21E2461A6BED}" type="presParOf" srcId="{ACCA7974-9F72-4FEE-9583-DC83CBEF778A}" destId="{B940A441-11B0-495E-B1E8-3951C4A9876A}" srcOrd="0" destOrd="0" presId="urn:microsoft.com/office/officeart/2005/8/layout/pList2"/>
    <dgm:cxn modelId="{100DFC28-F69E-43EE-86AE-662EFB9912D1}" type="presParOf" srcId="{ACCA7974-9F72-4FEE-9583-DC83CBEF778A}" destId="{7B0E9C79-B1CB-41F9-8BA5-6AF93CB8BE4A}" srcOrd="1" destOrd="0" presId="urn:microsoft.com/office/officeart/2005/8/layout/pList2"/>
    <dgm:cxn modelId="{9178F3F6-9FFE-474E-97E5-E1BA5C9F1B2A}" type="presParOf" srcId="{7B0E9C79-B1CB-41F9-8BA5-6AF93CB8BE4A}" destId="{BD285747-DA43-4C9C-9636-2B1847BBA8F8}" srcOrd="0" destOrd="0" presId="urn:microsoft.com/office/officeart/2005/8/layout/pList2"/>
    <dgm:cxn modelId="{BFA59102-1C19-4DD8-98D4-07C84F655A87}" type="presParOf" srcId="{BD285747-DA43-4C9C-9636-2B1847BBA8F8}" destId="{8505852F-4DE9-4A6F-B046-4209BC774A02}" srcOrd="0" destOrd="0" presId="urn:microsoft.com/office/officeart/2005/8/layout/pList2"/>
    <dgm:cxn modelId="{4E52C9EB-B206-4F1E-8D3C-C84EFADF2916}" type="presParOf" srcId="{BD285747-DA43-4C9C-9636-2B1847BBA8F8}" destId="{ADEF8614-27C1-4A3D-929F-61A85C3C3956}" srcOrd="1" destOrd="0" presId="urn:microsoft.com/office/officeart/2005/8/layout/pList2"/>
    <dgm:cxn modelId="{E9F1EA42-7C1F-4CFF-86D7-4836EFC72195}" type="presParOf" srcId="{BD285747-DA43-4C9C-9636-2B1847BBA8F8}" destId="{CA2B61D9-938F-46BB-BD6C-A27E7D46604F}" srcOrd="2" destOrd="0" presId="urn:microsoft.com/office/officeart/2005/8/layout/pList2"/>
    <dgm:cxn modelId="{F2EBAABC-E58F-433C-B235-72DE0416FE57}" type="presParOf" srcId="{7B0E9C79-B1CB-41F9-8BA5-6AF93CB8BE4A}" destId="{EC31D453-4D62-4A44-B8EE-72FF2F13B0D8}" srcOrd="1" destOrd="0" presId="urn:microsoft.com/office/officeart/2005/8/layout/pList2"/>
    <dgm:cxn modelId="{9A3D6224-174B-4CEB-9733-65C40EE40BFC}" type="presParOf" srcId="{7B0E9C79-B1CB-41F9-8BA5-6AF93CB8BE4A}" destId="{D1D030B4-A7C8-4260-9404-B287D4C9B8B7}" srcOrd="2" destOrd="0" presId="urn:microsoft.com/office/officeart/2005/8/layout/pList2"/>
    <dgm:cxn modelId="{1A4DBD6C-E656-4513-8327-22B1C0AC8FB1}" type="presParOf" srcId="{D1D030B4-A7C8-4260-9404-B287D4C9B8B7}" destId="{B17BC1E7-4EB1-445B-B4FF-BAA683D6215A}" srcOrd="0" destOrd="0" presId="urn:microsoft.com/office/officeart/2005/8/layout/pList2"/>
    <dgm:cxn modelId="{F96F6F42-CB59-451D-81E6-5BB79F15978A}" type="presParOf" srcId="{D1D030B4-A7C8-4260-9404-B287D4C9B8B7}" destId="{304A550C-8D10-4484-99E0-0F42DE662326}" srcOrd="1" destOrd="0" presId="urn:microsoft.com/office/officeart/2005/8/layout/pList2"/>
    <dgm:cxn modelId="{2DAAF4BD-4534-448E-88AD-FBFF7C125666}" type="presParOf" srcId="{D1D030B4-A7C8-4260-9404-B287D4C9B8B7}" destId="{74A9D508-A342-49DD-A9ED-D2C2B8818E66}" srcOrd="2" destOrd="0" presId="urn:microsoft.com/office/officeart/2005/8/layout/pList2"/>
    <dgm:cxn modelId="{0A67E0FA-9D1A-4ACD-B10A-5070D4339A02}" type="presParOf" srcId="{7B0E9C79-B1CB-41F9-8BA5-6AF93CB8BE4A}" destId="{7E3F669E-AF1B-4AFF-AC2F-3911F8D6E0D2}" srcOrd="3" destOrd="0" presId="urn:microsoft.com/office/officeart/2005/8/layout/pList2"/>
    <dgm:cxn modelId="{9792296E-A54F-4BFB-9527-9B4EFB9AC412}" type="presParOf" srcId="{7B0E9C79-B1CB-41F9-8BA5-6AF93CB8BE4A}" destId="{AA8C8B22-3965-4C1B-98FC-C731651BF74B}" srcOrd="4" destOrd="0" presId="urn:microsoft.com/office/officeart/2005/8/layout/pList2"/>
    <dgm:cxn modelId="{C033EE36-383E-45F3-869A-0BF9AA60CD5E}" type="presParOf" srcId="{AA8C8B22-3965-4C1B-98FC-C731651BF74B}" destId="{E89BD5A1-F0FD-40B6-83F3-B2651F6F6058}" srcOrd="0" destOrd="0" presId="urn:microsoft.com/office/officeart/2005/8/layout/pList2"/>
    <dgm:cxn modelId="{E2BDCF60-8A00-4D17-B03A-C3F5562AD3CE}" type="presParOf" srcId="{AA8C8B22-3965-4C1B-98FC-C731651BF74B}" destId="{AEDE8252-29BE-4E2D-9B8A-6AAF6EBEABD3}" srcOrd="1" destOrd="0" presId="urn:microsoft.com/office/officeart/2005/8/layout/pList2"/>
    <dgm:cxn modelId="{82E95078-9E54-42D5-B327-692BF976B983}" type="presParOf" srcId="{AA8C8B22-3965-4C1B-98FC-C731651BF74B}" destId="{9EE3CCCB-86E2-4EC6-8131-99B86D832752}" srcOrd="2" destOrd="0" presId="urn:microsoft.com/office/officeart/2005/8/layout/pList2"/>
    <dgm:cxn modelId="{418D9D4B-8874-4CE0-B312-67C9EF55C9C3}" type="presParOf" srcId="{7B0E9C79-B1CB-41F9-8BA5-6AF93CB8BE4A}" destId="{26FB6993-0390-4AE8-93E5-58495C6CA549}" srcOrd="5" destOrd="0" presId="urn:microsoft.com/office/officeart/2005/8/layout/pList2"/>
    <dgm:cxn modelId="{74B2421A-0FE0-4541-90F2-CFD84A9C1355}" type="presParOf" srcId="{7B0E9C79-B1CB-41F9-8BA5-6AF93CB8BE4A}" destId="{47499E38-5471-4B20-B792-A156B2ACE675}" srcOrd="6" destOrd="0" presId="urn:microsoft.com/office/officeart/2005/8/layout/pList2"/>
    <dgm:cxn modelId="{740FEA82-812E-4FB8-8FDA-C093199917CE}" type="presParOf" srcId="{47499E38-5471-4B20-B792-A156B2ACE675}" destId="{4BBE8D07-3876-4B70-9C24-8D7BF77AD0ED}" srcOrd="0" destOrd="0" presId="urn:microsoft.com/office/officeart/2005/8/layout/pList2"/>
    <dgm:cxn modelId="{BCA4A44C-A2E8-4956-9B8E-66B408B4EE65}" type="presParOf" srcId="{47499E38-5471-4B20-B792-A156B2ACE675}" destId="{20A5F2BA-4F2D-479F-9EFE-CAE7DBEA7DDF}" srcOrd="1" destOrd="0" presId="urn:microsoft.com/office/officeart/2005/8/layout/pList2"/>
    <dgm:cxn modelId="{495E3351-2769-48A4-8F8B-12481C2349FA}" type="presParOf" srcId="{47499E38-5471-4B20-B792-A156B2ACE675}" destId="{BDC12757-0E23-497C-8CA3-77DBA409C8B1}" srcOrd="2" destOrd="0" presId="urn:microsoft.com/office/officeart/2005/8/layout/pList2"/>
  </dgm:cxnLst>
  <dgm:bg>
    <a:solidFill>
      <a:schemeClr val="accent5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8C920DF-C478-4B50-800C-E090E4A06FC9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3653F90F-B52D-400E-BF8D-CA4C9DF8B412}">
      <dgm:prSet phldrT="[Текст]" custT="1"/>
      <dgm:spPr>
        <a:solidFill>
          <a:srgbClr val="E7FE0A"/>
        </a:solidFill>
      </dgm:spPr>
      <dgm:t>
        <a:bodyPr/>
        <a:lstStyle/>
        <a:p>
          <a:pPr algn="ctr"/>
          <a:r>
            <a: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сфере образования: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получение образования;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оздоровление и отдых детей;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социальная поддержка педагогических работников;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бесплатное питание учащихся;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компенсация части родительской платы за детский сад</a:t>
          </a:r>
        </a:p>
      </dgm:t>
    </dgm:pt>
    <dgm:pt modelId="{CC82E5C0-23F3-423F-9457-3F1E4CD5AAB7}" type="parTrans" cxnId="{37093AAE-D597-49D1-8B81-5D46A08F2BA9}">
      <dgm:prSet/>
      <dgm:spPr/>
      <dgm:t>
        <a:bodyPr/>
        <a:lstStyle/>
        <a:p>
          <a:endParaRPr lang="ru-RU"/>
        </a:p>
      </dgm:t>
    </dgm:pt>
    <dgm:pt modelId="{E42472A2-3F97-4DC1-8CB4-83BC1FE1C2AC}" type="sibTrans" cxnId="{37093AAE-D597-49D1-8B81-5D46A08F2BA9}">
      <dgm:prSet/>
      <dgm:spPr/>
      <dgm:t>
        <a:bodyPr/>
        <a:lstStyle/>
        <a:p>
          <a:endParaRPr lang="ru-RU"/>
        </a:p>
      </dgm:t>
    </dgm:pt>
    <dgm:pt modelId="{7C4FE2C5-9189-4071-874C-1A8CA37BDB02}">
      <dgm:prSet phldrT="[Текст]" custT="1"/>
      <dgm:spPr>
        <a:solidFill>
          <a:srgbClr val="E7FE0A"/>
        </a:solidFill>
      </dgm:spPr>
      <dgm:t>
        <a:bodyPr/>
        <a:lstStyle/>
        <a:p>
          <a:pPr algn="ctr"/>
          <a:r>
            <a: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сфере опеки и попечительства: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детей-сирот и детей, оставшихся без попечения родителей жильем и предоставление жилья по договорам найма;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социальная поддержка детей, оставшихся без попечения родителей и лиц, принявших этих детей на воспитание в семью;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опека и попечительство в отношении несовершеннолетних;</a:t>
          </a:r>
        </a:p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пособие при всех формах устройства в семью</a:t>
          </a:r>
        </a:p>
      </dgm:t>
    </dgm:pt>
    <dgm:pt modelId="{F30207F1-4041-49D6-B07D-DBF1ACF4C6F8}" type="parTrans" cxnId="{A06A8055-9F56-4EF4-83DD-4DAC04188B70}">
      <dgm:prSet/>
      <dgm:spPr/>
      <dgm:t>
        <a:bodyPr/>
        <a:lstStyle/>
        <a:p>
          <a:endParaRPr lang="ru-RU"/>
        </a:p>
      </dgm:t>
    </dgm:pt>
    <dgm:pt modelId="{130EB6D1-B7FF-4F25-AB84-3F0DABB975D8}" type="sibTrans" cxnId="{A06A8055-9F56-4EF4-83DD-4DAC04188B70}">
      <dgm:prSet/>
      <dgm:spPr/>
      <dgm:t>
        <a:bodyPr/>
        <a:lstStyle/>
        <a:p>
          <a:endParaRPr lang="ru-RU"/>
        </a:p>
      </dgm:t>
    </dgm:pt>
    <dgm:pt modelId="{442BE588-A7BA-4F7C-BAF3-ADE7AEE8E5DF}" type="pres">
      <dgm:prSet presAssocID="{58C920DF-C478-4B50-800C-E090E4A06FC9}" presName="Name0" presStyleCnt="0">
        <dgm:presLayoutVars>
          <dgm:dir/>
          <dgm:resizeHandles val="exact"/>
        </dgm:presLayoutVars>
      </dgm:prSet>
      <dgm:spPr/>
    </dgm:pt>
    <dgm:pt modelId="{DBD805DD-894F-4F30-A054-4362674199C7}" type="pres">
      <dgm:prSet presAssocID="{58C920DF-C478-4B50-800C-E090E4A06FC9}" presName="fgShape" presStyleLbl="fgShp" presStyleIdx="0" presStyleCnt="1" custLinFactNeighborX="-238" custLinFactNeighborY="20415"/>
      <dgm:spPr>
        <a:solidFill>
          <a:srgbClr val="FF66FF"/>
        </a:solidFill>
      </dgm:spPr>
    </dgm:pt>
    <dgm:pt modelId="{6B963F9B-9A19-4FCF-9D6D-1CCECAA2E27D}" type="pres">
      <dgm:prSet presAssocID="{58C920DF-C478-4B50-800C-E090E4A06FC9}" presName="linComp" presStyleCnt="0"/>
      <dgm:spPr/>
    </dgm:pt>
    <dgm:pt modelId="{B928F07A-8943-483A-818E-B9E46D3C303A}" type="pres">
      <dgm:prSet presAssocID="{3653F90F-B52D-400E-BF8D-CA4C9DF8B412}" presName="compNode" presStyleCnt="0"/>
      <dgm:spPr/>
    </dgm:pt>
    <dgm:pt modelId="{640FBCCD-287E-4784-AE7D-E214BFC3C42D}" type="pres">
      <dgm:prSet presAssocID="{3653F90F-B52D-400E-BF8D-CA4C9DF8B412}" presName="bkgdShape" presStyleLbl="node1" presStyleIdx="0" presStyleCnt="2" custScaleX="92983"/>
      <dgm:spPr/>
    </dgm:pt>
    <dgm:pt modelId="{606A579A-A8B1-4694-8D88-8642429F539F}" type="pres">
      <dgm:prSet presAssocID="{3653F90F-B52D-400E-BF8D-CA4C9DF8B412}" presName="nodeTx" presStyleLbl="node1" presStyleIdx="0" presStyleCnt="2">
        <dgm:presLayoutVars>
          <dgm:bulletEnabled val="1"/>
        </dgm:presLayoutVars>
      </dgm:prSet>
      <dgm:spPr/>
    </dgm:pt>
    <dgm:pt modelId="{87BE1039-E513-4ED4-A443-37971E86DFFA}" type="pres">
      <dgm:prSet presAssocID="{3653F90F-B52D-400E-BF8D-CA4C9DF8B412}" presName="invisiNode" presStyleLbl="node1" presStyleIdx="0" presStyleCnt="2"/>
      <dgm:spPr/>
    </dgm:pt>
    <dgm:pt modelId="{EAD669A1-B4D3-4402-BEE8-AFA1DB39D66E}" type="pres">
      <dgm:prSet presAssocID="{3653F90F-B52D-400E-BF8D-CA4C9DF8B412}" presName="imagNode" presStyleLbl="fgImgPlace1" presStyleIdx="0" presStyleCnt="2" custLinFactNeighborX="-2810" custLinFactNeighborY="-14639"/>
      <dgm:spPr>
        <a:blipFill rotWithShape="1">
          <a:blip xmlns:r="http://schemas.openxmlformats.org/officeDocument/2006/relationships" r:embed="rId1"/>
          <a:srcRect/>
          <a:stretch>
            <a:fillRect l="-16000" r="-16000"/>
          </a:stretch>
        </a:blipFill>
      </dgm:spPr>
    </dgm:pt>
    <dgm:pt modelId="{9BF5D5C4-EDD9-4475-A444-E18AD0FE3F79}" type="pres">
      <dgm:prSet presAssocID="{E42472A2-3F97-4DC1-8CB4-83BC1FE1C2AC}" presName="sibTrans" presStyleLbl="sibTrans2D1" presStyleIdx="0" presStyleCnt="0"/>
      <dgm:spPr/>
    </dgm:pt>
    <dgm:pt modelId="{D6DA173A-368A-46C4-8290-ACD1C154148A}" type="pres">
      <dgm:prSet presAssocID="{7C4FE2C5-9189-4071-874C-1A8CA37BDB02}" presName="compNode" presStyleCnt="0"/>
      <dgm:spPr/>
    </dgm:pt>
    <dgm:pt modelId="{C2CBF88B-4D80-49ED-83F2-9BA8BDB8DD45}" type="pres">
      <dgm:prSet presAssocID="{7C4FE2C5-9189-4071-874C-1A8CA37BDB02}" presName="bkgdShape" presStyleLbl="node1" presStyleIdx="1" presStyleCnt="2" custLinFactNeighborX="9067" custLinFactNeighborY="2773"/>
      <dgm:spPr/>
    </dgm:pt>
    <dgm:pt modelId="{24C03A1A-6985-46D2-B714-399BA24820BF}" type="pres">
      <dgm:prSet presAssocID="{7C4FE2C5-9189-4071-874C-1A8CA37BDB02}" presName="nodeTx" presStyleLbl="node1" presStyleIdx="1" presStyleCnt="2">
        <dgm:presLayoutVars>
          <dgm:bulletEnabled val="1"/>
        </dgm:presLayoutVars>
      </dgm:prSet>
      <dgm:spPr/>
    </dgm:pt>
    <dgm:pt modelId="{048B39E3-2062-4D82-A700-3C660204BE12}" type="pres">
      <dgm:prSet presAssocID="{7C4FE2C5-9189-4071-874C-1A8CA37BDB02}" presName="invisiNode" presStyleLbl="node1" presStyleIdx="1" presStyleCnt="2"/>
      <dgm:spPr/>
    </dgm:pt>
    <dgm:pt modelId="{7C077ED4-95BE-4099-BD4A-9165A60AE110}" type="pres">
      <dgm:prSet presAssocID="{7C4FE2C5-9189-4071-874C-1A8CA37BDB02}" presName="imagNode" presStyleLbl="fgImgPlace1" presStyleIdx="1" presStyleCnt="2" custLinFactNeighborX="-2975" custLinFactNeighborY="-14639"/>
      <dgm:spPr>
        <a:blipFill rotWithShape="1">
          <a:blip xmlns:r="http://schemas.openxmlformats.org/officeDocument/2006/relationships" r:embed="rId2"/>
          <a:srcRect/>
          <a:stretch>
            <a:fillRect l="-16000" r="-16000"/>
          </a:stretch>
        </a:blipFill>
      </dgm:spPr>
    </dgm:pt>
  </dgm:ptLst>
  <dgm:cxnLst>
    <dgm:cxn modelId="{4BFC7516-F3DF-419D-A094-3E4294AA1DA2}" type="presOf" srcId="{E42472A2-3F97-4DC1-8CB4-83BC1FE1C2AC}" destId="{9BF5D5C4-EDD9-4475-A444-E18AD0FE3F79}" srcOrd="0" destOrd="0" presId="urn:microsoft.com/office/officeart/2005/8/layout/hList7"/>
    <dgm:cxn modelId="{BE33521E-D739-4B4B-B4FF-B0382D69FFCC}" type="presOf" srcId="{7C4FE2C5-9189-4071-874C-1A8CA37BDB02}" destId="{C2CBF88B-4D80-49ED-83F2-9BA8BDB8DD45}" srcOrd="0" destOrd="0" presId="urn:microsoft.com/office/officeart/2005/8/layout/hList7"/>
    <dgm:cxn modelId="{77B4526E-2BB1-4398-AFF9-B99D546EFB9A}" type="presOf" srcId="{58C920DF-C478-4B50-800C-E090E4A06FC9}" destId="{442BE588-A7BA-4F7C-BAF3-ADE7AEE8E5DF}" srcOrd="0" destOrd="0" presId="urn:microsoft.com/office/officeart/2005/8/layout/hList7"/>
    <dgm:cxn modelId="{A06A8055-9F56-4EF4-83DD-4DAC04188B70}" srcId="{58C920DF-C478-4B50-800C-E090E4A06FC9}" destId="{7C4FE2C5-9189-4071-874C-1A8CA37BDB02}" srcOrd="1" destOrd="0" parTransId="{F30207F1-4041-49D6-B07D-DBF1ACF4C6F8}" sibTransId="{130EB6D1-B7FF-4F25-AB84-3F0DABB975D8}"/>
    <dgm:cxn modelId="{804E0694-9E36-4716-A1A0-6CBCB7AD00AF}" type="presOf" srcId="{3653F90F-B52D-400E-BF8D-CA4C9DF8B412}" destId="{640FBCCD-287E-4784-AE7D-E214BFC3C42D}" srcOrd="0" destOrd="0" presId="urn:microsoft.com/office/officeart/2005/8/layout/hList7"/>
    <dgm:cxn modelId="{37093AAE-D597-49D1-8B81-5D46A08F2BA9}" srcId="{58C920DF-C478-4B50-800C-E090E4A06FC9}" destId="{3653F90F-B52D-400E-BF8D-CA4C9DF8B412}" srcOrd="0" destOrd="0" parTransId="{CC82E5C0-23F3-423F-9457-3F1E4CD5AAB7}" sibTransId="{E42472A2-3F97-4DC1-8CB4-83BC1FE1C2AC}"/>
    <dgm:cxn modelId="{319E4BB6-ECA2-4CA1-B111-A00AEB7B0392}" type="presOf" srcId="{3653F90F-B52D-400E-BF8D-CA4C9DF8B412}" destId="{606A579A-A8B1-4694-8D88-8642429F539F}" srcOrd="1" destOrd="0" presId="urn:microsoft.com/office/officeart/2005/8/layout/hList7"/>
    <dgm:cxn modelId="{F04374DD-0F28-451B-BCB3-5D0EC8513069}" type="presOf" srcId="{7C4FE2C5-9189-4071-874C-1A8CA37BDB02}" destId="{24C03A1A-6985-46D2-B714-399BA24820BF}" srcOrd="1" destOrd="0" presId="urn:microsoft.com/office/officeart/2005/8/layout/hList7"/>
    <dgm:cxn modelId="{A5AB8F15-C039-4B59-B613-13D881BEB053}" type="presParOf" srcId="{442BE588-A7BA-4F7C-BAF3-ADE7AEE8E5DF}" destId="{DBD805DD-894F-4F30-A054-4362674199C7}" srcOrd="0" destOrd="0" presId="urn:microsoft.com/office/officeart/2005/8/layout/hList7"/>
    <dgm:cxn modelId="{93183FDA-B7C2-47E7-91AE-FB88328E4D90}" type="presParOf" srcId="{442BE588-A7BA-4F7C-BAF3-ADE7AEE8E5DF}" destId="{6B963F9B-9A19-4FCF-9D6D-1CCECAA2E27D}" srcOrd="1" destOrd="0" presId="urn:microsoft.com/office/officeart/2005/8/layout/hList7"/>
    <dgm:cxn modelId="{8E3B376E-87C3-42D0-B36C-BCA44C7D7B56}" type="presParOf" srcId="{6B963F9B-9A19-4FCF-9D6D-1CCECAA2E27D}" destId="{B928F07A-8943-483A-818E-B9E46D3C303A}" srcOrd="0" destOrd="0" presId="urn:microsoft.com/office/officeart/2005/8/layout/hList7"/>
    <dgm:cxn modelId="{999BA72B-B22F-40DF-9270-C10408177B89}" type="presParOf" srcId="{B928F07A-8943-483A-818E-B9E46D3C303A}" destId="{640FBCCD-287E-4784-AE7D-E214BFC3C42D}" srcOrd="0" destOrd="0" presId="urn:microsoft.com/office/officeart/2005/8/layout/hList7"/>
    <dgm:cxn modelId="{81B757E1-5319-4C68-B862-4C5C2DFA58BC}" type="presParOf" srcId="{B928F07A-8943-483A-818E-B9E46D3C303A}" destId="{606A579A-A8B1-4694-8D88-8642429F539F}" srcOrd="1" destOrd="0" presId="urn:microsoft.com/office/officeart/2005/8/layout/hList7"/>
    <dgm:cxn modelId="{77621B72-0BF2-4765-99DD-C70D3777DF3D}" type="presParOf" srcId="{B928F07A-8943-483A-818E-B9E46D3C303A}" destId="{87BE1039-E513-4ED4-A443-37971E86DFFA}" srcOrd="2" destOrd="0" presId="urn:microsoft.com/office/officeart/2005/8/layout/hList7"/>
    <dgm:cxn modelId="{9C1E746A-508B-4EC7-B34B-4341B541F98A}" type="presParOf" srcId="{B928F07A-8943-483A-818E-B9E46D3C303A}" destId="{EAD669A1-B4D3-4402-BEE8-AFA1DB39D66E}" srcOrd="3" destOrd="0" presId="urn:microsoft.com/office/officeart/2005/8/layout/hList7"/>
    <dgm:cxn modelId="{4F9D104E-BDFE-4203-8442-BFF2FF3C1ACC}" type="presParOf" srcId="{6B963F9B-9A19-4FCF-9D6D-1CCECAA2E27D}" destId="{9BF5D5C4-EDD9-4475-A444-E18AD0FE3F79}" srcOrd="1" destOrd="0" presId="urn:microsoft.com/office/officeart/2005/8/layout/hList7"/>
    <dgm:cxn modelId="{6DD6C291-32C5-480A-BAC9-BDBB4B4AA0CF}" type="presParOf" srcId="{6B963F9B-9A19-4FCF-9D6D-1CCECAA2E27D}" destId="{D6DA173A-368A-46C4-8290-ACD1C154148A}" srcOrd="2" destOrd="0" presId="urn:microsoft.com/office/officeart/2005/8/layout/hList7"/>
    <dgm:cxn modelId="{FC681C24-5D75-42D7-AE85-9CA0608E6A54}" type="presParOf" srcId="{D6DA173A-368A-46C4-8290-ACD1C154148A}" destId="{C2CBF88B-4D80-49ED-83F2-9BA8BDB8DD45}" srcOrd="0" destOrd="0" presId="urn:microsoft.com/office/officeart/2005/8/layout/hList7"/>
    <dgm:cxn modelId="{F402622B-91EA-4F20-8C70-87DE8C5BC76F}" type="presParOf" srcId="{D6DA173A-368A-46C4-8290-ACD1C154148A}" destId="{24C03A1A-6985-46D2-B714-399BA24820BF}" srcOrd="1" destOrd="0" presId="urn:microsoft.com/office/officeart/2005/8/layout/hList7"/>
    <dgm:cxn modelId="{59ABE263-F32D-4AE2-B393-0C07C73159C0}" type="presParOf" srcId="{D6DA173A-368A-46C4-8290-ACD1C154148A}" destId="{048B39E3-2062-4D82-A700-3C660204BE12}" srcOrd="2" destOrd="0" presId="urn:microsoft.com/office/officeart/2005/8/layout/hList7"/>
    <dgm:cxn modelId="{06009351-E202-4DB7-9A91-7F3B67496CF5}" type="presParOf" srcId="{D6DA173A-368A-46C4-8290-ACD1C154148A}" destId="{7C077ED4-95BE-4099-BD4A-9165A60AE11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CB3581F-CE06-437F-BEE5-32C9B567726D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AF13942-C3DB-48F9-BD2B-6F69452FB44D}">
      <dgm:prSet phldrT="[Текст]" custT="1"/>
      <dgm:spPr/>
      <dgm:t>
        <a:bodyPr/>
        <a:lstStyle/>
        <a:p>
          <a:pPr algn="ctr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отдельных полномочий по управлению охраной труда</a:t>
          </a:r>
        </a:p>
      </dgm:t>
    </dgm:pt>
    <dgm:pt modelId="{0AB3EB03-EB1B-47C3-AD25-5D172E7D24BB}" type="parTrans" cxnId="{51555448-59D5-46A7-91D1-2CC8FF4B61F2}">
      <dgm:prSet/>
      <dgm:spPr/>
      <dgm:t>
        <a:bodyPr/>
        <a:lstStyle/>
        <a:p>
          <a:endParaRPr lang="ru-RU"/>
        </a:p>
      </dgm:t>
    </dgm:pt>
    <dgm:pt modelId="{6BAD0168-7C71-47BD-AFDE-1E58A15ED546}" type="sibTrans" cxnId="{51555448-59D5-46A7-91D1-2CC8FF4B61F2}">
      <dgm:prSet/>
      <dgm:spPr/>
      <dgm:t>
        <a:bodyPr/>
        <a:lstStyle/>
        <a:p>
          <a:endParaRPr lang="ru-RU"/>
        </a:p>
      </dgm:t>
    </dgm:pt>
    <dgm:pt modelId="{1341833F-277F-4849-934B-7832AAE861E0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877946руб.; 2022г – 909860руб.; 2023г – 946950руб.;2024г – 992018руб.;</a:t>
          </a:r>
        </a:p>
      </dgm:t>
    </dgm:pt>
    <dgm:pt modelId="{202D5F28-2FE5-4F83-8B85-C719B1C2C51B}" type="parTrans" cxnId="{38D9048F-B584-4028-AE36-68231DE2AC10}">
      <dgm:prSet/>
      <dgm:spPr/>
      <dgm:t>
        <a:bodyPr/>
        <a:lstStyle/>
        <a:p>
          <a:endParaRPr lang="ru-RU"/>
        </a:p>
      </dgm:t>
    </dgm:pt>
    <dgm:pt modelId="{3E247B41-F6AF-44EB-BC8A-2071F6E47F10}" type="sibTrans" cxnId="{38D9048F-B584-4028-AE36-68231DE2AC10}">
      <dgm:prSet/>
      <dgm:spPr/>
      <dgm:t>
        <a:bodyPr/>
        <a:lstStyle/>
        <a:p>
          <a:endParaRPr lang="ru-RU"/>
        </a:p>
      </dgm:t>
    </dgm:pt>
    <dgm:pt modelId="{E59EC30C-15A1-4F10-B650-0B4A28049614}">
      <dgm:prSet phldrT="[Текст]" custT="1"/>
      <dgm:spPr/>
      <dgm:t>
        <a:bodyPr/>
        <a:lstStyle/>
        <a:p>
          <a:pPr algn="ctr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первичного воинского учета на территориях, где отсутствуют военные комиссариаты</a:t>
          </a:r>
        </a:p>
      </dgm:t>
    </dgm:pt>
    <dgm:pt modelId="{780FBFA9-AA3B-4B15-AE45-4C088B18F4E0}" type="parTrans" cxnId="{CF200EAC-DFFE-48BB-A6A0-5A17032FD74B}">
      <dgm:prSet/>
      <dgm:spPr/>
      <dgm:t>
        <a:bodyPr/>
        <a:lstStyle/>
        <a:p>
          <a:endParaRPr lang="ru-RU"/>
        </a:p>
      </dgm:t>
    </dgm:pt>
    <dgm:pt modelId="{D0A54A79-A783-4611-9BB0-1A5163A9E897}" type="sibTrans" cxnId="{CF200EAC-DFFE-48BB-A6A0-5A17032FD74B}">
      <dgm:prSet/>
      <dgm:spPr/>
      <dgm:t>
        <a:bodyPr/>
        <a:lstStyle/>
        <a:p>
          <a:endParaRPr lang="ru-RU"/>
        </a:p>
      </dgm:t>
    </dgm:pt>
    <dgm:pt modelId="{55C2EAD8-C79B-4803-891B-68E2D4C808DB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1000749руб.; 2022г – 1037766руб; 2023г – 1261035руб.; </a:t>
          </a:r>
        </a:p>
      </dgm:t>
    </dgm:pt>
    <dgm:pt modelId="{A22CA26F-773A-4505-B6AD-C0F07ACD35AF}" type="parTrans" cxnId="{666A1EA0-0B11-4918-B845-C1D049D09ED3}">
      <dgm:prSet/>
      <dgm:spPr/>
      <dgm:t>
        <a:bodyPr/>
        <a:lstStyle/>
        <a:p>
          <a:endParaRPr lang="ru-RU"/>
        </a:p>
      </dgm:t>
    </dgm:pt>
    <dgm:pt modelId="{75B9CD0E-488E-4DE1-8D5E-0F4F8F9E519F}" type="sibTrans" cxnId="{666A1EA0-0B11-4918-B845-C1D049D09ED3}">
      <dgm:prSet/>
      <dgm:spPr/>
      <dgm:t>
        <a:bodyPr/>
        <a:lstStyle/>
        <a:p>
          <a:endParaRPr lang="ru-RU"/>
        </a:p>
      </dgm:t>
    </dgm:pt>
    <dgm:pt modelId="{B2DC15D5-F7B5-423F-ACAF-F466AE160118}">
      <dgm:prSet phldrT="[Текст]" custT="1"/>
      <dgm:spPr/>
      <dgm:t>
        <a:bodyPr/>
        <a:lstStyle/>
        <a:p>
          <a:pPr algn="ctr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составлению (изменению) списков кандидатов в присяжные заседатели</a:t>
          </a:r>
        </a:p>
      </dgm:t>
    </dgm:pt>
    <dgm:pt modelId="{073EFC79-D202-4FF6-ADAD-AFEEAF40AC49}" type="parTrans" cxnId="{36719B81-4BC5-4D08-A8BD-2C400FFE8340}">
      <dgm:prSet/>
      <dgm:spPr/>
      <dgm:t>
        <a:bodyPr/>
        <a:lstStyle/>
        <a:p>
          <a:endParaRPr lang="ru-RU"/>
        </a:p>
      </dgm:t>
    </dgm:pt>
    <dgm:pt modelId="{C0D3BD4A-41EC-46E2-8C23-AB95994558DA}" type="sibTrans" cxnId="{36719B81-4BC5-4D08-A8BD-2C400FFE8340}">
      <dgm:prSet/>
      <dgm:spPr/>
      <dgm:t>
        <a:bodyPr/>
        <a:lstStyle/>
        <a:p>
          <a:endParaRPr lang="ru-RU"/>
        </a:p>
      </dgm:t>
    </dgm:pt>
    <dgm:pt modelId="{DE9D3CAC-86E3-4214-89F2-7A9DA87A7E41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18445,44руб; 2022г – 123474руб.;2023г – 6879руб.; 2024г – 6115руб.; </a:t>
          </a:r>
        </a:p>
      </dgm:t>
    </dgm:pt>
    <dgm:pt modelId="{6ABDF050-BF6C-42C5-BBFD-0F6BF550EE7A}" type="parTrans" cxnId="{6BF9B05F-94C1-489F-8C1B-7E634ADDB750}">
      <dgm:prSet/>
      <dgm:spPr/>
      <dgm:t>
        <a:bodyPr/>
        <a:lstStyle/>
        <a:p>
          <a:endParaRPr lang="ru-RU"/>
        </a:p>
      </dgm:t>
    </dgm:pt>
    <dgm:pt modelId="{F5DE95FB-F71F-40B2-85D8-BDC850DCB82A}" type="sibTrans" cxnId="{6BF9B05F-94C1-489F-8C1B-7E634ADDB750}">
      <dgm:prSet/>
      <dgm:spPr/>
      <dgm:t>
        <a:bodyPr/>
        <a:lstStyle/>
        <a:p>
          <a:endParaRPr lang="ru-RU"/>
        </a:p>
      </dgm:t>
    </dgm:pt>
    <dgm:pt modelId="{A0343150-8F7D-4C1C-BFE7-7C0C11528BD1}">
      <dgm:prSet phldrT="[Текст]" custT="1"/>
      <dgm:spPr/>
      <dgm:t>
        <a:bodyPr/>
        <a:lstStyle/>
        <a:p>
          <a:pPr algn="ctr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субвенция</a:t>
          </a:r>
        </a:p>
      </dgm:t>
    </dgm:pt>
    <dgm:pt modelId="{DD1F4F66-66A3-4EF6-964E-88268907643B}" type="parTrans" cxnId="{E6105182-0ECD-4B5C-85A0-208A86DA3D56}">
      <dgm:prSet/>
      <dgm:spPr/>
      <dgm:t>
        <a:bodyPr/>
        <a:lstStyle/>
        <a:p>
          <a:endParaRPr lang="ru-RU"/>
        </a:p>
      </dgm:t>
    </dgm:pt>
    <dgm:pt modelId="{1E8F9B42-07DF-410D-BAAD-41A365B78831}" type="sibTrans" cxnId="{E6105182-0ECD-4B5C-85A0-208A86DA3D56}">
      <dgm:prSet/>
      <dgm:spPr/>
      <dgm:t>
        <a:bodyPr/>
        <a:lstStyle/>
        <a:p>
          <a:endParaRPr lang="ru-RU"/>
        </a:p>
      </dgm:t>
    </dgm:pt>
    <dgm:pt modelId="{9C3ECDF3-F01B-4FB9-8CB2-679074DB4DF1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1966108руб; 2022г – 2043385руб.; 2023г – 2217504руб.; </a:t>
          </a:r>
        </a:p>
      </dgm:t>
    </dgm:pt>
    <dgm:pt modelId="{ADB7E1F1-5291-46E2-83AF-47D85855A5A9}" type="parTrans" cxnId="{AE8F6748-EEDC-47E7-BB65-894524B20D84}">
      <dgm:prSet/>
      <dgm:spPr/>
      <dgm:t>
        <a:bodyPr/>
        <a:lstStyle/>
        <a:p>
          <a:endParaRPr lang="ru-RU"/>
        </a:p>
      </dgm:t>
    </dgm:pt>
    <dgm:pt modelId="{DC5F39AE-36F8-4550-B153-E6FE2D2D2642}" type="sibTrans" cxnId="{AE8F6748-EEDC-47E7-BB65-894524B20D84}">
      <dgm:prSet/>
      <dgm:spPr/>
      <dgm:t>
        <a:bodyPr/>
        <a:lstStyle/>
        <a:p>
          <a:endParaRPr lang="ru-RU"/>
        </a:p>
      </dgm:t>
    </dgm:pt>
    <dgm:pt modelId="{74A5E1EB-32EF-477F-968C-9B7ED89CC2B4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регистрация актов гражданского состояния</a:t>
          </a:r>
        </a:p>
      </dgm:t>
    </dgm:pt>
    <dgm:pt modelId="{14BEB747-FAF1-41E8-A43F-615359793781}" type="parTrans" cxnId="{74018458-EBCB-447A-AB71-793F950D58A7}">
      <dgm:prSet/>
      <dgm:spPr/>
      <dgm:t>
        <a:bodyPr/>
        <a:lstStyle/>
        <a:p>
          <a:endParaRPr lang="ru-RU"/>
        </a:p>
      </dgm:t>
    </dgm:pt>
    <dgm:pt modelId="{DE2272D7-CFFD-4101-A4DC-D85F708BDA7B}" type="sibTrans" cxnId="{74018458-EBCB-447A-AB71-793F950D58A7}">
      <dgm:prSet/>
      <dgm:spPr/>
      <dgm:t>
        <a:bodyPr/>
        <a:lstStyle/>
        <a:p>
          <a:endParaRPr lang="ru-RU"/>
        </a:p>
      </dgm:t>
    </dgm:pt>
    <dgm:pt modelId="{E37532FE-C408-4BC9-AAD6-1A979B81F81C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1046394руб; 2022г – 1127975руб.;2023г – 2025гг – 1117965 руб. </a:t>
          </a:r>
        </a:p>
      </dgm:t>
    </dgm:pt>
    <dgm:pt modelId="{7AD53703-AE5F-45A4-BF4B-FC77652CAECA}" type="parTrans" cxnId="{A17AC252-3AE0-4EC7-8E69-C4EABC7672C6}">
      <dgm:prSet/>
      <dgm:spPr/>
      <dgm:t>
        <a:bodyPr/>
        <a:lstStyle/>
        <a:p>
          <a:endParaRPr lang="ru-RU"/>
        </a:p>
      </dgm:t>
    </dgm:pt>
    <dgm:pt modelId="{32329128-9B90-46FA-ACE7-57FDE02A9215}" type="sibTrans" cxnId="{A17AC252-3AE0-4EC7-8E69-C4EABC7672C6}">
      <dgm:prSet/>
      <dgm:spPr/>
      <dgm:t>
        <a:bodyPr/>
        <a:lstStyle/>
        <a:p>
          <a:endParaRPr lang="ru-RU"/>
        </a:p>
      </dgm:t>
    </dgm:pt>
    <dgm:pt modelId="{6CA61BED-503D-4C93-8B5C-BEBF06AA7ABB}">
      <dgm:prSet phldrT="[Текст]" custT="1"/>
      <dgm:spPr/>
      <dgm:t>
        <a:bodyPr/>
        <a:lstStyle/>
        <a:p>
          <a:pPr algn="ctr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полномочий по установлению регулируемых тарифов на регулярные перевозки пассажиров и багажа транспортом в границах МО</a:t>
          </a:r>
        </a:p>
      </dgm:t>
    </dgm:pt>
    <dgm:pt modelId="{C1DA1A7B-623E-46F6-A3B4-79E358BE5791}" type="parTrans" cxnId="{0A18B245-0CE4-4C25-8F9E-520339638625}">
      <dgm:prSet/>
      <dgm:spPr/>
      <dgm:t>
        <a:bodyPr/>
        <a:lstStyle/>
        <a:p>
          <a:endParaRPr lang="ru-RU"/>
        </a:p>
      </dgm:t>
    </dgm:pt>
    <dgm:pt modelId="{E40C930E-81B2-425B-85E3-E3D5F47B9673}" type="sibTrans" cxnId="{0A18B245-0CE4-4C25-8F9E-520339638625}">
      <dgm:prSet/>
      <dgm:spPr/>
      <dgm:t>
        <a:bodyPr/>
        <a:lstStyle/>
        <a:p>
          <a:endParaRPr lang="ru-RU"/>
        </a:p>
      </dgm:t>
    </dgm:pt>
    <dgm:pt modelId="{764E899A-C0FF-4ABF-AB44-45DBF4E4B843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– 3387,08руб.; 2023г – 3387,08руб., 2023 – 2025гг – 3387,08руб.</a:t>
          </a:r>
        </a:p>
      </dgm:t>
    </dgm:pt>
    <dgm:pt modelId="{ACECA9D2-FF92-4932-91B5-9026FCBD692F}" type="parTrans" cxnId="{07B3CE9B-E243-4A79-AA36-6705D5177FF9}">
      <dgm:prSet/>
      <dgm:spPr/>
      <dgm:t>
        <a:bodyPr/>
        <a:lstStyle/>
        <a:p>
          <a:endParaRPr lang="ru-RU"/>
        </a:p>
      </dgm:t>
    </dgm:pt>
    <dgm:pt modelId="{C869B55A-9BBF-4D65-ACB6-F0AA2E576F4E}" type="sibTrans" cxnId="{07B3CE9B-E243-4A79-AA36-6705D5177FF9}">
      <dgm:prSet/>
      <dgm:spPr/>
      <dgm:t>
        <a:bodyPr/>
        <a:lstStyle/>
        <a:p>
          <a:endParaRPr lang="ru-RU"/>
        </a:p>
      </dgm:t>
    </dgm:pt>
    <dgm:pt modelId="{77DE3272-28DF-4999-9C0E-897FC8E6DB67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1029099руб.</a:t>
          </a:r>
        </a:p>
      </dgm:t>
    </dgm:pt>
    <dgm:pt modelId="{3F0C317E-0DF8-4F14-BE7B-AD19D39C6E22}" type="parTrans" cxnId="{383EB24C-FAB4-4844-A567-8A3C8304FD5F}">
      <dgm:prSet/>
      <dgm:spPr/>
    </dgm:pt>
    <dgm:pt modelId="{E0CC881E-5CCA-4480-82C3-21E3E352FE70}" type="sibTrans" cxnId="{383EB24C-FAB4-4844-A567-8A3C8304FD5F}">
      <dgm:prSet/>
      <dgm:spPr/>
    </dgm:pt>
    <dgm:pt modelId="{D24464C5-BA66-449B-B08A-CDD820367948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- 6115руб. </a:t>
          </a:r>
        </a:p>
      </dgm:t>
    </dgm:pt>
    <dgm:pt modelId="{6135DCFC-6819-44D0-845A-1A1F09630AE2}" type="parTrans" cxnId="{BFA9A61D-1FD2-4379-BE29-71E0EA4D2786}">
      <dgm:prSet/>
      <dgm:spPr/>
    </dgm:pt>
    <dgm:pt modelId="{8BCC05AE-BBFC-4F8B-B38B-40AF81FB73CE}" type="sibTrans" cxnId="{BFA9A61D-1FD2-4379-BE29-71E0EA4D2786}">
      <dgm:prSet/>
      <dgm:spPr/>
    </dgm:pt>
    <dgm:pt modelId="{BCF3EF0A-10F0-42CF-B3EA-1174547F6423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2329271руб., 2025г – 2422441руб.</a:t>
          </a:r>
        </a:p>
      </dgm:t>
    </dgm:pt>
    <dgm:pt modelId="{A53BD0D5-2A75-4F65-886D-15B664C81E63}" type="parTrans" cxnId="{01176FE6-ED67-4012-AEC2-1EC53A3919B9}">
      <dgm:prSet/>
      <dgm:spPr/>
    </dgm:pt>
    <dgm:pt modelId="{0FAC0BA1-51B4-4F93-9173-E8BC562C0D8A}" type="sibTrans" cxnId="{01176FE6-ED67-4012-AEC2-1EC53A3919B9}">
      <dgm:prSet/>
      <dgm:spPr/>
    </dgm:pt>
    <dgm:pt modelId="{717F4B9E-A354-4D37-9AC3-8F5A5423196F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1306380руб.; 2025г – 1352940руб.</a:t>
          </a:r>
        </a:p>
      </dgm:t>
    </dgm:pt>
    <dgm:pt modelId="{C506980D-E32A-498E-8EDA-6D1A0D8582DB}" type="parTrans" cxnId="{54F710AE-E4B6-43F8-AD3B-E64D1DB1C04D}">
      <dgm:prSet/>
      <dgm:spPr/>
    </dgm:pt>
    <dgm:pt modelId="{6178AFD5-5D13-4807-AFC1-1A7C1F53BA47}" type="sibTrans" cxnId="{54F710AE-E4B6-43F8-AD3B-E64D1DB1C04D}">
      <dgm:prSet/>
      <dgm:spPr/>
    </dgm:pt>
    <dgm:pt modelId="{F76962D7-3787-4F30-8E75-5BB0090A9221}" type="pres">
      <dgm:prSet presAssocID="{4CB3581F-CE06-437F-BEE5-32C9B567726D}" presName="linear" presStyleCnt="0">
        <dgm:presLayoutVars>
          <dgm:dir/>
          <dgm:resizeHandles val="exact"/>
        </dgm:presLayoutVars>
      </dgm:prSet>
      <dgm:spPr/>
    </dgm:pt>
    <dgm:pt modelId="{8E347F26-B1D0-40F9-BEC4-160DCDCE4506}" type="pres">
      <dgm:prSet presAssocID="{8AF13942-C3DB-48F9-BD2B-6F69452FB44D}" presName="comp" presStyleCnt="0"/>
      <dgm:spPr/>
    </dgm:pt>
    <dgm:pt modelId="{900B55E4-5663-4250-85E6-F8EBF8A68594}" type="pres">
      <dgm:prSet presAssocID="{8AF13942-C3DB-48F9-BD2B-6F69452FB44D}" presName="box" presStyleLbl="node1" presStyleIdx="0" presStyleCnt="6"/>
      <dgm:spPr/>
    </dgm:pt>
    <dgm:pt modelId="{3A30B748-5692-4DA3-BFAE-332915FE7E9A}" type="pres">
      <dgm:prSet presAssocID="{8AF13942-C3DB-48F9-BD2B-6F69452FB44D}" presName="img" presStyleLbl="fgImgPlace1" presStyleIdx="0" presStyleCnt="6"/>
      <dgm:spPr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254E2198-93F8-4563-B48A-17D053E6F8F9}" type="pres">
      <dgm:prSet presAssocID="{8AF13942-C3DB-48F9-BD2B-6F69452FB44D}" presName="text" presStyleLbl="node1" presStyleIdx="0" presStyleCnt="6">
        <dgm:presLayoutVars>
          <dgm:bulletEnabled val="1"/>
        </dgm:presLayoutVars>
      </dgm:prSet>
      <dgm:spPr/>
    </dgm:pt>
    <dgm:pt modelId="{95E2015E-C65C-436A-8A99-639DD91A2C9E}" type="pres">
      <dgm:prSet presAssocID="{6BAD0168-7C71-47BD-AFDE-1E58A15ED546}" presName="spacer" presStyleCnt="0"/>
      <dgm:spPr/>
    </dgm:pt>
    <dgm:pt modelId="{70F8223E-FDCB-4452-9B3B-08274F755978}" type="pres">
      <dgm:prSet presAssocID="{E59EC30C-15A1-4F10-B650-0B4A28049614}" presName="comp" presStyleCnt="0"/>
      <dgm:spPr/>
    </dgm:pt>
    <dgm:pt modelId="{868C9E65-2AB3-4A70-AE0E-06C53EC26A22}" type="pres">
      <dgm:prSet presAssocID="{E59EC30C-15A1-4F10-B650-0B4A28049614}" presName="box" presStyleLbl="node1" presStyleIdx="1" presStyleCnt="6" custScaleY="86724"/>
      <dgm:spPr/>
    </dgm:pt>
    <dgm:pt modelId="{C35F6E6D-4C79-4117-9702-779F7BF15AB8}" type="pres">
      <dgm:prSet presAssocID="{E59EC30C-15A1-4F10-B650-0B4A28049614}" presName="img" presStyleLbl="fgImgPlace1" presStyleIdx="1" presStyleCnt="6"/>
      <dgm:spPr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</dgm:spPr>
    </dgm:pt>
    <dgm:pt modelId="{985FB019-4AB4-4948-A62B-A6A1B8E80195}" type="pres">
      <dgm:prSet presAssocID="{E59EC30C-15A1-4F10-B650-0B4A28049614}" presName="text" presStyleLbl="node1" presStyleIdx="1" presStyleCnt="6">
        <dgm:presLayoutVars>
          <dgm:bulletEnabled val="1"/>
        </dgm:presLayoutVars>
      </dgm:prSet>
      <dgm:spPr/>
    </dgm:pt>
    <dgm:pt modelId="{988EEE8C-0D09-4F6C-9B52-5EE1C45FED06}" type="pres">
      <dgm:prSet presAssocID="{D0A54A79-A783-4611-9BB0-1A5163A9E897}" presName="spacer" presStyleCnt="0"/>
      <dgm:spPr/>
    </dgm:pt>
    <dgm:pt modelId="{F46017F4-0CCF-4E94-A406-3197C2350D97}" type="pres">
      <dgm:prSet presAssocID="{B2DC15D5-F7B5-423F-ACAF-F466AE160118}" presName="comp" presStyleCnt="0"/>
      <dgm:spPr/>
    </dgm:pt>
    <dgm:pt modelId="{45AC4C96-D047-496E-8D22-3DEF1E151AAE}" type="pres">
      <dgm:prSet presAssocID="{B2DC15D5-F7B5-423F-ACAF-F466AE160118}" presName="box" presStyleLbl="node1" presStyleIdx="2" presStyleCnt="6" custScaleY="109903" custLinFactNeighborX="1917" custLinFactNeighborY="-8019"/>
      <dgm:spPr/>
    </dgm:pt>
    <dgm:pt modelId="{C50F3867-3D5D-412A-9050-49FD1B54FB33}" type="pres">
      <dgm:prSet presAssocID="{B2DC15D5-F7B5-423F-ACAF-F466AE160118}" presName="img" presStyleLbl="fgImgPlace1" presStyleIdx="2" presStyleCnt="6" custLinFactNeighborX="-3344" custLinFactNeighborY="-2796"/>
      <dgm:spPr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</dgm:spPr>
    </dgm:pt>
    <dgm:pt modelId="{222F3407-1AD8-462D-8E99-69A28AE72CD1}" type="pres">
      <dgm:prSet presAssocID="{B2DC15D5-F7B5-423F-ACAF-F466AE160118}" presName="text" presStyleLbl="node1" presStyleIdx="2" presStyleCnt="6">
        <dgm:presLayoutVars>
          <dgm:bulletEnabled val="1"/>
        </dgm:presLayoutVars>
      </dgm:prSet>
      <dgm:spPr/>
    </dgm:pt>
    <dgm:pt modelId="{A8F41CBF-196B-4899-A2B7-77D58E26F9C7}" type="pres">
      <dgm:prSet presAssocID="{C0D3BD4A-41EC-46E2-8C23-AB95994558DA}" presName="spacer" presStyleCnt="0"/>
      <dgm:spPr/>
    </dgm:pt>
    <dgm:pt modelId="{3D8EFB4E-B1F8-401B-9E2C-106445C7A451}" type="pres">
      <dgm:prSet presAssocID="{A0343150-8F7D-4C1C-BFE7-7C0C11528BD1}" presName="comp" presStyleCnt="0"/>
      <dgm:spPr/>
    </dgm:pt>
    <dgm:pt modelId="{F01C2F73-7FEA-4AE1-BAB5-1F6B60B5639F}" type="pres">
      <dgm:prSet presAssocID="{A0343150-8F7D-4C1C-BFE7-7C0C11528BD1}" presName="box" presStyleLbl="node1" presStyleIdx="3" presStyleCnt="6" custLinFactNeighborX="1917" custLinFactNeighborY="-8019"/>
      <dgm:spPr/>
    </dgm:pt>
    <dgm:pt modelId="{3F9011E8-CC55-4902-93CE-5C4888BD6044}" type="pres">
      <dgm:prSet presAssocID="{A0343150-8F7D-4C1C-BFE7-7C0C11528BD1}" presName="img" presStyleLbl="fgImgPlace1" presStyleIdx="3" presStyleCnt="6"/>
      <dgm:spPr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</dgm:spPr>
    </dgm:pt>
    <dgm:pt modelId="{EB2EE79D-034C-4105-9924-27915FEB868E}" type="pres">
      <dgm:prSet presAssocID="{A0343150-8F7D-4C1C-BFE7-7C0C11528BD1}" presName="text" presStyleLbl="node1" presStyleIdx="3" presStyleCnt="6">
        <dgm:presLayoutVars>
          <dgm:bulletEnabled val="1"/>
        </dgm:presLayoutVars>
      </dgm:prSet>
      <dgm:spPr/>
    </dgm:pt>
    <dgm:pt modelId="{75878B03-6F3B-4EF1-B7A7-D9636623EB28}" type="pres">
      <dgm:prSet presAssocID="{1E8F9B42-07DF-410D-BAAD-41A365B78831}" presName="spacer" presStyleCnt="0"/>
      <dgm:spPr/>
    </dgm:pt>
    <dgm:pt modelId="{4074DFBA-E1D9-4D1D-A89D-050C9D2A7D4A}" type="pres">
      <dgm:prSet presAssocID="{74A5E1EB-32EF-477F-968C-9B7ED89CC2B4}" presName="comp" presStyleCnt="0"/>
      <dgm:spPr/>
    </dgm:pt>
    <dgm:pt modelId="{034E8136-5C5B-4380-A846-5A0D65766571}" type="pres">
      <dgm:prSet presAssocID="{74A5E1EB-32EF-477F-968C-9B7ED89CC2B4}" presName="box" presStyleLbl="node1" presStyleIdx="4" presStyleCnt="6" custLinFactNeighborX="1917" custLinFactNeighborY="-8019"/>
      <dgm:spPr/>
    </dgm:pt>
    <dgm:pt modelId="{FA7B13E9-7BBF-4C7C-8C11-114F541EC171}" type="pres">
      <dgm:prSet presAssocID="{74A5E1EB-32EF-477F-968C-9B7ED89CC2B4}" presName="img" presStyleLbl="fgImgPlace1" presStyleIdx="4" presStyleCnt="6"/>
      <dgm:spPr>
        <a:blipFill rotWithShape="1">
          <a:blip xmlns:r="http://schemas.openxmlformats.org/officeDocument/2006/relationships" r:embed="rId5"/>
          <a:srcRect/>
          <a:stretch>
            <a:fillRect t="-92000" b="-92000"/>
          </a:stretch>
        </a:blipFill>
      </dgm:spPr>
    </dgm:pt>
    <dgm:pt modelId="{AD8F57E4-5904-4C29-953B-508C837C2A38}" type="pres">
      <dgm:prSet presAssocID="{74A5E1EB-32EF-477F-968C-9B7ED89CC2B4}" presName="text" presStyleLbl="node1" presStyleIdx="4" presStyleCnt="6">
        <dgm:presLayoutVars>
          <dgm:bulletEnabled val="1"/>
        </dgm:presLayoutVars>
      </dgm:prSet>
      <dgm:spPr/>
    </dgm:pt>
    <dgm:pt modelId="{55C475E3-34D4-4CA8-9A33-D2783924BA1E}" type="pres">
      <dgm:prSet presAssocID="{DE2272D7-CFFD-4101-A4DC-D85F708BDA7B}" presName="spacer" presStyleCnt="0"/>
      <dgm:spPr/>
    </dgm:pt>
    <dgm:pt modelId="{6F792FD1-474D-497E-A17C-30191D578D5B}" type="pres">
      <dgm:prSet presAssocID="{6CA61BED-503D-4C93-8B5C-BEBF06AA7ABB}" presName="comp" presStyleCnt="0"/>
      <dgm:spPr/>
    </dgm:pt>
    <dgm:pt modelId="{01B56C5B-E1E9-4C89-B16B-09F1F343B0AB}" type="pres">
      <dgm:prSet presAssocID="{6CA61BED-503D-4C93-8B5C-BEBF06AA7ABB}" presName="box" presStyleLbl="node1" presStyleIdx="5" presStyleCnt="6" custLinFactNeighborX="1917" custLinFactNeighborY="-8019"/>
      <dgm:spPr/>
    </dgm:pt>
    <dgm:pt modelId="{7E95339C-780C-45D0-9E35-0AC86F215B32}" type="pres">
      <dgm:prSet presAssocID="{6CA61BED-503D-4C93-8B5C-BEBF06AA7ABB}" presName="img" presStyleLbl="fgImgPlace1" presStyleIdx="5" presStyleCnt="6"/>
      <dgm:spPr>
        <a:blipFill rotWithShape="1">
          <a:blip xmlns:r="http://schemas.openxmlformats.org/officeDocument/2006/relationships" r:embed="rId6"/>
          <a:srcRect/>
          <a:stretch>
            <a:fillRect t="-19000" b="-19000"/>
          </a:stretch>
        </a:blipFill>
      </dgm:spPr>
    </dgm:pt>
    <dgm:pt modelId="{8AA40A89-AD9A-4308-A988-4EEB93EF07A7}" type="pres">
      <dgm:prSet presAssocID="{6CA61BED-503D-4C93-8B5C-BEBF06AA7ABB}" presName="text" presStyleLbl="node1" presStyleIdx="5" presStyleCnt="6">
        <dgm:presLayoutVars>
          <dgm:bulletEnabled val="1"/>
        </dgm:presLayoutVars>
      </dgm:prSet>
      <dgm:spPr/>
    </dgm:pt>
  </dgm:ptLst>
  <dgm:cxnLst>
    <dgm:cxn modelId="{DE248701-2AA5-4884-94A3-3E2B27A1037C}" type="presOf" srcId="{1341833F-277F-4849-934B-7832AAE861E0}" destId="{900B55E4-5663-4250-85E6-F8EBF8A68594}" srcOrd="0" destOrd="1" presId="urn:microsoft.com/office/officeart/2005/8/layout/vList4"/>
    <dgm:cxn modelId="{C1C36006-340D-478B-9DC6-E66679037CA6}" type="presOf" srcId="{8AF13942-C3DB-48F9-BD2B-6F69452FB44D}" destId="{254E2198-93F8-4563-B48A-17D053E6F8F9}" srcOrd="1" destOrd="0" presId="urn:microsoft.com/office/officeart/2005/8/layout/vList4"/>
    <dgm:cxn modelId="{D5B8E609-3E0D-4500-87B2-7F199FC5ACA4}" type="presOf" srcId="{6CA61BED-503D-4C93-8B5C-BEBF06AA7ABB}" destId="{01B56C5B-E1E9-4C89-B16B-09F1F343B0AB}" srcOrd="0" destOrd="0" presId="urn:microsoft.com/office/officeart/2005/8/layout/vList4"/>
    <dgm:cxn modelId="{0635290F-6999-4FAF-A3AD-243634308E55}" type="presOf" srcId="{764E899A-C0FF-4ABF-AB44-45DBF4E4B843}" destId="{8AA40A89-AD9A-4308-A988-4EEB93EF07A7}" srcOrd="1" destOrd="1" presId="urn:microsoft.com/office/officeart/2005/8/layout/vList4"/>
    <dgm:cxn modelId="{E67E4A13-C80E-441A-B7B7-9BE7887E823A}" type="presOf" srcId="{BCF3EF0A-10F0-42CF-B3EA-1174547F6423}" destId="{F01C2F73-7FEA-4AE1-BAB5-1F6B60B5639F}" srcOrd="0" destOrd="2" presId="urn:microsoft.com/office/officeart/2005/8/layout/vList4"/>
    <dgm:cxn modelId="{BFA9A61D-1FD2-4379-BE29-71E0EA4D2786}" srcId="{B2DC15D5-F7B5-423F-ACAF-F466AE160118}" destId="{D24464C5-BA66-449B-B08A-CDD820367948}" srcOrd="1" destOrd="0" parTransId="{6135DCFC-6819-44D0-845A-1A1F09630AE2}" sibTransId="{8BCC05AE-BBFC-4F8B-B38B-40AF81FB73CE}"/>
    <dgm:cxn modelId="{750CF826-2433-4F2A-9CA6-BFE431AA99E6}" type="presOf" srcId="{D24464C5-BA66-449B-B08A-CDD820367948}" destId="{222F3407-1AD8-462D-8E99-69A28AE72CD1}" srcOrd="1" destOrd="2" presId="urn:microsoft.com/office/officeart/2005/8/layout/vList4"/>
    <dgm:cxn modelId="{B4437827-B239-458E-8780-E84D566D808F}" type="presOf" srcId="{A0343150-8F7D-4C1C-BFE7-7C0C11528BD1}" destId="{EB2EE79D-034C-4105-9924-27915FEB868E}" srcOrd="1" destOrd="0" presId="urn:microsoft.com/office/officeart/2005/8/layout/vList4"/>
    <dgm:cxn modelId="{0EA8BC2E-E37D-4C05-AC02-6B4973EF9001}" type="presOf" srcId="{B2DC15D5-F7B5-423F-ACAF-F466AE160118}" destId="{45AC4C96-D047-496E-8D22-3DEF1E151AAE}" srcOrd="0" destOrd="0" presId="urn:microsoft.com/office/officeart/2005/8/layout/vList4"/>
    <dgm:cxn modelId="{D6556B2F-7244-4DC9-A384-A5CDA91004FE}" type="presOf" srcId="{DE9D3CAC-86E3-4214-89F2-7A9DA87A7E41}" destId="{222F3407-1AD8-462D-8E99-69A28AE72CD1}" srcOrd="1" destOrd="1" presId="urn:microsoft.com/office/officeart/2005/8/layout/vList4"/>
    <dgm:cxn modelId="{6BF9B05F-94C1-489F-8C1B-7E634ADDB750}" srcId="{B2DC15D5-F7B5-423F-ACAF-F466AE160118}" destId="{DE9D3CAC-86E3-4214-89F2-7A9DA87A7E41}" srcOrd="0" destOrd="0" parTransId="{6ABDF050-BF6C-42C5-BBFD-0F6BF550EE7A}" sibTransId="{F5DE95FB-F71F-40B2-85D8-BDC850DCB82A}"/>
    <dgm:cxn modelId="{500BD060-87AC-4BA7-952E-1408510AA91F}" type="presOf" srcId="{E37532FE-C408-4BC9-AAD6-1A979B81F81C}" destId="{AD8F57E4-5904-4C29-953B-508C837C2A38}" srcOrd="1" destOrd="1" presId="urn:microsoft.com/office/officeart/2005/8/layout/vList4"/>
    <dgm:cxn modelId="{01F4EB42-EF12-45E5-AF22-6B2525A2CD3F}" type="presOf" srcId="{4CB3581F-CE06-437F-BEE5-32C9B567726D}" destId="{F76962D7-3787-4F30-8E75-5BB0090A9221}" srcOrd="0" destOrd="0" presId="urn:microsoft.com/office/officeart/2005/8/layout/vList4"/>
    <dgm:cxn modelId="{0A18B245-0CE4-4C25-8F9E-520339638625}" srcId="{4CB3581F-CE06-437F-BEE5-32C9B567726D}" destId="{6CA61BED-503D-4C93-8B5C-BEBF06AA7ABB}" srcOrd="5" destOrd="0" parTransId="{C1DA1A7B-623E-46F6-A3B4-79E358BE5791}" sibTransId="{E40C930E-81B2-425B-85E3-E3D5F47B9673}"/>
    <dgm:cxn modelId="{2B7B0248-FA16-4BFB-A1C4-A0F91516233B}" type="presOf" srcId="{D24464C5-BA66-449B-B08A-CDD820367948}" destId="{45AC4C96-D047-496E-8D22-3DEF1E151AAE}" srcOrd="0" destOrd="2" presId="urn:microsoft.com/office/officeart/2005/8/layout/vList4"/>
    <dgm:cxn modelId="{AE8F6748-EEDC-47E7-BB65-894524B20D84}" srcId="{A0343150-8F7D-4C1C-BFE7-7C0C11528BD1}" destId="{9C3ECDF3-F01B-4FB9-8CB2-679074DB4DF1}" srcOrd="0" destOrd="0" parTransId="{ADB7E1F1-5291-46E2-83AF-47D85855A5A9}" sibTransId="{DC5F39AE-36F8-4550-B153-E6FE2D2D2642}"/>
    <dgm:cxn modelId="{51555448-59D5-46A7-91D1-2CC8FF4B61F2}" srcId="{4CB3581F-CE06-437F-BEE5-32C9B567726D}" destId="{8AF13942-C3DB-48F9-BD2B-6F69452FB44D}" srcOrd="0" destOrd="0" parTransId="{0AB3EB03-EB1B-47C3-AD25-5D172E7D24BB}" sibTransId="{6BAD0168-7C71-47BD-AFDE-1E58A15ED546}"/>
    <dgm:cxn modelId="{64690369-3777-41C8-B477-B1661FBF5205}" type="presOf" srcId="{55C2EAD8-C79B-4803-891B-68E2D4C808DB}" destId="{868C9E65-2AB3-4A70-AE0E-06C53EC26A22}" srcOrd="0" destOrd="1" presId="urn:microsoft.com/office/officeart/2005/8/layout/vList4"/>
    <dgm:cxn modelId="{383EB24C-FAB4-4844-A567-8A3C8304FD5F}" srcId="{8AF13942-C3DB-48F9-BD2B-6F69452FB44D}" destId="{77DE3272-28DF-4999-9C0E-897FC8E6DB67}" srcOrd="1" destOrd="0" parTransId="{3F0C317E-0DF8-4F14-BE7B-AD19D39C6E22}" sibTransId="{E0CC881E-5CCA-4480-82C3-21E3E352FE70}"/>
    <dgm:cxn modelId="{6A30E36D-BF5D-46C9-8D9D-5EFDA5A0D4BD}" type="presOf" srcId="{77DE3272-28DF-4999-9C0E-897FC8E6DB67}" destId="{900B55E4-5663-4250-85E6-F8EBF8A68594}" srcOrd="0" destOrd="2" presId="urn:microsoft.com/office/officeart/2005/8/layout/vList4"/>
    <dgm:cxn modelId="{A17AC252-3AE0-4EC7-8E69-C4EABC7672C6}" srcId="{74A5E1EB-32EF-477F-968C-9B7ED89CC2B4}" destId="{E37532FE-C408-4BC9-AAD6-1A979B81F81C}" srcOrd="0" destOrd="0" parTransId="{7AD53703-AE5F-45A4-BF4B-FC77652CAECA}" sibTransId="{32329128-9B90-46FA-ACE7-57FDE02A9215}"/>
    <dgm:cxn modelId="{AD0D5C74-63BB-4AA1-A3EC-E116E1BB0597}" type="presOf" srcId="{6CA61BED-503D-4C93-8B5C-BEBF06AA7ABB}" destId="{8AA40A89-AD9A-4308-A988-4EEB93EF07A7}" srcOrd="1" destOrd="0" presId="urn:microsoft.com/office/officeart/2005/8/layout/vList4"/>
    <dgm:cxn modelId="{2B7D1E55-3B4D-428A-8492-A9C93A00EEF2}" type="presOf" srcId="{1341833F-277F-4849-934B-7832AAE861E0}" destId="{254E2198-93F8-4563-B48A-17D053E6F8F9}" srcOrd="1" destOrd="1" presId="urn:microsoft.com/office/officeart/2005/8/layout/vList4"/>
    <dgm:cxn modelId="{EF24B255-4E0E-4B2E-96DB-E96AD15FE962}" type="presOf" srcId="{77DE3272-28DF-4999-9C0E-897FC8E6DB67}" destId="{254E2198-93F8-4563-B48A-17D053E6F8F9}" srcOrd="1" destOrd="2" presId="urn:microsoft.com/office/officeart/2005/8/layout/vList4"/>
    <dgm:cxn modelId="{B9E01876-D8CD-458B-AA49-861BC4FBDF7D}" type="presOf" srcId="{BCF3EF0A-10F0-42CF-B3EA-1174547F6423}" destId="{EB2EE79D-034C-4105-9924-27915FEB868E}" srcOrd="1" destOrd="2" presId="urn:microsoft.com/office/officeart/2005/8/layout/vList4"/>
    <dgm:cxn modelId="{74018458-EBCB-447A-AB71-793F950D58A7}" srcId="{4CB3581F-CE06-437F-BEE5-32C9B567726D}" destId="{74A5E1EB-32EF-477F-968C-9B7ED89CC2B4}" srcOrd="4" destOrd="0" parTransId="{14BEB747-FAF1-41E8-A43F-615359793781}" sibTransId="{DE2272D7-CFFD-4101-A4DC-D85F708BDA7B}"/>
    <dgm:cxn modelId="{36719B81-4BC5-4D08-A8BD-2C400FFE8340}" srcId="{4CB3581F-CE06-437F-BEE5-32C9B567726D}" destId="{B2DC15D5-F7B5-423F-ACAF-F466AE160118}" srcOrd="2" destOrd="0" parTransId="{073EFC79-D202-4FF6-ADAD-AFEEAF40AC49}" sibTransId="{C0D3BD4A-41EC-46E2-8C23-AB95994558DA}"/>
    <dgm:cxn modelId="{E6105182-0ECD-4B5C-85A0-208A86DA3D56}" srcId="{4CB3581F-CE06-437F-BEE5-32C9B567726D}" destId="{A0343150-8F7D-4C1C-BFE7-7C0C11528BD1}" srcOrd="3" destOrd="0" parTransId="{DD1F4F66-66A3-4EF6-964E-88268907643B}" sibTransId="{1E8F9B42-07DF-410D-BAAD-41A365B78831}"/>
    <dgm:cxn modelId="{C3F55B84-82F1-4F89-A1AF-B610A9832189}" type="presOf" srcId="{A0343150-8F7D-4C1C-BFE7-7C0C11528BD1}" destId="{F01C2F73-7FEA-4AE1-BAB5-1F6B60B5639F}" srcOrd="0" destOrd="0" presId="urn:microsoft.com/office/officeart/2005/8/layout/vList4"/>
    <dgm:cxn modelId="{30E7058E-9163-49C4-A76D-A70F0A3C3B46}" type="presOf" srcId="{B2DC15D5-F7B5-423F-ACAF-F466AE160118}" destId="{222F3407-1AD8-462D-8E99-69A28AE72CD1}" srcOrd="1" destOrd="0" presId="urn:microsoft.com/office/officeart/2005/8/layout/vList4"/>
    <dgm:cxn modelId="{38D9048F-B584-4028-AE36-68231DE2AC10}" srcId="{8AF13942-C3DB-48F9-BD2B-6F69452FB44D}" destId="{1341833F-277F-4849-934B-7832AAE861E0}" srcOrd="0" destOrd="0" parTransId="{202D5F28-2FE5-4F83-8B85-C719B1C2C51B}" sibTransId="{3E247B41-F6AF-44EB-BC8A-2071F6E47F10}"/>
    <dgm:cxn modelId="{F9545D91-E47B-4FD9-9653-514CF36FD659}" type="presOf" srcId="{E59EC30C-15A1-4F10-B650-0B4A28049614}" destId="{868C9E65-2AB3-4A70-AE0E-06C53EC26A22}" srcOrd="0" destOrd="0" presId="urn:microsoft.com/office/officeart/2005/8/layout/vList4"/>
    <dgm:cxn modelId="{65815A97-768E-41BE-92F6-087CBE47539E}" type="presOf" srcId="{74A5E1EB-32EF-477F-968C-9B7ED89CC2B4}" destId="{034E8136-5C5B-4380-A846-5A0D65766571}" srcOrd="0" destOrd="0" presId="urn:microsoft.com/office/officeart/2005/8/layout/vList4"/>
    <dgm:cxn modelId="{F596C69B-8A2C-4BFB-BE7B-B981DFD195B1}" type="presOf" srcId="{E37532FE-C408-4BC9-AAD6-1A979B81F81C}" destId="{034E8136-5C5B-4380-A846-5A0D65766571}" srcOrd="0" destOrd="1" presId="urn:microsoft.com/office/officeart/2005/8/layout/vList4"/>
    <dgm:cxn modelId="{07B3CE9B-E243-4A79-AA36-6705D5177FF9}" srcId="{6CA61BED-503D-4C93-8B5C-BEBF06AA7ABB}" destId="{764E899A-C0FF-4ABF-AB44-45DBF4E4B843}" srcOrd="0" destOrd="0" parTransId="{ACECA9D2-FF92-4932-91B5-9026FCBD692F}" sibTransId="{C869B55A-9BBF-4D65-ACB6-F0AA2E576F4E}"/>
    <dgm:cxn modelId="{666A1EA0-0B11-4918-B845-C1D049D09ED3}" srcId="{E59EC30C-15A1-4F10-B650-0B4A28049614}" destId="{55C2EAD8-C79B-4803-891B-68E2D4C808DB}" srcOrd="0" destOrd="0" parTransId="{A22CA26F-773A-4505-B6AD-C0F07ACD35AF}" sibTransId="{75B9CD0E-488E-4DE1-8D5E-0F4F8F9E519F}"/>
    <dgm:cxn modelId="{4BDD38A4-8ADE-4F6C-B55D-E0AA7CFC3183}" type="presOf" srcId="{764E899A-C0FF-4ABF-AB44-45DBF4E4B843}" destId="{01B56C5B-E1E9-4C89-B16B-09F1F343B0AB}" srcOrd="0" destOrd="1" presId="urn:microsoft.com/office/officeart/2005/8/layout/vList4"/>
    <dgm:cxn modelId="{CF200EAC-DFFE-48BB-A6A0-5A17032FD74B}" srcId="{4CB3581F-CE06-437F-BEE5-32C9B567726D}" destId="{E59EC30C-15A1-4F10-B650-0B4A28049614}" srcOrd="1" destOrd="0" parTransId="{780FBFA9-AA3B-4B15-AE45-4C088B18F4E0}" sibTransId="{D0A54A79-A783-4611-9BB0-1A5163A9E897}"/>
    <dgm:cxn modelId="{54F710AE-E4B6-43F8-AD3B-E64D1DB1C04D}" srcId="{E59EC30C-15A1-4F10-B650-0B4A28049614}" destId="{717F4B9E-A354-4D37-9AC3-8F5A5423196F}" srcOrd="1" destOrd="0" parTransId="{C506980D-E32A-498E-8EDA-6D1A0D8582DB}" sibTransId="{6178AFD5-5D13-4807-AFC1-1A7C1F53BA47}"/>
    <dgm:cxn modelId="{74B366B0-929F-4559-ADFC-8A36FC4CE803}" type="presOf" srcId="{E59EC30C-15A1-4F10-B650-0B4A28049614}" destId="{985FB019-4AB4-4948-A62B-A6A1B8E80195}" srcOrd="1" destOrd="0" presId="urn:microsoft.com/office/officeart/2005/8/layout/vList4"/>
    <dgm:cxn modelId="{82C7CEBF-467A-4CE1-875C-7FDD61B3161E}" type="presOf" srcId="{717F4B9E-A354-4D37-9AC3-8F5A5423196F}" destId="{868C9E65-2AB3-4A70-AE0E-06C53EC26A22}" srcOrd="0" destOrd="2" presId="urn:microsoft.com/office/officeart/2005/8/layout/vList4"/>
    <dgm:cxn modelId="{4B7656C3-2871-43E6-A942-B9222E35DC97}" type="presOf" srcId="{717F4B9E-A354-4D37-9AC3-8F5A5423196F}" destId="{985FB019-4AB4-4948-A62B-A6A1B8E80195}" srcOrd="1" destOrd="2" presId="urn:microsoft.com/office/officeart/2005/8/layout/vList4"/>
    <dgm:cxn modelId="{1E4EECCA-A2F0-440F-B4D6-F3780875C7B5}" type="presOf" srcId="{DE9D3CAC-86E3-4214-89F2-7A9DA87A7E41}" destId="{45AC4C96-D047-496E-8D22-3DEF1E151AAE}" srcOrd="0" destOrd="1" presId="urn:microsoft.com/office/officeart/2005/8/layout/vList4"/>
    <dgm:cxn modelId="{F3F903CC-A4F9-4DFE-9438-50720953C186}" type="presOf" srcId="{9C3ECDF3-F01B-4FB9-8CB2-679074DB4DF1}" destId="{EB2EE79D-034C-4105-9924-27915FEB868E}" srcOrd="1" destOrd="1" presId="urn:microsoft.com/office/officeart/2005/8/layout/vList4"/>
    <dgm:cxn modelId="{FC966BD5-DCBF-44DD-9D07-9BDDCD9CD06C}" type="presOf" srcId="{74A5E1EB-32EF-477F-968C-9B7ED89CC2B4}" destId="{AD8F57E4-5904-4C29-953B-508C837C2A38}" srcOrd="1" destOrd="0" presId="urn:microsoft.com/office/officeart/2005/8/layout/vList4"/>
    <dgm:cxn modelId="{64CB52DB-9E36-4B19-A80F-C4EA90AC8390}" type="presOf" srcId="{55C2EAD8-C79B-4803-891B-68E2D4C808DB}" destId="{985FB019-4AB4-4948-A62B-A6A1B8E80195}" srcOrd="1" destOrd="1" presId="urn:microsoft.com/office/officeart/2005/8/layout/vList4"/>
    <dgm:cxn modelId="{01176FE6-ED67-4012-AEC2-1EC53A3919B9}" srcId="{A0343150-8F7D-4C1C-BFE7-7C0C11528BD1}" destId="{BCF3EF0A-10F0-42CF-B3EA-1174547F6423}" srcOrd="1" destOrd="0" parTransId="{A53BD0D5-2A75-4F65-886D-15B664C81E63}" sibTransId="{0FAC0BA1-51B4-4F93-9173-E8BC562C0D8A}"/>
    <dgm:cxn modelId="{DAB296F8-CACF-4B03-8623-31D6EC89369F}" type="presOf" srcId="{9C3ECDF3-F01B-4FB9-8CB2-679074DB4DF1}" destId="{F01C2F73-7FEA-4AE1-BAB5-1F6B60B5639F}" srcOrd="0" destOrd="1" presId="urn:microsoft.com/office/officeart/2005/8/layout/vList4"/>
    <dgm:cxn modelId="{9EDAF5F8-A616-47FC-82B9-9F3895FAB33B}" type="presOf" srcId="{8AF13942-C3DB-48F9-BD2B-6F69452FB44D}" destId="{900B55E4-5663-4250-85E6-F8EBF8A68594}" srcOrd="0" destOrd="0" presId="urn:microsoft.com/office/officeart/2005/8/layout/vList4"/>
    <dgm:cxn modelId="{DF09D6C9-E91B-4213-A917-6E6BB95B2468}" type="presParOf" srcId="{F76962D7-3787-4F30-8E75-5BB0090A9221}" destId="{8E347F26-B1D0-40F9-BEC4-160DCDCE4506}" srcOrd="0" destOrd="0" presId="urn:microsoft.com/office/officeart/2005/8/layout/vList4"/>
    <dgm:cxn modelId="{EA2BAB11-AFAE-4106-A969-845EDF2C8004}" type="presParOf" srcId="{8E347F26-B1D0-40F9-BEC4-160DCDCE4506}" destId="{900B55E4-5663-4250-85E6-F8EBF8A68594}" srcOrd="0" destOrd="0" presId="urn:microsoft.com/office/officeart/2005/8/layout/vList4"/>
    <dgm:cxn modelId="{3199501D-F64A-4651-85F7-91FB18936ECD}" type="presParOf" srcId="{8E347F26-B1D0-40F9-BEC4-160DCDCE4506}" destId="{3A30B748-5692-4DA3-BFAE-332915FE7E9A}" srcOrd="1" destOrd="0" presId="urn:microsoft.com/office/officeart/2005/8/layout/vList4"/>
    <dgm:cxn modelId="{1449BA44-B6C8-43CF-8D1F-0EC4CB9FDD1D}" type="presParOf" srcId="{8E347F26-B1D0-40F9-BEC4-160DCDCE4506}" destId="{254E2198-93F8-4563-B48A-17D053E6F8F9}" srcOrd="2" destOrd="0" presId="urn:microsoft.com/office/officeart/2005/8/layout/vList4"/>
    <dgm:cxn modelId="{AA25A2C6-36FA-4FC8-A21F-E930CEAFC546}" type="presParOf" srcId="{F76962D7-3787-4F30-8E75-5BB0090A9221}" destId="{95E2015E-C65C-436A-8A99-639DD91A2C9E}" srcOrd="1" destOrd="0" presId="urn:microsoft.com/office/officeart/2005/8/layout/vList4"/>
    <dgm:cxn modelId="{F6A82A5E-A956-46A8-AF86-9934C12D41EB}" type="presParOf" srcId="{F76962D7-3787-4F30-8E75-5BB0090A9221}" destId="{70F8223E-FDCB-4452-9B3B-08274F755978}" srcOrd="2" destOrd="0" presId="urn:microsoft.com/office/officeart/2005/8/layout/vList4"/>
    <dgm:cxn modelId="{D13BC2F7-3BAB-46CC-95A4-230105BFE227}" type="presParOf" srcId="{70F8223E-FDCB-4452-9B3B-08274F755978}" destId="{868C9E65-2AB3-4A70-AE0E-06C53EC26A22}" srcOrd="0" destOrd="0" presId="urn:microsoft.com/office/officeart/2005/8/layout/vList4"/>
    <dgm:cxn modelId="{D8942D7F-314B-4DB9-867E-8EE2A2D407A3}" type="presParOf" srcId="{70F8223E-FDCB-4452-9B3B-08274F755978}" destId="{C35F6E6D-4C79-4117-9702-779F7BF15AB8}" srcOrd="1" destOrd="0" presId="urn:microsoft.com/office/officeart/2005/8/layout/vList4"/>
    <dgm:cxn modelId="{40379676-032B-4F90-A516-740870C95998}" type="presParOf" srcId="{70F8223E-FDCB-4452-9B3B-08274F755978}" destId="{985FB019-4AB4-4948-A62B-A6A1B8E80195}" srcOrd="2" destOrd="0" presId="urn:microsoft.com/office/officeart/2005/8/layout/vList4"/>
    <dgm:cxn modelId="{08D5AEDA-747B-4051-A07E-FD2743AEF3F1}" type="presParOf" srcId="{F76962D7-3787-4F30-8E75-5BB0090A9221}" destId="{988EEE8C-0D09-4F6C-9B52-5EE1C45FED06}" srcOrd="3" destOrd="0" presId="urn:microsoft.com/office/officeart/2005/8/layout/vList4"/>
    <dgm:cxn modelId="{5CF377E4-9F9D-4CB9-A1D1-80D66127B9FB}" type="presParOf" srcId="{F76962D7-3787-4F30-8E75-5BB0090A9221}" destId="{F46017F4-0CCF-4E94-A406-3197C2350D97}" srcOrd="4" destOrd="0" presId="urn:microsoft.com/office/officeart/2005/8/layout/vList4"/>
    <dgm:cxn modelId="{53B2A900-F6EB-44FE-A4AA-3380680A3675}" type="presParOf" srcId="{F46017F4-0CCF-4E94-A406-3197C2350D97}" destId="{45AC4C96-D047-496E-8D22-3DEF1E151AAE}" srcOrd="0" destOrd="0" presId="urn:microsoft.com/office/officeart/2005/8/layout/vList4"/>
    <dgm:cxn modelId="{D634F4D9-2E51-4F6B-ADEB-E9363AD9ECC0}" type="presParOf" srcId="{F46017F4-0CCF-4E94-A406-3197C2350D97}" destId="{C50F3867-3D5D-412A-9050-49FD1B54FB33}" srcOrd="1" destOrd="0" presId="urn:microsoft.com/office/officeart/2005/8/layout/vList4"/>
    <dgm:cxn modelId="{8617CC64-C161-4E06-B486-F248560BBFFE}" type="presParOf" srcId="{F46017F4-0CCF-4E94-A406-3197C2350D97}" destId="{222F3407-1AD8-462D-8E99-69A28AE72CD1}" srcOrd="2" destOrd="0" presId="urn:microsoft.com/office/officeart/2005/8/layout/vList4"/>
    <dgm:cxn modelId="{AF2E00FF-BACE-418C-8551-603C49BBF8E3}" type="presParOf" srcId="{F76962D7-3787-4F30-8E75-5BB0090A9221}" destId="{A8F41CBF-196B-4899-A2B7-77D58E26F9C7}" srcOrd="5" destOrd="0" presId="urn:microsoft.com/office/officeart/2005/8/layout/vList4"/>
    <dgm:cxn modelId="{DAB7DCA9-B758-4A93-A638-5EA997A405E3}" type="presParOf" srcId="{F76962D7-3787-4F30-8E75-5BB0090A9221}" destId="{3D8EFB4E-B1F8-401B-9E2C-106445C7A451}" srcOrd="6" destOrd="0" presId="urn:microsoft.com/office/officeart/2005/8/layout/vList4"/>
    <dgm:cxn modelId="{B15AF578-33E4-4D1F-B433-29BBEF60691C}" type="presParOf" srcId="{3D8EFB4E-B1F8-401B-9E2C-106445C7A451}" destId="{F01C2F73-7FEA-4AE1-BAB5-1F6B60B5639F}" srcOrd="0" destOrd="0" presId="urn:microsoft.com/office/officeart/2005/8/layout/vList4"/>
    <dgm:cxn modelId="{4DDD9921-9A53-45C7-A3A0-618409758B3E}" type="presParOf" srcId="{3D8EFB4E-B1F8-401B-9E2C-106445C7A451}" destId="{3F9011E8-CC55-4902-93CE-5C4888BD6044}" srcOrd="1" destOrd="0" presId="urn:microsoft.com/office/officeart/2005/8/layout/vList4"/>
    <dgm:cxn modelId="{81139D75-2E7D-4A6B-BB4E-7F122AADDF6E}" type="presParOf" srcId="{3D8EFB4E-B1F8-401B-9E2C-106445C7A451}" destId="{EB2EE79D-034C-4105-9924-27915FEB868E}" srcOrd="2" destOrd="0" presId="urn:microsoft.com/office/officeart/2005/8/layout/vList4"/>
    <dgm:cxn modelId="{64EE99AA-D3A6-4E71-A416-C3F86D05308F}" type="presParOf" srcId="{F76962D7-3787-4F30-8E75-5BB0090A9221}" destId="{75878B03-6F3B-4EF1-B7A7-D9636623EB28}" srcOrd="7" destOrd="0" presId="urn:microsoft.com/office/officeart/2005/8/layout/vList4"/>
    <dgm:cxn modelId="{F8DC66A6-EE53-4A3F-B9A4-D92E82DDBC75}" type="presParOf" srcId="{F76962D7-3787-4F30-8E75-5BB0090A9221}" destId="{4074DFBA-E1D9-4D1D-A89D-050C9D2A7D4A}" srcOrd="8" destOrd="0" presId="urn:microsoft.com/office/officeart/2005/8/layout/vList4"/>
    <dgm:cxn modelId="{B7A4A6C0-C366-4B41-91C9-4DBD3895B965}" type="presParOf" srcId="{4074DFBA-E1D9-4D1D-A89D-050C9D2A7D4A}" destId="{034E8136-5C5B-4380-A846-5A0D65766571}" srcOrd="0" destOrd="0" presId="urn:microsoft.com/office/officeart/2005/8/layout/vList4"/>
    <dgm:cxn modelId="{79AA357F-DFCC-403D-99FD-0A4B2C9E658C}" type="presParOf" srcId="{4074DFBA-E1D9-4D1D-A89D-050C9D2A7D4A}" destId="{FA7B13E9-7BBF-4C7C-8C11-114F541EC171}" srcOrd="1" destOrd="0" presId="urn:microsoft.com/office/officeart/2005/8/layout/vList4"/>
    <dgm:cxn modelId="{BA77DD16-4838-46EF-99C0-C91681817FAC}" type="presParOf" srcId="{4074DFBA-E1D9-4D1D-A89D-050C9D2A7D4A}" destId="{AD8F57E4-5904-4C29-953B-508C837C2A38}" srcOrd="2" destOrd="0" presId="urn:microsoft.com/office/officeart/2005/8/layout/vList4"/>
    <dgm:cxn modelId="{3B67AE40-0A15-48BE-9B36-1523F44EC9BF}" type="presParOf" srcId="{F76962D7-3787-4F30-8E75-5BB0090A9221}" destId="{55C475E3-34D4-4CA8-9A33-D2783924BA1E}" srcOrd="9" destOrd="0" presId="urn:microsoft.com/office/officeart/2005/8/layout/vList4"/>
    <dgm:cxn modelId="{52584576-6FE0-4782-A236-F83CDD010572}" type="presParOf" srcId="{F76962D7-3787-4F30-8E75-5BB0090A9221}" destId="{6F792FD1-474D-497E-A17C-30191D578D5B}" srcOrd="10" destOrd="0" presId="urn:microsoft.com/office/officeart/2005/8/layout/vList4"/>
    <dgm:cxn modelId="{6728FD3D-A3B8-4763-BD31-18C3EDDCABDB}" type="presParOf" srcId="{6F792FD1-474D-497E-A17C-30191D578D5B}" destId="{01B56C5B-E1E9-4C89-B16B-09F1F343B0AB}" srcOrd="0" destOrd="0" presId="urn:microsoft.com/office/officeart/2005/8/layout/vList4"/>
    <dgm:cxn modelId="{56B23175-7E55-445D-A191-CA2E86D4A698}" type="presParOf" srcId="{6F792FD1-474D-497E-A17C-30191D578D5B}" destId="{7E95339C-780C-45D0-9E35-0AC86F215B32}" srcOrd="1" destOrd="0" presId="urn:microsoft.com/office/officeart/2005/8/layout/vList4"/>
    <dgm:cxn modelId="{BCE1F5CD-5388-40A7-AD5E-82109DFDE13A}" type="presParOf" srcId="{6F792FD1-474D-497E-A17C-30191D578D5B}" destId="{8AA40A89-AD9A-4308-A988-4EEB93EF07A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CB3581F-CE06-437F-BEE5-32C9B567726D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AF13942-C3DB-48F9-BD2B-6F69452FB44D}">
      <dgm:prSet phldrT="[Текст]" custT="1"/>
      <dgm:spPr/>
      <dgm:t>
        <a:bodyPr/>
        <a:lstStyle/>
        <a:p>
          <a:pPr algn="ctr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возмещению специализированным службам по вопросам похоронного дела стоимости услуг по погребению</a:t>
          </a:r>
        </a:p>
      </dgm:t>
    </dgm:pt>
    <dgm:pt modelId="{0AB3EB03-EB1B-47C3-AD25-5D172E7D24BB}" type="parTrans" cxnId="{51555448-59D5-46A7-91D1-2CC8FF4B61F2}">
      <dgm:prSet/>
      <dgm:spPr/>
      <dgm:t>
        <a:bodyPr/>
        <a:lstStyle/>
        <a:p>
          <a:endParaRPr lang="ru-RU"/>
        </a:p>
      </dgm:t>
    </dgm:pt>
    <dgm:pt modelId="{6BAD0168-7C71-47BD-AFDE-1E58A15ED546}" type="sibTrans" cxnId="{51555448-59D5-46A7-91D1-2CC8FF4B61F2}">
      <dgm:prSet/>
      <dgm:spPr/>
      <dgm:t>
        <a:bodyPr/>
        <a:lstStyle/>
        <a:p>
          <a:endParaRPr lang="ru-RU"/>
        </a:p>
      </dgm:t>
    </dgm:pt>
    <dgm:pt modelId="{1341833F-277F-4849-934B-7832AAE861E0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2022г –0 руб.; 2023г – 17678руб.; 2024г – 18759руб.; 2025г -19509руб.</a:t>
          </a:r>
        </a:p>
      </dgm:t>
    </dgm:pt>
    <dgm:pt modelId="{202D5F28-2FE5-4F83-8B85-C719B1C2C51B}" type="parTrans" cxnId="{38D9048F-B584-4028-AE36-68231DE2AC10}">
      <dgm:prSet/>
      <dgm:spPr/>
      <dgm:t>
        <a:bodyPr/>
        <a:lstStyle/>
        <a:p>
          <a:endParaRPr lang="ru-RU"/>
        </a:p>
      </dgm:t>
    </dgm:pt>
    <dgm:pt modelId="{3E247B41-F6AF-44EB-BC8A-2071F6E47F10}" type="sibTrans" cxnId="{38D9048F-B584-4028-AE36-68231DE2AC10}">
      <dgm:prSet/>
      <dgm:spPr/>
      <dgm:t>
        <a:bodyPr/>
        <a:lstStyle/>
        <a:p>
          <a:endParaRPr lang="ru-RU"/>
        </a:p>
      </dgm:t>
    </dgm:pt>
    <dgm:pt modelId="{E59EC30C-15A1-4F10-B650-0B4A28049614}">
      <dgm:prSet phldrT="[Текст]" custT="1"/>
      <dgm:spPr/>
      <dgm:t>
        <a:bodyPr/>
        <a:lstStyle/>
        <a:p>
          <a:pPr algn="ctr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субвенции</a:t>
          </a:r>
        </a:p>
      </dgm:t>
    </dgm:pt>
    <dgm:pt modelId="{780FBFA9-AA3B-4B15-AE45-4C088B18F4E0}" type="parTrans" cxnId="{CF200EAC-DFFE-48BB-A6A0-5A17032FD74B}">
      <dgm:prSet/>
      <dgm:spPr/>
      <dgm:t>
        <a:bodyPr/>
        <a:lstStyle/>
        <a:p>
          <a:endParaRPr lang="ru-RU"/>
        </a:p>
      </dgm:t>
    </dgm:pt>
    <dgm:pt modelId="{D0A54A79-A783-4611-9BB0-1A5163A9E897}" type="sibTrans" cxnId="{CF200EAC-DFFE-48BB-A6A0-5A17032FD74B}">
      <dgm:prSet/>
      <dgm:spPr/>
      <dgm:t>
        <a:bodyPr/>
        <a:lstStyle/>
        <a:p>
          <a:endParaRPr lang="ru-RU"/>
        </a:p>
      </dgm:t>
    </dgm:pt>
    <dgm:pt modelId="{55C2EAD8-C79B-4803-891B-68E2D4C808DB}">
      <dgm:prSet phldrT="[Текст]" custT="1"/>
      <dgm:spPr/>
      <dgm:t>
        <a:bodyPr/>
        <a:lstStyle/>
        <a:p>
          <a:pPr algn="l"/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–204174руб.; 2022г – 265185руб.; 2023 – 2025г – 265185руб.</a:t>
          </a:r>
        </a:p>
      </dgm:t>
    </dgm:pt>
    <dgm:pt modelId="{A22CA26F-773A-4505-B6AD-C0F07ACD35AF}" type="parTrans" cxnId="{666A1EA0-0B11-4918-B845-C1D049D09ED3}">
      <dgm:prSet/>
      <dgm:spPr/>
      <dgm:t>
        <a:bodyPr/>
        <a:lstStyle/>
        <a:p>
          <a:endParaRPr lang="ru-RU"/>
        </a:p>
      </dgm:t>
    </dgm:pt>
    <dgm:pt modelId="{75B9CD0E-488E-4DE1-8D5E-0F4F8F9E519F}" type="sibTrans" cxnId="{666A1EA0-0B11-4918-B845-C1D049D09ED3}">
      <dgm:prSet/>
      <dgm:spPr/>
      <dgm:t>
        <a:bodyPr/>
        <a:lstStyle/>
        <a:p>
          <a:endParaRPr lang="ru-RU"/>
        </a:p>
      </dgm:t>
    </dgm:pt>
    <dgm:pt modelId="{F76962D7-3787-4F30-8E75-5BB0090A9221}" type="pres">
      <dgm:prSet presAssocID="{4CB3581F-CE06-437F-BEE5-32C9B567726D}" presName="linear" presStyleCnt="0">
        <dgm:presLayoutVars>
          <dgm:dir/>
          <dgm:resizeHandles val="exact"/>
        </dgm:presLayoutVars>
      </dgm:prSet>
      <dgm:spPr/>
    </dgm:pt>
    <dgm:pt modelId="{8E347F26-B1D0-40F9-BEC4-160DCDCE4506}" type="pres">
      <dgm:prSet presAssocID="{8AF13942-C3DB-48F9-BD2B-6F69452FB44D}" presName="comp" presStyleCnt="0"/>
      <dgm:spPr/>
    </dgm:pt>
    <dgm:pt modelId="{900B55E4-5663-4250-85E6-F8EBF8A68594}" type="pres">
      <dgm:prSet presAssocID="{8AF13942-C3DB-48F9-BD2B-6F69452FB44D}" presName="box" presStyleLbl="node1" presStyleIdx="0" presStyleCnt="2"/>
      <dgm:spPr/>
    </dgm:pt>
    <dgm:pt modelId="{3A30B748-5692-4DA3-BFAE-332915FE7E9A}" type="pres">
      <dgm:prSet presAssocID="{8AF13942-C3DB-48F9-BD2B-6F69452FB44D}" presName="img" presStyleLbl="fgImgPlace1" presStyleIdx="0" presStyleCnt="2"/>
      <dgm:spPr>
        <a:blipFill rotWithShape="1">
          <a:blip xmlns:r="http://schemas.openxmlformats.org/officeDocument/2006/relationships" r:embed="rId1"/>
          <a:srcRect/>
          <a:stretch>
            <a:fillRect l="-33000" r="-33000"/>
          </a:stretch>
        </a:blipFill>
      </dgm:spPr>
    </dgm:pt>
    <dgm:pt modelId="{254E2198-93F8-4563-B48A-17D053E6F8F9}" type="pres">
      <dgm:prSet presAssocID="{8AF13942-C3DB-48F9-BD2B-6F69452FB44D}" presName="text" presStyleLbl="node1" presStyleIdx="0" presStyleCnt="2">
        <dgm:presLayoutVars>
          <dgm:bulletEnabled val="1"/>
        </dgm:presLayoutVars>
      </dgm:prSet>
      <dgm:spPr/>
    </dgm:pt>
    <dgm:pt modelId="{95E2015E-C65C-436A-8A99-639DD91A2C9E}" type="pres">
      <dgm:prSet presAssocID="{6BAD0168-7C71-47BD-AFDE-1E58A15ED546}" presName="spacer" presStyleCnt="0"/>
      <dgm:spPr/>
    </dgm:pt>
    <dgm:pt modelId="{70F8223E-FDCB-4452-9B3B-08274F755978}" type="pres">
      <dgm:prSet presAssocID="{E59EC30C-15A1-4F10-B650-0B4A28049614}" presName="comp" presStyleCnt="0"/>
      <dgm:spPr/>
    </dgm:pt>
    <dgm:pt modelId="{868C9E65-2AB3-4A70-AE0E-06C53EC26A22}" type="pres">
      <dgm:prSet presAssocID="{E59EC30C-15A1-4F10-B650-0B4A28049614}" presName="box" presStyleLbl="node1" presStyleIdx="1" presStyleCnt="2"/>
      <dgm:spPr/>
    </dgm:pt>
    <dgm:pt modelId="{C35F6E6D-4C79-4117-9702-779F7BF15AB8}" type="pres">
      <dgm:prSet presAssocID="{E59EC30C-15A1-4F10-B650-0B4A28049614}" presName="img" presStyleLbl="fgImgPlace1" presStyleIdx="1" presStyleCnt="2"/>
      <dgm:spPr>
        <a:blipFill rotWithShape="1">
          <a:blip xmlns:r="http://schemas.openxmlformats.org/officeDocument/2006/relationships" r:embed="rId2"/>
          <a:srcRect/>
          <a:stretch>
            <a:fillRect l="-16000" r="-16000"/>
          </a:stretch>
        </a:blipFill>
      </dgm:spPr>
    </dgm:pt>
    <dgm:pt modelId="{985FB019-4AB4-4948-A62B-A6A1B8E80195}" type="pres">
      <dgm:prSet presAssocID="{E59EC30C-15A1-4F10-B650-0B4A28049614}" presName="text" presStyleLbl="node1" presStyleIdx="1" presStyleCnt="2">
        <dgm:presLayoutVars>
          <dgm:bulletEnabled val="1"/>
        </dgm:presLayoutVars>
      </dgm:prSet>
      <dgm:spPr/>
    </dgm:pt>
  </dgm:ptLst>
  <dgm:cxnLst>
    <dgm:cxn modelId="{DE248701-2AA5-4884-94A3-3E2B27A1037C}" type="presOf" srcId="{1341833F-277F-4849-934B-7832AAE861E0}" destId="{900B55E4-5663-4250-85E6-F8EBF8A68594}" srcOrd="0" destOrd="1" presId="urn:microsoft.com/office/officeart/2005/8/layout/vList4"/>
    <dgm:cxn modelId="{C1C36006-340D-478B-9DC6-E66679037CA6}" type="presOf" srcId="{8AF13942-C3DB-48F9-BD2B-6F69452FB44D}" destId="{254E2198-93F8-4563-B48A-17D053E6F8F9}" srcOrd="1" destOrd="0" presId="urn:microsoft.com/office/officeart/2005/8/layout/vList4"/>
    <dgm:cxn modelId="{01F4EB42-EF12-45E5-AF22-6B2525A2CD3F}" type="presOf" srcId="{4CB3581F-CE06-437F-BEE5-32C9B567726D}" destId="{F76962D7-3787-4F30-8E75-5BB0090A9221}" srcOrd="0" destOrd="0" presId="urn:microsoft.com/office/officeart/2005/8/layout/vList4"/>
    <dgm:cxn modelId="{51555448-59D5-46A7-91D1-2CC8FF4B61F2}" srcId="{4CB3581F-CE06-437F-BEE5-32C9B567726D}" destId="{8AF13942-C3DB-48F9-BD2B-6F69452FB44D}" srcOrd="0" destOrd="0" parTransId="{0AB3EB03-EB1B-47C3-AD25-5D172E7D24BB}" sibTransId="{6BAD0168-7C71-47BD-AFDE-1E58A15ED546}"/>
    <dgm:cxn modelId="{64690369-3777-41C8-B477-B1661FBF5205}" type="presOf" srcId="{55C2EAD8-C79B-4803-891B-68E2D4C808DB}" destId="{868C9E65-2AB3-4A70-AE0E-06C53EC26A22}" srcOrd="0" destOrd="1" presId="urn:microsoft.com/office/officeart/2005/8/layout/vList4"/>
    <dgm:cxn modelId="{2B7D1E55-3B4D-428A-8492-A9C93A00EEF2}" type="presOf" srcId="{1341833F-277F-4849-934B-7832AAE861E0}" destId="{254E2198-93F8-4563-B48A-17D053E6F8F9}" srcOrd="1" destOrd="1" presId="urn:microsoft.com/office/officeart/2005/8/layout/vList4"/>
    <dgm:cxn modelId="{38D9048F-B584-4028-AE36-68231DE2AC10}" srcId="{8AF13942-C3DB-48F9-BD2B-6F69452FB44D}" destId="{1341833F-277F-4849-934B-7832AAE861E0}" srcOrd="0" destOrd="0" parTransId="{202D5F28-2FE5-4F83-8B85-C719B1C2C51B}" sibTransId="{3E247B41-F6AF-44EB-BC8A-2071F6E47F10}"/>
    <dgm:cxn modelId="{F9545D91-E47B-4FD9-9653-514CF36FD659}" type="presOf" srcId="{E59EC30C-15A1-4F10-B650-0B4A28049614}" destId="{868C9E65-2AB3-4A70-AE0E-06C53EC26A22}" srcOrd="0" destOrd="0" presId="urn:microsoft.com/office/officeart/2005/8/layout/vList4"/>
    <dgm:cxn modelId="{666A1EA0-0B11-4918-B845-C1D049D09ED3}" srcId="{E59EC30C-15A1-4F10-B650-0B4A28049614}" destId="{55C2EAD8-C79B-4803-891B-68E2D4C808DB}" srcOrd="0" destOrd="0" parTransId="{A22CA26F-773A-4505-B6AD-C0F07ACD35AF}" sibTransId="{75B9CD0E-488E-4DE1-8D5E-0F4F8F9E519F}"/>
    <dgm:cxn modelId="{CF200EAC-DFFE-48BB-A6A0-5A17032FD74B}" srcId="{4CB3581F-CE06-437F-BEE5-32C9B567726D}" destId="{E59EC30C-15A1-4F10-B650-0B4A28049614}" srcOrd="1" destOrd="0" parTransId="{780FBFA9-AA3B-4B15-AE45-4C088B18F4E0}" sibTransId="{D0A54A79-A783-4611-9BB0-1A5163A9E897}"/>
    <dgm:cxn modelId="{74B366B0-929F-4559-ADFC-8A36FC4CE803}" type="presOf" srcId="{E59EC30C-15A1-4F10-B650-0B4A28049614}" destId="{985FB019-4AB4-4948-A62B-A6A1B8E80195}" srcOrd="1" destOrd="0" presId="urn:microsoft.com/office/officeart/2005/8/layout/vList4"/>
    <dgm:cxn modelId="{64CB52DB-9E36-4B19-A80F-C4EA90AC8390}" type="presOf" srcId="{55C2EAD8-C79B-4803-891B-68E2D4C808DB}" destId="{985FB019-4AB4-4948-A62B-A6A1B8E80195}" srcOrd="1" destOrd="1" presId="urn:microsoft.com/office/officeart/2005/8/layout/vList4"/>
    <dgm:cxn modelId="{9EDAF5F8-A616-47FC-82B9-9F3895FAB33B}" type="presOf" srcId="{8AF13942-C3DB-48F9-BD2B-6F69452FB44D}" destId="{900B55E4-5663-4250-85E6-F8EBF8A68594}" srcOrd="0" destOrd="0" presId="urn:microsoft.com/office/officeart/2005/8/layout/vList4"/>
    <dgm:cxn modelId="{DF09D6C9-E91B-4213-A917-6E6BB95B2468}" type="presParOf" srcId="{F76962D7-3787-4F30-8E75-5BB0090A9221}" destId="{8E347F26-B1D0-40F9-BEC4-160DCDCE4506}" srcOrd="0" destOrd="0" presId="urn:microsoft.com/office/officeart/2005/8/layout/vList4"/>
    <dgm:cxn modelId="{EA2BAB11-AFAE-4106-A969-845EDF2C8004}" type="presParOf" srcId="{8E347F26-B1D0-40F9-BEC4-160DCDCE4506}" destId="{900B55E4-5663-4250-85E6-F8EBF8A68594}" srcOrd="0" destOrd="0" presId="urn:microsoft.com/office/officeart/2005/8/layout/vList4"/>
    <dgm:cxn modelId="{3199501D-F64A-4651-85F7-91FB18936ECD}" type="presParOf" srcId="{8E347F26-B1D0-40F9-BEC4-160DCDCE4506}" destId="{3A30B748-5692-4DA3-BFAE-332915FE7E9A}" srcOrd="1" destOrd="0" presId="urn:microsoft.com/office/officeart/2005/8/layout/vList4"/>
    <dgm:cxn modelId="{1449BA44-B6C8-43CF-8D1F-0EC4CB9FDD1D}" type="presParOf" srcId="{8E347F26-B1D0-40F9-BEC4-160DCDCE4506}" destId="{254E2198-93F8-4563-B48A-17D053E6F8F9}" srcOrd="2" destOrd="0" presId="urn:microsoft.com/office/officeart/2005/8/layout/vList4"/>
    <dgm:cxn modelId="{AA25A2C6-36FA-4FC8-A21F-E930CEAFC546}" type="presParOf" srcId="{F76962D7-3787-4F30-8E75-5BB0090A9221}" destId="{95E2015E-C65C-436A-8A99-639DD91A2C9E}" srcOrd="1" destOrd="0" presId="urn:microsoft.com/office/officeart/2005/8/layout/vList4"/>
    <dgm:cxn modelId="{F6A82A5E-A956-46A8-AF86-9934C12D41EB}" type="presParOf" srcId="{F76962D7-3787-4F30-8E75-5BB0090A9221}" destId="{70F8223E-FDCB-4452-9B3B-08274F755978}" srcOrd="2" destOrd="0" presId="urn:microsoft.com/office/officeart/2005/8/layout/vList4"/>
    <dgm:cxn modelId="{D13BC2F7-3BAB-46CC-95A4-230105BFE227}" type="presParOf" srcId="{70F8223E-FDCB-4452-9B3B-08274F755978}" destId="{868C9E65-2AB3-4A70-AE0E-06C53EC26A22}" srcOrd="0" destOrd="0" presId="urn:microsoft.com/office/officeart/2005/8/layout/vList4"/>
    <dgm:cxn modelId="{D8942D7F-314B-4DB9-867E-8EE2A2D407A3}" type="presParOf" srcId="{70F8223E-FDCB-4452-9B3B-08274F755978}" destId="{C35F6E6D-4C79-4117-9702-779F7BF15AB8}" srcOrd="1" destOrd="0" presId="urn:microsoft.com/office/officeart/2005/8/layout/vList4"/>
    <dgm:cxn modelId="{40379676-032B-4F90-A516-740870C95998}" type="presParOf" srcId="{70F8223E-FDCB-4452-9B3B-08274F755978}" destId="{985FB019-4AB4-4948-A62B-A6A1B8E8019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F4E31D0-D641-49FD-AC77-773E83060BEB}" type="doc">
      <dgm:prSet loTypeId="urn:microsoft.com/office/officeart/2005/8/layout/pyramid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7A64A5B-06C0-4DF9-A7C4-BABE6B07AB37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gm:t>
    </dgm:pt>
    <dgm:pt modelId="{C481ED0F-EC9A-4428-AF36-1B67D4DB015A}" type="parTrans" cxnId="{33677B0E-EF5D-455E-B4F5-4DB6B9D2F450}">
      <dgm:prSet/>
      <dgm:spPr/>
      <dgm:t>
        <a:bodyPr/>
        <a:lstStyle/>
        <a:p>
          <a:endParaRPr lang="ru-RU"/>
        </a:p>
      </dgm:t>
    </dgm:pt>
    <dgm:pt modelId="{280EE986-4F6B-4CEF-9F93-B8737FC77F14}" type="sibTrans" cxnId="{33677B0E-EF5D-455E-B4F5-4DB6B9D2F450}">
      <dgm:prSet/>
      <dgm:spPr/>
      <dgm:t>
        <a:bodyPr/>
        <a:lstStyle/>
        <a:p>
          <a:endParaRPr lang="ru-RU"/>
        </a:p>
      </dgm:t>
    </dgm:pt>
    <dgm:pt modelId="{B69AA939-7334-4521-B2D6-7AE2E4CBD7D1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«Хозяйственное управление администрации АМО»</a:t>
          </a:r>
        </a:p>
      </dgm:t>
    </dgm:pt>
    <dgm:pt modelId="{2AADFE37-9F9E-4533-AB0E-90F2CFC42C99}" type="parTrans" cxnId="{2A64E637-EA7D-4061-84B7-8BFB4580EBB9}">
      <dgm:prSet/>
      <dgm:spPr/>
      <dgm:t>
        <a:bodyPr/>
        <a:lstStyle/>
        <a:p>
          <a:endParaRPr lang="ru-RU"/>
        </a:p>
      </dgm:t>
    </dgm:pt>
    <dgm:pt modelId="{AA07DB7C-3B57-4589-B48C-EC4C8F8519BB}" type="sibTrans" cxnId="{2A64E637-EA7D-4061-84B7-8BFB4580EBB9}">
      <dgm:prSet/>
      <dgm:spPr/>
      <dgm:t>
        <a:bodyPr/>
        <a:lstStyle/>
        <a:p>
          <a:endParaRPr lang="ru-RU"/>
        </a:p>
      </dgm:t>
    </dgm:pt>
    <dgm:pt modelId="{CC33DF23-74D3-4304-920C-CDEA083D127D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«Муниципальный орган управления образованием» АМО</a:t>
          </a:r>
        </a:p>
      </dgm:t>
    </dgm:pt>
    <dgm:pt modelId="{A8F49AA5-B959-4412-AABA-2DEABE1FD154}" type="parTrans" cxnId="{E08921FC-1911-40B4-9F1A-2B2583C9AC3A}">
      <dgm:prSet/>
      <dgm:spPr/>
      <dgm:t>
        <a:bodyPr/>
        <a:lstStyle/>
        <a:p>
          <a:endParaRPr lang="ru-RU"/>
        </a:p>
      </dgm:t>
    </dgm:pt>
    <dgm:pt modelId="{4ACB2E4B-46B2-42C9-8EEC-B46ACAD32914}" type="sibTrans" cxnId="{E08921FC-1911-40B4-9F1A-2B2583C9AC3A}">
      <dgm:prSet/>
      <dgm:spPr/>
      <dgm:t>
        <a:bodyPr/>
        <a:lstStyle/>
        <a:p>
          <a:endParaRPr lang="ru-RU"/>
        </a:p>
      </dgm:t>
    </dgm:pt>
    <dgm:pt modelId="{CB06E448-4767-4786-B369-3EBEC5A9FF24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МКУК ИДЦ АМО</a:t>
          </a:r>
        </a:p>
      </dgm:t>
    </dgm:pt>
    <dgm:pt modelId="{7E7510AB-147C-4692-B7CC-97D08F7BE031}" type="parTrans" cxnId="{6AF6E8DE-9D60-40E4-9E1E-F244CE53680E}">
      <dgm:prSet/>
      <dgm:spPr/>
      <dgm:t>
        <a:bodyPr/>
        <a:lstStyle/>
        <a:p>
          <a:endParaRPr lang="ru-RU"/>
        </a:p>
      </dgm:t>
    </dgm:pt>
    <dgm:pt modelId="{D9BE8993-F5C1-471A-A479-F6DAAFD6B41B}" type="sibTrans" cxnId="{6AF6E8DE-9D60-40E4-9E1E-F244CE53680E}">
      <dgm:prSet/>
      <dgm:spPr/>
      <dgm:t>
        <a:bodyPr/>
        <a:lstStyle/>
        <a:p>
          <a:endParaRPr lang="ru-RU"/>
        </a:p>
      </dgm:t>
    </dgm:pt>
    <dgm:pt modelId="{FB8A6A46-503B-41E2-88E0-8DADB4E9EC50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Дума АМО</a:t>
          </a:r>
        </a:p>
      </dgm:t>
    </dgm:pt>
    <dgm:pt modelId="{B1B8872E-38FE-45DB-B973-42A56557BB8A}" type="parTrans" cxnId="{2B18DF5B-821E-439E-89DB-4A0AA95DEB01}">
      <dgm:prSet/>
      <dgm:spPr/>
      <dgm:t>
        <a:bodyPr/>
        <a:lstStyle/>
        <a:p>
          <a:endParaRPr lang="ru-RU"/>
        </a:p>
      </dgm:t>
    </dgm:pt>
    <dgm:pt modelId="{7284D176-9C67-4F79-8F92-59D4A1D55FB7}" type="sibTrans" cxnId="{2B18DF5B-821E-439E-89DB-4A0AA95DEB01}">
      <dgm:prSet/>
      <dgm:spPr/>
      <dgm:t>
        <a:bodyPr/>
        <a:lstStyle/>
        <a:p>
          <a:endParaRPr lang="ru-RU"/>
        </a:p>
      </dgm:t>
    </dgm:pt>
    <dgm:pt modelId="{C43C1B84-8F34-4C3D-B301-B4C89AC97FE3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МУ </a:t>
          </a:r>
          <a:r>
            <a:rPr lang="ru-RU" sz="11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контрольно</a:t>
          </a: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 - счетная палата АМО</a:t>
          </a:r>
        </a:p>
      </dgm:t>
    </dgm:pt>
    <dgm:pt modelId="{37F48EA8-09FE-4985-940E-EE7BFF0964C6}" type="parTrans" cxnId="{27AC1CFD-173F-4A85-84F0-AF6B69202CF7}">
      <dgm:prSet/>
      <dgm:spPr/>
      <dgm:t>
        <a:bodyPr/>
        <a:lstStyle/>
        <a:p>
          <a:endParaRPr lang="ru-RU"/>
        </a:p>
      </dgm:t>
    </dgm:pt>
    <dgm:pt modelId="{82D317E0-96D1-494F-8ADE-32DB3F11F8B3}" type="sibTrans" cxnId="{27AC1CFD-173F-4A85-84F0-AF6B69202CF7}">
      <dgm:prSet/>
      <dgm:spPr/>
      <dgm:t>
        <a:bodyPr/>
        <a:lstStyle/>
        <a:p>
          <a:endParaRPr lang="ru-RU"/>
        </a:p>
      </dgm:t>
    </dgm:pt>
    <dgm:pt modelId="{F590A2C2-CA9E-4E83-AAF2-6D57928DDFAF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Финансово – экономическое управление администрации АМО</a:t>
          </a:r>
        </a:p>
      </dgm:t>
    </dgm:pt>
    <dgm:pt modelId="{86E0DF17-B2F9-4BCB-B7C3-FAFB4C4A4DA1}" type="parTrans" cxnId="{A0DE2AEE-AEEA-4434-BFB7-0D3C4A8D54C2}">
      <dgm:prSet/>
      <dgm:spPr/>
      <dgm:t>
        <a:bodyPr/>
        <a:lstStyle/>
        <a:p>
          <a:endParaRPr lang="ru-RU"/>
        </a:p>
      </dgm:t>
    </dgm:pt>
    <dgm:pt modelId="{F7A59CD2-9057-4068-883C-26DEB9B398F9}" type="sibTrans" cxnId="{A0DE2AEE-AEEA-4434-BFB7-0D3C4A8D54C2}">
      <dgm:prSet/>
      <dgm:spPr/>
      <dgm:t>
        <a:bodyPr/>
        <a:lstStyle/>
        <a:p>
          <a:endParaRPr lang="ru-RU"/>
        </a:p>
      </dgm:t>
    </dgm:pt>
    <dgm:pt modelId="{D0819146-7F0E-4DBD-B05C-464923B67DAC}" type="pres">
      <dgm:prSet presAssocID="{0F4E31D0-D641-49FD-AC77-773E83060BEB}" presName="compositeShape" presStyleCnt="0">
        <dgm:presLayoutVars>
          <dgm:dir/>
          <dgm:resizeHandles/>
        </dgm:presLayoutVars>
      </dgm:prSet>
      <dgm:spPr/>
    </dgm:pt>
    <dgm:pt modelId="{1AFEACC7-2354-4AB4-8703-CEF33039E699}" type="pres">
      <dgm:prSet presAssocID="{0F4E31D0-D641-49FD-AC77-773E83060BEB}" presName="pyramid" presStyleLbl="node1" presStyleIdx="0" presStyleCnt="1" custLinFactNeighborX="2984" custLinFactNeighborY="-727"/>
      <dgm:spPr/>
    </dgm:pt>
    <dgm:pt modelId="{6515D7CD-A305-4C9C-84F3-6EFADCAA3860}" type="pres">
      <dgm:prSet presAssocID="{0F4E31D0-D641-49FD-AC77-773E83060BEB}" presName="theList" presStyleCnt="0"/>
      <dgm:spPr/>
    </dgm:pt>
    <dgm:pt modelId="{B7603D87-EE30-4E2E-B48F-F91FE2E6B576}" type="pres">
      <dgm:prSet presAssocID="{47A64A5B-06C0-4DF9-A7C4-BABE6B07AB37}" presName="aNode" presStyleLbl="fgAcc1" presStyleIdx="0" presStyleCnt="7">
        <dgm:presLayoutVars>
          <dgm:bulletEnabled val="1"/>
        </dgm:presLayoutVars>
      </dgm:prSet>
      <dgm:spPr/>
    </dgm:pt>
    <dgm:pt modelId="{DD46E7B9-DAAB-4A66-A1CF-CF0B0447F726}" type="pres">
      <dgm:prSet presAssocID="{47A64A5B-06C0-4DF9-A7C4-BABE6B07AB37}" presName="aSpace" presStyleCnt="0"/>
      <dgm:spPr/>
    </dgm:pt>
    <dgm:pt modelId="{82E8FB8C-9F78-480F-9D24-13B7FE1F9123}" type="pres">
      <dgm:prSet presAssocID="{B69AA939-7334-4521-B2D6-7AE2E4CBD7D1}" presName="aNode" presStyleLbl="fgAcc1" presStyleIdx="1" presStyleCnt="7">
        <dgm:presLayoutVars>
          <dgm:bulletEnabled val="1"/>
        </dgm:presLayoutVars>
      </dgm:prSet>
      <dgm:spPr/>
    </dgm:pt>
    <dgm:pt modelId="{2B72CBE7-7FAC-4C97-AF0F-08E5F4D30064}" type="pres">
      <dgm:prSet presAssocID="{B69AA939-7334-4521-B2D6-7AE2E4CBD7D1}" presName="aSpace" presStyleCnt="0"/>
      <dgm:spPr/>
    </dgm:pt>
    <dgm:pt modelId="{6E5C6C14-BC5A-494E-93EA-DFEA54B5EEDB}" type="pres">
      <dgm:prSet presAssocID="{CC33DF23-74D3-4304-920C-CDEA083D127D}" presName="aNode" presStyleLbl="fgAcc1" presStyleIdx="2" presStyleCnt="7">
        <dgm:presLayoutVars>
          <dgm:bulletEnabled val="1"/>
        </dgm:presLayoutVars>
      </dgm:prSet>
      <dgm:spPr/>
    </dgm:pt>
    <dgm:pt modelId="{3DACB7B5-81B0-446E-BE66-7B0EBAF1365A}" type="pres">
      <dgm:prSet presAssocID="{CC33DF23-74D3-4304-920C-CDEA083D127D}" presName="aSpace" presStyleCnt="0"/>
      <dgm:spPr/>
    </dgm:pt>
    <dgm:pt modelId="{3B7645D8-8E29-4EFE-A70D-34475B3839B2}" type="pres">
      <dgm:prSet presAssocID="{CB06E448-4767-4786-B369-3EBEC5A9FF24}" presName="aNode" presStyleLbl="fgAcc1" presStyleIdx="3" presStyleCnt="7">
        <dgm:presLayoutVars>
          <dgm:bulletEnabled val="1"/>
        </dgm:presLayoutVars>
      </dgm:prSet>
      <dgm:spPr/>
    </dgm:pt>
    <dgm:pt modelId="{A04BBA85-D7F3-45D7-B292-5B1E426DD8A7}" type="pres">
      <dgm:prSet presAssocID="{CB06E448-4767-4786-B369-3EBEC5A9FF24}" presName="aSpace" presStyleCnt="0"/>
      <dgm:spPr/>
    </dgm:pt>
    <dgm:pt modelId="{F2948468-9000-4BDB-A954-615DD9CA52C2}" type="pres">
      <dgm:prSet presAssocID="{FB8A6A46-503B-41E2-88E0-8DADB4E9EC50}" presName="aNode" presStyleLbl="fgAcc1" presStyleIdx="4" presStyleCnt="7">
        <dgm:presLayoutVars>
          <dgm:bulletEnabled val="1"/>
        </dgm:presLayoutVars>
      </dgm:prSet>
      <dgm:spPr/>
    </dgm:pt>
    <dgm:pt modelId="{CAC56623-B121-49B1-ACC4-8550F31DCCA0}" type="pres">
      <dgm:prSet presAssocID="{FB8A6A46-503B-41E2-88E0-8DADB4E9EC50}" presName="aSpace" presStyleCnt="0"/>
      <dgm:spPr/>
    </dgm:pt>
    <dgm:pt modelId="{CDD77E0F-2050-40B4-84FA-0A74D61BAA9C}" type="pres">
      <dgm:prSet presAssocID="{C43C1B84-8F34-4C3D-B301-B4C89AC97FE3}" presName="aNode" presStyleLbl="fgAcc1" presStyleIdx="5" presStyleCnt="7">
        <dgm:presLayoutVars>
          <dgm:bulletEnabled val="1"/>
        </dgm:presLayoutVars>
      </dgm:prSet>
      <dgm:spPr/>
    </dgm:pt>
    <dgm:pt modelId="{93F95462-BE01-4DAF-AC2B-EB55FF2F0270}" type="pres">
      <dgm:prSet presAssocID="{C43C1B84-8F34-4C3D-B301-B4C89AC97FE3}" presName="aSpace" presStyleCnt="0"/>
      <dgm:spPr/>
    </dgm:pt>
    <dgm:pt modelId="{6513C77D-EEAB-4C8A-8FA2-12FE2976F8FD}" type="pres">
      <dgm:prSet presAssocID="{F590A2C2-CA9E-4E83-AAF2-6D57928DDFAF}" presName="aNode" presStyleLbl="fgAcc1" presStyleIdx="6" presStyleCnt="7">
        <dgm:presLayoutVars>
          <dgm:bulletEnabled val="1"/>
        </dgm:presLayoutVars>
      </dgm:prSet>
      <dgm:spPr/>
    </dgm:pt>
    <dgm:pt modelId="{F8C01688-8ED9-4A29-AE9A-5B73EEE846CC}" type="pres">
      <dgm:prSet presAssocID="{F590A2C2-CA9E-4E83-AAF2-6D57928DDFAF}" presName="aSpace" presStyleCnt="0"/>
      <dgm:spPr/>
    </dgm:pt>
  </dgm:ptLst>
  <dgm:cxnLst>
    <dgm:cxn modelId="{E066B402-4DB0-46FE-9AE0-726622176EB4}" type="presOf" srcId="{CB06E448-4767-4786-B369-3EBEC5A9FF24}" destId="{3B7645D8-8E29-4EFE-A70D-34475B3839B2}" srcOrd="0" destOrd="0" presId="urn:microsoft.com/office/officeart/2005/8/layout/pyramid2"/>
    <dgm:cxn modelId="{33677B0E-EF5D-455E-B4F5-4DB6B9D2F450}" srcId="{0F4E31D0-D641-49FD-AC77-773E83060BEB}" destId="{47A64A5B-06C0-4DF9-A7C4-BABE6B07AB37}" srcOrd="0" destOrd="0" parTransId="{C481ED0F-EC9A-4428-AF36-1B67D4DB015A}" sibTransId="{280EE986-4F6B-4CEF-9F93-B8737FC77F14}"/>
    <dgm:cxn modelId="{0FE5EB1F-0C4B-486A-B5D3-81E926C77055}" type="presOf" srcId="{C43C1B84-8F34-4C3D-B301-B4C89AC97FE3}" destId="{CDD77E0F-2050-40B4-84FA-0A74D61BAA9C}" srcOrd="0" destOrd="0" presId="urn:microsoft.com/office/officeart/2005/8/layout/pyramid2"/>
    <dgm:cxn modelId="{2A64E637-EA7D-4061-84B7-8BFB4580EBB9}" srcId="{0F4E31D0-D641-49FD-AC77-773E83060BEB}" destId="{B69AA939-7334-4521-B2D6-7AE2E4CBD7D1}" srcOrd="1" destOrd="0" parTransId="{2AADFE37-9F9E-4533-AB0E-90F2CFC42C99}" sibTransId="{AA07DB7C-3B57-4589-B48C-EC4C8F8519BB}"/>
    <dgm:cxn modelId="{2B18DF5B-821E-439E-89DB-4A0AA95DEB01}" srcId="{0F4E31D0-D641-49FD-AC77-773E83060BEB}" destId="{FB8A6A46-503B-41E2-88E0-8DADB4E9EC50}" srcOrd="4" destOrd="0" parTransId="{B1B8872E-38FE-45DB-B973-42A56557BB8A}" sibTransId="{7284D176-9C67-4F79-8F92-59D4A1D55FB7}"/>
    <dgm:cxn modelId="{06090A98-4DC6-422F-8583-B0AB74E72477}" type="presOf" srcId="{47A64A5B-06C0-4DF9-A7C4-BABE6B07AB37}" destId="{B7603D87-EE30-4E2E-B48F-F91FE2E6B576}" srcOrd="0" destOrd="0" presId="urn:microsoft.com/office/officeart/2005/8/layout/pyramid2"/>
    <dgm:cxn modelId="{2C0829C2-13EA-4A5D-93FB-76A1DF90F2EA}" type="presOf" srcId="{B69AA939-7334-4521-B2D6-7AE2E4CBD7D1}" destId="{82E8FB8C-9F78-480F-9D24-13B7FE1F9123}" srcOrd="0" destOrd="0" presId="urn:microsoft.com/office/officeart/2005/8/layout/pyramid2"/>
    <dgm:cxn modelId="{493B19C8-7F95-4E74-9D44-D0C475FCD295}" type="presOf" srcId="{FB8A6A46-503B-41E2-88E0-8DADB4E9EC50}" destId="{F2948468-9000-4BDB-A954-615DD9CA52C2}" srcOrd="0" destOrd="0" presId="urn:microsoft.com/office/officeart/2005/8/layout/pyramid2"/>
    <dgm:cxn modelId="{5D6C5CD0-EA77-4819-941B-FAC2ED05883A}" type="presOf" srcId="{F590A2C2-CA9E-4E83-AAF2-6D57928DDFAF}" destId="{6513C77D-EEAB-4C8A-8FA2-12FE2976F8FD}" srcOrd="0" destOrd="0" presId="urn:microsoft.com/office/officeart/2005/8/layout/pyramid2"/>
    <dgm:cxn modelId="{6AF6E8DE-9D60-40E4-9E1E-F244CE53680E}" srcId="{0F4E31D0-D641-49FD-AC77-773E83060BEB}" destId="{CB06E448-4767-4786-B369-3EBEC5A9FF24}" srcOrd="3" destOrd="0" parTransId="{7E7510AB-147C-4692-B7CC-97D08F7BE031}" sibTransId="{D9BE8993-F5C1-471A-A479-F6DAAFD6B41B}"/>
    <dgm:cxn modelId="{5636D7DF-06DE-43B0-B7D1-B1DA155F080B}" type="presOf" srcId="{CC33DF23-74D3-4304-920C-CDEA083D127D}" destId="{6E5C6C14-BC5A-494E-93EA-DFEA54B5EEDB}" srcOrd="0" destOrd="0" presId="urn:microsoft.com/office/officeart/2005/8/layout/pyramid2"/>
    <dgm:cxn modelId="{A0DE2AEE-AEEA-4434-BFB7-0D3C4A8D54C2}" srcId="{0F4E31D0-D641-49FD-AC77-773E83060BEB}" destId="{F590A2C2-CA9E-4E83-AAF2-6D57928DDFAF}" srcOrd="6" destOrd="0" parTransId="{86E0DF17-B2F9-4BCB-B7C3-FAFB4C4A4DA1}" sibTransId="{F7A59CD2-9057-4068-883C-26DEB9B398F9}"/>
    <dgm:cxn modelId="{E08921FC-1911-40B4-9F1A-2B2583C9AC3A}" srcId="{0F4E31D0-D641-49FD-AC77-773E83060BEB}" destId="{CC33DF23-74D3-4304-920C-CDEA083D127D}" srcOrd="2" destOrd="0" parTransId="{A8F49AA5-B959-4412-AABA-2DEABE1FD154}" sibTransId="{4ACB2E4B-46B2-42C9-8EEC-B46ACAD32914}"/>
    <dgm:cxn modelId="{B33960FC-796D-4CDB-9B1F-E247DF1CD6F3}" type="presOf" srcId="{0F4E31D0-D641-49FD-AC77-773E83060BEB}" destId="{D0819146-7F0E-4DBD-B05C-464923B67DAC}" srcOrd="0" destOrd="0" presId="urn:microsoft.com/office/officeart/2005/8/layout/pyramid2"/>
    <dgm:cxn modelId="{27AC1CFD-173F-4A85-84F0-AF6B69202CF7}" srcId="{0F4E31D0-D641-49FD-AC77-773E83060BEB}" destId="{C43C1B84-8F34-4C3D-B301-B4C89AC97FE3}" srcOrd="5" destOrd="0" parTransId="{37F48EA8-09FE-4985-940E-EE7BFF0964C6}" sibTransId="{82D317E0-96D1-494F-8ADE-32DB3F11F8B3}"/>
    <dgm:cxn modelId="{A04A0B6A-411A-4BFA-AB78-8B56D4A6921B}" type="presParOf" srcId="{D0819146-7F0E-4DBD-B05C-464923B67DAC}" destId="{1AFEACC7-2354-4AB4-8703-CEF33039E699}" srcOrd="0" destOrd="0" presId="urn:microsoft.com/office/officeart/2005/8/layout/pyramid2"/>
    <dgm:cxn modelId="{6A468178-7C9A-4210-B2FB-EAEB7F3DF983}" type="presParOf" srcId="{D0819146-7F0E-4DBD-B05C-464923B67DAC}" destId="{6515D7CD-A305-4C9C-84F3-6EFADCAA3860}" srcOrd="1" destOrd="0" presId="urn:microsoft.com/office/officeart/2005/8/layout/pyramid2"/>
    <dgm:cxn modelId="{4FB7AB84-1422-4DB5-8CF2-29830CDCD868}" type="presParOf" srcId="{6515D7CD-A305-4C9C-84F3-6EFADCAA3860}" destId="{B7603D87-EE30-4E2E-B48F-F91FE2E6B576}" srcOrd="0" destOrd="0" presId="urn:microsoft.com/office/officeart/2005/8/layout/pyramid2"/>
    <dgm:cxn modelId="{065AC269-35B4-42B8-B85E-D21F9A063BCA}" type="presParOf" srcId="{6515D7CD-A305-4C9C-84F3-6EFADCAA3860}" destId="{DD46E7B9-DAAB-4A66-A1CF-CF0B0447F726}" srcOrd="1" destOrd="0" presId="urn:microsoft.com/office/officeart/2005/8/layout/pyramid2"/>
    <dgm:cxn modelId="{4A4FD526-CE71-4654-97D2-6908B29CA367}" type="presParOf" srcId="{6515D7CD-A305-4C9C-84F3-6EFADCAA3860}" destId="{82E8FB8C-9F78-480F-9D24-13B7FE1F9123}" srcOrd="2" destOrd="0" presId="urn:microsoft.com/office/officeart/2005/8/layout/pyramid2"/>
    <dgm:cxn modelId="{76817C30-2CE3-4C71-BEC2-B5F42B4B03E3}" type="presParOf" srcId="{6515D7CD-A305-4C9C-84F3-6EFADCAA3860}" destId="{2B72CBE7-7FAC-4C97-AF0F-08E5F4D30064}" srcOrd="3" destOrd="0" presId="urn:microsoft.com/office/officeart/2005/8/layout/pyramid2"/>
    <dgm:cxn modelId="{BBE829D9-6AF4-4F57-8B36-F5C015CDB0EA}" type="presParOf" srcId="{6515D7CD-A305-4C9C-84F3-6EFADCAA3860}" destId="{6E5C6C14-BC5A-494E-93EA-DFEA54B5EEDB}" srcOrd="4" destOrd="0" presId="urn:microsoft.com/office/officeart/2005/8/layout/pyramid2"/>
    <dgm:cxn modelId="{69BA087D-BC18-4533-85A6-D8B6632CFAC9}" type="presParOf" srcId="{6515D7CD-A305-4C9C-84F3-6EFADCAA3860}" destId="{3DACB7B5-81B0-446E-BE66-7B0EBAF1365A}" srcOrd="5" destOrd="0" presId="urn:microsoft.com/office/officeart/2005/8/layout/pyramid2"/>
    <dgm:cxn modelId="{E94D122A-A58B-4D19-B27D-FE0B9F84CA71}" type="presParOf" srcId="{6515D7CD-A305-4C9C-84F3-6EFADCAA3860}" destId="{3B7645D8-8E29-4EFE-A70D-34475B3839B2}" srcOrd="6" destOrd="0" presId="urn:microsoft.com/office/officeart/2005/8/layout/pyramid2"/>
    <dgm:cxn modelId="{0D870440-DF96-43F0-B062-8B677A7DD859}" type="presParOf" srcId="{6515D7CD-A305-4C9C-84F3-6EFADCAA3860}" destId="{A04BBA85-D7F3-45D7-B292-5B1E426DD8A7}" srcOrd="7" destOrd="0" presId="urn:microsoft.com/office/officeart/2005/8/layout/pyramid2"/>
    <dgm:cxn modelId="{F2C4A2A3-CDD5-4CD6-95F1-243CF1FC445C}" type="presParOf" srcId="{6515D7CD-A305-4C9C-84F3-6EFADCAA3860}" destId="{F2948468-9000-4BDB-A954-615DD9CA52C2}" srcOrd="8" destOrd="0" presId="urn:microsoft.com/office/officeart/2005/8/layout/pyramid2"/>
    <dgm:cxn modelId="{1B8EB297-C97C-400D-B51C-B70CB11FC9E3}" type="presParOf" srcId="{6515D7CD-A305-4C9C-84F3-6EFADCAA3860}" destId="{CAC56623-B121-49B1-ACC4-8550F31DCCA0}" srcOrd="9" destOrd="0" presId="urn:microsoft.com/office/officeart/2005/8/layout/pyramid2"/>
    <dgm:cxn modelId="{8E38BB49-C6AC-4E84-98FE-BF21B249E653}" type="presParOf" srcId="{6515D7CD-A305-4C9C-84F3-6EFADCAA3860}" destId="{CDD77E0F-2050-40B4-84FA-0A74D61BAA9C}" srcOrd="10" destOrd="0" presId="urn:microsoft.com/office/officeart/2005/8/layout/pyramid2"/>
    <dgm:cxn modelId="{91C0BCDD-78A0-46B0-ADB7-3287ECB981DA}" type="presParOf" srcId="{6515D7CD-A305-4C9C-84F3-6EFADCAA3860}" destId="{93F95462-BE01-4DAF-AC2B-EB55FF2F0270}" srcOrd="11" destOrd="0" presId="urn:microsoft.com/office/officeart/2005/8/layout/pyramid2"/>
    <dgm:cxn modelId="{C79B8C60-AB50-4F61-BE27-7FD551B33D3F}" type="presParOf" srcId="{6515D7CD-A305-4C9C-84F3-6EFADCAA3860}" destId="{6513C77D-EEAB-4C8A-8FA2-12FE2976F8FD}" srcOrd="12" destOrd="0" presId="urn:microsoft.com/office/officeart/2005/8/layout/pyramid2"/>
    <dgm:cxn modelId="{BDDF51B8-359D-4A22-BE15-C2976C4572E1}" type="presParOf" srcId="{6515D7CD-A305-4C9C-84F3-6EFADCAA3860}" destId="{F8C01688-8ED9-4A29-AE9A-5B73EEE846CC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B2DB8D6-47AB-420F-B1DB-6566316F276B}" type="doc">
      <dgm:prSet loTypeId="urn:microsoft.com/office/officeart/2005/8/layout/process4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35690CC-BB2D-4EAD-B333-C96F2D897E0A}">
      <dgm:prSet phldrT="[Текст]" custT="1"/>
      <dgm:spPr/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Расходные обязательства – это обусловленные законом, иным нормативным правовым актом, договором или соглашением обязанности муниципального образования предоставить физическим или юридическим лицам, органам государственной власти, органам местного самоуправления средства бюджета </a:t>
          </a:r>
        </a:p>
      </dgm:t>
    </dgm:pt>
    <dgm:pt modelId="{75721609-3077-4FF1-A0F8-5081CA420377}" type="parTrans" cxnId="{D9981F0C-0590-4E9E-837E-A70FBAF6BB22}">
      <dgm:prSet/>
      <dgm:spPr/>
      <dgm:t>
        <a:bodyPr/>
        <a:lstStyle/>
        <a:p>
          <a:endParaRPr lang="ru-RU"/>
        </a:p>
      </dgm:t>
    </dgm:pt>
    <dgm:pt modelId="{3087769E-4DD8-4C6E-ABBA-F60EE274152B}" type="sibTrans" cxnId="{D9981F0C-0590-4E9E-837E-A70FBAF6BB22}">
      <dgm:prSet/>
      <dgm:spPr/>
      <dgm:t>
        <a:bodyPr/>
        <a:lstStyle/>
        <a:p>
          <a:endParaRPr lang="ru-RU"/>
        </a:p>
      </dgm:t>
    </dgm:pt>
    <dgm:pt modelId="{063503A0-82AE-4AA9-9BE6-EFDB8D0C4D2F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Публичные – возникающие на основе закона, иного нормативного правового акта публично-правового образования перед физическим или юридическим лицом, иным публично – правовым образованием, подлежащее исполнению в установленном соответствующим законом, иным нормативным правовым актом размере или имеющие установленный законом, актом порядок его определения</a:t>
          </a:r>
        </a:p>
      </dgm:t>
    </dgm:pt>
    <dgm:pt modelId="{078FE28E-B9DC-48F9-97A3-9CF66A893620}" type="parTrans" cxnId="{1EDD977D-4AD3-4702-A811-7066536DC480}">
      <dgm:prSet/>
      <dgm:spPr/>
      <dgm:t>
        <a:bodyPr/>
        <a:lstStyle/>
        <a:p>
          <a:endParaRPr lang="ru-RU"/>
        </a:p>
      </dgm:t>
    </dgm:pt>
    <dgm:pt modelId="{6C4946CD-5649-48C2-8573-1D219AEBC17B}" type="sibTrans" cxnId="{1EDD977D-4AD3-4702-A811-7066536DC480}">
      <dgm:prSet/>
      <dgm:spPr/>
      <dgm:t>
        <a:bodyPr/>
        <a:lstStyle/>
        <a:p>
          <a:endParaRPr lang="ru-RU"/>
        </a:p>
      </dgm:t>
    </dgm:pt>
    <dgm:pt modelId="{A15D881C-244A-4E38-8930-610A3FA1C9F5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нормативные – публичные обязательства перед физическим лицом, подлежащие исполнению в денежной форме в установленном соответствующим законом, иным нормативным правовым актом размере или имеющие установленный порядок индексации</a:t>
          </a:r>
        </a:p>
      </dgm:t>
    </dgm:pt>
    <dgm:pt modelId="{C7A75234-F40E-4DAF-BE21-52D74D3285FD}" type="parTrans" cxnId="{9743EB30-7AFF-4430-A088-7136FA9FE23A}">
      <dgm:prSet/>
      <dgm:spPr/>
      <dgm:t>
        <a:bodyPr/>
        <a:lstStyle/>
        <a:p>
          <a:endParaRPr lang="ru-RU"/>
        </a:p>
      </dgm:t>
    </dgm:pt>
    <dgm:pt modelId="{FDD19936-EF1B-45B1-A06B-5700D31466BC}" type="sibTrans" cxnId="{9743EB30-7AFF-4430-A088-7136FA9FE23A}">
      <dgm:prSet/>
      <dgm:spPr/>
      <dgm:t>
        <a:bodyPr/>
        <a:lstStyle/>
        <a:p>
          <a:endParaRPr lang="ru-RU"/>
        </a:p>
      </dgm:t>
    </dgm:pt>
    <dgm:pt modelId="{FBE2D30E-8B5A-4A60-8FC2-C83A4EE0BC02}" type="pres">
      <dgm:prSet presAssocID="{0B2DB8D6-47AB-420F-B1DB-6566316F276B}" presName="Name0" presStyleCnt="0">
        <dgm:presLayoutVars>
          <dgm:dir/>
          <dgm:animLvl val="lvl"/>
          <dgm:resizeHandles val="exact"/>
        </dgm:presLayoutVars>
      </dgm:prSet>
      <dgm:spPr/>
    </dgm:pt>
    <dgm:pt modelId="{4AA9451F-ABAC-4D48-BFFB-9C748156629C}" type="pres">
      <dgm:prSet presAssocID="{D35690CC-BB2D-4EAD-B333-C96F2D897E0A}" presName="boxAndChildren" presStyleCnt="0"/>
      <dgm:spPr/>
    </dgm:pt>
    <dgm:pt modelId="{486446ED-3D96-440A-B8A6-04F144072F09}" type="pres">
      <dgm:prSet presAssocID="{D35690CC-BB2D-4EAD-B333-C96F2D897E0A}" presName="parentTextBox" presStyleLbl="node1" presStyleIdx="0" presStyleCnt="1"/>
      <dgm:spPr/>
    </dgm:pt>
    <dgm:pt modelId="{158281CD-4549-438D-B3D4-49FADDCB2404}" type="pres">
      <dgm:prSet presAssocID="{D35690CC-BB2D-4EAD-B333-C96F2D897E0A}" presName="entireBox" presStyleLbl="node1" presStyleIdx="0" presStyleCnt="1" custLinFactNeighborX="328" custLinFactNeighborY="-18491"/>
      <dgm:spPr/>
    </dgm:pt>
    <dgm:pt modelId="{BC0637A8-C137-49E6-9281-8B0787603EAB}" type="pres">
      <dgm:prSet presAssocID="{D35690CC-BB2D-4EAD-B333-C96F2D897E0A}" presName="descendantBox" presStyleCnt="0"/>
      <dgm:spPr/>
    </dgm:pt>
    <dgm:pt modelId="{665DEEDA-AA03-4E4E-84CD-1B0325B61912}" type="pres">
      <dgm:prSet presAssocID="{063503A0-82AE-4AA9-9BE6-EFDB8D0C4D2F}" presName="childTextBox" presStyleLbl="fgAccFollowNode1" presStyleIdx="0" presStyleCnt="2">
        <dgm:presLayoutVars>
          <dgm:bulletEnabled val="1"/>
        </dgm:presLayoutVars>
      </dgm:prSet>
      <dgm:spPr/>
    </dgm:pt>
    <dgm:pt modelId="{CD09134D-B8CB-4CAF-B452-F28BD2905AFD}" type="pres">
      <dgm:prSet presAssocID="{A15D881C-244A-4E38-8930-610A3FA1C9F5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AFA3EE0A-50C6-4A2A-B970-3235E94AA5F1}" type="presOf" srcId="{0B2DB8D6-47AB-420F-B1DB-6566316F276B}" destId="{FBE2D30E-8B5A-4A60-8FC2-C83A4EE0BC02}" srcOrd="0" destOrd="0" presId="urn:microsoft.com/office/officeart/2005/8/layout/process4"/>
    <dgm:cxn modelId="{D9981F0C-0590-4E9E-837E-A70FBAF6BB22}" srcId="{0B2DB8D6-47AB-420F-B1DB-6566316F276B}" destId="{D35690CC-BB2D-4EAD-B333-C96F2D897E0A}" srcOrd="0" destOrd="0" parTransId="{75721609-3077-4FF1-A0F8-5081CA420377}" sibTransId="{3087769E-4DD8-4C6E-ABBA-F60EE274152B}"/>
    <dgm:cxn modelId="{832ABD26-A874-4904-94C1-6F920C4C90F1}" type="presOf" srcId="{063503A0-82AE-4AA9-9BE6-EFDB8D0C4D2F}" destId="{665DEEDA-AA03-4E4E-84CD-1B0325B61912}" srcOrd="0" destOrd="0" presId="urn:microsoft.com/office/officeart/2005/8/layout/process4"/>
    <dgm:cxn modelId="{9743EB30-7AFF-4430-A088-7136FA9FE23A}" srcId="{D35690CC-BB2D-4EAD-B333-C96F2D897E0A}" destId="{A15D881C-244A-4E38-8930-610A3FA1C9F5}" srcOrd="1" destOrd="0" parTransId="{C7A75234-F40E-4DAF-BE21-52D74D3285FD}" sibTransId="{FDD19936-EF1B-45B1-A06B-5700D31466BC}"/>
    <dgm:cxn modelId="{3A1D836A-BEC5-4DF5-A701-FA6F7BFFC605}" type="presOf" srcId="{A15D881C-244A-4E38-8930-610A3FA1C9F5}" destId="{CD09134D-B8CB-4CAF-B452-F28BD2905AFD}" srcOrd="0" destOrd="0" presId="urn:microsoft.com/office/officeart/2005/8/layout/process4"/>
    <dgm:cxn modelId="{1EDD977D-4AD3-4702-A811-7066536DC480}" srcId="{D35690CC-BB2D-4EAD-B333-C96F2D897E0A}" destId="{063503A0-82AE-4AA9-9BE6-EFDB8D0C4D2F}" srcOrd="0" destOrd="0" parTransId="{078FE28E-B9DC-48F9-97A3-9CF66A893620}" sibTransId="{6C4946CD-5649-48C2-8573-1D219AEBC17B}"/>
    <dgm:cxn modelId="{A3E9EB88-9C72-43E5-ADBA-2726C8EF6E00}" type="presOf" srcId="{D35690CC-BB2D-4EAD-B333-C96F2D897E0A}" destId="{486446ED-3D96-440A-B8A6-04F144072F09}" srcOrd="0" destOrd="0" presId="urn:microsoft.com/office/officeart/2005/8/layout/process4"/>
    <dgm:cxn modelId="{F08F8D91-6A56-48AA-9A56-10209835328E}" type="presOf" srcId="{D35690CC-BB2D-4EAD-B333-C96F2D897E0A}" destId="{158281CD-4549-438D-B3D4-49FADDCB2404}" srcOrd="1" destOrd="0" presId="urn:microsoft.com/office/officeart/2005/8/layout/process4"/>
    <dgm:cxn modelId="{9CC90CFD-0460-4416-B8B7-24C7AFAA7879}" type="presParOf" srcId="{FBE2D30E-8B5A-4A60-8FC2-C83A4EE0BC02}" destId="{4AA9451F-ABAC-4D48-BFFB-9C748156629C}" srcOrd="0" destOrd="0" presId="urn:microsoft.com/office/officeart/2005/8/layout/process4"/>
    <dgm:cxn modelId="{87230286-E294-4663-A593-F04201F3E4CE}" type="presParOf" srcId="{4AA9451F-ABAC-4D48-BFFB-9C748156629C}" destId="{486446ED-3D96-440A-B8A6-04F144072F09}" srcOrd="0" destOrd="0" presId="urn:microsoft.com/office/officeart/2005/8/layout/process4"/>
    <dgm:cxn modelId="{26FCF2E9-2493-42E4-9FA9-799AD04ADBA1}" type="presParOf" srcId="{4AA9451F-ABAC-4D48-BFFB-9C748156629C}" destId="{158281CD-4549-438D-B3D4-49FADDCB2404}" srcOrd="1" destOrd="0" presId="urn:microsoft.com/office/officeart/2005/8/layout/process4"/>
    <dgm:cxn modelId="{AACD220A-E1AA-4CFD-A924-A6D545675E4A}" type="presParOf" srcId="{4AA9451F-ABAC-4D48-BFFB-9C748156629C}" destId="{BC0637A8-C137-49E6-9281-8B0787603EAB}" srcOrd="2" destOrd="0" presId="urn:microsoft.com/office/officeart/2005/8/layout/process4"/>
    <dgm:cxn modelId="{6C85056E-22BE-415C-B9AA-820700F9F0CE}" type="presParOf" srcId="{BC0637A8-C137-49E6-9281-8B0787603EAB}" destId="{665DEEDA-AA03-4E4E-84CD-1B0325B61912}" srcOrd="0" destOrd="0" presId="urn:microsoft.com/office/officeart/2005/8/layout/process4"/>
    <dgm:cxn modelId="{9CA218E1-F9CD-4AEE-B8E6-1D21EB1FEE71}" type="presParOf" srcId="{BC0637A8-C137-49E6-9281-8B0787603EAB}" destId="{CD09134D-B8CB-4CAF-B452-F28BD2905AFD}" srcOrd="1" destOrd="0" presId="urn:microsoft.com/office/officeart/2005/8/layout/process4"/>
  </dgm:cxnLst>
  <dgm:bg>
    <a:solidFill>
      <a:srgbClr val="CCFFFF"/>
    </a:solidFill>
  </dgm:bg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9F3B9C9-1C6F-4292-81A9-A8AB6A4448DD}" type="doc">
      <dgm:prSet loTypeId="urn:microsoft.com/office/officeart/2005/8/layout/hList3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AA750C6C-2D77-4066-B964-E04A9F123D01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Условно-утверждаемые расходы – резерв денежных средств, </a:t>
          </a:r>
          <a:r>
            <a:rPr lang="ru-RU" sz="1200" b="0" i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распределенных в плановом периоде в соответствии с классификацией расходов бюджетов бюджетные ассигнования</a:t>
          </a:r>
          <a:r>
            <a:rPr lang="ru-RU" sz="1200" b="0" i="0" dirty="0"/>
            <a:t>.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9F59AC-D060-4877-9032-D75692F0F1E9}" type="parTrans" cxnId="{F9AF2494-1FAE-4FCC-A19F-284B4CE60CF4}">
      <dgm:prSet/>
      <dgm:spPr/>
      <dgm:t>
        <a:bodyPr/>
        <a:lstStyle/>
        <a:p>
          <a:endParaRPr lang="ru-RU"/>
        </a:p>
      </dgm:t>
    </dgm:pt>
    <dgm:pt modelId="{05B7A650-8BD0-4075-A740-F04AE1B16F16}" type="sibTrans" cxnId="{F9AF2494-1FAE-4FCC-A19F-284B4CE60CF4}">
      <dgm:prSet/>
      <dgm:spPr/>
      <dgm:t>
        <a:bodyPr/>
        <a:lstStyle/>
        <a:p>
          <a:endParaRPr lang="ru-RU"/>
        </a:p>
      </dgm:t>
    </dgm:pt>
    <dgm:pt modelId="{F7131624-767D-4FB6-92AE-E130C4F52B3A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случай непредвиденного сокращения доходов</a:t>
          </a:r>
        </a:p>
      </dgm:t>
    </dgm:pt>
    <dgm:pt modelId="{81C0FC17-B779-4417-9848-906359F9595A}" type="parTrans" cxnId="{6AED0FEF-4F9E-45D5-9646-856BFF448FF7}">
      <dgm:prSet/>
      <dgm:spPr/>
      <dgm:t>
        <a:bodyPr/>
        <a:lstStyle/>
        <a:p>
          <a:endParaRPr lang="ru-RU"/>
        </a:p>
      </dgm:t>
    </dgm:pt>
    <dgm:pt modelId="{FF9B3BE9-471C-471D-AF8E-8E17DF50EFB6}" type="sibTrans" cxnId="{6AED0FEF-4F9E-45D5-9646-856BFF448FF7}">
      <dgm:prSet/>
      <dgm:spPr/>
      <dgm:t>
        <a:bodyPr/>
        <a:lstStyle/>
        <a:p>
          <a:endParaRPr lang="ru-RU"/>
        </a:p>
      </dgm:t>
    </dgm:pt>
    <dgm:pt modelId="{B87310A5-A8B0-46EA-BB01-64C909E16166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принятия новых расходных обязательств в очередном бюджетном цикле</a:t>
          </a:r>
        </a:p>
      </dgm:t>
    </dgm:pt>
    <dgm:pt modelId="{AB528F97-F5AE-4D84-B8C9-D931D39ED949}" type="parTrans" cxnId="{7941F993-2AAD-46D9-B4FB-C58588E6FC33}">
      <dgm:prSet/>
      <dgm:spPr/>
      <dgm:t>
        <a:bodyPr/>
        <a:lstStyle/>
        <a:p>
          <a:endParaRPr lang="ru-RU"/>
        </a:p>
      </dgm:t>
    </dgm:pt>
    <dgm:pt modelId="{08F91385-3E63-494A-9E4A-C53AA2D7486E}" type="sibTrans" cxnId="{7941F993-2AAD-46D9-B4FB-C58588E6FC33}">
      <dgm:prSet/>
      <dgm:spPr/>
      <dgm:t>
        <a:bodyPr/>
        <a:lstStyle/>
        <a:p>
          <a:endParaRPr lang="ru-RU"/>
        </a:p>
      </dgm:t>
    </dgm:pt>
    <dgm:pt modelId="{4A984BA1-9359-4708-AB9C-9D556FA265F4}">
      <dgm:prSet/>
      <dgm:spPr/>
      <dgm:t>
        <a:bodyPr/>
        <a:lstStyle/>
        <a:p>
          <a:endParaRPr lang="ru-RU"/>
        </a:p>
      </dgm:t>
    </dgm:pt>
    <dgm:pt modelId="{7AE08F81-43AE-4FF3-A1DD-496AAF5717E2}" type="parTrans" cxnId="{63DCC459-96D9-41FF-9A21-849195B5F740}">
      <dgm:prSet/>
      <dgm:spPr/>
      <dgm:t>
        <a:bodyPr/>
        <a:lstStyle/>
        <a:p>
          <a:endParaRPr lang="ru-RU"/>
        </a:p>
      </dgm:t>
    </dgm:pt>
    <dgm:pt modelId="{2D318D08-96B9-476B-97E7-91AEEE845665}" type="sibTrans" cxnId="{63DCC459-96D9-41FF-9A21-849195B5F740}">
      <dgm:prSet/>
      <dgm:spPr/>
      <dgm:t>
        <a:bodyPr/>
        <a:lstStyle/>
        <a:p>
          <a:endParaRPr lang="ru-RU"/>
        </a:p>
      </dgm:t>
    </dgm:pt>
    <dgm:pt modelId="{E28F49C3-B48E-433C-85E2-7097D3074F87}" type="pres">
      <dgm:prSet presAssocID="{E9F3B9C9-1C6F-4292-81A9-A8AB6A4448DD}" presName="composite" presStyleCnt="0">
        <dgm:presLayoutVars>
          <dgm:chMax val="1"/>
          <dgm:dir/>
          <dgm:resizeHandles val="exact"/>
        </dgm:presLayoutVars>
      </dgm:prSet>
      <dgm:spPr/>
    </dgm:pt>
    <dgm:pt modelId="{3214C41C-1FE4-4272-AE81-FBD9A7BC5C41}" type="pres">
      <dgm:prSet presAssocID="{AA750C6C-2D77-4066-B964-E04A9F123D01}" presName="roof" presStyleLbl="dkBgShp" presStyleIdx="0" presStyleCnt="2"/>
      <dgm:spPr/>
    </dgm:pt>
    <dgm:pt modelId="{D42452D9-49D8-4A8B-865B-38310804BCA5}" type="pres">
      <dgm:prSet presAssocID="{AA750C6C-2D77-4066-B964-E04A9F123D01}" presName="pillars" presStyleCnt="0"/>
      <dgm:spPr/>
    </dgm:pt>
    <dgm:pt modelId="{A6627F8D-63CE-40AA-8656-74F16500B6EC}" type="pres">
      <dgm:prSet presAssocID="{AA750C6C-2D77-4066-B964-E04A9F123D01}" presName="pillar1" presStyleLbl="node1" presStyleIdx="0" presStyleCnt="2">
        <dgm:presLayoutVars>
          <dgm:bulletEnabled val="1"/>
        </dgm:presLayoutVars>
      </dgm:prSet>
      <dgm:spPr/>
    </dgm:pt>
    <dgm:pt modelId="{BE957F9A-14D7-406D-A89C-8748FC682A70}" type="pres">
      <dgm:prSet presAssocID="{B87310A5-A8B0-46EA-BB01-64C909E16166}" presName="pillarX" presStyleLbl="node1" presStyleIdx="1" presStyleCnt="2">
        <dgm:presLayoutVars>
          <dgm:bulletEnabled val="1"/>
        </dgm:presLayoutVars>
      </dgm:prSet>
      <dgm:spPr/>
    </dgm:pt>
    <dgm:pt modelId="{D6D6F57A-4D18-456C-9B7B-A716490E07E9}" type="pres">
      <dgm:prSet presAssocID="{AA750C6C-2D77-4066-B964-E04A9F123D01}" presName="base" presStyleLbl="dkBgShp" presStyleIdx="1" presStyleCnt="2"/>
      <dgm:spPr/>
    </dgm:pt>
  </dgm:ptLst>
  <dgm:cxnLst>
    <dgm:cxn modelId="{1DAE4C2D-8647-4A47-BDEE-C3603D5334B8}" type="presOf" srcId="{E9F3B9C9-1C6F-4292-81A9-A8AB6A4448DD}" destId="{E28F49C3-B48E-433C-85E2-7097D3074F87}" srcOrd="0" destOrd="0" presId="urn:microsoft.com/office/officeart/2005/8/layout/hList3"/>
    <dgm:cxn modelId="{63DCC459-96D9-41FF-9A21-849195B5F740}" srcId="{E9F3B9C9-1C6F-4292-81A9-A8AB6A4448DD}" destId="{4A984BA1-9359-4708-AB9C-9D556FA265F4}" srcOrd="1" destOrd="0" parTransId="{7AE08F81-43AE-4FF3-A1DD-496AAF5717E2}" sibTransId="{2D318D08-96B9-476B-97E7-91AEEE845665}"/>
    <dgm:cxn modelId="{7941F993-2AAD-46D9-B4FB-C58588E6FC33}" srcId="{AA750C6C-2D77-4066-B964-E04A9F123D01}" destId="{B87310A5-A8B0-46EA-BB01-64C909E16166}" srcOrd="1" destOrd="0" parTransId="{AB528F97-F5AE-4D84-B8C9-D931D39ED949}" sibTransId="{08F91385-3E63-494A-9E4A-C53AA2D7486E}"/>
    <dgm:cxn modelId="{F9AF2494-1FAE-4FCC-A19F-284B4CE60CF4}" srcId="{E9F3B9C9-1C6F-4292-81A9-A8AB6A4448DD}" destId="{AA750C6C-2D77-4066-B964-E04A9F123D01}" srcOrd="0" destOrd="0" parTransId="{AD9F59AC-D060-4877-9032-D75692F0F1E9}" sibTransId="{05B7A650-8BD0-4075-A740-F04AE1B16F16}"/>
    <dgm:cxn modelId="{FB98C7A8-CEA8-48BD-92EE-5BF5663DD64B}" type="presOf" srcId="{AA750C6C-2D77-4066-B964-E04A9F123D01}" destId="{3214C41C-1FE4-4272-AE81-FBD9A7BC5C41}" srcOrd="0" destOrd="0" presId="urn:microsoft.com/office/officeart/2005/8/layout/hList3"/>
    <dgm:cxn modelId="{488E91B6-D169-4143-BD23-4267D5C5D76A}" type="presOf" srcId="{B87310A5-A8B0-46EA-BB01-64C909E16166}" destId="{BE957F9A-14D7-406D-A89C-8748FC682A70}" srcOrd="0" destOrd="0" presId="urn:microsoft.com/office/officeart/2005/8/layout/hList3"/>
    <dgm:cxn modelId="{69669DCA-7ACF-4BD2-AFEF-8765E6A676A6}" type="presOf" srcId="{F7131624-767D-4FB6-92AE-E130C4F52B3A}" destId="{A6627F8D-63CE-40AA-8656-74F16500B6EC}" srcOrd="0" destOrd="0" presId="urn:microsoft.com/office/officeart/2005/8/layout/hList3"/>
    <dgm:cxn modelId="{6AED0FEF-4F9E-45D5-9646-856BFF448FF7}" srcId="{AA750C6C-2D77-4066-B964-E04A9F123D01}" destId="{F7131624-767D-4FB6-92AE-E130C4F52B3A}" srcOrd="0" destOrd="0" parTransId="{81C0FC17-B779-4417-9848-906359F9595A}" sibTransId="{FF9B3BE9-471C-471D-AF8E-8E17DF50EFB6}"/>
    <dgm:cxn modelId="{6296439B-1159-4324-AB24-BB1FCB7EE127}" type="presParOf" srcId="{E28F49C3-B48E-433C-85E2-7097D3074F87}" destId="{3214C41C-1FE4-4272-AE81-FBD9A7BC5C41}" srcOrd="0" destOrd="0" presId="urn:microsoft.com/office/officeart/2005/8/layout/hList3"/>
    <dgm:cxn modelId="{D37A7248-9090-47AA-A53C-8C355D3D994B}" type="presParOf" srcId="{E28F49C3-B48E-433C-85E2-7097D3074F87}" destId="{D42452D9-49D8-4A8B-865B-38310804BCA5}" srcOrd="1" destOrd="0" presId="urn:microsoft.com/office/officeart/2005/8/layout/hList3"/>
    <dgm:cxn modelId="{5BFAB98F-AB5C-497C-BAA4-61136532F9D7}" type="presParOf" srcId="{D42452D9-49D8-4A8B-865B-38310804BCA5}" destId="{A6627F8D-63CE-40AA-8656-74F16500B6EC}" srcOrd="0" destOrd="0" presId="urn:microsoft.com/office/officeart/2005/8/layout/hList3"/>
    <dgm:cxn modelId="{725A308B-1376-4D2E-9B61-8911FF9DE115}" type="presParOf" srcId="{D42452D9-49D8-4A8B-865B-38310804BCA5}" destId="{BE957F9A-14D7-406D-A89C-8748FC682A70}" srcOrd="1" destOrd="0" presId="urn:microsoft.com/office/officeart/2005/8/layout/hList3"/>
    <dgm:cxn modelId="{C0E2F80B-7067-4E1B-BA10-F4977702F6AA}" type="presParOf" srcId="{E28F49C3-B48E-433C-85E2-7097D3074F87}" destId="{D6D6F57A-4D18-456C-9B7B-A716490E07E9}" srcOrd="2" destOrd="0" presId="urn:microsoft.com/office/officeart/2005/8/layout/hList3"/>
  </dgm:cxnLst>
  <dgm:bg>
    <a:solidFill>
      <a:schemeClr val="accent1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69BF3-8BF9-4E0F-A5F3-DCB8842C89E7}">
      <dsp:nvSpPr>
        <dsp:cNvPr id="0" name=""/>
        <dsp:cNvSpPr/>
      </dsp:nvSpPr>
      <dsp:spPr>
        <a:xfrm>
          <a:off x="0" y="0"/>
          <a:ext cx="6197599" cy="647788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Источники финансирования дефицита бюджета</a:t>
          </a:r>
        </a:p>
      </dsp:txBody>
      <dsp:txXfrm>
        <a:off x="0" y="0"/>
        <a:ext cx="6197599" cy="647788"/>
      </dsp:txXfrm>
    </dsp:sp>
    <dsp:sp modelId="{2628675E-8983-4854-BC15-93B3F7B26161}">
      <dsp:nvSpPr>
        <dsp:cNvPr id="0" name=""/>
        <dsp:cNvSpPr/>
      </dsp:nvSpPr>
      <dsp:spPr>
        <a:xfrm>
          <a:off x="966" y="647788"/>
          <a:ext cx="1429865" cy="136035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займы, </a:t>
          </a:r>
          <a:r>
            <a:rPr lang="ru-RU" sz="12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осуществляемые путем выпуска ценных бумаг от имени муниципального образования</a:t>
          </a:r>
          <a:endParaRPr lang="ru-RU" sz="12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6" y="647788"/>
        <a:ext cx="1429865" cy="1360355"/>
      </dsp:txXfrm>
    </dsp:sp>
    <dsp:sp modelId="{E0A2A43C-8ED3-42F6-8AA6-0093454C931E}">
      <dsp:nvSpPr>
        <dsp:cNvPr id="0" name=""/>
        <dsp:cNvSpPr/>
      </dsp:nvSpPr>
      <dsp:spPr>
        <a:xfrm>
          <a:off x="1430832" y="647788"/>
          <a:ext cx="1315619" cy="1360355"/>
        </a:xfrm>
        <a:prstGeom prst="rect">
          <a:avLst/>
        </a:prstGeom>
        <a:gradFill rotWithShape="0">
          <a:gsLst>
            <a:gs pos="0">
              <a:schemeClr val="accent4">
                <a:hueOff val="2450223"/>
                <a:satOff val="-10194"/>
                <a:lumOff val="2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50223"/>
                <a:satOff val="-10194"/>
                <a:lumOff val="2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50223"/>
                <a:satOff val="-10194"/>
                <a:lumOff val="2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Бюджетные кредиты, 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полученные от бюджетов других уровней бюджетной системы</a:t>
          </a:r>
        </a:p>
      </dsp:txBody>
      <dsp:txXfrm>
        <a:off x="1430832" y="647788"/>
        <a:ext cx="1315619" cy="1360355"/>
      </dsp:txXfrm>
    </dsp:sp>
    <dsp:sp modelId="{5460E968-68B4-4403-BCC4-EF1576BA26FA}">
      <dsp:nvSpPr>
        <dsp:cNvPr id="0" name=""/>
        <dsp:cNvSpPr/>
      </dsp:nvSpPr>
      <dsp:spPr>
        <a:xfrm>
          <a:off x="2746451" y="647788"/>
          <a:ext cx="1137129" cy="1360355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Кредиты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полученные от кредитных организаций</a:t>
          </a:r>
        </a:p>
      </dsp:txBody>
      <dsp:txXfrm>
        <a:off x="2746451" y="647788"/>
        <a:ext cx="1137129" cy="1360355"/>
      </dsp:txXfrm>
    </dsp:sp>
    <dsp:sp modelId="{A5A1CEA9-D7FB-4FEB-B52C-1538AD6E5002}">
      <dsp:nvSpPr>
        <dsp:cNvPr id="0" name=""/>
        <dsp:cNvSpPr/>
      </dsp:nvSpPr>
      <dsp:spPr>
        <a:xfrm>
          <a:off x="3883581" y="647788"/>
          <a:ext cx="1171260" cy="1360355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Изменение остатков 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 на счетах по учету средств местного бюджета</a:t>
          </a:r>
        </a:p>
      </dsp:txBody>
      <dsp:txXfrm>
        <a:off x="3883581" y="647788"/>
        <a:ext cx="1171260" cy="1360355"/>
      </dsp:txXfrm>
    </dsp:sp>
    <dsp:sp modelId="{E54317D1-2667-44D3-801D-D29E822C625E}">
      <dsp:nvSpPr>
        <dsp:cNvPr id="0" name=""/>
        <dsp:cNvSpPr/>
      </dsp:nvSpPr>
      <dsp:spPr>
        <a:xfrm>
          <a:off x="5054841" y="647788"/>
          <a:ext cx="1141790" cy="136035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Поступления от продажи имущества, </a:t>
          </a:r>
          <a:r>
            <a:rPr lang="ru-RU" sz="12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находящегося в муниципальной собственности</a:t>
          </a:r>
        </a:p>
      </dsp:txBody>
      <dsp:txXfrm>
        <a:off x="5054841" y="647788"/>
        <a:ext cx="1141790" cy="1360355"/>
      </dsp:txXfrm>
    </dsp:sp>
    <dsp:sp modelId="{A367FC07-F97D-4396-83E8-6447831681FC}">
      <dsp:nvSpPr>
        <dsp:cNvPr id="0" name=""/>
        <dsp:cNvSpPr/>
      </dsp:nvSpPr>
      <dsp:spPr>
        <a:xfrm>
          <a:off x="0" y="2008143"/>
          <a:ext cx="6197599" cy="151150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48184-2BCC-4F2D-80EA-752B10D7539D}">
      <dsp:nvSpPr>
        <dsp:cNvPr id="0" name=""/>
        <dsp:cNvSpPr/>
      </dsp:nvSpPr>
      <dsp:spPr>
        <a:xfrm>
          <a:off x="0" y="0"/>
          <a:ext cx="5136950" cy="5418667"/>
        </a:xfrm>
        <a:prstGeom prst="triangl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7613F2-31C8-461B-BF4C-7E65D3AA83B6}">
      <dsp:nvSpPr>
        <dsp:cNvPr id="0" name=""/>
        <dsp:cNvSpPr/>
      </dsp:nvSpPr>
      <dsp:spPr>
        <a:xfrm>
          <a:off x="2568475" y="542098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sp:txBody>
      <dsp:txXfrm>
        <a:off x="2589373" y="562996"/>
        <a:ext cx="3297221" cy="386299"/>
      </dsp:txXfrm>
    </dsp:sp>
    <dsp:sp modelId="{361B5A8D-6617-4D8F-BCAF-0797C23FB3FB}">
      <dsp:nvSpPr>
        <dsp:cNvPr id="0" name=""/>
        <dsp:cNvSpPr/>
      </dsp:nvSpPr>
      <dsp:spPr>
        <a:xfrm>
          <a:off x="2568475" y="1023706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225111"/>
              <a:satOff val="-5097"/>
              <a:lumOff val="120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sp:txBody>
      <dsp:txXfrm>
        <a:off x="2589373" y="1044604"/>
        <a:ext cx="3297221" cy="386299"/>
      </dsp:txXfrm>
    </dsp:sp>
    <dsp:sp modelId="{19EE179F-1492-41D0-923D-481F8DDF07D4}">
      <dsp:nvSpPr>
        <dsp:cNvPr id="0" name=""/>
        <dsp:cNvSpPr/>
      </dsp:nvSpPr>
      <dsp:spPr>
        <a:xfrm>
          <a:off x="2568475" y="1505313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sp:txBody>
      <dsp:txXfrm>
        <a:off x="2589373" y="1526211"/>
        <a:ext cx="3297221" cy="386299"/>
      </dsp:txXfrm>
    </dsp:sp>
    <dsp:sp modelId="{DADA5FC5-0275-49F9-A49B-B5AC2544988A}">
      <dsp:nvSpPr>
        <dsp:cNvPr id="0" name=""/>
        <dsp:cNvSpPr/>
      </dsp:nvSpPr>
      <dsp:spPr>
        <a:xfrm>
          <a:off x="2568475" y="1986921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3675334"/>
              <a:satOff val="-15291"/>
              <a:lumOff val="360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финансовый орган администрации Анучинского муниципального округа </a:t>
          </a:r>
        </a:p>
      </dsp:txBody>
      <dsp:txXfrm>
        <a:off x="2589373" y="2007819"/>
        <a:ext cx="3297221" cy="386299"/>
      </dsp:txXfrm>
    </dsp:sp>
    <dsp:sp modelId="{B47F0144-41B1-4FA3-8761-C7DD0B0AA9CF}">
      <dsp:nvSpPr>
        <dsp:cNvPr id="0" name=""/>
        <dsp:cNvSpPr/>
      </dsp:nvSpPr>
      <dsp:spPr>
        <a:xfrm>
          <a:off x="2568475" y="2468529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</a:t>
          </a:r>
        </a:p>
      </dsp:txBody>
      <dsp:txXfrm>
        <a:off x="2589373" y="2489427"/>
        <a:ext cx="3297221" cy="386299"/>
      </dsp:txXfrm>
    </dsp:sp>
    <dsp:sp modelId="{D6D4F174-2A5D-46C8-A255-B415B1FBCE20}">
      <dsp:nvSpPr>
        <dsp:cNvPr id="0" name=""/>
        <dsp:cNvSpPr/>
      </dsp:nvSpPr>
      <dsp:spPr>
        <a:xfrm>
          <a:off x="2568475" y="2950137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6125556"/>
              <a:satOff val="-25486"/>
              <a:lumOff val="600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sp:txBody>
      <dsp:txXfrm>
        <a:off x="2589373" y="2971035"/>
        <a:ext cx="3297221" cy="386299"/>
      </dsp:txXfrm>
    </dsp:sp>
    <dsp:sp modelId="{E55E4350-9A26-4316-8CD8-B9893536739A}">
      <dsp:nvSpPr>
        <dsp:cNvPr id="0" name=""/>
        <dsp:cNvSpPr/>
      </dsp:nvSpPr>
      <dsp:spPr>
        <a:xfrm>
          <a:off x="2568475" y="3431745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sp:txBody>
      <dsp:txXfrm>
        <a:off x="2589373" y="3452643"/>
        <a:ext cx="3297221" cy="386299"/>
      </dsp:txXfrm>
    </dsp:sp>
    <dsp:sp modelId="{010ABD31-4F79-4CA5-AB5C-999E0D3B950D}">
      <dsp:nvSpPr>
        <dsp:cNvPr id="0" name=""/>
        <dsp:cNvSpPr/>
      </dsp:nvSpPr>
      <dsp:spPr>
        <a:xfrm>
          <a:off x="2568475" y="3913353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8575779"/>
              <a:satOff val="-35680"/>
              <a:lumOff val="840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источников финансирования дефицита бюджета</a:t>
          </a:r>
        </a:p>
      </dsp:txBody>
      <dsp:txXfrm>
        <a:off x="2589373" y="3934251"/>
        <a:ext cx="3297221" cy="386299"/>
      </dsp:txXfrm>
    </dsp:sp>
    <dsp:sp modelId="{9ADF3058-B2D2-47BA-B45A-535D4F221D2B}">
      <dsp:nvSpPr>
        <dsp:cNvPr id="0" name=""/>
        <dsp:cNvSpPr/>
      </dsp:nvSpPr>
      <dsp:spPr>
        <a:xfrm>
          <a:off x="2568475" y="4394960"/>
          <a:ext cx="3339017" cy="4280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sp:txBody>
      <dsp:txXfrm>
        <a:off x="2589373" y="4415858"/>
        <a:ext cx="3297221" cy="3862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15E0C-A45A-4BCA-A171-59186D5A0E9F}">
      <dsp:nvSpPr>
        <dsp:cNvPr id="0" name=""/>
        <dsp:cNvSpPr/>
      </dsp:nvSpPr>
      <dsp:spPr>
        <a:xfrm>
          <a:off x="807083" y="62563"/>
          <a:ext cx="4162411" cy="8010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Стадии бюджетного процесса</a:t>
          </a:r>
        </a:p>
      </dsp:txBody>
      <dsp:txXfrm>
        <a:off x="830545" y="86025"/>
        <a:ext cx="4115487" cy="754124"/>
      </dsp:txXfrm>
    </dsp:sp>
    <dsp:sp modelId="{98D800E3-F0A4-4C65-BF24-5F9EC5B6E8E5}">
      <dsp:nvSpPr>
        <dsp:cNvPr id="0" name=""/>
        <dsp:cNvSpPr/>
      </dsp:nvSpPr>
      <dsp:spPr>
        <a:xfrm>
          <a:off x="802629" y="946288"/>
          <a:ext cx="801048" cy="801048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7F7A0-ECC0-48D3-8401-38E1EDE4F0C5}">
      <dsp:nvSpPr>
        <dsp:cNvPr id="0" name=""/>
        <dsp:cNvSpPr/>
      </dsp:nvSpPr>
      <dsp:spPr>
        <a:xfrm>
          <a:off x="1651741" y="946288"/>
          <a:ext cx="3313299" cy="801048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</a:t>
          </a:r>
        </a:p>
      </dsp:txBody>
      <dsp:txXfrm>
        <a:off x="1690852" y="985399"/>
        <a:ext cx="3235077" cy="722826"/>
      </dsp:txXfrm>
    </dsp:sp>
    <dsp:sp modelId="{9B001916-E877-453C-810A-3ED64AF738F9}">
      <dsp:nvSpPr>
        <dsp:cNvPr id="0" name=""/>
        <dsp:cNvSpPr/>
      </dsp:nvSpPr>
      <dsp:spPr>
        <a:xfrm>
          <a:off x="802629" y="1843463"/>
          <a:ext cx="801048" cy="801048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rcRect/>
          <a:stretch>
            <a:fillRect l="-33000" r="-3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AB348-E8E7-433E-8B93-005819FC7230}">
      <dsp:nvSpPr>
        <dsp:cNvPr id="0" name=""/>
        <dsp:cNvSpPr/>
      </dsp:nvSpPr>
      <dsp:spPr>
        <a:xfrm>
          <a:off x="1651741" y="1843463"/>
          <a:ext cx="3313299" cy="801048"/>
        </a:xfrm>
        <a:prstGeom prst="roundRect">
          <a:avLst>
            <a:gd name="adj" fmla="val 1667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и утверждение бюджета</a:t>
          </a:r>
        </a:p>
      </dsp:txBody>
      <dsp:txXfrm>
        <a:off x="1690852" y="1882574"/>
        <a:ext cx="3235077" cy="722826"/>
      </dsp:txXfrm>
    </dsp:sp>
    <dsp:sp modelId="{B95F4BCF-3899-4198-A3F0-9099138B1E10}">
      <dsp:nvSpPr>
        <dsp:cNvPr id="0" name=""/>
        <dsp:cNvSpPr/>
      </dsp:nvSpPr>
      <dsp:spPr>
        <a:xfrm>
          <a:off x="819113" y="2740638"/>
          <a:ext cx="801048" cy="801048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F7237-9861-4EF2-8AE4-BAC216AC18AF}">
      <dsp:nvSpPr>
        <dsp:cNvPr id="0" name=""/>
        <dsp:cNvSpPr/>
      </dsp:nvSpPr>
      <dsp:spPr>
        <a:xfrm>
          <a:off x="1681196" y="2741967"/>
          <a:ext cx="3280331" cy="801048"/>
        </a:xfrm>
        <a:prstGeom prst="roundRect">
          <a:avLst>
            <a:gd name="adj" fmla="val 1667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</a:t>
          </a:r>
        </a:p>
      </dsp:txBody>
      <dsp:txXfrm>
        <a:off x="1720307" y="2781078"/>
        <a:ext cx="3202109" cy="722826"/>
      </dsp:txXfrm>
    </dsp:sp>
    <dsp:sp modelId="{D471B22F-3087-47D8-BC39-2A559A2AD246}">
      <dsp:nvSpPr>
        <dsp:cNvPr id="0" name=""/>
        <dsp:cNvSpPr/>
      </dsp:nvSpPr>
      <dsp:spPr>
        <a:xfrm>
          <a:off x="785902" y="3638864"/>
          <a:ext cx="801048" cy="801048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C4387-AF13-4E1A-9ADE-634D8B2E4D7B}">
      <dsp:nvSpPr>
        <dsp:cNvPr id="0" name=""/>
        <dsp:cNvSpPr/>
      </dsp:nvSpPr>
      <dsp:spPr>
        <a:xfrm>
          <a:off x="1681196" y="3638864"/>
          <a:ext cx="3280331" cy="801048"/>
        </a:xfrm>
        <a:prstGeom prst="roundRect">
          <a:avLst>
            <a:gd name="adj" fmla="val 1667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и утверждение годового отчета об исполнении бюджета</a:t>
          </a:r>
        </a:p>
      </dsp:txBody>
      <dsp:txXfrm>
        <a:off x="1720307" y="3677975"/>
        <a:ext cx="3202109" cy="7228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DBF725-374D-480B-A880-7B022D88B4EE}">
      <dsp:nvSpPr>
        <dsp:cNvPr id="0" name=""/>
        <dsp:cNvSpPr/>
      </dsp:nvSpPr>
      <dsp:spPr>
        <a:xfrm>
          <a:off x="0" y="0"/>
          <a:ext cx="2071032" cy="34706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Положениях послания Президента Российской Федерации Федеральному собранию Российской Федерации</a:t>
          </a:r>
        </a:p>
      </dsp:txBody>
      <dsp:txXfrm>
        <a:off x="0" y="1388253"/>
        <a:ext cx="2071032" cy="1388253"/>
      </dsp:txXfrm>
    </dsp:sp>
    <dsp:sp modelId="{F738CEB3-3733-4415-BC0E-F9A754BD3C80}">
      <dsp:nvSpPr>
        <dsp:cNvPr id="0" name=""/>
        <dsp:cNvSpPr/>
      </dsp:nvSpPr>
      <dsp:spPr>
        <a:xfrm>
          <a:off x="457655" y="208238"/>
          <a:ext cx="1155721" cy="115572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8000" r="-1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DBACD7E-C44B-4CD7-893C-E2C5A38005B2}">
      <dsp:nvSpPr>
        <dsp:cNvPr id="0" name=""/>
        <dsp:cNvSpPr/>
      </dsp:nvSpPr>
      <dsp:spPr>
        <a:xfrm>
          <a:off x="2133162" y="0"/>
          <a:ext cx="2071032" cy="34706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 – экономического развития муниципального округа</a:t>
          </a:r>
        </a:p>
      </dsp:txBody>
      <dsp:txXfrm>
        <a:off x="2133162" y="1388253"/>
        <a:ext cx="2071032" cy="1388253"/>
      </dsp:txXfrm>
    </dsp:sp>
    <dsp:sp modelId="{97FECAB5-B85C-4AEA-AD13-E66EDEAAFB96}">
      <dsp:nvSpPr>
        <dsp:cNvPr id="0" name=""/>
        <dsp:cNvSpPr/>
      </dsp:nvSpPr>
      <dsp:spPr>
        <a:xfrm>
          <a:off x="2590818" y="208238"/>
          <a:ext cx="1155721" cy="1155721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45000" r="-4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7B7F9D-A109-4968-AEB6-7EA028AE345D}">
      <dsp:nvSpPr>
        <dsp:cNvPr id="0" name=""/>
        <dsp:cNvSpPr/>
      </dsp:nvSpPr>
      <dsp:spPr>
        <a:xfrm>
          <a:off x="4214570" y="0"/>
          <a:ext cx="2071032" cy="34706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и  налоговой политики</a:t>
          </a:r>
        </a:p>
      </dsp:txBody>
      <dsp:txXfrm>
        <a:off x="4214570" y="1388253"/>
        <a:ext cx="2071032" cy="1388253"/>
      </dsp:txXfrm>
    </dsp:sp>
    <dsp:sp modelId="{4FEAAFC8-D0A0-4C5F-870A-A2900FE7C8A0}">
      <dsp:nvSpPr>
        <dsp:cNvPr id="0" name=""/>
        <dsp:cNvSpPr/>
      </dsp:nvSpPr>
      <dsp:spPr>
        <a:xfrm>
          <a:off x="4723981" y="208238"/>
          <a:ext cx="1155721" cy="1155721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7000" r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AE5C938-3FBA-435C-8EEA-82D77027F26D}">
      <dsp:nvSpPr>
        <dsp:cNvPr id="0" name=""/>
        <dsp:cNvSpPr/>
      </dsp:nvSpPr>
      <dsp:spPr>
        <a:xfrm>
          <a:off x="6347733" y="0"/>
          <a:ext cx="2071032" cy="34706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Муниципальных программах</a:t>
          </a:r>
        </a:p>
      </dsp:txBody>
      <dsp:txXfrm>
        <a:off x="6347733" y="1388253"/>
        <a:ext cx="2071032" cy="1388253"/>
      </dsp:txXfrm>
    </dsp:sp>
    <dsp:sp modelId="{FB41EE09-88F7-461D-A565-8244D15C837D}">
      <dsp:nvSpPr>
        <dsp:cNvPr id="0" name=""/>
        <dsp:cNvSpPr/>
      </dsp:nvSpPr>
      <dsp:spPr>
        <a:xfrm>
          <a:off x="6857144" y="208238"/>
          <a:ext cx="1155721" cy="1155721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19000" r="-19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E0F0F48-2A3E-4839-AAF1-6003B1D9C2B3}">
      <dsp:nvSpPr>
        <dsp:cNvPr id="0" name=""/>
        <dsp:cNvSpPr/>
      </dsp:nvSpPr>
      <dsp:spPr>
        <a:xfrm>
          <a:off x="8480896" y="0"/>
          <a:ext cx="2071032" cy="34706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прогнозе (проекте бюджетного прогноза, проекте изменений бюджетного прогноза) на долгосрочный период</a:t>
          </a:r>
        </a:p>
      </dsp:txBody>
      <dsp:txXfrm>
        <a:off x="8480896" y="1388253"/>
        <a:ext cx="2071032" cy="1388253"/>
      </dsp:txXfrm>
    </dsp:sp>
    <dsp:sp modelId="{4B7E83D8-D40E-4893-8E75-0D293C91E89A}">
      <dsp:nvSpPr>
        <dsp:cNvPr id="0" name=""/>
        <dsp:cNvSpPr/>
      </dsp:nvSpPr>
      <dsp:spPr>
        <a:xfrm>
          <a:off x="8990307" y="208238"/>
          <a:ext cx="1155721" cy="1155721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 l="-18000" r="-1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BA4643C-AEC0-42A5-8D04-16CA0AB3EACE}">
      <dsp:nvSpPr>
        <dsp:cNvPr id="0" name=""/>
        <dsp:cNvSpPr/>
      </dsp:nvSpPr>
      <dsp:spPr>
        <a:xfrm>
          <a:off x="424147" y="2776507"/>
          <a:ext cx="9755389" cy="520595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FFFF2-B523-4B55-A54D-002049454C34}">
      <dsp:nvSpPr>
        <dsp:cNvPr id="0" name=""/>
        <dsp:cNvSpPr/>
      </dsp:nvSpPr>
      <dsp:spPr>
        <a:xfrm>
          <a:off x="162911" y="0"/>
          <a:ext cx="2386211" cy="39337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  администраторы доходов при нарушении сроков уплаты должны своевременно проводить с плательщиками претензионную работу</a:t>
          </a:r>
        </a:p>
      </dsp:txBody>
      <dsp:txXfrm>
        <a:off x="162911" y="1573480"/>
        <a:ext cx="2386211" cy="1573480"/>
      </dsp:txXfrm>
    </dsp:sp>
    <dsp:sp modelId="{C7014574-9D36-40DB-865F-03E51D4D295C}">
      <dsp:nvSpPr>
        <dsp:cNvPr id="0" name=""/>
        <dsp:cNvSpPr/>
      </dsp:nvSpPr>
      <dsp:spPr>
        <a:xfrm>
          <a:off x="701056" y="236022"/>
          <a:ext cx="1309922" cy="1309922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2A7CCA-2CE8-4CFF-858F-06DFC756EFDA}">
      <dsp:nvSpPr>
        <dsp:cNvPr id="0" name=""/>
        <dsp:cNvSpPr/>
      </dsp:nvSpPr>
      <dsp:spPr>
        <a:xfrm>
          <a:off x="2658985" y="0"/>
          <a:ext cx="1673973" cy="39337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задолженности и недоимки путём работы комиссии по «легализации» заработной платы, ликвидации недоимки и обеспечению поступления платежей в бюджет.</a:t>
          </a:r>
        </a:p>
      </dsp:txBody>
      <dsp:txXfrm>
        <a:off x="2658985" y="1573480"/>
        <a:ext cx="1673973" cy="1573480"/>
      </dsp:txXfrm>
    </dsp:sp>
    <dsp:sp modelId="{550E6A44-5368-45ED-80D4-78AACDBE689B}">
      <dsp:nvSpPr>
        <dsp:cNvPr id="0" name=""/>
        <dsp:cNvSpPr/>
      </dsp:nvSpPr>
      <dsp:spPr>
        <a:xfrm>
          <a:off x="2841011" y="236022"/>
          <a:ext cx="1309922" cy="1309922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4893C-191E-4A74-91C1-B4187CF7C310}">
      <dsp:nvSpPr>
        <dsp:cNvPr id="0" name=""/>
        <dsp:cNvSpPr/>
      </dsp:nvSpPr>
      <dsp:spPr>
        <a:xfrm>
          <a:off x="4442821" y="0"/>
          <a:ext cx="3662080" cy="393370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работы по повышению эффективности управления муниципальной собственностью:</a:t>
          </a:r>
        </a:p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-проведения работы по оптимизации структуры муниципальной собственности, в том числе сокращения имущества, не обеспечивающего выполнение функций и полномочий местного самоуправления. С целью снижения затрат на содержание неиспользуемого имущества и скорейшей его реализации предполагается осуществление продаж объектов собственности, ранее неоднократно выставляемых на продажу, посредством публичного предложения по более низкой цене;</a:t>
          </a:r>
          <a:endParaRPr lang="ru-RU" sz="1000" kern="1200" dirty="0"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-осуществления контроля за поступлением средств от использования муниципальной собственности;</a:t>
          </a:r>
          <a:endParaRPr lang="ru-RU" sz="1000" kern="1200" dirty="0"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marL="0" lvl="0" indent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-организации работы по выявлению неиспользуемых земельных участков с целью вовлечения их в гражданский оборот.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42821" y="1573480"/>
        <a:ext cx="3662080" cy="1573480"/>
      </dsp:txXfrm>
    </dsp:sp>
    <dsp:sp modelId="{8F45BC1D-12CF-4B1D-A6CB-38A1A33B04EE}">
      <dsp:nvSpPr>
        <dsp:cNvPr id="0" name=""/>
        <dsp:cNvSpPr/>
      </dsp:nvSpPr>
      <dsp:spPr>
        <a:xfrm>
          <a:off x="5232631" y="50988"/>
          <a:ext cx="1627866" cy="1340770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0680C-530A-47AA-AFBD-67BBA16F031D}">
      <dsp:nvSpPr>
        <dsp:cNvPr id="0" name=""/>
        <dsp:cNvSpPr/>
      </dsp:nvSpPr>
      <dsp:spPr>
        <a:xfrm>
          <a:off x="307769" y="3343645"/>
          <a:ext cx="7307646" cy="590055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C6319-150E-41DF-B2D6-4CF2A82C6087}">
      <dsp:nvSpPr>
        <dsp:cNvPr id="0" name=""/>
        <dsp:cNvSpPr/>
      </dsp:nvSpPr>
      <dsp:spPr>
        <a:xfrm>
          <a:off x="0" y="29470"/>
          <a:ext cx="6270304" cy="8334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u="none" strike="noStrike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определение четких приоритетов использования бюджетных средств с учетом текущей экономической ситуации: при планировании бюджетных ассигнований следует детально оценить	содержание муниципальных программ округа,	соразмерив объемы их финансового обеспечения с реальными возможностями местного бюджета;</a:t>
          </a:r>
        </a:p>
      </dsp:txBody>
      <dsp:txXfrm>
        <a:off x="1337404" y="29470"/>
        <a:ext cx="4932899" cy="833437"/>
      </dsp:txXfrm>
    </dsp:sp>
    <dsp:sp modelId="{906EF2B3-5B23-45AC-ACE4-9A5B6694DAA5}">
      <dsp:nvSpPr>
        <dsp:cNvPr id="0" name=""/>
        <dsp:cNvSpPr/>
      </dsp:nvSpPr>
      <dsp:spPr>
        <a:xfrm>
          <a:off x="83343" y="83343"/>
          <a:ext cx="1254060" cy="666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39000" b="-39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F8B9B45-E6DF-4E6B-81BF-11C54791663C}">
      <dsp:nvSpPr>
        <dsp:cNvPr id="0" name=""/>
        <dsp:cNvSpPr/>
      </dsp:nvSpPr>
      <dsp:spPr>
        <a:xfrm>
          <a:off x="0" y="916781"/>
          <a:ext cx="6270304" cy="833437"/>
        </a:xfrm>
        <a:prstGeom prst="roundRect">
          <a:avLst>
            <a:gd name="adj" fmla="val 1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u="none" strike="noStrike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реализация приоритетных проектов, учитывающих объединение управленческих решений и бюджетных ассигнований на финансовое обеспечение программных мероприятий, обеспечивающих максимальный вклад в достижение ключевых показателей по соответствующим направлениям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337404" y="916781"/>
        <a:ext cx="4932899" cy="833437"/>
      </dsp:txXfrm>
    </dsp:sp>
    <dsp:sp modelId="{C7810AF5-E4CD-4199-BB94-B54EE446A32C}">
      <dsp:nvSpPr>
        <dsp:cNvPr id="0" name=""/>
        <dsp:cNvSpPr/>
      </dsp:nvSpPr>
      <dsp:spPr>
        <a:xfrm>
          <a:off x="83343" y="1000125"/>
          <a:ext cx="1254060" cy="666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FF9F956-0188-4416-84D4-1AB90291D2F6}">
      <dsp:nvSpPr>
        <dsp:cNvPr id="0" name=""/>
        <dsp:cNvSpPr/>
      </dsp:nvSpPr>
      <dsp:spPr>
        <a:xfrm>
          <a:off x="0" y="1833562"/>
          <a:ext cx="6270304" cy="833437"/>
        </a:xfrm>
        <a:prstGeom prst="roundRect">
          <a:avLst>
            <a:gd name="adj" fmla="val 1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u="none" strike="noStrike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оптимизация контрактной системы в части совершенствования процедур организации закупок товаров, работ, услуг для обеспечения муниципальных нужд;</a:t>
          </a:r>
        </a:p>
      </dsp:txBody>
      <dsp:txXfrm>
        <a:off x="1337404" y="1833562"/>
        <a:ext cx="4932899" cy="833437"/>
      </dsp:txXfrm>
    </dsp:sp>
    <dsp:sp modelId="{12B5616B-1817-4C66-933B-921037950872}">
      <dsp:nvSpPr>
        <dsp:cNvPr id="0" name=""/>
        <dsp:cNvSpPr/>
      </dsp:nvSpPr>
      <dsp:spPr>
        <a:xfrm>
          <a:off x="83343" y="1916906"/>
          <a:ext cx="1254060" cy="666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490D599-A718-48FF-A741-EF628B3D0EFC}">
      <dsp:nvSpPr>
        <dsp:cNvPr id="0" name=""/>
        <dsp:cNvSpPr/>
      </dsp:nvSpPr>
      <dsp:spPr>
        <a:xfrm>
          <a:off x="0" y="2750343"/>
          <a:ext cx="6270304" cy="833437"/>
        </a:xfrm>
        <a:prstGeom prst="roundRect">
          <a:avLst>
            <a:gd name="adj" fmla="val 1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u="none" strike="noStrike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совершенствование механизмов контроля за исполнением условий контрактов, соотнесение фактических расходов и нормативных затрат, то есть осуществление </a:t>
          </a:r>
          <a:r>
            <a:rPr lang="ru-RU" sz="1100" u="none" strike="noStrike" kern="1200" dirty="0" err="1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нормоконтроля</a:t>
          </a:r>
          <a:r>
            <a:rPr lang="ru-RU" sz="1100" u="none" strike="noStrike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337404" y="2750343"/>
        <a:ext cx="4932899" cy="833437"/>
      </dsp:txXfrm>
    </dsp:sp>
    <dsp:sp modelId="{357DB611-1F7E-40AD-8AA7-8AFF574418D6}">
      <dsp:nvSpPr>
        <dsp:cNvPr id="0" name=""/>
        <dsp:cNvSpPr/>
      </dsp:nvSpPr>
      <dsp:spPr>
        <a:xfrm>
          <a:off x="83343" y="2833687"/>
          <a:ext cx="1254060" cy="666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27772AA-CE08-47E7-B19B-A93C7DAB93D6}">
      <dsp:nvSpPr>
        <dsp:cNvPr id="0" name=""/>
        <dsp:cNvSpPr/>
      </dsp:nvSpPr>
      <dsp:spPr>
        <a:xfrm>
          <a:off x="0" y="3667125"/>
          <a:ext cx="6270304" cy="833437"/>
        </a:xfrm>
        <a:prstGeom prst="roundRect">
          <a:avLst>
            <a:gd name="adj" fmla="val 1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повышение ответственности муниципальных учреждений за невыполнение муниципальных заданий, в том числе установление требований об обязательном возврате средств субсидий в местный бюджет в случае не достижения объемных показателей, установленных в муниципальном задании; 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337404" y="3667125"/>
        <a:ext cx="4932899" cy="833437"/>
      </dsp:txXfrm>
    </dsp:sp>
    <dsp:sp modelId="{0D4FB1A8-199E-48D0-A1AD-5AE692FA24BC}">
      <dsp:nvSpPr>
        <dsp:cNvPr id="0" name=""/>
        <dsp:cNvSpPr/>
      </dsp:nvSpPr>
      <dsp:spPr>
        <a:xfrm>
          <a:off x="83343" y="3750468"/>
          <a:ext cx="1254060" cy="666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2980DD2-936A-4F53-9589-B33FCBCF620D}">
      <dsp:nvSpPr>
        <dsp:cNvPr id="0" name=""/>
        <dsp:cNvSpPr/>
      </dsp:nvSpPr>
      <dsp:spPr>
        <a:xfrm>
          <a:off x="0" y="4583906"/>
          <a:ext cx="6270304" cy="833437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700"/>
            <a:buFont typeface="Symbol" panose="05050102010706020507" pitchFamily="18" charset="2"/>
            <a:buNone/>
          </a:pPr>
          <a:r>
            <a:rPr lang="ru-RU" sz="1100" u="none" strike="noStrike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обеспечение выполнения ключевых и целевых показателей муниципальных программ, преемственность показателей достижения определенных целей, обозначенных в муниципальных программах, целям и задачам, обозначенным в государственных программах (национальных проектах), для обеспечения их увязки.</a:t>
          </a:r>
        </a:p>
      </dsp:txBody>
      <dsp:txXfrm>
        <a:off x="1337404" y="4583906"/>
        <a:ext cx="4932899" cy="833437"/>
      </dsp:txXfrm>
    </dsp:sp>
    <dsp:sp modelId="{61698FD1-EE37-4C49-8E28-EFB72D888DD1}">
      <dsp:nvSpPr>
        <dsp:cNvPr id="0" name=""/>
        <dsp:cNvSpPr/>
      </dsp:nvSpPr>
      <dsp:spPr>
        <a:xfrm>
          <a:off x="83343" y="4667250"/>
          <a:ext cx="1254060" cy="666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rcRect/>
          <a:stretch>
            <a:fillRect t="-8000" b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2D102-0034-4BC6-BEBC-B12BA03DAB10}">
      <dsp:nvSpPr>
        <dsp:cNvPr id="0" name=""/>
        <dsp:cNvSpPr/>
      </dsp:nvSpPr>
      <dsp:spPr>
        <a:xfrm>
          <a:off x="346754" y="0"/>
          <a:ext cx="3881614" cy="3881614"/>
        </a:xfrm>
        <a:prstGeom prst="triangle">
          <a:avLst/>
        </a:prstGeom>
        <a:solidFill>
          <a:srgbClr val="FF99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80BCD-6B7B-4977-89AE-949983118DFF}">
      <dsp:nvSpPr>
        <dsp:cNvPr id="0" name=""/>
        <dsp:cNvSpPr/>
      </dsp:nvSpPr>
      <dsp:spPr>
        <a:xfrm>
          <a:off x="2287561" y="390246"/>
          <a:ext cx="2523049" cy="9188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Поддержание величины   муниципального долга муниципального округа на экономически безопасном уровне;</a:t>
          </a:r>
        </a:p>
      </dsp:txBody>
      <dsp:txXfrm>
        <a:off x="2332416" y="435101"/>
        <a:ext cx="2433339" cy="829140"/>
      </dsp:txXfrm>
    </dsp:sp>
    <dsp:sp modelId="{AA909A80-F38B-4BC0-9A6F-3370407D8FB8}">
      <dsp:nvSpPr>
        <dsp:cNvPr id="0" name=""/>
        <dsp:cNvSpPr/>
      </dsp:nvSpPr>
      <dsp:spPr>
        <a:xfrm>
          <a:off x="2287561" y="1423953"/>
          <a:ext cx="2523049" cy="9188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Минимизация стоимости заимствований;</a:t>
          </a:r>
        </a:p>
      </dsp:txBody>
      <dsp:txXfrm>
        <a:off x="2332416" y="1468808"/>
        <a:ext cx="2433339" cy="829140"/>
      </dsp:txXfrm>
    </dsp:sp>
    <dsp:sp modelId="{13DCB4C1-F997-4808-B4C5-FE77AD8AF5A6}">
      <dsp:nvSpPr>
        <dsp:cNvPr id="0" name=""/>
        <dsp:cNvSpPr/>
      </dsp:nvSpPr>
      <dsp:spPr>
        <a:xfrm>
          <a:off x="2287561" y="2457660"/>
          <a:ext cx="2523049" cy="9188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Осуществление привлечения   заимствований с учетом соблюдения ограничений, установленных Бюджетным кодексом Российской Федерации, в отношении объема муниципального долга и расходов на его обслуживание;</a:t>
          </a:r>
        </a:p>
      </dsp:txBody>
      <dsp:txXfrm>
        <a:off x="2332416" y="2502515"/>
        <a:ext cx="2433339" cy="8291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FD68C-54C2-490F-9AAF-7AF51200EE93}">
      <dsp:nvSpPr>
        <dsp:cNvPr id="0" name=""/>
        <dsp:cNvSpPr/>
      </dsp:nvSpPr>
      <dsp:spPr>
        <a:xfrm>
          <a:off x="0" y="0"/>
          <a:ext cx="1491375" cy="107010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4D0083-F16C-46AB-91A0-14A59414F77F}">
      <dsp:nvSpPr>
        <dsp:cNvPr id="0" name=""/>
        <dsp:cNvSpPr/>
      </dsp:nvSpPr>
      <dsp:spPr>
        <a:xfrm>
          <a:off x="44741" y="142680"/>
          <a:ext cx="1401892" cy="7847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000" b="-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89761-159C-4180-9BB2-6BD23216EA2E}">
      <dsp:nvSpPr>
        <dsp:cNvPr id="0" name=""/>
        <dsp:cNvSpPr/>
      </dsp:nvSpPr>
      <dsp:spPr>
        <a:xfrm rot="10800000">
          <a:off x="44741" y="1070106"/>
          <a:ext cx="1401892" cy="1307907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Демография</a:t>
          </a:r>
        </a:p>
      </dsp:txBody>
      <dsp:txXfrm rot="10800000">
        <a:off x="84964" y="1070106"/>
        <a:ext cx="1321446" cy="12676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FD68C-54C2-490F-9AAF-7AF51200EE93}">
      <dsp:nvSpPr>
        <dsp:cNvPr id="0" name=""/>
        <dsp:cNvSpPr/>
      </dsp:nvSpPr>
      <dsp:spPr>
        <a:xfrm>
          <a:off x="0" y="0"/>
          <a:ext cx="1491375" cy="1070106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4D0083-F16C-46AB-91A0-14A59414F77F}">
      <dsp:nvSpPr>
        <dsp:cNvPr id="0" name=""/>
        <dsp:cNvSpPr/>
      </dsp:nvSpPr>
      <dsp:spPr>
        <a:xfrm>
          <a:off x="44741" y="142680"/>
          <a:ext cx="1401892" cy="7847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29000" b="-2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89761-159C-4180-9BB2-6BD23216EA2E}">
      <dsp:nvSpPr>
        <dsp:cNvPr id="0" name=""/>
        <dsp:cNvSpPr/>
      </dsp:nvSpPr>
      <dsp:spPr>
        <a:xfrm rot="10800000">
          <a:off x="44741" y="1070106"/>
          <a:ext cx="1401892" cy="1307907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Рынок товаров и услуг</a:t>
          </a:r>
        </a:p>
      </dsp:txBody>
      <dsp:txXfrm rot="10800000">
        <a:off x="84964" y="1070106"/>
        <a:ext cx="1321446" cy="12676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FD68C-54C2-490F-9AAF-7AF51200EE93}">
      <dsp:nvSpPr>
        <dsp:cNvPr id="0" name=""/>
        <dsp:cNvSpPr/>
      </dsp:nvSpPr>
      <dsp:spPr>
        <a:xfrm>
          <a:off x="0" y="0"/>
          <a:ext cx="1491375" cy="107010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4D0083-F16C-46AB-91A0-14A59414F77F}">
      <dsp:nvSpPr>
        <dsp:cNvPr id="0" name=""/>
        <dsp:cNvSpPr/>
      </dsp:nvSpPr>
      <dsp:spPr>
        <a:xfrm>
          <a:off x="44741" y="142680"/>
          <a:ext cx="1401892" cy="7847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89761-159C-4180-9BB2-6BD23216EA2E}">
      <dsp:nvSpPr>
        <dsp:cNvPr id="0" name=""/>
        <dsp:cNvSpPr/>
      </dsp:nvSpPr>
      <dsp:spPr>
        <a:xfrm rot="10800000">
          <a:off x="44741" y="1070106"/>
          <a:ext cx="1401892" cy="130790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 и занятость</a:t>
          </a:r>
        </a:p>
      </dsp:txBody>
      <dsp:txXfrm rot="10800000">
        <a:off x="84964" y="1070106"/>
        <a:ext cx="1321446" cy="12676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FD68C-54C2-490F-9AAF-7AF51200EE93}">
      <dsp:nvSpPr>
        <dsp:cNvPr id="0" name=""/>
        <dsp:cNvSpPr/>
      </dsp:nvSpPr>
      <dsp:spPr>
        <a:xfrm>
          <a:off x="0" y="0"/>
          <a:ext cx="1862356" cy="1070106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4D0083-F16C-46AB-91A0-14A59414F77F}">
      <dsp:nvSpPr>
        <dsp:cNvPr id="0" name=""/>
        <dsp:cNvSpPr/>
      </dsp:nvSpPr>
      <dsp:spPr>
        <a:xfrm>
          <a:off x="55870" y="142680"/>
          <a:ext cx="1750614" cy="7847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7000" b="-1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89761-159C-4180-9BB2-6BD23216EA2E}">
      <dsp:nvSpPr>
        <dsp:cNvPr id="0" name=""/>
        <dsp:cNvSpPr/>
      </dsp:nvSpPr>
      <dsp:spPr>
        <a:xfrm rot="10800000">
          <a:off x="55870" y="1070106"/>
          <a:ext cx="1750614" cy="1307907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Прибыль</a:t>
          </a:r>
        </a:p>
      </dsp:txBody>
      <dsp:txXfrm rot="10800000">
        <a:off x="96093" y="1070106"/>
        <a:ext cx="1670168" cy="126768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FD68C-54C2-490F-9AAF-7AF51200EE93}">
      <dsp:nvSpPr>
        <dsp:cNvPr id="0" name=""/>
        <dsp:cNvSpPr/>
      </dsp:nvSpPr>
      <dsp:spPr>
        <a:xfrm>
          <a:off x="0" y="0"/>
          <a:ext cx="1491375" cy="1070106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4D0083-F16C-46AB-91A0-14A59414F77F}">
      <dsp:nvSpPr>
        <dsp:cNvPr id="0" name=""/>
        <dsp:cNvSpPr/>
      </dsp:nvSpPr>
      <dsp:spPr>
        <a:xfrm>
          <a:off x="44741" y="142680"/>
          <a:ext cx="1401892" cy="7847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21000" b="-2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89761-159C-4180-9BB2-6BD23216EA2E}">
      <dsp:nvSpPr>
        <dsp:cNvPr id="0" name=""/>
        <dsp:cNvSpPr/>
      </dsp:nvSpPr>
      <dsp:spPr>
        <a:xfrm rot="10800000">
          <a:off x="44741" y="1070106"/>
          <a:ext cx="1401892" cy="1307907"/>
        </a:xfrm>
        <a:prstGeom prst="round2SameRect">
          <a:avLst>
            <a:gd name="adj1" fmla="val 10500"/>
            <a:gd name="adj2" fmla="val 0"/>
          </a:avLst>
        </a:prstGeom>
        <a:solidFill>
          <a:schemeClr val="bg1">
            <a:lumMod val="8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Инвестиции</a:t>
          </a:r>
        </a:p>
      </dsp:txBody>
      <dsp:txXfrm rot="10800000">
        <a:off x="84964" y="1070106"/>
        <a:ext cx="1321446" cy="126768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19AF88-0104-456D-B2E2-B3B346EBCAB5}">
      <dsp:nvSpPr>
        <dsp:cNvPr id="0" name=""/>
        <dsp:cNvSpPr/>
      </dsp:nvSpPr>
      <dsp:spPr>
        <a:xfrm>
          <a:off x="224397" y="1201"/>
          <a:ext cx="4240648" cy="7222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отраслей экономики</a:t>
          </a:r>
        </a:p>
      </dsp:txBody>
      <dsp:txXfrm>
        <a:off x="245551" y="22355"/>
        <a:ext cx="4198340" cy="679953"/>
      </dsp:txXfrm>
    </dsp:sp>
    <dsp:sp modelId="{FFAAB53E-289A-4677-A0F9-80195145B9FD}">
      <dsp:nvSpPr>
        <dsp:cNvPr id="0" name=""/>
        <dsp:cNvSpPr/>
      </dsp:nvSpPr>
      <dsp:spPr>
        <a:xfrm>
          <a:off x="224397" y="853469"/>
          <a:ext cx="722261" cy="72226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D29E20-AC89-4EF9-9C64-3FA12F455BEA}">
      <dsp:nvSpPr>
        <dsp:cNvPr id="0" name=""/>
        <dsp:cNvSpPr/>
      </dsp:nvSpPr>
      <dsp:spPr>
        <a:xfrm>
          <a:off x="989993" y="853469"/>
          <a:ext cx="3475051" cy="722261"/>
        </a:xfrm>
        <a:prstGeom prst="roundRect">
          <a:avLst>
            <a:gd name="adj" fmla="val 1667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Промышленное производство</a:t>
          </a:r>
        </a:p>
      </dsp:txBody>
      <dsp:txXfrm>
        <a:off x="1025257" y="888733"/>
        <a:ext cx="3404523" cy="651733"/>
      </dsp:txXfrm>
    </dsp:sp>
    <dsp:sp modelId="{9D960B28-2999-4C34-AEB1-0919C10ACE4F}">
      <dsp:nvSpPr>
        <dsp:cNvPr id="0" name=""/>
        <dsp:cNvSpPr/>
      </dsp:nvSpPr>
      <dsp:spPr>
        <a:xfrm>
          <a:off x="224397" y="1662401"/>
          <a:ext cx="722261" cy="72226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E2AA45-0DAF-4391-BC34-4AE64A4AAD89}">
      <dsp:nvSpPr>
        <dsp:cNvPr id="0" name=""/>
        <dsp:cNvSpPr/>
      </dsp:nvSpPr>
      <dsp:spPr>
        <a:xfrm>
          <a:off x="989993" y="1662401"/>
          <a:ext cx="3475051" cy="722261"/>
        </a:xfrm>
        <a:prstGeom prst="roundRect">
          <a:avLst>
            <a:gd name="adj" fmla="val 1667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Сельское хозяйство</a:t>
          </a:r>
        </a:p>
      </dsp:txBody>
      <dsp:txXfrm>
        <a:off x="1025257" y="1697665"/>
        <a:ext cx="3404523" cy="651733"/>
      </dsp:txXfrm>
    </dsp:sp>
    <dsp:sp modelId="{AC64C137-FB0D-465F-A710-B73E0A610EC1}">
      <dsp:nvSpPr>
        <dsp:cNvPr id="0" name=""/>
        <dsp:cNvSpPr/>
      </dsp:nvSpPr>
      <dsp:spPr>
        <a:xfrm>
          <a:off x="224397" y="2471333"/>
          <a:ext cx="722261" cy="72226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 l="-30000" r="-30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316A6D-A943-4103-80C3-142E2D6F8ACE}">
      <dsp:nvSpPr>
        <dsp:cNvPr id="0" name=""/>
        <dsp:cNvSpPr/>
      </dsp:nvSpPr>
      <dsp:spPr>
        <a:xfrm>
          <a:off x="989993" y="2471333"/>
          <a:ext cx="3475051" cy="722261"/>
        </a:xfrm>
        <a:prstGeom prst="roundRect">
          <a:avLst>
            <a:gd name="adj" fmla="val 1667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</a:t>
          </a:r>
        </a:p>
      </dsp:txBody>
      <dsp:txXfrm>
        <a:off x="1025257" y="2506597"/>
        <a:ext cx="3404523" cy="65173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1AC64-402C-42DC-A2E8-7C53D48FAEA0}">
      <dsp:nvSpPr>
        <dsp:cNvPr id="0" name=""/>
        <dsp:cNvSpPr/>
      </dsp:nvSpPr>
      <dsp:spPr>
        <a:xfrm>
          <a:off x="0" y="0"/>
          <a:ext cx="4276522" cy="9549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Бюджет</a:t>
          </a:r>
        </a:p>
      </dsp:txBody>
      <dsp:txXfrm>
        <a:off x="950798" y="0"/>
        <a:ext cx="3325724" cy="954936"/>
      </dsp:txXfrm>
    </dsp:sp>
    <dsp:sp modelId="{381B325B-1284-4C67-97D4-233B877D54A6}">
      <dsp:nvSpPr>
        <dsp:cNvPr id="0" name=""/>
        <dsp:cNvSpPr/>
      </dsp:nvSpPr>
      <dsp:spPr>
        <a:xfrm>
          <a:off x="95493" y="95493"/>
          <a:ext cx="855304" cy="7639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21000" r="-21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E288C-1C2F-4CCB-93EF-6E303A9C6DD8}">
      <dsp:nvSpPr>
        <dsp:cNvPr id="0" name=""/>
        <dsp:cNvSpPr/>
      </dsp:nvSpPr>
      <dsp:spPr>
        <a:xfrm>
          <a:off x="0" y="0"/>
          <a:ext cx="4184242" cy="50141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 в расчете на 1 человека (руб.)</a:t>
          </a:r>
        </a:p>
      </dsp:txBody>
      <dsp:txXfrm>
        <a:off x="0" y="0"/>
        <a:ext cx="4184242" cy="501410"/>
      </dsp:txXfrm>
    </dsp:sp>
    <dsp:sp modelId="{E342D20F-CBDD-466E-A76C-6044FF57118F}">
      <dsp:nvSpPr>
        <dsp:cNvPr id="0" name=""/>
        <dsp:cNvSpPr/>
      </dsp:nvSpPr>
      <dsp:spPr>
        <a:xfrm>
          <a:off x="31776" y="520006"/>
          <a:ext cx="836644" cy="105296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год 46699,05  </a:t>
          </a:r>
        </a:p>
      </dsp:txBody>
      <dsp:txXfrm>
        <a:off x="31776" y="520006"/>
        <a:ext cx="836644" cy="1052962"/>
      </dsp:txXfrm>
    </dsp:sp>
    <dsp:sp modelId="{5ED58CD1-498F-49AC-8A18-A9205F1FA89F}">
      <dsp:nvSpPr>
        <dsp:cNvPr id="0" name=""/>
        <dsp:cNvSpPr/>
      </dsp:nvSpPr>
      <dsp:spPr>
        <a:xfrm>
          <a:off x="837154" y="501410"/>
          <a:ext cx="836644" cy="105296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  56430,37</a:t>
          </a:r>
        </a:p>
      </dsp:txBody>
      <dsp:txXfrm>
        <a:off x="837154" y="501410"/>
        <a:ext cx="836644" cy="1052962"/>
      </dsp:txXfrm>
    </dsp:sp>
    <dsp:sp modelId="{36AF6B35-5958-400B-8767-3D46BBDCBE42}">
      <dsp:nvSpPr>
        <dsp:cNvPr id="0" name=""/>
        <dsp:cNvSpPr/>
      </dsp:nvSpPr>
      <dsp:spPr>
        <a:xfrm>
          <a:off x="1673798" y="501410"/>
          <a:ext cx="836644" cy="105296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год 60365,18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3798" y="501410"/>
        <a:ext cx="836644" cy="1052962"/>
      </dsp:txXfrm>
    </dsp:sp>
    <dsp:sp modelId="{0953B264-A5FA-4DEC-BDAE-4B7CA16CDEB4}">
      <dsp:nvSpPr>
        <dsp:cNvPr id="0" name=""/>
        <dsp:cNvSpPr/>
      </dsp:nvSpPr>
      <dsp:spPr>
        <a:xfrm>
          <a:off x="2510443" y="501410"/>
          <a:ext cx="836644" cy="105296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 59291,26</a:t>
          </a:r>
        </a:p>
      </dsp:txBody>
      <dsp:txXfrm>
        <a:off x="2510443" y="501410"/>
        <a:ext cx="836644" cy="1052962"/>
      </dsp:txXfrm>
    </dsp:sp>
    <dsp:sp modelId="{5FFAE600-E7DC-41DF-B62A-4CD0D1BF78C8}">
      <dsp:nvSpPr>
        <dsp:cNvPr id="0" name=""/>
        <dsp:cNvSpPr/>
      </dsp:nvSpPr>
      <dsp:spPr>
        <a:xfrm>
          <a:off x="3347087" y="501410"/>
          <a:ext cx="836644" cy="105296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год 60600,97</a:t>
          </a:r>
        </a:p>
      </dsp:txBody>
      <dsp:txXfrm>
        <a:off x="3347087" y="501410"/>
        <a:ext cx="836644" cy="1052962"/>
      </dsp:txXfrm>
    </dsp:sp>
    <dsp:sp modelId="{18C11215-CDC5-4691-947E-51DDE60E4CDD}">
      <dsp:nvSpPr>
        <dsp:cNvPr id="0" name=""/>
        <dsp:cNvSpPr/>
      </dsp:nvSpPr>
      <dsp:spPr>
        <a:xfrm>
          <a:off x="0" y="1554373"/>
          <a:ext cx="4184242" cy="116995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E288C-1C2F-4CCB-93EF-6E303A9C6DD8}">
      <dsp:nvSpPr>
        <dsp:cNvPr id="0" name=""/>
        <dsp:cNvSpPr/>
      </dsp:nvSpPr>
      <dsp:spPr>
        <a:xfrm>
          <a:off x="0" y="0"/>
          <a:ext cx="4184242" cy="50141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расчете на 1 человека (руб.) </a:t>
          </a:r>
        </a:p>
      </dsp:txBody>
      <dsp:txXfrm>
        <a:off x="0" y="0"/>
        <a:ext cx="4184242" cy="501410"/>
      </dsp:txXfrm>
    </dsp:sp>
    <dsp:sp modelId="{E342D20F-CBDD-466E-A76C-6044FF57118F}">
      <dsp:nvSpPr>
        <dsp:cNvPr id="0" name=""/>
        <dsp:cNvSpPr/>
      </dsp:nvSpPr>
      <dsp:spPr>
        <a:xfrm>
          <a:off x="510" y="501410"/>
          <a:ext cx="836644" cy="105296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год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45755,45</a:t>
          </a:r>
        </a:p>
      </dsp:txBody>
      <dsp:txXfrm>
        <a:off x="510" y="501410"/>
        <a:ext cx="836644" cy="1052962"/>
      </dsp:txXfrm>
    </dsp:sp>
    <dsp:sp modelId="{5ED58CD1-498F-49AC-8A18-A9205F1FA89F}">
      <dsp:nvSpPr>
        <dsp:cNvPr id="0" name=""/>
        <dsp:cNvSpPr/>
      </dsp:nvSpPr>
      <dsp:spPr>
        <a:xfrm>
          <a:off x="837154" y="501410"/>
          <a:ext cx="836644" cy="105296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59633,00</a:t>
          </a:r>
        </a:p>
      </dsp:txBody>
      <dsp:txXfrm>
        <a:off x="837154" y="501410"/>
        <a:ext cx="836644" cy="1052962"/>
      </dsp:txXfrm>
    </dsp:sp>
    <dsp:sp modelId="{36AF6B35-5958-400B-8767-3D46BBDCBE42}">
      <dsp:nvSpPr>
        <dsp:cNvPr id="0" name=""/>
        <dsp:cNvSpPr/>
      </dsp:nvSpPr>
      <dsp:spPr>
        <a:xfrm>
          <a:off x="1673798" y="501410"/>
          <a:ext cx="836644" cy="105296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год 60365,18</a:t>
          </a:r>
        </a:p>
      </dsp:txBody>
      <dsp:txXfrm>
        <a:off x="1673798" y="501410"/>
        <a:ext cx="836644" cy="1052962"/>
      </dsp:txXfrm>
    </dsp:sp>
    <dsp:sp modelId="{0953B264-A5FA-4DEC-BDAE-4B7CA16CDEB4}">
      <dsp:nvSpPr>
        <dsp:cNvPr id="0" name=""/>
        <dsp:cNvSpPr/>
      </dsp:nvSpPr>
      <dsp:spPr>
        <a:xfrm>
          <a:off x="2510443" y="501410"/>
          <a:ext cx="836644" cy="105296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 58518,97</a:t>
          </a:r>
        </a:p>
      </dsp:txBody>
      <dsp:txXfrm>
        <a:off x="2510443" y="501410"/>
        <a:ext cx="836644" cy="1052962"/>
      </dsp:txXfrm>
    </dsp:sp>
    <dsp:sp modelId="{5FFAE600-E7DC-41DF-B62A-4CD0D1BF78C8}">
      <dsp:nvSpPr>
        <dsp:cNvPr id="0" name=""/>
        <dsp:cNvSpPr/>
      </dsp:nvSpPr>
      <dsp:spPr>
        <a:xfrm>
          <a:off x="3347087" y="501410"/>
          <a:ext cx="836644" cy="105296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год 59126,61</a:t>
          </a:r>
        </a:p>
      </dsp:txBody>
      <dsp:txXfrm>
        <a:off x="3347087" y="501410"/>
        <a:ext cx="836644" cy="1052962"/>
      </dsp:txXfrm>
    </dsp:sp>
    <dsp:sp modelId="{18C11215-CDC5-4691-947E-51DDE60E4CDD}">
      <dsp:nvSpPr>
        <dsp:cNvPr id="0" name=""/>
        <dsp:cNvSpPr/>
      </dsp:nvSpPr>
      <dsp:spPr>
        <a:xfrm>
          <a:off x="0" y="1554373"/>
          <a:ext cx="4184242" cy="11699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DE25EE-3376-4ADD-A579-E9D84FD434FF}">
      <dsp:nvSpPr>
        <dsp:cNvPr id="0" name=""/>
        <dsp:cNvSpPr/>
      </dsp:nvSpPr>
      <dsp:spPr>
        <a:xfrm>
          <a:off x="459524" y="960"/>
          <a:ext cx="2383079" cy="7317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3EF86A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Ставки налога</a:t>
          </a:r>
        </a:p>
      </dsp:txBody>
      <dsp:txXfrm>
        <a:off x="480956" y="22392"/>
        <a:ext cx="2340215" cy="688892"/>
      </dsp:txXfrm>
    </dsp:sp>
    <dsp:sp modelId="{68ECEF91-D569-4255-BF4B-6F1F3C52615D}">
      <dsp:nvSpPr>
        <dsp:cNvPr id="0" name=""/>
        <dsp:cNvSpPr/>
      </dsp:nvSpPr>
      <dsp:spPr>
        <a:xfrm>
          <a:off x="459524" y="864433"/>
          <a:ext cx="731756" cy="731756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E53D2F-1732-4E42-8FF9-93C08649ED45}">
      <dsp:nvSpPr>
        <dsp:cNvPr id="0" name=""/>
        <dsp:cNvSpPr/>
      </dsp:nvSpPr>
      <dsp:spPr>
        <a:xfrm>
          <a:off x="1235186" y="864433"/>
          <a:ext cx="1607417" cy="73175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3EF86A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Основная ставка</a:t>
          </a:r>
        </a:p>
      </dsp:txBody>
      <dsp:txXfrm>
        <a:off x="1270914" y="900161"/>
        <a:ext cx="1535961" cy="660300"/>
      </dsp:txXfrm>
    </dsp:sp>
    <dsp:sp modelId="{2DB71E34-9389-4CA6-8D19-8ADFF8FD218A}">
      <dsp:nvSpPr>
        <dsp:cNvPr id="0" name=""/>
        <dsp:cNvSpPr/>
      </dsp:nvSpPr>
      <dsp:spPr>
        <a:xfrm>
          <a:off x="459524" y="1684000"/>
          <a:ext cx="731756" cy="731756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0F78FF-D17D-4101-A5FD-F25D15832DF9}">
      <dsp:nvSpPr>
        <dsp:cNvPr id="0" name=""/>
        <dsp:cNvSpPr/>
      </dsp:nvSpPr>
      <dsp:spPr>
        <a:xfrm>
          <a:off x="1235186" y="1684000"/>
          <a:ext cx="1607417" cy="73175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доходов граждан, превышающих 5 </a:t>
          </a:r>
          <a:r>
            <a:rPr lang="ru-RU" sz="1100" b="1" kern="1200" dirty="0" err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r>
            <a:rPr lang="ru-RU" sz="1100" b="1" kern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1270914" y="1719728"/>
        <a:ext cx="1535961" cy="660300"/>
      </dsp:txXfrm>
    </dsp:sp>
    <dsp:sp modelId="{8EDD9EAE-14A9-4402-931C-70FCD88A4012}">
      <dsp:nvSpPr>
        <dsp:cNvPr id="0" name=""/>
        <dsp:cNvSpPr/>
      </dsp:nvSpPr>
      <dsp:spPr>
        <a:xfrm>
          <a:off x="459524" y="2503568"/>
          <a:ext cx="731756" cy="731756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3CB1A2-82CC-4D73-AA64-EFAC57AED105}">
      <dsp:nvSpPr>
        <dsp:cNvPr id="0" name=""/>
        <dsp:cNvSpPr/>
      </dsp:nvSpPr>
      <dsp:spPr>
        <a:xfrm>
          <a:off x="1235186" y="2503568"/>
          <a:ext cx="1607417" cy="73175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доходов физических лиц – иностранных граждан</a:t>
          </a:r>
        </a:p>
      </dsp:txBody>
      <dsp:txXfrm>
        <a:off x="1270914" y="2539296"/>
        <a:ext cx="1535961" cy="660300"/>
      </dsp:txXfrm>
    </dsp:sp>
    <dsp:sp modelId="{8EF6C439-A333-46E0-8C81-A17EC753EE93}">
      <dsp:nvSpPr>
        <dsp:cNvPr id="0" name=""/>
        <dsp:cNvSpPr/>
      </dsp:nvSpPr>
      <dsp:spPr>
        <a:xfrm>
          <a:off x="459524" y="3323135"/>
          <a:ext cx="731756" cy="731756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D3B49E-9258-4BC2-B103-5BEFC2E0D38A}">
      <dsp:nvSpPr>
        <dsp:cNvPr id="0" name=""/>
        <dsp:cNvSpPr/>
      </dsp:nvSpPr>
      <dsp:spPr>
        <a:xfrm>
          <a:off x="1235427" y="3279889"/>
          <a:ext cx="1607417" cy="73175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стоимости полученных выигрышей и призов</a:t>
          </a:r>
        </a:p>
      </dsp:txBody>
      <dsp:txXfrm>
        <a:off x="1271155" y="3315617"/>
        <a:ext cx="1535961" cy="6603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23D65-62BB-431D-AF56-933542C5901A}">
      <dsp:nvSpPr>
        <dsp:cNvPr id="0" name=""/>
        <dsp:cNvSpPr/>
      </dsp:nvSpPr>
      <dsp:spPr>
        <a:xfrm>
          <a:off x="0" y="0"/>
          <a:ext cx="8235542" cy="356704"/>
        </a:xfrm>
        <a:prstGeom prst="rect">
          <a:avLst/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E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Налоговые вычеты</a:t>
          </a:r>
        </a:p>
      </dsp:txBody>
      <dsp:txXfrm>
        <a:off x="0" y="0"/>
        <a:ext cx="8235542" cy="356704"/>
      </dsp:txXfrm>
    </dsp:sp>
    <dsp:sp modelId="{A8FD2589-8ABB-462F-84F5-02E60CA0FCAF}">
      <dsp:nvSpPr>
        <dsp:cNvPr id="0" name=""/>
        <dsp:cNvSpPr/>
      </dsp:nvSpPr>
      <dsp:spPr>
        <a:xfrm>
          <a:off x="2396" y="354422"/>
          <a:ext cx="2911636" cy="195149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Социальные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сумме за обучение (но не более 50 </a:t>
          </a:r>
          <a:r>
            <a:rPr lang="ru-RU" sz="1100" b="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), на лечение (но не более 120 </a:t>
          </a:r>
          <a:r>
            <a:rPr lang="ru-RU" sz="1100" b="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dsp:txBody>
      <dsp:txXfrm>
        <a:off x="2396" y="354422"/>
        <a:ext cx="2911636" cy="1951497"/>
      </dsp:txXfrm>
    </dsp:sp>
    <dsp:sp modelId="{02EFB720-AB87-48A1-8F54-02A0F36AA78E}">
      <dsp:nvSpPr>
        <dsp:cNvPr id="0" name=""/>
        <dsp:cNvSpPr/>
      </dsp:nvSpPr>
      <dsp:spPr>
        <a:xfrm>
          <a:off x="2914033" y="358660"/>
          <a:ext cx="2468619" cy="19430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Стандартные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1400 руб. на первого ребенка;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- 1400 руб. на второго ребенка;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- 3000 руб. на третьего и каждого последующего ребенка и др.</a:t>
          </a:r>
        </a:p>
      </dsp:txBody>
      <dsp:txXfrm>
        <a:off x="2914033" y="358660"/>
        <a:ext cx="2468619" cy="1943021"/>
      </dsp:txXfrm>
    </dsp:sp>
    <dsp:sp modelId="{10CA2130-2842-4027-A098-105E61C9AA7D}">
      <dsp:nvSpPr>
        <dsp:cNvPr id="0" name=""/>
        <dsp:cNvSpPr/>
      </dsp:nvSpPr>
      <dsp:spPr>
        <a:xfrm>
          <a:off x="5382652" y="375812"/>
          <a:ext cx="2850492" cy="190871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Имущественные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Связанные с приобретением имущества, строительством, не превышающим 2 </a:t>
          </a:r>
          <a:r>
            <a:rPr lang="ru-RU" sz="1100" b="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млн.руб</a:t>
          </a: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5382652" y="375812"/>
        <a:ext cx="2850492" cy="1908717"/>
      </dsp:txXfrm>
    </dsp:sp>
    <dsp:sp modelId="{B0B5BC56-20DC-41FB-BD53-C6572AC3F4FC}">
      <dsp:nvSpPr>
        <dsp:cNvPr id="0" name=""/>
        <dsp:cNvSpPr/>
      </dsp:nvSpPr>
      <dsp:spPr>
        <a:xfrm>
          <a:off x="0" y="2195014"/>
          <a:ext cx="8235542" cy="165216"/>
        </a:xfrm>
        <a:prstGeom prst="rect">
          <a:avLst/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B861D-28DB-4CFF-A397-2845B863E99D}">
      <dsp:nvSpPr>
        <dsp:cNvPr id="0" name=""/>
        <dsp:cNvSpPr/>
      </dsp:nvSpPr>
      <dsp:spPr>
        <a:xfrm>
          <a:off x="37731" y="447"/>
          <a:ext cx="4217504" cy="46926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</a:t>
          </a:r>
        </a:p>
      </dsp:txBody>
      <dsp:txXfrm>
        <a:off x="51475" y="14191"/>
        <a:ext cx="4190016" cy="441772"/>
      </dsp:txXfrm>
    </dsp:sp>
    <dsp:sp modelId="{6F2A1A1E-594A-41B7-B019-56EE6D129CAE}">
      <dsp:nvSpPr>
        <dsp:cNvPr id="0" name=""/>
        <dsp:cNvSpPr/>
      </dsp:nvSpPr>
      <dsp:spPr>
        <a:xfrm>
          <a:off x="37731" y="599591"/>
          <a:ext cx="721572" cy="72157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4602F5-A436-47C0-952B-F6A0B67074F1}">
      <dsp:nvSpPr>
        <dsp:cNvPr id="0" name=""/>
        <dsp:cNvSpPr/>
      </dsp:nvSpPr>
      <dsp:spPr>
        <a:xfrm>
          <a:off x="802598" y="599591"/>
          <a:ext cx="3452637" cy="721572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i="0" kern="1200" dirty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Дотации на выравнивание бюджетной обеспеченности</a:t>
          </a:r>
          <a:endParaRPr lang="ru-RU" sz="1100" kern="1200" dirty="0"/>
        </a:p>
      </dsp:txBody>
      <dsp:txXfrm>
        <a:off x="837829" y="634822"/>
        <a:ext cx="3382175" cy="651110"/>
      </dsp:txXfrm>
    </dsp:sp>
    <dsp:sp modelId="{F6FF4504-A8AD-4B1D-A628-8B4C779C773E}">
      <dsp:nvSpPr>
        <dsp:cNvPr id="0" name=""/>
        <dsp:cNvSpPr/>
      </dsp:nvSpPr>
      <dsp:spPr>
        <a:xfrm>
          <a:off x="37731" y="1407752"/>
          <a:ext cx="721572" cy="72157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BBC9C-54C0-436F-B38A-F1C9645F685F}">
      <dsp:nvSpPr>
        <dsp:cNvPr id="0" name=""/>
        <dsp:cNvSpPr/>
      </dsp:nvSpPr>
      <dsp:spPr>
        <a:xfrm>
          <a:off x="802598" y="1407752"/>
          <a:ext cx="3452637" cy="721572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 на поддержку мер по обеспечению сбалансированности бюджетов</a:t>
          </a:r>
        </a:p>
      </dsp:txBody>
      <dsp:txXfrm>
        <a:off x="837829" y="1442983"/>
        <a:ext cx="3382175" cy="651110"/>
      </dsp:txXfrm>
    </dsp:sp>
    <dsp:sp modelId="{00535428-DF23-495C-84AD-74B8768B1D79}">
      <dsp:nvSpPr>
        <dsp:cNvPr id="0" name=""/>
        <dsp:cNvSpPr/>
      </dsp:nvSpPr>
      <dsp:spPr>
        <a:xfrm>
          <a:off x="37731" y="2215914"/>
          <a:ext cx="721572" cy="721572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FD736-48B0-4B6A-A388-F8E3756C293A}">
      <dsp:nvSpPr>
        <dsp:cNvPr id="0" name=""/>
        <dsp:cNvSpPr/>
      </dsp:nvSpPr>
      <dsp:spPr>
        <a:xfrm>
          <a:off x="802598" y="2215914"/>
          <a:ext cx="3452637" cy="721572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дотации</a:t>
          </a:r>
        </a:p>
      </dsp:txBody>
      <dsp:txXfrm>
        <a:off x="837829" y="2251145"/>
        <a:ext cx="3382175" cy="65111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0A441-11B0-495E-B1E8-3951C4A9876A}">
      <dsp:nvSpPr>
        <dsp:cNvPr id="0" name=""/>
        <dsp:cNvSpPr/>
      </dsp:nvSpPr>
      <dsp:spPr>
        <a:xfrm>
          <a:off x="0" y="0"/>
          <a:ext cx="8931174" cy="153763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2B61D9-938F-46BB-BD6C-A27E7D46604F}">
      <dsp:nvSpPr>
        <dsp:cNvPr id="0" name=""/>
        <dsp:cNvSpPr/>
      </dsp:nvSpPr>
      <dsp:spPr>
        <a:xfrm>
          <a:off x="270394" y="205018"/>
          <a:ext cx="1951252" cy="112759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05852F-4DE9-4A6F-B046-4209BC774A02}">
      <dsp:nvSpPr>
        <dsp:cNvPr id="0" name=""/>
        <dsp:cNvSpPr/>
      </dsp:nvSpPr>
      <dsp:spPr>
        <a:xfrm rot="10800000">
          <a:off x="270394" y="1537635"/>
          <a:ext cx="1951252" cy="1879332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 на реализацию мероприятий по обеспечению жильем молодых семей: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2966761,20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 – 2356560,00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2793375,51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3064833,05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-2918424,57 руб.</a:t>
          </a:r>
        </a:p>
      </dsp:txBody>
      <dsp:txXfrm rot="10800000">
        <a:off x="328190" y="1537635"/>
        <a:ext cx="1835660" cy="1821536"/>
      </dsp:txXfrm>
    </dsp:sp>
    <dsp:sp modelId="{74A9D508-A342-49DD-A9ED-D2C2B8818E66}">
      <dsp:nvSpPr>
        <dsp:cNvPr id="0" name=""/>
        <dsp:cNvSpPr/>
      </dsp:nvSpPr>
      <dsp:spPr>
        <a:xfrm>
          <a:off x="2416772" y="205018"/>
          <a:ext cx="1951252" cy="112759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BC1E7-4EB1-445B-B4FF-BAA683D6215A}">
      <dsp:nvSpPr>
        <dsp:cNvPr id="0" name=""/>
        <dsp:cNvSpPr/>
      </dsp:nvSpPr>
      <dsp:spPr>
        <a:xfrm rot="10800000">
          <a:off x="2416772" y="1537635"/>
          <a:ext cx="1951252" cy="1879332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 в области культуры: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17300866,49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1800650,55 руб.</a:t>
          </a:r>
        </a:p>
      </dsp:txBody>
      <dsp:txXfrm rot="10800000">
        <a:off x="2474568" y="1537635"/>
        <a:ext cx="1835660" cy="1821536"/>
      </dsp:txXfrm>
    </dsp:sp>
    <dsp:sp modelId="{9EE3CCCB-86E2-4EC6-8131-99B86D832752}">
      <dsp:nvSpPr>
        <dsp:cNvPr id="0" name=""/>
        <dsp:cNvSpPr/>
      </dsp:nvSpPr>
      <dsp:spPr>
        <a:xfrm>
          <a:off x="4563149" y="205018"/>
          <a:ext cx="1951252" cy="112759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BD5A1-F0FD-40B6-83F3-B2651F6F6058}">
      <dsp:nvSpPr>
        <dsp:cNvPr id="0" name=""/>
        <dsp:cNvSpPr/>
      </dsp:nvSpPr>
      <dsp:spPr>
        <a:xfrm rot="10800000">
          <a:off x="4563149" y="1537635"/>
          <a:ext cx="1951252" cy="1879332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 на подготовку проектов межевания земельных участков и на проведения кадастровых работ: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0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2022г-1637900,00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1639400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1637900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1637900 </a:t>
          </a:r>
          <a:r>
            <a:rPr lang="ru-RU" sz="11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620945" y="1537635"/>
        <a:ext cx="1835660" cy="1821536"/>
      </dsp:txXfrm>
    </dsp:sp>
    <dsp:sp modelId="{BDC12757-0E23-497C-8CA3-77DBA409C8B1}">
      <dsp:nvSpPr>
        <dsp:cNvPr id="0" name=""/>
        <dsp:cNvSpPr/>
      </dsp:nvSpPr>
      <dsp:spPr>
        <a:xfrm>
          <a:off x="6709527" y="205018"/>
          <a:ext cx="1951252" cy="112759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l="-23000" r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E8D07-3876-4B70-9C24-8D7BF77AD0ED}">
      <dsp:nvSpPr>
        <dsp:cNvPr id="0" name=""/>
        <dsp:cNvSpPr/>
      </dsp:nvSpPr>
      <dsp:spPr>
        <a:xfrm rot="10800000">
          <a:off x="6709527" y="1537635"/>
          <a:ext cx="1951252" cy="1879332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субсидии: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17557639,04 руб.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– 48504681,67 руб.</a:t>
          </a:r>
        </a:p>
      </dsp:txBody>
      <dsp:txXfrm rot="10800000">
        <a:off x="6767323" y="1537635"/>
        <a:ext cx="1835660" cy="182153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FBCCD-287E-4784-AE7D-E214BFC3C42D}">
      <dsp:nvSpPr>
        <dsp:cNvPr id="0" name=""/>
        <dsp:cNvSpPr/>
      </dsp:nvSpPr>
      <dsp:spPr>
        <a:xfrm>
          <a:off x="41744" y="0"/>
          <a:ext cx="2219763" cy="4234518"/>
        </a:xfrm>
        <a:prstGeom prst="roundRect">
          <a:avLst>
            <a:gd name="adj" fmla="val 10000"/>
          </a:avLst>
        </a:prstGeom>
        <a:solidFill>
          <a:srgbClr val="E7FE0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сфере образования: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получение образования;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оздоровление и отдых детей;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социальная поддержка педагогических работников;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бесплатное питание учащихся;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компенсация части родительской платы за детский сад</a:t>
          </a:r>
        </a:p>
      </dsp:txBody>
      <dsp:txXfrm>
        <a:off x="41744" y="1693807"/>
        <a:ext cx="2219763" cy="1693807"/>
      </dsp:txXfrm>
    </dsp:sp>
    <dsp:sp modelId="{EAD669A1-B4D3-4402-BEE8-AFA1DB39D66E}">
      <dsp:nvSpPr>
        <dsp:cNvPr id="0" name=""/>
        <dsp:cNvSpPr/>
      </dsp:nvSpPr>
      <dsp:spPr>
        <a:xfrm>
          <a:off x="406955" y="47647"/>
          <a:ext cx="1410094" cy="1410094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CBF88B-4D80-49ED-83F2-9BA8BDB8DD45}">
      <dsp:nvSpPr>
        <dsp:cNvPr id="0" name=""/>
        <dsp:cNvSpPr/>
      </dsp:nvSpPr>
      <dsp:spPr>
        <a:xfrm>
          <a:off x="2374871" y="0"/>
          <a:ext cx="2387278" cy="4234518"/>
        </a:xfrm>
        <a:prstGeom prst="roundRect">
          <a:avLst>
            <a:gd name="adj" fmla="val 10000"/>
          </a:avLst>
        </a:prstGeom>
        <a:solidFill>
          <a:srgbClr val="E7FE0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сфере опеки и попечительства: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детей-сирот и детей, оставшихся без попечения родителей жильем и предоставление жилья по договорам найма;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социальная поддержка детей, оставшихся без попечения родителей и лиц, принявших этих детей на воспитание в семью;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опека и попечительство в отношении несовершеннолетних;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пособие при всех формах устройства в семью</a:t>
          </a:r>
        </a:p>
      </dsp:txBody>
      <dsp:txXfrm>
        <a:off x="2374871" y="1693807"/>
        <a:ext cx="2387278" cy="1693807"/>
      </dsp:txXfrm>
    </dsp:sp>
    <dsp:sp modelId="{7C077ED4-95BE-4099-BD4A-9165A60AE110}">
      <dsp:nvSpPr>
        <dsp:cNvPr id="0" name=""/>
        <dsp:cNvSpPr/>
      </dsp:nvSpPr>
      <dsp:spPr>
        <a:xfrm>
          <a:off x="2779768" y="47647"/>
          <a:ext cx="1410094" cy="1410094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805DD-894F-4F30-A054-4362674199C7}">
      <dsp:nvSpPr>
        <dsp:cNvPr id="0" name=""/>
        <dsp:cNvSpPr/>
      </dsp:nvSpPr>
      <dsp:spPr>
        <a:xfrm>
          <a:off x="216720" y="3517285"/>
          <a:ext cx="4308200" cy="635177"/>
        </a:xfrm>
        <a:prstGeom prst="leftRightArrow">
          <a:avLst/>
        </a:prstGeom>
        <a:solidFill>
          <a:srgbClr val="FF66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B55E4-5663-4250-85E6-F8EBF8A68594}">
      <dsp:nvSpPr>
        <dsp:cNvPr id="0" name=""/>
        <dsp:cNvSpPr/>
      </dsp:nvSpPr>
      <dsp:spPr>
        <a:xfrm>
          <a:off x="0" y="0"/>
          <a:ext cx="6497976" cy="8308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отдельных полномочий по управлению охраной труда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877946руб.; 2022г – 909860руб.; 2023г – 946950руб.;2024г – 992018руб.;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1029099руб.</a:t>
          </a:r>
        </a:p>
      </dsp:txBody>
      <dsp:txXfrm>
        <a:off x="1382683" y="0"/>
        <a:ext cx="5115292" cy="830887"/>
      </dsp:txXfrm>
    </dsp:sp>
    <dsp:sp modelId="{3A30B748-5692-4DA3-BFAE-332915FE7E9A}">
      <dsp:nvSpPr>
        <dsp:cNvPr id="0" name=""/>
        <dsp:cNvSpPr/>
      </dsp:nvSpPr>
      <dsp:spPr>
        <a:xfrm>
          <a:off x="83088" y="83088"/>
          <a:ext cx="1299595" cy="6647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68C9E65-2AB3-4A70-AE0E-06C53EC26A22}">
      <dsp:nvSpPr>
        <dsp:cNvPr id="0" name=""/>
        <dsp:cNvSpPr/>
      </dsp:nvSpPr>
      <dsp:spPr>
        <a:xfrm>
          <a:off x="0" y="913975"/>
          <a:ext cx="6497976" cy="7205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первичного воинского учета на территориях, где отсутствуют военные комиссариаты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1000749руб.; 2022г – 1037766руб; 2023г – 1261035руб.;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1306380руб.; 2025г – 1352940руб.</a:t>
          </a:r>
        </a:p>
      </dsp:txBody>
      <dsp:txXfrm>
        <a:off x="1382683" y="913975"/>
        <a:ext cx="5115292" cy="720578"/>
      </dsp:txXfrm>
    </dsp:sp>
    <dsp:sp modelId="{C35F6E6D-4C79-4117-9702-779F7BF15AB8}">
      <dsp:nvSpPr>
        <dsp:cNvPr id="0" name=""/>
        <dsp:cNvSpPr/>
      </dsp:nvSpPr>
      <dsp:spPr>
        <a:xfrm>
          <a:off x="83088" y="941910"/>
          <a:ext cx="1299595" cy="6647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5AC4C96-D047-496E-8D22-3DEF1E151AAE}">
      <dsp:nvSpPr>
        <dsp:cNvPr id="0" name=""/>
        <dsp:cNvSpPr/>
      </dsp:nvSpPr>
      <dsp:spPr>
        <a:xfrm>
          <a:off x="0" y="1651014"/>
          <a:ext cx="6497976" cy="9131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составлению (изменению) списков кандидатов в присяжные заседатели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18445,44руб; 2022г – 123474руб.;2023г – 6879руб.; 2024г – 6115руб.;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- 6115руб. </a:t>
          </a:r>
        </a:p>
      </dsp:txBody>
      <dsp:txXfrm>
        <a:off x="1382683" y="1651014"/>
        <a:ext cx="5115292" cy="913169"/>
      </dsp:txXfrm>
    </dsp:sp>
    <dsp:sp modelId="{C50F3867-3D5D-412A-9050-49FD1B54FB33}">
      <dsp:nvSpPr>
        <dsp:cNvPr id="0" name=""/>
        <dsp:cNvSpPr/>
      </dsp:nvSpPr>
      <dsp:spPr>
        <a:xfrm>
          <a:off x="39630" y="1823287"/>
          <a:ext cx="1299595" cy="6647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01C2F73-7FEA-4AE1-BAB5-1F6B60B5639F}">
      <dsp:nvSpPr>
        <dsp:cNvPr id="0" name=""/>
        <dsp:cNvSpPr/>
      </dsp:nvSpPr>
      <dsp:spPr>
        <a:xfrm>
          <a:off x="0" y="2647272"/>
          <a:ext cx="6497976" cy="8308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субвенция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1966108руб; 2022г – 2043385руб.; 2023г – 2217504руб.;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2329271руб., 2025г – 2422441руб.</a:t>
          </a:r>
        </a:p>
      </dsp:txBody>
      <dsp:txXfrm>
        <a:off x="1382683" y="2647272"/>
        <a:ext cx="5115292" cy="830887"/>
      </dsp:txXfrm>
    </dsp:sp>
    <dsp:sp modelId="{3F9011E8-CC55-4902-93CE-5C4888BD6044}">
      <dsp:nvSpPr>
        <dsp:cNvPr id="0" name=""/>
        <dsp:cNvSpPr/>
      </dsp:nvSpPr>
      <dsp:spPr>
        <a:xfrm>
          <a:off x="83088" y="2796990"/>
          <a:ext cx="1299595" cy="6647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34E8136-5C5B-4380-A846-5A0D65766571}">
      <dsp:nvSpPr>
        <dsp:cNvPr id="0" name=""/>
        <dsp:cNvSpPr/>
      </dsp:nvSpPr>
      <dsp:spPr>
        <a:xfrm>
          <a:off x="0" y="3561248"/>
          <a:ext cx="6497976" cy="8308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регистрация актов гражданского состояния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 1046394руб; 2022г – 1127975руб.;2023г – 2025гг – 1117965 руб. </a:t>
          </a:r>
        </a:p>
      </dsp:txBody>
      <dsp:txXfrm>
        <a:off x="1382683" y="3561248"/>
        <a:ext cx="5115292" cy="830887"/>
      </dsp:txXfrm>
    </dsp:sp>
    <dsp:sp modelId="{FA7B13E9-7BBF-4C7C-8C11-114F541EC171}">
      <dsp:nvSpPr>
        <dsp:cNvPr id="0" name=""/>
        <dsp:cNvSpPr/>
      </dsp:nvSpPr>
      <dsp:spPr>
        <a:xfrm>
          <a:off x="83088" y="3710966"/>
          <a:ext cx="1299595" cy="6647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 t="-92000" b="-92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1B56C5B-E1E9-4C89-B16B-09F1F343B0AB}">
      <dsp:nvSpPr>
        <dsp:cNvPr id="0" name=""/>
        <dsp:cNvSpPr/>
      </dsp:nvSpPr>
      <dsp:spPr>
        <a:xfrm>
          <a:off x="0" y="4475224"/>
          <a:ext cx="6497976" cy="8308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полномочий по установлению регулируемых тарифов на регулярные перевозки пассажиров и багажа транспортом в границах МО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– 3387,08руб.; 2023г – 3387,08руб., 2023 – 2025гг – 3387,08руб.</a:t>
          </a:r>
        </a:p>
      </dsp:txBody>
      <dsp:txXfrm>
        <a:off x="1382683" y="4475224"/>
        <a:ext cx="5115292" cy="830887"/>
      </dsp:txXfrm>
    </dsp:sp>
    <dsp:sp modelId="{7E95339C-780C-45D0-9E35-0AC86F215B32}">
      <dsp:nvSpPr>
        <dsp:cNvPr id="0" name=""/>
        <dsp:cNvSpPr/>
      </dsp:nvSpPr>
      <dsp:spPr>
        <a:xfrm>
          <a:off x="83088" y="4624942"/>
          <a:ext cx="1299595" cy="6647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rcRect/>
          <a:stretch>
            <a:fillRect t="-19000" b="-1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B55E4-5663-4250-85E6-F8EBF8A68594}">
      <dsp:nvSpPr>
        <dsp:cNvPr id="0" name=""/>
        <dsp:cNvSpPr/>
      </dsp:nvSpPr>
      <dsp:spPr>
        <a:xfrm>
          <a:off x="0" y="0"/>
          <a:ext cx="6145985" cy="9166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возмещению специализированным службам по вопросам похоронного дела стоимости услуг по погребению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2022г –0 руб.; 2023г – 17678руб.; 2024г – 18759руб.; 2025г -19509руб.</a:t>
          </a:r>
        </a:p>
      </dsp:txBody>
      <dsp:txXfrm>
        <a:off x="1320857" y="0"/>
        <a:ext cx="4825127" cy="916608"/>
      </dsp:txXfrm>
    </dsp:sp>
    <dsp:sp modelId="{3A30B748-5692-4DA3-BFAE-332915FE7E9A}">
      <dsp:nvSpPr>
        <dsp:cNvPr id="0" name=""/>
        <dsp:cNvSpPr/>
      </dsp:nvSpPr>
      <dsp:spPr>
        <a:xfrm>
          <a:off x="91660" y="91660"/>
          <a:ext cx="1229197" cy="7332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33000" r="-33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68C9E65-2AB3-4A70-AE0E-06C53EC26A22}">
      <dsp:nvSpPr>
        <dsp:cNvPr id="0" name=""/>
        <dsp:cNvSpPr/>
      </dsp:nvSpPr>
      <dsp:spPr>
        <a:xfrm>
          <a:off x="0" y="1008268"/>
          <a:ext cx="6145985" cy="9166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субвенции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–204174руб.; 2022г – 265185руб.; 2023 – 2025г – 265185руб.</a:t>
          </a:r>
        </a:p>
      </dsp:txBody>
      <dsp:txXfrm>
        <a:off x="1320857" y="1008268"/>
        <a:ext cx="4825127" cy="916608"/>
      </dsp:txXfrm>
    </dsp:sp>
    <dsp:sp modelId="{C35F6E6D-4C79-4117-9702-779F7BF15AB8}">
      <dsp:nvSpPr>
        <dsp:cNvPr id="0" name=""/>
        <dsp:cNvSpPr/>
      </dsp:nvSpPr>
      <dsp:spPr>
        <a:xfrm>
          <a:off x="91660" y="1099929"/>
          <a:ext cx="1229197" cy="7332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16000" r="-16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EACC7-2354-4AB4-8703-CEF33039E699}">
      <dsp:nvSpPr>
        <dsp:cNvPr id="0" name=""/>
        <dsp:cNvSpPr/>
      </dsp:nvSpPr>
      <dsp:spPr>
        <a:xfrm>
          <a:off x="706702" y="0"/>
          <a:ext cx="3548007" cy="3548007"/>
        </a:xfrm>
        <a:prstGeom prst="triangl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603D87-EE30-4E2E-B48F-F91FE2E6B576}">
      <dsp:nvSpPr>
        <dsp:cNvPr id="0" name=""/>
        <dsp:cNvSpPr/>
      </dsp:nvSpPr>
      <dsp:spPr>
        <a:xfrm>
          <a:off x="2374832" y="355147"/>
          <a:ext cx="2306204" cy="3603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sp:txBody>
      <dsp:txXfrm>
        <a:off x="2392423" y="372738"/>
        <a:ext cx="2271022" cy="325162"/>
      </dsp:txXfrm>
    </dsp:sp>
    <dsp:sp modelId="{82E8FB8C-9F78-480F-9D24-13B7FE1F9123}">
      <dsp:nvSpPr>
        <dsp:cNvPr id="0" name=""/>
        <dsp:cNvSpPr/>
      </dsp:nvSpPr>
      <dsp:spPr>
        <a:xfrm>
          <a:off x="2374832" y="760534"/>
          <a:ext cx="2306204" cy="3603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«Хозяйственное управление администрации АМО»</a:t>
          </a:r>
        </a:p>
      </dsp:txBody>
      <dsp:txXfrm>
        <a:off x="2392423" y="778125"/>
        <a:ext cx="2271022" cy="325162"/>
      </dsp:txXfrm>
    </dsp:sp>
    <dsp:sp modelId="{6E5C6C14-BC5A-494E-93EA-DFEA54B5EEDB}">
      <dsp:nvSpPr>
        <dsp:cNvPr id="0" name=""/>
        <dsp:cNvSpPr/>
      </dsp:nvSpPr>
      <dsp:spPr>
        <a:xfrm>
          <a:off x="2374832" y="1165922"/>
          <a:ext cx="2306204" cy="3603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«Муниципальный орган управления образованием» АМО</a:t>
          </a:r>
        </a:p>
      </dsp:txBody>
      <dsp:txXfrm>
        <a:off x="2392423" y="1183513"/>
        <a:ext cx="2271022" cy="325162"/>
      </dsp:txXfrm>
    </dsp:sp>
    <dsp:sp modelId="{3B7645D8-8E29-4EFE-A70D-34475B3839B2}">
      <dsp:nvSpPr>
        <dsp:cNvPr id="0" name=""/>
        <dsp:cNvSpPr/>
      </dsp:nvSpPr>
      <dsp:spPr>
        <a:xfrm>
          <a:off x="2374832" y="1571309"/>
          <a:ext cx="2306204" cy="3603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МКУК ИДЦ АМО</a:t>
          </a:r>
        </a:p>
      </dsp:txBody>
      <dsp:txXfrm>
        <a:off x="2392423" y="1588900"/>
        <a:ext cx="2271022" cy="325162"/>
      </dsp:txXfrm>
    </dsp:sp>
    <dsp:sp modelId="{F2948468-9000-4BDB-A954-615DD9CA52C2}">
      <dsp:nvSpPr>
        <dsp:cNvPr id="0" name=""/>
        <dsp:cNvSpPr/>
      </dsp:nvSpPr>
      <dsp:spPr>
        <a:xfrm>
          <a:off x="2374832" y="1976697"/>
          <a:ext cx="2306204" cy="3603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Дума АМО</a:t>
          </a:r>
        </a:p>
      </dsp:txBody>
      <dsp:txXfrm>
        <a:off x="2392423" y="1994288"/>
        <a:ext cx="2271022" cy="325162"/>
      </dsp:txXfrm>
    </dsp:sp>
    <dsp:sp modelId="{CDD77E0F-2050-40B4-84FA-0A74D61BAA9C}">
      <dsp:nvSpPr>
        <dsp:cNvPr id="0" name=""/>
        <dsp:cNvSpPr/>
      </dsp:nvSpPr>
      <dsp:spPr>
        <a:xfrm>
          <a:off x="2374832" y="2382084"/>
          <a:ext cx="2306204" cy="3603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МУ </a:t>
          </a:r>
          <a:r>
            <a:rPr lang="ru-RU" sz="1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контрольно</a:t>
          </a: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- счетная палата АМО</a:t>
          </a:r>
        </a:p>
      </dsp:txBody>
      <dsp:txXfrm>
        <a:off x="2392423" y="2399675"/>
        <a:ext cx="2271022" cy="325162"/>
      </dsp:txXfrm>
    </dsp:sp>
    <dsp:sp modelId="{6513C77D-EEAB-4C8A-8FA2-12FE2976F8FD}">
      <dsp:nvSpPr>
        <dsp:cNvPr id="0" name=""/>
        <dsp:cNvSpPr/>
      </dsp:nvSpPr>
      <dsp:spPr>
        <a:xfrm>
          <a:off x="2374832" y="2787472"/>
          <a:ext cx="2306204" cy="3603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Финансово – экономическое управление администрации АМО</a:t>
          </a:r>
        </a:p>
      </dsp:txBody>
      <dsp:txXfrm>
        <a:off x="2392423" y="2805063"/>
        <a:ext cx="2271022" cy="32516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281CD-4549-438D-B3D4-49FADDCB2404}">
      <dsp:nvSpPr>
        <dsp:cNvPr id="0" name=""/>
        <dsp:cNvSpPr/>
      </dsp:nvSpPr>
      <dsp:spPr>
        <a:xfrm>
          <a:off x="0" y="0"/>
          <a:ext cx="8128000" cy="24070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Расходные обязательства – это обусловленные законом, иным нормативным правовым актом, договором или соглашением обязанности муниципального образования предоставить физическим или юридическим лицам, органам государственной власти, органам местного самоуправления средства бюджета </a:t>
          </a:r>
        </a:p>
      </dsp:txBody>
      <dsp:txXfrm>
        <a:off x="0" y="0"/>
        <a:ext cx="8128000" cy="1299795"/>
      </dsp:txXfrm>
    </dsp:sp>
    <dsp:sp modelId="{665DEEDA-AA03-4E4E-84CD-1B0325B61912}">
      <dsp:nvSpPr>
        <dsp:cNvPr id="0" name=""/>
        <dsp:cNvSpPr/>
      </dsp:nvSpPr>
      <dsp:spPr>
        <a:xfrm>
          <a:off x="0" y="1251654"/>
          <a:ext cx="4064000" cy="110723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Публичные – возникающие на основе закона, иного нормативного правового акта публично-правового образования перед физическим или юридическим лицом, иным публично – правовым образованием, подлежащее исполнению в установленном соответствующим законом, иным нормативным правовым актом размере или имеющие установленный законом, актом порядок его определения</a:t>
          </a:r>
        </a:p>
      </dsp:txBody>
      <dsp:txXfrm>
        <a:off x="0" y="1251654"/>
        <a:ext cx="4064000" cy="1107232"/>
      </dsp:txXfrm>
    </dsp:sp>
    <dsp:sp modelId="{CD09134D-B8CB-4CAF-B452-F28BD2905AFD}">
      <dsp:nvSpPr>
        <dsp:cNvPr id="0" name=""/>
        <dsp:cNvSpPr/>
      </dsp:nvSpPr>
      <dsp:spPr>
        <a:xfrm>
          <a:off x="4064000" y="1251654"/>
          <a:ext cx="4064000" cy="1107232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нормативные – публичные обязательства перед физическим лицом, подлежащие исполнению в денежной форме в установленном соответствующим законом, иным нормативным правовым актом размере или имеющие установленный порядок индексации</a:t>
          </a:r>
        </a:p>
      </dsp:txBody>
      <dsp:txXfrm>
        <a:off x="4064000" y="1251654"/>
        <a:ext cx="4064000" cy="110723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4C41C-1FE4-4272-AE81-FBD9A7BC5C41}">
      <dsp:nvSpPr>
        <dsp:cNvPr id="0" name=""/>
        <dsp:cNvSpPr/>
      </dsp:nvSpPr>
      <dsp:spPr>
        <a:xfrm>
          <a:off x="0" y="0"/>
          <a:ext cx="11741090" cy="378289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Условно-утверждаемые расходы – резерв денежных средств, </a:t>
          </a:r>
          <a:r>
            <a:rPr lang="ru-RU" sz="1200" b="0" i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распределенных в плановом периоде в соответствии с классификацией расходов бюджетов бюджетные ассигнования</a:t>
          </a:r>
          <a:r>
            <a:rPr lang="ru-RU" sz="1200" b="0" i="0" kern="1200" dirty="0"/>
            <a:t>.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741090" cy="378289"/>
      </dsp:txXfrm>
    </dsp:sp>
    <dsp:sp modelId="{A6627F8D-63CE-40AA-8656-74F16500B6EC}">
      <dsp:nvSpPr>
        <dsp:cNvPr id="0" name=""/>
        <dsp:cNvSpPr/>
      </dsp:nvSpPr>
      <dsp:spPr>
        <a:xfrm>
          <a:off x="0" y="378289"/>
          <a:ext cx="5870544" cy="79440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случай непредвиденного сокращения доходов</a:t>
          </a:r>
        </a:p>
      </dsp:txBody>
      <dsp:txXfrm>
        <a:off x="0" y="378289"/>
        <a:ext cx="5870544" cy="794407"/>
      </dsp:txXfrm>
    </dsp:sp>
    <dsp:sp modelId="{BE957F9A-14D7-406D-A89C-8748FC682A70}">
      <dsp:nvSpPr>
        <dsp:cNvPr id="0" name=""/>
        <dsp:cNvSpPr/>
      </dsp:nvSpPr>
      <dsp:spPr>
        <a:xfrm>
          <a:off x="5870545" y="378289"/>
          <a:ext cx="5870544" cy="794407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принятия новых расходных обязательств в очередном бюджетном цикле</a:t>
          </a:r>
        </a:p>
      </dsp:txBody>
      <dsp:txXfrm>
        <a:off x="5870545" y="378289"/>
        <a:ext cx="5870544" cy="794407"/>
      </dsp:txXfrm>
    </dsp:sp>
    <dsp:sp modelId="{D6D6F57A-4D18-456C-9B7B-A716490E07E9}">
      <dsp:nvSpPr>
        <dsp:cNvPr id="0" name=""/>
        <dsp:cNvSpPr/>
      </dsp:nvSpPr>
      <dsp:spPr>
        <a:xfrm>
          <a:off x="0" y="1172696"/>
          <a:ext cx="11741090" cy="8826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0.3875</cdr:x>
      <cdr:y>0.05142</cdr:y>
    </cdr:from>
    <cdr:to>
      <cdr:x>0.5</cdr:x>
      <cdr:y>0.11644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E11F5FD-966D-0BC6-0D40-04EB5B6CC8D4}"/>
            </a:ext>
          </a:extLst>
        </cdr:cNvPr>
        <cdr:cNvSpPr txBox="1"/>
      </cdr:nvSpPr>
      <cdr:spPr>
        <a:xfrm xmlns:a="http://schemas.openxmlformats.org/drawingml/2006/main">
          <a:off x="3149600" y="278624"/>
          <a:ext cx="914400" cy="352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0.24079</cdr:x>
      <cdr:y>0.02084</cdr:y>
    </cdr:from>
    <cdr:to>
      <cdr:x>0.57982</cdr:x>
      <cdr:y>0.07967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885F8BC-3E4B-960E-FA5B-D623FB4C9C95}"/>
            </a:ext>
          </a:extLst>
        </cdr:cNvPr>
        <cdr:cNvSpPr txBox="1"/>
      </cdr:nvSpPr>
      <cdr:spPr>
        <a:xfrm xmlns:a="http://schemas.openxmlformats.org/drawingml/2006/main">
          <a:off x="1644242" y="89333"/>
          <a:ext cx="2315115" cy="252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Динамика доходов бюджета (</a:t>
          </a:r>
          <a:r>
            <a:rPr lang="ru-RU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0.3875</cdr:x>
      <cdr:y>0.05142</cdr:y>
    </cdr:from>
    <cdr:to>
      <cdr:x>0.5</cdr:x>
      <cdr:y>0.11644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E11F5FD-966D-0BC6-0D40-04EB5B6CC8D4}"/>
            </a:ext>
          </a:extLst>
        </cdr:cNvPr>
        <cdr:cNvSpPr txBox="1"/>
      </cdr:nvSpPr>
      <cdr:spPr>
        <a:xfrm xmlns:a="http://schemas.openxmlformats.org/drawingml/2006/main">
          <a:off x="3149600" y="278624"/>
          <a:ext cx="914400" cy="352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0.24079</cdr:x>
      <cdr:y>0.02084</cdr:y>
    </cdr:from>
    <cdr:to>
      <cdr:x>0.57982</cdr:x>
      <cdr:y>0.07967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885F8BC-3E4B-960E-FA5B-D623FB4C9C95}"/>
            </a:ext>
          </a:extLst>
        </cdr:cNvPr>
        <cdr:cNvSpPr txBox="1"/>
      </cdr:nvSpPr>
      <cdr:spPr>
        <a:xfrm xmlns:a="http://schemas.openxmlformats.org/drawingml/2006/main">
          <a:off x="1644242" y="89333"/>
          <a:ext cx="2315115" cy="252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Динамика расходов бюджета (</a:t>
          </a:r>
          <a:r>
            <a:rPr lang="ru-RU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тыс.руб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0.57864</cdr:x>
      <cdr:y>0.35239</cdr:y>
    </cdr:from>
    <cdr:to>
      <cdr:x>0.64227</cdr:x>
      <cdr:y>0.47322</cdr:y>
    </cdr:to>
    <cdr:sp macro="" textlink="">
      <cdr:nvSpPr>
        <cdr:cNvPr id="3" name="Стрелка: вправо 2">
          <a:extLst xmlns:a="http://schemas.openxmlformats.org/drawingml/2006/main">
            <a:ext uri="{FF2B5EF4-FFF2-40B4-BE49-F238E27FC236}">
              <a16:creationId xmlns:a16="http://schemas.microsoft.com/office/drawing/2014/main" id="{563EE46F-D4BD-DD8A-D4CE-1B9DF7DCD2E9}"/>
            </a:ext>
          </a:extLst>
        </cdr:cNvPr>
        <cdr:cNvSpPr/>
      </cdr:nvSpPr>
      <cdr:spPr>
        <a:xfrm xmlns:a="http://schemas.openxmlformats.org/drawingml/2006/main">
          <a:off x="4032358" y="1159208"/>
          <a:ext cx="443389" cy="397481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FC0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0.56384</cdr:x>
      <cdr:y>0.5</cdr:y>
    </cdr:from>
    <cdr:to>
      <cdr:x>0.64927</cdr:x>
      <cdr:y>0.5731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D4775C86-3F18-7B55-865F-C70F2F2C4A24}"/>
            </a:ext>
          </a:extLst>
        </cdr:cNvPr>
        <cdr:cNvSpPr txBox="1"/>
      </cdr:nvSpPr>
      <cdr:spPr>
        <a:xfrm xmlns:a="http://schemas.openxmlformats.org/drawingml/2006/main">
          <a:off x="3929257" y="1644795"/>
          <a:ext cx="595281" cy="240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100,5%</a:t>
          </a:r>
        </a:p>
      </cdr:txBody>
    </cdr:sp>
  </cdr:relSizeAnchor>
  <cdr:relSizeAnchor xmlns:cdr="http://schemas.openxmlformats.org/drawingml/2006/chartDrawing">
    <cdr:from>
      <cdr:x>0.26694</cdr:x>
      <cdr:y>0.71776</cdr:y>
    </cdr:from>
    <cdr:to>
      <cdr:x>0.35236</cdr:x>
      <cdr:y>0.79086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4BDE22B-590E-3A98-04E5-1BF4E91AF440}"/>
            </a:ext>
          </a:extLst>
        </cdr:cNvPr>
        <cdr:cNvSpPr txBox="1"/>
      </cdr:nvSpPr>
      <cdr:spPr>
        <a:xfrm xmlns:a="http://schemas.openxmlformats.org/drawingml/2006/main">
          <a:off x="1860191" y="2361149"/>
          <a:ext cx="595281" cy="240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100,7%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0.77186</cdr:x>
      <cdr:y>0.79118</cdr:y>
    </cdr:from>
    <cdr:to>
      <cdr:x>0.8195</cdr:x>
      <cdr:y>0.89289</cdr:y>
    </cdr:to>
    <cdr:sp macro="" textlink="">
      <cdr:nvSpPr>
        <cdr:cNvPr id="3" name="Стрелка: вверх 2">
          <a:extLst xmlns:a="http://schemas.openxmlformats.org/drawingml/2006/main">
            <a:ext uri="{FF2B5EF4-FFF2-40B4-BE49-F238E27FC236}">
              <a16:creationId xmlns:a16="http://schemas.microsoft.com/office/drawing/2014/main" id="{B485D40E-357C-F293-3083-8C272B2D0813}"/>
            </a:ext>
          </a:extLst>
        </cdr:cNvPr>
        <cdr:cNvSpPr/>
      </cdr:nvSpPr>
      <cdr:spPr>
        <a:xfrm xmlns:a="http://schemas.openxmlformats.org/drawingml/2006/main">
          <a:off x="4329994" y="2524128"/>
          <a:ext cx="267251" cy="324477"/>
        </a:xfrm>
        <a:prstGeom xmlns:a="http://schemas.openxmlformats.org/drawingml/2006/main" prst="upArrow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0.80665</cdr:x>
      <cdr:y>0.81725</cdr:y>
    </cdr:from>
    <cdr:to>
      <cdr:x>0.90544</cdr:x>
      <cdr:y>0.91076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D593268A-E699-7A0E-E3A0-94B10B88EFE2}"/>
            </a:ext>
          </a:extLst>
        </cdr:cNvPr>
        <cdr:cNvSpPr txBox="1"/>
      </cdr:nvSpPr>
      <cdr:spPr>
        <a:xfrm xmlns:a="http://schemas.openxmlformats.org/drawingml/2006/main">
          <a:off x="4525170" y="2607293"/>
          <a:ext cx="554194" cy="298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107,7%</a:t>
          </a:r>
        </a:p>
      </cdr:txBody>
    </cdr:sp>
  </cdr:relSizeAnchor>
  <cdr:relSizeAnchor xmlns:cdr="http://schemas.openxmlformats.org/drawingml/2006/chartDrawing">
    <cdr:from>
      <cdr:x>0.8417</cdr:x>
      <cdr:y>0.65063</cdr:y>
    </cdr:from>
    <cdr:to>
      <cdr:x>0.94049</cdr:x>
      <cdr:y>0.74414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E56C9E9-058A-B999-90A2-1B65E209A4C7}"/>
            </a:ext>
          </a:extLst>
        </cdr:cNvPr>
        <cdr:cNvSpPr txBox="1"/>
      </cdr:nvSpPr>
      <cdr:spPr>
        <a:xfrm xmlns:a="http://schemas.openxmlformats.org/drawingml/2006/main">
          <a:off x="4721756" y="2075708"/>
          <a:ext cx="554194" cy="298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108,5%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615E-FC3D-A30D-76CE-647BA3FB1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95DD14-8605-2F4E-A2C2-8E3F01BD7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A02682-DE47-989F-9ABB-0409E758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69A9C6-F045-474E-AACE-E46BE516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3B7E92-9342-470A-B2F7-0FCC1454E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2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A8E8E-BB59-0126-07DF-5B422986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95D115-FFAD-C948-04C2-C921658AC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C74DB9-17FB-EA5B-264A-705BC1DC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3E614F-5092-040A-C8CD-093943115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1C591A-7FEC-B911-AD77-C6DE08B8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618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561FD-BD26-E2C1-7068-72BC53E2D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88EF05-5110-3BDD-EA60-BE3FFC303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F96B5-49B5-8DE9-B6BB-F5FB380B9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117058-5A5E-174B-A843-4F4DDCA0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2DE4B6-070E-858D-9F33-E55B8CC7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2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28DBD9-FE0B-34A7-62FD-60B96971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F4100E-8669-14B8-609C-42DE99C85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227A0E-9288-0BDB-A9E2-3CEE0E092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566E96-1B32-0700-21D5-B8438FDF0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E2CBEB-1CCB-E8D7-CFDE-43AD1FBA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7027C3-7135-0899-DAFF-A74AFA68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96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FB553C-8224-C835-FD65-94EEA3284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ACBB55-5665-157B-14F3-57F0AD015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64646D-D5B3-6ACC-60C0-902FAA32A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AE73ADA-667B-2B58-CEF3-BB46444DC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F3EF0D-3DDE-5D1A-21DA-A32E1F2E2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C18F4D-2076-E56A-DC42-A4EA8D464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B7B9D1-DC62-0ED7-5822-1FC40E78E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53BE29-A6B4-1065-0B4F-DDB91B93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0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C7CD1-0602-29F0-3B6B-8388E2C3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2A442A-8959-80A2-6396-918E6BC3A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2744480-BD76-A209-823B-84B163A5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4B498D5-8122-536F-D3CB-10559B2B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65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F77410-6897-A979-F5FC-5EB8BC9E1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CA514A-11C4-4522-0B9C-C47E5E1EA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BBF23A-4A99-FDBB-2D55-F7441D57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153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A8A7F-6445-A895-FD4F-4F92F9CCB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C466FC-4794-C56F-D9E4-2A823DF8C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382F20-CE65-EFD1-3271-BBBB43246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93955A-69F4-66DF-5DC5-76BE00714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C85D7C-F1C1-8D45-2533-9F311748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4E8384-9CB1-DC0E-51C6-7C222B70A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2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65B11A-69A3-0AD2-5BEC-1858EB0D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66B09BB-44B6-DE82-64EA-7AE0E7900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B3CB1C-64E2-2DF1-C65D-95405E8AC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EE514A-9A17-13E2-2DFF-90A6E102E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7D0BC9-4EA5-D6CE-D826-E48FCD835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7C5868-5A2B-6E4D-AD7F-EBDE69D45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19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8CC4D-1311-26EC-DE78-8805BF4A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5EA22B7-B607-DC19-DAB7-01558C344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BBA9FE-F895-28E6-E0B2-5436116F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BBCF40-25D8-4966-DBB9-F727D57CE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3CE167-A18F-D336-E7E3-03FEECA3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01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B8370F-463E-99C7-9646-223D6AA95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432359-7964-0533-12F9-136B2F338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741603-407E-176C-CDE7-28789006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80393C-D329-1D8E-0525-FF40B856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7FFBFE-E66F-627F-1CAB-EA05D25E4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9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DB9F54-437E-ED86-E6C0-ED9BD6EE4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4339E9-5507-128E-85A3-18A14AD64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C71CE5-C9A0-6FAE-0C74-6BFD41F330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86E4C-E52F-4718-92A6-F63F7260DE01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DCD5A-710B-EB6E-9448-594C1BCDF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ADCA19-4146-F718-CD23-B20268E71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29960-A250-46A9-A46E-02FC3BBBC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3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hyperlink" Target="consultantplus://offline/ref=49D462D015829D21C1BC582303B2CCEA59F56BA585A7EDF7CB431D9AF4dCoBX" TargetMode="External"/><Relationship Id="rId7" Type="http://schemas.openxmlformats.org/officeDocument/2006/relationships/diagramColors" Target="../diagrams/colors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hyperlink" Target="consultantplus://offline/ref=CC0EA47D99B3A06430D9AB76E8C5FC0EB63BB840BBED06AEEEBC0E16BCB6DFAE402A6C3183BF30B7C1350A3EF7Y2mFN" TargetMode="External"/><Relationship Id="rId7" Type="http://schemas.openxmlformats.org/officeDocument/2006/relationships/diagramLayout" Target="../diagrams/layout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5" Type="http://schemas.openxmlformats.org/officeDocument/2006/relationships/image" Target="../media/image28.jpeg"/><Relationship Id="rId10" Type="http://schemas.microsoft.com/office/2007/relationships/diagramDrawing" Target="../diagrams/drawing5.xml"/><Relationship Id="rId4" Type="http://schemas.openxmlformats.org/officeDocument/2006/relationships/hyperlink" Target="consultantplus://offline/ref=CC0EA47D99B3A06430D9AB76E8C5FC0EB63BB749BBEC06AEEEBC0E16BCB6DFAE402A6C3183BF30B7C1350A3EF7Y2mFN" TargetMode="External"/><Relationship Id="rId9" Type="http://schemas.openxmlformats.org/officeDocument/2006/relationships/diagramColors" Target="../diagrams/colors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18" Type="http://schemas.microsoft.com/office/2007/relationships/diagramDrawing" Target="../diagrams/drawing10.xml"/><Relationship Id="rId26" Type="http://schemas.openxmlformats.org/officeDocument/2006/relationships/diagramQuickStyle" Target="../diagrams/quickStyle12.xml"/><Relationship Id="rId3" Type="http://schemas.openxmlformats.org/officeDocument/2006/relationships/image" Target="../media/image38.png"/><Relationship Id="rId21" Type="http://schemas.openxmlformats.org/officeDocument/2006/relationships/diagramQuickStyle" Target="../diagrams/quickStyle11.xml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17" Type="http://schemas.openxmlformats.org/officeDocument/2006/relationships/diagramColors" Target="../diagrams/colors10.xml"/><Relationship Id="rId25" Type="http://schemas.openxmlformats.org/officeDocument/2006/relationships/diagramLayout" Target="../diagrams/layout12.xml"/><Relationship Id="rId2" Type="http://schemas.openxmlformats.org/officeDocument/2006/relationships/image" Target="../media/image14.png"/><Relationship Id="rId16" Type="http://schemas.openxmlformats.org/officeDocument/2006/relationships/diagramQuickStyle" Target="../diagrams/quickStyle10.xml"/><Relationship Id="rId20" Type="http://schemas.openxmlformats.org/officeDocument/2006/relationships/diagramLayout" Target="../diagrams/layout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24" Type="http://schemas.openxmlformats.org/officeDocument/2006/relationships/diagramData" Target="../diagrams/data12.xml"/><Relationship Id="rId5" Type="http://schemas.openxmlformats.org/officeDocument/2006/relationships/diagramLayout" Target="../diagrams/layout8.xml"/><Relationship Id="rId15" Type="http://schemas.openxmlformats.org/officeDocument/2006/relationships/diagramLayout" Target="../diagrams/layout10.xml"/><Relationship Id="rId23" Type="http://schemas.microsoft.com/office/2007/relationships/diagramDrawing" Target="../diagrams/drawing11.xml"/><Relationship Id="rId28" Type="http://schemas.microsoft.com/office/2007/relationships/diagramDrawing" Target="../diagrams/drawing12.xml"/><Relationship Id="rId10" Type="http://schemas.openxmlformats.org/officeDocument/2006/relationships/diagramLayout" Target="../diagrams/layout9.xml"/><Relationship Id="rId19" Type="http://schemas.openxmlformats.org/officeDocument/2006/relationships/diagramData" Target="../diagrams/data11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Relationship Id="rId14" Type="http://schemas.openxmlformats.org/officeDocument/2006/relationships/diagramData" Target="../diagrams/data10.xml"/><Relationship Id="rId22" Type="http://schemas.openxmlformats.org/officeDocument/2006/relationships/diagramColors" Target="../diagrams/colors11.xml"/><Relationship Id="rId27" Type="http://schemas.openxmlformats.org/officeDocument/2006/relationships/diagramColors" Target="../diagrams/colors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13" Type="http://schemas.openxmlformats.org/officeDocument/2006/relationships/diagramData" Target="../diagrams/data16.xml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microsoft.com/office/2007/relationships/diagramDrawing" Target="../diagrams/drawing15.xml"/><Relationship Id="rId17" Type="http://schemas.microsoft.com/office/2007/relationships/diagramDrawing" Target="../diagrams/drawing16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diagramColors" Target="../diagrams/colors15.xml"/><Relationship Id="rId5" Type="http://schemas.openxmlformats.org/officeDocument/2006/relationships/image" Target="../media/image52.png"/><Relationship Id="rId15" Type="http://schemas.openxmlformats.org/officeDocument/2006/relationships/diagramQuickStyle" Target="../diagrams/quickStyle16.xml"/><Relationship Id="rId10" Type="http://schemas.openxmlformats.org/officeDocument/2006/relationships/diagramQuickStyle" Target="../diagrams/quickStyle15.xml"/><Relationship Id="rId4" Type="http://schemas.openxmlformats.org/officeDocument/2006/relationships/image" Target="../media/image51.png"/><Relationship Id="rId9" Type="http://schemas.openxmlformats.org/officeDocument/2006/relationships/diagramLayout" Target="../diagrams/layout15.xml"/><Relationship Id="rId14" Type="http://schemas.openxmlformats.org/officeDocument/2006/relationships/diagramLayout" Target="../diagrams/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microsoft.com/office/2007/relationships/diagramDrawing" Target="../diagrams/drawing18.xml"/><Relationship Id="rId3" Type="http://schemas.openxmlformats.org/officeDocument/2006/relationships/image" Target="../media/image64.png"/><Relationship Id="rId7" Type="http://schemas.openxmlformats.org/officeDocument/2006/relationships/diagramColors" Target="../diagrams/colors17.xml"/><Relationship Id="rId12" Type="http://schemas.openxmlformats.org/officeDocument/2006/relationships/diagramColors" Target="../diagrams/colors1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7.xml"/><Relationship Id="rId11" Type="http://schemas.openxmlformats.org/officeDocument/2006/relationships/diagramQuickStyle" Target="../diagrams/quickStyle18.xml"/><Relationship Id="rId5" Type="http://schemas.openxmlformats.org/officeDocument/2006/relationships/diagramLayout" Target="../diagrams/layout17.xml"/><Relationship Id="rId10" Type="http://schemas.openxmlformats.org/officeDocument/2006/relationships/diagramLayout" Target="../diagrams/layout18.xml"/><Relationship Id="rId4" Type="http://schemas.openxmlformats.org/officeDocument/2006/relationships/diagramData" Target="../diagrams/data17.xml"/><Relationship Id="rId9" Type="http://schemas.openxmlformats.org/officeDocument/2006/relationships/diagramData" Target="../diagrams/data18.xml"/><Relationship Id="rId14" Type="http://schemas.openxmlformats.org/officeDocument/2006/relationships/chart" Target="../charts/chart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chart" Target="../charts/chart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6.png"/><Relationship Id="rId5" Type="http://schemas.openxmlformats.org/officeDocument/2006/relationships/image" Target="../media/image71.png"/><Relationship Id="rId10" Type="http://schemas.microsoft.com/office/2014/relationships/chartEx" Target="../charts/chartEx1.xml"/><Relationship Id="rId4" Type="http://schemas.openxmlformats.org/officeDocument/2006/relationships/image" Target="../media/image70.png"/><Relationship Id="rId9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hyperlink" Target="consultantplus://offline/ref=C74D63234799F4649DD8ED508CDD4F438E7ABF04226A63D2CE68E5DF2381AF88193E76A34B39CEF4D85C635F06V1R5C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7" Type="http://schemas.openxmlformats.org/officeDocument/2006/relationships/chart" Target="../charts/chart3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0.xml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12" Type="http://schemas.microsoft.com/office/2007/relationships/diagramDrawing" Target="../diagrams/drawing2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11" Type="http://schemas.openxmlformats.org/officeDocument/2006/relationships/diagramColors" Target="../diagrams/colors20.xml"/><Relationship Id="rId5" Type="http://schemas.openxmlformats.org/officeDocument/2006/relationships/diagramQuickStyle" Target="../diagrams/quickStyle19.xml"/><Relationship Id="rId10" Type="http://schemas.openxmlformats.org/officeDocument/2006/relationships/diagramQuickStyle" Target="../diagrams/quickStyle20.xml"/><Relationship Id="rId4" Type="http://schemas.openxmlformats.org/officeDocument/2006/relationships/diagramLayout" Target="../diagrams/layout19.xml"/><Relationship Id="rId9" Type="http://schemas.openxmlformats.org/officeDocument/2006/relationships/diagramLayout" Target="../diagrams/layout20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13" Type="http://schemas.microsoft.com/office/2007/relationships/diagramDrawing" Target="../diagrams/drawing22.xml"/><Relationship Id="rId3" Type="http://schemas.openxmlformats.org/officeDocument/2006/relationships/image" Target="../media/image90.png"/><Relationship Id="rId7" Type="http://schemas.openxmlformats.org/officeDocument/2006/relationships/diagramColors" Target="../diagrams/colors21.xml"/><Relationship Id="rId12" Type="http://schemas.openxmlformats.org/officeDocument/2006/relationships/diagramColors" Target="../diagrams/colors2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1.xml"/><Relationship Id="rId11" Type="http://schemas.openxmlformats.org/officeDocument/2006/relationships/diagramQuickStyle" Target="../diagrams/quickStyle22.xml"/><Relationship Id="rId5" Type="http://schemas.openxmlformats.org/officeDocument/2006/relationships/diagramLayout" Target="../diagrams/layout21.xml"/><Relationship Id="rId10" Type="http://schemas.openxmlformats.org/officeDocument/2006/relationships/diagramLayout" Target="../diagrams/layout22.xml"/><Relationship Id="rId4" Type="http://schemas.openxmlformats.org/officeDocument/2006/relationships/diagramData" Target="../diagrams/data21.xml"/><Relationship Id="rId9" Type="http://schemas.openxmlformats.org/officeDocument/2006/relationships/diagramData" Target="../diagrams/data2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diagramData" Target="../diagrams/data24.xml"/><Relationship Id="rId18" Type="http://schemas.openxmlformats.org/officeDocument/2006/relationships/diagramData" Target="../diagrams/data25.xml"/><Relationship Id="rId3" Type="http://schemas.openxmlformats.org/officeDocument/2006/relationships/image" Target="../media/image102.png"/><Relationship Id="rId21" Type="http://schemas.openxmlformats.org/officeDocument/2006/relationships/diagramColors" Target="../diagrams/colors25.xml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microsoft.com/office/2007/relationships/diagramDrawing" Target="../diagrams/drawing24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24.xml"/><Relationship Id="rId20" Type="http://schemas.openxmlformats.org/officeDocument/2006/relationships/diagramQuickStyle" Target="../diagrams/quickStyl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diagramQuickStyle" Target="../diagrams/quickStyle24.xml"/><Relationship Id="rId10" Type="http://schemas.openxmlformats.org/officeDocument/2006/relationships/image" Target="../media/image109.png"/><Relationship Id="rId19" Type="http://schemas.openxmlformats.org/officeDocument/2006/relationships/diagramLayout" Target="../diagrams/layout25.xml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diagramLayout" Target="../diagrams/layout24.xml"/><Relationship Id="rId22" Type="http://schemas.microsoft.com/office/2007/relationships/diagramDrawing" Target="../diagrams/drawing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7" Type="http://schemas.openxmlformats.org/officeDocument/2006/relationships/chart" Target="../charts/chart3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5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10" Type="http://schemas.openxmlformats.org/officeDocument/2006/relationships/image" Target="../media/image114.png"/><Relationship Id="rId4" Type="http://schemas.openxmlformats.org/officeDocument/2006/relationships/diagramLayout" Target="../diagrams/layout26.xml"/><Relationship Id="rId9" Type="http://schemas.openxmlformats.org/officeDocument/2006/relationships/image" Target="../media/image1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2.xml"/><Relationship Id="rId3" Type="http://schemas.openxmlformats.org/officeDocument/2006/relationships/chart" Target="../charts/chart37.xml"/><Relationship Id="rId7" Type="http://schemas.openxmlformats.org/officeDocument/2006/relationships/chart" Target="../charts/chart4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0.xml"/><Relationship Id="rId5" Type="http://schemas.openxmlformats.org/officeDocument/2006/relationships/chart" Target="../charts/chart39.xml"/><Relationship Id="rId4" Type="http://schemas.openxmlformats.org/officeDocument/2006/relationships/chart" Target="../charts/chart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5.xml"/><Relationship Id="rId4" Type="http://schemas.openxmlformats.org/officeDocument/2006/relationships/image" Target="../media/image1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png"/><Relationship Id="rId4" Type="http://schemas.openxmlformats.org/officeDocument/2006/relationships/chart" Target="../charts/chart4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7.xml"/><Relationship Id="rId4" Type="http://schemas.openxmlformats.org/officeDocument/2006/relationships/image" Target="../media/image1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8.xml"/><Relationship Id="rId4" Type="http://schemas.openxmlformats.org/officeDocument/2006/relationships/image" Target="../media/image12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4.xml"/><Relationship Id="rId4" Type="http://schemas.openxmlformats.org/officeDocument/2006/relationships/image" Target="../media/image1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5.xml"/><Relationship Id="rId4" Type="http://schemas.openxmlformats.org/officeDocument/2006/relationships/image" Target="../media/image14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6.xml"/><Relationship Id="rId4" Type="http://schemas.openxmlformats.org/officeDocument/2006/relationships/image" Target="../media/image14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png"/><Relationship Id="rId4" Type="http://schemas.openxmlformats.org/officeDocument/2006/relationships/chart" Target="../charts/chart5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emf"/><Relationship Id="rId5" Type="http://schemas.openxmlformats.org/officeDocument/2006/relationships/package" Target="../embeddings/Microsoft_Excel_Worksheet60.xlsx"/><Relationship Id="rId4" Type="http://schemas.openxmlformats.org/officeDocument/2006/relationships/image" Target="../media/image15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85B43A-4B80-194F-C8EC-B7039C94C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54442C-83AE-BBC3-F598-A665556DA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40" r="24863" b="4021"/>
          <a:stretch/>
        </p:blipFill>
        <p:spPr>
          <a:xfrm>
            <a:off x="536896" y="269802"/>
            <a:ext cx="3582098" cy="5032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3675A0-AD80-F599-014D-2EF2F99882E6}"/>
              </a:ext>
            </a:extLst>
          </p:cNvPr>
          <p:cNvSpPr txBox="1"/>
          <p:nvPr/>
        </p:nvSpPr>
        <p:spPr>
          <a:xfrm>
            <a:off x="4559516" y="3429000"/>
            <a:ext cx="669674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sz="2800" b="1" i="1" u="none" strike="noStrike" kern="0" cap="none" spc="0" normalizeH="0" baseline="0" noProof="0" dirty="0">
                <a:ln>
                  <a:noFill/>
                </a:ln>
                <a:solidFill>
                  <a:srgbClr val="F145E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" sz="2800" b="1" i="1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" sz="2800" b="1" i="1" u="none" strike="noStrike" kern="0" cap="none" spc="0" normalizeH="0" baseline="0" noProof="0" dirty="0">
                <a:ln>
                  <a:noFill/>
                </a:ln>
                <a:solidFill>
                  <a:srgbClr val="8C3FC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бюджета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sz="2800" b="1" i="0" u="none" strike="noStrike" kern="0" cap="none" spc="0" normalizeH="0" baseline="0" noProof="0" dirty="0">
                <a:ln>
                  <a:noFill/>
                </a:ln>
                <a:solidFill>
                  <a:srgbClr val="8C3FC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 </a:t>
            </a:r>
            <a:br>
              <a:rPr kumimoji="0" lang="ru" sz="2800" b="1" i="0" u="none" strike="noStrike" kern="0" cap="none" spc="0" normalizeH="0" baseline="0" noProof="0" dirty="0">
                <a:ln>
                  <a:noFill/>
                </a:ln>
                <a:solidFill>
                  <a:srgbClr val="8C3FC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" sz="2800" b="1" i="0" u="none" strike="noStrike" kern="0" cap="none" spc="0" normalizeH="0" baseline="0" noProof="0" dirty="0">
                <a:ln>
                  <a:noFill/>
                </a:ln>
                <a:solidFill>
                  <a:srgbClr val="8C3FC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очередной финансовый 2023год и  плановый период 2024 – 2025 годы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8C3FC5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B93645-1F05-8227-D776-F16F7D7BEB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10" r="15369" b="4138"/>
          <a:stretch/>
        </p:blipFill>
        <p:spPr>
          <a:xfrm>
            <a:off x="6096000" y="132126"/>
            <a:ext cx="4865616" cy="3296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081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4F9D90-5028-B51F-802B-45E9D8833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Глава округа">
            <a:extLst>
              <a:ext uri="{FF2B5EF4-FFF2-40B4-BE49-F238E27FC236}">
                <a16:creationId xmlns:a16="http://schemas.microsoft.com/office/drawing/2014/main" id="{41AA8362-CD09-6C5B-1E82-8FD1CAE81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3" y="539037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BD1546-48F3-6FDA-D704-D52A1422A004}"/>
              </a:ext>
            </a:extLst>
          </p:cNvPr>
          <p:cNvSpPr txBox="1"/>
          <p:nvPr/>
        </p:nvSpPr>
        <p:spPr>
          <a:xfrm>
            <a:off x="2919369" y="354722"/>
            <a:ext cx="8909108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Анучинского муниципального округа!</a:t>
            </a:r>
          </a:p>
          <a:p>
            <a:pPr algn="ctr"/>
            <a:endParaRPr lang="ru-RU" sz="1600" b="1" i="1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«Бюджет для граждан» – существует уже не первый год и занял важное место в общественной жизни. Он доказал свою значимость и востребованность, как эффективный механизм диалога между муниципальной властью и населением города.</a:t>
            </a:r>
          </a:p>
          <a:p>
            <a:pPr algn="just"/>
            <a:r>
              <a:rPr lang="ru-RU" sz="14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Проект «Бюджет для граждан» обеспечивает открытость и прозрачность информации для активных и неравнодушных жителей округа.</a:t>
            </a:r>
          </a:p>
          <a:p>
            <a:pPr algn="just"/>
            <a:r>
              <a:rPr lang="ru-RU" sz="14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Материал по проекту бюджета на 2023 год и плановый период 2024-2025 годов, предложенный в доступном для граждан формате «Бюджет для граждан», предназначен для различных категорий населения города и представителей разных профессий: студентов, молодых семей и пенсионеров, педагогов и врачей, а также других категорий населения, не обладающих специальными знаниями в сфере бюджетного и налогового законодательства.</a:t>
            </a:r>
          </a:p>
          <a:p>
            <a:pPr algn="just"/>
            <a:r>
              <a:rPr lang="ru-RU" sz="14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Основная цель нашей работы – сделать официальную информацию не просто доступной, но понятной и интересной для каждого гражданина округа.</a:t>
            </a:r>
          </a:p>
          <a:p>
            <a:pPr algn="just"/>
            <a:r>
              <a:rPr lang="ru-RU" sz="14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Бюджет – это не сухие цифры доходов и расходов, это прежде всего деньги налогоплательщиков, а значит, каждого из Вас.</a:t>
            </a:r>
          </a:p>
          <a:p>
            <a:pPr algn="just"/>
            <a:r>
              <a:rPr lang="ru-RU" sz="14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Эффективное, ответственное и прозрачное управление муниципальными финансами является базовым условием достижения стратегических целей социально-экономического развития Анучинского муниципального округа.</a:t>
            </a:r>
          </a:p>
          <a:p>
            <a:pPr algn="just"/>
            <a:r>
              <a:rPr lang="ru-RU" sz="1400" b="1" i="1" dirty="0">
                <a:solidFill>
                  <a:srgbClr val="652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Мы готовы к обсуждению и принятию конкретных бюджетных решений, к общественному контролю их эффективности и результативности.   </a:t>
            </a:r>
            <a:endParaRPr lang="ru-RU" sz="1400" i="1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1953F1-E39E-3F50-0852-BF5EC4C9A456}"/>
              </a:ext>
            </a:extLst>
          </p:cNvPr>
          <p:cNvSpPr txBox="1"/>
          <p:nvPr/>
        </p:nvSpPr>
        <p:spPr>
          <a:xfrm>
            <a:off x="1241571" y="5679347"/>
            <a:ext cx="9910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уважением,</a:t>
            </a:r>
          </a:p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Анучинского муниципального округа                                                                                                        </a:t>
            </a:r>
            <a:r>
              <a:rPr lang="ru-RU" sz="1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С.А.Понуровский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5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12508A-3D7D-B7F4-5C52-0D9184416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748673-7677-2D7D-98A7-9BAB02E72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90" y="589253"/>
            <a:ext cx="2304488" cy="49077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4CCCB1-4F28-F12B-9012-2F0A84B7BC34}"/>
              </a:ext>
            </a:extLst>
          </p:cNvPr>
          <p:cNvSpPr txBox="1"/>
          <p:nvPr/>
        </p:nvSpPr>
        <p:spPr>
          <a:xfrm>
            <a:off x="3148668" y="424001"/>
            <a:ext cx="8621241" cy="722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16.09.2019г № 568-КЗ «Об Анучинском муниципальном округе»  путем объединения 4-х сельских поселений, район был преобразован в муниципальный округ. Анучинский муниципальный округ находится в центральной части Приморского края.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D97B2-C69E-A1EE-ECC3-7BD991F82F43}"/>
              </a:ext>
            </a:extLst>
          </p:cNvPr>
          <p:cNvSpPr txBox="1"/>
          <p:nvPr/>
        </p:nvSpPr>
        <p:spPr>
          <a:xfrm>
            <a:off x="3052272" y="1650033"/>
            <a:ext cx="8814033" cy="1986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Административным центром муниципального округа является село Анучино. Площадь округа – 3885,4 кв. км.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50215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Округ граничит на севере со Спасским районом, на северо-западе – с Черниговским, на востоке – с Яковлевским, Чугуевским районами и городом Арсеньев, на юго-востоке – с Партизанским, на юге – с городом Партизанск, на юго-западе – со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Шкотовским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, на западе – с Михайловским районом. Сеть населенных пунктов в границах округа представлена 29 сельскими населенными пунктами.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Сообщение между населенными пунктами в границах округа осуществляется автомобильным транспортом. Внешние связи района осуществляются главным образом железнодорожным транспортом по Транссибирской магистрали (через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ст.Сибирцево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), автомобильным – по федеральной дороге М60 (через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г.Уссурийск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 и воздушным – через аэропорт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Кневичи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 г. Владивостока.</a:t>
            </a:r>
          </a:p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Численность населения муниципального округа составляет 12295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289387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5BB446-0320-DC14-89B5-158572DE3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6C5D0CE-7F9B-41B3-FD20-FB1269B110A8}"/>
              </a:ext>
            </a:extLst>
          </p:cNvPr>
          <p:cNvSpPr/>
          <p:nvPr/>
        </p:nvSpPr>
        <p:spPr>
          <a:xfrm>
            <a:off x="3028425" y="109057"/>
            <a:ext cx="5293453" cy="4194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E62B3-EB2F-50FC-F602-13BA4D39CEF1}"/>
              </a:ext>
            </a:extLst>
          </p:cNvPr>
          <p:cNvSpPr txBox="1"/>
          <p:nvPr/>
        </p:nvSpPr>
        <p:spPr>
          <a:xfrm>
            <a:off x="506135" y="637563"/>
            <a:ext cx="11372676" cy="942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Бюджет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(со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старонормадского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buogette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сумка, кошелек)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marL="0" marR="0" lvl="0" indent="44958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u="sng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Какие бывают бюджеты?</a:t>
            </a:r>
          </a:p>
          <a:p>
            <a:pPr marL="0" marR="0" lvl="0" indent="44958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453FA8-B73F-81BF-8E08-96C896C3C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45" y="1466362"/>
            <a:ext cx="942437" cy="942437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32EDD87-9953-8C31-0392-35CC7511208B}"/>
              </a:ext>
            </a:extLst>
          </p:cNvPr>
          <p:cNvSpPr/>
          <p:nvPr/>
        </p:nvSpPr>
        <p:spPr>
          <a:xfrm>
            <a:off x="1413682" y="1694773"/>
            <a:ext cx="1560352" cy="497048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2EF579-DBF1-0649-114B-A46B10843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608" y="1580001"/>
            <a:ext cx="1560352" cy="793830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FF22CAB-6C73-999D-4A84-D03BD13046AA}"/>
              </a:ext>
            </a:extLst>
          </p:cNvPr>
          <p:cNvSpPr/>
          <p:nvPr/>
        </p:nvSpPr>
        <p:spPr>
          <a:xfrm>
            <a:off x="4107367" y="2441744"/>
            <a:ext cx="1859486" cy="1019218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публично- правовых образований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6B59F6-78B2-424D-A2F6-AA0B2145F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8402" y="1594772"/>
            <a:ext cx="819151" cy="74739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8F449A-5851-0C15-FD0D-2B97C4CC0A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4125" y="2440224"/>
            <a:ext cx="943428" cy="922681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ADB4E3-1131-9610-3295-FF08BF181E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4125" y="3460962"/>
            <a:ext cx="943428" cy="834201"/>
          </a:xfrm>
          <a:prstGeom prst="ellipse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C9C330-44C0-9994-1A8D-B645AF54CD7C}"/>
              </a:ext>
            </a:extLst>
          </p:cNvPr>
          <p:cNvSpPr/>
          <p:nvPr/>
        </p:nvSpPr>
        <p:spPr>
          <a:xfrm>
            <a:off x="7909691" y="1631084"/>
            <a:ext cx="3566447" cy="6444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Российской Федерации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государственных внебюджетных фондов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E51CA9D-1C1B-C542-4966-70477344C309}"/>
              </a:ext>
            </a:extLst>
          </p:cNvPr>
          <p:cNvCxnSpPr>
            <a:cxnSpLocks/>
          </p:cNvCxnSpPr>
          <p:nvPr/>
        </p:nvCxnSpPr>
        <p:spPr>
          <a:xfrm flipH="1">
            <a:off x="6053905" y="2005637"/>
            <a:ext cx="943428" cy="7473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17227FE-564E-479F-CD30-A1A8060EF3F1}"/>
              </a:ext>
            </a:extLst>
          </p:cNvPr>
          <p:cNvSpPr/>
          <p:nvPr/>
        </p:nvSpPr>
        <p:spPr>
          <a:xfrm>
            <a:off x="7909690" y="2590277"/>
            <a:ext cx="3566447" cy="6444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субъектов Российской Федерации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территориальных внебюджетных фондов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30BD704-3C66-F11A-D9A1-D9E463A4F481}"/>
              </a:ext>
            </a:extLst>
          </p:cNvPr>
          <p:cNvSpPr/>
          <p:nvPr/>
        </p:nvSpPr>
        <p:spPr>
          <a:xfrm>
            <a:off x="7909690" y="3555836"/>
            <a:ext cx="3566447" cy="6444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муниципальных образований (местные бюджеты)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B842F03-5D58-D0C5-D3FD-A39DCDD63F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87" y="2590277"/>
            <a:ext cx="1255551" cy="938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7FE8085-4D3F-EE80-EEF5-95F265E5D476}"/>
              </a:ext>
            </a:extLst>
          </p:cNvPr>
          <p:cNvSpPr/>
          <p:nvPr/>
        </p:nvSpPr>
        <p:spPr>
          <a:xfrm>
            <a:off x="1432224" y="2744872"/>
            <a:ext cx="1560352" cy="61803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предприятий, организаций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98E0EB-1827-5317-3E3A-23B3CA0EA1CE}"/>
              </a:ext>
            </a:extLst>
          </p:cNvPr>
          <p:cNvSpPr txBox="1"/>
          <p:nvPr/>
        </p:nvSpPr>
        <p:spPr>
          <a:xfrm>
            <a:off x="222300" y="3707555"/>
            <a:ext cx="64595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Бюджетная классификация </a:t>
            </a:r>
            <a:r>
              <a:rPr lang="ru-RU" sz="1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группировка доходов и расходов бюджетов всех уровней бюджетной системы Российской Федерации, а также источников финансирования дефицитов этих бюджетов, используемая для составления и исполнения бюджетов.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C7ACE05-E4F7-A0D9-5304-A5470499A071}"/>
              </a:ext>
            </a:extLst>
          </p:cNvPr>
          <p:cNvCxnSpPr>
            <a:cxnSpLocks/>
          </p:cNvCxnSpPr>
          <p:nvPr/>
        </p:nvCxnSpPr>
        <p:spPr>
          <a:xfrm flipH="1">
            <a:off x="6007301" y="2951353"/>
            <a:ext cx="89990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A00CCA49-51C0-4BCE-9A34-20970EEDEF5E}"/>
              </a:ext>
            </a:extLst>
          </p:cNvPr>
          <p:cNvCxnSpPr>
            <a:cxnSpLocks/>
          </p:cNvCxnSpPr>
          <p:nvPr/>
        </p:nvCxnSpPr>
        <p:spPr>
          <a:xfrm flipH="1" flipV="1">
            <a:off x="6007301" y="3149675"/>
            <a:ext cx="893395" cy="743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DC064A5-060D-26DF-450E-C51BD51F5DAE}"/>
              </a:ext>
            </a:extLst>
          </p:cNvPr>
          <p:cNvSpPr txBox="1"/>
          <p:nvPr/>
        </p:nvSpPr>
        <p:spPr>
          <a:xfrm>
            <a:off x="228902" y="4201644"/>
            <a:ext cx="66783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Бюджетные ассигнования 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предельные объемы денежных средств, предусмотренных в соответствующем финансовом году для исполнения бюджетных обязательств.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536BF2-2B72-5218-8A05-2C099D953B54}"/>
              </a:ext>
            </a:extLst>
          </p:cNvPr>
          <p:cNvSpPr txBox="1"/>
          <p:nvPr/>
        </p:nvSpPr>
        <p:spPr>
          <a:xfrm>
            <a:off x="248722" y="4637765"/>
            <a:ext cx="116103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Бюджетные инвестиции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средства бюджета, направленные на приобретение, модернизацию муниципального имущества.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9F0969-A25E-68CD-9838-1CBC8BCB2D69}"/>
              </a:ext>
            </a:extLst>
          </p:cNvPr>
          <p:cNvSpPr txBox="1"/>
          <p:nvPr/>
        </p:nvSpPr>
        <p:spPr>
          <a:xfrm>
            <a:off x="248722" y="4888182"/>
            <a:ext cx="116103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Бюджетные обязательства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расходные обязательства, подлежащие исполнению в соответствующем финансовом году.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A9FE894-A3A0-0307-E7FD-157E4D83F51C}"/>
              </a:ext>
            </a:extLst>
          </p:cNvPr>
          <p:cNvSpPr txBox="1"/>
          <p:nvPr/>
        </p:nvSpPr>
        <p:spPr>
          <a:xfrm>
            <a:off x="248722" y="5102263"/>
            <a:ext cx="11624095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Сводная бюджетная роспись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–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документ, который составляется и ведется финансовым органом (органом управления государственным внебюджетным фондом) в соответствии с Бюджетным кодексом Российской Федерации в целях организации исполнения бюджета по расходам бюджета и источникам финансирования дефицита бюджета.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100" b="1" dirty="0">
                <a:solidFill>
                  <a:srgbClr val="652B9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Публичные нормативные обязательства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это обязательства государственных органов и органов местного самоуправления перед физическим лицом, подлежащее исполнению в денежной форме в размере, установленном соответствующим законом или иным нормативным правовым актом.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52B9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Бюджетный кредит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денежные средства, предоставляемые одним бюджетом другому бюджету или юридическому лицу на определенный срок на возвратной и платной основах.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100" b="1" dirty="0">
                <a:solidFill>
                  <a:srgbClr val="652B9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Муниципальный долг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обязательства, возникающие в связи с привлечением кредитов в кредитных организациях, получением бюджетных кредитов от других бюджетов.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52B9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Текущий финансовый год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год, в котором осуществляется исполнение бюджета, составление и рассмотрение проекта на очередной финансовый год (очередной финансовый год и плановый период.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100" b="1" dirty="0">
                <a:solidFill>
                  <a:srgbClr val="652B9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Очередной финансовый год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год, следующий за текущим финансовым годом.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250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A00DFE-590A-A56B-25AE-7472C5C12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E11990-DE56-E34D-64A9-3D2E91A066C2}"/>
              </a:ext>
            </a:extLst>
          </p:cNvPr>
          <p:cNvSpPr txBox="1"/>
          <p:nvPr/>
        </p:nvSpPr>
        <p:spPr>
          <a:xfrm>
            <a:off x="283952" y="194704"/>
            <a:ext cx="116240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Плановый период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два финансовых года, следующие за очередным финансовым годом.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2A5B8F3-156B-4A6A-FE2C-535AFEDB90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9451682"/>
              </p:ext>
            </p:extLst>
          </p:nvPr>
        </p:nvGraphicFramePr>
        <p:xfrm>
          <a:off x="5924493" y="63789"/>
          <a:ext cx="6197599" cy="2159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9764CBA-977C-3BC2-EA64-06096A7AB0E9}"/>
              </a:ext>
            </a:extLst>
          </p:cNvPr>
          <p:cNvSpPr txBox="1"/>
          <p:nvPr/>
        </p:nvSpPr>
        <p:spPr>
          <a:xfrm>
            <a:off x="283951" y="587229"/>
            <a:ext cx="5570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–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основных принципов формирования и исполнения бюджета, состоящий в количественном соответствии (равновесии) бюджетных расходов суммарному объему доходов бюджета и поступлений источников финансирования его дефицита.</a:t>
            </a:r>
          </a:p>
        </p:txBody>
      </p:sp>
      <p:sp>
        <p:nvSpPr>
          <p:cNvPr id="9" name="Прямоугольник: скругленные верхние углы 8">
            <a:extLst>
              <a:ext uri="{FF2B5EF4-FFF2-40B4-BE49-F238E27FC236}">
                <a16:creationId xmlns:a16="http://schemas.microsoft.com/office/drawing/2014/main" id="{972B221F-A895-18AA-2F0E-61A6E0FBBAEA}"/>
              </a:ext>
            </a:extLst>
          </p:cNvPr>
          <p:cNvSpPr/>
          <p:nvPr/>
        </p:nvSpPr>
        <p:spPr>
          <a:xfrm>
            <a:off x="359101" y="1569228"/>
            <a:ext cx="5495484" cy="436227"/>
          </a:xfrm>
          <a:prstGeom prst="round2Same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C63F7D-3124-5183-FF68-D5B45886E070}"/>
              </a:ext>
            </a:extLst>
          </p:cNvPr>
          <p:cNvSpPr txBox="1"/>
          <p:nvPr/>
        </p:nvSpPr>
        <p:spPr>
          <a:xfrm>
            <a:off x="311777" y="1569228"/>
            <a:ext cx="541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Бездефицитный бюджет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состояние бюджета, при котором доходы и расходы равны друг другу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878937-B8EA-7E94-FD36-20D936131451}"/>
              </a:ext>
            </a:extLst>
          </p:cNvPr>
          <p:cNvSpPr txBox="1"/>
          <p:nvPr/>
        </p:nvSpPr>
        <p:spPr>
          <a:xfrm>
            <a:off x="360316" y="2030893"/>
            <a:ext cx="541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превышение расходов над его доходами (принимается решение об использовании источников финансирования дефицита)</a:t>
            </a:r>
          </a:p>
        </p:txBody>
      </p:sp>
      <p:sp>
        <p:nvSpPr>
          <p:cNvPr id="12" name="Прямоугольник: скругленные верхние углы 11">
            <a:extLst>
              <a:ext uri="{FF2B5EF4-FFF2-40B4-BE49-F238E27FC236}">
                <a16:creationId xmlns:a16="http://schemas.microsoft.com/office/drawing/2014/main" id="{8076128E-1C3D-2114-6D14-DDB4A1274D56}"/>
              </a:ext>
            </a:extLst>
          </p:cNvPr>
          <p:cNvSpPr/>
          <p:nvPr/>
        </p:nvSpPr>
        <p:spPr>
          <a:xfrm>
            <a:off x="359101" y="2030893"/>
            <a:ext cx="5495484" cy="436227"/>
          </a:xfrm>
          <a:prstGeom prst="round2Same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F218EE57-76EC-9A7D-D112-346297F28193}"/>
              </a:ext>
            </a:extLst>
          </p:cNvPr>
          <p:cNvSpPr/>
          <p:nvPr/>
        </p:nvSpPr>
        <p:spPr>
          <a:xfrm>
            <a:off x="359101" y="2533235"/>
            <a:ext cx="5495484" cy="436227"/>
          </a:xfrm>
          <a:prstGeom prst="round2Same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превышение доходов бюджета над его расходами (принимается решение как их использовать)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02B66A-E16D-3EAD-BAFF-7336E5E632E6}"/>
              </a:ext>
            </a:extLst>
          </p:cNvPr>
          <p:cNvSpPr txBox="1"/>
          <p:nvPr/>
        </p:nvSpPr>
        <p:spPr>
          <a:xfrm>
            <a:off x="311777" y="3118726"/>
            <a:ext cx="115962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составлении, утверждении и исполнении бюджета органы власти должны исходить из необходимости минимизации размера дефицита бюджета.</a:t>
            </a:r>
          </a:p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дефицита бюджета не означает, что какие – либо из запланированных расходов не будут оплачены.</a:t>
            </a:r>
          </a:p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принятые в бюджет обязательства должны быть исполнены, за счет поступивших доходов и источников погашения дефицита бюджета.</a:t>
            </a:r>
          </a:p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методам сбалансированности бюджета относятся: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доходной базы;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местными налогами;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расходов;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эффективной системы бюджетного регулирования и оказания финансовой помощи из вышестоящих бюджетов;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населения к решению вопросов местного значения.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F8AE7CD-519B-7254-E539-9243EF14B934}"/>
              </a:ext>
            </a:extLst>
          </p:cNvPr>
          <p:cNvSpPr/>
          <p:nvPr/>
        </p:nvSpPr>
        <p:spPr>
          <a:xfrm>
            <a:off x="469783" y="4854431"/>
            <a:ext cx="10209402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бюджетной системы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A34D9D3-1383-7C5C-E980-722A32CA5016}"/>
              </a:ext>
            </a:extLst>
          </p:cNvPr>
          <p:cNvSpPr/>
          <p:nvPr/>
        </p:nvSpPr>
        <p:spPr>
          <a:xfrm>
            <a:off x="100667" y="5530490"/>
            <a:ext cx="3431098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Разграничение доходов, расходов и источников финансирования дефицита бюджетов между бюджетами бюджетной системы РФ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6B90256-85ED-A731-3CBE-3A899E73CDF4}"/>
              </a:ext>
            </a:extLst>
          </p:cNvPr>
          <p:cNvSpPr/>
          <p:nvPr/>
        </p:nvSpPr>
        <p:spPr>
          <a:xfrm>
            <a:off x="121639" y="6180155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493CA40-F604-E2F5-E6AF-248886D4E3AD}"/>
              </a:ext>
            </a:extLst>
          </p:cNvPr>
          <p:cNvSpPr/>
          <p:nvPr/>
        </p:nvSpPr>
        <p:spPr>
          <a:xfrm>
            <a:off x="1918281" y="6180155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(совокупное) покрытие расходов бюджетов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285869C-BCE6-51E7-7B66-BCDAA2F0A5C7}"/>
              </a:ext>
            </a:extLst>
          </p:cNvPr>
          <p:cNvSpPr/>
          <p:nvPr/>
        </p:nvSpPr>
        <p:spPr>
          <a:xfrm>
            <a:off x="3652940" y="5559717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Адресность и целевой характер бюджетных средств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9CD1255-444E-72CB-A819-15E105DA50B2}"/>
              </a:ext>
            </a:extLst>
          </p:cNvPr>
          <p:cNvSpPr/>
          <p:nvPr/>
        </p:nvSpPr>
        <p:spPr>
          <a:xfrm>
            <a:off x="3652940" y="6207181"/>
            <a:ext cx="2674223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 бюджетных прав субъектов РФ, муниципальных образований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D34D9E0-1053-C9A3-D584-24B75042487C}"/>
              </a:ext>
            </a:extLst>
          </p:cNvPr>
          <p:cNvSpPr/>
          <p:nvPr/>
        </p:nvSpPr>
        <p:spPr>
          <a:xfrm>
            <a:off x="5468692" y="5537829"/>
            <a:ext cx="2991140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Полнота отражения доходов, расходов и источников финансирования дефицитов бюджетов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6BD41585-507A-04D3-5FF5-17409DE76259}"/>
              </a:ext>
            </a:extLst>
          </p:cNvPr>
          <p:cNvSpPr/>
          <p:nvPr/>
        </p:nvSpPr>
        <p:spPr>
          <a:xfrm>
            <a:off x="6418509" y="6206309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Подведомственность расходов бюджетов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8D21F2E-1DBF-6FDD-E4AF-AE4CB50847E1}"/>
              </a:ext>
            </a:extLst>
          </p:cNvPr>
          <p:cNvSpPr/>
          <p:nvPr/>
        </p:nvSpPr>
        <p:spPr>
          <a:xfrm>
            <a:off x="8581007" y="5537828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 бюджетов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3B0155E-D70E-E05D-C8D2-2E4C3518C739}"/>
              </a:ext>
            </a:extLst>
          </p:cNvPr>
          <p:cNvSpPr/>
          <p:nvPr/>
        </p:nvSpPr>
        <p:spPr>
          <a:xfrm>
            <a:off x="8219814" y="6193134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использования бюджетных средств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0C78B66-E8ED-686D-4F04-17EF8ABBE051}"/>
              </a:ext>
            </a:extLst>
          </p:cNvPr>
          <p:cNvSpPr/>
          <p:nvPr/>
        </p:nvSpPr>
        <p:spPr>
          <a:xfrm>
            <a:off x="10353412" y="5523782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Прозрачность (открытость)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F50CEDB-0F7D-F11D-BBC0-3863EB9C43FD}"/>
              </a:ext>
            </a:extLst>
          </p:cNvPr>
          <p:cNvSpPr/>
          <p:nvPr/>
        </p:nvSpPr>
        <p:spPr>
          <a:xfrm>
            <a:off x="10335234" y="6206308"/>
            <a:ext cx="1694577" cy="6010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Достоверность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575461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40D6D1-9B6E-F413-898D-98F11FBB6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усеченные верхние углы 2">
            <a:extLst>
              <a:ext uri="{FF2B5EF4-FFF2-40B4-BE49-F238E27FC236}">
                <a16:creationId xmlns:a16="http://schemas.microsoft.com/office/drawing/2014/main" id="{88DD4001-78B2-E7D3-20DD-97B1BA91039C}"/>
              </a:ext>
            </a:extLst>
          </p:cNvPr>
          <p:cNvSpPr/>
          <p:nvPr/>
        </p:nvSpPr>
        <p:spPr>
          <a:xfrm>
            <a:off x="3271706" y="83890"/>
            <a:ext cx="4697836" cy="444616"/>
          </a:xfrm>
          <a:prstGeom prst="snip2Same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474642-A538-092B-9C0A-3D124FE54A71}"/>
              </a:ext>
            </a:extLst>
          </p:cNvPr>
          <p:cNvSpPr txBox="1"/>
          <p:nvPr/>
        </p:nvSpPr>
        <p:spPr>
          <a:xfrm>
            <a:off x="170402" y="612396"/>
            <a:ext cx="7866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регламентируемая законодательством РФ деятельность органов местного самоуправления и иных участников бюджетного процесса по составлению и рассмотрению проекта бюджета, утверждению и исполнению бюджета, контролю за исполнением бюджета.</a:t>
            </a:r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EE6FB12B-C2EB-D500-9DA7-82BA3F2E7B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376347"/>
              </p:ext>
            </p:extLst>
          </p:nvPr>
        </p:nvGraphicFramePr>
        <p:xfrm>
          <a:off x="271926" y="1273306"/>
          <a:ext cx="59074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3409DA89-2299-BA32-C15B-412E70C63AAE}"/>
              </a:ext>
            </a:extLst>
          </p:cNvPr>
          <p:cNvSpPr txBox="1"/>
          <p:nvPr/>
        </p:nvSpPr>
        <p:spPr>
          <a:xfrm>
            <a:off x="1713298" y="3613308"/>
            <a:ext cx="11839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E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бюджетного процесса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58CC76-3A2B-4219-E8B1-FD94BB0AF2C6}"/>
              </a:ext>
            </a:extLst>
          </p:cNvPr>
          <p:cNvSpPr txBox="1"/>
          <p:nvPr/>
        </p:nvSpPr>
        <p:spPr>
          <a:xfrm>
            <a:off x="6436804" y="1140902"/>
            <a:ext cx="5584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Бюджетный процесс в Анучинском муниципальном округе регулируется решением Думы от 25.11.2020г № 119-НПА «Об утверждении Положения о бюджетном устройстве и бюджетном процессе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Анучинском муниципальном округе»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</a:t>
            </a:r>
          </a:p>
        </p:txBody>
      </p:sp>
      <p:graphicFrame>
        <p:nvGraphicFramePr>
          <p:cNvPr id="28" name="Схема 27">
            <a:extLst>
              <a:ext uri="{FF2B5EF4-FFF2-40B4-BE49-F238E27FC236}">
                <a16:creationId xmlns:a16="http://schemas.microsoft.com/office/drawing/2014/main" id="{5F27C862-5CD7-0DDE-23DA-EF9CE37E83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3153248"/>
              </p:ext>
            </p:extLst>
          </p:nvPr>
        </p:nvGraphicFramePr>
        <p:xfrm>
          <a:off x="6301874" y="2065750"/>
          <a:ext cx="5767671" cy="4439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3358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854E39-8DBD-7BAF-0B2F-646505BCE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B1FC6CC-6550-65C0-2879-3D38CA10BD6F}"/>
              </a:ext>
            </a:extLst>
          </p:cNvPr>
          <p:cNvSpPr/>
          <p:nvPr/>
        </p:nvSpPr>
        <p:spPr>
          <a:xfrm>
            <a:off x="243281" y="566848"/>
            <a:ext cx="1585519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E71BC0-4535-4306-21A8-5739F51D1C52}"/>
              </a:ext>
            </a:extLst>
          </p:cNvPr>
          <p:cNvSpPr txBox="1"/>
          <p:nvPr/>
        </p:nvSpPr>
        <p:spPr>
          <a:xfrm>
            <a:off x="1930852" y="216135"/>
            <a:ext cx="978543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 проекта  бюджета округа осуществляется администрацией муниципального округа и начинается не позднее чем за шесть месяцев до начала очередного финансового года.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 бюджета округа составляется и утверждается сроком на три года - очередной финансовый год и плановый период.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Порядок и сроки составления проекта  бюджета округа устанавливаются администрацией с соблюдением требований, устанавливаемых Бюджетным </a:t>
            </a:r>
            <a:r>
              <a:rPr lang="ru-RU" sz="11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 tooltip="&quot;Бюджетный кодекс Российской Федерации&quot; от 31.07.1998 N 145-ФЗ (ред. от 28.12.2013, с изм. от 03.02.2014) (с изм. и доп., вступ. в силу с 01.01.2014){КонсультантПлюс}"/>
              </a:rPr>
              <a:t>кодексом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Российской Федерации и положением о бюджетном устройстве и бюджетном процессе в Анучинском муниципальном округе.</a:t>
            </a:r>
          </a:p>
          <a:p>
            <a:pPr indent="342900" algn="just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Составляется прогноз социально – экономического развития, определяются основные характеристики бюджета, основные направления бюджетной и налоговой политики, разрабатываются проекты муниципальных программ.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Непосредственное составление проекта  бюджета округа осуществляется финансово-экономическим управлением администрации Анучинского муниципального округа.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D25BB9E-E73A-100E-4940-D0BB4A16D5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703224"/>
              </p:ext>
            </p:extLst>
          </p:nvPr>
        </p:nvGraphicFramePr>
        <p:xfrm>
          <a:off x="794158" y="2398810"/>
          <a:ext cx="10603684" cy="347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2E24D06-B0CD-4BB2-CD8E-2C7AC79A4A4F}"/>
              </a:ext>
            </a:extLst>
          </p:cNvPr>
          <p:cNvSpPr txBox="1"/>
          <p:nvPr/>
        </p:nvSpPr>
        <p:spPr>
          <a:xfrm>
            <a:off x="3565321" y="5327009"/>
            <a:ext cx="44042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 бюджета округа основывается на:</a:t>
            </a:r>
          </a:p>
        </p:txBody>
      </p:sp>
    </p:spTree>
    <p:extLst>
      <p:ext uri="{BB962C8B-B14F-4D97-AF65-F5344CB8AC3E}">
        <p14:creationId xmlns:p14="http://schemas.microsoft.com/office/powerpoint/2010/main" val="86059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1ECE21F-A228-1298-3F13-21FCF2CF4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усеченные верхние углы 2">
            <a:extLst>
              <a:ext uri="{FF2B5EF4-FFF2-40B4-BE49-F238E27FC236}">
                <a16:creationId xmlns:a16="http://schemas.microsoft.com/office/drawing/2014/main" id="{676DF058-ECCF-9BB9-9C1D-AF258D3BF2D0}"/>
              </a:ext>
            </a:extLst>
          </p:cNvPr>
          <p:cNvSpPr/>
          <p:nvPr/>
        </p:nvSpPr>
        <p:spPr>
          <a:xfrm>
            <a:off x="528505" y="120563"/>
            <a:ext cx="4697836" cy="444616"/>
          </a:xfrm>
          <a:prstGeom prst="snip2Same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 и его участие в бюджетном процессе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AFD20B-F905-5011-3BDD-1906E0D5C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0" y="1327285"/>
            <a:ext cx="1199627" cy="877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183F3A-505C-9ABD-066C-3FF43CF8B1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06" t="5310" r="19621" b="21063"/>
          <a:stretch/>
        </p:blipFill>
        <p:spPr>
          <a:xfrm>
            <a:off x="469103" y="4698388"/>
            <a:ext cx="1368763" cy="899952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4AA1081-5B9E-F5AD-65A2-784FF06C5806}"/>
              </a:ext>
            </a:extLst>
          </p:cNvPr>
          <p:cNvSpPr/>
          <p:nvPr/>
        </p:nvSpPr>
        <p:spPr>
          <a:xfrm>
            <a:off x="654340" y="663725"/>
            <a:ext cx="4446166" cy="60155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участие в формировании доходной части бюджета как налогоплательщик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E6F734-FC20-5467-F603-C86D426BE3FD}"/>
              </a:ext>
            </a:extLst>
          </p:cNvPr>
          <p:cNvSpPr txBox="1"/>
          <p:nvPr/>
        </p:nvSpPr>
        <p:spPr>
          <a:xfrm>
            <a:off x="1888877" y="1400503"/>
            <a:ext cx="3211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НДФЛ, налог на имущество физических лиц, земельный налог.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755E15-8337-6C92-B979-769A9E8E5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672" y="3092119"/>
            <a:ext cx="1199627" cy="1086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0F1C1BA-2119-3D06-E39C-61477BDCEEBD}"/>
              </a:ext>
            </a:extLst>
          </p:cNvPr>
          <p:cNvSpPr/>
          <p:nvPr/>
        </p:nvSpPr>
        <p:spPr>
          <a:xfrm>
            <a:off x="553672" y="2347771"/>
            <a:ext cx="4446166" cy="60155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услуг за счет средств бюджета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E3F802-BECA-20C2-4895-E0C143E0480C}"/>
              </a:ext>
            </a:extLst>
          </p:cNvPr>
          <p:cNvSpPr txBox="1"/>
          <p:nvPr/>
        </p:nvSpPr>
        <p:spPr>
          <a:xfrm>
            <a:off x="1803632" y="3277754"/>
            <a:ext cx="3246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 социальные гарантии в виде расходов бюджета на образование, культуру, ЖКХ, физическую культуру и спорт, социальные выплаты и другие услуги.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C92BD36-D971-71D4-7150-AFFC5E5964C5}"/>
              </a:ext>
            </a:extLst>
          </p:cNvPr>
          <p:cNvSpPr/>
          <p:nvPr/>
        </p:nvSpPr>
        <p:spPr>
          <a:xfrm>
            <a:off x="1888877" y="4710648"/>
            <a:ext cx="3161294" cy="60155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участник публичных слушаний может оказывать влияние на состав бюджета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4D5F163-C39C-0EA1-23CF-66C82E3834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500" y="291087"/>
            <a:ext cx="2909161" cy="143377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94E3FB8-1835-60D9-6777-55AA3F6ED2AB}"/>
              </a:ext>
            </a:extLst>
          </p:cNvPr>
          <p:cNvSpPr txBox="1"/>
          <p:nvPr/>
        </p:nvSpPr>
        <p:spPr>
          <a:xfrm>
            <a:off x="8291661" y="423198"/>
            <a:ext cx="37022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srgbClr val="C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Публичные слушания </a:t>
            </a:r>
            <a:r>
              <a:rPr lang="ru-RU" sz="1000" dirty="0">
                <a:solidFill>
                  <a:srgbClr val="C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- форма реализации прав населения муниципального образования (общественности) на участие в процессе принятия решений органами местного самоуправления посредством проведения собрания для публичного обсуждения проектов муниципальных правовых актов муниципального образования по вопросам местного значения и других общественно значимых вопросов.</a:t>
            </a:r>
            <a:endParaRPr lang="ru-RU" sz="1000" dirty="0">
              <a:solidFill>
                <a:srgbClr val="C00000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5E7AA8-BC89-6739-3BDF-7B51494F5DE6}"/>
              </a:ext>
            </a:extLst>
          </p:cNvPr>
          <p:cNvSpPr txBox="1"/>
          <p:nvPr/>
        </p:nvSpPr>
        <p:spPr>
          <a:xfrm>
            <a:off x="5298557" y="1862168"/>
            <a:ext cx="6695391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Инициаторы проведения публичных слушаний - жители Анучинского муниципального округа (далее жители), Дума Анучинского муниципального округа (далее Дума), глава Анучинского муниципального округа (далее Глава).</a:t>
            </a: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Инициатива населения по проведению публичных слушаний исходит от инициативной группы.</a:t>
            </a:r>
            <a:endParaRPr lang="ru-RU" sz="10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Публичные слушания, проводимые по инициативе населения или Думы, назначаются Думой, а по инициативе главы Анучинского муниципального округа - Главой.</a:t>
            </a: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Думы, постановление Главы о назначении публичных слушаний подлежит официальному опубликованию в средствах массовой информации.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Думы (постановление Главы) о назначении проведения публичных слушаний подлежит обязательному официальному опубликованию в течение 15 рабочих дней после его принятия.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Участниками публичных слушаний, имеющими право задавать вопросы и право на выступление для аргументации своих предложений, являются представители Думы и (или) представители администрации Анучинского муниципального округа, приглашенные на публичные слушания в качестве докладчиков и содокладчиков по рассматриваемому проекту, а также эксперты, которые внесли в оргкомитет в письменной форме свои предложения не позднее чем за три дня до дня проведения публичных слушаний, члены оргкомитета.</a:t>
            </a:r>
          </a:p>
          <a:p>
            <a:pPr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Участниками публичных слушаний без права выступления на публичных слушаниях могут быть представители средств массовой информации и все заинтересованные жители Анучинского муниципального  округа.</a:t>
            </a:r>
            <a:endParaRPr lang="ru-RU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По результатам публичных слушаний оргкомитет составляет итоговый документ (протокол).</a:t>
            </a: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Оргкомитет обеспечивает опубликование результатов публичных слушаний в средствах массовой информации, включая мотивированное обоснование принятых решений, в виде итогового документа (протокола) не позднее чем через 15 дней со дня их проведения.</a:t>
            </a:r>
          </a:p>
          <a:p>
            <a:pPr indent="342900" algn="just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Публичные слушания по проекту бюджета округа на очередной финансовый 2023г и плановый период 2024-2025 годы состоятся 16 ноября 2022г в 10-00 в актовом зале администрации по адресу: </a:t>
            </a:r>
            <a:r>
              <a:rPr lang="ru-RU" sz="1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ул. Лазо, д.6</a:t>
            </a: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/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/>
            <a:endParaRPr lang="ru-RU" sz="1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endParaRPr lang="ru-RU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581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01FD9B-2DF1-A50B-B9D6-948A575F8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3925AB1-9E48-D6E6-E02C-2632547EB027}"/>
              </a:ext>
            </a:extLst>
          </p:cNvPr>
          <p:cNvSpPr txBox="1">
            <a:spLocks/>
          </p:cNvSpPr>
          <p:nvPr/>
        </p:nvSpPr>
        <p:spPr>
          <a:xfrm>
            <a:off x="1629915" y="76268"/>
            <a:ext cx="9015713" cy="6040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</a:pPr>
            <a:endParaRPr lang="ru-RU" sz="2000" b="1" dirty="0">
              <a:solidFill>
                <a:srgbClr val="0066FF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endParaRPr lang="ru-RU" sz="2000" b="1" dirty="0">
              <a:solidFill>
                <a:srgbClr val="0066FF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ОСНОВНЫЕ НАПРАВЛЕНИЯ </a:t>
            </a:r>
            <a:b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бюджетной и налоговой политики на 2023 год и на плановый период 2024 и 2025 годов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136D4-9A1C-55DE-5457-3902EEAC2515}"/>
              </a:ext>
            </a:extLst>
          </p:cNvPr>
          <p:cNvSpPr txBox="1"/>
          <p:nvPr/>
        </p:nvSpPr>
        <p:spPr>
          <a:xfrm>
            <a:off x="341851" y="680275"/>
            <a:ext cx="11671183" cy="1828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 бюджетной и налоговой политики  Анучинского муниципального округа на 2023 год и на  плановый период 2024 и 2025 годов определены в соответствии с Бюджетным  кодексом  Российской Федерации , Посланием Президента     Российской Федерации Федеральному Собранию  от  21.04.2021 года, Федеральным  законом от 06.10.2003 № 131-ФЗ «Об общих принципах  организации местного самоуправления в Российской Федерации», Указов Президента РФ от 07.05.2018 </a:t>
            </a:r>
            <a:r>
              <a:rPr lang="ru-RU" sz="11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№</a:t>
            </a:r>
            <a:r>
              <a:rPr lang="ru-RU" sz="1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204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"О национальных целях и стратегических задачах развития Российской Федерации на период до 2024 года" и от 21.07.2020 </a:t>
            </a:r>
            <a:r>
              <a:rPr lang="ru-RU" sz="11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№</a:t>
            </a:r>
            <a:r>
              <a:rPr lang="ru-RU" sz="1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474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"О национальных целях развития Российской Федерации на период до 2030 года", прогнозом социально-экономического развития Анучинского муниципального округа на 2022-2025 годы. </a:t>
            </a:r>
          </a:p>
          <a:p>
            <a:pPr indent="449580" algn="just">
              <a:lnSpc>
                <a:spcPct val="115000"/>
              </a:lnSpc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 бюджетной и налоговой политики  округа на  2023 год и на плановый период 2024 и 2025 годов  определяют основные цели, задачи и направления  бюджетной политики  муниципального  округа в области доходов и расходов  бюджета   муниципального  округа, муниципального контроля в  финансово - бюджетной сфере, ориентированы  на преемственность базовых целей и задач   и являются основой для составления  проекта бюджета    Анучинского   муниципального  округа на 2023 и плановый период 2024 и 2025 годов, а также для  повышения качества бюджетного процесса , обеспечения рационального, эффективного и результативного  расходования  бюджетных средств.</a:t>
            </a:r>
          </a:p>
        </p:txBody>
      </p:sp>
      <p:pic>
        <p:nvPicPr>
          <p:cNvPr id="2050" name="Picture 2" descr="Обзор основных направлений налоговой политики на 2016-2018 года">
            <a:extLst>
              <a:ext uri="{FF2B5EF4-FFF2-40B4-BE49-F238E27FC236}">
                <a16:creationId xmlns:a16="http://schemas.microsoft.com/office/drawing/2014/main" id="{537764EF-4D09-F007-87AB-EA6381F8F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" t="6920" r="6499" b="59747"/>
          <a:stretch/>
        </p:blipFill>
        <p:spPr bwMode="auto">
          <a:xfrm>
            <a:off x="105680" y="3327994"/>
            <a:ext cx="3942825" cy="1355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1568B8CC-6F06-E470-6554-8F1CBC89AF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0573858"/>
              </p:ext>
            </p:extLst>
          </p:nvPr>
        </p:nvGraphicFramePr>
        <p:xfrm>
          <a:off x="3812333" y="2509045"/>
          <a:ext cx="8267814" cy="393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0FFBE5A-1BD3-A998-B0D5-292997217CB8}"/>
              </a:ext>
            </a:extLst>
          </p:cNvPr>
          <p:cNvSpPr txBox="1"/>
          <p:nvPr/>
        </p:nvSpPr>
        <p:spPr>
          <a:xfrm>
            <a:off x="4697835" y="6046920"/>
            <a:ext cx="67681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увеличению поступлений налоговых и неналоговых доходов в бюджет округа</a:t>
            </a:r>
          </a:p>
        </p:txBody>
      </p:sp>
    </p:spTree>
    <p:extLst>
      <p:ext uri="{BB962C8B-B14F-4D97-AF65-F5344CB8AC3E}">
        <p14:creationId xmlns:p14="http://schemas.microsoft.com/office/powerpoint/2010/main" val="1982151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9C4C13-20F6-2CCB-FAA4-E731F0CF8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5C53CF45-CBAD-35E3-BB06-BE4F190F9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0176526"/>
              </p:ext>
            </p:extLst>
          </p:nvPr>
        </p:nvGraphicFramePr>
        <p:xfrm>
          <a:off x="155664" y="645951"/>
          <a:ext cx="627030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BCF6859-48EE-8E91-9E43-4AE8386A70DF}"/>
              </a:ext>
            </a:extLst>
          </p:cNvPr>
          <p:cNvSpPr/>
          <p:nvPr/>
        </p:nvSpPr>
        <p:spPr>
          <a:xfrm>
            <a:off x="390555" y="58722"/>
            <a:ext cx="5962708" cy="558179"/>
          </a:xfrm>
          <a:prstGeom prst="roundRect">
            <a:avLst/>
          </a:prstGeom>
          <a:solidFill>
            <a:srgbClr val="E7FE0A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BB5B87-0869-B055-D746-A03D78CCCE24}"/>
              </a:ext>
            </a:extLst>
          </p:cNvPr>
          <p:cNvSpPr txBox="1"/>
          <p:nvPr/>
        </p:nvSpPr>
        <p:spPr>
          <a:xfrm>
            <a:off x="6553550" y="144865"/>
            <a:ext cx="5438163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открытости и прозрачности бюджетного процесса, сохранение достигнутых позиций в рейтинге по уровню открытости бюджетных данных;</a:t>
            </a: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реализация мероприятий, направленных на развитие на территории округа практик инициативного бюджетирования;</a:t>
            </a: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мероприятий, направленных на повышение уровня финансовой грамотности населения.</a:t>
            </a: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мероприятий, включающих развитие коммунальной, инженерной и социальной инфраструктуры и направленных на повышение качества жизни населения, проживающего в сельской местности, в том числе по комплексному развитию сельских территорий округа.</a:t>
            </a:r>
          </a:p>
          <a:p>
            <a:pPr indent="450215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A7112098-86E7-A001-B45E-9476819A27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870997"/>
              </p:ext>
            </p:extLst>
          </p:nvPr>
        </p:nvGraphicFramePr>
        <p:xfrm>
          <a:off x="6553550" y="1915179"/>
          <a:ext cx="5157365" cy="3881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00B5F734-C76C-C74C-FF1C-BB15A63ED539}"/>
              </a:ext>
            </a:extLst>
          </p:cNvPr>
          <p:cNvSpPr txBox="1"/>
          <p:nvPr/>
        </p:nvSpPr>
        <p:spPr>
          <a:xfrm>
            <a:off x="7274738" y="5329466"/>
            <a:ext cx="3225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долговой политики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689037-D5AF-06E6-5809-959A1A76B909}"/>
              </a:ext>
            </a:extLst>
          </p:cNvPr>
          <p:cNvSpPr txBox="1"/>
          <p:nvPr/>
        </p:nvSpPr>
        <p:spPr>
          <a:xfrm>
            <a:off x="6511142" y="5901853"/>
            <a:ext cx="5525194" cy="660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2023-2025 годах будет продолжена взвешенная долговая политика, направленная на оптимизацию объема муниципального долга, своевременного и полного учета долговых обязательств.  </a:t>
            </a:r>
          </a:p>
        </p:txBody>
      </p:sp>
    </p:spTree>
    <p:extLst>
      <p:ext uri="{BB962C8B-B14F-4D97-AF65-F5344CB8AC3E}">
        <p14:creationId xmlns:p14="http://schemas.microsoft.com/office/powerpoint/2010/main" val="2698593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41006E-1116-2727-C1FB-10A0B1F6A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CF16F8-EEFF-896F-9112-336D3EA4B894}"/>
              </a:ext>
            </a:extLst>
          </p:cNvPr>
          <p:cNvSpPr txBox="1"/>
          <p:nvPr/>
        </p:nvSpPr>
        <p:spPr>
          <a:xfrm>
            <a:off x="2723948" y="75501"/>
            <a:ext cx="644599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социально – экономического развития муниципального округа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DB2DE6-390A-2E9A-0AE5-0FAF2A042E2F}"/>
              </a:ext>
            </a:extLst>
          </p:cNvPr>
          <p:cNvSpPr txBox="1"/>
          <p:nvPr/>
        </p:nvSpPr>
        <p:spPr>
          <a:xfrm>
            <a:off x="2122415" y="361733"/>
            <a:ext cx="98738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71500" algn="just">
              <a:tabLst>
                <a:tab pos="4770755" algn="l"/>
              </a:tabLst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Параметры прогноза разработаны исходя из ориентиров и приоритетов социально-экономического развития, предусматриваемых Концепцией долгосрочного социально-экономического развития Российской Федерации на период до 2025 года, основных параметров прогноза социально-экономического развития Российской Федерации, одобренных  Правительством Российской Федерации, Стратегиями социально-экономического развития Приморского края до 2025 года и Дальнего Востока и Байкальского региона на период до 2025 года,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Стратегией социально-экономического развития Анучинского муниципального района  на период 2013 - 2025 годы».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Проектировки сценарных условий и основных параметров прогноза развития экономики в 2023 году и на плановый период до 2025 года учитывают консервативную и базовую оценки развития внешних и внутренних условий, тенденции и итоги экономического и социального развития Анучинского муниципального района в январе-декабре 2021 года, январе-июне 2022 года, среднесрочный прогноз индексов цен и индексов-дефляторов по отраслям экономики, влияние прогнозируемых условий и факторов роста.</a:t>
            </a:r>
            <a:endParaRPr lang="ru-RU" sz="11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0C3EAB-BA41-C5F5-8388-EDB35648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82" y="124326"/>
            <a:ext cx="1883827" cy="15363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6AECF8-62DC-5D28-59EF-B5253C423EBD}"/>
              </a:ext>
            </a:extLst>
          </p:cNvPr>
          <p:cNvSpPr txBox="1"/>
          <p:nvPr/>
        </p:nvSpPr>
        <p:spPr>
          <a:xfrm>
            <a:off x="195743" y="1709794"/>
            <a:ext cx="1168487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Прогноз сценарных условий и основных макроэкономических параметров социально-экономического развития Анучинского муниципального округа на 2023 – 2025 гг. разработан в составе двух основных вариантов – базового и консервативного.  Варианты различаются качеством экономического роста, реализацией мер государственной поддержки, направленной на развитие инфраструктуры, малого и среднего предпринимательства, жилищного строительства и ЖКХ.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F5EE2C-3847-F824-874D-CD506CF61BC6}"/>
              </a:ext>
            </a:extLst>
          </p:cNvPr>
          <p:cNvSpPr txBox="1"/>
          <p:nvPr/>
        </p:nvSpPr>
        <p:spPr>
          <a:xfrm>
            <a:off x="6216241" y="2273209"/>
            <a:ext cx="573381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Базовый вариант (2) -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отражает динамику умеренных темпов роста внутреннего спроса. Более низкие темпы экономического роста по сравнению с предыдущим периодом обусловлены экономическим кризисом, связанным с пандемией новой коронавирусной инфекции и ужесточением санкций, однако все же останется положительным. Темпы роста выпуска товаров и услуг в 2022 году составят 104,8 %, в 2023-2025 годах – 103,2 -103,8 %.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80FA6E-834D-9665-D1F4-88F5B31DB79B}"/>
              </a:ext>
            </a:extLst>
          </p:cNvPr>
          <p:cNvSpPr txBox="1"/>
          <p:nvPr/>
        </p:nvSpPr>
        <p:spPr>
          <a:xfrm>
            <a:off x="195743" y="2262449"/>
            <a:ext cx="557588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Консервативный вариант (1) 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 в консервативном варианте прогноза ожидается, что темп роста выпуска товаров и услуг составит 4,8 % в 2022 году,  3,8 % в 2025.  Более низкие темпы экономического роста по сравнению с базовым сценариям будут обусловлены не только снижением доходов от экспортной деятельности, но  и  ухудшением настроений экономических агентов и формированием дополнительного оттока капитала, что в первую очередь скажется на инвестиционной активности.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B1AFBC-4F37-2F36-9025-124C87762762}"/>
              </a:ext>
            </a:extLst>
          </p:cNvPr>
          <p:cNvSpPr txBox="1"/>
          <p:nvPr/>
        </p:nvSpPr>
        <p:spPr>
          <a:xfrm>
            <a:off x="755009" y="3384463"/>
            <a:ext cx="111256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Второй вариант прогноза рассматривается как основной для составления бюджета на 2023 год и плановый период  до 2025 года.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1A184A-ACE7-766F-C0F2-5DEA4012F10B}"/>
              </a:ext>
            </a:extLst>
          </p:cNvPr>
          <p:cNvSpPr txBox="1"/>
          <p:nvPr/>
        </p:nvSpPr>
        <p:spPr>
          <a:xfrm>
            <a:off x="2290194" y="3695975"/>
            <a:ext cx="82967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Разделы прогноза социально – экономического развития Анучинского муниципального округа</a:t>
            </a:r>
            <a:endParaRPr lang="ru-RU" dirty="0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C7A056C9-E2F5-9311-D821-ADCEA0667E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22191"/>
              </p:ext>
            </p:extLst>
          </p:nvPr>
        </p:nvGraphicFramePr>
        <p:xfrm>
          <a:off x="370981" y="4106676"/>
          <a:ext cx="1491375" cy="2378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62C23BEF-FB35-FA85-3DFC-08883A0D6C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585693"/>
              </p:ext>
            </p:extLst>
          </p:nvPr>
        </p:nvGraphicFramePr>
        <p:xfrm>
          <a:off x="2469627" y="4092377"/>
          <a:ext cx="1491375" cy="2378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1B6CFD5A-803E-DBDB-96BF-F90A739484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5922914"/>
              </p:ext>
            </p:extLst>
          </p:nvPr>
        </p:nvGraphicFramePr>
        <p:xfrm>
          <a:off x="4604625" y="4118253"/>
          <a:ext cx="1491375" cy="2378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3ED011DA-1FEE-845A-A1B7-67BC19ED48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2139973"/>
              </p:ext>
            </p:extLst>
          </p:nvPr>
        </p:nvGraphicFramePr>
        <p:xfrm>
          <a:off x="6703271" y="4092377"/>
          <a:ext cx="1862356" cy="2378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26" name="Схема 25">
            <a:extLst>
              <a:ext uri="{FF2B5EF4-FFF2-40B4-BE49-F238E27FC236}">
                <a16:creationId xmlns:a16="http://schemas.microsoft.com/office/drawing/2014/main" id="{A3878C85-F300-C485-D144-94926C73B2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630758"/>
              </p:ext>
            </p:extLst>
          </p:nvPr>
        </p:nvGraphicFramePr>
        <p:xfrm>
          <a:off x="9207852" y="4118253"/>
          <a:ext cx="1491375" cy="2378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</p:spTree>
    <p:extLst>
      <p:ext uri="{BB962C8B-B14F-4D97-AF65-F5344CB8AC3E}">
        <p14:creationId xmlns:p14="http://schemas.microsoft.com/office/powerpoint/2010/main" val="3155191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400A9D-FE3D-DF34-6881-ADB1D9A5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1FF460-1642-D953-0C3F-774D21DE5C46}"/>
              </a:ext>
            </a:extLst>
          </p:cNvPr>
          <p:cNvSpPr txBox="1"/>
          <p:nvPr/>
        </p:nvSpPr>
        <p:spPr>
          <a:xfrm>
            <a:off x="2407639" y="256488"/>
            <a:ext cx="82967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Разделы прогноза социально – экономического развития Анучинского муниципального округа</a:t>
            </a:r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A1844752-CF6F-C0D5-CEF6-15A89055D2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1182321"/>
              </p:ext>
            </p:extLst>
          </p:nvPr>
        </p:nvGraphicFramePr>
        <p:xfrm>
          <a:off x="75502" y="622196"/>
          <a:ext cx="4689443" cy="3194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1C6F1DC-9D1D-D327-CBAF-9FD307DCE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6616813"/>
              </p:ext>
            </p:extLst>
          </p:nvPr>
        </p:nvGraphicFramePr>
        <p:xfrm>
          <a:off x="295478" y="4061682"/>
          <a:ext cx="4276522" cy="954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Свиток: вертикальный 7">
            <a:extLst>
              <a:ext uri="{FF2B5EF4-FFF2-40B4-BE49-F238E27FC236}">
                <a16:creationId xmlns:a16="http://schemas.microsoft.com/office/drawing/2014/main" id="{4E8D1567-6B4D-DFDF-AA59-3F64FF13DF77}"/>
              </a:ext>
            </a:extLst>
          </p:cNvPr>
          <p:cNvSpPr/>
          <p:nvPr/>
        </p:nvSpPr>
        <p:spPr>
          <a:xfrm>
            <a:off x="4840447" y="640385"/>
            <a:ext cx="5620625" cy="5961127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объемов производства и отгрузки продукции, выполненных работ и услуг как основа для роста заработной платы и платежей в бюджет;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работы по привлечению дополнительных доходов в бюджет района и недопущение роста недоимки по налоговым и неналоговым платежам во все уровни бюджета; 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работы по оптимизации бюджетных расходов; 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в район инвестиций и инвесторов, внедрение и использование новых технологии, модернизация производства;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собственных источников формирования местного бюджета за счет развития малого бизнеса, эффективного использования земель и муниципальной собственности; 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экологических проблем за счет строительства очистных сооружений;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малого и среднего бизнеса, обеспечивающего новые рабочие места, стабилизацию цен, снижение социальной напряженности;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национальных проектов и муниципальных программ на территории АМО;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дорожного покрытия путем проведения мероприятий по ремонту дорог и мероприятий  по безопасности дорожного движения;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реальных доходов, уровня жизни и занятости населения;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сельскохозяйственного производства, поддержка малого и среднего предпринимательства в области сельского хозяйства;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 муниципальных учреждений.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F632D5-9CF9-ED26-5A89-19869EFD502A}"/>
              </a:ext>
            </a:extLst>
          </p:cNvPr>
          <p:cNvSpPr txBox="1"/>
          <p:nvPr/>
        </p:nvSpPr>
        <p:spPr>
          <a:xfrm>
            <a:off x="6234963" y="789975"/>
            <a:ext cx="4157227" cy="336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задачами на предстоящий период являются: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86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229CA3-0A40-1A05-6D25-0E3D5C39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84884F-E19A-CFB1-1E7E-CA866E098845}"/>
              </a:ext>
            </a:extLst>
          </p:cNvPr>
          <p:cNvSpPr txBox="1"/>
          <p:nvPr/>
        </p:nvSpPr>
        <p:spPr>
          <a:xfrm>
            <a:off x="1124126" y="100668"/>
            <a:ext cx="879439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прогнозных показателей социально – экономического развития муниципального округа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0376B4D-EA2D-276F-F8FE-8E303592B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7605127"/>
              </p:ext>
            </p:extLst>
          </p:nvPr>
        </p:nvGraphicFramePr>
        <p:xfrm>
          <a:off x="301757" y="346456"/>
          <a:ext cx="5389078" cy="33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1DDF55B-F305-2F7F-0C74-2D210058A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0836011"/>
              </p:ext>
            </p:extLst>
          </p:nvPr>
        </p:nvGraphicFramePr>
        <p:xfrm>
          <a:off x="6096000" y="346455"/>
          <a:ext cx="5389078" cy="33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94250C4-CA46-9929-D1EC-D05C855722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607418"/>
              </p:ext>
            </p:extLst>
          </p:nvPr>
        </p:nvGraphicFramePr>
        <p:xfrm>
          <a:off x="411213" y="3491742"/>
          <a:ext cx="5389078" cy="33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5C2E3CF-F651-4154-5739-9FD692BB80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437018"/>
              </p:ext>
            </p:extLst>
          </p:nvPr>
        </p:nvGraphicFramePr>
        <p:xfrm>
          <a:off x="6096000" y="3506384"/>
          <a:ext cx="5389078" cy="33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9556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ACAF18-B24E-5497-8EBE-947401766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6A70F4-0089-CBF0-6C4F-9796EF94E98E}"/>
              </a:ext>
            </a:extLst>
          </p:cNvPr>
          <p:cNvSpPr txBox="1"/>
          <p:nvPr/>
        </p:nvSpPr>
        <p:spPr>
          <a:xfrm>
            <a:off x="1124126" y="100668"/>
            <a:ext cx="879439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9933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прогнозных показателей социально – экономического развития муниципального округа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90E5852-CCE1-CAC5-7DAF-72454C9BFF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557996"/>
              </p:ext>
            </p:extLst>
          </p:nvPr>
        </p:nvGraphicFramePr>
        <p:xfrm>
          <a:off x="6171564" y="385877"/>
          <a:ext cx="5389078" cy="28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27010FF-CF2F-4DD0-04B0-9218336575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1164791"/>
              </p:ext>
            </p:extLst>
          </p:nvPr>
        </p:nvGraphicFramePr>
        <p:xfrm>
          <a:off x="391243" y="659331"/>
          <a:ext cx="5389078" cy="33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3B61FD84-5D20-726A-D6FE-4984733531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2228283"/>
              </p:ext>
            </p:extLst>
          </p:nvPr>
        </p:nvGraphicFramePr>
        <p:xfrm>
          <a:off x="6171564" y="3310353"/>
          <a:ext cx="5389078" cy="28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89880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ADB6FB-5F2C-5099-AC39-2D27AD175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DA721A-ED6C-D514-18B3-E4882CC0CC21}"/>
              </a:ext>
            </a:extLst>
          </p:cNvPr>
          <p:cNvSpPr txBox="1"/>
          <p:nvPr/>
        </p:nvSpPr>
        <p:spPr>
          <a:xfrm>
            <a:off x="2156320" y="89503"/>
            <a:ext cx="78793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Оценка эффективности налоговых расходов Анучинского муниципального округа.</a:t>
            </a:r>
            <a:endParaRPr lang="ru-RU" sz="14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5F82D8-6AC7-5416-FD5A-7CD1CC75AB91}"/>
              </a:ext>
            </a:extLst>
          </p:cNvPr>
          <p:cNvSpPr txBox="1"/>
          <p:nvPr/>
        </p:nvSpPr>
        <p:spPr>
          <a:xfrm>
            <a:off x="553844" y="312484"/>
            <a:ext cx="1126006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соответствии с постановлением администрации Анучинского муниципального округа от 14.01.2021г № 14-па «Об утверждении Порядка оценки налоговых расходов Анучинского муниципального округа Приморского края и Порядка формирования перечня налоговых расходов Анучинского муниципального округа Приморского края» проведена инвентаризация действующих налоговых льгот (налоговых расходов), установленных на местном уровне и оценка их эффективности.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Оценка эффективности налоговых льгот  (налоговых расходов) по местным налогам производится в целях оптимизации перечня действующих налоговых льгот (налоговых расходов) и их соответствия общественным интересам, повышения точности прогнозирования результатов предоставления налоговых льгот (налоговых расходов), обеспечения оптимального выбора объектов для предоставления финансовой поддержке в форме налоговых льгот (налоговых расходов), сокращения потерь бюджета округа.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Учитывая, что предоставление налоговых льгот (налоговых расходов) направлено на повышение уровня жизни населения, а именно поддержку малообеспеченных и социально незащищенных категорий граждан, повышение покупательской способности граждан, снижение доли расходов на оплату обязательных платежей, социальная эффективность этих налоговых льгот положительная. Чтобы не допустить в дальнейшем ухудшения уровня доходов у социально- незащищенных слоев населения, целесообразно сохранить имеющиеся льготы для перечисленных категорий.						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B97665-CFF3-CB43-14A2-501DBC1BA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46" y="2748625"/>
            <a:ext cx="1885772" cy="1360747"/>
          </a:xfrm>
          <a:prstGeom prst="rect">
            <a:avLst/>
          </a:prstGeom>
        </p:spPr>
      </p:pic>
      <p:graphicFrame>
        <p:nvGraphicFramePr>
          <p:cNvPr id="6" name="Таблица 9">
            <a:extLst>
              <a:ext uri="{FF2B5EF4-FFF2-40B4-BE49-F238E27FC236}">
                <a16:creationId xmlns:a16="http://schemas.microsoft.com/office/drawing/2014/main" id="{3AED319C-16E0-7518-7BB8-39CB6E910F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848472"/>
              </p:ext>
            </p:extLst>
          </p:nvPr>
        </p:nvGraphicFramePr>
        <p:xfrm>
          <a:off x="2114350" y="2524479"/>
          <a:ext cx="9949019" cy="3352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82523">
                  <a:extLst>
                    <a:ext uri="{9D8B030D-6E8A-4147-A177-3AD203B41FA5}">
                      <a16:colId xmlns:a16="http://schemas.microsoft.com/office/drawing/2014/main" val="3108399089"/>
                    </a:ext>
                  </a:extLst>
                </a:gridCol>
                <a:gridCol w="1585520">
                  <a:extLst>
                    <a:ext uri="{9D8B030D-6E8A-4147-A177-3AD203B41FA5}">
                      <a16:colId xmlns:a16="http://schemas.microsoft.com/office/drawing/2014/main" val="2250902733"/>
                    </a:ext>
                  </a:extLst>
                </a:gridCol>
                <a:gridCol w="989901">
                  <a:extLst>
                    <a:ext uri="{9D8B030D-6E8A-4147-A177-3AD203B41FA5}">
                      <a16:colId xmlns:a16="http://schemas.microsoft.com/office/drawing/2014/main" val="3587707129"/>
                    </a:ext>
                  </a:extLst>
                </a:gridCol>
                <a:gridCol w="503339">
                  <a:extLst>
                    <a:ext uri="{9D8B030D-6E8A-4147-A177-3AD203B41FA5}">
                      <a16:colId xmlns:a16="http://schemas.microsoft.com/office/drawing/2014/main" val="3436071546"/>
                    </a:ext>
                  </a:extLst>
                </a:gridCol>
                <a:gridCol w="755009">
                  <a:extLst>
                    <a:ext uri="{9D8B030D-6E8A-4147-A177-3AD203B41FA5}">
                      <a16:colId xmlns:a16="http://schemas.microsoft.com/office/drawing/2014/main" val="1209059144"/>
                    </a:ext>
                  </a:extLst>
                </a:gridCol>
                <a:gridCol w="503340">
                  <a:extLst>
                    <a:ext uri="{9D8B030D-6E8A-4147-A177-3AD203B41FA5}">
                      <a16:colId xmlns:a16="http://schemas.microsoft.com/office/drawing/2014/main" val="2086393058"/>
                    </a:ext>
                  </a:extLst>
                </a:gridCol>
                <a:gridCol w="729842">
                  <a:extLst>
                    <a:ext uri="{9D8B030D-6E8A-4147-A177-3AD203B41FA5}">
                      <a16:colId xmlns:a16="http://schemas.microsoft.com/office/drawing/2014/main" val="3925545751"/>
                    </a:ext>
                  </a:extLst>
                </a:gridCol>
                <a:gridCol w="477655">
                  <a:extLst>
                    <a:ext uri="{9D8B030D-6E8A-4147-A177-3AD203B41FA5}">
                      <a16:colId xmlns:a16="http://schemas.microsoft.com/office/drawing/2014/main" val="2316178900"/>
                    </a:ext>
                  </a:extLst>
                </a:gridCol>
                <a:gridCol w="780693">
                  <a:extLst>
                    <a:ext uri="{9D8B030D-6E8A-4147-A177-3AD203B41FA5}">
                      <a16:colId xmlns:a16="http://schemas.microsoft.com/office/drawing/2014/main" val="1465375989"/>
                    </a:ext>
                  </a:extLst>
                </a:gridCol>
                <a:gridCol w="494951">
                  <a:extLst>
                    <a:ext uri="{9D8B030D-6E8A-4147-A177-3AD203B41FA5}">
                      <a16:colId xmlns:a16="http://schemas.microsoft.com/office/drawing/2014/main" val="2839803726"/>
                    </a:ext>
                  </a:extLst>
                </a:gridCol>
                <a:gridCol w="729842">
                  <a:extLst>
                    <a:ext uri="{9D8B030D-6E8A-4147-A177-3AD203B41FA5}">
                      <a16:colId xmlns:a16="http://schemas.microsoft.com/office/drawing/2014/main" val="3987906336"/>
                    </a:ext>
                  </a:extLst>
                </a:gridCol>
                <a:gridCol w="475117">
                  <a:extLst>
                    <a:ext uri="{9D8B030D-6E8A-4147-A177-3AD203B41FA5}">
                      <a16:colId xmlns:a16="http://schemas.microsoft.com/office/drawing/2014/main" val="620079544"/>
                    </a:ext>
                  </a:extLst>
                </a:gridCol>
                <a:gridCol w="741287">
                  <a:extLst>
                    <a:ext uri="{9D8B030D-6E8A-4147-A177-3AD203B41FA5}">
                      <a16:colId xmlns:a16="http://schemas.microsoft.com/office/drawing/2014/main" val="1699386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Объекты налогообложения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отчет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прогноз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прогноз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прогноз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прогноз</a:t>
                      </a:r>
                    </a:p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0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64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лица являющиеся членами многодетных семей, имеющие удостоверение, подтверждающее статус многодетной семьи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объекты, находящегося в собственности и не используемого в предпринимательской деятельности, льгота предоставляется в отношении одного объектов каждого вида по выбору 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- квартира, часть квартиры или комната;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- жилой дом или часть жилого дома;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- гараж или </a:t>
                      </a:r>
                      <a:r>
                        <a:rPr kumimoji="0" lang="ru-RU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машино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-место.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Решение Думы АМР от 30.10.2019 года № 477-НПА Положение «О налоге на имущество физических лиц на территории АМО».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9484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3AF6534-E203-14E2-244A-97D025FF23D1}"/>
              </a:ext>
            </a:extLst>
          </p:cNvPr>
          <p:cNvSpPr txBox="1"/>
          <p:nvPr/>
        </p:nvSpPr>
        <p:spPr>
          <a:xfrm>
            <a:off x="97033" y="4109372"/>
            <a:ext cx="18857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освобождение от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уплаты налога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903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F85BB5C-E66B-5A9E-8CA5-03AB696F5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437880-22BA-C1BE-CE55-0E5B9A260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25" y="298383"/>
            <a:ext cx="1772653" cy="1063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A30B48-68C8-5BA7-B46F-B04853986E74}"/>
              </a:ext>
            </a:extLst>
          </p:cNvPr>
          <p:cNvSpPr txBox="1"/>
          <p:nvPr/>
        </p:nvSpPr>
        <p:spPr>
          <a:xfrm>
            <a:off x="124325" y="1361975"/>
            <a:ext cx="18857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освобождение от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уплаты налога</a:t>
            </a:r>
            <a:endParaRPr lang="ru-RU" dirty="0"/>
          </a:p>
        </p:txBody>
      </p:sp>
      <p:graphicFrame>
        <p:nvGraphicFramePr>
          <p:cNvPr id="5" name="Таблица 9">
            <a:extLst>
              <a:ext uri="{FF2B5EF4-FFF2-40B4-BE49-F238E27FC236}">
                <a16:creationId xmlns:a16="http://schemas.microsoft.com/office/drawing/2014/main" id="{413DA962-31BA-01B4-8C40-D52686E8A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373249"/>
              </p:ext>
            </p:extLst>
          </p:nvPr>
        </p:nvGraphicFramePr>
        <p:xfrm>
          <a:off x="1904216" y="298383"/>
          <a:ext cx="10059987" cy="40233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040320">
                  <a:extLst>
                    <a:ext uri="{9D8B030D-6E8A-4147-A177-3AD203B41FA5}">
                      <a16:colId xmlns:a16="http://schemas.microsoft.com/office/drawing/2014/main" val="3108399089"/>
                    </a:ext>
                  </a:extLst>
                </a:gridCol>
                <a:gridCol w="1396458">
                  <a:extLst>
                    <a:ext uri="{9D8B030D-6E8A-4147-A177-3AD203B41FA5}">
                      <a16:colId xmlns:a16="http://schemas.microsoft.com/office/drawing/2014/main" val="2250902733"/>
                    </a:ext>
                  </a:extLst>
                </a:gridCol>
                <a:gridCol w="1156471">
                  <a:extLst>
                    <a:ext uri="{9D8B030D-6E8A-4147-A177-3AD203B41FA5}">
                      <a16:colId xmlns:a16="http://schemas.microsoft.com/office/drawing/2014/main" val="3587707129"/>
                    </a:ext>
                  </a:extLst>
                </a:gridCol>
                <a:gridCol w="542076">
                  <a:extLst>
                    <a:ext uri="{9D8B030D-6E8A-4147-A177-3AD203B41FA5}">
                      <a16:colId xmlns:a16="http://schemas.microsoft.com/office/drawing/2014/main" val="3436071546"/>
                    </a:ext>
                  </a:extLst>
                </a:gridCol>
                <a:gridCol w="763931">
                  <a:extLst>
                    <a:ext uri="{9D8B030D-6E8A-4147-A177-3AD203B41FA5}">
                      <a16:colId xmlns:a16="http://schemas.microsoft.com/office/drawing/2014/main" val="1209059144"/>
                    </a:ext>
                  </a:extLst>
                </a:gridCol>
                <a:gridCol w="417329">
                  <a:extLst>
                    <a:ext uri="{9D8B030D-6E8A-4147-A177-3AD203B41FA5}">
                      <a16:colId xmlns:a16="http://schemas.microsoft.com/office/drawing/2014/main" val="462549287"/>
                    </a:ext>
                  </a:extLst>
                </a:gridCol>
                <a:gridCol w="761068">
                  <a:extLst>
                    <a:ext uri="{9D8B030D-6E8A-4147-A177-3AD203B41FA5}">
                      <a16:colId xmlns:a16="http://schemas.microsoft.com/office/drawing/2014/main" val="3966424392"/>
                    </a:ext>
                  </a:extLst>
                </a:gridCol>
                <a:gridCol w="610624">
                  <a:extLst>
                    <a:ext uri="{9D8B030D-6E8A-4147-A177-3AD203B41FA5}">
                      <a16:colId xmlns:a16="http://schemas.microsoft.com/office/drawing/2014/main" val="2408360836"/>
                    </a:ext>
                  </a:extLst>
                </a:gridCol>
                <a:gridCol w="752078">
                  <a:extLst>
                    <a:ext uri="{9D8B030D-6E8A-4147-A177-3AD203B41FA5}">
                      <a16:colId xmlns:a16="http://schemas.microsoft.com/office/drawing/2014/main" val="1073800552"/>
                    </a:ext>
                  </a:extLst>
                </a:gridCol>
                <a:gridCol w="619615">
                  <a:extLst>
                    <a:ext uri="{9D8B030D-6E8A-4147-A177-3AD203B41FA5}">
                      <a16:colId xmlns:a16="http://schemas.microsoft.com/office/drawing/2014/main" val="108990759"/>
                    </a:ext>
                  </a:extLst>
                </a:gridCol>
                <a:gridCol w="731777">
                  <a:extLst>
                    <a:ext uri="{9D8B030D-6E8A-4147-A177-3AD203B41FA5}">
                      <a16:colId xmlns:a16="http://schemas.microsoft.com/office/drawing/2014/main" val="786739348"/>
                    </a:ext>
                  </a:extLst>
                </a:gridCol>
                <a:gridCol w="524871">
                  <a:extLst>
                    <a:ext uri="{9D8B030D-6E8A-4147-A177-3AD203B41FA5}">
                      <a16:colId xmlns:a16="http://schemas.microsoft.com/office/drawing/2014/main" val="3354238531"/>
                    </a:ext>
                  </a:extLst>
                </a:gridCol>
                <a:gridCol w="743369">
                  <a:extLst>
                    <a:ext uri="{9D8B030D-6E8A-4147-A177-3AD203B41FA5}">
                      <a16:colId xmlns:a16="http://schemas.microsoft.com/office/drawing/2014/main" val="3032584897"/>
                    </a:ext>
                  </a:extLst>
                </a:gridCol>
              </a:tblGrid>
              <a:tr h="183179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Объекты налогообложения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отчет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оценка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прогноз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прогноз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прогноз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030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79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Почетный житель Анучинского района (округа)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объекты, находящиеся в собственности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Решение Думы АМО от 25.11.2020 года № 121-НПА </a:t>
                      </a:r>
                    </a:p>
                    <a:p>
                      <a:pPr algn="l"/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« О Положении о земельном налоге на территории АМО»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88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лица – члены многодетной семьи, имеющие удостоверение,</a:t>
                      </a:r>
                    </a:p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подтверждающее статус многодетной семьи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объекты, находящиеся в собственности и не используемые в предпринимательской деятельности, льгота предоставляется в отношении одного объекта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Решения Думы АМО от 25.11.2020 года № 121-НПА «О Положении о земельном налоге на территории АМО»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948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647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956294-3E78-28B7-A482-7A00B988E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6E1B947-C01C-6DDA-4979-F5759FEA26E6}"/>
              </a:ext>
            </a:extLst>
          </p:cNvPr>
          <p:cNvSpPr txBox="1">
            <a:spLocks/>
          </p:cNvSpPr>
          <p:nvPr/>
        </p:nvSpPr>
        <p:spPr>
          <a:xfrm>
            <a:off x="1277522" y="99215"/>
            <a:ext cx="10135401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характеристики бюджета Анучинского муниципального округа </a:t>
            </a: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(руб.)</a:t>
            </a:r>
            <a:endParaRPr kumimoji="0" lang="ru-RU" sz="1400" b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598C1DEE-9408-B18F-522C-A125FA6CE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956093"/>
              </p:ext>
            </p:extLst>
          </p:nvPr>
        </p:nvGraphicFramePr>
        <p:xfrm>
          <a:off x="167780" y="564004"/>
          <a:ext cx="10914078" cy="373387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979802">
                  <a:extLst>
                    <a:ext uri="{9D8B030D-6E8A-4147-A177-3AD203B41FA5}">
                      <a16:colId xmlns:a16="http://schemas.microsoft.com/office/drawing/2014/main" val="1716791425"/>
                    </a:ext>
                  </a:extLst>
                </a:gridCol>
                <a:gridCol w="1300293">
                  <a:extLst>
                    <a:ext uri="{9D8B030D-6E8A-4147-A177-3AD203B41FA5}">
                      <a16:colId xmlns:a16="http://schemas.microsoft.com/office/drawing/2014/main" val="1320842730"/>
                    </a:ext>
                  </a:extLst>
                </a:gridCol>
                <a:gridCol w="1245694">
                  <a:extLst>
                    <a:ext uri="{9D8B030D-6E8A-4147-A177-3AD203B41FA5}">
                      <a16:colId xmlns:a16="http://schemas.microsoft.com/office/drawing/2014/main" val="139633393"/>
                    </a:ext>
                  </a:extLst>
                </a:gridCol>
                <a:gridCol w="1508596">
                  <a:extLst>
                    <a:ext uri="{9D8B030D-6E8A-4147-A177-3AD203B41FA5}">
                      <a16:colId xmlns:a16="http://schemas.microsoft.com/office/drawing/2014/main" val="655956990"/>
                    </a:ext>
                  </a:extLst>
                </a:gridCol>
                <a:gridCol w="1205314">
                  <a:extLst>
                    <a:ext uri="{9D8B030D-6E8A-4147-A177-3AD203B41FA5}">
                      <a16:colId xmlns:a16="http://schemas.microsoft.com/office/drawing/2014/main" val="4058299245"/>
                    </a:ext>
                  </a:extLst>
                </a:gridCol>
                <a:gridCol w="1292013">
                  <a:extLst>
                    <a:ext uri="{9D8B030D-6E8A-4147-A177-3AD203B41FA5}">
                      <a16:colId xmlns:a16="http://schemas.microsoft.com/office/drawing/2014/main" val="880532008"/>
                    </a:ext>
                  </a:extLst>
                </a:gridCol>
                <a:gridCol w="2382366">
                  <a:extLst>
                    <a:ext uri="{9D8B030D-6E8A-4147-A177-3AD203B41FA5}">
                      <a16:colId xmlns:a16="http://schemas.microsoft.com/office/drawing/2014/main" val="2143287790"/>
                    </a:ext>
                  </a:extLst>
                </a:gridCol>
              </a:tblGrid>
              <a:tr h="308451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(-), профицит (+)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15104"/>
                  </a:ext>
                </a:extLst>
              </a:tr>
              <a:tr h="37750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7822"/>
                  </a:ext>
                </a:extLst>
              </a:tr>
              <a:tr h="5056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587474024,37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227557311,71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25030255,36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334886457,30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575603593,62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11870430,75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30669"/>
                  </a:ext>
                </a:extLst>
              </a:tr>
              <a:tr h="5656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693811392,25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233472000,00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22044000,00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438295392,25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733187674,00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-39376281,75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88892"/>
                  </a:ext>
                </a:extLst>
              </a:tr>
              <a:tr h="6134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727400368,63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246948000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458835368,63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727400368,63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79181"/>
                  </a:ext>
                </a:extLst>
              </a:tr>
              <a:tr h="7298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705566008,18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250381000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433568008,18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696375728,18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121339"/>
                  </a:ext>
                </a:extLst>
              </a:tr>
              <a:tr h="5536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715091415,55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251501000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441973415,55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697693999,55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502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931CF4-4877-891C-4143-4F0903270B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86" t="24119" r="13111" b="21745"/>
          <a:stretch/>
        </p:blipFill>
        <p:spPr>
          <a:xfrm>
            <a:off x="182767" y="1341033"/>
            <a:ext cx="1350627" cy="4820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53551C-0A48-3C89-D07E-52EDB04549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63" t="18827" r="13035" b="30719"/>
          <a:stretch/>
        </p:blipFill>
        <p:spPr>
          <a:xfrm>
            <a:off x="175274" y="1834205"/>
            <a:ext cx="1350627" cy="5508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330467-59F3-46B3-630F-3920085823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46" t="20921" r="14024" b="22969"/>
          <a:stretch/>
        </p:blipFill>
        <p:spPr>
          <a:xfrm>
            <a:off x="182767" y="2486476"/>
            <a:ext cx="1350627" cy="4647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19FD0D-017A-FB9E-629D-48D7B836F4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127" b="17236"/>
          <a:stretch/>
        </p:blipFill>
        <p:spPr>
          <a:xfrm>
            <a:off x="167780" y="3106663"/>
            <a:ext cx="1350627" cy="5888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0A1331-A74B-33AB-91EB-18BD3CD0D33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506" t="9947" r="4785" b="14343"/>
          <a:stretch/>
        </p:blipFill>
        <p:spPr>
          <a:xfrm>
            <a:off x="182767" y="3830873"/>
            <a:ext cx="1350627" cy="3944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20E02D-77DE-7021-4D8A-4E8D4DB0ECCB}"/>
              </a:ext>
            </a:extLst>
          </p:cNvPr>
          <p:cNvSpPr txBox="1"/>
          <p:nvPr/>
        </p:nvSpPr>
        <p:spPr>
          <a:xfrm>
            <a:off x="1489434" y="3854863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F7F412-6991-6752-4632-831EFC7717B6}"/>
              </a:ext>
            </a:extLst>
          </p:cNvPr>
          <p:cNvSpPr txBox="1"/>
          <p:nvPr/>
        </p:nvSpPr>
        <p:spPr>
          <a:xfrm>
            <a:off x="1610034" y="1395709"/>
            <a:ext cx="540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CBB145-2866-1123-3A5F-5D6C859B6A1A}"/>
              </a:ext>
            </a:extLst>
          </p:cNvPr>
          <p:cNvSpPr txBox="1"/>
          <p:nvPr/>
        </p:nvSpPr>
        <p:spPr>
          <a:xfrm>
            <a:off x="1518407" y="1992188"/>
            <a:ext cx="636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E3B154-45AD-1954-ED0F-E63DCA6D6E8B}"/>
              </a:ext>
            </a:extLst>
          </p:cNvPr>
          <p:cNvSpPr txBox="1"/>
          <p:nvPr/>
        </p:nvSpPr>
        <p:spPr>
          <a:xfrm>
            <a:off x="1518407" y="2533076"/>
            <a:ext cx="631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4B3887-FED2-ADB1-D282-61723DB23060}"/>
              </a:ext>
            </a:extLst>
          </p:cNvPr>
          <p:cNvSpPr txBox="1"/>
          <p:nvPr/>
        </p:nvSpPr>
        <p:spPr>
          <a:xfrm>
            <a:off x="1480319" y="3209227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57C65BFF-12A6-2BDC-E795-98E9527DDD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3202222"/>
              </p:ext>
            </p:extLst>
          </p:nvPr>
        </p:nvGraphicFramePr>
        <p:xfrm>
          <a:off x="695560" y="4593951"/>
          <a:ext cx="4184242" cy="1671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3820F1A6-DBCB-DC15-B1C5-91073EA9F0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8615379"/>
              </p:ext>
            </p:extLst>
          </p:nvPr>
        </p:nvGraphicFramePr>
        <p:xfrm>
          <a:off x="6443780" y="4593950"/>
          <a:ext cx="4184242" cy="1671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900213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79607B-20BA-280D-19FA-B0364655C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3777BB6A-0F0C-4890-18D4-9790767FC1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2121668"/>
              </p:ext>
            </p:extLst>
          </p:nvPr>
        </p:nvGraphicFramePr>
        <p:xfrm>
          <a:off x="511729" y="293616"/>
          <a:ext cx="6107185" cy="3766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50F18987-2FED-C86C-0DA3-A2F750CAA0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678800"/>
              </p:ext>
            </p:extLst>
          </p:nvPr>
        </p:nvGraphicFramePr>
        <p:xfrm>
          <a:off x="6006163" y="1174282"/>
          <a:ext cx="5977289" cy="5284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45972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E52DF3-48DF-517C-1AAD-8C514E007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03576C-A3C4-66C2-0875-2185CF3A0409}"/>
              </a:ext>
            </a:extLst>
          </p:cNvPr>
          <p:cNvSpPr txBox="1"/>
          <p:nvPr/>
        </p:nvSpPr>
        <p:spPr>
          <a:xfrm>
            <a:off x="6795083" y="91665"/>
            <a:ext cx="52710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Муниципальный долг-</a:t>
            </a:r>
            <a:r>
              <a:rPr lang="ru-RU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принятые на себя муниципальным образованием.</a:t>
            </a:r>
            <a:endParaRPr lang="ru-RU" sz="12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B9F01A-D9B8-0445-C0C8-185938A1D1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7" t="6239" r="2355" b="2508"/>
          <a:stretch/>
        </p:blipFill>
        <p:spPr>
          <a:xfrm>
            <a:off x="125835" y="167779"/>
            <a:ext cx="6543413" cy="3070371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2B818C66-B63E-2B40-21E1-B6CB777D9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139258"/>
              </p:ext>
            </p:extLst>
          </p:nvPr>
        </p:nvGraphicFramePr>
        <p:xfrm>
          <a:off x="125835" y="3405929"/>
          <a:ext cx="11794922" cy="3369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15949">
                  <a:extLst>
                    <a:ext uri="{9D8B030D-6E8A-4147-A177-3AD203B41FA5}">
                      <a16:colId xmlns:a16="http://schemas.microsoft.com/office/drawing/2014/main" val="3041103638"/>
                    </a:ext>
                  </a:extLst>
                </a:gridCol>
                <a:gridCol w="1316963">
                  <a:extLst>
                    <a:ext uri="{9D8B030D-6E8A-4147-A177-3AD203B41FA5}">
                      <a16:colId xmlns:a16="http://schemas.microsoft.com/office/drawing/2014/main" val="175518779"/>
                    </a:ext>
                  </a:extLst>
                </a:gridCol>
                <a:gridCol w="1389420">
                  <a:extLst>
                    <a:ext uri="{9D8B030D-6E8A-4147-A177-3AD203B41FA5}">
                      <a16:colId xmlns:a16="http://schemas.microsoft.com/office/drawing/2014/main" val="3289722208"/>
                    </a:ext>
                  </a:extLst>
                </a:gridCol>
                <a:gridCol w="1488974">
                  <a:extLst>
                    <a:ext uri="{9D8B030D-6E8A-4147-A177-3AD203B41FA5}">
                      <a16:colId xmlns:a16="http://schemas.microsoft.com/office/drawing/2014/main" val="1945430948"/>
                    </a:ext>
                  </a:extLst>
                </a:gridCol>
                <a:gridCol w="1263897">
                  <a:extLst>
                    <a:ext uri="{9D8B030D-6E8A-4147-A177-3AD203B41FA5}">
                      <a16:colId xmlns:a16="http://schemas.microsoft.com/office/drawing/2014/main" val="4155469845"/>
                    </a:ext>
                  </a:extLst>
                </a:gridCol>
                <a:gridCol w="1419719">
                  <a:extLst>
                    <a:ext uri="{9D8B030D-6E8A-4147-A177-3AD203B41FA5}">
                      <a16:colId xmlns:a16="http://schemas.microsoft.com/office/drawing/2014/main" val="3513893042"/>
                    </a:ext>
                  </a:extLst>
                </a:gridCol>
              </a:tblGrid>
              <a:tr h="29526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01.01.2022г (факт)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01.01.2023г (оценка)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01.01.2024г (прогноз)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01.01.2025г (прогноз)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01.01.2026г (прогноз)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190293"/>
                  </a:ext>
                </a:extLst>
              </a:tr>
              <a:tr h="19294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внутренний долг  на 01 января соответствующего года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81417"/>
                  </a:ext>
                </a:extLst>
              </a:tr>
              <a:tr h="16925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Муниципальные ценные бумаги: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873844"/>
                  </a:ext>
                </a:extLst>
              </a:tr>
              <a:tr h="15515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привлечение средств от размещения ценных бумаг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404130"/>
                  </a:ext>
                </a:extLst>
              </a:tr>
              <a:tr h="16925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погашение номинальной стоимости ценных бумаг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832017"/>
                  </a:ext>
                </a:extLst>
              </a:tr>
              <a:tr h="15228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Кредиты, полученные от кредитных организаций: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660841"/>
                  </a:ext>
                </a:extLst>
              </a:tr>
              <a:tr h="21862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привлечение кредитов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679523"/>
                  </a:ext>
                </a:extLst>
              </a:tr>
              <a:tr h="1904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погашение основной суммы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018106"/>
                  </a:ext>
                </a:extLst>
              </a:tr>
              <a:tr h="1865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Бюджетные кредиты, привличенные от других бюджетов бюджетной системы РФ: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301356"/>
                  </a:ext>
                </a:extLst>
              </a:tr>
              <a:tr h="1637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привлечение кредитов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167440"/>
                  </a:ext>
                </a:extLst>
              </a:tr>
              <a:tr h="19746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погашение основной суммы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222972"/>
                  </a:ext>
                </a:extLst>
              </a:tr>
              <a:tr h="16325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Муниципальные гарантии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467773"/>
                  </a:ext>
                </a:extLst>
              </a:tr>
              <a:tr h="15939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предоставление  муниципальных гарантий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851710"/>
                  </a:ext>
                </a:extLst>
              </a:tr>
              <a:tr h="19746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исполнение муниципальных гарантий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619467"/>
                  </a:ext>
                </a:extLst>
              </a:tr>
              <a:tr h="20182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Объем иных непогашенных долговых обязательст муниципального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580477"/>
                  </a:ext>
                </a:extLst>
              </a:tr>
              <a:tr h="17116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Верхний предел муниципального внутреннего долга на 01 января соответствующего года, всего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945927"/>
                  </a:ext>
                </a:extLst>
              </a:tr>
              <a:tr h="23273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по муниципальным гарантиям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75236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6EAA9B9-3586-2BEC-37C5-CBCA9693967A}"/>
              </a:ext>
            </a:extLst>
          </p:cNvPr>
          <p:cNvSpPr txBox="1"/>
          <p:nvPr/>
        </p:nvSpPr>
        <p:spPr>
          <a:xfrm>
            <a:off x="6795083" y="910080"/>
            <a:ext cx="52710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проекте решения о бюджете на 2023 год и плановый период 2024 и 2025 годов ограничения по предельному объему муниципального долга и верхнего предельного муниципального долга отсутствуют.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8273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9AD169-2A48-0087-30EE-81AEAAAA9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6F647A-4FDF-1369-4926-72F658360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48" y="134224"/>
            <a:ext cx="1866479" cy="1067237"/>
          </a:xfrm>
          <a:prstGeom prst="rect">
            <a:avLst/>
          </a:prstGeom>
        </p:spPr>
      </p:pic>
      <p:graphicFrame>
        <p:nvGraphicFramePr>
          <p:cNvPr id="4" name="Таблица 8">
            <a:extLst>
              <a:ext uri="{FF2B5EF4-FFF2-40B4-BE49-F238E27FC236}">
                <a16:creationId xmlns:a16="http://schemas.microsoft.com/office/drawing/2014/main" id="{0D081D99-4F4F-7A53-C8B4-908AAB90C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963088"/>
              </p:ext>
            </p:extLst>
          </p:nvPr>
        </p:nvGraphicFramePr>
        <p:xfrm>
          <a:off x="2214013" y="152836"/>
          <a:ext cx="2592879" cy="9194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98303">
                  <a:extLst>
                    <a:ext uri="{9D8B030D-6E8A-4147-A177-3AD203B41FA5}">
                      <a16:colId xmlns:a16="http://schemas.microsoft.com/office/drawing/2014/main" val="3486547119"/>
                    </a:ext>
                  </a:extLst>
                </a:gridCol>
                <a:gridCol w="771787">
                  <a:extLst>
                    <a:ext uri="{9D8B030D-6E8A-4147-A177-3AD203B41FA5}">
                      <a16:colId xmlns:a16="http://schemas.microsoft.com/office/drawing/2014/main" val="3041536650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2258898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2023год (проект)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2024год (прогноз)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(прогноз)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23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26172000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3986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5FC3A42-0E93-AA57-2C72-4E5B3EF93587}"/>
              </a:ext>
            </a:extLst>
          </p:cNvPr>
          <p:cNvSpPr txBox="1"/>
          <p:nvPr/>
        </p:nvSpPr>
        <p:spPr>
          <a:xfrm>
            <a:off x="93128" y="1158236"/>
            <a:ext cx="4443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Дорожный фонд Анучинского муниципального округа</a:t>
            </a:r>
            <a:endParaRPr lang="ru-RU" sz="12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ED9FA5-045B-8769-80D9-5B3D5DEE913A}"/>
              </a:ext>
            </a:extLst>
          </p:cNvPr>
          <p:cNvSpPr txBox="1"/>
          <p:nvPr/>
        </p:nvSpPr>
        <p:spPr>
          <a:xfrm>
            <a:off x="93128" y="1350103"/>
            <a:ext cx="4713764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Дорожный фонд Анучинского округа - часть средств бюджета Анучинского округа, подлежащая использованию в целях финансового обеспечения дорожной деятельности в отношении автомобильных дорог общего пользования местного значения вне границ населенных пунктов. 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Бюджетные ассигнования (далее - средства) дорожного фонда Анучинского округа направляются на: 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 проектирование, строительство, реконструкцию автомобильных дорог общего пользования местного значения муниципального района (далее - автодороги местного значения), в том числе с твердым покрытием, и искусственных дорожных сооружений (включая разработку документации по планировке территории в целях размещения автомобильных дорог, инженерные изыскания, разработку проектной документации, проведение необходимых государственных экспертиз, выкуп земельных участков и подготовку территории строительства);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 капитальный ремонт, ремонт и содержание автодорог местного значения и искусственных дорожных сооружений, а также на проектирование соответствующих работ и проведение необходимых государственных экспертиз;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 обустройство автодорог местного значения в целях повышения безопасности дорожного движения;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 обеспечение транспортной безопасности автодорог местного значения;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д) проведение работ по технической инвентаризации автодорог местного значения;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е) осуществление иных мероприятий в отношении автодорог местного значения, предусмотренных законодательством.</a:t>
            </a:r>
          </a:p>
          <a:p>
            <a:pPr indent="190500"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средств дорожного фонда Анучинского округа осуществляется в соответствии с решением Думы Анучинского округа о бюджете на очередной финансовый год в рамках реализации муниципальных программ в сфере дорожного хозяйства, утверждаемых нормативно-правовыми актами администрации Анучинского округа, а также непрограммных мероприятий, утверждаемых иными нормативными правовыми актами, устанавливающими расходные мероприятия в сфере дорожного хозяйства. </a:t>
            </a: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дорожного фонда, не использованные в текущем финансовом году, направляются на увеличение бюджетных ассигнований фонда в очередном финансовом году.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60745E-357D-D5C9-0332-D4FA75755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20" y="134224"/>
            <a:ext cx="1920406" cy="1249788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E597668-178B-2F4F-4DE4-F85876193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473203"/>
              </p:ext>
            </p:extLst>
          </p:nvPr>
        </p:nvGraphicFramePr>
        <p:xfrm>
          <a:off x="7004818" y="152836"/>
          <a:ext cx="3254918" cy="9194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82169">
                  <a:extLst>
                    <a:ext uri="{9D8B030D-6E8A-4147-A177-3AD203B41FA5}">
                      <a16:colId xmlns:a16="http://schemas.microsoft.com/office/drawing/2014/main" val="3486547119"/>
                    </a:ext>
                  </a:extLst>
                </a:gridCol>
                <a:gridCol w="1048624">
                  <a:extLst>
                    <a:ext uri="{9D8B030D-6E8A-4147-A177-3AD203B41FA5}">
                      <a16:colId xmlns:a16="http://schemas.microsoft.com/office/drawing/2014/main" val="3041536650"/>
                    </a:ext>
                  </a:extLst>
                </a:gridCol>
                <a:gridCol w="1124125">
                  <a:extLst>
                    <a:ext uri="{9D8B030D-6E8A-4147-A177-3AD203B41FA5}">
                      <a16:colId xmlns:a16="http://schemas.microsoft.com/office/drawing/2014/main" val="225889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2023год (проект)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2024год (прогноз)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(прогноз)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23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39862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D6FCB2B-0F5C-2D23-685A-E7AFCE85D6C9}"/>
              </a:ext>
            </a:extLst>
          </p:cNvPr>
          <p:cNvSpPr txBox="1"/>
          <p:nvPr/>
        </p:nvSpPr>
        <p:spPr>
          <a:xfrm>
            <a:off x="4852681" y="1435235"/>
            <a:ext cx="703451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Резервный фонд представляет собой обособленную часть средств бюджета Анучинского муниципального округа  (далее – местный  бюджет), предназначенную для финансирования непредвиденных расходов, в том числе финансирования мероприятий на проведение аварийно-спасательных и иных мероприятий, связанных с ликвидацией последствий стихийных бедствий и других чрезвычайных ситуаций на территории муниципального образования.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 резервного фонда расходуются на финансовое обеспечение непредвиденных расходов, связанных с проведением мероприятий: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по осуществлению поисковых, аварийно-восстановительных, ремонтных работ на объектах жилищно-коммунального хозяйства, социальной сферы, промышленности, энергетики, транспорта и связи, пострадавших в результате чрезвычайных ситуаций природного и техногенного характера,  на объектах муниципального жилищного фонда;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по развертыванию и содержанию временных пунктов проживания и питания для эвакуированных и пострадавших граждан;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по оказанию разовой материальной помощи лицам, пострадавшим в результате чрезвычайных ситуаций природного и/или техногенного характера;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по обновлению резерва материальных ресурсов для ликвидации чрезвычайных ситуаций на территории муниципального образования;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д) по использованию в целях гражданской обороны запасов материально-технических, продовольственных, медицинских и иных средств;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е) по проведению экстренных противоэпидемиологических и противоэпизоотических мероприятий по предупреждению вспышек эпидемий и эпизоотий;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ж) по оказанию гражданам - собственникам жилых помещений, и гражданам, зарегистрированным по месту жительства в данных жилых помещениях: -  материальной помощи в связи с полной утратой жилого помещения; -  разовой материальной помощи при значительном ущербе в результате пожара;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з)</a:t>
            </a:r>
            <a:r>
              <a:rPr lang="ru-RU" sz="1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своевременное финансовое обеспечение мероприятий, связанных с профилактикой и устранением последствий распространения, и ликвидация массовых заболеваний и эпидемий с проведением санитарно-противоэпидемических, иммунопрофилактических, карантинных и иных мероприятий;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и) осуществлением других непредвиденных расходов, не предусмотренных в бюджете округа.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342900" algn="just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к) дополнительных мер, направленных на снижение негативных последствий для экономики Анучинского муниципального округа по решениям Антикризисного штаба по предотвращению негативных тенденций в экономики округа в условиях внешнего санкционного давления.</a:t>
            </a: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Размер резервного фонда устанавливается решением Думы Анучинского муниципального округа о бюджете на очередной финансовый год и на плановый период и не может превышать 3 процентов утверждённого вышеуказанным решением общего объёма расходов.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7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EF29BF-B1B7-91FA-B2F8-4A3F71609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4D9543-35D5-B83C-ED2F-595A6D54B22A}"/>
              </a:ext>
            </a:extLst>
          </p:cNvPr>
          <p:cNvSpPr txBox="1"/>
          <p:nvPr/>
        </p:nvSpPr>
        <p:spPr>
          <a:xfrm>
            <a:off x="2328009" y="84549"/>
            <a:ext cx="77283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бюджетных ассигнований на исполнение публичных нормативных обязательств руб.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3473A3-BD97-6ACF-016F-83EC8220153E}"/>
              </a:ext>
            </a:extLst>
          </p:cNvPr>
          <p:cNvSpPr txBox="1"/>
          <p:nvPr/>
        </p:nvSpPr>
        <p:spPr>
          <a:xfrm>
            <a:off x="492810" y="392326"/>
            <a:ext cx="1120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Публичные обязательства – </a:t>
            </a:r>
            <a:r>
              <a:rPr lang="ru-RU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 публично – правового образования, вытекающие из нормативных актов (законов, постановлений, распоряжений и др.), перед населением, организациями, другими публично-правовыми образованиями.</a:t>
            </a:r>
            <a:endParaRPr lang="ru-RU" sz="12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pic>
        <p:nvPicPr>
          <p:cNvPr id="2050" name="Picture 2" descr="Персональный сайт - Стипендии и иные виды материальной поддержки">
            <a:extLst>
              <a:ext uri="{FF2B5EF4-FFF2-40B4-BE49-F238E27FC236}">
                <a16:creationId xmlns:a16="http://schemas.microsoft.com/office/drawing/2014/main" id="{5FB605C9-8A83-9EF1-1F5A-8AEDB466D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992290"/>
            <a:ext cx="2876550" cy="1590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2B14F5-FFD6-1AAA-0D83-EB28915FE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276" y="1161768"/>
            <a:ext cx="2558295" cy="1706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4B8870FA-C8AE-4DE5-EBF0-D10A8022B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968174"/>
              </p:ext>
            </p:extLst>
          </p:nvPr>
        </p:nvGraphicFramePr>
        <p:xfrm>
          <a:off x="228601" y="3059548"/>
          <a:ext cx="3382853" cy="1660933"/>
        </p:xfrm>
        <a:graphic>
          <a:graphicData uri="http://schemas.openxmlformats.org/drawingml/2006/table">
            <a:tbl>
              <a:tblPr/>
              <a:tblGrid>
                <a:gridCol w="1321786">
                  <a:extLst>
                    <a:ext uri="{9D8B030D-6E8A-4147-A177-3AD203B41FA5}">
                      <a16:colId xmlns:a16="http://schemas.microsoft.com/office/drawing/2014/main" val="3454736214"/>
                    </a:ext>
                  </a:extLst>
                </a:gridCol>
                <a:gridCol w="659836">
                  <a:extLst>
                    <a:ext uri="{9D8B030D-6E8A-4147-A177-3AD203B41FA5}">
                      <a16:colId xmlns:a16="http://schemas.microsoft.com/office/drawing/2014/main" val="4123752852"/>
                    </a:ext>
                  </a:extLst>
                </a:gridCol>
                <a:gridCol w="716360">
                  <a:extLst>
                    <a:ext uri="{9D8B030D-6E8A-4147-A177-3AD203B41FA5}">
                      <a16:colId xmlns:a16="http://schemas.microsoft.com/office/drawing/2014/main" val="2304064033"/>
                    </a:ext>
                  </a:extLst>
                </a:gridCol>
                <a:gridCol w="684871">
                  <a:extLst>
                    <a:ext uri="{9D8B030D-6E8A-4147-A177-3AD203B41FA5}">
                      <a16:colId xmlns:a16="http://schemas.microsoft.com/office/drawing/2014/main" val="4214635079"/>
                    </a:ext>
                  </a:extLst>
                </a:gridCol>
              </a:tblGrid>
              <a:tr h="2381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923757"/>
                  </a:ext>
                </a:extLst>
              </a:tr>
              <a:tr h="232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2024 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2025год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431379"/>
                  </a:ext>
                </a:extLst>
              </a:tr>
              <a:tr h="1845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669308"/>
                  </a:ext>
                </a:extLst>
              </a:tr>
              <a:tr h="4413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родительской платы за содержание ребенка в муниципальных образовательных учреждениях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2451773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2549908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2651261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35637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6B18CA3E-6041-962A-0CB7-5F89B9A54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413175"/>
              </p:ext>
            </p:extLst>
          </p:nvPr>
        </p:nvGraphicFramePr>
        <p:xfrm>
          <a:off x="7254311" y="1200372"/>
          <a:ext cx="4686949" cy="1747358"/>
        </p:xfrm>
        <a:graphic>
          <a:graphicData uri="http://schemas.openxmlformats.org/drawingml/2006/table">
            <a:tbl>
              <a:tblPr/>
              <a:tblGrid>
                <a:gridCol w="1808667">
                  <a:extLst>
                    <a:ext uri="{9D8B030D-6E8A-4147-A177-3AD203B41FA5}">
                      <a16:colId xmlns:a16="http://schemas.microsoft.com/office/drawing/2014/main" val="3454736214"/>
                    </a:ext>
                  </a:extLst>
                </a:gridCol>
                <a:gridCol w="936882">
                  <a:extLst>
                    <a:ext uri="{9D8B030D-6E8A-4147-A177-3AD203B41FA5}">
                      <a16:colId xmlns:a16="http://schemas.microsoft.com/office/drawing/2014/main" val="4123752852"/>
                    </a:ext>
                  </a:extLst>
                </a:gridCol>
                <a:gridCol w="1006297">
                  <a:extLst>
                    <a:ext uri="{9D8B030D-6E8A-4147-A177-3AD203B41FA5}">
                      <a16:colId xmlns:a16="http://schemas.microsoft.com/office/drawing/2014/main" val="2304064033"/>
                    </a:ext>
                  </a:extLst>
                </a:gridCol>
                <a:gridCol w="935103">
                  <a:extLst>
                    <a:ext uri="{9D8B030D-6E8A-4147-A177-3AD203B41FA5}">
                      <a16:colId xmlns:a16="http://schemas.microsoft.com/office/drawing/2014/main" val="4214635079"/>
                    </a:ext>
                  </a:extLst>
                </a:gridCol>
              </a:tblGrid>
              <a:tr h="1134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923757"/>
                  </a:ext>
                </a:extLst>
              </a:tr>
              <a:tr h="149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2024 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2025год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431379"/>
                  </a:ext>
                </a:extLst>
              </a:tr>
              <a:tr h="87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669308"/>
                  </a:ext>
                </a:extLst>
              </a:tr>
              <a:tr h="10939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детей, оставшихся без попечения родителей, и лиц, принявших на воспитание в семью детей, оставшихся без попечения родителей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30194643,84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30964497,92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43984197,22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783961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41EFFD9B-9101-BE92-898C-4F01A24EA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754125"/>
              </p:ext>
            </p:extLst>
          </p:nvPr>
        </p:nvGraphicFramePr>
        <p:xfrm>
          <a:off x="3105151" y="5319234"/>
          <a:ext cx="7197753" cy="940012"/>
        </p:xfrm>
        <a:graphic>
          <a:graphicData uri="http://schemas.openxmlformats.org/drawingml/2006/table">
            <a:tbl>
              <a:tblPr/>
              <a:tblGrid>
                <a:gridCol w="2858958">
                  <a:extLst>
                    <a:ext uri="{9D8B030D-6E8A-4147-A177-3AD203B41FA5}">
                      <a16:colId xmlns:a16="http://schemas.microsoft.com/office/drawing/2014/main" val="3454736214"/>
                    </a:ext>
                  </a:extLst>
                </a:gridCol>
                <a:gridCol w="1379903">
                  <a:extLst>
                    <a:ext uri="{9D8B030D-6E8A-4147-A177-3AD203B41FA5}">
                      <a16:colId xmlns:a16="http://schemas.microsoft.com/office/drawing/2014/main" val="4123752852"/>
                    </a:ext>
                  </a:extLst>
                </a:gridCol>
                <a:gridCol w="1512693">
                  <a:extLst>
                    <a:ext uri="{9D8B030D-6E8A-4147-A177-3AD203B41FA5}">
                      <a16:colId xmlns:a16="http://schemas.microsoft.com/office/drawing/2014/main" val="2304064033"/>
                    </a:ext>
                  </a:extLst>
                </a:gridCol>
                <a:gridCol w="1446199">
                  <a:extLst>
                    <a:ext uri="{9D8B030D-6E8A-4147-A177-3AD203B41FA5}">
                      <a16:colId xmlns:a16="http://schemas.microsoft.com/office/drawing/2014/main" val="4214635079"/>
                    </a:ext>
                  </a:extLst>
                </a:gridCol>
              </a:tblGrid>
              <a:tr h="2381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923757"/>
                  </a:ext>
                </a:extLst>
              </a:tr>
              <a:tr h="232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2024 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2025год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431379"/>
                  </a:ext>
                </a:extLst>
              </a:tr>
              <a:tr h="4697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32646416,84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33514405,92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46635458,22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552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592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089F84-7C6C-D330-DC18-BE7454383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C93643-C38E-622A-9B2E-2D56334F3C2A}"/>
              </a:ext>
            </a:extLst>
          </p:cNvPr>
          <p:cNvSpPr txBox="1">
            <a:spLocks/>
          </p:cNvSpPr>
          <p:nvPr/>
        </p:nvSpPr>
        <p:spPr>
          <a:xfrm>
            <a:off x="1277522" y="99215"/>
            <a:ext cx="7975535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бюджета</a:t>
            </a:r>
            <a:endParaRPr kumimoji="0" lang="ru-RU" sz="1400" b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8F7C29B-8BC5-2744-4969-936AE7B79837}"/>
              </a:ext>
            </a:extLst>
          </p:cNvPr>
          <p:cNvSpPr txBox="1">
            <a:spLocks/>
          </p:cNvSpPr>
          <p:nvPr/>
        </p:nvSpPr>
        <p:spPr>
          <a:xfrm>
            <a:off x="2038525" y="381217"/>
            <a:ext cx="7821553" cy="3655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бюджет на безвозмездной и безвозвратной основе.</a:t>
            </a:r>
            <a:endParaRPr kumimoji="0" lang="ru-RU" sz="13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CACB73-8437-1450-A267-B6D34E2870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60" b="26318"/>
          <a:stretch/>
        </p:blipFill>
        <p:spPr>
          <a:xfrm>
            <a:off x="931178" y="778801"/>
            <a:ext cx="2197916" cy="14386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CD9259-EBC7-E6E8-0D44-173FE3BB28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44" r="12649" b="40927"/>
          <a:stretch/>
        </p:blipFill>
        <p:spPr>
          <a:xfrm>
            <a:off x="4229557" y="794937"/>
            <a:ext cx="1793738" cy="1438646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B46A6FB-D12F-BE8E-885E-F7DAD066AFC5}"/>
              </a:ext>
            </a:extLst>
          </p:cNvPr>
          <p:cNvSpPr txBox="1">
            <a:spLocks/>
          </p:cNvSpPr>
          <p:nvPr/>
        </p:nvSpPr>
        <p:spPr>
          <a:xfrm>
            <a:off x="195045" y="2158081"/>
            <a:ext cx="3261220" cy="14386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предусмотренных законодательством Российской Федерации федеральных, региональных, местных налогов и сборов, в том числе от налогов, предусмотренных специальными налоговыми режимами и законодательством Анучинского муниципального округа.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A0E8CD5-01FD-401A-7106-157773BF7247}"/>
              </a:ext>
            </a:extLst>
          </p:cNvPr>
          <p:cNvSpPr/>
          <p:nvPr/>
        </p:nvSpPr>
        <p:spPr>
          <a:xfrm>
            <a:off x="475256" y="3767326"/>
            <a:ext cx="2894202" cy="11055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уплаты акцизов;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совокупный доход;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имущество;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пошлина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36C686E-37AE-9AC2-BF29-BBE662091E23}"/>
              </a:ext>
            </a:extLst>
          </p:cNvPr>
          <p:cNvSpPr txBox="1">
            <a:spLocks/>
          </p:cNvSpPr>
          <p:nvPr/>
        </p:nvSpPr>
        <p:spPr>
          <a:xfrm>
            <a:off x="3718423" y="2164373"/>
            <a:ext cx="3261220" cy="11055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предоставления государством в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Пользование имущества и природных ресурсов, от различного вида услуг, а так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платежи  в виде штрафов и иных санкций за нарушение законодательства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E081ADD-CB71-CB73-0103-655FB5232350}"/>
              </a:ext>
            </a:extLst>
          </p:cNvPr>
          <p:cNvSpPr/>
          <p:nvPr/>
        </p:nvSpPr>
        <p:spPr>
          <a:xfrm>
            <a:off x="3844714" y="3269949"/>
            <a:ext cx="2894202" cy="15960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имущества;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оказания платных услуг(работ) и компенсации затрат государства;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штрафы, санкции, возмещение ущерба;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неналоговые доходы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A41233-05DC-5494-1AA9-EEA05BFCB7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40" t="14631" r="2789"/>
          <a:stretch/>
        </p:blipFill>
        <p:spPr>
          <a:xfrm>
            <a:off x="7077575" y="2933858"/>
            <a:ext cx="4775766" cy="32527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CC32D3-2212-388F-127F-9F3BF9A5451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114" t="69034" r="9694" b="3853"/>
          <a:stretch/>
        </p:blipFill>
        <p:spPr>
          <a:xfrm>
            <a:off x="7162306" y="860492"/>
            <a:ext cx="4691035" cy="1791363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8A123CB-C151-168B-4A27-AE0D3951BF50}"/>
              </a:ext>
            </a:extLst>
          </p:cNvPr>
          <p:cNvSpPr txBox="1">
            <a:spLocks/>
          </p:cNvSpPr>
          <p:nvPr/>
        </p:nvSpPr>
        <p:spPr>
          <a:xfrm>
            <a:off x="434655" y="6079199"/>
            <a:ext cx="6043219" cy="2851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источников доходов определяется бюджетным кодексом Российской Федерации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282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19E8F3-1681-F1E5-1C11-51A3CC26A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F65B8DB-30DC-763D-9DF5-00CB05CDD6D4}"/>
              </a:ext>
            </a:extLst>
          </p:cNvPr>
          <p:cNvSpPr txBox="1">
            <a:spLocks/>
          </p:cNvSpPr>
          <p:nvPr/>
        </p:nvSpPr>
        <p:spPr>
          <a:xfrm>
            <a:off x="2136885" y="159391"/>
            <a:ext cx="7342675" cy="276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доходов бюджета Анучинского муниципального округа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98CD2A7-5FA7-6092-1D80-2252805484B2}"/>
              </a:ext>
            </a:extLst>
          </p:cNvPr>
          <p:cNvSpPr txBox="1">
            <a:spLocks/>
          </p:cNvSpPr>
          <p:nvPr/>
        </p:nvSpPr>
        <p:spPr>
          <a:xfrm>
            <a:off x="2136885" y="457200"/>
            <a:ext cx="7342675" cy="276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Налоговые доходы (руб.)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BFD709E1-69A3-EAAE-DE1E-966614832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849346"/>
              </p:ext>
            </p:extLst>
          </p:nvPr>
        </p:nvGraphicFramePr>
        <p:xfrm>
          <a:off x="206943" y="837969"/>
          <a:ext cx="11778114" cy="4714974"/>
        </p:xfrm>
        <a:graphic>
          <a:graphicData uri="http://schemas.openxmlformats.org/drawingml/2006/table">
            <a:tbl>
              <a:tblPr firstRow="1" bandRow="1"/>
              <a:tblGrid>
                <a:gridCol w="1661962">
                  <a:extLst>
                    <a:ext uri="{9D8B030D-6E8A-4147-A177-3AD203B41FA5}">
                      <a16:colId xmlns:a16="http://schemas.microsoft.com/office/drawing/2014/main" val="1404750323"/>
                    </a:ext>
                  </a:extLst>
                </a:gridCol>
                <a:gridCol w="3176337">
                  <a:extLst>
                    <a:ext uri="{9D8B030D-6E8A-4147-A177-3AD203B41FA5}">
                      <a16:colId xmlns:a16="http://schemas.microsoft.com/office/drawing/2014/main" val="4210235011"/>
                    </a:ext>
                  </a:extLst>
                </a:gridCol>
                <a:gridCol w="1029903">
                  <a:extLst>
                    <a:ext uri="{9D8B030D-6E8A-4147-A177-3AD203B41FA5}">
                      <a16:colId xmlns:a16="http://schemas.microsoft.com/office/drawing/2014/main" val="1045015154"/>
                    </a:ext>
                  </a:extLst>
                </a:gridCol>
                <a:gridCol w="1049154">
                  <a:extLst>
                    <a:ext uri="{9D8B030D-6E8A-4147-A177-3AD203B41FA5}">
                      <a16:colId xmlns:a16="http://schemas.microsoft.com/office/drawing/2014/main" val="1357531885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val="4245390910"/>
                    </a:ext>
                  </a:extLst>
                </a:gridCol>
                <a:gridCol w="750770">
                  <a:extLst>
                    <a:ext uri="{9D8B030D-6E8A-4147-A177-3AD203B41FA5}">
                      <a16:colId xmlns:a16="http://schemas.microsoft.com/office/drawing/2014/main" val="1022901608"/>
                    </a:ext>
                  </a:extLst>
                </a:gridCol>
                <a:gridCol w="712270">
                  <a:extLst>
                    <a:ext uri="{9D8B030D-6E8A-4147-A177-3AD203B41FA5}">
                      <a16:colId xmlns:a16="http://schemas.microsoft.com/office/drawing/2014/main" val="276154769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val="2761571145"/>
                    </a:ext>
                  </a:extLst>
                </a:gridCol>
                <a:gridCol w="991403">
                  <a:extLst>
                    <a:ext uri="{9D8B030D-6E8A-4147-A177-3AD203B41FA5}">
                      <a16:colId xmlns:a16="http://schemas.microsoft.com/office/drawing/2014/main" val="2100720313"/>
                    </a:ext>
                  </a:extLst>
                </a:gridCol>
              </a:tblGrid>
              <a:tr h="447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43642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ДОХОДЫ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191122307,28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192458000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209000000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109,35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211000000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78454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000 1 01 02000 00 0000 110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191122307,28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192458000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209000000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109,35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211000000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694804"/>
                  </a:ext>
                </a:extLst>
              </a:tr>
              <a:tr h="4003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ТОВАРЫ (РАБОТЫ,УСЛУГИ), РЕАЛИЗУЕМЫЕ НА ТЕРРИТОРИИ РОССИЙСКОЙ ФЕДЕРАЦИИ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22394345,86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24114000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26172000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116,87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81379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000 1 03 02000 00 0000 110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22394345,86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24114000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26172000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116,87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6593"/>
                  </a:ext>
                </a:extLst>
              </a:tr>
              <a:tr h="2294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4274512,93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7950000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37,36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4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000 1 05 01000 00 0000 110</a:t>
                      </a:r>
                    </a:p>
                    <a:p>
                      <a:pPr algn="just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250697,38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478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000 1 05 02010 00 0000 110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Единый налог на вмененный доход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939086,89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546198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000 1 05 03000 00 0000 110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1215040,15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41,15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853850"/>
                  </a:ext>
                </a:extLst>
              </a:tr>
              <a:tr h="2642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000 1 05 04000 00 0000 110 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1869688,51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1450000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117,67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151,72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393628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7900436,88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7550000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7106000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89,94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601422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000 1 06 01000 00 0000 110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2988538,66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110,42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157,14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883613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000 1 06 06000 00 0000 110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4911898,22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5450000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77,49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69,83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695566"/>
                  </a:ext>
                </a:extLst>
              </a:tr>
              <a:tr h="242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1865708,76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91,12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121,43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753574"/>
                  </a:ext>
                </a:extLst>
              </a:tr>
              <a:tr h="242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000 1 08 03000 00 0000 110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1865708,76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91,12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121,43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600003"/>
                  </a:ext>
                </a:extLst>
              </a:tr>
              <a:tr h="242023">
                <a:tc>
                  <a:txBody>
                    <a:bodyPr/>
                    <a:lstStyle/>
                    <a:p>
                      <a:pPr algn="just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227557311,71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233472000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246948000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105,77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250381000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251501000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59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009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D35699-CC9E-91BF-5353-30388CE1F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5CCB53-2BC8-C80C-FF70-141B5A7EAE3C}"/>
              </a:ext>
            </a:extLst>
          </p:cNvPr>
          <p:cNvSpPr txBox="1"/>
          <p:nvPr/>
        </p:nvSpPr>
        <p:spPr>
          <a:xfrm>
            <a:off x="5052521" y="128126"/>
            <a:ext cx="30494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solidFill>
                  <a:srgbClr val="8C3FC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1200" b="1" kern="100" dirty="0">
              <a:solidFill>
                <a:srgbClr val="8C3FC5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B21F55-6A55-2707-3AA5-3E507341A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09" y="420681"/>
            <a:ext cx="2245201" cy="17642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CA342F-C84D-FD92-447B-E69C103F914A}"/>
              </a:ext>
            </a:extLst>
          </p:cNvPr>
          <p:cNvSpPr txBox="1"/>
          <p:nvPr/>
        </p:nvSpPr>
        <p:spPr>
          <a:xfrm>
            <a:off x="4450676" y="292722"/>
            <a:ext cx="54750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НДФЛ является основным доходным источником бюджета. </a:t>
            </a:r>
            <a:endParaRPr lang="ru-RU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FFC4B8BF-FB84-AC0C-3064-4744372292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0745244"/>
              </p:ext>
            </p:extLst>
          </p:nvPr>
        </p:nvGraphicFramePr>
        <p:xfrm>
          <a:off x="134090" y="2462109"/>
          <a:ext cx="3302129" cy="4055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DFBBA750-E58D-4118-F568-D22A79B2E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0809352"/>
              </p:ext>
            </p:extLst>
          </p:nvPr>
        </p:nvGraphicFramePr>
        <p:xfrm>
          <a:off x="3157817" y="551486"/>
          <a:ext cx="8235542" cy="2360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EBD8D695-9CB6-49F7-5A78-D42FD1CE28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1385798"/>
              </p:ext>
            </p:extLst>
          </p:nvPr>
        </p:nvGraphicFramePr>
        <p:xfrm>
          <a:off x="3436219" y="3440282"/>
          <a:ext cx="6968690" cy="3289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A4C7FD82-EE01-7AAD-1CEA-B52F9B6DD6EE}"/>
              </a:ext>
            </a:extLst>
          </p:cNvPr>
          <p:cNvSpPr/>
          <p:nvPr/>
        </p:nvSpPr>
        <p:spPr>
          <a:xfrm>
            <a:off x="8514516" y="4490035"/>
            <a:ext cx="486456" cy="335504"/>
          </a:xfrm>
          <a:prstGeom prst="rightArrow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8BA62017-DA31-3773-D00A-D714B04C3DF9}"/>
              </a:ext>
            </a:extLst>
          </p:cNvPr>
          <p:cNvSpPr txBox="1"/>
          <p:nvPr/>
        </p:nvSpPr>
        <p:spPr>
          <a:xfrm>
            <a:off x="8514516" y="4823062"/>
            <a:ext cx="572703" cy="33946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100,5</a:t>
            </a:r>
            <a:r>
              <a:rPr lang="ru-RU" sz="1100" dirty="0"/>
              <a:t>%</a:t>
            </a: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AEEBE1A7-D601-D02E-7513-B24FAAFC188C}"/>
              </a:ext>
            </a:extLst>
          </p:cNvPr>
          <p:cNvSpPr/>
          <p:nvPr/>
        </p:nvSpPr>
        <p:spPr>
          <a:xfrm>
            <a:off x="5350823" y="5513874"/>
            <a:ext cx="486456" cy="335504"/>
          </a:xfrm>
          <a:prstGeom prst="rightArrow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1282C221-6BAE-9ACA-4E2B-587DF4F0B710}"/>
              </a:ext>
            </a:extLst>
          </p:cNvPr>
          <p:cNvSpPr/>
          <p:nvPr/>
        </p:nvSpPr>
        <p:spPr>
          <a:xfrm>
            <a:off x="6434108" y="5346122"/>
            <a:ext cx="486456" cy="335504"/>
          </a:xfrm>
          <a:prstGeom prst="rightArrow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A562AE48-BF83-AA30-7118-3BF58552FA9E}"/>
              </a:ext>
            </a:extLst>
          </p:cNvPr>
          <p:cNvSpPr txBox="1"/>
          <p:nvPr/>
        </p:nvSpPr>
        <p:spPr>
          <a:xfrm>
            <a:off x="6377842" y="5625456"/>
            <a:ext cx="595281" cy="24046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108,6%</a:t>
            </a:r>
          </a:p>
        </p:txBody>
      </p:sp>
    </p:spTree>
    <p:extLst>
      <p:ext uri="{BB962C8B-B14F-4D97-AF65-F5344CB8AC3E}">
        <p14:creationId xmlns:p14="http://schemas.microsoft.com/office/powerpoint/2010/main" val="1134735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2AECDC-F728-30C6-68D5-BDBE3500E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124B54-1CEB-DC12-3353-BEDB5FB3F58E}"/>
              </a:ext>
            </a:extLst>
          </p:cNvPr>
          <p:cNvSpPr txBox="1"/>
          <p:nvPr/>
        </p:nvSpPr>
        <p:spPr>
          <a:xfrm>
            <a:off x="2257372" y="185184"/>
            <a:ext cx="90849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solidFill>
                  <a:srgbClr val="8C3FC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Акцизы на нефтепродукты </a:t>
            </a:r>
            <a:r>
              <a:rPr lang="ru-RU" sz="1200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являются одним из источников формирования дорожного фонда Анучинского муниципального округа</a:t>
            </a:r>
            <a:endParaRPr lang="ru-RU" sz="1200" b="1" kern="100" dirty="0">
              <a:solidFill>
                <a:srgbClr val="8C3FC5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14D865-EFF9-E895-8545-32F448CA0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43" y="404087"/>
            <a:ext cx="1820411" cy="1777111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E9FEBB7D-7575-37A4-9ABA-9B1EB1F837BB}"/>
              </a:ext>
            </a:extLst>
          </p:cNvPr>
          <p:cNvSpPr/>
          <p:nvPr/>
        </p:nvSpPr>
        <p:spPr>
          <a:xfrm>
            <a:off x="193885" y="2365230"/>
            <a:ext cx="1761068" cy="762981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 на автомобильный бензин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494D6E-61D1-2C17-CA46-0805C1525E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88" t="24567" r="21090" b="22100"/>
          <a:stretch/>
        </p:blipFill>
        <p:spPr>
          <a:xfrm>
            <a:off x="199342" y="3294200"/>
            <a:ext cx="1456203" cy="762982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795F559F-9D75-7CBD-F6ED-A8C14E88F575}"/>
              </a:ext>
            </a:extLst>
          </p:cNvPr>
          <p:cNvSpPr/>
          <p:nvPr/>
        </p:nvSpPr>
        <p:spPr>
          <a:xfrm>
            <a:off x="2126343" y="646849"/>
            <a:ext cx="1280160" cy="817612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 на моторные масла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3B4C34-DAA0-D3A4-DB40-C43CBC95F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126" y="1656972"/>
            <a:ext cx="1124594" cy="817613"/>
          </a:xfrm>
          <a:prstGeom prst="rect">
            <a:avLst/>
          </a:prstGeom>
        </p:spPr>
      </p:pic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9EAACCAB-91CD-3530-6806-A57BCA6BD59F}"/>
              </a:ext>
            </a:extLst>
          </p:cNvPr>
          <p:cNvSpPr/>
          <p:nvPr/>
        </p:nvSpPr>
        <p:spPr>
          <a:xfrm>
            <a:off x="1993454" y="2544578"/>
            <a:ext cx="1654890" cy="817613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 на дизельное топливо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573269-E9CF-A5D4-6FC5-D6F256A165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55" b="4147"/>
          <a:stretch/>
        </p:blipFill>
        <p:spPr>
          <a:xfrm>
            <a:off x="1925433" y="3532136"/>
            <a:ext cx="1423883" cy="827748"/>
          </a:xfrm>
          <a:prstGeom prst="rect">
            <a:avLst/>
          </a:prstGeom>
        </p:spPr>
      </p:pic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CA1D7E6B-D1C7-5273-3FB1-B62986CC26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436572"/>
              </p:ext>
            </p:extLst>
          </p:nvPr>
        </p:nvGraphicFramePr>
        <p:xfrm>
          <a:off x="3882612" y="770072"/>
          <a:ext cx="5609816" cy="3190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4EEBA2-AC6A-37EF-9C66-E96301FBE9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1468" y="2801117"/>
            <a:ext cx="265801" cy="342989"/>
          </a:xfrm>
          <a:prstGeom prst="rect">
            <a:avLst/>
          </a:prstGeom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05666F7B-9827-7A5F-24C8-7C34914D6AA9}"/>
              </a:ext>
            </a:extLst>
          </p:cNvPr>
          <p:cNvSpPr txBox="1"/>
          <p:nvPr/>
        </p:nvSpPr>
        <p:spPr>
          <a:xfrm>
            <a:off x="9155469" y="1760176"/>
            <a:ext cx="348592" cy="30560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470D80C-17C4-8A94-EEEC-D7BEDE603D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2569" y="1656972"/>
            <a:ext cx="265801" cy="34298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456EA1-F9F8-7180-FDB3-414AFABE93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6768" y="2361472"/>
            <a:ext cx="265801" cy="342989"/>
          </a:xfrm>
          <a:prstGeom prst="rect">
            <a:avLst/>
          </a:prstGeom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D794420D-B620-00DF-AD42-FDFFA2E3487F}"/>
              </a:ext>
            </a:extLst>
          </p:cNvPr>
          <p:cNvSpPr txBox="1"/>
          <p:nvPr/>
        </p:nvSpPr>
        <p:spPr>
          <a:xfrm>
            <a:off x="8896067" y="2395415"/>
            <a:ext cx="554194" cy="2983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107,7%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1F7465B-53E7-6FBE-73FE-19C19BE74B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863" y="4461107"/>
            <a:ext cx="1999661" cy="14204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A020C3D-236D-AA8D-1587-0A90F949F850}"/>
              </a:ext>
            </a:extLst>
          </p:cNvPr>
          <p:cNvSpPr txBox="1"/>
          <p:nvPr/>
        </p:nvSpPr>
        <p:spPr>
          <a:xfrm>
            <a:off x="2425618" y="4518652"/>
            <a:ext cx="25506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Государственная пошлина - 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сбор, взимаемый государственными органами, органами местного самоуправления и т. п. за совершение юридически значимых действий, предусмотренных главой 25.3 НК РФ, в интересах организаций и физических лиц, а также за выдачу документов.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1" name="Диаграмма 20">
                <a:extLst>
                  <a:ext uri="{FF2B5EF4-FFF2-40B4-BE49-F238E27FC236}">
                    <a16:creationId xmlns:a16="http://schemas.microsoft.com/office/drawing/2014/main" id="{7A58398D-7DD1-2DA6-2013-0BF9E36D789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92893022"/>
                  </p:ext>
                </p:extLst>
              </p:nvPr>
            </p:nvGraphicFramePr>
            <p:xfrm>
              <a:off x="5333750" y="4321899"/>
              <a:ext cx="5860432" cy="251018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0"/>
              </a:graphicData>
            </a:graphic>
          </p:graphicFrame>
        </mc:Choice>
        <mc:Fallback xmlns="">
          <p:pic>
            <p:nvPicPr>
              <p:cNvPr id="21" name="Диаграмма 20">
                <a:extLst>
                  <a:ext uri="{FF2B5EF4-FFF2-40B4-BE49-F238E27FC236}">
                    <a16:creationId xmlns:a16="http://schemas.microsoft.com/office/drawing/2014/main" id="{7A58398D-7DD1-2DA6-2013-0BF9E36D78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33750" y="4321899"/>
                <a:ext cx="5860432" cy="25101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255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733BD4-ABE3-58F2-DE7E-EA6A56157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Волна 6">
            <a:extLst>
              <a:ext uri="{FF2B5EF4-FFF2-40B4-BE49-F238E27FC236}">
                <a16:creationId xmlns:a16="http://schemas.microsoft.com/office/drawing/2014/main" id="{2B196E93-D7EB-2732-984D-2F1E4DF57DC5}"/>
              </a:ext>
            </a:extLst>
          </p:cNvPr>
          <p:cNvSpPr/>
          <p:nvPr/>
        </p:nvSpPr>
        <p:spPr>
          <a:xfrm>
            <a:off x="107481" y="262467"/>
            <a:ext cx="3510013" cy="1275611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Налог, взимаемый в связи с         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применением упрощенной      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системы налогообложения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712BDB-EC6F-6BA8-5356-6797ECF66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0" y="195415"/>
            <a:ext cx="1603387" cy="1115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9B1BE2-0B93-37FF-BA3A-FFB43E2952EE}"/>
              </a:ext>
            </a:extLst>
          </p:cNvPr>
          <p:cNvSpPr txBox="1"/>
          <p:nvPr/>
        </p:nvSpPr>
        <p:spPr>
          <a:xfrm>
            <a:off x="101066" y="1506495"/>
            <a:ext cx="351642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Упрощенная система налогообложения (УСН) — специальный налоговый режим для предпринимателей и организаций из сегмента малого и среднего бизнеса. Он снижает налоговую нагрузку и упрощает учет.</a:t>
            </a:r>
          </a:p>
          <a:p>
            <a:pPr algn="just"/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Ставки налога: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сли доход до 150 млн рублей и численность персонала не более 100 человек:  6% от суммы доходов организации 15% от суммы доходов, уменьшенных на величину расходов организации;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сли доходы составят от 150 млн рублей до 200 млн рублей, численность персонала до 130 человек с 1 января 2021 года применяются ставки:  8% от суммы доходов; 20% от суммы «доходы минус расходы».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D728A9-A68F-951F-2C90-5E21325DA367}"/>
              </a:ext>
            </a:extLst>
          </p:cNvPr>
          <p:cNvSpPr txBox="1"/>
          <p:nvPr/>
        </p:nvSpPr>
        <p:spPr>
          <a:xfrm>
            <a:off x="3724976" y="753248"/>
            <a:ext cx="82520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13" name="Волна 12">
            <a:extLst>
              <a:ext uri="{FF2B5EF4-FFF2-40B4-BE49-F238E27FC236}">
                <a16:creationId xmlns:a16="http://schemas.microsoft.com/office/drawing/2014/main" id="{6FF372F2-DF0B-D172-68B1-4AA8468EBB1D}"/>
              </a:ext>
            </a:extLst>
          </p:cNvPr>
          <p:cNvSpPr/>
          <p:nvPr/>
        </p:nvSpPr>
        <p:spPr>
          <a:xfrm>
            <a:off x="172232" y="3968708"/>
            <a:ext cx="3438255" cy="1275610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Налог, взимаемый в связи с         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применением патентной 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системы налогообложения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352CD18-481E-A2D6-9F89-A63E33330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31" y="4129463"/>
            <a:ext cx="1339865" cy="7941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3A910F-AB7D-8263-10E7-E1755B5CC309}"/>
              </a:ext>
            </a:extLst>
          </p:cNvPr>
          <p:cNvSpPr txBox="1"/>
          <p:nvPr/>
        </p:nvSpPr>
        <p:spPr>
          <a:xfrm>
            <a:off x="94059" y="5227975"/>
            <a:ext cx="351642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ПСН вправе ИП, у которых соблюдаются условия по виду деятельности, средней численности работников и дополнительные ограничения субъекта РФ. Условия должны выполняться в течение всего срока патента.</a:t>
            </a:r>
          </a:p>
        </p:txBody>
      </p:sp>
      <p:sp>
        <p:nvSpPr>
          <p:cNvPr id="17" name="Волна 16">
            <a:extLst>
              <a:ext uri="{FF2B5EF4-FFF2-40B4-BE49-F238E27FC236}">
                <a16:creationId xmlns:a16="http://schemas.microsoft.com/office/drawing/2014/main" id="{54CE11A5-100B-69A7-5A3D-AAEDF6475B44}"/>
              </a:ext>
            </a:extLst>
          </p:cNvPr>
          <p:cNvSpPr/>
          <p:nvPr/>
        </p:nvSpPr>
        <p:spPr>
          <a:xfrm>
            <a:off x="3867093" y="489292"/>
            <a:ext cx="3548509" cy="1296202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Единый              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сельскохозяйственный   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налог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4C3DCC-7B96-0E99-FED7-A764AB719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62" y="648516"/>
            <a:ext cx="1062390" cy="78689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5A7DE10-E521-8154-D08F-A0F04788CF02}"/>
              </a:ext>
            </a:extLst>
          </p:cNvPr>
          <p:cNvSpPr txBox="1"/>
          <p:nvPr/>
        </p:nvSpPr>
        <p:spPr>
          <a:xfrm>
            <a:off x="7523084" y="737054"/>
            <a:ext cx="4561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специальный налоговый режим, который разработан и введен специально для производителей сельскохозяйственной продукции.  Ставка составляет всего 6% с разницы между доходами и расходами по сельскохозяйственной деятельности.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E6A8C7D-47B6-E8AC-0073-7A7B08D9AD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597872"/>
              </p:ext>
            </p:extLst>
          </p:nvPr>
        </p:nvGraphicFramePr>
        <p:xfrm>
          <a:off x="4019161" y="2152493"/>
          <a:ext cx="7300147" cy="4421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028F1216-EDCD-4430-E8DD-4136FD425B06}"/>
              </a:ext>
            </a:extLst>
          </p:cNvPr>
          <p:cNvSpPr txBox="1"/>
          <p:nvPr/>
        </p:nvSpPr>
        <p:spPr>
          <a:xfrm>
            <a:off x="4216727" y="116754"/>
            <a:ext cx="30494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solidFill>
                  <a:srgbClr val="8C3FC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Налоги на совокупный доход</a:t>
            </a:r>
            <a:endParaRPr lang="ru-RU" sz="1200" b="1" kern="100" dirty="0">
              <a:solidFill>
                <a:srgbClr val="8C3FC5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88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52F61E-DE73-9A26-11DD-24D3E2208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64F505-EFE8-DDF8-10AE-6BEADC7ED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E04E14-E222-EAE3-0ED1-A9795D62DAC8}"/>
              </a:ext>
            </a:extLst>
          </p:cNvPr>
          <p:cNvSpPr txBox="1"/>
          <p:nvPr/>
        </p:nvSpPr>
        <p:spPr>
          <a:xfrm>
            <a:off x="4489012" y="155440"/>
            <a:ext cx="34064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solidFill>
                  <a:srgbClr val="8C3FC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</a:t>
            </a:r>
            <a:endParaRPr lang="ru-RU" sz="1200" b="1" kern="100" dirty="0">
              <a:solidFill>
                <a:srgbClr val="8C3FC5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0F1E27F-57B2-88E8-146A-F487299634AC}"/>
              </a:ext>
            </a:extLst>
          </p:cNvPr>
          <p:cNvSpPr/>
          <p:nvPr/>
        </p:nvSpPr>
        <p:spPr>
          <a:xfrm>
            <a:off x="4671031" y="587877"/>
            <a:ext cx="3128211" cy="9144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НАЛОГОПЛАТЕЛЬЩИКИ: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физические лица, обладающие правом собственности на имущество, признаваемое объектом налогообложения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DDAB3FB-33C1-0324-B070-DCE15D7A885B}"/>
              </a:ext>
            </a:extLst>
          </p:cNvPr>
          <p:cNvSpPr/>
          <p:nvPr/>
        </p:nvSpPr>
        <p:spPr>
          <a:xfrm>
            <a:off x="4531894" y="1774064"/>
            <a:ext cx="3128211" cy="207777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ЛЬГОТНЫЕ КАТЕГОРИИ ГРАЖДАН: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льготы, установленные отдельным категориям граждан предоставляются в соответствии со ст.407 Налогового кодекса РФ;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льготы установлены правовыми актами органов местного  самоуправления. (многодетные семьи)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56B7FE0-7B6B-5A62-D57A-564D73CE33A9}"/>
              </a:ext>
            </a:extLst>
          </p:cNvPr>
          <p:cNvSpPr/>
          <p:nvPr/>
        </p:nvSpPr>
        <p:spPr>
          <a:xfrm>
            <a:off x="192505" y="5119974"/>
            <a:ext cx="3128211" cy="15081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НАЛОГООБЛОЖЕНИЯ: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квартира, комната;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гараж,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-место;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незавершенного строительства;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 недвижимый комплекс;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объекты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8B3A24F1-D3F4-1873-F71D-9D4C0A45F5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1346916"/>
              </p:ext>
            </p:extLst>
          </p:nvPr>
        </p:nvGraphicFramePr>
        <p:xfrm>
          <a:off x="96252" y="432439"/>
          <a:ext cx="4296508" cy="380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B9FC3C3-6C51-8029-13A3-7D61E5DD8F13}"/>
              </a:ext>
            </a:extLst>
          </p:cNvPr>
          <p:cNvSpPr/>
          <p:nvPr/>
        </p:nvSpPr>
        <p:spPr>
          <a:xfrm>
            <a:off x="7991746" y="293940"/>
            <a:ext cx="3917912" cy="394270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СТАВКИ:</a:t>
            </a:r>
          </a:p>
          <a:p>
            <a:pPr algn="just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0,3% в отношении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жилых домов,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квартир,комнат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незавершенного строительства, если назначением объекта является жилой дом;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Единых недвижимых комплексов, в состав которых входит жилой дом;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Гаражей и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-мест;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Хозяйственных строений или сооружений, площадь не более 50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которые расположены на земельных участках для ведения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лпх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огородничества, садоводства или индивидуального жилищного строительства;</a:t>
            </a:r>
          </a:p>
          <a:p>
            <a:pPr algn="just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2% в отношении объектов, кадастровая стоимость превышает 300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algn="just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0,8- 1,2% в отношении объектов, включенных в перечень в соответствии с п.7 и абзацем вторым п.10 ст.378.2 НК РФ (в разрезе населенных пунктов)</a:t>
            </a:r>
          </a:p>
          <a:p>
            <a:pPr algn="just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0,5% в отношении прочих объектов.</a:t>
            </a:r>
          </a:p>
          <a:p>
            <a:pPr marL="171450" indent="-171450" algn="ctr">
              <a:buFontTx/>
              <a:buChar char="-"/>
            </a:pPr>
            <a:endPara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50E6FD-ED47-C13C-A1DF-30A86D3A7172}"/>
              </a:ext>
            </a:extLst>
          </p:cNvPr>
          <p:cNvSpPr txBox="1"/>
          <p:nvPr/>
        </p:nvSpPr>
        <p:spPr>
          <a:xfrm>
            <a:off x="4392760" y="5439126"/>
            <a:ext cx="6164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Налог на имущество физических лиц является местным налогом  и в размере 100% зачисляется в бюджет округа</a:t>
            </a:r>
          </a:p>
        </p:txBody>
      </p:sp>
    </p:spTree>
    <p:extLst>
      <p:ext uri="{BB962C8B-B14F-4D97-AF65-F5344CB8AC3E}">
        <p14:creationId xmlns:p14="http://schemas.microsoft.com/office/powerpoint/2010/main" val="1195648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71FA23-A002-D37F-32A1-9E03BEB3D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D7544F-BED9-A621-7428-35D070399D2C}"/>
              </a:ext>
            </a:extLst>
          </p:cNvPr>
          <p:cNvSpPr txBox="1"/>
          <p:nvPr/>
        </p:nvSpPr>
        <p:spPr>
          <a:xfrm>
            <a:off x="4489012" y="155440"/>
            <a:ext cx="340648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300" b="1" kern="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Земельный налог</a:t>
            </a:r>
            <a:endParaRPr lang="ru-RU" sz="1300" b="1" kern="100" dirty="0">
              <a:solidFill>
                <a:srgbClr val="E60000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14D88-80FB-15AC-3AF2-212A04CFBEB6}"/>
              </a:ext>
            </a:extLst>
          </p:cNvPr>
          <p:cNvSpPr txBox="1"/>
          <p:nvPr/>
        </p:nvSpPr>
        <p:spPr>
          <a:xfrm>
            <a:off x="298932" y="432439"/>
            <a:ext cx="7805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налог планируется в соответствии с налоговым законодательством, исходя из кадастровой стоимости земельных участков, с учетом ставок и действующих льгот и в полном объёме поступает в бюджет округа.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702621D-642E-A7CD-6F12-A917F2FCC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6276303"/>
              </p:ext>
            </p:extLst>
          </p:nvPr>
        </p:nvGraphicFramePr>
        <p:xfrm>
          <a:off x="7701094" y="210978"/>
          <a:ext cx="4297851" cy="4184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D92EB13-35A2-1545-DEFE-FD80960DCB60}"/>
              </a:ext>
            </a:extLst>
          </p:cNvPr>
          <p:cNvSpPr/>
          <p:nvPr/>
        </p:nvSpPr>
        <p:spPr>
          <a:xfrm>
            <a:off x="133971" y="3332061"/>
            <a:ext cx="3917912" cy="2726927"/>
          </a:xfrm>
          <a:prstGeom prst="roundRect">
            <a:avLst/>
          </a:prstGeom>
          <a:solidFill>
            <a:srgbClr val="00FFF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СТАВКИ:</a:t>
            </a:r>
          </a:p>
          <a:p>
            <a:pPr algn="just"/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0,3% в отношении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 сельскохозяйственного назначения;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занятых жилищным фондом и объектами инженерной инфраструктуры жилищно-коммунального хозяйства;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используемых в предпринимательской деятельности, для ведения </a:t>
            </a:r>
            <a:r>
              <a:rPr lang="ru-RU" sz="11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лпх</a:t>
            </a:r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садоводства или огородничества, а также общего назначения согласно ФЗ от 29.07.2017г №217-ФЗ;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Ограниченных в обороте для обеспечения обороны, безопасности и таможенных нужд.</a:t>
            </a:r>
          </a:p>
          <a:p>
            <a:pPr algn="just"/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1,5% в отношении прочих земельных участков.</a:t>
            </a:r>
          </a:p>
          <a:p>
            <a:pPr algn="ctr"/>
            <a:endPara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F6F742B-159F-3624-DBD7-805179F14B1A}"/>
              </a:ext>
            </a:extLst>
          </p:cNvPr>
          <p:cNvSpPr/>
          <p:nvPr/>
        </p:nvSpPr>
        <p:spPr>
          <a:xfrm>
            <a:off x="193055" y="1004793"/>
            <a:ext cx="3858828" cy="2216579"/>
          </a:xfrm>
          <a:prstGeom prst="roundRect">
            <a:avLst/>
          </a:prstGeom>
          <a:solidFill>
            <a:srgbClr val="CCFFFF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НАЛОГОПЛАТЕЛЬЩИКИ: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физические лица, обладающие земельными участками на праве собственности постоянного (бессрочного) пользования или праве пожизненного наследуемого владения;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Управляющие компании, в отношении земельных участков, входящих в имущество, составляющее паевой инвестиционный фонд;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признаются налогоплательщиками организации и физические лица в отношении земельных участков на праве безвозмездного пользования или по договору аренды.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A5A6700-00B8-DA39-7AAF-ACC49A3972C1}"/>
              </a:ext>
            </a:extLst>
          </p:cNvPr>
          <p:cNvSpPr/>
          <p:nvPr/>
        </p:nvSpPr>
        <p:spPr>
          <a:xfrm>
            <a:off x="4198078" y="1004793"/>
            <a:ext cx="3284902" cy="3391038"/>
          </a:xfrm>
          <a:prstGeom prst="roundRect">
            <a:avLst/>
          </a:prstGeom>
          <a:solidFill>
            <a:srgbClr val="00FFF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НАЛОГООБЛОЖЕНИЯ:</a:t>
            </a:r>
          </a:p>
          <a:p>
            <a:pPr algn="just"/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участки, расположенные в пределах муниципального образования.</a:t>
            </a:r>
          </a:p>
          <a:p>
            <a:pPr algn="just"/>
            <a:r>
              <a:rPr lang="ru-RU" sz="11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признаются объектом налогообложения земельные участки: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изъятые из оборота;</a:t>
            </a:r>
          </a:p>
          <a:p>
            <a:pPr algn="just"/>
            <a:r>
              <a:rPr lang="ru-RU" sz="11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 заняты особо ценными объектами культурного наследия народов РФ, объектами, включенными в Список всемирного наследия, историко-культурными заповедниками, объектами археологического наследия, музеями-заповедниками;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 из состава земель лесного фонда;</a:t>
            </a:r>
          </a:p>
          <a:p>
            <a:pPr algn="just"/>
            <a:r>
              <a:rPr lang="ru-RU" sz="11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-занятые находящимися в государственной собственности водными объектами в составе водного фонда;</a:t>
            </a:r>
          </a:p>
          <a:p>
            <a:pPr algn="just"/>
            <a:r>
              <a:rPr lang="ru-RU" sz="11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-входящие в состав общего имущества многоквартирного дома.</a:t>
            </a:r>
            <a:endPara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0AD53F7-F41E-15F1-C490-5B3560DB8012}"/>
              </a:ext>
            </a:extLst>
          </p:cNvPr>
          <p:cNvSpPr/>
          <p:nvPr/>
        </p:nvSpPr>
        <p:spPr>
          <a:xfrm>
            <a:off x="4307135" y="5045340"/>
            <a:ext cx="3917912" cy="1357199"/>
          </a:xfrm>
          <a:prstGeom prst="roundRect">
            <a:avLst/>
          </a:prstGeom>
          <a:solidFill>
            <a:srgbClr val="00FFF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ЛЬГОТНЫЕ КАТЕГОРИИ:</a:t>
            </a:r>
          </a:p>
          <a:p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льготы, установленные отдельным категориям граждан предоставляются в соответствии со ст.391(п.5) и ст.395 Налогового кодекса РФ;</a:t>
            </a:r>
          </a:p>
          <a:p>
            <a:r>
              <a:rPr lang="ru-RU" sz="11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дополнительные льготы установлены правовыми актами органов местного  самоуправления.(почетный житель Анучинского района и многодетные семьи)</a:t>
            </a:r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044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F2F13B-13D3-C453-6690-A9A690A93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7957AC-62B2-6C00-2F6A-4CF1E711EB7E}"/>
              </a:ext>
            </a:extLst>
          </p:cNvPr>
          <p:cNvSpPr txBox="1"/>
          <p:nvPr/>
        </p:nvSpPr>
        <p:spPr>
          <a:xfrm>
            <a:off x="2810162" y="132230"/>
            <a:ext cx="5902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/>
            <a:r>
              <a:rPr lang="ru-RU" sz="1200" b="1" kern="0" dirty="0">
                <a:solidFill>
                  <a:srgbClr val="8C3FC5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Доля налогов в общем объеме налоговых доходов</a:t>
            </a:r>
            <a:endParaRPr lang="ru-RU" sz="1200" b="1" kern="100" dirty="0">
              <a:solidFill>
                <a:srgbClr val="8C3FC5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A94DEC50-3043-0287-6348-F0A3DC2E38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8474424"/>
              </p:ext>
            </p:extLst>
          </p:nvPr>
        </p:nvGraphicFramePr>
        <p:xfrm>
          <a:off x="186830" y="266495"/>
          <a:ext cx="3473652" cy="3640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F08E4CC6-B31C-090F-811B-AC29140B4C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5982520"/>
              </p:ext>
            </p:extLst>
          </p:nvPr>
        </p:nvGraphicFramePr>
        <p:xfrm>
          <a:off x="3847312" y="266496"/>
          <a:ext cx="3473652" cy="3640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86215CF6-7FA7-4CB2-96B8-AA12192B28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0855815"/>
              </p:ext>
            </p:extLst>
          </p:nvPr>
        </p:nvGraphicFramePr>
        <p:xfrm>
          <a:off x="8211027" y="266496"/>
          <a:ext cx="3473652" cy="3640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83186064-D0A0-3F91-E9E3-B3C140D029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2199060"/>
              </p:ext>
            </p:extLst>
          </p:nvPr>
        </p:nvGraphicFramePr>
        <p:xfrm>
          <a:off x="1506769" y="3144783"/>
          <a:ext cx="3473652" cy="3640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D604159-29FD-E0DA-E3DA-059F71E3ABCA}"/>
              </a:ext>
            </a:extLst>
          </p:cNvPr>
          <p:cNvSpPr txBox="1"/>
          <p:nvPr/>
        </p:nvSpPr>
        <p:spPr>
          <a:xfrm>
            <a:off x="9054579" y="5761740"/>
            <a:ext cx="2986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поступления – налоги на совокупный доход, госпошлина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422EB51-62B4-5DA3-EE53-1418DB9D99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5388653"/>
              </p:ext>
            </p:extLst>
          </p:nvPr>
        </p:nvGraphicFramePr>
        <p:xfrm>
          <a:off x="5430131" y="3014118"/>
          <a:ext cx="3473652" cy="3640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44570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FE9AE1-A5CA-1FBC-B31B-E709F71EA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FB1E696-F437-EBD3-A4BA-9F58349CE5F1}"/>
              </a:ext>
            </a:extLst>
          </p:cNvPr>
          <p:cNvSpPr txBox="1">
            <a:spLocks/>
          </p:cNvSpPr>
          <p:nvPr/>
        </p:nvSpPr>
        <p:spPr>
          <a:xfrm>
            <a:off x="2170441" y="62917"/>
            <a:ext cx="7342675" cy="276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Неналоговые доходы (руб.)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7E17D42-070E-0E7C-5F43-E373B218D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227999"/>
              </p:ext>
            </p:extLst>
          </p:nvPr>
        </p:nvGraphicFramePr>
        <p:xfrm>
          <a:off x="206943" y="402670"/>
          <a:ext cx="11778114" cy="5893621"/>
        </p:xfrm>
        <a:graphic>
          <a:graphicData uri="http://schemas.openxmlformats.org/drawingml/2006/table">
            <a:tbl>
              <a:tblPr firstRow="1" bandRow="1"/>
              <a:tblGrid>
                <a:gridCol w="1661962">
                  <a:extLst>
                    <a:ext uri="{9D8B030D-6E8A-4147-A177-3AD203B41FA5}">
                      <a16:colId xmlns:a16="http://schemas.microsoft.com/office/drawing/2014/main" val="1404750323"/>
                    </a:ext>
                  </a:extLst>
                </a:gridCol>
                <a:gridCol w="3176337">
                  <a:extLst>
                    <a:ext uri="{9D8B030D-6E8A-4147-A177-3AD203B41FA5}">
                      <a16:colId xmlns:a16="http://schemas.microsoft.com/office/drawing/2014/main" val="4210235011"/>
                    </a:ext>
                  </a:extLst>
                </a:gridCol>
                <a:gridCol w="1029903">
                  <a:extLst>
                    <a:ext uri="{9D8B030D-6E8A-4147-A177-3AD203B41FA5}">
                      <a16:colId xmlns:a16="http://schemas.microsoft.com/office/drawing/2014/main" val="1045015154"/>
                    </a:ext>
                  </a:extLst>
                </a:gridCol>
                <a:gridCol w="1049154">
                  <a:extLst>
                    <a:ext uri="{9D8B030D-6E8A-4147-A177-3AD203B41FA5}">
                      <a16:colId xmlns:a16="http://schemas.microsoft.com/office/drawing/2014/main" val="1357531885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val="4245390910"/>
                    </a:ext>
                  </a:extLst>
                </a:gridCol>
                <a:gridCol w="750770">
                  <a:extLst>
                    <a:ext uri="{9D8B030D-6E8A-4147-A177-3AD203B41FA5}">
                      <a16:colId xmlns:a16="http://schemas.microsoft.com/office/drawing/2014/main" val="1022901608"/>
                    </a:ext>
                  </a:extLst>
                </a:gridCol>
                <a:gridCol w="712270">
                  <a:extLst>
                    <a:ext uri="{9D8B030D-6E8A-4147-A177-3AD203B41FA5}">
                      <a16:colId xmlns:a16="http://schemas.microsoft.com/office/drawing/2014/main" val="276154769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val="2761571145"/>
                    </a:ext>
                  </a:extLst>
                </a:gridCol>
                <a:gridCol w="991403">
                  <a:extLst>
                    <a:ext uri="{9D8B030D-6E8A-4147-A177-3AD203B41FA5}">
                      <a16:colId xmlns:a16="http://schemas.microsoft.com/office/drawing/2014/main" val="2100720313"/>
                    </a:ext>
                  </a:extLst>
                </a:gridCol>
              </a:tblGrid>
              <a:tr h="447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436429"/>
                  </a:ext>
                </a:extLst>
              </a:tr>
              <a:tr h="4166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 НАХОДЯЩЕГОСЯ В ГОСУДАРСТВЕННОЙ И МУНИЦИПАЛЬНОЙ СОБСТВЕННОСТИ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16695225,58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16679000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18986000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113,72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113,83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18986000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18986000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61609"/>
                  </a:ext>
                </a:extLst>
              </a:tr>
              <a:tr h="2701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1446902,26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103,67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025892"/>
                  </a:ext>
                </a:extLst>
              </a:tr>
              <a:tr h="251669"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000 1 11 09000 00 0000 120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поступления от использования имущества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415482,95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141,04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162937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арендной платы за земельные участки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14832840,37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14757000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113,94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867943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000 1 12 00000 00 0000 000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99591,30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23,94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002099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000 1 12 01000 00 0000 120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99591,30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23,94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39302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000 1 13 00000 00 0000 000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1501792,96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307802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000 1 13 01000 00 0000 130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оказания платных услуг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1423707,50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877370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000 1 13 02000 00 0000 130</a:t>
                      </a:r>
                    </a:p>
                  </a:txBody>
                  <a:tcPr marL="9525" marR="9525" marT="9525" marB="0"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Прочие доходы от компенсации затрат бюджетов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78085,46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543018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000 1 14 00000 00 0000 000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5974290,56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23,33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71958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000 1 14 02000 00 0000 410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 иного имущества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46,15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153451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000 1 14 06000 04 0000 430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5659290,56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485149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000 1 16 00000 00 0000 000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ШТРАФЫ,САНКЦИИ,ВОЗМЕЩЕНИЕ УЩЕРБА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759354,96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54,78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45,71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205679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25030255,36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22044000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86,36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96,06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21617000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87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706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5CDE99-CBF3-0E2F-8D02-05DC8C48F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061FF1-B6B9-0434-361C-6469657DD69D}"/>
              </a:ext>
            </a:extLst>
          </p:cNvPr>
          <p:cNvSpPr txBox="1"/>
          <p:nvPr/>
        </p:nvSpPr>
        <p:spPr>
          <a:xfrm>
            <a:off x="293615" y="176337"/>
            <a:ext cx="11534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Наиболее значительную долю в объеме неналоговых платежей составляют доходы от использования имущества, находящегося в государственной и муниципальной собственности (арендная плата за земельные участки и арендная плата за имущество).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E295DE-6518-DA0E-66F2-F80564DB6B69}"/>
              </a:ext>
            </a:extLst>
          </p:cNvPr>
          <p:cNvSpPr txBox="1"/>
          <p:nvPr/>
        </p:nvSpPr>
        <p:spPr>
          <a:xfrm>
            <a:off x="328569" y="583506"/>
            <a:ext cx="115348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Арендная плата  за земельные участки.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0B30B6-1E3E-B47D-0BD1-4B10C9F3651B}"/>
              </a:ext>
            </a:extLst>
          </p:cNvPr>
          <p:cNvSpPr txBox="1"/>
          <p:nvPr/>
        </p:nvSpPr>
        <p:spPr>
          <a:xfrm>
            <a:off x="328568" y="815005"/>
            <a:ext cx="50823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Арендная плата за земли планируется на основании заключенных и предполагаемых к заключению и расторжению договоров аренды, рыночной, кадастровой стоимости земельных участков, аукционов на право заключения договоров аренды, ставок арендной платы. Поступает в бюджет округа по нормативу 100%.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03F9BB-D630-9AE6-48E7-FC7345EB0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68" y="1862127"/>
            <a:ext cx="4286250" cy="2943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0B06E3-0049-C815-5632-292C7EE6DA2F}"/>
              </a:ext>
            </a:extLst>
          </p:cNvPr>
          <p:cNvSpPr txBox="1"/>
          <p:nvPr/>
        </p:nvSpPr>
        <p:spPr>
          <a:xfrm>
            <a:off x="293615" y="4836811"/>
            <a:ext cx="50823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Размер арендной платы определяется одним из следующих способов: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кадастровой стоимости земельных участков;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ставками арендной платы либо методическими указаниями по ее расчету, утвержденными для земельных участков, находящихся в федеральной собственности;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рыночной стоимости земельных участков, определяемой в соответствии с законодательством Российской Федерации об оценочной деятельности.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62E6227-EEA2-C20D-838E-FCA3034EFF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3512612"/>
              </p:ext>
            </p:extLst>
          </p:nvPr>
        </p:nvGraphicFramePr>
        <p:xfrm>
          <a:off x="5149516" y="1141126"/>
          <a:ext cx="5961285" cy="4316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37036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A3BD88-A2E1-7516-09FE-64B0752F3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B08A01-E07D-D8B5-2110-7A8EBB815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326" y="558485"/>
            <a:ext cx="3342372" cy="22282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2C5F34-DCAE-A273-98AE-15A17E8C22BB}"/>
              </a:ext>
            </a:extLst>
          </p:cNvPr>
          <p:cNvSpPr txBox="1"/>
          <p:nvPr/>
        </p:nvSpPr>
        <p:spPr>
          <a:xfrm>
            <a:off x="213066" y="140743"/>
            <a:ext cx="115348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Доходы от сдачи в аренду муниципального имущества.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24F135-8375-9CD0-823C-A1D640483D10}"/>
              </a:ext>
            </a:extLst>
          </p:cNvPr>
          <p:cNvSpPr txBox="1"/>
          <p:nvPr/>
        </p:nvSpPr>
        <p:spPr>
          <a:xfrm>
            <a:off x="213066" y="417742"/>
            <a:ext cx="50823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Доходы от сдачи в аренду имущества планируется на основании заключенных и расторгнутых договоров аренды имущества. Поступает в бюджет округа по нормативу 100%.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передаваемые в аренду: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нежилые отдельно стоящие здания, строения, сооружения, помещения в них;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 и пристроенные нежилые помещения в жилых домах;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объекты, не завершенные строительством;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помещения нежилого фонда;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движимое имущество.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Арендаторами муниципального имущества могут быть – юридические и физические лица, в том числе индивидуальные предприниматели.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4D3F3-A6C1-A4CC-5FC3-90A01CA56006}"/>
              </a:ext>
            </a:extLst>
          </p:cNvPr>
          <p:cNvSpPr txBox="1"/>
          <p:nvPr/>
        </p:nvSpPr>
        <p:spPr>
          <a:xfrm>
            <a:off x="8845845" y="417742"/>
            <a:ext cx="32440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Предоставление права на заключение договора аренды муниципального имущества арендаторам осуществляется посредством проведения торгов в форме конкурса или аукциона за исключением случаев, предусмотренных ст.17.1 Федерального закона от 26.07.2006г № 135-ФЗ.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Размер арендной платы определяется по результатам оценки рыночной стоимости объекта, проводимой в соответствии с законодательством, регулирующим оценочную деятельность в РФ.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Арендная плата устанавливается   в годовом исчислении за все арендуемое имущество в целом.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BC836DC8-C452-6F2B-1D9D-6B9780A55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8415051"/>
              </p:ext>
            </p:extLst>
          </p:nvPr>
        </p:nvGraphicFramePr>
        <p:xfrm>
          <a:off x="460942" y="2866808"/>
          <a:ext cx="7547277" cy="371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01360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F112ED-F2E7-B5AB-7338-044AAEE05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500ADA-1332-5692-A1A2-66CDE9BD75DF}"/>
              </a:ext>
            </a:extLst>
          </p:cNvPr>
          <p:cNvSpPr txBox="1"/>
          <p:nvPr/>
        </p:nvSpPr>
        <p:spPr>
          <a:xfrm>
            <a:off x="2810162" y="132230"/>
            <a:ext cx="5902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/>
            <a:r>
              <a:rPr lang="ru-RU" sz="1200" b="1" kern="0" dirty="0">
                <a:solidFill>
                  <a:srgbClr val="8C3FC5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Доля неналоговых поступлений в общем объеме неналоговых доходов</a:t>
            </a:r>
            <a:endParaRPr lang="ru-RU" sz="1200" b="1" kern="100" dirty="0">
              <a:solidFill>
                <a:srgbClr val="8C3FC5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F4B9C30-650A-1FD4-4F22-F6D7891B25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957262"/>
              </p:ext>
            </p:extLst>
          </p:nvPr>
        </p:nvGraphicFramePr>
        <p:xfrm>
          <a:off x="186830" y="266495"/>
          <a:ext cx="3473652" cy="3891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45FEE1B-66FC-EA1B-6EC9-762138DD6A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6872745"/>
              </p:ext>
            </p:extLst>
          </p:nvPr>
        </p:nvGraphicFramePr>
        <p:xfrm>
          <a:off x="3579083" y="1483189"/>
          <a:ext cx="3473652" cy="3891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B16D330-B7F5-E59A-7428-A1C68A4FE344}"/>
              </a:ext>
            </a:extLst>
          </p:cNvPr>
          <p:cNvSpPr txBox="1"/>
          <p:nvPr/>
        </p:nvSpPr>
        <p:spPr>
          <a:xfrm>
            <a:off x="9577137" y="5900286"/>
            <a:ext cx="21464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поступления – платежи за экологию, штрафы, платные услуги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51F1028-E9A0-EC0E-52B8-7811A3BDA0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395194"/>
              </p:ext>
            </p:extLst>
          </p:nvPr>
        </p:nvGraphicFramePr>
        <p:xfrm>
          <a:off x="7485335" y="409229"/>
          <a:ext cx="3473652" cy="3891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59865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A88AA3-A7D3-5057-867E-B90F0EB0A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74B9B-F6B2-6481-31B0-D62F798F8A6E}"/>
              </a:ext>
            </a:extLst>
          </p:cNvPr>
          <p:cNvSpPr txBox="1"/>
          <p:nvPr/>
        </p:nvSpPr>
        <p:spPr>
          <a:xfrm>
            <a:off x="213066" y="73631"/>
            <a:ext cx="115348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Объем и структура безвозмездных поступлений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D916E99-F23B-9EF4-F2A3-534C28031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562973"/>
              </p:ext>
            </p:extLst>
          </p:nvPr>
        </p:nvGraphicFramePr>
        <p:xfrm>
          <a:off x="156555" y="476923"/>
          <a:ext cx="11663270" cy="1940208"/>
        </p:xfrm>
        <a:graphic>
          <a:graphicData uri="http://schemas.openxmlformats.org/drawingml/2006/table">
            <a:tbl>
              <a:tblPr firstRow="1" bandRow="1"/>
              <a:tblGrid>
                <a:gridCol w="1672245">
                  <a:extLst>
                    <a:ext uri="{9D8B030D-6E8A-4147-A177-3AD203B41FA5}">
                      <a16:colId xmlns:a16="http://schemas.microsoft.com/office/drawing/2014/main" val="1404750323"/>
                    </a:ext>
                  </a:extLst>
                </a:gridCol>
                <a:gridCol w="3185962">
                  <a:extLst>
                    <a:ext uri="{9D8B030D-6E8A-4147-A177-3AD203B41FA5}">
                      <a16:colId xmlns:a16="http://schemas.microsoft.com/office/drawing/2014/main" val="4210235011"/>
                    </a:ext>
                  </a:extLst>
                </a:gridCol>
                <a:gridCol w="933651">
                  <a:extLst>
                    <a:ext uri="{9D8B030D-6E8A-4147-A177-3AD203B41FA5}">
                      <a16:colId xmlns:a16="http://schemas.microsoft.com/office/drawing/2014/main" val="1045015154"/>
                    </a:ext>
                  </a:extLst>
                </a:gridCol>
                <a:gridCol w="981776">
                  <a:extLst>
                    <a:ext uri="{9D8B030D-6E8A-4147-A177-3AD203B41FA5}">
                      <a16:colId xmlns:a16="http://schemas.microsoft.com/office/drawing/2014/main" val="1357531885"/>
                    </a:ext>
                  </a:extLst>
                </a:gridCol>
                <a:gridCol w="991403">
                  <a:extLst>
                    <a:ext uri="{9D8B030D-6E8A-4147-A177-3AD203B41FA5}">
                      <a16:colId xmlns:a16="http://schemas.microsoft.com/office/drawing/2014/main" val="1489862417"/>
                    </a:ext>
                  </a:extLst>
                </a:gridCol>
                <a:gridCol w="779646">
                  <a:extLst>
                    <a:ext uri="{9D8B030D-6E8A-4147-A177-3AD203B41FA5}">
                      <a16:colId xmlns:a16="http://schemas.microsoft.com/office/drawing/2014/main" val="4168283950"/>
                    </a:ext>
                  </a:extLst>
                </a:gridCol>
                <a:gridCol w="904775">
                  <a:extLst>
                    <a:ext uri="{9D8B030D-6E8A-4147-A177-3AD203B41FA5}">
                      <a16:colId xmlns:a16="http://schemas.microsoft.com/office/drawing/2014/main" val="3794037731"/>
                    </a:ext>
                  </a:extLst>
                </a:gridCol>
                <a:gridCol w="1232035">
                  <a:extLst>
                    <a:ext uri="{9D8B030D-6E8A-4147-A177-3AD203B41FA5}">
                      <a16:colId xmlns:a16="http://schemas.microsoft.com/office/drawing/2014/main" val="1469640499"/>
                    </a:ext>
                  </a:extLst>
                </a:gridCol>
                <a:gridCol w="981777">
                  <a:extLst>
                    <a:ext uri="{9D8B030D-6E8A-4147-A177-3AD203B41FA5}">
                      <a16:colId xmlns:a16="http://schemas.microsoft.com/office/drawing/2014/main" val="2100720313"/>
                    </a:ext>
                  </a:extLst>
                </a:gridCol>
              </a:tblGrid>
              <a:tr h="447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436429"/>
                  </a:ext>
                </a:extLst>
              </a:tr>
              <a:tr h="227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000 2 00 00000 00 0000 000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334886457,30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438295392,25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458835368,63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137,01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104,69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433568008,18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441973415,55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601422"/>
                  </a:ext>
                </a:extLst>
              </a:tr>
              <a:tr h="227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334886457,30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438295392,25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458835368,63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137,01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104,69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433568008,18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441973415,55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883613"/>
                  </a:ext>
                </a:extLst>
              </a:tr>
              <a:tr h="227187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000 2 02 10000 00 0000 150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86497216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112471208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154336584,25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178,43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137,22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103500349,77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82717477,77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695566"/>
                  </a:ext>
                </a:extLst>
              </a:tr>
              <a:tr h="24202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000 2 02 20000 00 0000 150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20524300,24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69800008,16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4432775,51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4702733,05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6356975,12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753574"/>
                  </a:ext>
                </a:extLst>
              </a:tr>
              <a:tr h="24202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000 2 02 30000 00 0000 150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215956567,59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243154176,09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286611008,87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132,72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117,87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307814925,36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335348962,66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600003"/>
                  </a:ext>
                </a:extLst>
              </a:tr>
              <a:tr h="273234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000 2 02 40000 00 0000 150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11908373,47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12870000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13455000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104,55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17550000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17550000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61609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F00FC43F-33FE-B059-054B-B655B8262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0441627"/>
              </p:ext>
            </p:extLst>
          </p:nvPr>
        </p:nvGraphicFramePr>
        <p:xfrm>
          <a:off x="1924190" y="2543424"/>
          <a:ext cx="6599025" cy="382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3475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22B725-6177-B559-99AB-A71FBF0D5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7BA45A-1361-6C01-2773-006565247257}"/>
              </a:ext>
            </a:extLst>
          </p:cNvPr>
          <p:cNvSpPr txBox="1"/>
          <p:nvPr/>
        </p:nvSpPr>
        <p:spPr>
          <a:xfrm>
            <a:off x="2810162" y="132230"/>
            <a:ext cx="59022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/>
            <a:r>
              <a:rPr lang="ru-RU" sz="1200" b="1" kern="0" dirty="0">
                <a:solidFill>
                  <a:srgbClr val="8C3FC5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Доля межбюджетных трансфертов в общем объеме безвозмездных поступлений</a:t>
            </a:r>
            <a:endParaRPr lang="ru-RU" sz="1200" b="1" kern="100" dirty="0">
              <a:solidFill>
                <a:srgbClr val="8C3FC5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D1B5428-AA28-B9BB-7153-F90D7C133739}"/>
              </a:ext>
            </a:extLst>
          </p:cNvPr>
          <p:cNvSpPr/>
          <p:nvPr/>
        </p:nvSpPr>
        <p:spPr>
          <a:xfrm>
            <a:off x="10761045" y="518037"/>
            <a:ext cx="240632" cy="1732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9B120BC-F44A-ADD5-E0BF-2886792A3082}"/>
              </a:ext>
            </a:extLst>
          </p:cNvPr>
          <p:cNvSpPr/>
          <p:nvPr/>
        </p:nvSpPr>
        <p:spPr>
          <a:xfrm>
            <a:off x="10761045" y="776315"/>
            <a:ext cx="240632" cy="1732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A6770EE-E2ED-1DED-B06C-A3E3272901F4}"/>
              </a:ext>
            </a:extLst>
          </p:cNvPr>
          <p:cNvSpPr/>
          <p:nvPr/>
        </p:nvSpPr>
        <p:spPr>
          <a:xfrm>
            <a:off x="10761045" y="1034593"/>
            <a:ext cx="240632" cy="1732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4BA49F6-308D-C043-8166-2767BA28EE15}"/>
              </a:ext>
            </a:extLst>
          </p:cNvPr>
          <p:cNvSpPr/>
          <p:nvPr/>
        </p:nvSpPr>
        <p:spPr>
          <a:xfrm>
            <a:off x="10761045" y="1377508"/>
            <a:ext cx="240632" cy="17325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9C9685-5E40-CA0C-2C0B-959FFBA9A331}"/>
              </a:ext>
            </a:extLst>
          </p:cNvPr>
          <p:cNvSpPr txBox="1"/>
          <p:nvPr/>
        </p:nvSpPr>
        <p:spPr>
          <a:xfrm>
            <a:off x="11184219" y="473859"/>
            <a:ext cx="6767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C49EC1-31AD-5E1E-933C-C619018C48F4}"/>
              </a:ext>
            </a:extLst>
          </p:cNvPr>
          <p:cNvSpPr txBox="1"/>
          <p:nvPr/>
        </p:nvSpPr>
        <p:spPr>
          <a:xfrm>
            <a:off x="11195358" y="732137"/>
            <a:ext cx="7505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BAA3A6-E8D8-88B0-19A2-A3E6C62CB4E7}"/>
              </a:ext>
            </a:extLst>
          </p:cNvPr>
          <p:cNvSpPr txBox="1"/>
          <p:nvPr/>
        </p:nvSpPr>
        <p:spPr>
          <a:xfrm>
            <a:off x="11167156" y="949570"/>
            <a:ext cx="8210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79AE5F-B427-1C41-B8E1-02170F1E6BF3}"/>
              </a:ext>
            </a:extLst>
          </p:cNvPr>
          <p:cNvSpPr txBox="1"/>
          <p:nvPr/>
        </p:nvSpPr>
        <p:spPr>
          <a:xfrm>
            <a:off x="11184219" y="1248693"/>
            <a:ext cx="10077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трансферты</a:t>
            </a: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B8ABE128-FE11-A607-FF0A-E58473B4D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6752819"/>
              </p:ext>
            </p:extLst>
          </p:nvPr>
        </p:nvGraphicFramePr>
        <p:xfrm>
          <a:off x="233002" y="518037"/>
          <a:ext cx="3443849" cy="313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5A67AC14-EBA4-EC02-EB51-575F287E2E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3422036"/>
              </p:ext>
            </p:extLst>
          </p:nvPr>
        </p:nvGraphicFramePr>
        <p:xfrm>
          <a:off x="3304771" y="518037"/>
          <a:ext cx="3443849" cy="313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D95A8A61-0FCD-BD0C-8644-9CAACFE2DA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2009991"/>
              </p:ext>
            </p:extLst>
          </p:nvPr>
        </p:nvGraphicFramePr>
        <p:xfrm>
          <a:off x="6504486" y="604664"/>
          <a:ext cx="3443849" cy="313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6F2FE946-37DB-986D-47BC-60B663ECE8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8072340"/>
              </p:ext>
            </p:extLst>
          </p:nvPr>
        </p:nvGraphicFramePr>
        <p:xfrm>
          <a:off x="1646819" y="3428999"/>
          <a:ext cx="3443849" cy="313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03D8F5A-86FE-82E6-FEB8-BF73E4D6A0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122754"/>
              </p:ext>
            </p:extLst>
          </p:nvPr>
        </p:nvGraphicFramePr>
        <p:xfrm>
          <a:off x="5379409" y="3428999"/>
          <a:ext cx="3443849" cy="313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411760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BF8FD4-33BE-DFAA-32BF-9777E8B3D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5DBEFCDC-AA10-968B-A837-53CE64A857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4914113"/>
              </p:ext>
            </p:extLst>
          </p:nvPr>
        </p:nvGraphicFramePr>
        <p:xfrm>
          <a:off x="356035" y="248028"/>
          <a:ext cx="4292967" cy="2937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7D87AD99-127D-2BF0-97BE-81E9BF5C7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486280"/>
              </p:ext>
            </p:extLst>
          </p:nvPr>
        </p:nvGraphicFramePr>
        <p:xfrm>
          <a:off x="4648999" y="939846"/>
          <a:ext cx="7186965" cy="56227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37393">
                  <a:extLst>
                    <a:ext uri="{9D8B030D-6E8A-4147-A177-3AD203B41FA5}">
                      <a16:colId xmlns:a16="http://schemas.microsoft.com/office/drawing/2014/main" val="4264407842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714349830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1756348579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1173464189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685239823"/>
                    </a:ext>
                  </a:extLst>
                </a:gridCol>
              </a:tblGrid>
              <a:tr h="18938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49777"/>
                  </a:ext>
                </a:extLst>
              </a:tr>
              <a:tr h="30319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38659166,00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86767408,00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102731032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95613195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74830323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76030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76D00781-3A5E-16B0-92B1-13B65235B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171290"/>
              </p:ext>
            </p:extLst>
          </p:nvPr>
        </p:nvGraphicFramePr>
        <p:xfrm>
          <a:off x="4648999" y="1716995"/>
          <a:ext cx="7186965" cy="6299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37393">
                  <a:extLst>
                    <a:ext uri="{9D8B030D-6E8A-4147-A177-3AD203B41FA5}">
                      <a16:colId xmlns:a16="http://schemas.microsoft.com/office/drawing/2014/main" val="4264407842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714349830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1756348579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1173464189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685239823"/>
                    </a:ext>
                  </a:extLst>
                </a:gridCol>
              </a:tblGrid>
              <a:tr h="221915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4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23075050,00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1549800,00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76030"/>
                  </a:ext>
                </a:extLst>
              </a:tr>
            </a:tbl>
          </a:graphicData>
        </a:graphic>
      </p:graphicFrame>
      <p:graphicFrame>
        <p:nvGraphicFramePr>
          <p:cNvPr id="14" name="Таблица 12">
            <a:extLst>
              <a:ext uri="{FF2B5EF4-FFF2-40B4-BE49-F238E27FC236}">
                <a16:creationId xmlns:a16="http://schemas.microsoft.com/office/drawing/2014/main" id="{2339AEAF-97ED-34D6-D702-2BF22B752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655117"/>
              </p:ext>
            </p:extLst>
          </p:nvPr>
        </p:nvGraphicFramePr>
        <p:xfrm>
          <a:off x="4648998" y="2535458"/>
          <a:ext cx="7186965" cy="65050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37393">
                  <a:extLst>
                    <a:ext uri="{9D8B030D-6E8A-4147-A177-3AD203B41FA5}">
                      <a16:colId xmlns:a16="http://schemas.microsoft.com/office/drawing/2014/main" val="4264407842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714349830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1756348579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1173464189"/>
                    </a:ext>
                  </a:extLst>
                </a:gridCol>
                <a:gridCol w="1437393">
                  <a:extLst>
                    <a:ext uri="{9D8B030D-6E8A-4147-A177-3AD203B41FA5}">
                      <a16:colId xmlns:a16="http://schemas.microsoft.com/office/drawing/2014/main" val="685239823"/>
                    </a:ext>
                  </a:extLst>
                </a:gridCol>
              </a:tblGrid>
              <a:tr h="279665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4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24763000,00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24154000,00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51605552,25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7887154,77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7887154,77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76030"/>
                  </a:ext>
                </a:extLst>
              </a:tr>
            </a:tbl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0BE58E14-C61A-65E8-83C1-FA70565DF4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0528053"/>
              </p:ext>
            </p:extLst>
          </p:nvPr>
        </p:nvGraphicFramePr>
        <p:xfrm>
          <a:off x="1704741" y="3282215"/>
          <a:ext cx="8931174" cy="3416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340990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DF4381-669B-3C96-0686-F2C470B62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EB46DF-7243-077E-F35B-6CFF590A0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74094"/>
          <a:stretch/>
        </p:blipFill>
        <p:spPr>
          <a:xfrm rot="16200000">
            <a:off x="-1229032" y="1506478"/>
            <a:ext cx="3242957" cy="602085"/>
          </a:xfrm>
          <a:prstGeom prst="rect">
            <a:avLst/>
          </a:prstGeom>
        </p:spPr>
      </p:pic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DD685E31-7067-0D6C-782B-980627D2CD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6378011"/>
              </p:ext>
            </p:extLst>
          </p:nvPr>
        </p:nvGraphicFramePr>
        <p:xfrm>
          <a:off x="715859" y="116324"/>
          <a:ext cx="4762150" cy="4234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48E5351-6852-AAEF-F351-4BC68E27DABB}"/>
              </a:ext>
            </a:extLst>
          </p:cNvPr>
          <p:cNvSpPr txBox="1"/>
          <p:nvPr/>
        </p:nvSpPr>
        <p:spPr>
          <a:xfrm>
            <a:off x="1388783" y="3788448"/>
            <a:ext cx="398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направленности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4153EAC-9E2E-DCBA-8B46-A1DCF3A21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652200"/>
              </p:ext>
            </p:extLst>
          </p:nvPr>
        </p:nvGraphicFramePr>
        <p:xfrm>
          <a:off x="124612" y="4467166"/>
          <a:ext cx="5353397" cy="18542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80344">
                  <a:extLst>
                    <a:ext uri="{9D8B030D-6E8A-4147-A177-3AD203B41FA5}">
                      <a16:colId xmlns:a16="http://schemas.microsoft.com/office/drawing/2014/main" val="1595529221"/>
                    </a:ext>
                  </a:extLst>
                </a:gridCol>
                <a:gridCol w="2306692">
                  <a:extLst>
                    <a:ext uri="{9D8B030D-6E8A-4147-A177-3AD203B41FA5}">
                      <a16:colId xmlns:a16="http://schemas.microsoft.com/office/drawing/2014/main" val="2133005501"/>
                    </a:ext>
                  </a:extLst>
                </a:gridCol>
                <a:gridCol w="2466361">
                  <a:extLst>
                    <a:ext uri="{9D8B030D-6E8A-4147-A177-3AD203B41FA5}">
                      <a16:colId xmlns:a16="http://schemas.microsoft.com/office/drawing/2014/main" val="2213110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170816091,63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39678429,99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10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207720592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29242897,94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07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234420171,75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45675599,97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7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255042425,50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46540279,05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3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269300524,50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59638656,35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168054"/>
                  </a:ext>
                </a:extLst>
              </a:tr>
            </a:tbl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3B2E45A-6437-99C1-48D0-1454BB3FA238}"/>
              </a:ext>
            </a:extLst>
          </p:cNvPr>
          <p:cNvSpPr/>
          <p:nvPr/>
        </p:nvSpPr>
        <p:spPr>
          <a:xfrm>
            <a:off x="6230225" y="161955"/>
            <a:ext cx="5268286" cy="34294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характера</a:t>
            </a:r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4F276BEE-510C-35DE-1559-23D1D7410D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2985508"/>
              </p:ext>
            </p:extLst>
          </p:nvPr>
        </p:nvGraphicFramePr>
        <p:xfrm>
          <a:off x="5615380" y="666852"/>
          <a:ext cx="6497976" cy="5376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3973673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0737B6-A754-F783-A9F0-6583ECFBB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44B3FD5-CE81-8C86-C123-D64668E23195}"/>
              </a:ext>
            </a:extLst>
          </p:cNvPr>
          <p:cNvSpPr/>
          <p:nvPr/>
        </p:nvSpPr>
        <p:spPr>
          <a:xfrm>
            <a:off x="777381" y="280957"/>
            <a:ext cx="5268286" cy="34294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характера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723A1C8-DFC0-EBEF-0F40-2B128F96F6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0350971"/>
              </p:ext>
            </p:extLst>
          </p:nvPr>
        </p:nvGraphicFramePr>
        <p:xfrm>
          <a:off x="162536" y="801075"/>
          <a:ext cx="6145985" cy="1925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5DBCABB-8CEF-1045-9C0A-63DBA6E98696}"/>
              </a:ext>
            </a:extLst>
          </p:cNvPr>
          <p:cNvSpPr/>
          <p:nvPr/>
        </p:nvSpPr>
        <p:spPr>
          <a:xfrm>
            <a:off x="907583" y="3057173"/>
            <a:ext cx="4655889" cy="173503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условий жизнедеятельности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полномочий по организации проведения мероприятий по предупреждению и ликвидации болезней животных, их лечение, защита населения от болезней, общих для человека и животных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2021г-  155874,30 руб.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 – 679654,07 руб.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 – 679654,07руб.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2024-2025гг – 193140,73руб.</a:t>
            </a:r>
          </a:p>
        </p:txBody>
      </p:sp>
      <p:sp>
        <p:nvSpPr>
          <p:cNvPr id="17" name="Блок-схема: перфолента 16">
            <a:extLst>
              <a:ext uri="{FF2B5EF4-FFF2-40B4-BE49-F238E27FC236}">
                <a16:creationId xmlns:a16="http://schemas.microsoft.com/office/drawing/2014/main" id="{7568197B-5FD8-B8BA-9D9B-F3C1CC521D36}"/>
              </a:ext>
            </a:extLst>
          </p:cNvPr>
          <p:cNvSpPr/>
          <p:nvPr/>
        </p:nvSpPr>
        <p:spPr>
          <a:xfrm>
            <a:off x="6845417" y="280957"/>
            <a:ext cx="3842157" cy="2529355"/>
          </a:xfrm>
          <a:prstGeom prst="flowChartPunchedTape">
            <a:avLst/>
          </a:prstGeom>
          <a:solidFill>
            <a:srgbClr val="09E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Ежемесячное денежное вознаграждение на классное руководство педагогическим работникам</a:t>
            </a:r>
          </a:p>
          <a:p>
            <a:pPr algn="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 – 11908373,43руб.;</a:t>
            </a:r>
          </a:p>
          <a:p>
            <a:pPr algn="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 – 12870000руб.;</a:t>
            </a:r>
          </a:p>
          <a:p>
            <a:pPr algn="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 – 13455000руб.;</a:t>
            </a:r>
          </a:p>
          <a:p>
            <a:pPr algn="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– 2025гг – 17550000руб.</a:t>
            </a:r>
          </a:p>
          <a:p>
            <a:pPr algn="r"/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10134CD-A3C8-618A-D52C-AAE6469255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7190" y="1428189"/>
            <a:ext cx="1789305" cy="95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284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FBD6B3-1A7A-D7B4-7A88-4E518FA41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317E9CF2-7062-9F73-1B11-4DAEA416CD5F}"/>
              </a:ext>
            </a:extLst>
          </p:cNvPr>
          <p:cNvSpPr txBox="1">
            <a:spLocks/>
          </p:cNvSpPr>
          <p:nvPr/>
        </p:nvSpPr>
        <p:spPr>
          <a:xfrm>
            <a:off x="1327856" y="15642"/>
            <a:ext cx="7975535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 бюджета</a:t>
            </a:r>
            <a:endParaRPr kumimoji="0" lang="ru-RU" sz="1400" b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8E1DC3CA-F754-BD9D-3BB9-9E184457D77D}"/>
              </a:ext>
            </a:extLst>
          </p:cNvPr>
          <p:cNvSpPr txBox="1">
            <a:spLocks/>
          </p:cNvSpPr>
          <p:nvPr/>
        </p:nvSpPr>
        <p:spPr>
          <a:xfrm>
            <a:off x="1195030" y="1026998"/>
            <a:ext cx="7975535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DAB2BD-22D9-3BB5-451B-D09112AF792C}"/>
              </a:ext>
            </a:extLst>
          </p:cNvPr>
          <p:cNvSpPr txBox="1"/>
          <p:nvPr/>
        </p:nvSpPr>
        <p:spPr>
          <a:xfrm>
            <a:off x="218114" y="396858"/>
            <a:ext cx="115348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бюджета – </a:t>
            </a: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денежные средства, выплачиваемые из бюджета, за исключением средств, являющихся в соответствии с Бюджетным кодексом РФ источниками финансирования дефицита бюджета.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осуществляется в соответствии с законодательно закрепленными расходными обязательствами за бюджетом.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Принципы</a:t>
            </a:r>
            <a:r>
              <a:rPr lang="ru-RU" sz="1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формирования расходов бюджета:</a:t>
            </a: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14C3028-E41F-F267-5079-88AFB67D8DF7}"/>
              </a:ext>
            </a:extLst>
          </p:cNvPr>
          <p:cNvSpPr/>
          <p:nvPr/>
        </p:nvSpPr>
        <p:spPr>
          <a:xfrm>
            <a:off x="235732" y="1243497"/>
            <a:ext cx="3203752" cy="4026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88F0C6FF-4221-B855-9807-EDF958DDB747}"/>
              </a:ext>
            </a:extLst>
          </p:cNvPr>
          <p:cNvSpPr/>
          <p:nvPr/>
        </p:nvSpPr>
        <p:spPr>
          <a:xfrm>
            <a:off x="235733" y="1714716"/>
            <a:ext cx="3203752" cy="615991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Общегосударственные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978CAB-FFE4-1E94-7DE5-E270A1B6F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93" y="1714958"/>
            <a:ext cx="963251" cy="615749"/>
          </a:xfrm>
          <a:prstGeom prst="rect">
            <a:avLst/>
          </a:prstGeom>
        </p:spPr>
      </p:pic>
      <p:sp>
        <p:nvSpPr>
          <p:cNvPr id="18" name="Прямоугольник: скругленные верхние углы 17">
            <a:extLst>
              <a:ext uri="{FF2B5EF4-FFF2-40B4-BE49-F238E27FC236}">
                <a16:creationId xmlns:a16="http://schemas.microsoft.com/office/drawing/2014/main" id="{0280B1C8-7A30-E286-CA7E-E48FAC8386EF}"/>
              </a:ext>
            </a:extLst>
          </p:cNvPr>
          <p:cNvSpPr/>
          <p:nvPr/>
        </p:nvSpPr>
        <p:spPr>
          <a:xfrm>
            <a:off x="235732" y="2371139"/>
            <a:ext cx="3203753" cy="615991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Национальная оборона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2D93DC5-D1AE-B231-42E8-2930EA9A0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71139"/>
            <a:ext cx="1195030" cy="615750"/>
          </a:xfrm>
          <a:prstGeom prst="rect">
            <a:avLst/>
          </a:prstGeom>
        </p:spPr>
      </p:pic>
      <p:sp>
        <p:nvSpPr>
          <p:cNvPr id="20" name="Прямоугольник: скругленные верхние углы 19">
            <a:extLst>
              <a:ext uri="{FF2B5EF4-FFF2-40B4-BE49-F238E27FC236}">
                <a16:creationId xmlns:a16="http://schemas.microsoft.com/office/drawing/2014/main" id="{17852EE0-1210-79E8-F429-2597C285377F}"/>
              </a:ext>
            </a:extLst>
          </p:cNvPr>
          <p:cNvSpPr/>
          <p:nvPr/>
        </p:nvSpPr>
        <p:spPr>
          <a:xfrm>
            <a:off x="235733" y="3038388"/>
            <a:ext cx="3203752" cy="832483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Национальная безопасность 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правоохранительная деятельность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AE90F45-CDAF-6EA4-AE92-9C1EC03F8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32" y="3121003"/>
            <a:ext cx="959298" cy="642708"/>
          </a:xfrm>
          <a:prstGeom prst="rect">
            <a:avLst/>
          </a:prstGeom>
        </p:spPr>
      </p:pic>
      <p:sp>
        <p:nvSpPr>
          <p:cNvPr id="22" name="Прямоугольник: скругленные верхние углы 21">
            <a:extLst>
              <a:ext uri="{FF2B5EF4-FFF2-40B4-BE49-F238E27FC236}">
                <a16:creationId xmlns:a16="http://schemas.microsoft.com/office/drawing/2014/main" id="{498346DC-5BD1-1F01-0398-257DE414A51B}"/>
              </a:ext>
            </a:extLst>
          </p:cNvPr>
          <p:cNvSpPr/>
          <p:nvPr/>
        </p:nvSpPr>
        <p:spPr>
          <a:xfrm>
            <a:off x="225787" y="3922129"/>
            <a:ext cx="3203752" cy="642709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Национальная экономика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98492AE-A316-C652-9EAC-ABE86D4A9D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190" t="10947" r="10982" b="7765"/>
          <a:stretch/>
        </p:blipFill>
        <p:spPr>
          <a:xfrm>
            <a:off x="297493" y="3953487"/>
            <a:ext cx="1030363" cy="611352"/>
          </a:xfrm>
          <a:prstGeom prst="rect">
            <a:avLst/>
          </a:prstGeom>
        </p:spPr>
      </p:pic>
      <p:sp>
        <p:nvSpPr>
          <p:cNvPr id="25" name="Прямоугольник: скругленные верхние углы 24">
            <a:extLst>
              <a:ext uri="{FF2B5EF4-FFF2-40B4-BE49-F238E27FC236}">
                <a16:creationId xmlns:a16="http://schemas.microsoft.com/office/drawing/2014/main" id="{40E709B1-9745-EC89-D867-2EB00CB707F3}"/>
              </a:ext>
            </a:extLst>
          </p:cNvPr>
          <p:cNvSpPr/>
          <p:nvPr/>
        </p:nvSpPr>
        <p:spPr>
          <a:xfrm>
            <a:off x="218114" y="4616096"/>
            <a:ext cx="3203752" cy="642709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коммунальное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хозяйство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1ECB1C7-8DFB-69FF-3939-BB0A720B91D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464"/>
          <a:stretch/>
        </p:blipFill>
        <p:spPr>
          <a:xfrm>
            <a:off x="225787" y="4617668"/>
            <a:ext cx="1195031" cy="641137"/>
          </a:xfrm>
          <a:prstGeom prst="rect">
            <a:avLst/>
          </a:prstGeom>
        </p:spPr>
      </p:pic>
      <p:sp>
        <p:nvSpPr>
          <p:cNvPr id="27" name="Прямоугольник: скругленные верхние углы 26">
            <a:extLst>
              <a:ext uri="{FF2B5EF4-FFF2-40B4-BE49-F238E27FC236}">
                <a16:creationId xmlns:a16="http://schemas.microsoft.com/office/drawing/2014/main" id="{7BB1DDFC-5088-B43C-F9B4-788650C3C882}"/>
              </a:ext>
            </a:extLst>
          </p:cNvPr>
          <p:cNvSpPr/>
          <p:nvPr/>
        </p:nvSpPr>
        <p:spPr>
          <a:xfrm>
            <a:off x="218114" y="5320415"/>
            <a:ext cx="3203752" cy="642709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6E7D361-F0AD-9353-D634-87BC15D6CBF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377" t="9914" r="4613" b="6708"/>
          <a:stretch/>
        </p:blipFill>
        <p:spPr>
          <a:xfrm>
            <a:off x="297493" y="5326707"/>
            <a:ext cx="1123325" cy="636417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B882037E-F28C-D67B-3C73-C2392CC24FC2}"/>
              </a:ext>
            </a:extLst>
          </p:cNvPr>
          <p:cNvSpPr/>
          <p:nvPr/>
        </p:nvSpPr>
        <p:spPr>
          <a:xfrm>
            <a:off x="3508837" y="1243497"/>
            <a:ext cx="2489288" cy="4026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</a:t>
            </a:r>
          </a:p>
        </p:txBody>
      </p:sp>
      <p:sp>
        <p:nvSpPr>
          <p:cNvPr id="30" name="Прямоугольник: скругленные верхние углы 29">
            <a:extLst>
              <a:ext uri="{FF2B5EF4-FFF2-40B4-BE49-F238E27FC236}">
                <a16:creationId xmlns:a16="http://schemas.microsoft.com/office/drawing/2014/main" id="{487CF9CE-CF29-9047-A0B4-D07877569467}"/>
              </a:ext>
            </a:extLst>
          </p:cNvPr>
          <p:cNvSpPr/>
          <p:nvPr/>
        </p:nvSpPr>
        <p:spPr>
          <a:xfrm>
            <a:off x="176173" y="6025736"/>
            <a:ext cx="3263311" cy="642709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Культура,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кинематография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C762681-4908-164A-1DB1-8EB9D97BD2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493" y="6050440"/>
            <a:ext cx="884804" cy="615751"/>
          </a:xfrm>
          <a:prstGeom prst="rect">
            <a:avLst/>
          </a:prstGeom>
        </p:spPr>
      </p:pic>
      <p:sp>
        <p:nvSpPr>
          <p:cNvPr id="32" name="Прямоугольник: скругленные верхние углы 31">
            <a:extLst>
              <a:ext uri="{FF2B5EF4-FFF2-40B4-BE49-F238E27FC236}">
                <a16:creationId xmlns:a16="http://schemas.microsoft.com/office/drawing/2014/main" id="{F760A5F2-1E92-FEF0-E70E-9FC2BACAABCA}"/>
              </a:ext>
            </a:extLst>
          </p:cNvPr>
          <p:cNvSpPr/>
          <p:nvPr/>
        </p:nvSpPr>
        <p:spPr>
          <a:xfrm>
            <a:off x="3501245" y="1764984"/>
            <a:ext cx="2489291" cy="642709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Социальная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политика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8992FF1-3591-4271-7B7B-DA83F27FFDB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26" r="9709" b="-530"/>
          <a:stretch/>
        </p:blipFill>
        <p:spPr>
          <a:xfrm>
            <a:off x="3675217" y="1778731"/>
            <a:ext cx="884804" cy="625811"/>
          </a:xfrm>
          <a:prstGeom prst="rect">
            <a:avLst/>
          </a:prstGeom>
        </p:spPr>
      </p:pic>
      <p:sp>
        <p:nvSpPr>
          <p:cNvPr id="34" name="Прямоугольник: скругленные верхние углы 33">
            <a:extLst>
              <a:ext uri="{FF2B5EF4-FFF2-40B4-BE49-F238E27FC236}">
                <a16:creationId xmlns:a16="http://schemas.microsoft.com/office/drawing/2014/main" id="{7CB6C14E-6B75-EEA8-BCF6-08F3E83F7A2C}"/>
              </a:ext>
            </a:extLst>
          </p:cNvPr>
          <p:cNvSpPr/>
          <p:nvPr/>
        </p:nvSpPr>
        <p:spPr>
          <a:xfrm>
            <a:off x="3515572" y="2498420"/>
            <a:ext cx="2489289" cy="805710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Физическая культура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и спорт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912680F-D1DA-4B9B-E53A-4869AF64C3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4348" y="2516643"/>
            <a:ext cx="890955" cy="749868"/>
          </a:xfrm>
          <a:prstGeom prst="rect">
            <a:avLst/>
          </a:prstGeom>
        </p:spPr>
      </p:pic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424D1C42-BAD6-8DF7-B8C0-16A03E6C68B4}"/>
              </a:ext>
            </a:extLst>
          </p:cNvPr>
          <p:cNvSpPr/>
          <p:nvPr/>
        </p:nvSpPr>
        <p:spPr>
          <a:xfrm>
            <a:off x="3515572" y="3336152"/>
            <a:ext cx="2489289" cy="637081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Средства массовой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информации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1AF978B-57E4-9D56-E6DE-1E06290E23F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780" r="6713"/>
          <a:stretch/>
        </p:blipFill>
        <p:spPr>
          <a:xfrm>
            <a:off x="3542285" y="3382270"/>
            <a:ext cx="890955" cy="605059"/>
          </a:xfrm>
          <a:prstGeom prst="rect">
            <a:avLst/>
          </a:prstGeom>
        </p:spPr>
      </p:pic>
      <p:graphicFrame>
        <p:nvGraphicFramePr>
          <p:cNvPr id="38" name="Схема 37">
            <a:extLst>
              <a:ext uri="{FF2B5EF4-FFF2-40B4-BE49-F238E27FC236}">
                <a16:creationId xmlns:a16="http://schemas.microsoft.com/office/drawing/2014/main" id="{770EB572-C101-2E36-2E2E-FB9FEAFB4D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083908"/>
              </p:ext>
            </p:extLst>
          </p:nvPr>
        </p:nvGraphicFramePr>
        <p:xfrm>
          <a:off x="6866027" y="630539"/>
          <a:ext cx="5281867" cy="3548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B9B160B-C22D-9F7F-AA42-8E2339F414D3}"/>
              </a:ext>
            </a:extLst>
          </p:cNvPr>
          <p:cNvSpPr txBox="1"/>
          <p:nvPr/>
        </p:nvSpPr>
        <p:spPr>
          <a:xfrm rot="16200000">
            <a:off x="8142723" y="3337212"/>
            <a:ext cx="11528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ведомствам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FAC294-3375-5896-9EDB-29C25ADF5CAF}"/>
              </a:ext>
            </a:extLst>
          </p:cNvPr>
          <p:cNvSpPr txBox="1"/>
          <p:nvPr/>
        </p:nvSpPr>
        <p:spPr>
          <a:xfrm>
            <a:off x="6096001" y="1217232"/>
            <a:ext cx="2364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муниципальным программам – 24 (программы).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4D0730F-4BE7-2327-60CD-A1EA0A001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5054909"/>
              </p:ext>
            </p:extLst>
          </p:nvPr>
        </p:nvGraphicFramePr>
        <p:xfrm>
          <a:off x="3615084" y="4259163"/>
          <a:ext cx="8128000" cy="2407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8575147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642A00-CBE7-AB48-A702-7E9F97F9A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8EA252E3-B168-2144-B690-B478D4E656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067997"/>
              </p:ext>
            </p:extLst>
          </p:nvPr>
        </p:nvGraphicFramePr>
        <p:xfrm>
          <a:off x="177920" y="196202"/>
          <a:ext cx="11836159" cy="626651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924194">
                  <a:extLst>
                    <a:ext uri="{9D8B030D-6E8A-4147-A177-3AD203B41FA5}">
                      <a16:colId xmlns:a16="http://schemas.microsoft.com/office/drawing/2014/main" val="3711290432"/>
                    </a:ext>
                  </a:extLst>
                </a:gridCol>
                <a:gridCol w="770021">
                  <a:extLst>
                    <a:ext uri="{9D8B030D-6E8A-4147-A177-3AD203B41FA5}">
                      <a16:colId xmlns:a16="http://schemas.microsoft.com/office/drawing/2014/main" val="4116753626"/>
                    </a:ext>
                  </a:extLst>
                </a:gridCol>
                <a:gridCol w="1049154">
                  <a:extLst>
                    <a:ext uri="{9D8B030D-6E8A-4147-A177-3AD203B41FA5}">
                      <a16:colId xmlns:a16="http://schemas.microsoft.com/office/drawing/2014/main" val="2905467699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372055176"/>
                    </a:ext>
                  </a:extLst>
                </a:gridCol>
                <a:gridCol w="981777">
                  <a:extLst>
                    <a:ext uri="{9D8B030D-6E8A-4147-A177-3AD203B41FA5}">
                      <a16:colId xmlns:a16="http://schemas.microsoft.com/office/drawing/2014/main" val="3112748961"/>
                    </a:ext>
                  </a:extLst>
                </a:gridCol>
                <a:gridCol w="847023">
                  <a:extLst>
                    <a:ext uri="{9D8B030D-6E8A-4147-A177-3AD203B41FA5}">
                      <a16:colId xmlns:a16="http://schemas.microsoft.com/office/drawing/2014/main" val="2656634403"/>
                    </a:ext>
                  </a:extLst>
                </a:gridCol>
                <a:gridCol w="924025">
                  <a:extLst>
                    <a:ext uri="{9D8B030D-6E8A-4147-A177-3AD203B41FA5}">
                      <a16:colId xmlns:a16="http://schemas.microsoft.com/office/drawing/2014/main" val="3585568988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184223732"/>
                    </a:ext>
                  </a:extLst>
                </a:gridCol>
                <a:gridCol w="895148">
                  <a:extLst>
                    <a:ext uri="{9D8B030D-6E8A-4147-A177-3AD203B41FA5}">
                      <a16:colId xmlns:a16="http://schemas.microsoft.com/office/drawing/2014/main" val="57116641"/>
                    </a:ext>
                  </a:extLst>
                </a:gridCol>
              </a:tblGrid>
              <a:tr h="44301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3433"/>
                  </a:ext>
                </a:extLst>
              </a:tr>
              <a:tr h="242529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83986821,92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92996178,52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104069209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99220866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92771535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707871"/>
                  </a:ext>
                </a:extLst>
              </a:tr>
              <a:tr h="317057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2462506,73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2757000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995962"/>
                  </a:ext>
                </a:extLst>
              </a:tr>
              <a:tr h="317057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2843004,47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3265010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43096"/>
                  </a:ext>
                </a:extLst>
              </a:tr>
              <a:tr h="317057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10126872,12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10365440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837792"/>
                  </a:ext>
                </a:extLst>
              </a:tr>
              <a:tr h="151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18445,44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24737"/>
                  </a:ext>
                </a:extLst>
              </a:tr>
              <a:tr h="30575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13070885,88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14891224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16451000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17035360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17614400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624755"/>
                  </a:ext>
                </a:extLst>
              </a:tr>
              <a:tr h="273709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Обеспечение проведение выборов и референдумов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533088"/>
                  </a:ext>
                </a:extLst>
              </a:tr>
              <a:tr h="177974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Резервные фонды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789544"/>
                  </a:ext>
                </a:extLst>
              </a:tr>
              <a:tr h="240474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Другие общегосударственные вопросы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54904571,28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53259320,52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69204320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63772381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56744010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20197"/>
                  </a:ext>
                </a:extLst>
              </a:tr>
              <a:tr h="193633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1352940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40612"/>
                  </a:ext>
                </a:extLst>
              </a:tr>
              <a:tr h="226151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Мобилизационная и вневойсковая подготовка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1352940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89735"/>
                  </a:ext>
                </a:extLst>
              </a:tr>
              <a:tr h="3938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992439,20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93920"/>
                  </a:ext>
                </a:extLst>
              </a:tr>
              <a:tr h="341559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992439,20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70562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37513351,6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65837372,8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32051618,15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31384427,81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31384427,81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879584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193140,73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2711554,07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2319054,07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12 раз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1831040,73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1831040,73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99120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07930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33087,08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240231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33920410,87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58520431,65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26172000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22820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28998000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38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51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705B47-3DC7-3F61-F0A0-C110A2098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D427CF7-A470-8062-1EAB-8696CE403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786939"/>
              </p:ext>
            </p:extLst>
          </p:nvPr>
        </p:nvGraphicFramePr>
        <p:xfrm>
          <a:off x="151847" y="211134"/>
          <a:ext cx="11879731" cy="65227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284372">
                  <a:extLst>
                    <a:ext uri="{9D8B030D-6E8A-4147-A177-3AD203B41FA5}">
                      <a16:colId xmlns:a16="http://schemas.microsoft.com/office/drawing/2014/main" val="3711290432"/>
                    </a:ext>
                  </a:extLst>
                </a:gridCol>
                <a:gridCol w="847023">
                  <a:extLst>
                    <a:ext uri="{9D8B030D-6E8A-4147-A177-3AD203B41FA5}">
                      <a16:colId xmlns:a16="http://schemas.microsoft.com/office/drawing/2014/main" val="4116753626"/>
                    </a:ext>
                  </a:extLst>
                </a:gridCol>
                <a:gridCol w="1020278">
                  <a:extLst>
                    <a:ext uri="{9D8B030D-6E8A-4147-A177-3AD203B41FA5}">
                      <a16:colId xmlns:a16="http://schemas.microsoft.com/office/drawing/2014/main" val="2905467699"/>
                    </a:ext>
                  </a:extLst>
                </a:gridCol>
                <a:gridCol w="962526">
                  <a:extLst>
                    <a:ext uri="{9D8B030D-6E8A-4147-A177-3AD203B41FA5}">
                      <a16:colId xmlns:a16="http://schemas.microsoft.com/office/drawing/2014/main" val="3372055176"/>
                    </a:ext>
                  </a:extLst>
                </a:gridCol>
                <a:gridCol w="924026">
                  <a:extLst>
                    <a:ext uri="{9D8B030D-6E8A-4147-A177-3AD203B41FA5}">
                      <a16:colId xmlns:a16="http://schemas.microsoft.com/office/drawing/2014/main" val="2309783616"/>
                    </a:ext>
                  </a:extLst>
                </a:gridCol>
                <a:gridCol w="1126155">
                  <a:extLst>
                    <a:ext uri="{9D8B030D-6E8A-4147-A177-3AD203B41FA5}">
                      <a16:colId xmlns:a16="http://schemas.microsoft.com/office/drawing/2014/main" val="488330427"/>
                    </a:ext>
                  </a:extLst>
                </a:gridCol>
                <a:gridCol w="1145407">
                  <a:extLst>
                    <a:ext uri="{9D8B030D-6E8A-4147-A177-3AD203B41FA5}">
                      <a16:colId xmlns:a16="http://schemas.microsoft.com/office/drawing/2014/main" val="506804180"/>
                    </a:ext>
                  </a:extLst>
                </a:gridCol>
                <a:gridCol w="1337911">
                  <a:extLst>
                    <a:ext uri="{9D8B030D-6E8A-4147-A177-3AD203B41FA5}">
                      <a16:colId xmlns:a16="http://schemas.microsoft.com/office/drawing/2014/main" val="3205553909"/>
                    </a:ext>
                  </a:extLst>
                </a:gridCol>
                <a:gridCol w="1232033">
                  <a:extLst>
                    <a:ext uri="{9D8B030D-6E8A-4147-A177-3AD203B41FA5}">
                      <a16:colId xmlns:a16="http://schemas.microsoft.com/office/drawing/2014/main" val="57116641"/>
                    </a:ext>
                  </a:extLst>
                </a:gridCol>
              </a:tblGrid>
              <a:tr h="51405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20201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3433"/>
                  </a:ext>
                </a:extLst>
              </a:tr>
              <a:tr h="239547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 – КОММУНАЛЬНОЕ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32768364,12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29528303,67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51279238,34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20200910,77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17956912,77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789544"/>
                  </a:ext>
                </a:extLst>
              </a:tr>
              <a:tr h="20813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355358,66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4,3 раза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2,5 раз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20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10467703,24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7899480,73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35729277,08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3,4 раза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4,5 раз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2072245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40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19717050,23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18338222,94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11170961,26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15018665,77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12774667,77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89735"/>
                  </a:ext>
                </a:extLst>
              </a:tr>
              <a:tr h="1953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</a:rPr>
                        <a:t>Другие вопросы в области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</a:rPr>
                        <a:t>жилищно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</a:rPr>
                        <a:t> – коммунального хозяйства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2228251,99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045591"/>
                  </a:ext>
                </a:extLst>
              </a:tr>
              <a:tr h="127394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312835837,86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401281034,03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410018927,75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433124891,5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440384637,5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491426"/>
                  </a:ext>
                </a:extLst>
              </a:tr>
              <a:tr h="119424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66507010,84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89499899,8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97755674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99973233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103796080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50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204997761,88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265067557,23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265083998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276492612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281119511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26620"/>
                  </a:ext>
                </a:extLst>
              </a:tr>
              <a:tr h="14543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14348548,16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16316113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18620103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17569389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17569389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73608"/>
                  </a:ext>
                </a:extLst>
              </a:tr>
              <a:tr h="20934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91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1786898,11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2511160,75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8000357,5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7960357,5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37613"/>
                  </a:ext>
                </a:extLst>
              </a:tr>
              <a:tr h="122282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24897914,87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27576400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25817992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30719300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29719300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722729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КИНЕМАТОГРАФИЯ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57682990,88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91632154,39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70722734,91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52545775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42716425,55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92386"/>
                  </a:ext>
                </a:extLst>
              </a:tr>
              <a:tr h="1339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57682990,88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91632154,39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70722734,91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52545775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42716425,55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17039"/>
                  </a:ext>
                </a:extLst>
              </a:tr>
              <a:tr h="211682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46148039,58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35411746,94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52599830,48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53549477,1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66384120,92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26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747502,83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224726"/>
                  </a:ext>
                </a:extLst>
              </a:tr>
              <a:tr h="1802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Социальное обеспечение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2185363,63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5837375,51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2,7 раз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2,7 раз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5778833,05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5632424,57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7126"/>
                  </a:ext>
                </a:extLst>
              </a:tr>
              <a:tr h="142094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43215173,12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32261746,94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30194443,84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30964497,92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59901696,35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816199"/>
                  </a:ext>
                </a:extLst>
              </a:tr>
              <a:tr h="184459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574999,46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11698117,65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2,6 раз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831137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574999,46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19153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10153757,65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847258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572208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</a:rPr>
                        <a:t>Периодическая печать и издательство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41820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575603593,62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733187674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727400368,63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696375728,18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697693999,55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089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999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E32114-BE27-E168-2F6C-BFAB051D9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ED7467-86BC-5B38-3D36-8308799E90AD}"/>
              </a:ext>
            </a:extLst>
          </p:cNvPr>
          <p:cNvSpPr txBox="1"/>
          <p:nvPr/>
        </p:nvSpPr>
        <p:spPr>
          <a:xfrm>
            <a:off x="10847672" y="2733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A8A25DE5-A3BB-6D59-AD78-6E3A59B877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7081795"/>
              </p:ext>
            </p:extLst>
          </p:nvPr>
        </p:nvGraphicFramePr>
        <p:xfrm>
          <a:off x="520833" y="199903"/>
          <a:ext cx="9967647" cy="6186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E2C24559-1368-865D-5FA8-B48D16BD2B2D}"/>
              </a:ext>
            </a:extLst>
          </p:cNvPr>
          <p:cNvSpPr txBox="1">
            <a:spLocks/>
          </p:cNvSpPr>
          <p:nvPr/>
        </p:nvSpPr>
        <p:spPr>
          <a:xfrm>
            <a:off x="2512945" y="414093"/>
            <a:ext cx="7975535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расходов на 2021-2025годы (</a:t>
            </a:r>
            <a:r>
              <a:rPr kumimoji="0" lang="ru-RU" sz="1400" b="1" u="none" strike="noStrike" kern="1200" cap="none" spc="0" normalizeH="0" baseline="0" noProof="0" dirty="0" err="1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тыс.руб</a:t>
            </a:r>
            <a:r>
              <a:rPr kumimoji="0" lang="ru-RU" sz="1400" b="1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 в %)</a:t>
            </a:r>
            <a:endParaRPr kumimoji="0" lang="ru-RU" sz="1400" b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57649-871D-0C71-3F9E-63ED7E43343E}"/>
              </a:ext>
            </a:extLst>
          </p:cNvPr>
          <p:cNvSpPr txBox="1"/>
          <p:nvPr/>
        </p:nvSpPr>
        <p:spPr>
          <a:xfrm>
            <a:off x="8856660" y="4816967"/>
            <a:ext cx="29761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Социальная сфера – образование, культура, социальная политика, физкультура и спорт.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– национальная экономика и ЖКХ.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Прочие расходы – национальная безопасность, национальная оборона и средства массовой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18526720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49270F-8D76-631A-6FF8-99D847397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B1806A7B-B702-4D83-A9FF-EE82F539BA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294083"/>
              </p:ext>
            </p:extLst>
          </p:nvPr>
        </p:nvGraphicFramePr>
        <p:xfrm>
          <a:off x="356135" y="99825"/>
          <a:ext cx="3773104" cy="3003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407BE43E-0D6E-9570-9472-0240A4E458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0871764"/>
              </p:ext>
            </p:extLst>
          </p:nvPr>
        </p:nvGraphicFramePr>
        <p:xfrm>
          <a:off x="3955983" y="120168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6A39D744-C30E-5B14-BF31-1B95A076EA13}"/>
              </a:ext>
            </a:extLst>
          </p:cNvPr>
          <p:cNvSpPr/>
          <p:nvPr/>
        </p:nvSpPr>
        <p:spPr>
          <a:xfrm>
            <a:off x="9730974" y="157954"/>
            <a:ext cx="250256" cy="173254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AFA200D1-3F16-F6AD-CA4B-A5066BCB475A}"/>
              </a:ext>
            </a:extLst>
          </p:cNvPr>
          <p:cNvSpPr/>
          <p:nvPr/>
        </p:nvSpPr>
        <p:spPr>
          <a:xfrm>
            <a:off x="9730974" y="378994"/>
            <a:ext cx="250256" cy="173255"/>
          </a:xfrm>
          <a:prstGeom prst="flowChartConnector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64BF15D3-AE7A-A2E3-3F73-973581700624}"/>
              </a:ext>
            </a:extLst>
          </p:cNvPr>
          <p:cNvSpPr/>
          <p:nvPr/>
        </p:nvSpPr>
        <p:spPr>
          <a:xfrm>
            <a:off x="9736513" y="639648"/>
            <a:ext cx="250256" cy="17325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1F4CF0A9-8AC3-BE4C-918A-17F02367F625}"/>
              </a:ext>
            </a:extLst>
          </p:cNvPr>
          <p:cNvSpPr/>
          <p:nvPr/>
        </p:nvSpPr>
        <p:spPr>
          <a:xfrm>
            <a:off x="9730974" y="883453"/>
            <a:ext cx="250256" cy="173257"/>
          </a:xfrm>
          <a:prstGeom prst="flowChartConnector">
            <a:avLst/>
          </a:prstGeom>
          <a:solidFill>
            <a:srgbClr val="E7FE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DCDE6A-9429-73BB-3A62-2E1A5240C7B0}"/>
              </a:ext>
            </a:extLst>
          </p:cNvPr>
          <p:cNvSpPr txBox="1"/>
          <p:nvPr/>
        </p:nvSpPr>
        <p:spPr>
          <a:xfrm>
            <a:off x="9946106" y="110168"/>
            <a:ext cx="12522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C3D3C8-0AFB-EB78-DD71-73CADF275374}"/>
              </a:ext>
            </a:extLst>
          </p:cNvPr>
          <p:cNvSpPr txBox="1"/>
          <p:nvPr/>
        </p:nvSpPr>
        <p:spPr>
          <a:xfrm>
            <a:off x="9946106" y="29789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C816B2-4DCB-ECF5-FF05-E50E76E36A1B}"/>
              </a:ext>
            </a:extLst>
          </p:cNvPr>
          <p:cNvSpPr txBox="1"/>
          <p:nvPr/>
        </p:nvSpPr>
        <p:spPr>
          <a:xfrm>
            <a:off x="9946106" y="595471"/>
            <a:ext cx="20730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EC165-B259-3F3D-B7D3-3996E91058E5}"/>
              </a:ext>
            </a:extLst>
          </p:cNvPr>
          <p:cNvSpPr txBox="1"/>
          <p:nvPr/>
        </p:nvSpPr>
        <p:spPr>
          <a:xfrm>
            <a:off x="9981230" y="848870"/>
            <a:ext cx="6094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D4C5CFEF-318A-A045-0C2F-D8B0FEBF65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6770419"/>
              </p:ext>
            </p:extLst>
          </p:nvPr>
        </p:nvGraphicFramePr>
        <p:xfrm>
          <a:off x="53106" y="2586715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E122171F-6BE9-B16A-3ED4-41650D46D6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7146460"/>
              </p:ext>
            </p:extLst>
          </p:nvPr>
        </p:nvGraphicFramePr>
        <p:xfrm>
          <a:off x="3601622" y="2586715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78FD5F62-6FEB-5F05-2638-DBD4852AD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6562866"/>
              </p:ext>
            </p:extLst>
          </p:nvPr>
        </p:nvGraphicFramePr>
        <p:xfrm>
          <a:off x="7374726" y="2600533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3517622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2AC0D6-E285-F6B1-7D71-EB6A3A102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D010B7-017C-153B-1502-9CAC4739F8F0}"/>
              </a:ext>
            </a:extLst>
          </p:cNvPr>
          <p:cNvSpPr txBox="1"/>
          <p:nvPr/>
        </p:nvSpPr>
        <p:spPr>
          <a:xfrm>
            <a:off x="2481045" y="41453"/>
            <a:ext cx="74599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Условно – утвержденные расходы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D20F7E7-CA56-EFCE-EBBF-42B3F00228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2153050"/>
              </p:ext>
            </p:extLst>
          </p:nvPr>
        </p:nvGraphicFramePr>
        <p:xfrm>
          <a:off x="218574" y="342641"/>
          <a:ext cx="11741090" cy="1260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70E7862-D141-7473-4512-C382B3F8193B}"/>
              </a:ext>
            </a:extLst>
          </p:cNvPr>
          <p:cNvSpPr/>
          <p:nvPr/>
        </p:nvSpPr>
        <p:spPr>
          <a:xfrm>
            <a:off x="218574" y="1803633"/>
            <a:ext cx="1996783" cy="2773871"/>
          </a:xfrm>
          <a:prstGeom prst="roundRect">
            <a:avLst/>
          </a:prstGeom>
          <a:scene3d>
            <a:camera prst="perspectiveAbove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ctr"/>
            <a:endParaRPr lang="ru-RU" sz="1200" b="1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основаны предусмотренные условно утверждаемые расходы (УУР) в 2024 и 2025 годах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BBEFD8-B107-1AB9-0ECA-A5250EDBA6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810" y="1921079"/>
            <a:ext cx="1914310" cy="149974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FC2D905-0117-B943-EF9B-460D7CC74DFE}"/>
              </a:ext>
            </a:extLst>
          </p:cNvPr>
          <p:cNvSpPr/>
          <p:nvPr/>
        </p:nvSpPr>
        <p:spPr>
          <a:xfrm>
            <a:off x="3215582" y="2010250"/>
            <a:ext cx="4806358" cy="85878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sz="1400" b="0" i="0" u="none" strike="noStrike" baseline="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1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184.1 Бюджетного кодекса Российской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22F396-1CA3-9276-851B-A4BC4180DE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5289" y="2010250"/>
            <a:ext cx="609653" cy="798645"/>
          </a:xfrm>
          <a:prstGeom prst="rect">
            <a:avLst/>
          </a:prstGeom>
        </p:spPr>
      </p:pic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C5E4A06B-3AE9-36CB-220E-CA60D7D53BE9}"/>
              </a:ext>
            </a:extLst>
          </p:cNvPr>
          <p:cNvSpPr/>
          <p:nvPr/>
        </p:nvSpPr>
        <p:spPr>
          <a:xfrm>
            <a:off x="2205647" y="2346302"/>
            <a:ext cx="978408" cy="192947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шеврон 10">
            <a:extLst>
              <a:ext uri="{FF2B5EF4-FFF2-40B4-BE49-F238E27FC236}">
                <a16:creationId xmlns:a16="http://schemas.microsoft.com/office/drawing/2014/main" id="{0C6499B7-0F2F-567B-CE8D-E233AEA28E6F}"/>
              </a:ext>
            </a:extLst>
          </p:cNvPr>
          <p:cNvSpPr/>
          <p:nvPr/>
        </p:nvSpPr>
        <p:spPr>
          <a:xfrm>
            <a:off x="2320012" y="3400015"/>
            <a:ext cx="484632" cy="484632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A781F3B-502F-3B26-463A-AB63388C9B6B}"/>
              </a:ext>
            </a:extLst>
          </p:cNvPr>
          <p:cNvSpPr/>
          <p:nvPr/>
        </p:nvSpPr>
        <p:spPr>
          <a:xfrm>
            <a:off x="3184055" y="2959682"/>
            <a:ext cx="4978433" cy="16178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Требование:</a:t>
            </a:r>
          </a:p>
          <a:p>
            <a:r>
              <a:rPr lang="ru-RU" sz="11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на первый год планового периода в объеме не менее 2,5 %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назначение);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на второй год планового периода в объеме не менее 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403F26-C2E0-9B57-217D-EE7B72057C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8009" y="1813762"/>
            <a:ext cx="1926503" cy="14509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B6F689-0B03-961E-3D1A-C5DC19D96DC8}"/>
              </a:ext>
            </a:extLst>
          </p:cNvPr>
          <p:cNvSpPr txBox="1"/>
          <p:nvPr/>
        </p:nvSpPr>
        <p:spPr>
          <a:xfrm>
            <a:off x="8712519" y="3238316"/>
            <a:ext cx="3137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12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/>
            <a:r>
              <a:rPr lang="ru-RU" sz="12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повышение устойчивости бюджета 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96DE878B-1384-D93E-43F3-A9760690F78F}"/>
              </a:ext>
            </a:extLst>
          </p:cNvPr>
          <p:cNvSpPr/>
          <p:nvPr/>
        </p:nvSpPr>
        <p:spPr>
          <a:xfrm>
            <a:off x="2742036" y="5138244"/>
            <a:ext cx="5753450" cy="101833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  в сумме 9190280руб.</a:t>
            </a:r>
          </a:p>
          <a:p>
            <a:pPr algn="ctr"/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 в сумме 17397416руб.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295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55AAAF-F73D-3780-23E5-CDC17D516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DFC641-7D1A-395E-53DA-DCD26EAD4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677" y="259820"/>
            <a:ext cx="3438442" cy="29324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83B8E1-94DD-5A20-680B-C2C347FC7637}"/>
              </a:ext>
            </a:extLst>
          </p:cNvPr>
          <p:cNvSpPr txBox="1"/>
          <p:nvPr/>
        </p:nvSpPr>
        <p:spPr>
          <a:xfrm>
            <a:off x="127233" y="3296419"/>
            <a:ext cx="41693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597 от 7 мая 2012 года</a:t>
            </a:r>
          </a:p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«О мерах по реализации государственной социальной политики»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69214E-C84F-F435-B108-7BE3B48A085F}"/>
              </a:ext>
            </a:extLst>
          </p:cNvPr>
          <p:cNvSpPr txBox="1"/>
          <p:nvPr/>
        </p:nvSpPr>
        <p:spPr>
          <a:xfrm>
            <a:off x="4296562" y="341040"/>
            <a:ext cx="77248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реализации данного Указа и достижения целевых показателей среднемесячная заработная  плата отдельных категорий работников должна составить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C5F52057-10F7-CA94-D0F4-88753E7D1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290486"/>
              </p:ext>
            </p:extLst>
          </p:nvPr>
        </p:nvGraphicFramePr>
        <p:xfrm>
          <a:off x="4296562" y="1442219"/>
          <a:ext cx="7701764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849">
                  <a:extLst>
                    <a:ext uri="{9D8B030D-6E8A-4147-A177-3AD203B41FA5}">
                      <a16:colId xmlns:a16="http://schemas.microsoft.com/office/drawing/2014/main" val="2490056755"/>
                    </a:ext>
                  </a:extLst>
                </a:gridCol>
                <a:gridCol w="1755033">
                  <a:extLst>
                    <a:ext uri="{9D8B030D-6E8A-4147-A177-3AD203B41FA5}">
                      <a16:colId xmlns:a16="http://schemas.microsoft.com/office/drawing/2014/main" val="1765541123"/>
                    </a:ext>
                  </a:extLst>
                </a:gridCol>
                <a:gridCol w="1925441">
                  <a:extLst>
                    <a:ext uri="{9D8B030D-6E8A-4147-A177-3AD203B41FA5}">
                      <a16:colId xmlns:a16="http://schemas.microsoft.com/office/drawing/2014/main" val="488157082"/>
                    </a:ext>
                  </a:extLst>
                </a:gridCol>
                <a:gridCol w="1925441">
                  <a:extLst>
                    <a:ext uri="{9D8B030D-6E8A-4147-A177-3AD203B41FA5}">
                      <a16:colId xmlns:a16="http://schemas.microsoft.com/office/drawing/2014/main" val="21900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работников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(проект)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96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образовательных учреждений общего образования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55436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59705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63884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дошкольных образовательных учреждений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53405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57517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61543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2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 учреждений дополнительного образования детей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55436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59705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63884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32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 учреждений культуры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55436</a:t>
                      </a:r>
                    </a:p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59705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63884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556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9844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9666C5-1B10-4F07-AC04-D93BFE80E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578442-01C3-861A-CF64-8392B6131C30}"/>
              </a:ext>
            </a:extLst>
          </p:cNvPr>
          <p:cNvSpPr/>
          <p:nvPr/>
        </p:nvSpPr>
        <p:spPr>
          <a:xfrm>
            <a:off x="2312395" y="121423"/>
            <a:ext cx="7241804" cy="297321"/>
          </a:xfrm>
          <a:prstGeom prst="rect">
            <a:avLst/>
          </a:prstGeom>
          <a:solidFill>
            <a:srgbClr val="00FFFF"/>
          </a:solidFill>
          <a:ln>
            <a:solidFill>
              <a:srgbClr val="5EE51B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D806D8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ПРОГРАММНЫЕ   И   НЕПРОГРАММНЫЕ   РАСХОДЫ БЮДЖЕТА ОКРУГА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637D567-7642-4DD8-024E-22252C0FF17F}"/>
              </a:ext>
            </a:extLst>
          </p:cNvPr>
          <p:cNvSpPr/>
          <p:nvPr/>
        </p:nvSpPr>
        <p:spPr>
          <a:xfrm>
            <a:off x="281776" y="418744"/>
            <a:ext cx="11706092" cy="77249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 распределены </a:t>
            </a:r>
            <a:r>
              <a:rPr lang="ru-RU" sz="1100" b="1" i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достижения запланированных индикаторов и конечных результатов по муниципальным программам.</a:t>
            </a:r>
          </a:p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 стратегического планирования, содержащий комплекс планируемых мероприятий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образования.</a:t>
            </a:r>
          </a:p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расходы, не вошедшие в мероприятия муниципальных программ.</a:t>
            </a:r>
            <a:endParaRPr lang="ru-RU" sz="12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D97C32EF-5835-2FE3-C4EC-AB1A0834D4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2259400"/>
              </p:ext>
            </p:extLst>
          </p:nvPr>
        </p:nvGraphicFramePr>
        <p:xfrm>
          <a:off x="204132" y="1056552"/>
          <a:ext cx="5984912" cy="3140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9FF96E9F-5B60-A472-691A-3FDAB1C394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3119975"/>
              </p:ext>
            </p:extLst>
          </p:nvPr>
        </p:nvGraphicFramePr>
        <p:xfrm>
          <a:off x="5332397" y="1339259"/>
          <a:ext cx="3970956" cy="270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76458CA4-4508-AC05-3363-85202396DD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8321198"/>
              </p:ext>
            </p:extLst>
          </p:nvPr>
        </p:nvGraphicFramePr>
        <p:xfrm>
          <a:off x="7928546" y="1435837"/>
          <a:ext cx="3891277" cy="2612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D89A3656-A332-E3C0-BEAA-107FD5A930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2984235"/>
              </p:ext>
            </p:extLst>
          </p:nvPr>
        </p:nvGraphicFramePr>
        <p:xfrm>
          <a:off x="82212" y="4147713"/>
          <a:ext cx="3891277" cy="2612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14E5851-EC52-EA34-11F8-B038AFDE6B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6217441"/>
              </p:ext>
            </p:extLst>
          </p:nvPr>
        </p:nvGraphicFramePr>
        <p:xfrm>
          <a:off x="3083689" y="4186104"/>
          <a:ext cx="3891277" cy="2612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A533B427-B4AA-DA5D-6E0E-7E28C8F02A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5543290"/>
              </p:ext>
            </p:extLst>
          </p:nvPr>
        </p:nvGraphicFramePr>
        <p:xfrm>
          <a:off x="6272874" y="4212363"/>
          <a:ext cx="3891277" cy="2612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2504419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E31722-6465-4AB2-5C4D-66E778CE4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17CFE8-B683-9216-8504-8B7C288167D8}"/>
              </a:ext>
            </a:extLst>
          </p:cNvPr>
          <p:cNvSpPr txBox="1"/>
          <p:nvPr/>
        </p:nvSpPr>
        <p:spPr>
          <a:xfrm>
            <a:off x="1086374" y="52287"/>
            <a:ext cx="9412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бюджета округа по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программам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(руб.)</a:t>
            </a:r>
          </a:p>
        </p:txBody>
      </p:sp>
      <p:sp>
        <p:nvSpPr>
          <p:cNvPr id="4" name="Блок-схема: магнитный диск 3">
            <a:extLst>
              <a:ext uri="{FF2B5EF4-FFF2-40B4-BE49-F238E27FC236}">
                <a16:creationId xmlns:a16="http://schemas.microsoft.com/office/drawing/2014/main" id="{3331B820-20B7-BF8F-D829-8E331A6C26B0}"/>
              </a:ext>
            </a:extLst>
          </p:cNvPr>
          <p:cNvSpPr/>
          <p:nvPr/>
        </p:nvSpPr>
        <p:spPr>
          <a:xfrm>
            <a:off x="184557" y="420991"/>
            <a:ext cx="3389153" cy="61264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направленности – 7 программ</a:t>
            </a: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6D923C2D-2C10-62C6-F517-56BEE7304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440428"/>
              </p:ext>
            </p:extLst>
          </p:nvPr>
        </p:nvGraphicFramePr>
        <p:xfrm>
          <a:off x="83890" y="1094566"/>
          <a:ext cx="11810729" cy="238031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524403">
                  <a:extLst>
                    <a:ext uri="{9D8B030D-6E8A-4147-A177-3AD203B41FA5}">
                      <a16:colId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316701877,19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404704542,03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412333507,75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437254799,50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444655898,50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молодежной политики и патриотического воспитания граждан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молодых семей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3830761,20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3687375,51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3928833,05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3782424,57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инвалидов «Доступная среда»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65041"/>
                  </a:ext>
                </a:extLst>
              </a:tr>
              <a:tr h="23258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культуры, спорта и туризма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674999,46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11848117,65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2,4 раза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6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57682990,88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91632154,39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70479814,91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52545775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42716425,55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572916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общественного здоровья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11 раз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441106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379164628,73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511798374,07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488476473,17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495265407,55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492650748,62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1C65C2A5-1FF3-3029-86BF-35C33E2805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255203"/>
              </p:ext>
            </p:extLst>
          </p:nvPr>
        </p:nvGraphicFramePr>
        <p:xfrm>
          <a:off x="1422164" y="3592385"/>
          <a:ext cx="8128000" cy="314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7668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EA2F24-DA1F-53B5-98C2-C6B8E4EA6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A407B-EA90-A613-98C2-507065960DAC}"/>
              </a:ext>
            </a:extLst>
          </p:cNvPr>
          <p:cNvSpPr txBox="1"/>
          <p:nvPr/>
        </p:nvSpPr>
        <p:spPr>
          <a:xfrm>
            <a:off x="4086284" y="138908"/>
            <a:ext cx="70373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Анучинского муниципального района</a:t>
            </a:r>
          </a:p>
          <a:p>
            <a:pPr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2020-2024 годы»</a:t>
            </a:r>
            <a:endParaRPr lang="ru-RU" sz="11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EDFCBA-6425-5B5C-0F80-7D66A7228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63" y="160611"/>
            <a:ext cx="1643694" cy="1114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6C9596-C857-03BA-F8EE-AEC3D90E4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161" y="1432413"/>
            <a:ext cx="1375440" cy="8970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7525AB-C595-60ED-5E5D-FF743A08A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998" y="118227"/>
            <a:ext cx="1828538" cy="1034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E2B5BE-A6A4-5854-4797-EEE936AA0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6803" y="210113"/>
            <a:ext cx="1151346" cy="1015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E85EA77-B63E-4A61-F0C5-B9EB33709E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5231" y="2463260"/>
            <a:ext cx="1251900" cy="8274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7B6F04-8703-B77A-2C93-AAB4E56E1C3F}"/>
              </a:ext>
            </a:extLst>
          </p:cNvPr>
          <p:cNvSpPr txBox="1"/>
          <p:nvPr/>
        </p:nvSpPr>
        <p:spPr>
          <a:xfrm>
            <a:off x="5328544" y="530155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22.08.2019г № 471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61DC095-F521-BFE7-29E8-F7ED2411B8C1}"/>
              </a:ext>
            </a:extLst>
          </p:cNvPr>
          <p:cNvSpPr/>
          <p:nvPr/>
        </p:nvSpPr>
        <p:spPr>
          <a:xfrm>
            <a:off x="2954020" y="780557"/>
            <a:ext cx="7691016" cy="69913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повышение доступности качественного образования, соответствующего требованиям инновационного развития экономики, современным потребностям граждан Анучинского муниципального района.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8">
            <a:extLst>
              <a:ext uri="{FF2B5EF4-FFF2-40B4-BE49-F238E27FC236}">
                <a16:creationId xmlns:a16="http://schemas.microsoft.com/office/drawing/2014/main" id="{730895B1-23FE-A897-225D-E76541055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42788"/>
              </p:ext>
            </p:extLst>
          </p:nvPr>
        </p:nvGraphicFramePr>
        <p:xfrm>
          <a:off x="257563" y="1572322"/>
          <a:ext cx="10252800" cy="202571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995331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1198879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1242159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1248833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258823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308775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дошкольного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316701877,19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91433407,8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98190254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102523141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106447341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общего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194391131,88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252060857,23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249797598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261206212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265833111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035074"/>
                  </a:ext>
                </a:extLst>
              </a:tr>
              <a:tr h="28522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и воспитание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14348548,16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16316113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18620103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17569389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17569389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352256"/>
                  </a:ext>
                </a:extLst>
              </a:tr>
              <a:tr h="251029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отдыха, оздоровления и занятости детей и молодежи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1675898,11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2451160,75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7900357,5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7900357,5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671714"/>
                  </a:ext>
                </a:extLst>
              </a:tr>
              <a:tr h="24971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Руководство и управление в сфере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21964982,50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24376400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22187992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25969300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25819300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8840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Школьное 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15776630,00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22086400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21086400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712800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316701877,19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404704542,03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412333507,75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437254799,5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444655898,5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11994"/>
                  </a:ext>
                </a:extLst>
              </a:tr>
            </a:tbl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A6B01EE1-9A30-F73C-919F-DC1B61293B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8399609"/>
              </p:ext>
            </p:extLst>
          </p:nvPr>
        </p:nvGraphicFramePr>
        <p:xfrm>
          <a:off x="602297" y="3895081"/>
          <a:ext cx="6684478" cy="2824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32EEC258-8F68-5ADF-2CE5-C5A523931089}"/>
              </a:ext>
            </a:extLst>
          </p:cNvPr>
          <p:cNvSpPr txBox="1"/>
          <p:nvPr/>
        </p:nvSpPr>
        <p:spPr>
          <a:xfrm>
            <a:off x="3217414" y="3776430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20902615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E8F732-A696-F064-B7F2-772E84E9C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1AB5238-477E-F1FF-C557-772095889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627444"/>
              </p:ext>
            </p:extLst>
          </p:nvPr>
        </p:nvGraphicFramePr>
        <p:xfrm>
          <a:off x="99461" y="65141"/>
          <a:ext cx="11993077" cy="336385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81777">
                  <a:extLst>
                    <a:ext uri="{9D8B030D-6E8A-4147-A177-3AD203B41FA5}">
                      <a16:colId xmlns:a16="http://schemas.microsoft.com/office/drawing/2014/main" val="4012155347"/>
                    </a:ext>
                  </a:extLst>
                </a:gridCol>
                <a:gridCol w="8394725">
                  <a:extLst>
                    <a:ext uri="{9D8B030D-6E8A-4147-A177-3AD203B41FA5}">
                      <a16:colId xmlns:a16="http://schemas.microsoft.com/office/drawing/2014/main" val="2429840478"/>
                    </a:ext>
                  </a:extLst>
                </a:gridCol>
                <a:gridCol w="639274">
                  <a:extLst>
                    <a:ext uri="{9D8B030D-6E8A-4147-A177-3AD203B41FA5}">
                      <a16:colId xmlns:a16="http://schemas.microsoft.com/office/drawing/2014/main" val="2734536931"/>
                    </a:ext>
                  </a:extLst>
                </a:gridCol>
                <a:gridCol w="579342">
                  <a:extLst>
                    <a:ext uri="{9D8B030D-6E8A-4147-A177-3AD203B41FA5}">
                      <a16:colId xmlns:a16="http://schemas.microsoft.com/office/drawing/2014/main" val="1113829127"/>
                    </a:ext>
                  </a:extLst>
                </a:gridCol>
                <a:gridCol w="549377">
                  <a:extLst>
                    <a:ext uri="{9D8B030D-6E8A-4147-A177-3AD203B41FA5}">
                      <a16:colId xmlns:a16="http://schemas.microsoft.com/office/drawing/2014/main" val="658678647"/>
                    </a:ext>
                  </a:extLst>
                </a:gridCol>
                <a:gridCol w="659251">
                  <a:extLst>
                    <a:ext uri="{9D8B030D-6E8A-4147-A177-3AD203B41FA5}">
                      <a16:colId xmlns:a16="http://schemas.microsoft.com/office/drawing/2014/main" val="927975918"/>
                    </a:ext>
                  </a:extLst>
                </a:gridCol>
                <a:gridCol w="589331">
                  <a:extLst>
                    <a:ext uri="{9D8B030D-6E8A-4147-A177-3AD203B41FA5}">
                      <a16:colId xmlns:a16="http://schemas.microsoft.com/office/drawing/2014/main" val="2141856157"/>
                    </a:ext>
                  </a:extLst>
                </a:gridCol>
              </a:tblGrid>
              <a:tr h="26639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017353"/>
                  </a:ext>
                </a:extLst>
              </a:tr>
              <a:tr h="218114">
                <a:tc gridSpan="7"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дошкольного образования»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57385"/>
                  </a:ext>
                </a:extLst>
              </a:tr>
              <a:tr h="24387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(доля детей от 1 года до 7 лет, охваченных дошкольным образованием к совокупной численности детей в возрасте от 1 года до 7 лет, стоящих на учете для определения в дошкольные образовательные учреждения)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095139"/>
                  </a:ext>
                </a:extLst>
              </a:tr>
              <a:tr h="198819">
                <a:tc gridSpan="7"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общего образования»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45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общеобразовательных учреждений, обучающихся по новым ФГОС в современных условиях в общей численности обучающихся общеобразовательных учреждений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924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сдавших ЕГЭ по русскому языку и математике без пересдачи среди участвующих в ЕГЭ по данным предметам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73165"/>
                  </a:ext>
                </a:extLst>
              </a:tr>
              <a:tr h="223478">
                <a:tc gridSpan="7"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«Дополнительное образование и воспитание детей»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5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образовательными программами дополнительного образования детей, в общей численности детей в возрасте 6 – 17 лет (включительно)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806361"/>
                  </a:ext>
                </a:extLst>
              </a:tr>
              <a:tr h="252789">
                <a:tc gridSpan="7"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«Организация отдыха, оздоровления и занятости детей и молодежи»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29782"/>
                  </a:ext>
                </a:extLst>
              </a:tr>
              <a:tr h="23249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организованным отдыхом и оздоровлением в общей численности детей в общеобразовательных учреждениях.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823608"/>
                  </a:ext>
                </a:extLst>
              </a:tr>
              <a:tr h="225085">
                <a:tc gridSpan="7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121649"/>
                  </a:ext>
                </a:extLst>
              </a:tr>
              <a:tr h="22762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горячим питанием, в общей численности детей в общеобразовательных учреждениях.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67706"/>
                  </a:ext>
                </a:extLst>
              </a:tr>
            </a:tbl>
          </a:graphicData>
        </a:graphic>
      </p:graphicFrame>
      <p:graphicFrame>
        <p:nvGraphicFramePr>
          <p:cNvPr id="4" name="Таблица 14">
            <a:extLst>
              <a:ext uri="{FF2B5EF4-FFF2-40B4-BE49-F238E27FC236}">
                <a16:creationId xmlns:a16="http://schemas.microsoft.com/office/drawing/2014/main" id="{D8C3E413-56DD-DF22-B4E3-279E56E43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85294"/>
              </p:ext>
            </p:extLst>
          </p:nvPr>
        </p:nvGraphicFramePr>
        <p:xfrm>
          <a:off x="163998" y="5039686"/>
          <a:ext cx="8585719" cy="140570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737750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62062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788565">
                  <a:extLst>
                    <a:ext uri="{9D8B030D-6E8A-4147-A177-3AD203B41FA5}">
                      <a16:colId xmlns:a16="http://schemas.microsoft.com/office/drawing/2014/main" val="1103694815"/>
                    </a:ext>
                  </a:extLst>
                </a:gridCol>
                <a:gridCol w="796954">
                  <a:extLst>
                    <a:ext uri="{9D8B030D-6E8A-4147-A177-3AD203B41FA5}">
                      <a16:colId xmlns:a16="http://schemas.microsoft.com/office/drawing/2014/main" val="2581495372"/>
                    </a:ext>
                  </a:extLst>
                </a:gridCol>
                <a:gridCol w="836322">
                  <a:extLst>
                    <a:ext uri="{9D8B030D-6E8A-4147-A177-3AD203B41FA5}">
                      <a16:colId xmlns:a16="http://schemas.microsoft.com/office/drawing/2014/main" val="2410405066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Смертность мужчин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 возрасте 16-59 (лет) случаев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27/737,1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25/682,5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23/627,9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20/546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Смертность женщин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 возрасте 16-54 лет (случаев)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6/240,7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6/240,7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5/200,6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5/200,6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жителей, обратившихся в медицинские учреждения по вопросам здорового образа жизни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37206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CC329DC-C1F8-B33A-A76F-8407B81160E6}"/>
              </a:ext>
            </a:extLst>
          </p:cNvPr>
          <p:cNvSpPr txBox="1"/>
          <p:nvPr/>
        </p:nvSpPr>
        <p:spPr>
          <a:xfrm>
            <a:off x="2074604" y="3494140"/>
            <a:ext cx="85901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«Укрепление общественного здоровья в Анучинском муниципальном округе на 2021-2025 годы»</a:t>
            </a:r>
          </a:p>
          <a:p>
            <a:pPr algn="ctr"/>
            <a:endParaRPr lang="ru-RU" sz="11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3650DD-451E-FA23-A004-385EC43D0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12" y="3838068"/>
            <a:ext cx="1225402" cy="7925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6B4FF9-3701-6ABA-9AA0-AEEC9AE953E6}"/>
              </a:ext>
            </a:extLst>
          </p:cNvPr>
          <p:cNvSpPr txBox="1"/>
          <p:nvPr/>
        </p:nvSpPr>
        <p:spPr>
          <a:xfrm>
            <a:off x="3482966" y="3728558"/>
            <a:ext cx="45191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АМО от 05.08.2020 № 548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82F6202-DBB9-5D77-F4B0-2E5A685B4F81}"/>
              </a:ext>
            </a:extLst>
          </p:cNvPr>
          <p:cNvSpPr/>
          <p:nvPr/>
        </p:nvSpPr>
        <p:spPr>
          <a:xfrm>
            <a:off x="1623851" y="4067360"/>
            <a:ext cx="10338849" cy="699134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снижение смертности трудоспособного населения Анучинского муниципального округа за счет обеспечения увеличения доли граждан, ведущих здоровый образ жизни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5D952C0-477C-634D-5BF9-437C31A15524}"/>
              </a:ext>
            </a:extLst>
          </p:cNvPr>
          <p:cNvSpPr/>
          <p:nvPr/>
        </p:nvSpPr>
        <p:spPr>
          <a:xfrm>
            <a:off x="8647844" y="5107623"/>
            <a:ext cx="3544156" cy="140570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бюджете округа в 2021г предусмотрены денежные средства в размере 10000руб на финансирование основного мероприятия – проведение информационно-коммуникационной кампании . На 2022г -160000руб., 2023 – 2025 </a:t>
            </a:r>
            <a:r>
              <a:rPr lang="ru-RU" sz="1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гг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сумме 110000 руб. (ежегодно)</a:t>
            </a:r>
          </a:p>
          <a:p>
            <a:pPr marR="83820" algn="just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7640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DB85B7-DD57-E9EE-6171-71232EF1E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A1BBD0-6FC8-2180-D2FD-D063BCEC00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15" t="27754" r="21789"/>
          <a:stretch/>
        </p:blipFill>
        <p:spPr>
          <a:xfrm>
            <a:off x="414367" y="113082"/>
            <a:ext cx="2249905" cy="14728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D9F2FA-EC8C-142C-D4AD-593E86B44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221" y="578142"/>
            <a:ext cx="1513094" cy="10077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8D0D16-194B-08C9-6F35-96B3754F3919}"/>
              </a:ext>
            </a:extLst>
          </p:cNvPr>
          <p:cNvSpPr txBox="1"/>
          <p:nvPr/>
        </p:nvSpPr>
        <p:spPr>
          <a:xfrm>
            <a:off x="2577314" y="172116"/>
            <a:ext cx="70373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 молодежной политики и патриотического воспитания граждан в Анучинском муниципальном округе на 2020-2024 годы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427FA3-DC1D-43FD-0455-D9323B7CB9DB}"/>
              </a:ext>
            </a:extLst>
          </p:cNvPr>
          <p:cNvSpPr txBox="1"/>
          <p:nvPr/>
        </p:nvSpPr>
        <p:spPr>
          <a:xfrm>
            <a:off x="3441992" y="562686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553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F6F2B41-AE0B-E1E8-E8AC-7E829D96A826}"/>
              </a:ext>
            </a:extLst>
          </p:cNvPr>
          <p:cNvSpPr/>
          <p:nvPr/>
        </p:nvSpPr>
        <p:spPr>
          <a:xfrm>
            <a:off x="2490687" y="865299"/>
            <a:ext cx="7230829" cy="779621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совершенствование правовых, социально-экономических и организационных условий для успешной самореализации молодёжи, направленной на раскрытие ее потенциала, а также формирование у граждан высокого патриотического сознания, чувства верности своему Отечеству, готовности к выполнению гражданского долга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8">
            <a:extLst>
              <a:ext uri="{FF2B5EF4-FFF2-40B4-BE49-F238E27FC236}">
                <a16:creationId xmlns:a16="http://schemas.microsoft.com/office/drawing/2014/main" id="{DA193BF9-AC88-03D9-5BEF-7B31C9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909533"/>
              </p:ext>
            </p:extLst>
          </p:nvPr>
        </p:nvGraphicFramePr>
        <p:xfrm>
          <a:off x="192983" y="1745196"/>
          <a:ext cx="7536103" cy="99590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65206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1029904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1029903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155032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049153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Патриотическое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035074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11994"/>
                  </a:ext>
                </a:extLst>
              </a:tr>
            </a:tbl>
          </a:graphicData>
        </a:graphic>
      </p:graphicFrame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22B5E4F1-AB24-0965-0F8F-CC2815D49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753048"/>
              </p:ext>
            </p:extLst>
          </p:nvPr>
        </p:nvGraphicFramePr>
        <p:xfrm>
          <a:off x="192983" y="2900415"/>
          <a:ext cx="6419573" cy="31257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684971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00513">
                  <a:extLst>
                    <a:ext uri="{9D8B030D-6E8A-4147-A177-3AD203B41FA5}">
                      <a16:colId xmlns:a16="http://schemas.microsoft.com/office/drawing/2014/main" val="733760524"/>
                    </a:ext>
                  </a:extLst>
                </a:gridCol>
                <a:gridCol w="789272">
                  <a:extLst>
                    <a:ext uri="{9D8B030D-6E8A-4147-A177-3AD203B41FA5}">
                      <a16:colId xmlns:a16="http://schemas.microsoft.com/office/drawing/2014/main" val="1725791517"/>
                    </a:ext>
                  </a:extLst>
                </a:gridCol>
                <a:gridCol w="856648">
                  <a:extLst>
                    <a:ext uri="{9D8B030D-6E8A-4147-A177-3AD203B41FA5}">
                      <a16:colId xmlns:a16="http://schemas.microsoft.com/office/drawing/2014/main" val="2995511142"/>
                    </a:ext>
                  </a:extLst>
                </a:gridCol>
                <a:gridCol w="808522">
                  <a:extLst>
                    <a:ext uri="{9D8B030D-6E8A-4147-A177-3AD203B41FA5}">
                      <a16:colId xmlns:a16="http://schemas.microsoft.com/office/drawing/2014/main" val="1014005971"/>
                    </a:ext>
                  </a:extLst>
                </a:gridCol>
                <a:gridCol w="779647">
                  <a:extLst>
                    <a:ext uri="{9D8B030D-6E8A-4147-A177-3AD203B41FA5}">
                      <a16:colId xmlns:a16="http://schemas.microsoft.com/office/drawing/2014/main" val="2665091241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63424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«Патриотическое воспитание граждан»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6815"/>
                  </a:ext>
                </a:extLst>
              </a:tr>
              <a:tr h="242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культурно-массовых мероприятий, направленных на военно-патриотическое, гражданское, краеведческое воспитание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2432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военно-патриотическому воспитанию населения,  размещенных в средствах массовой информации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149208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«Молодежь»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32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молодежи, принимающей участие в обучающих мероприятиях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молодежи, охваченной социально-значимыми мероприятиями, к общему числу молодежи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8113396"/>
                  </a:ext>
                </a:extLst>
              </a:tr>
            </a:tbl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65F271FF-A743-C169-4158-D20AEE5D7D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436154"/>
              </p:ext>
            </p:extLst>
          </p:nvPr>
        </p:nvGraphicFramePr>
        <p:xfrm>
          <a:off x="6805539" y="3390116"/>
          <a:ext cx="5183739" cy="301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CC244DE-60D1-534F-7492-5BBF32EEC6B6}"/>
              </a:ext>
            </a:extLst>
          </p:cNvPr>
          <p:cNvSpPr txBox="1"/>
          <p:nvPr/>
        </p:nvSpPr>
        <p:spPr>
          <a:xfrm>
            <a:off x="8994394" y="3167389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23922704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11D83C-DC0A-F00F-F39A-40194A99E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573FE9-32E2-E2D6-5D55-1FF5AEF63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35" y="199954"/>
            <a:ext cx="1276010" cy="11670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EEF556-7F7A-A7E3-EE20-15A30D0DA89B}"/>
              </a:ext>
            </a:extLst>
          </p:cNvPr>
          <p:cNvSpPr txBox="1"/>
          <p:nvPr/>
        </p:nvSpPr>
        <p:spPr>
          <a:xfrm>
            <a:off x="2577312" y="29608"/>
            <a:ext cx="72713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жильем молодых семей Анучинского муниципального округа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2020-2024 годы </a:t>
            </a:r>
            <a:r>
              <a:rPr lang="ru-RU" sz="11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2FEB0-2FC9-CA7A-1813-944204C07B6E}"/>
              </a:ext>
            </a:extLst>
          </p:cNvPr>
          <p:cNvSpPr txBox="1"/>
          <p:nvPr/>
        </p:nvSpPr>
        <p:spPr>
          <a:xfrm>
            <a:off x="3422725" y="372330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554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C4CC4D7-E844-9417-B3B5-781607BDE534}"/>
              </a:ext>
            </a:extLst>
          </p:cNvPr>
          <p:cNvSpPr/>
          <p:nvPr/>
        </p:nvSpPr>
        <p:spPr>
          <a:xfrm>
            <a:off x="1736295" y="655259"/>
            <a:ext cx="4916175" cy="810033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Предоставление поддержки в решении жилищной проблемы молодым семьям, признанным в установленном порядке, нуждающимися в улучшении жилищных условий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CEFB1016-D24E-61F9-DCD2-430CFE5DB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422828"/>
              </p:ext>
            </p:extLst>
          </p:nvPr>
        </p:nvGraphicFramePr>
        <p:xfrm>
          <a:off x="192980" y="2436875"/>
          <a:ext cx="6459490" cy="70986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68685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46522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819100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818448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726555">
                  <a:extLst>
                    <a:ext uri="{9D8B030D-6E8A-4147-A177-3AD203B41FA5}">
                      <a16:colId xmlns:a16="http://schemas.microsoft.com/office/drawing/2014/main" val="3252462062"/>
                    </a:ext>
                  </a:extLst>
                </a:gridCol>
                <a:gridCol w="680180">
                  <a:extLst>
                    <a:ext uri="{9D8B030D-6E8A-4147-A177-3AD203B41FA5}">
                      <a16:colId xmlns:a16="http://schemas.microsoft.com/office/drawing/2014/main" val="583870850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4674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улучшивших жилищные условия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8113396"/>
                  </a:ext>
                </a:extLst>
              </a:tr>
            </a:tbl>
          </a:graphicData>
        </a:graphic>
      </p:graphicFrame>
      <p:graphicFrame>
        <p:nvGraphicFramePr>
          <p:cNvPr id="8" name="Таблица 18">
            <a:extLst>
              <a:ext uri="{FF2B5EF4-FFF2-40B4-BE49-F238E27FC236}">
                <a16:creationId xmlns:a16="http://schemas.microsoft.com/office/drawing/2014/main" id="{3F9CD84C-375C-D036-5CB5-361EE9662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287675"/>
              </p:ext>
            </p:extLst>
          </p:nvPr>
        </p:nvGraphicFramePr>
        <p:xfrm>
          <a:off x="192980" y="1566968"/>
          <a:ext cx="6459490" cy="7924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89493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822121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872456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830510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880844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мероприятияв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социальных выплат на приобретение жилья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3830761,20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3687375,51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3928833,05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3782424,57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6A764EB3-F8A8-FCEB-F03A-6BB3E199D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57833"/>
              </p:ext>
            </p:extLst>
          </p:nvPr>
        </p:nvGraphicFramePr>
        <p:xfrm>
          <a:off x="6536859" y="828704"/>
          <a:ext cx="5462161" cy="233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2641CA8-634A-6F47-CD85-45EA32C9324E}"/>
              </a:ext>
            </a:extLst>
          </p:cNvPr>
          <p:cNvSpPr txBox="1"/>
          <p:nvPr/>
        </p:nvSpPr>
        <p:spPr>
          <a:xfrm>
            <a:off x="9001461" y="655259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6EE56C-DE49-B89A-69EB-1FA8382F398D}"/>
              </a:ext>
            </a:extLst>
          </p:cNvPr>
          <p:cNvSpPr txBox="1"/>
          <p:nvPr/>
        </p:nvSpPr>
        <p:spPr>
          <a:xfrm>
            <a:off x="2577311" y="3280372"/>
            <a:ext cx="72713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социальной поддержки инвалидов Анучинского муниципального округа «Доступная среда» на 2020-2024 годы» </a:t>
            </a:r>
            <a:endParaRPr lang="ru-RU" sz="1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7DEBDB-D6BE-D1BD-3FEE-EA58E02AF2FD}"/>
              </a:ext>
            </a:extLst>
          </p:cNvPr>
          <p:cNvSpPr txBox="1"/>
          <p:nvPr/>
        </p:nvSpPr>
        <p:spPr>
          <a:xfrm>
            <a:off x="3936566" y="3671208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443D916-8023-1F41-0345-9F72D8840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020" y="3886491"/>
            <a:ext cx="1810669" cy="841321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4AD684E-EA03-EC07-8E85-7707EC2774EA}"/>
              </a:ext>
            </a:extLst>
          </p:cNvPr>
          <p:cNvSpPr/>
          <p:nvPr/>
        </p:nvSpPr>
        <p:spPr>
          <a:xfrm>
            <a:off x="2220669" y="3983616"/>
            <a:ext cx="4916175" cy="62571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Создание правовых, экономических и социальных условий, способствующих интеграции инвалидов в общество и повышению уровня их жизни.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4">
            <a:extLst>
              <a:ext uri="{FF2B5EF4-FFF2-40B4-BE49-F238E27FC236}">
                <a16:creationId xmlns:a16="http://schemas.microsoft.com/office/drawing/2014/main" id="{3920CB4B-9211-28A5-8B86-CE7F7F6ED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622804"/>
              </p:ext>
            </p:extLst>
          </p:nvPr>
        </p:nvGraphicFramePr>
        <p:xfrm>
          <a:off x="75534" y="4881689"/>
          <a:ext cx="7197721" cy="146291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934403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96287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9628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37563">
                  <a:extLst>
                    <a:ext uri="{9D8B030D-6E8A-4147-A177-3AD203B41FA5}">
                      <a16:colId xmlns:a16="http://schemas.microsoft.com/office/drawing/2014/main" val="1349329334"/>
                    </a:ext>
                  </a:extLst>
                </a:gridCol>
                <a:gridCol w="696287">
                  <a:extLst>
                    <a:ext uri="{9D8B030D-6E8A-4147-A177-3AD203B41FA5}">
                      <a16:colId xmlns:a16="http://schemas.microsoft.com/office/drawing/2014/main" val="110548174"/>
                    </a:ext>
                  </a:extLst>
                </a:gridCol>
                <a:gridCol w="536895">
                  <a:extLst>
                    <a:ext uri="{9D8B030D-6E8A-4147-A177-3AD203B41FA5}">
                      <a16:colId xmlns:a16="http://schemas.microsoft.com/office/drawing/2014/main" val="35381036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физкультурой и спортом, в общей численности данной категории населения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8113396"/>
                  </a:ext>
                </a:extLst>
              </a:tr>
              <a:tr h="270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культурно-массовых мероприятий, посещаемых инвалидами, от общей численности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8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 трудоустроенных 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инвалидов, зарегистрированных в органах службы занятости населения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1795881"/>
                  </a:ext>
                </a:extLst>
              </a:tr>
            </a:tbl>
          </a:graphicData>
        </a:graphic>
      </p:graphicFrame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8E0F52C-906B-4C3E-28B6-3B6036235C54}"/>
              </a:ext>
            </a:extLst>
          </p:cNvPr>
          <p:cNvSpPr/>
          <p:nvPr/>
        </p:nvSpPr>
        <p:spPr>
          <a:xfrm>
            <a:off x="7390585" y="4363816"/>
            <a:ext cx="4552850" cy="104708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Основными направлениями расходования средств является социальная адаптация инвалидов.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2021г  и по 2025г включительно в бюджете округа предусмотрены денежные средства в размере 63000 руб. (ежегодно).</a:t>
            </a:r>
            <a:endParaRPr lang="ru-RU" sz="1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3820" algn="just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4814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643119-B5BE-B38E-5F39-B786A5B6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AD7153-53BC-1AEB-AA75-91AA2FDCB25F}"/>
              </a:ext>
            </a:extLst>
          </p:cNvPr>
          <p:cNvSpPr txBox="1"/>
          <p:nvPr/>
        </p:nvSpPr>
        <p:spPr>
          <a:xfrm>
            <a:off x="1897804" y="62635"/>
            <a:ext cx="86555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 физической культуры, спорта и туризма в Анучинском муниципальном округе </a:t>
            </a:r>
          </a:p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2020-2024 гг.</a:t>
            </a:r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972D9E-E514-BFAE-FB06-D27FC7827F58}"/>
              </a:ext>
            </a:extLst>
          </p:cNvPr>
          <p:cNvSpPr txBox="1"/>
          <p:nvPr/>
        </p:nvSpPr>
        <p:spPr>
          <a:xfrm>
            <a:off x="3818210" y="405798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551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0E4507-13F9-22D5-66D1-911346C0C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54" y="347599"/>
            <a:ext cx="1920406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0C8179-FFCC-2A8B-81C3-09EB031E3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9" y="1348016"/>
            <a:ext cx="1645627" cy="963251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31846E1-F012-118E-B380-BE13965CEA00}"/>
              </a:ext>
            </a:extLst>
          </p:cNvPr>
          <p:cNvSpPr/>
          <p:nvPr/>
        </p:nvSpPr>
        <p:spPr>
          <a:xfrm>
            <a:off x="2301983" y="790046"/>
            <a:ext cx="7478437" cy="501859"/>
          </a:xfrm>
          <a:prstGeom prst="roundRect">
            <a:avLst/>
          </a:prstGeom>
          <a:solidFill>
            <a:srgbClr val="FFCC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р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азвитие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массовой физической культуры и спорта, внутреннего и внешнего туризма на территории округа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14">
            <a:extLst>
              <a:ext uri="{FF2B5EF4-FFF2-40B4-BE49-F238E27FC236}">
                <a16:creationId xmlns:a16="http://schemas.microsoft.com/office/drawing/2014/main" id="{5930879F-77D2-1CDE-1165-47E4EECDE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103530"/>
              </p:ext>
            </p:extLst>
          </p:nvPr>
        </p:nvGraphicFramePr>
        <p:xfrm>
          <a:off x="156131" y="2755868"/>
          <a:ext cx="7125513" cy="300516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323590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78840">
                  <a:extLst>
                    <a:ext uri="{9D8B030D-6E8A-4147-A177-3AD203B41FA5}">
                      <a16:colId xmlns:a16="http://schemas.microsoft.com/office/drawing/2014/main" val="2931548983"/>
                    </a:ext>
                  </a:extLst>
                </a:gridCol>
                <a:gridCol w="570452">
                  <a:extLst>
                    <a:ext uri="{9D8B030D-6E8A-4147-A177-3AD203B41FA5}">
                      <a16:colId xmlns:a16="http://schemas.microsoft.com/office/drawing/2014/main" val="2190946486"/>
                    </a:ext>
                  </a:extLst>
                </a:gridCol>
                <a:gridCol w="570451">
                  <a:extLst>
                    <a:ext uri="{9D8B030D-6E8A-4147-A177-3AD203B41FA5}">
                      <a16:colId xmlns:a16="http://schemas.microsoft.com/office/drawing/2014/main" val="2825872788"/>
                    </a:ext>
                  </a:extLst>
                </a:gridCol>
                <a:gridCol w="511729">
                  <a:extLst>
                    <a:ext uri="{9D8B030D-6E8A-4147-A177-3AD203B41FA5}">
                      <a16:colId xmlns:a16="http://schemas.microsoft.com/office/drawing/2014/main" val="4227115206"/>
                    </a:ext>
                  </a:extLst>
                </a:gridCol>
                <a:gridCol w="570451">
                  <a:extLst>
                    <a:ext uri="{9D8B030D-6E8A-4147-A177-3AD203B41FA5}">
                      <a16:colId xmlns:a16="http://schemas.microsoft.com/office/drawing/2014/main" val="286237242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63424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i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физической культуры и спорта 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i="1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и молодежи, систематически занимающегося физической культурой и спортом, в общей численности детей и молодежи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%.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81,5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среднего возраста, систематически занимающегося физической культурой и спортом, в общей численности населения среднего возраста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старшего возраста, систематически занимающегося физической культурой и спортом, в общей численности населения старшего возраста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218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спортивными сооружениями исходя из единовременной пропускной способности объектов спорта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413143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i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внутреннего и въездного </a:t>
                      </a:r>
                      <a:r>
                        <a:rPr lang="ru-RU" sz="1000" i="1" spc="-1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туризма 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i="1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туристов, посещающих мероприятия, направленные на развитие туристической привлекательности округа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</a:tbl>
          </a:graphicData>
        </a:graphic>
      </p:graphicFrame>
      <p:graphicFrame>
        <p:nvGraphicFramePr>
          <p:cNvPr id="9" name="Таблица 18">
            <a:extLst>
              <a:ext uri="{FF2B5EF4-FFF2-40B4-BE49-F238E27FC236}">
                <a16:creationId xmlns:a16="http://schemas.microsoft.com/office/drawing/2014/main" id="{AE6FD8C9-27E2-6233-8A26-2CE77D600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670151"/>
              </p:ext>
            </p:extLst>
          </p:nvPr>
        </p:nvGraphicFramePr>
        <p:xfrm>
          <a:off x="2244317" y="1399428"/>
          <a:ext cx="7536103" cy="114047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65206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1029904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1029903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155032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049153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2021г(факт)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2022г(оценка)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2023г(проект)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2024г(прогноз)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2025г(прогноз)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физкультуры и спорта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574999,46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11698117,65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1522775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035074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674999,46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11848117,65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1622775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1143000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1143000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811994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C8305FE9-A5DF-0E13-8A54-F95A6BD8DC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1704723"/>
              </p:ext>
            </p:extLst>
          </p:nvPr>
        </p:nvGraphicFramePr>
        <p:xfrm>
          <a:off x="7439252" y="3801109"/>
          <a:ext cx="4682335" cy="2712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3370B1E-BA42-8961-004E-FE6DA897E15D}"/>
              </a:ext>
            </a:extLst>
          </p:cNvPr>
          <p:cNvSpPr txBox="1"/>
          <p:nvPr/>
        </p:nvSpPr>
        <p:spPr>
          <a:xfrm>
            <a:off x="9099106" y="3298194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8875343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31D068-11B0-890E-5455-E8165FFA0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D71BED-105A-09CC-D9FE-13107ADEDA02}"/>
              </a:ext>
            </a:extLst>
          </p:cNvPr>
          <p:cNvSpPr txBox="1"/>
          <p:nvPr/>
        </p:nvSpPr>
        <p:spPr>
          <a:xfrm>
            <a:off x="1897804" y="62635"/>
            <a:ext cx="8655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33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«Сохранение и развитие культуры Анучинского муниципального округа  на 2020-2024 годы</a:t>
            </a:r>
            <a:r>
              <a:rPr lang="ru-RU" sz="1100" b="1" dirty="0">
                <a:solidFill>
                  <a:srgbClr val="FF33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DDB521-B08E-6644-FD87-7EF58BD6A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82" y="193439"/>
            <a:ext cx="1956986" cy="13046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E18F4D-A1A5-52F9-44A3-9CC19E5DD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609" y="386493"/>
            <a:ext cx="1079086" cy="13046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2701C39-9BD8-3102-1469-E3586B7C2F7E}"/>
              </a:ext>
            </a:extLst>
          </p:cNvPr>
          <p:cNvSpPr/>
          <p:nvPr/>
        </p:nvSpPr>
        <p:spPr>
          <a:xfrm>
            <a:off x="167336" y="1753398"/>
            <a:ext cx="4443165" cy="1770645"/>
          </a:xfrm>
          <a:prstGeom prst="roundRect">
            <a:avLst/>
          </a:prstGeom>
          <a:solidFill>
            <a:srgbClr val="FFCC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- создание условий для сохранения и развития культуры и искусства в Анучинском муниципальном округе, духовного наследия и творческого потенциала. Создание единого культурного пространства на территории Анучинского муниципального округа, условий для духовного возрождения народа, достижения положительной динамики, роста показателей результативности деятельности учреждений культуры. Сохранение и пополнение музейных фондов, популяризация культурно-исторического наследия Анучинского муниципального округа.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A5610E-BB02-C201-CEF8-8E74574719E3}"/>
              </a:ext>
            </a:extLst>
          </p:cNvPr>
          <p:cNvSpPr txBox="1"/>
          <p:nvPr/>
        </p:nvSpPr>
        <p:spPr>
          <a:xfrm>
            <a:off x="3860280" y="317936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30.10.2019г № 560</a:t>
            </a:r>
          </a:p>
        </p:txBody>
      </p:sp>
      <p:graphicFrame>
        <p:nvGraphicFramePr>
          <p:cNvPr id="8" name="Таблица 18">
            <a:extLst>
              <a:ext uri="{FF2B5EF4-FFF2-40B4-BE49-F238E27FC236}">
                <a16:creationId xmlns:a16="http://schemas.microsoft.com/office/drawing/2014/main" id="{CE00EF50-73E4-5834-B367-4B520611D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789464"/>
              </p:ext>
            </p:extLst>
          </p:nvPr>
        </p:nvGraphicFramePr>
        <p:xfrm>
          <a:off x="4697778" y="2773141"/>
          <a:ext cx="7430703" cy="129279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34923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1015499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1091424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1015498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138879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034480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2021г(факт)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2022г(оценка)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2023г(проект)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2024г(прогноз)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2025г(прогноз)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историко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краеведческого музея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3119922,77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3009400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3247700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2959600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2959600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клубной и библиотечной системы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54563068,11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88622754,39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67232114,91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49586175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39756825,55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035074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57682990,88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91632154,39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70479814,91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52545775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42716425,55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811994"/>
                  </a:ext>
                </a:extLst>
              </a:tr>
            </a:tbl>
          </a:graphicData>
        </a:graphic>
      </p:graphicFrame>
      <p:graphicFrame>
        <p:nvGraphicFramePr>
          <p:cNvPr id="9" name="Таблица 14">
            <a:extLst>
              <a:ext uri="{FF2B5EF4-FFF2-40B4-BE49-F238E27FC236}">
                <a16:creationId xmlns:a16="http://schemas.microsoft.com/office/drawing/2014/main" id="{D796E55E-4267-809A-9EE5-4B6CA990A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899859"/>
              </p:ext>
            </p:extLst>
          </p:nvPr>
        </p:nvGraphicFramePr>
        <p:xfrm>
          <a:off x="4697778" y="667408"/>
          <a:ext cx="7430703" cy="174085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850604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45952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738231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79508">
                  <a:extLst>
                    <a:ext uri="{9D8B030D-6E8A-4147-A177-3AD203B41FA5}">
                      <a16:colId xmlns:a16="http://schemas.microsoft.com/office/drawing/2014/main" val="18522313"/>
                    </a:ext>
                  </a:extLst>
                </a:gridCol>
                <a:gridCol w="796955">
                  <a:extLst>
                    <a:ext uri="{9D8B030D-6E8A-4147-A177-3AD203B41FA5}">
                      <a16:colId xmlns:a16="http://schemas.microsoft.com/office/drawing/2014/main" val="4040000087"/>
                    </a:ext>
                  </a:extLst>
                </a:gridCol>
                <a:gridCol w="719453">
                  <a:extLst>
                    <a:ext uri="{9D8B030D-6E8A-4147-A177-3AD203B41FA5}">
                      <a16:colId xmlns:a16="http://schemas.microsoft.com/office/drawing/2014/main" val="1853891866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посещений населением культурно – массовых мероприятий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l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99600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99800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платных мероприятий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экземпляров новых поступлений в библиотечные фонды библиотек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Посещаемость музейных мероприятий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4080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793313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учреждений, на которых проведены капитальные ремонты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764146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объектов культурного наследия, на которых проведены ремонтные работы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5824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82240372-F7AB-A358-BC4F-EE29093251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4460763"/>
              </p:ext>
            </p:extLst>
          </p:nvPr>
        </p:nvGraphicFramePr>
        <p:xfrm>
          <a:off x="549946" y="4255561"/>
          <a:ext cx="5462161" cy="233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84AC8E8-A05A-926C-4D9C-766D1FFD1C88}"/>
              </a:ext>
            </a:extLst>
          </p:cNvPr>
          <p:cNvSpPr txBox="1"/>
          <p:nvPr/>
        </p:nvSpPr>
        <p:spPr>
          <a:xfrm>
            <a:off x="2153451" y="3854457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7A2FBD-48C1-6F6C-ECE5-F5A06E256FBE}"/>
              </a:ext>
            </a:extLst>
          </p:cNvPr>
          <p:cNvSpPr txBox="1"/>
          <p:nvPr/>
        </p:nvSpPr>
        <p:spPr>
          <a:xfrm>
            <a:off x="1897804" y="62634"/>
            <a:ext cx="8655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33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«Сохранение и развитие культуры Анучинского муниципального округа  на 2020-2024 годы</a:t>
            </a:r>
            <a:r>
              <a:rPr lang="ru-RU" sz="1100" b="1" dirty="0">
                <a:solidFill>
                  <a:srgbClr val="FF33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3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18276F-FA2F-0368-FB81-BE5FFEC19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Блок-схема: магнитный диск 2">
            <a:extLst>
              <a:ext uri="{FF2B5EF4-FFF2-40B4-BE49-F238E27FC236}">
                <a16:creationId xmlns:a16="http://schemas.microsoft.com/office/drawing/2014/main" id="{363155C0-2450-DA45-6D33-1507FC438C6E}"/>
              </a:ext>
            </a:extLst>
          </p:cNvPr>
          <p:cNvSpPr/>
          <p:nvPr/>
        </p:nvSpPr>
        <p:spPr>
          <a:xfrm>
            <a:off x="223058" y="240959"/>
            <a:ext cx="3389153" cy="612648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– 3 программы</a:t>
            </a:r>
          </a:p>
        </p:txBody>
      </p:sp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5CD8DEDC-5573-6C68-72AD-1676EC2201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87364"/>
              </p:ext>
            </p:extLst>
          </p:nvPr>
        </p:nvGraphicFramePr>
        <p:xfrm>
          <a:off x="83890" y="1094566"/>
          <a:ext cx="11810729" cy="168997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24403">
                  <a:extLst>
                    <a:ext uri="{9D8B030D-6E8A-4147-A177-3AD203B41FA5}">
                      <a16:colId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по противодействию экстремизму, терроризму, правонарушениям и наркомании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территорий от чрезвычайных ситуаций, обеспечение  пожарной безопасности и безопасности людей на водных объектах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992439,20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504740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Капитальный ремонт гидротехнических сооружений 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218132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1071039,2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1280400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760AFD5-4B4B-57D9-98C2-D62A776CDA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8276921"/>
              </p:ext>
            </p:extLst>
          </p:nvPr>
        </p:nvGraphicFramePr>
        <p:xfrm>
          <a:off x="1480887" y="3181324"/>
          <a:ext cx="8128000" cy="314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00066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8E122A-9CD8-ECFD-2D7F-F8C210A4B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56B68E-9D06-2A7F-B822-DFEACD069AB3}"/>
              </a:ext>
            </a:extLst>
          </p:cNvPr>
          <p:cNvSpPr txBox="1"/>
          <p:nvPr/>
        </p:nvSpPr>
        <p:spPr>
          <a:xfrm>
            <a:off x="1888178" y="158887"/>
            <a:ext cx="88329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</a:t>
            </a:r>
            <a:r>
              <a:rPr lang="ru-RU" sz="11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 меры по противодействию экстремизму, терроризму, правонарушениям и наркомании </a:t>
            </a:r>
          </a:p>
          <a:p>
            <a:pPr algn="ctr"/>
            <a:r>
              <a:rPr lang="ru-RU" sz="1100" b="1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Анучинском муниципальном округе на 2020-2024 гг.</a:t>
            </a:r>
            <a:r>
              <a:rPr lang="ru-RU" sz="1100" b="1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1ECBED-966B-0153-0BB6-F95C16CA6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15" y="589774"/>
            <a:ext cx="1346162" cy="815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7E810-676B-F86C-55A4-6484A7A35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4239" y="302892"/>
            <a:ext cx="1380863" cy="9354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C845FE-C72A-50D1-A81D-DAA8F2BDA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1749" y="601649"/>
            <a:ext cx="1060796" cy="829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6EEFF8-5B7A-963D-0463-8D5CC87354A6}"/>
              </a:ext>
            </a:extLst>
          </p:cNvPr>
          <p:cNvSpPr txBox="1"/>
          <p:nvPr/>
        </p:nvSpPr>
        <p:spPr>
          <a:xfrm>
            <a:off x="3112446" y="589774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30.10.2019г № 555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7D6E28F-C611-A71C-805D-20FCC23E5E9A}"/>
              </a:ext>
            </a:extLst>
          </p:cNvPr>
          <p:cNvSpPr/>
          <p:nvPr/>
        </p:nvSpPr>
        <p:spPr>
          <a:xfrm>
            <a:off x="2872545" y="851384"/>
            <a:ext cx="6941581" cy="622179"/>
          </a:xfrm>
          <a:prstGeom prst="roundRect">
            <a:avLst/>
          </a:prstGeom>
          <a:solidFill>
            <a:schemeClr val="tx2">
              <a:lumMod val="20000"/>
              <a:lumOff val="8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уровня обеспечения общественной безопасности населения на территории Анучинского округа</a:t>
            </a:r>
          </a:p>
        </p:txBody>
      </p:sp>
      <p:graphicFrame>
        <p:nvGraphicFramePr>
          <p:cNvPr id="9" name="Таблица 14">
            <a:extLst>
              <a:ext uri="{FF2B5EF4-FFF2-40B4-BE49-F238E27FC236}">
                <a16:creationId xmlns:a16="http://schemas.microsoft.com/office/drawing/2014/main" id="{31229713-4713-A210-D1FF-3AD22FB18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983541"/>
              </p:ext>
            </p:extLst>
          </p:nvPr>
        </p:nvGraphicFramePr>
        <p:xfrm>
          <a:off x="123362" y="1655023"/>
          <a:ext cx="6941581" cy="489995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736369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29389">
                  <a:extLst>
                    <a:ext uri="{9D8B030D-6E8A-4147-A177-3AD203B41FA5}">
                      <a16:colId xmlns:a16="http://schemas.microsoft.com/office/drawing/2014/main" val="3211617093"/>
                    </a:ext>
                  </a:extLst>
                </a:gridCol>
                <a:gridCol w="616017">
                  <a:extLst>
                    <a:ext uri="{9D8B030D-6E8A-4147-A177-3AD203B41FA5}">
                      <a16:colId xmlns:a16="http://schemas.microsoft.com/office/drawing/2014/main" val="4135185138"/>
                    </a:ext>
                  </a:extLst>
                </a:gridCol>
                <a:gridCol w="693019">
                  <a:extLst>
                    <a:ext uri="{9D8B030D-6E8A-4147-A177-3AD203B41FA5}">
                      <a16:colId xmlns:a16="http://schemas.microsoft.com/office/drawing/2014/main" val="3337601225"/>
                    </a:ext>
                  </a:extLst>
                </a:gridCol>
                <a:gridCol w="635267">
                  <a:extLst>
                    <a:ext uri="{9D8B030D-6E8A-4147-A177-3AD203B41FA5}">
                      <a16:colId xmlns:a16="http://schemas.microsoft.com/office/drawing/2014/main" val="23201506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528078659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2023г прогноз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2024г прогноз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2025г прогноз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63424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 Профилактика экстремизма и терроризма»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зарегистрированных проявлений терроризма и экстремизма на территории Анучинского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общего количества правонарушений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терроризма и экстремизма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терроризма и экстремизма, межнациональных и межконфессиональных отношений, размещенных в средствах массовой информации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«Профилактика правонарушений»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1511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правонарушений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правонарушения, размещенных в средствах массовой информации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0610985"/>
                  </a:ext>
                </a:extLst>
              </a:tr>
              <a:tr h="232676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«Профилактика наркомании, незаконного потребления наркотических средств и психотропных веществ»</a:t>
                      </a:r>
                      <a:endParaRPr lang="ru-RU" sz="10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09922"/>
                  </a:ext>
                </a:extLst>
              </a:tr>
              <a:tr h="2013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наркомании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378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наркомании, размещенных в средствах массовой информации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7293654"/>
                  </a:ext>
                </a:extLst>
              </a:tr>
              <a:tr h="247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человек, с диагнозом «Синдром зависимости о наркотических веществ (наркомания)»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2172260"/>
                  </a:ext>
                </a:extLst>
              </a:tr>
              <a:tr h="244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случаев криминогенности (преступление и правонарушение), связанное с незаконным оборотом наркотиков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6975262"/>
                  </a:ext>
                </a:extLst>
              </a:tr>
            </a:tbl>
          </a:graphicData>
        </a:graphic>
      </p:graphicFrame>
      <p:graphicFrame>
        <p:nvGraphicFramePr>
          <p:cNvPr id="10" name="Таблица 18">
            <a:extLst>
              <a:ext uri="{FF2B5EF4-FFF2-40B4-BE49-F238E27FC236}">
                <a16:creationId xmlns:a16="http://schemas.microsoft.com/office/drawing/2014/main" id="{AD4C4D5C-EFB2-E3BD-7469-C125B1282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129402"/>
              </p:ext>
            </p:extLst>
          </p:nvPr>
        </p:nvGraphicFramePr>
        <p:xfrm>
          <a:off x="7188305" y="1735173"/>
          <a:ext cx="4880332" cy="27432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10802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673769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702644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683393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787829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экстремизма и терроризма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правонарушений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035074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наркомании, незаконного потребления наркотических и психотропных веществ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019041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811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1530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D9B4F9-699F-9525-5044-CFEE3EE75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CA07E9-B18E-6183-48F7-0E7E291FD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87" y="441482"/>
            <a:ext cx="1912379" cy="1398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9FE9BC-6729-0A34-ADA3-0453D900479D}"/>
              </a:ext>
            </a:extLst>
          </p:cNvPr>
          <p:cNvSpPr txBox="1"/>
          <p:nvPr/>
        </p:nvSpPr>
        <p:spPr>
          <a:xfrm>
            <a:off x="1888178" y="158887"/>
            <a:ext cx="86555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«Защита населения и территорий от чрезвычайных ситуаций, обеспечение  пожарной безопасности и безопасности людей на водных объектах Анучинского муниципального района на 2020-2024 годы» </a:t>
            </a:r>
            <a:endPara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918AF-2525-2458-1466-FA7D0CA8D907}"/>
              </a:ext>
            </a:extLst>
          </p:cNvPr>
          <p:cNvSpPr txBox="1"/>
          <p:nvPr/>
        </p:nvSpPr>
        <p:spPr>
          <a:xfrm>
            <a:off x="3112446" y="589774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30.10.2019г № 559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E424A5E-86F1-ACBE-BCF5-5AD395032ECB}"/>
              </a:ext>
            </a:extLst>
          </p:cNvPr>
          <p:cNvSpPr/>
          <p:nvPr/>
        </p:nvSpPr>
        <p:spPr>
          <a:xfrm>
            <a:off x="2389618" y="851384"/>
            <a:ext cx="9179948" cy="622179"/>
          </a:xfrm>
          <a:prstGeom prst="roundRect">
            <a:avLst/>
          </a:prstGeom>
          <a:solidFill>
            <a:schemeClr val="tx2">
              <a:lumMod val="20000"/>
              <a:lumOff val="8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- минимизация социального и экономического ущерба, наносимого населению и экономике Анучинского муниципального округа при возникновении чрезвычайных ситуаций природного и техногенного характера, пожаров и происшествий на водных объектах</a:t>
            </a:r>
          </a:p>
        </p:txBody>
      </p:sp>
      <p:graphicFrame>
        <p:nvGraphicFramePr>
          <p:cNvPr id="7" name="Таблица 18">
            <a:extLst>
              <a:ext uri="{FF2B5EF4-FFF2-40B4-BE49-F238E27FC236}">
                <a16:creationId xmlns:a16="http://schemas.microsoft.com/office/drawing/2014/main" id="{B0284090-4588-2741-0344-91306EFFF6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179193"/>
              </p:ext>
            </p:extLst>
          </p:nvPr>
        </p:nvGraphicFramePr>
        <p:xfrm>
          <a:off x="2693093" y="1575528"/>
          <a:ext cx="8749491" cy="64016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918435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791118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1285128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1195727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341005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218078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2022г(оценка)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2023г(проект)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2024г(прогноз)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2025г(прогноз)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от чрезвычайных ситуаций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992439,20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8" name="Таблица 14">
            <a:extLst>
              <a:ext uri="{FF2B5EF4-FFF2-40B4-BE49-F238E27FC236}">
                <a16:creationId xmlns:a16="http://schemas.microsoft.com/office/drawing/2014/main" id="{9EE8BD03-664A-85C5-C6CA-4860AC6E6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885991"/>
              </p:ext>
            </p:extLst>
          </p:nvPr>
        </p:nvGraphicFramePr>
        <p:xfrm>
          <a:off x="1166477" y="2564276"/>
          <a:ext cx="10098947" cy="123044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975874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57752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011690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011690">
                  <a:extLst>
                    <a:ext uri="{9D8B030D-6E8A-4147-A177-3AD203B41FA5}">
                      <a16:colId xmlns:a16="http://schemas.microsoft.com/office/drawing/2014/main" val="3511444276"/>
                    </a:ext>
                  </a:extLst>
                </a:gridCol>
                <a:gridCol w="713536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828405">
                  <a:extLst>
                    <a:ext uri="{9D8B030D-6E8A-4147-A177-3AD203B41FA5}">
                      <a16:colId xmlns:a16="http://schemas.microsoft.com/office/drawing/2014/main" val="210621102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деструктивных событий (чрезвычайных ситуаций, пожаров, происшествий на водных объектах) 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погибшего, травмированного и пострадавшего, вследствие  деструктивных событий 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спасенного, вследствие  деструктивных событий 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344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7669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FBF408A-54BC-0DC9-AC56-3E246F1F9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DE00A9-E0A0-582C-6E43-ED8615E76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72" y="286106"/>
            <a:ext cx="1979803" cy="12071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4FE447-382E-C6AD-6044-F911405D9FB5}"/>
              </a:ext>
            </a:extLst>
          </p:cNvPr>
          <p:cNvSpPr txBox="1"/>
          <p:nvPr/>
        </p:nvSpPr>
        <p:spPr>
          <a:xfrm>
            <a:off x="2634798" y="167276"/>
            <a:ext cx="64924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Капитальный ремонт гидротехнических сооружений -</a:t>
            </a:r>
            <a:endParaRPr lang="ru-RU" sz="105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территории Анучинского муниципального округа» на 2023 – 2027 гг.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957B02-A8FB-4E25-794B-89D14CF10A4D}"/>
              </a:ext>
            </a:extLst>
          </p:cNvPr>
          <p:cNvSpPr txBox="1"/>
          <p:nvPr/>
        </p:nvSpPr>
        <p:spPr>
          <a:xfrm>
            <a:off x="3481561" y="598163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05.08.2022г № 711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30B896-7158-4F46-B541-04CA0C807FD0}"/>
              </a:ext>
            </a:extLst>
          </p:cNvPr>
          <p:cNvSpPr txBox="1"/>
          <p:nvPr/>
        </p:nvSpPr>
        <p:spPr>
          <a:xfrm>
            <a:off x="2634798" y="859773"/>
            <a:ext cx="91346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671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разработана на основании постановления Администрации Приморского края  от 27.12.2019 года № 940-па   «Об утверждении государственной программы Приморского края «Охрана окружающей среды Приморского края» на 2020 - 2027 годы и в соответствии со Стратегией 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социально-экономического развития Анучинского муниципального района до 2027 года, утверждённой постановлением администрации Анучинского муниципального района от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22.01.2013 года № 14.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441EC0-8799-D0C3-A13F-D429F4964556}"/>
              </a:ext>
            </a:extLst>
          </p:cNvPr>
          <p:cNvSpPr txBox="1"/>
          <p:nvPr/>
        </p:nvSpPr>
        <p:spPr>
          <a:xfrm>
            <a:off x="486911" y="1590742"/>
            <a:ext cx="112181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Выполнение против паводковых мероприятий на гидротехнических сооружениях в периоды весеннего половодья и летних ливневых дождей, является одним из факторов позволяющих обеспечивать защиту жизни, здоровья и законных интересов людей, окружающей среды и хозяйственных объектов.</a:t>
            </a: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целями программы являются 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обеспечение защищенности населения и объектов экономики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Анучинского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муниципального округа от наводнений и иного негативного воздействия вод.</a:t>
            </a:r>
            <a:endParaRPr lang="ru-RU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–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повышение эксплуатационной надежности гидротехнических сооружений путем их приведения к безопасному техническому состоянию; обеспечение защищенности населения и объектов экономики от негативного воздействия вод сооружениями инженерной защиты.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6" name="Таблица 18">
            <a:extLst>
              <a:ext uri="{FF2B5EF4-FFF2-40B4-BE49-F238E27FC236}">
                <a16:creationId xmlns:a16="http://schemas.microsoft.com/office/drawing/2014/main" id="{C7C23572-6AF3-9E4B-C335-069C9D09D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365147"/>
              </p:ext>
            </p:extLst>
          </p:nvPr>
        </p:nvGraphicFramePr>
        <p:xfrm>
          <a:off x="553672" y="2763901"/>
          <a:ext cx="7754730" cy="65271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391405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1389510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558332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415483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2023г(проект)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2024г(прогноз)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2025г(прогноз)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Защита населения и объектов экономики от наводнения и иного негативного воздействия вод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302176,26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17" name="Таблица 14">
            <a:extLst>
              <a:ext uri="{FF2B5EF4-FFF2-40B4-BE49-F238E27FC236}">
                <a16:creationId xmlns:a16="http://schemas.microsoft.com/office/drawing/2014/main" id="{21A0D902-8990-E225-9DF7-6DCE9912B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716138"/>
              </p:ext>
            </p:extLst>
          </p:nvPr>
        </p:nvGraphicFramePr>
        <p:xfrm>
          <a:off x="553672" y="3428999"/>
          <a:ext cx="9087257" cy="88899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0050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1433118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011690">
                  <a:extLst>
                    <a:ext uri="{9D8B030D-6E8A-4147-A177-3AD203B41FA5}">
                      <a16:colId xmlns:a16="http://schemas.microsoft.com/office/drawing/2014/main" val="3511444276"/>
                    </a:ext>
                  </a:extLst>
                </a:gridCol>
                <a:gridCol w="713536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828405">
                  <a:extLst>
                    <a:ext uri="{9D8B030D-6E8A-4147-A177-3AD203B41FA5}">
                      <a16:colId xmlns:a16="http://schemas.microsoft.com/office/drawing/2014/main" val="210621102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количество разработанной проектно-сметной документации для осуществления капитального ремонта гидротехнических сооружений,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Протяжённость гидротехнического сооружения приведённых к уровню безопасной эксплуатации Земляная дамба с. Анучино кадастровый номер 25:01:000000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1,743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</a:tbl>
          </a:graphicData>
        </a:graphic>
      </p:graphicFrame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44D4A6E5-01D3-7C42-E68D-05F30248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29736"/>
              </p:ext>
            </p:extLst>
          </p:nvPr>
        </p:nvGraphicFramePr>
        <p:xfrm>
          <a:off x="427139" y="4618368"/>
          <a:ext cx="11342287" cy="670560"/>
        </p:xfrm>
        <a:graphic>
          <a:graphicData uri="http://schemas.openxmlformats.org/drawingml/2006/table">
            <a:tbl>
              <a:tblPr/>
              <a:tblGrid>
                <a:gridCol w="11342287">
                  <a:extLst>
                    <a:ext uri="{9D8B030D-6E8A-4147-A177-3AD203B41FA5}">
                      <a16:colId xmlns:a16="http://schemas.microsoft.com/office/drawing/2014/main" val="19157414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66675" marR="17399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Ожидаемые  результаты реализации муниципальной  программы - р</a:t>
                      </a:r>
                      <a:r>
                        <a:rPr lang="ru-RU" sz="1100" dirty="0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емонт гидротехнического сооружения - </a:t>
                      </a:r>
                      <a:r>
                        <a:rPr lang="ru-RU" sz="1100" dirty="0" err="1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Землянная</a:t>
                      </a:r>
                      <a:r>
                        <a:rPr lang="ru-RU" sz="1100" dirty="0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дамба, местоположение Приморский край, Анучинский район, с. Анучино, на  реке Арсеньевка, кадастровый номер земельного участка 25:01:000000:682, 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беспечит  защиту населения и объектов  экономики   Анучинского муниципального округа  от наводнения и иного негативного воздействия вод р. Арсеньевка, а так же  эксплуатацию  надежности  гидротехнических сооружений путём их приведения к безопасному техническому состоянию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629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238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30A0B6-14D5-9A89-76A4-5585A2AAB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Блок-схема: магнитный диск 6">
            <a:extLst>
              <a:ext uri="{FF2B5EF4-FFF2-40B4-BE49-F238E27FC236}">
                <a16:creationId xmlns:a16="http://schemas.microsoft.com/office/drawing/2014/main" id="{946DE80C-B470-E94A-EDA6-23442B2DC972}"/>
              </a:ext>
            </a:extLst>
          </p:cNvPr>
          <p:cNvSpPr/>
          <p:nvPr/>
        </p:nvSpPr>
        <p:spPr>
          <a:xfrm>
            <a:off x="232683" y="228486"/>
            <a:ext cx="3389153" cy="612648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характера– 4 программы</a:t>
            </a:r>
          </a:p>
        </p:txBody>
      </p:sp>
      <p:graphicFrame>
        <p:nvGraphicFramePr>
          <p:cNvPr id="8" name="Таблица 6">
            <a:extLst>
              <a:ext uri="{FF2B5EF4-FFF2-40B4-BE49-F238E27FC236}">
                <a16:creationId xmlns:a16="http://schemas.microsoft.com/office/drawing/2014/main" id="{651335C2-3CF1-CA58-BC12-002B174FF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209631"/>
              </p:ext>
            </p:extLst>
          </p:nvPr>
        </p:nvGraphicFramePr>
        <p:xfrm>
          <a:off x="93515" y="1004649"/>
          <a:ext cx="11810729" cy="164879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524403">
                  <a:extLst>
                    <a:ext uri="{9D8B030D-6E8A-4147-A177-3AD203B41FA5}">
                      <a16:colId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 (прогноз)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управление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62436090,03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65779482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71385920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114,33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72261981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71703610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Противодействие коррупции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 раза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эффективности управления муниципальными финансами 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13070885,88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14891224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16451000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125,86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110,47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17035360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17614400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 распоряжение муниципальным имуществом 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28148068,97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13032679,3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31249638,13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2,4 раза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24443138,13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18033138,13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865041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103658044,88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93776385,53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119092558,13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114,89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113813479,13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91501188,13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760D0B6-F3E5-818D-080C-63E6D70DE4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706603"/>
              </p:ext>
            </p:extLst>
          </p:nvPr>
        </p:nvGraphicFramePr>
        <p:xfrm>
          <a:off x="1772118" y="3070458"/>
          <a:ext cx="8128000" cy="320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9447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AC0158-77AA-0AB2-F25A-862495753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C19175-4CEA-CE6D-9CD6-3735C469EB47}"/>
              </a:ext>
            </a:extLst>
          </p:cNvPr>
          <p:cNvSpPr txBox="1"/>
          <p:nvPr/>
        </p:nvSpPr>
        <p:spPr>
          <a:xfrm>
            <a:off x="1888178" y="158887"/>
            <a:ext cx="86555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«Муниципальное управление Анучинского муниципального округа</a:t>
            </a:r>
          </a:p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2020-2024годы» 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901F02-B496-400E-0137-CF21F4FE2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49" y="374330"/>
            <a:ext cx="2085276" cy="1052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B817D8-7E29-BF43-B5D7-1C27B43ED4D1}"/>
              </a:ext>
            </a:extLst>
          </p:cNvPr>
          <p:cNvSpPr txBox="1"/>
          <p:nvPr/>
        </p:nvSpPr>
        <p:spPr>
          <a:xfrm>
            <a:off x="3670711" y="539898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27.09.2019г № 540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ACF652D-201B-5C29-39CF-28D676E6E023}"/>
              </a:ext>
            </a:extLst>
          </p:cNvPr>
          <p:cNvSpPr/>
          <p:nvPr/>
        </p:nvSpPr>
        <p:spPr>
          <a:xfrm>
            <a:off x="2584484" y="883123"/>
            <a:ext cx="3254253" cy="105238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- повышение эффективности деятельности органов местного самоуправления Анучинского муниципального округа </a:t>
            </a:r>
          </a:p>
        </p:txBody>
      </p:sp>
      <p:graphicFrame>
        <p:nvGraphicFramePr>
          <p:cNvPr id="7" name="Таблица 18">
            <a:extLst>
              <a:ext uri="{FF2B5EF4-FFF2-40B4-BE49-F238E27FC236}">
                <a16:creationId xmlns:a16="http://schemas.microsoft.com/office/drawing/2014/main" id="{488362B7-DF2E-3C10-5F62-FCEF3700C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664207"/>
              </p:ext>
            </p:extLst>
          </p:nvPr>
        </p:nvGraphicFramePr>
        <p:xfrm>
          <a:off x="5947135" y="921894"/>
          <a:ext cx="6102206" cy="944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87958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962526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924026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924025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866274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837397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содержание органов местного самоуправления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62436090,03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71385920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72261981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71703610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8" name="Таблица 14">
            <a:extLst>
              <a:ext uri="{FF2B5EF4-FFF2-40B4-BE49-F238E27FC236}">
                <a16:creationId xmlns:a16="http://schemas.microsoft.com/office/drawing/2014/main" id="{763CCE18-AC6A-6C2B-2DC7-86DF6CC9E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985508"/>
              </p:ext>
            </p:extLst>
          </p:nvPr>
        </p:nvGraphicFramePr>
        <p:xfrm>
          <a:off x="118122" y="1984121"/>
          <a:ext cx="7524250" cy="480432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990294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14376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73223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776884">
                  <a:extLst>
                    <a:ext uri="{9D8B030D-6E8A-4147-A177-3AD203B41FA5}">
                      <a16:colId xmlns:a16="http://schemas.microsoft.com/office/drawing/2014/main" val="3735444636"/>
                    </a:ext>
                  </a:extLst>
                </a:gridCol>
                <a:gridCol w="644858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665602">
                  <a:extLst>
                    <a:ext uri="{9D8B030D-6E8A-4147-A177-3AD203B41FA5}">
                      <a16:colId xmlns:a16="http://schemas.microsoft.com/office/drawing/2014/main" val="201379444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вакантных должностей муниципальной службы, замещаемых на основе конкурса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Число муниципальных служащих, прошедших обучение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 Единого государственного реестра записей актов гражданского состояния архивного фонда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преступлений, совершенных несовершеннолетними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несовершеннолетних, состоящих на учете в КДН и ЗП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проведенных мероприятий с целью повышения культуры охраны труда граждан (конкурсы по охране  труда)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610985"/>
                  </a:ext>
                </a:extLst>
              </a:tr>
              <a:tr h="185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  количества организаций охваченных специальной оценкой условий труда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40992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протоколов в области благоустройства и санитарного содержания  территории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789638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проведения рейдовых  мероприятий по профилактике правонарушений с должностными лицами уполномоченными составлять протоколы об административных правонарушениях в области благоустройства средств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293654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экономии бюджетных средств в результате проведения процедур размещения заказов на поставку товаров, оказание услуг для нужд администрации в МКУ «Хозяйственное управление»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476094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количества детей-сирот и детей, оставшихся без попечения родителей в замещающие семьи граждан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517171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D1C8B937-37F7-CAA5-5AB8-96AB413FB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5396011"/>
              </p:ext>
            </p:extLst>
          </p:nvPr>
        </p:nvGraphicFramePr>
        <p:xfrm>
          <a:off x="7642371" y="1935505"/>
          <a:ext cx="4357354" cy="252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802931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605BF1-212F-CB9C-4223-DB6EB1CFB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EE4314-256C-8083-2E9B-836E60220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25" y="204938"/>
            <a:ext cx="1459297" cy="10944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2A8DEB-CE58-9FE1-8458-5C3C946EDF46}"/>
              </a:ext>
            </a:extLst>
          </p:cNvPr>
          <p:cNvSpPr txBox="1"/>
          <p:nvPr/>
        </p:nvSpPr>
        <p:spPr>
          <a:xfrm>
            <a:off x="1665005" y="50099"/>
            <a:ext cx="50329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«Противодействие коррупции в  органах местного самоуправления Анучинского муниципального округа на 2020- 2024годы»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7DC58-16B3-29DF-5753-0A7A62585760}"/>
              </a:ext>
            </a:extLst>
          </p:cNvPr>
          <p:cNvSpPr txBox="1"/>
          <p:nvPr/>
        </p:nvSpPr>
        <p:spPr>
          <a:xfrm>
            <a:off x="1722922" y="543950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27.09.2019г № 541</a:t>
            </a:r>
          </a:p>
        </p:txBody>
      </p:sp>
      <p:graphicFrame>
        <p:nvGraphicFramePr>
          <p:cNvPr id="6" name="Таблица 14">
            <a:extLst>
              <a:ext uri="{FF2B5EF4-FFF2-40B4-BE49-F238E27FC236}">
                <a16:creationId xmlns:a16="http://schemas.microsoft.com/office/drawing/2014/main" id="{F5F4F418-8C9A-EFDD-D94C-F82D92047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07080"/>
              </p:ext>
            </p:extLst>
          </p:nvPr>
        </p:nvGraphicFramePr>
        <p:xfrm>
          <a:off x="263625" y="1448594"/>
          <a:ext cx="5675162" cy="42415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41219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83394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93019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93019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644892">
                  <a:extLst>
                    <a:ext uri="{9D8B030D-6E8A-4147-A177-3AD203B41FA5}">
                      <a16:colId xmlns:a16="http://schemas.microsoft.com/office/drawing/2014/main" val="260217068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659018597"/>
                    </a:ext>
                  </a:extLst>
                </a:gridCol>
              </a:tblGrid>
              <a:tr h="21116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8844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устраненных коррупционных факторов в муниципальных правовых актах (проектах), прошедших антикоррупционную экспертизу, от общего числа выявленных коррупционных факторов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0338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служащих, представивших в установленный срок сведения о доходах, расходах, об имуществе и обязательствах имущественного характера, от общего числа муниципальных служащих, представляющих указанные сведения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5856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установленных фактов коррупции, от общего количества жалоб и обращений граждан, поступивших за отчетный период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46770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заседаний межведомственной комиссии по противодействию коррупции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4362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  социологического исследования по вопросам противодействия коррупции, ежегодно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</a:tbl>
          </a:graphicData>
        </a:graphic>
      </p:graphicFrame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CAC4ECB-DD55-D5AF-3409-C755AE3A2AC0}"/>
              </a:ext>
            </a:extLst>
          </p:cNvPr>
          <p:cNvSpPr/>
          <p:nvPr/>
        </p:nvSpPr>
        <p:spPr>
          <a:xfrm>
            <a:off x="1832544" y="836812"/>
            <a:ext cx="4106244" cy="57253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–предотвращение коррупции в администрации Анучинского муниципального округа и ее структурных подразделениях</a:t>
            </a:r>
          </a:p>
        </p:txBody>
      </p:sp>
      <p:graphicFrame>
        <p:nvGraphicFramePr>
          <p:cNvPr id="8" name="Таблица 18">
            <a:extLst>
              <a:ext uri="{FF2B5EF4-FFF2-40B4-BE49-F238E27FC236}">
                <a16:creationId xmlns:a16="http://schemas.microsoft.com/office/drawing/2014/main" id="{4171319F-84DC-4920-4A6B-86AC66227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720106"/>
              </p:ext>
            </p:extLst>
          </p:nvPr>
        </p:nvGraphicFramePr>
        <p:xfrm>
          <a:off x="263625" y="5778215"/>
          <a:ext cx="5675162" cy="9448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24284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783502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839466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817079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794693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916138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направления расходов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антикоррупционных программ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49A7253-30B0-A45F-BE0D-545F9AB5A416}"/>
              </a:ext>
            </a:extLst>
          </p:cNvPr>
          <p:cNvSpPr txBox="1"/>
          <p:nvPr/>
        </p:nvSpPr>
        <p:spPr>
          <a:xfrm>
            <a:off x="6697936" y="50099"/>
            <a:ext cx="47112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«Повышение эффективности управления муниципальными финансами » на 2020-2024годы»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E434D3-7A2D-22FE-9DCE-7D23F3DC4376}"/>
              </a:ext>
            </a:extLst>
          </p:cNvPr>
          <p:cNvSpPr txBox="1"/>
          <p:nvPr/>
        </p:nvSpPr>
        <p:spPr>
          <a:xfrm>
            <a:off x="6856374" y="413145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25.09.2019г № 532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3D9627-875B-0572-534B-C1D932D54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8533" y="553310"/>
            <a:ext cx="1792379" cy="1298561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F826CCF-1F3D-88B5-352E-C60E700ED6EC}"/>
              </a:ext>
            </a:extLst>
          </p:cNvPr>
          <p:cNvSpPr/>
          <p:nvPr/>
        </p:nvSpPr>
        <p:spPr>
          <a:xfrm>
            <a:off x="6856374" y="726151"/>
            <a:ext cx="3341072" cy="59886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эффективности и качества управления муниципальными финансами </a:t>
            </a:r>
          </a:p>
        </p:txBody>
      </p:sp>
      <p:graphicFrame>
        <p:nvGraphicFramePr>
          <p:cNvPr id="13" name="Таблица 18">
            <a:extLst>
              <a:ext uri="{FF2B5EF4-FFF2-40B4-BE49-F238E27FC236}">
                <a16:creationId xmlns:a16="http://schemas.microsoft.com/office/drawing/2014/main" id="{F2709E1C-210B-55EA-7D08-224E63B15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203930"/>
              </p:ext>
            </p:extLst>
          </p:nvPr>
        </p:nvGraphicFramePr>
        <p:xfrm>
          <a:off x="6096000" y="1985449"/>
          <a:ext cx="5675162" cy="9448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22398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873380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751474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817079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794693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916138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содержание органов местного самоуправления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13070885,88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14891224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16451000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17035360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17614400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156EFC36-C986-6F1A-5CE0-DF9BDEC0C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244834"/>
              </p:ext>
            </p:extLst>
          </p:nvPr>
        </p:nvGraphicFramePr>
        <p:xfrm>
          <a:off x="6059204" y="3031760"/>
          <a:ext cx="5988750" cy="3749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950572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11729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62730">
                  <a:extLst>
                    <a:ext uri="{9D8B030D-6E8A-4147-A177-3AD203B41FA5}">
                      <a16:colId xmlns:a16="http://schemas.microsoft.com/office/drawing/2014/main" val="941632636"/>
                    </a:ext>
                  </a:extLst>
                </a:gridCol>
                <a:gridCol w="620785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27864">
                  <a:extLst>
                    <a:ext uri="{9D8B030D-6E8A-4147-A177-3AD203B41FA5}">
                      <a16:colId xmlns:a16="http://schemas.microsoft.com/office/drawing/2014/main" val="830381076"/>
                    </a:ext>
                  </a:extLst>
                </a:gridCol>
                <a:gridCol w="615070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indent="449580" algn="l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Утверждение местного бюджета на трехлетний период (на очередной финансовый год и на плановый период).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Обеспечение исполнения расходных обязательств местного бюджета не менее 95%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927172"/>
                  </a:ext>
                </a:extLst>
              </a:tr>
              <a:tr h="9807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просроченной кредиторской задолженности местного бюджета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объема средств местного бюджета, охваченных проверками, к общему объему средств местного бюджета без учета расходов на обслуживание муниципального долга – 10%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Поддержание в актуальном состоянии раздела «Открытый бюджет» на официальном интернет-сайте администрации Анучинского муниципального округа.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Достижение % исполнения бюджетных мер принуждения к нарушителям бюджетного законодательства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РФ,иных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нормативных правовых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актов,регулирующих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бюджетные правоотношения, договоров(соглашений), на основании которых предоставляются средства из бюджета бюджетной системы РФ, на уровне не ниже 100%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5002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A58FD3-AB4F-521A-723D-D11ECB5D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2E0B0B-890A-86EE-F75C-311CA7CBE6F1}"/>
              </a:ext>
            </a:extLst>
          </p:cNvPr>
          <p:cNvSpPr txBox="1"/>
          <p:nvPr/>
        </p:nvSpPr>
        <p:spPr>
          <a:xfrm>
            <a:off x="3082744" y="92044"/>
            <a:ext cx="59773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«Управление и распоряжение муниципальным имуществом </a:t>
            </a:r>
          </a:p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9AE7A3-6772-1F4F-14B1-7E4ACE40958A}"/>
              </a:ext>
            </a:extLst>
          </p:cNvPr>
          <p:cNvSpPr txBox="1"/>
          <p:nvPr/>
        </p:nvSpPr>
        <p:spPr>
          <a:xfrm>
            <a:off x="3795002" y="484170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548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739328-3779-9A27-DFD4-3EAEF9246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01" y="0"/>
            <a:ext cx="2266950" cy="20193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989E1D-3375-42DF-9FDB-A9AE2049E7BF}"/>
              </a:ext>
            </a:extLst>
          </p:cNvPr>
          <p:cNvSpPr/>
          <p:nvPr/>
        </p:nvSpPr>
        <p:spPr>
          <a:xfrm>
            <a:off x="2523251" y="745780"/>
            <a:ext cx="8418804" cy="57253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эффективности использования муниципального имущества Анучинского муниципального округа </a:t>
            </a:r>
          </a:p>
        </p:txBody>
      </p:sp>
      <p:graphicFrame>
        <p:nvGraphicFramePr>
          <p:cNvPr id="8" name="Таблица 18">
            <a:extLst>
              <a:ext uri="{FF2B5EF4-FFF2-40B4-BE49-F238E27FC236}">
                <a16:creationId xmlns:a16="http://schemas.microsoft.com/office/drawing/2014/main" id="{11DA5298-0D5F-63E4-EB6F-062CC176C2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988036"/>
              </p:ext>
            </p:extLst>
          </p:nvPr>
        </p:nvGraphicFramePr>
        <p:xfrm>
          <a:off x="2779552" y="1407724"/>
          <a:ext cx="7401886" cy="7924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09472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915245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980118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1065683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036486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194882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 распоряжение имуществом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28148068,97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13032679,3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31249638,13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24443138,13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18033138,13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F6276495-B8B9-40D7-7221-0ECF2BC896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07558"/>
              </p:ext>
            </p:extLst>
          </p:nvPr>
        </p:nvGraphicFramePr>
        <p:xfrm>
          <a:off x="79476" y="2411426"/>
          <a:ext cx="5053641" cy="250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Таблица 14">
            <a:extLst>
              <a:ext uri="{FF2B5EF4-FFF2-40B4-BE49-F238E27FC236}">
                <a16:creationId xmlns:a16="http://schemas.microsoft.com/office/drawing/2014/main" id="{0C5906C5-492D-F929-4202-EEC50CD2F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279262"/>
              </p:ext>
            </p:extLst>
          </p:nvPr>
        </p:nvGraphicFramePr>
        <p:xfrm>
          <a:off x="1764640" y="5127797"/>
          <a:ext cx="10125823" cy="131450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060715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807534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725648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725648">
                  <a:extLst>
                    <a:ext uri="{9D8B030D-6E8A-4147-A177-3AD203B41FA5}">
                      <a16:colId xmlns:a16="http://schemas.microsoft.com/office/drawing/2014/main" val="2910465454"/>
                    </a:ext>
                  </a:extLst>
                </a:gridCol>
                <a:gridCol w="903139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903139">
                  <a:extLst>
                    <a:ext uri="{9D8B030D-6E8A-4147-A177-3AD203B41FA5}">
                      <a16:colId xmlns:a16="http://schemas.microsoft.com/office/drawing/2014/main" val="1928178632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Систематизация учета объектов недвижимого имущества, входящих в реестр муниципальной  собственности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неэффективного муниципального имущества, а также не предназначенного для выполнения полномочий органами местного самоуправления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в муниципальную собственность бесхозяйного имущества, расположенного на территории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34456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муниципального имущества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080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5691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EB4091-E2D8-CF1E-81C5-1D0AA793F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F74D8EDB-DB8F-1C45-268E-FA847497EABC}"/>
              </a:ext>
            </a:extLst>
          </p:cNvPr>
          <p:cNvSpPr/>
          <p:nvPr/>
        </p:nvSpPr>
        <p:spPr>
          <a:xfrm rot="16200000">
            <a:off x="-1367407" y="1523618"/>
            <a:ext cx="3568766" cy="651201"/>
          </a:xfrm>
          <a:prstGeom prst="flowChartMagneticDisk">
            <a:avLst/>
          </a:prstGeom>
          <a:solidFill>
            <a:srgbClr val="00FFFF"/>
          </a:solidFill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отраслей экономики – 10 программ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EC31763-7B49-7BF2-105C-991530F76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809219"/>
              </p:ext>
            </p:extLst>
          </p:nvPr>
        </p:nvGraphicFramePr>
        <p:xfrm>
          <a:off x="919077" y="131947"/>
          <a:ext cx="10842287" cy="362315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158863">
                  <a:extLst>
                    <a:ext uri="{9D8B030D-6E8A-4147-A177-3AD203B41FA5}">
                      <a16:colId xmlns:a16="http://schemas.microsoft.com/office/drawing/2014/main" val="222308242"/>
                    </a:ext>
                  </a:extLst>
                </a:gridCol>
                <a:gridCol w="928566">
                  <a:extLst>
                    <a:ext uri="{9D8B030D-6E8A-4147-A177-3AD203B41FA5}">
                      <a16:colId xmlns:a16="http://schemas.microsoft.com/office/drawing/2014/main" val="167635593"/>
                    </a:ext>
                  </a:extLst>
                </a:gridCol>
                <a:gridCol w="969552">
                  <a:extLst>
                    <a:ext uri="{9D8B030D-6E8A-4147-A177-3AD203B41FA5}">
                      <a16:colId xmlns:a16="http://schemas.microsoft.com/office/drawing/2014/main" val="1102175848"/>
                    </a:ext>
                  </a:extLst>
                </a:gridCol>
                <a:gridCol w="1161922">
                  <a:extLst>
                    <a:ext uri="{9D8B030D-6E8A-4147-A177-3AD203B41FA5}">
                      <a16:colId xmlns:a16="http://schemas.microsoft.com/office/drawing/2014/main" val="4111027455"/>
                    </a:ext>
                  </a:extLst>
                </a:gridCol>
                <a:gridCol w="800265">
                  <a:extLst>
                    <a:ext uri="{9D8B030D-6E8A-4147-A177-3AD203B41FA5}">
                      <a16:colId xmlns:a16="http://schemas.microsoft.com/office/drawing/2014/main" val="1012964849"/>
                    </a:ext>
                  </a:extLst>
                </a:gridCol>
                <a:gridCol w="934802">
                  <a:extLst>
                    <a:ext uri="{9D8B030D-6E8A-4147-A177-3AD203B41FA5}">
                      <a16:colId xmlns:a16="http://schemas.microsoft.com/office/drawing/2014/main" val="4090492372"/>
                    </a:ext>
                  </a:extLst>
                </a:gridCol>
                <a:gridCol w="934802">
                  <a:extLst>
                    <a:ext uri="{9D8B030D-6E8A-4147-A177-3AD203B41FA5}">
                      <a16:colId xmlns:a16="http://schemas.microsoft.com/office/drawing/2014/main" val="2136198863"/>
                    </a:ext>
                  </a:extLst>
                </a:gridCol>
                <a:gridCol w="953515">
                  <a:extLst>
                    <a:ext uri="{9D8B030D-6E8A-4147-A177-3AD203B41FA5}">
                      <a16:colId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 (прогноз)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населенных пунктов 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8319906,05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8647901,40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6944881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80,31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4972757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4228009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</a:t>
                      </a:r>
                    </a:p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среды населенных пунктов 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11018588,45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8420321,54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3658402,26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33,2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43,45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7974149,77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7974149,77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1200470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4645709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3,9 раз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1506000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деятельность </a:t>
                      </a:r>
                    </a:p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автомобильных дорог местного значения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33920410,87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58520431,65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26172000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77,16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44,72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865041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качественными услугами жилищно-коммунального хозяйства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4978053,68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5332567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33501733,51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6,7 раз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6,3 раза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19190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 энергосбережении и повышении энергетической эффективности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1064987,40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46,95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84613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граждан твердым топливом (дровами)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1048852,45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584048,73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1248738,57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119,1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2,1 раз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119245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119245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78049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ритуальных услуг и содержание мест захоронения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378555,73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567678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149,96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103,21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568759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569509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0294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инженерной инфраструктурой земельных участков, предоставляемых бесплатно для индивидуального жилищного строительства семьям, имеющим трех и более детей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4876883,02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255395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112209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43,94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620185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малого и среднего предпринимательства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707500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50,2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704702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66313737,65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84816135,32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77706351,34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117,18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117,18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46390910,77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43646912,77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F27C314-14D7-90F4-CE47-2FC3BA53D1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343500"/>
              </p:ext>
            </p:extLst>
          </p:nvPr>
        </p:nvGraphicFramePr>
        <p:xfrm>
          <a:off x="1669409" y="3887044"/>
          <a:ext cx="7558481" cy="297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78978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E91F48-E19F-1FA4-AA1D-44D9A1D2D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941" y="32874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885F27-A145-C92A-DB87-C445838FAF87}"/>
              </a:ext>
            </a:extLst>
          </p:cNvPr>
          <p:cNvSpPr txBox="1"/>
          <p:nvPr/>
        </p:nvSpPr>
        <p:spPr>
          <a:xfrm>
            <a:off x="1849562" y="109499"/>
            <a:ext cx="469385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«Благоустройство территории населенных пунктов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DA963F-039B-0AE9-AD0E-9C9D9F684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41" y="172955"/>
            <a:ext cx="1999661" cy="13351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2759A7-4B1C-546A-1B88-A5A6D48A1899}"/>
              </a:ext>
            </a:extLst>
          </p:cNvPr>
          <p:cNvSpPr txBox="1"/>
          <p:nvPr/>
        </p:nvSpPr>
        <p:spPr>
          <a:xfrm>
            <a:off x="2087602" y="655633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550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7B97692-4428-3D81-EEC0-8B50FA53F43F}"/>
              </a:ext>
            </a:extLst>
          </p:cNvPr>
          <p:cNvSpPr/>
          <p:nvPr/>
        </p:nvSpPr>
        <p:spPr>
          <a:xfrm>
            <a:off x="2175543" y="998947"/>
            <a:ext cx="4618350" cy="57253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уровня внешнего благоустройства и санитарного содержания населенных пунктов 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75165BA0-5DDA-A3EE-9F5D-A80B957A7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072472"/>
              </p:ext>
            </p:extLst>
          </p:nvPr>
        </p:nvGraphicFramePr>
        <p:xfrm>
          <a:off x="222166" y="1681049"/>
          <a:ext cx="7059478" cy="150221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921995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37564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587229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96286">
                  <a:extLst>
                    <a:ext uri="{9D8B030D-6E8A-4147-A177-3AD203B41FA5}">
                      <a16:colId xmlns:a16="http://schemas.microsoft.com/office/drawing/2014/main" val="2051944519"/>
                    </a:ext>
                  </a:extLst>
                </a:gridCol>
                <a:gridCol w="612397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604007">
                  <a:extLst>
                    <a:ext uri="{9D8B030D-6E8A-4147-A177-3AD203B41FA5}">
                      <a16:colId xmlns:a16="http://schemas.microsoft.com/office/drawing/2014/main" val="8638708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Высажено зеленых насаждений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протяженности освещенных улиц от общей протяженности улиц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отремонтированных детских и спортивных площадок от общего количества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034456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Построено детских и спортивных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2080116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установленных аншлагов от общей протяженности улиц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344966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Отремонтировано колодцев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4861797"/>
                  </a:ext>
                </a:extLst>
              </a:tr>
            </a:tbl>
          </a:graphicData>
        </a:graphic>
      </p:graphicFrame>
      <p:graphicFrame>
        <p:nvGraphicFramePr>
          <p:cNvPr id="8" name="Таблица 18">
            <a:extLst>
              <a:ext uri="{FF2B5EF4-FFF2-40B4-BE49-F238E27FC236}">
                <a16:creationId xmlns:a16="http://schemas.microsoft.com/office/drawing/2014/main" id="{12B42CF6-3D9E-79AD-3ED7-9B8D1AFD5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81163"/>
              </p:ext>
            </p:extLst>
          </p:nvPr>
        </p:nvGraphicFramePr>
        <p:xfrm>
          <a:off x="6966431" y="370569"/>
          <a:ext cx="5225569" cy="9448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394986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814193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814193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767667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721142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713388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3366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озеленение территории округа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8319906,05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8647901,4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6944881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4228009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15CE34B-3F10-50F0-7112-6D13C31A960B}"/>
              </a:ext>
            </a:extLst>
          </p:cNvPr>
          <p:cNvSpPr txBox="1"/>
          <p:nvPr/>
        </p:nvSpPr>
        <p:spPr>
          <a:xfrm>
            <a:off x="1660185" y="3428999"/>
            <a:ext cx="46231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«Обеспечение граждан твердым топливом (дровами) на территории Анучинского муниципального округа» на 2020 – 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7A5CA6-0A36-7AC7-BEDF-02DF87520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25" y="3461874"/>
            <a:ext cx="1433439" cy="11345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B289787-C25E-D659-6830-0F0D3319D6E6}"/>
              </a:ext>
            </a:extLst>
          </p:cNvPr>
          <p:cNvSpPr txBox="1"/>
          <p:nvPr/>
        </p:nvSpPr>
        <p:spPr>
          <a:xfrm>
            <a:off x="1660185" y="3959840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543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537A967-9FF6-3BFF-20CB-0E54C79A73F6}"/>
              </a:ext>
            </a:extLst>
          </p:cNvPr>
          <p:cNvSpPr/>
          <p:nvPr/>
        </p:nvSpPr>
        <p:spPr>
          <a:xfrm>
            <a:off x="1746289" y="4210317"/>
            <a:ext cx="4618350" cy="57253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обеспечение граждан твердым топливом (дровами) в необходимом объеме и надлежащего качества. </a:t>
            </a:r>
          </a:p>
        </p:txBody>
      </p:sp>
      <p:graphicFrame>
        <p:nvGraphicFramePr>
          <p:cNvPr id="19" name="Таблица 14">
            <a:extLst>
              <a:ext uri="{FF2B5EF4-FFF2-40B4-BE49-F238E27FC236}">
                <a16:creationId xmlns:a16="http://schemas.microsoft.com/office/drawing/2014/main" id="{107D8177-2BF9-2880-A928-8BC0DF830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798912"/>
              </p:ext>
            </p:extLst>
          </p:nvPr>
        </p:nvGraphicFramePr>
        <p:xfrm>
          <a:off x="5417015" y="5007888"/>
          <a:ext cx="6320232" cy="8534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948695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08174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64535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703625">
                  <a:extLst>
                    <a:ext uri="{9D8B030D-6E8A-4147-A177-3AD203B41FA5}">
                      <a16:colId xmlns:a16="http://schemas.microsoft.com/office/drawing/2014/main" val="320889887"/>
                    </a:ext>
                  </a:extLst>
                </a:gridCol>
                <a:gridCol w="762260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732943">
                  <a:extLst>
                    <a:ext uri="{9D8B030D-6E8A-4147-A177-3AD203B41FA5}">
                      <a16:colId xmlns:a16="http://schemas.microsoft.com/office/drawing/2014/main" val="402431699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площади жилищного фонда, обеспеченного твердым топливом, в общей площади жилищного фонда с печным отоплением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</a:tbl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ABD7778D-89FC-8371-0F0E-F6B0FAF7E1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5070162"/>
              </p:ext>
            </p:extLst>
          </p:nvPr>
        </p:nvGraphicFramePr>
        <p:xfrm>
          <a:off x="7235504" y="1769836"/>
          <a:ext cx="4800072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78E0180-06A8-778B-48F4-E259F9B3ED90}"/>
              </a:ext>
            </a:extLst>
          </p:cNvPr>
          <p:cNvSpPr/>
          <p:nvPr/>
        </p:nvSpPr>
        <p:spPr>
          <a:xfrm>
            <a:off x="156424" y="5007991"/>
            <a:ext cx="5172649" cy="140570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бюджете округа в  2024-2025годы предусмотрены денежные средства в размере 119245руб(ежегодно) на предоставление субсидий в целях возмещения недополученных доходов юридических лиц, индивидуальных предпринимателей, осуществляющих обеспечение граждан твердым топливом (дровами). На 2022г в сумме 584048,73 руб., на 2023г – 1248738,57 руб.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0448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C20618-62C1-5997-1320-F08C85007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C66314-AC84-EAD3-4444-A4AEB9856E7E}"/>
              </a:ext>
            </a:extLst>
          </p:cNvPr>
          <p:cNvSpPr txBox="1"/>
          <p:nvPr/>
        </p:nvSpPr>
        <p:spPr>
          <a:xfrm>
            <a:off x="1496861" y="151699"/>
            <a:ext cx="469385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«Обеспечение инженерной инфраструктурой земельных участков, предоставляемых бесплатно для индивидуального жилищного строительства семьям, имеющим трех и более детей  на территории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74F050-9780-E66E-4A91-B7260F886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65" y="151700"/>
            <a:ext cx="1357231" cy="938718"/>
          </a:xfrm>
          <a:prstGeom prst="rect">
            <a:avLst/>
          </a:prstGeom>
        </p:spPr>
      </p:pic>
      <p:graphicFrame>
        <p:nvGraphicFramePr>
          <p:cNvPr id="6" name="Таблица 14">
            <a:extLst>
              <a:ext uri="{FF2B5EF4-FFF2-40B4-BE49-F238E27FC236}">
                <a16:creationId xmlns:a16="http://schemas.microsoft.com/office/drawing/2014/main" id="{C0AA7CCD-6F44-E4ED-DCC8-FB26CB7AF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954381"/>
              </p:ext>
            </p:extLst>
          </p:nvPr>
        </p:nvGraphicFramePr>
        <p:xfrm>
          <a:off x="190965" y="1988593"/>
          <a:ext cx="6171333" cy="207650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6079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952947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2237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598438">
                  <a:extLst>
                    <a:ext uri="{9D8B030D-6E8A-4147-A177-3AD203B41FA5}">
                      <a16:colId xmlns:a16="http://schemas.microsoft.com/office/drawing/2014/main" val="367285395"/>
                    </a:ext>
                  </a:extLst>
                </a:gridCol>
                <a:gridCol w="598439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638335">
                  <a:extLst>
                    <a:ext uri="{9D8B030D-6E8A-4147-A177-3AD203B41FA5}">
                      <a16:colId xmlns:a16="http://schemas.microsoft.com/office/drawing/2014/main" val="940124742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Количество земельных участков, обеспеченных транспортной инфраструктурой, предоставляемых (предоставленных)  семьям, имеющим трех и более детей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земельных участков, обеспеченных инженерной инфраструктурой, предоставляемых (предоставленных)  семьям, имеющим трех и более детей.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земельных участков, обеспеченных присоединением  к электрическим сетям предоставляемых (предоставленных)  семьям, имеющим трех и более детей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0288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F44D6CD-FC22-2E5B-8CF1-B42E8540062C}"/>
              </a:ext>
            </a:extLst>
          </p:cNvPr>
          <p:cNvSpPr txBox="1"/>
          <p:nvPr/>
        </p:nvSpPr>
        <p:spPr>
          <a:xfrm>
            <a:off x="1637863" y="1090418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549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9DE3044-36B2-44B3-4397-1C5D6DCAB23C}"/>
              </a:ext>
            </a:extLst>
          </p:cNvPr>
          <p:cNvSpPr/>
          <p:nvPr/>
        </p:nvSpPr>
        <p:spPr>
          <a:xfrm>
            <a:off x="369222" y="1352028"/>
            <a:ext cx="5768235" cy="572537"/>
          </a:xfrm>
          <a:prstGeom prst="roundRect">
            <a:avLst/>
          </a:prstGeom>
          <a:solidFill>
            <a:schemeClr val="accent3">
              <a:lumMod val="40000"/>
              <a:lumOff val="6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качества и условий жизни семей, имеющих трех и более детей на территории Анучинского муниципального округа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6914C6C-EEC0-EEA9-7547-918572972438}"/>
              </a:ext>
            </a:extLst>
          </p:cNvPr>
          <p:cNvSpPr/>
          <p:nvPr/>
        </p:nvSpPr>
        <p:spPr>
          <a:xfrm>
            <a:off x="190964" y="4488228"/>
            <a:ext cx="6171333" cy="91154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бюджете округа на 2022г предусмотрены денежные средства в размере 255395 руб. на мероприятие по поддержке граждан по обеспечению жильем. В 2021г фактически израсходовано 4876883,02руб. , на 2023г (проект) – 112209руб.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9F9E560-2767-FEA6-2A9D-8044D8F5E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327" y="715363"/>
            <a:ext cx="1710076" cy="1051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5C35F8-7378-B1C1-D695-88A5A35962AC}"/>
              </a:ext>
            </a:extLst>
          </p:cNvPr>
          <p:cNvSpPr txBox="1"/>
          <p:nvPr/>
        </p:nvSpPr>
        <p:spPr>
          <a:xfrm>
            <a:off x="7307184" y="151699"/>
            <a:ext cx="469385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«Развитие малого и среднего предпринимательства в Анучинском муниципальном округе на 2020-2024 годы».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11DB7E0-5BCD-6545-87B6-9D5D08A36936}"/>
              </a:ext>
            </a:extLst>
          </p:cNvPr>
          <p:cNvSpPr/>
          <p:nvPr/>
        </p:nvSpPr>
        <p:spPr>
          <a:xfrm>
            <a:off x="8349312" y="1132628"/>
            <a:ext cx="3637211" cy="105177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создание благоприятных условий для устойчивого развития малого и среднего предпринимательства и повышение его влияния на социально-экономическое развитие  и повышение качества жизни населения </a:t>
            </a:r>
          </a:p>
        </p:txBody>
      </p:sp>
      <p:graphicFrame>
        <p:nvGraphicFramePr>
          <p:cNvPr id="13" name="Таблица 14">
            <a:extLst>
              <a:ext uri="{FF2B5EF4-FFF2-40B4-BE49-F238E27FC236}">
                <a16:creationId xmlns:a16="http://schemas.microsoft.com/office/drawing/2014/main" id="{20CC52BE-A557-4D55-8A85-17E3EECFB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420945"/>
              </p:ext>
            </p:extLst>
          </p:nvPr>
        </p:nvGraphicFramePr>
        <p:xfrm>
          <a:off x="6437475" y="2442809"/>
          <a:ext cx="5679348" cy="1158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860647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53673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562063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570451">
                  <a:extLst>
                    <a:ext uri="{9D8B030D-6E8A-4147-A177-3AD203B41FA5}">
                      <a16:colId xmlns:a16="http://schemas.microsoft.com/office/drawing/2014/main" val="1627675933"/>
                    </a:ext>
                  </a:extLst>
                </a:gridCol>
                <a:gridCol w="553674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578840">
                  <a:extLst>
                    <a:ext uri="{9D8B030D-6E8A-4147-A177-3AD203B41FA5}">
                      <a16:colId xmlns:a16="http://schemas.microsoft.com/office/drawing/2014/main" val="167385932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организованных и проведенных мероприятий для субъектов малого и среднего предпринимательства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зарегистрированных субъектов малого и среднего предпринимательства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</a:tbl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E96B5FCC-102E-1092-469C-555A7BA649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15987"/>
              </p:ext>
            </p:extLst>
          </p:nvPr>
        </p:nvGraphicFramePr>
        <p:xfrm>
          <a:off x="7000612" y="3601049"/>
          <a:ext cx="4800072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5262C93-9005-55E5-2ACF-E02A893AB8BE}"/>
              </a:ext>
            </a:extLst>
          </p:cNvPr>
          <p:cNvSpPr txBox="1"/>
          <p:nvPr/>
        </p:nvSpPr>
        <p:spPr>
          <a:xfrm>
            <a:off x="8238701" y="688118"/>
            <a:ext cx="4065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25.09.2019г № 531</a:t>
            </a:r>
          </a:p>
        </p:txBody>
      </p:sp>
    </p:spTree>
    <p:extLst>
      <p:ext uri="{BB962C8B-B14F-4D97-AF65-F5344CB8AC3E}">
        <p14:creationId xmlns:p14="http://schemas.microsoft.com/office/powerpoint/2010/main" val="3268075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FF10E3-C96F-9C4D-0211-2E0815E24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938E40-CEB4-33BF-E3AE-0C309CFFA8D6}"/>
              </a:ext>
            </a:extLst>
          </p:cNvPr>
          <p:cNvSpPr txBox="1"/>
          <p:nvPr/>
        </p:nvSpPr>
        <p:spPr>
          <a:xfrm>
            <a:off x="1743782" y="209450"/>
            <a:ext cx="469385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«Об энергосбережении и повышении энергетической эффективности на территории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17AF5F-807C-982A-ABA1-D8AA414C2418}"/>
              </a:ext>
            </a:extLst>
          </p:cNvPr>
          <p:cNvSpPr txBox="1"/>
          <p:nvPr/>
        </p:nvSpPr>
        <p:spPr>
          <a:xfrm>
            <a:off x="1814282" y="778065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21A0CA-0558-415F-43E5-3D01E8FDA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90" y="211856"/>
            <a:ext cx="1469263" cy="1448727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632D633-7A94-BE62-2812-568C9B92C25E}"/>
              </a:ext>
            </a:extLst>
          </p:cNvPr>
          <p:cNvSpPr/>
          <p:nvPr/>
        </p:nvSpPr>
        <p:spPr>
          <a:xfrm>
            <a:off x="1743781" y="1069765"/>
            <a:ext cx="4693852" cy="572537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эффективности использования энергетических ресурсов </a:t>
            </a:r>
          </a:p>
        </p:txBody>
      </p:sp>
      <p:graphicFrame>
        <p:nvGraphicFramePr>
          <p:cNvPr id="10" name="Таблица 14">
            <a:extLst>
              <a:ext uri="{FF2B5EF4-FFF2-40B4-BE49-F238E27FC236}">
                <a16:creationId xmlns:a16="http://schemas.microsoft.com/office/drawing/2014/main" id="{A9024EF2-FE44-E449-F8EB-F4C6E5160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072684"/>
              </p:ext>
            </p:extLst>
          </p:nvPr>
        </p:nvGraphicFramePr>
        <p:xfrm>
          <a:off x="136472" y="1872439"/>
          <a:ext cx="6230659" cy="13106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227577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57751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83394">
                  <a:extLst>
                    <a:ext uri="{9D8B030D-6E8A-4147-A177-3AD203B41FA5}">
                      <a16:colId xmlns:a16="http://schemas.microsoft.com/office/drawing/2014/main" val="1911787994"/>
                    </a:ext>
                  </a:extLst>
                </a:gridCol>
                <a:gridCol w="635267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558265">
                  <a:extLst>
                    <a:ext uri="{9D8B030D-6E8A-4147-A177-3AD203B41FA5}">
                      <a16:colId xmlns:a16="http://schemas.microsoft.com/office/drawing/2014/main" val="365901859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снижение потребления энергоресурсов объектами бюджетной сферы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объема тепловой энергии, расчеты за которую осуществляются с использованием приборов учета, в общем объеме тепловой энергии, потребляемой (используемой)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</a:tbl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395A664-DCDC-2FE4-BA4C-822B4E5DF21B}"/>
              </a:ext>
            </a:extLst>
          </p:cNvPr>
          <p:cNvSpPr/>
          <p:nvPr/>
        </p:nvSpPr>
        <p:spPr>
          <a:xfrm>
            <a:off x="194260" y="3394935"/>
            <a:ext cx="6172871" cy="91154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Основное направление расходования бюджетных средств – создание условий для повышения эффективности использования энергетических ресурсов. В 2021г фактически израсходовано 1064987,40 руб. В 2022 – 2024гг предусмотрено в бюджете 500000руб. (ежегодно)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299661-6FAF-00A8-765E-F5CFCF0C2649}"/>
              </a:ext>
            </a:extLst>
          </p:cNvPr>
          <p:cNvSpPr txBox="1"/>
          <p:nvPr/>
        </p:nvSpPr>
        <p:spPr>
          <a:xfrm>
            <a:off x="8085221" y="209450"/>
            <a:ext cx="395588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«Организация ритуальных услуг и содержание мест захоронения на территории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376319-C427-17AA-084A-193C22796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062" y="168571"/>
            <a:ext cx="1218988" cy="12189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68DFA80-30C7-8F65-0281-263EDFE9B11C}"/>
              </a:ext>
            </a:extLst>
          </p:cNvPr>
          <p:cNvSpPr txBox="1"/>
          <p:nvPr/>
        </p:nvSpPr>
        <p:spPr>
          <a:xfrm>
            <a:off x="8280204" y="803620"/>
            <a:ext cx="32598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546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CA34C00A-794E-3020-CF91-3C48BB575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941860"/>
              </p:ext>
            </p:extLst>
          </p:nvPr>
        </p:nvGraphicFramePr>
        <p:xfrm>
          <a:off x="6435367" y="2116282"/>
          <a:ext cx="5688397" cy="11621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4850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15571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78874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743092">
                  <a:extLst>
                    <a:ext uri="{9D8B030D-6E8A-4147-A177-3AD203B41FA5}">
                      <a16:colId xmlns:a16="http://schemas.microsoft.com/office/drawing/2014/main" val="1657947448"/>
                    </a:ext>
                  </a:extLst>
                </a:gridCol>
                <a:gridCol w="669701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596309">
                  <a:extLst>
                    <a:ext uri="{9D8B030D-6E8A-4147-A177-3AD203B41FA5}">
                      <a16:colId xmlns:a16="http://schemas.microsoft.com/office/drawing/2014/main" val="4123319739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качества содержания мест захоронений (кладбищ)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организации ритуальных услуг (захоронение невостребованных трупов по гарантированному перечню услуг)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</a:tbl>
          </a:graphicData>
        </a:graphic>
      </p:graphicFrame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E5B0439-8D0B-64CF-340E-B93947F8517C}"/>
              </a:ext>
            </a:extLst>
          </p:cNvPr>
          <p:cNvSpPr/>
          <p:nvPr/>
        </p:nvSpPr>
        <p:spPr>
          <a:xfrm>
            <a:off x="6759393" y="1409192"/>
            <a:ext cx="5166308" cy="57253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уровня благоустройства и содержания мест захоронения (кладбищ) и качества предоставления ритуальных услуг </a:t>
            </a:r>
          </a:p>
        </p:txBody>
      </p:sp>
      <p:graphicFrame>
        <p:nvGraphicFramePr>
          <p:cNvPr id="17" name="Таблица 18">
            <a:extLst>
              <a:ext uri="{FF2B5EF4-FFF2-40B4-BE49-F238E27FC236}">
                <a16:creationId xmlns:a16="http://schemas.microsoft.com/office/drawing/2014/main" id="{446399DB-381B-78CB-C661-79E6C4AB6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246922"/>
              </p:ext>
            </p:extLst>
          </p:nvPr>
        </p:nvGraphicFramePr>
        <p:xfrm>
          <a:off x="6435367" y="3422275"/>
          <a:ext cx="5688397" cy="7924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18540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886306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886306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835659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785013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776573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содержание кладбищ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378555,73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550000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567678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568759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569509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45AF2E88-216E-5855-0398-09D5BF9D6A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2966972"/>
              </p:ext>
            </p:extLst>
          </p:nvPr>
        </p:nvGraphicFramePr>
        <p:xfrm>
          <a:off x="6528973" y="4358639"/>
          <a:ext cx="5396727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00271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6C12E4-437B-B1A1-52B0-F001F6A5A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BBC77E-6A26-4AA5-6622-47CB9D84E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82" y="144158"/>
            <a:ext cx="2127688" cy="1408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7A2A76-56CE-DFC4-AF0D-71D543511A26}"/>
              </a:ext>
            </a:extLst>
          </p:cNvPr>
          <p:cNvSpPr txBox="1"/>
          <p:nvPr/>
        </p:nvSpPr>
        <p:spPr>
          <a:xfrm>
            <a:off x="1868911" y="144158"/>
            <a:ext cx="86515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«Дорожная деятельность в отношении автомобильных дорог местного значения на территории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8B438E-CD1C-036D-B22A-FF0E7AB9A395}"/>
              </a:ext>
            </a:extLst>
          </p:cNvPr>
          <p:cNvSpPr txBox="1"/>
          <p:nvPr/>
        </p:nvSpPr>
        <p:spPr>
          <a:xfrm>
            <a:off x="3918237" y="575045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542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DCED02C-64FC-6B9D-630A-2CFA6AE66C08}"/>
              </a:ext>
            </a:extLst>
          </p:cNvPr>
          <p:cNvSpPr/>
          <p:nvPr/>
        </p:nvSpPr>
        <p:spPr>
          <a:xfrm>
            <a:off x="2268870" y="836655"/>
            <a:ext cx="9021564" cy="57253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развитие и обслуживание улично-дорожной сети для обеспечения снижения транспортных издержек пользователей автомобильных дорог и повышения комплексной безопасности в сфере дорожного хозяйства. </a:t>
            </a:r>
          </a:p>
        </p:txBody>
      </p:sp>
      <p:graphicFrame>
        <p:nvGraphicFramePr>
          <p:cNvPr id="7" name="Таблица 18">
            <a:extLst>
              <a:ext uri="{FF2B5EF4-FFF2-40B4-BE49-F238E27FC236}">
                <a16:creationId xmlns:a16="http://schemas.microsoft.com/office/drawing/2014/main" id="{72C0A0D8-F9FE-9B0A-AFB8-F85EB0968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456963"/>
              </p:ext>
            </p:extLst>
          </p:nvPr>
        </p:nvGraphicFramePr>
        <p:xfrm>
          <a:off x="141182" y="1644921"/>
          <a:ext cx="5688397" cy="944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18540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886306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886306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835659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785013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776573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развитию автомобильных дорог общего пользования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33920410,87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58520431,65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26172000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28195000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8" name="Таблица 14">
            <a:extLst>
              <a:ext uri="{FF2B5EF4-FFF2-40B4-BE49-F238E27FC236}">
                <a16:creationId xmlns:a16="http://schemas.microsoft.com/office/drawing/2014/main" id="{4BD63A82-B02E-22F7-0CDF-C519B5A0D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366867"/>
              </p:ext>
            </p:extLst>
          </p:nvPr>
        </p:nvGraphicFramePr>
        <p:xfrm>
          <a:off x="5970761" y="1698090"/>
          <a:ext cx="5929162" cy="70490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50695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56100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746620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08960">
                  <a:extLst>
                    <a:ext uri="{9D8B030D-6E8A-4147-A177-3AD203B41FA5}">
                      <a16:colId xmlns:a16="http://schemas.microsoft.com/office/drawing/2014/main" val="3346621175"/>
                    </a:ext>
                  </a:extLst>
                </a:gridCol>
                <a:gridCol w="644893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721894">
                  <a:extLst>
                    <a:ext uri="{9D8B030D-6E8A-4147-A177-3AD203B41FA5}">
                      <a16:colId xmlns:a16="http://schemas.microsoft.com/office/drawing/2014/main" val="424554277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Протяженность автомобильных дорог местного значения (улично-дорожная сеть), приведенная в нормативное состояние.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10,348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9D2103BF-FC27-A9F6-8C84-900F122A87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0121870"/>
              </p:ext>
            </p:extLst>
          </p:nvPr>
        </p:nvGraphicFramePr>
        <p:xfrm>
          <a:off x="287016" y="2682267"/>
          <a:ext cx="4756621" cy="188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917AB7-BD79-526A-EE64-C3573245E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936" y="2816681"/>
            <a:ext cx="1785999" cy="12163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7AF3B8-00E9-385A-20B8-A532E9554B7C}"/>
              </a:ext>
            </a:extLst>
          </p:cNvPr>
          <p:cNvSpPr txBox="1"/>
          <p:nvPr/>
        </p:nvSpPr>
        <p:spPr>
          <a:xfrm>
            <a:off x="6421593" y="2682267"/>
            <a:ext cx="524422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«Обеспечение качественными услугами жилищно-коммунального хозяйства на территории Анучинского муниципального округа» на 2020-2024 годы</a:t>
            </a:r>
            <a:endParaRPr lang="ru-RU" sz="11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C01A7-0B83-370E-1FE2-69D3D7AA836D}"/>
              </a:ext>
            </a:extLst>
          </p:cNvPr>
          <p:cNvSpPr txBox="1"/>
          <p:nvPr/>
        </p:nvSpPr>
        <p:spPr>
          <a:xfrm>
            <a:off x="6737585" y="3260572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544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404B07E-DB44-700B-3E93-CE34E625AA48}"/>
              </a:ext>
            </a:extLst>
          </p:cNvPr>
          <p:cNvSpPr/>
          <p:nvPr/>
        </p:nvSpPr>
        <p:spPr>
          <a:xfrm>
            <a:off x="6685262" y="3529237"/>
            <a:ext cx="4980557" cy="572537"/>
          </a:xfrm>
          <a:prstGeom prst="roundRect">
            <a:avLst/>
          </a:prstGeom>
          <a:solidFill>
            <a:schemeClr val="bg2">
              <a:lumMod val="75000"/>
              <a:alpha val="49804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качества и надежности предоставления жилищно-коммунальных услуг </a:t>
            </a:r>
          </a:p>
        </p:txBody>
      </p:sp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B9E29B6C-C072-B4BF-66F3-FCABA010B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230123"/>
              </p:ext>
            </p:extLst>
          </p:nvPr>
        </p:nvGraphicFramePr>
        <p:xfrm>
          <a:off x="4629402" y="5724516"/>
          <a:ext cx="7562598" cy="10058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741369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35267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808522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943276">
                  <a:extLst>
                    <a:ext uri="{9D8B030D-6E8A-4147-A177-3AD203B41FA5}">
                      <a16:colId xmlns:a16="http://schemas.microsoft.com/office/drawing/2014/main" val="3560866730"/>
                    </a:ext>
                  </a:extLst>
                </a:gridCol>
                <a:gridCol w="760396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673768">
                  <a:extLst>
                    <a:ext uri="{9D8B030D-6E8A-4147-A177-3AD203B41FA5}">
                      <a16:colId xmlns:a16="http://schemas.microsoft.com/office/drawing/2014/main" val="4179446964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сетей 5-8% к общей протяженности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доли несанкционированных свалок на территории округа до 15%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12,35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</a:tbl>
          </a:graphicData>
        </a:graphic>
      </p:graphicFrame>
      <p:graphicFrame>
        <p:nvGraphicFramePr>
          <p:cNvPr id="15" name="Таблица 18">
            <a:extLst>
              <a:ext uri="{FF2B5EF4-FFF2-40B4-BE49-F238E27FC236}">
                <a16:creationId xmlns:a16="http://schemas.microsoft.com/office/drawing/2014/main" id="{BA4E6CEC-A8C7-095C-F4AD-277BA6E83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275076"/>
              </p:ext>
            </p:extLst>
          </p:nvPr>
        </p:nvGraphicFramePr>
        <p:xfrm>
          <a:off x="6211526" y="4367430"/>
          <a:ext cx="5688397" cy="10972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18540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886306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886306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882981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737691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776573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обеспечения качественными услугами ЖКХ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4978053,68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5332567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33501733,51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2200000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9760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FA60B6-4E56-A60F-D152-C2F7EBDC8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5DD4CE-0067-8A0C-8680-891B06C1DE9F}"/>
              </a:ext>
            </a:extLst>
          </p:cNvPr>
          <p:cNvSpPr txBox="1"/>
          <p:nvPr/>
        </p:nvSpPr>
        <p:spPr>
          <a:xfrm>
            <a:off x="943276" y="144158"/>
            <a:ext cx="9721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«Формирование современной городской среды населенных пунктов на территории</a:t>
            </a:r>
          </a:p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549EC6-F3D6-6A2F-FF02-D68094748078}"/>
              </a:ext>
            </a:extLst>
          </p:cNvPr>
          <p:cNvSpPr txBox="1"/>
          <p:nvPr/>
        </p:nvSpPr>
        <p:spPr>
          <a:xfrm>
            <a:off x="3340721" y="588398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557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DBF755-EC53-FF74-DE02-730FE9735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95" y="507668"/>
            <a:ext cx="2351051" cy="1494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8FF80B7-5FB2-E136-86C8-804F12AD96F1}"/>
              </a:ext>
            </a:extLst>
          </p:cNvPr>
          <p:cNvSpPr/>
          <p:nvPr/>
        </p:nvSpPr>
        <p:spPr>
          <a:xfrm>
            <a:off x="2687827" y="863361"/>
            <a:ext cx="9021564" cy="572537"/>
          </a:xfrm>
          <a:prstGeom prst="roundRect">
            <a:avLst/>
          </a:prstGeom>
          <a:solidFill>
            <a:srgbClr val="FFCC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уровня комфортности жизнедеятельности граждан посредством благоустройства населенных пунктов </a:t>
            </a:r>
          </a:p>
        </p:txBody>
      </p:sp>
      <p:graphicFrame>
        <p:nvGraphicFramePr>
          <p:cNvPr id="8" name="Таблица 18">
            <a:extLst>
              <a:ext uri="{FF2B5EF4-FFF2-40B4-BE49-F238E27FC236}">
                <a16:creationId xmlns:a16="http://schemas.microsoft.com/office/drawing/2014/main" id="{A6AA1D44-6F3D-9607-37F5-FBC3224C1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624044"/>
              </p:ext>
            </p:extLst>
          </p:nvPr>
        </p:nvGraphicFramePr>
        <p:xfrm>
          <a:off x="2772946" y="1547228"/>
          <a:ext cx="8936446" cy="128032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85619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1392383">
                  <a:extLst>
                    <a:ext uri="{9D8B030D-6E8A-4147-A177-3AD203B41FA5}">
                      <a16:colId xmlns:a16="http://schemas.microsoft.com/office/drawing/2014/main" val="2972828671"/>
                    </a:ext>
                  </a:extLst>
                </a:gridCol>
                <a:gridCol w="1392383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1312816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1233252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1219993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 населенных пунктов округа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3860377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5055018,51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3508402,26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7824149,77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7824149,77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территорий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7158211,45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3365303,03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724308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11018588,45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8420321,54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3658402,26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7974149,77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7974149,77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482547"/>
                  </a:ext>
                </a:extLst>
              </a:tr>
            </a:tbl>
          </a:graphicData>
        </a:graphic>
      </p:graphicFrame>
      <p:graphicFrame>
        <p:nvGraphicFramePr>
          <p:cNvPr id="9" name="Таблица 14">
            <a:extLst>
              <a:ext uri="{FF2B5EF4-FFF2-40B4-BE49-F238E27FC236}">
                <a16:creationId xmlns:a16="http://schemas.microsoft.com/office/drawing/2014/main" id="{C63C0AFA-143F-F6C4-511D-69E3C45D4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104388"/>
              </p:ext>
            </p:extLst>
          </p:nvPr>
        </p:nvGraphicFramePr>
        <p:xfrm>
          <a:off x="113016" y="3057159"/>
          <a:ext cx="5652517" cy="2225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8418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491948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595707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589119">
                  <a:extLst>
                    <a:ext uri="{9D8B030D-6E8A-4147-A177-3AD203B41FA5}">
                      <a16:colId xmlns:a16="http://schemas.microsoft.com/office/drawing/2014/main" val="3359551011"/>
                    </a:ext>
                  </a:extLst>
                </a:gridCol>
                <a:gridCol w="528405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663150">
                  <a:extLst>
                    <a:ext uri="{9D8B030D-6E8A-4147-A177-3AD203B41FA5}">
                      <a16:colId xmlns:a16="http://schemas.microsoft.com/office/drawing/2014/main" val="2816581409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территорий муниципальных образований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граждан,принявших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среды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территорий, детских и спортивных площадок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многоквартирных жилых домов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4076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2B6E315-75CA-1735-449C-74FB4381E1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5319590"/>
              </p:ext>
            </p:extLst>
          </p:nvPr>
        </p:nvGraphicFramePr>
        <p:xfrm>
          <a:off x="6201714" y="3391691"/>
          <a:ext cx="5396727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012687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474157-E6DB-0C1D-1C65-60E94C41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8E782-5901-DADB-153B-DE702565B8BD}"/>
              </a:ext>
            </a:extLst>
          </p:cNvPr>
          <p:cNvSpPr txBox="1"/>
          <p:nvPr/>
        </p:nvSpPr>
        <p:spPr>
          <a:xfrm>
            <a:off x="905426" y="62027"/>
            <a:ext cx="9721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«Комплексное развитие сельских территорий </a:t>
            </a:r>
          </a:p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округа» на 2022-2026 годы.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F4AAB6-1C77-516C-538D-FC1A14E2E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28" y="106405"/>
            <a:ext cx="2535183" cy="16257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7C9D22-F9E3-E927-A5C2-68B874E0568D}"/>
              </a:ext>
            </a:extLst>
          </p:cNvPr>
          <p:cNvSpPr txBox="1"/>
          <p:nvPr/>
        </p:nvSpPr>
        <p:spPr>
          <a:xfrm>
            <a:off x="2734812" y="495297"/>
            <a:ext cx="29499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19.08.2021г № 658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A60EC7B-FCDF-0445-7386-670B7FEC0E9D}"/>
              </a:ext>
            </a:extLst>
          </p:cNvPr>
          <p:cNvSpPr/>
          <p:nvPr/>
        </p:nvSpPr>
        <p:spPr>
          <a:xfrm>
            <a:off x="2771190" y="941461"/>
            <a:ext cx="2949956" cy="1175610"/>
          </a:xfrm>
          <a:prstGeom prst="roundRect">
            <a:avLst/>
          </a:prstGeom>
          <a:solidFill>
            <a:srgbClr val="FFCC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создание комфортных условий проживания и жизнедеятельности в сельской местности, формирование позитивного отношения к сельской местности, сельскому образу жизни.</a:t>
            </a:r>
          </a:p>
        </p:txBody>
      </p:sp>
      <p:graphicFrame>
        <p:nvGraphicFramePr>
          <p:cNvPr id="8" name="Таблица 18">
            <a:extLst>
              <a:ext uri="{FF2B5EF4-FFF2-40B4-BE49-F238E27FC236}">
                <a16:creationId xmlns:a16="http://schemas.microsoft.com/office/drawing/2014/main" id="{F3665C96-ABCE-44BF-E9FB-B02729C20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865933"/>
              </p:ext>
            </p:extLst>
          </p:nvPr>
        </p:nvGraphicFramePr>
        <p:xfrm>
          <a:off x="37345" y="2159843"/>
          <a:ext cx="5395829" cy="2225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75792">
                  <a:extLst>
                    <a:ext uri="{9D8B030D-6E8A-4147-A177-3AD203B41FA5}">
                      <a16:colId xmlns:a16="http://schemas.microsoft.com/office/drawing/2014/main" val="1756908769"/>
                    </a:ext>
                  </a:extLst>
                </a:gridCol>
                <a:gridCol w="763398">
                  <a:extLst>
                    <a:ext uri="{9D8B030D-6E8A-4147-A177-3AD203B41FA5}">
                      <a16:colId xmlns:a16="http://schemas.microsoft.com/office/drawing/2014/main" val="1140601564"/>
                    </a:ext>
                  </a:extLst>
                </a:gridCol>
                <a:gridCol w="796954">
                  <a:extLst>
                    <a:ext uri="{9D8B030D-6E8A-4147-A177-3AD203B41FA5}">
                      <a16:colId xmlns:a16="http://schemas.microsoft.com/office/drawing/2014/main" val="3858202059"/>
                    </a:ext>
                  </a:extLst>
                </a:gridCol>
                <a:gridCol w="755010">
                  <a:extLst>
                    <a:ext uri="{9D8B030D-6E8A-4147-A177-3AD203B41FA5}">
                      <a16:colId xmlns:a16="http://schemas.microsoft.com/office/drawing/2014/main" val="3329245531"/>
                    </a:ext>
                  </a:extLst>
                </a:gridCol>
                <a:gridCol w="704675">
                  <a:extLst>
                    <a:ext uri="{9D8B030D-6E8A-4147-A177-3AD203B41FA5}">
                      <a16:colId xmlns:a16="http://schemas.microsoft.com/office/drawing/2014/main" val="1340474206"/>
                    </a:ext>
                  </a:extLst>
                </a:gridCol>
              </a:tblGrid>
              <a:tr h="36216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7516"/>
                  </a:ext>
                </a:extLst>
              </a:tr>
              <a:tr h="36216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граждан сельских территорий жильем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4423"/>
                  </a:ext>
                </a:extLst>
              </a:tr>
              <a:tr h="22294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транспортной инфраструктуры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724308"/>
                  </a:ext>
                </a:extLst>
              </a:tr>
              <a:tr h="36216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благоустройству сельских территорий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1200470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891050"/>
                  </a:ext>
                </a:extLst>
              </a:tr>
              <a:tr h="36216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развитие инфраструктуры сельских территорий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3645709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3645709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362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1200470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4645709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1506000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482547"/>
                  </a:ext>
                </a:extLst>
              </a:tr>
            </a:tbl>
          </a:graphicData>
        </a:graphic>
      </p:graphicFrame>
      <p:graphicFrame>
        <p:nvGraphicFramePr>
          <p:cNvPr id="9" name="Таблица 14">
            <a:extLst>
              <a:ext uri="{FF2B5EF4-FFF2-40B4-BE49-F238E27FC236}">
                <a16:creationId xmlns:a16="http://schemas.microsoft.com/office/drawing/2014/main" id="{074C896E-169D-684F-12D9-FAB24961D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673117"/>
              </p:ext>
            </p:extLst>
          </p:nvPr>
        </p:nvGraphicFramePr>
        <p:xfrm>
          <a:off x="5721146" y="533399"/>
          <a:ext cx="6367388" cy="620921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55707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62730">
                  <a:extLst>
                    <a:ext uri="{9D8B030D-6E8A-4147-A177-3AD203B41FA5}">
                      <a16:colId xmlns:a16="http://schemas.microsoft.com/office/drawing/2014/main" val="2504253411"/>
                    </a:ext>
                  </a:extLst>
                </a:gridCol>
                <a:gridCol w="528507">
                  <a:extLst>
                    <a:ext uri="{9D8B030D-6E8A-4147-A177-3AD203B41FA5}">
                      <a16:colId xmlns:a16="http://schemas.microsoft.com/office/drawing/2014/main" val="384351561"/>
                    </a:ext>
                  </a:extLst>
                </a:gridCol>
                <a:gridCol w="578840">
                  <a:extLst>
                    <a:ext uri="{9D8B030D-6E8A-4147-A177-3AD203B41FA5}">
                      <a16:colId xmlns:a16="http://schemas.microsoft.com/office/drawing/2014/main" val="1617904388"/>
                    </a:ext>
                  </a:extLst>
                </a:gridCol>
                <a:gridCol w="508189">
                  <a:extLst>
                    <a:ext uri="{9D8B030D-6E8A-4147-A177-3AD203B41FA5}">
                      <a16:colId xmlns:a16="http://schemas.microsoft.com/office/drawing/2014/main" val="3979788863"/>
                    </a:ext>
                  </a:extLst>
                </a:gridCol>
                <a:gridCol w="532044">
                  <a:extLst>
                    <a:ext uri="{9D8B030D-6E8A-4147-A177-3AD203B41FA5}">
                      <a16:colId xmlns:a16="http://schemas.microsoft.com/office/drawing/2014/main" val="3582402329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47709">
                <a:tc gridSpan="6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«Обеспечение граждан сельских территорий жильем»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003520"/>
                  </a:ext>
                </a:extLst>
              </a:tr>
              <a:tr h="24770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граждан сельских территорий жильем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квартир, домов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64525"/>
                  </a:ext>
                </a:extLst>
              </a:tr>
              <a:tr h="247709">
                <a:tc gridSpan="6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«Мероприятия по благоустройству сельских территорий»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782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обустройство спортивных и детских игровых площадок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освещения территории (улицы населенных пунктов)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ливневых стоков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общественных колодцев и водоразборных колонок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793313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площадок накопления твердых коммунальных отходов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764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историко-культурных памятников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5824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indent="-32385" algn="ctr">
                        <a:lnSpc>
                          <a:spcPct val="107000"/>
                        </a:lnSpc>
                      </a:pPr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транспортной инфраструктуры на сельских территориях»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-32385" algn="ctr">
                        <a:lnSpc>
                          <a:spcPct val="107000"/>
                        </a:lnSpc>
                      </a:pPr>
                      <a:endParaRPr lang="ru-RU" sz="1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18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реконструкции, капитального ремонта автомобильных дорог общего пользования, ведущих к объектам, расположенным на сельских территориях, являющиеся территориями, на которых реализуются и (или) отобраны к реализации проекты комплексного развития, утвержденные протоколом заседания Комиссии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628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реконструкции, капитального ремонта, ремонта автомобильных дорог общего пользования к объектам агропромышленного комплекса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804444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indent="-32385" algn="ctr">
                        <a:lnSpc>
                          <a:spcPct val="107000"/>
                        </a:lnSpc>
                      </a:pPr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«Создание и развитие инфраструктуры сельских территорий»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989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сетей водоснабжения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376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капитального ремонта сетей водоснабжения и водоотведения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690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уличных сетей освещения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009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дошкольного образовательного учреждения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с.Чернышевка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518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помещений детского сада в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с.Новогордеевка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ул.Молодежная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7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081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помещений дома культуры в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с.Новогордеевка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ул.Молодежная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7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557545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BC3E2C0F-228E-92D9-5949-1B3EBCD4DB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2591995"/>
              </p:ext>
            </p:extLst>
          </p:nvPr>
        </p:nvGraphicFramePr>
        <p:xfrm>
          <a:off x="36447" y="4436272"/>
          <a:ext cx="5396727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708225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0BE569-DEFB-8AF2-09A7-56D67685F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EDFCC5-5C04-FAA1-DC73-A1D7B90160CC}"/>
              </a:ext>
            </a:extLst>
          </p:cNvPr>
          <p:cNvSpPr txBox="1"/>
          <p:nvPr/>
        </p:nvSpPr>
        <p:spPr>
          <a:xfrm>
            <a:off x="1086374" y="52287"/>
            <a:ext cx="9412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бюджета округа по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непрограммным мероприятиям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(руб.)</a:t>
            </a:r>
          </a:p>
        </p:txBody>
      </p:sp>
      <p:graphicFrame>
        <p:nvGraphicFramePr>
          <p:cNvPr id="13" name="Таблица 6">
            <a:extLst>
              <a:ext uri="{FF2B5EF4-FFF2-40B4-BE49-F238E27FC236}">
                <a16:creationId xmlns:a16="http://schemas.microsoft.com/office/drawing/2014/main" id="{F040BFD5-9CE3-86EC-9F71-63D532354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43757"/>
              </p:ext>
            </p:extLst>
          </p:nvPr>
        </p:nvGraphicFramePr>
        <p:xfrm>
          <a:off x="75501" y="549281"/>
          <a:ext cx="11810729" cy="584835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524403">
                  <a:extLst>
                    <a:ext uri="{9D8B030D-6E8A-4147-A177-3AD203B41FA5}">
                      <a16:colId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2023г к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2462506,73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2757000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2843004,47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3265010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(изменение)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18445,44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Выборы представительного органа муниципального образования</a:t>
                      </a:r>
                    </a:p>
                    <a:p>
                      <a:pPr algn="just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65041"/>
                  </a:ext>
                </a:extLst>
              </a:tr>
              <a:tr h="23258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связанные с исполнением решений принятых судебными органами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6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Ликвидация администрации района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637979,42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572916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Всероссийской переписи населения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192336,00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441106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1000749,00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1352940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812772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на реализацию государственных полномочий по организации проведения мероприятий по предупреждению и ликвидации болезней животных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193140,73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1073654,07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679654,07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193140,73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193140,73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914308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государственных полномочий по социальной поддержке детей, оставшихся без попечения родителей, и лиц, принявших на воспитание в семью детей, оставшихся без попечения родителей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18377534,33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23232878,16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30194443,84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30964497,92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43984197,22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1600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государственного полномочия по назначению и предоставлению выплаты единовременного пособия при передаче ребенка на воспитание в семью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249299,49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855813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реализацию государственного полномочия по установлению регулируемых тарифов на регулярные перевозки пассажиров и багажа автомобильным и наземным электрическим общественным транспортом по муниципальным маршрутам в границах муниципального образования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3387,08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280653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75054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 гражданам, кроме публичных нормативных социальных выплат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303171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26444995,61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41516379,31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40367408,99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39695530,73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52761790,03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53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8020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BEBCB1-A165-490A-7123-EC7A08994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988AD2-73B1-61CF-A0B0-6926C0E4F88B}"/>
              </a:ext>
            </a:extLst>
          </p:cNvPr>
          <p:cNvSpPr txBox="1"/>
          <p:nvPr/>
        </p:nvSpPr>
        <p:spPr>
          <a:xfrm>
            <a:off x="1125860" y="79371"/>
            <a:ext cx="979308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расходах с учетом интересов целевых групп на 2023-2025годы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FDC399-069C-128D-9166-C64B008BF19A}"/>
              </a:ext>
            </a:extLst>
          </p:cNvPr>
          <p:cNvSpPr txBox="1"/>
          <p:nvPr/>
        </p:nvSpPr>
        <p:spPr>
          <a:xfrm>
            <a:off x="754840" y="541036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семей с детьми</a:t>
            </a:r>
            <a:endParaRPr lang="ru-RU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0807FFB-730A-7A43-1C30-63564CCF3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784261"/>
              </p:ext>
            </p:extLst>
          </p:nvPr>
        </p:nvGraphicFramePr>
        <p:xfrm>
          <a:off x="161185" y="818035"/>
          <a:ext cx="11727808" cy="557046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97372">
                  <a:extLst>
                    <a:ext uri="{9D8B030D-6E8A-4147-A177-3AD203B41FA5}">
                      <a16:colId xmlns:a16="http://schemas.microsoft.com/office/drawing/2014/main" val="4215834913"/>
                    </a:ext>
                  </a:extLst>
                </a:gridCol>
                <a:gridCol w="2542392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064874">
                  <a:extLst>
                    <a:ext uri="{9D8B030D-6E8A-4147-A177-3AD203B41FA5}">
                      <a16:colId xmlns:a16="http://schemas.microsoft.com/office/drawing/2014/main" val="1069164810"/>
                    </a:ext>
                  </a:extLst>
                </a:gridCol>
                <a:gridCol w="1904301">
                  <a:extLst>
                    <a:ext uri="{9D8B030D-6E8A-4147-A177-3AD203B41FA5}">
                      <a16:colId xmlns:a16="http://schemas.microsoft.com/office/drawing/2014/main" val="298257467"/>
                    </a:ext>
                  </a:extLst>
                </a:gridCol>
                <a:gridCol w="862161">
                  <a:extLst>
                    <a:ext uri="{9D8B030D-6E8A-4147-A177-3AD203B41FA5}">
                      <a16:colId xmlns:a16="http://schemas.microsoft.com/office/drawing/2014/main" val="105360326"/>
                    </a:ext>
                  </a:extLst>
                </a:gridCol>
                <a:gridCol w="788565">
                  <a:extLst>
                    <a:ext uri="{9D8B030D-6E8A-4147-A177-3AD203B41FA5}">
                      <a16:colId xmlns:a16="http://schemas.microsoft.com/office/drawing/2014/main" val="4024945137"/>
                    </a:ext>
                  </a:extLst>
                </a:gridCol>
                <a:gridCol w="956048">
                  <a:extLst>
                    <a:ext uri="{9D8B030D-6E8A-4147-A177-3AD203B41FA5}">
                      <a16:colId xmlns:a16="http://schemas.microsoft.com/office/drawing/2014/main" val="3266565269"/>
                    </a:ext>
                  </a:extLst>
                </a:gridCol>
                <a:gridCol w="956047">
                  <a:extLst>
                    <a:ext uri="{9D8B030D-6E8A-4147-A177-3AD203B41FA5}">
                      <a16:colId xmlns:a16="http://schemas.microsoft.com/office/drawing/2014/main" val="3471719176"/>
                    </a:ext>
                  </a:extLst>
                </a:gridCol>
                <a:gridCol w="956048">
                  <a:extLst>
                    <a:ext uri="{9D8B030D-6E8A-4147-A177-3AD203B41FA5}">
                      <a16:colId xmlns:a16="http://schemas.microsoft.com/office/drawing/2014/main" val="3987389696"/>
                    </a:ext>
                  </a:extLst>
                </a:gridCol>
              </a:tblGrid>
              <a:tr h="25395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 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251516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дошкольного образования»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202991"/>
                  </a:ext>
                </a:extLst>
              </a:tr>
              <a:tr h="598262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родитель(законных представителей), внесший родительскую плату за содержание ребенка(присмотр и уход за ребенком) в образовательном учреждении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платы, взимаемой с родителей (законных представителей) за присмотр и уход за детьми, осваивающими образовательные программы дошкольного образования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2037676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1933508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2549908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2651261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421810"/>
                  </a:ext>
                </a:extLst>
              </a:tr>
              <a:tr h="284667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84641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1-4 классах включительно в муниципальных общеобразовательных учреждениях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в сумме 70,0 руб.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5229716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7211400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7400000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7400000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7400000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1971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1-11 классах (включительно) дети-инвалиды и дети с ограниченными возможностями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(горячее питание) в период учебного процесса на сумму 125,0 руб.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65876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5-11классах из многодетных семей; из семей, имеющих среднедушевой доход ниже величины прожиточного минимума, установленной в Приморском крае; из семей, находящихся в социально – опасном положении; из числа детей – сирот и детей, оставшихся без попечения родителей, за исключением детей, находящихся на полном государственном обеспечении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на сумму 70,0 руб.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5376913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5795300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1325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12644305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14940208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8652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494DA5-00F9-8B97-D19D-768ADE088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63" y="1931455"/>
            <a:ext cx="1364363" cy="9298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49623E-5E22-0CF5-61F9-448B3ADED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58" y="3679365"/>
            <a:ext cx="1458681" cy="121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267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6B16F0-BDF7-5D8A-B6FB-9EB4D29E3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C18AB1-F18E-D7EE-DF8B-EC215AA41C9E}"/>
              </a:ext>
            </a:extLst>
          </p:cNvPr>
          <p:cNvSpPr txBox="1"/>
          <p:nvPr/>
        </p:nvSpPr>
        <p:spPr>
          <a:xfrm>
            <a:off x="1125860" y="79371"/>
            <a:ext cx="979308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расходах с учетом интересов целевых групп на 2023-2025годы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FA071-DB83-D36A-CA9A-7A5841574DBA}"/>
              </a:ext>
            </a:extLst>
          </p:cNvPr>
          <p:cNvSpPr txBox="1"/>
          <p:nvPr/>
        </p:nvSpPr>
        <p:spPr>
          <a:xfrm>
            <a:off x="840128" y="481907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Социальная поддержка педагогических кадров</a:t>
            </a:r>
            <a:endParaRPr lang="ru-RU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C902E00-4E49-0FC7-F59F-0BA5AD38F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539198"/>
              </p:ext>
            </p:extLst>
          </p:nvPr>
        </p:nvGraphicFramePr>
        <p:xfrm>
          <a:off x="403009" y="729355"/>
          <a:ext cx="11727808" cy="190394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06432">
                  <a:extLst>
                    <a:ext uri="{9D8B030D-6E8A-4147-A177-3AD203B41FA5}">
                      <a16:colId xmlns:a16="http://schemas.microsoft.com/office/drawing/2014/main" val="4215834913"/>
                    </a:ext>
                  </a:extLst>
                </a:gridCol>
                <a:gridCol w="1878463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208015">
                  <a:extLst>
                    <a:ext uri="{9D8B030D-6E8A-4147-A177-3AD203B41FA5}">
                      <a16:colId xmlns:a16="http://schemas.microsoft.com/office/drawing/2014/main" val="1069164810"/>
                    </a:ext>
                  </a:extLst>
                </a:gridCol>
                <a:gridCol w="2262762">
                  <a:extLst>
                    <a:ext uri="{9D8B030D-6E8A-4147-A177-3AD203B41FA5}">
                      <a16:colId xmlns:a16="http://schemas.microsoft.com/office/drawing/2014/main" val="298257467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105360326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4024945137"/>
                    </a:ext>
                  </a:extLst>
                </a:gridCol>
                <a:gridCol w="975211">
                  <a:extLst>
                    <a:ext uri="{9D8B030D-6E8A-4147-A177-3AD203B41FA5}">
                      <a16:colId xmlns:a16="http://schemas.microsoft.com/office/drawing/2014/main" val="3266565269"/>
                    </a:ext>
                  </a:extLst>
                </a:gridCol>
                <a:gridCol w="975210">
                  <a:extLst>
                    <a:ext uri="{9D8B030D-6E8A-4147-A177-3AD203B41FA5}">
                      <a16:colId xmlns:a16="http://schemas.microsoft.com/office/drawing/2014/main" val="3171639885"/>
                    </a:ext>
                  </a:extLst>
                </a:gridCol>
                <a:gridCol w="975211">
                  <a:extLst>
                    <a:ext uri="{9D8B030D-6E8A-4147-A177-3AD203B41FA5}">
                      <a16:colId xmlns:a16="http://schemas.microsoft.com/office/drawing/2014/main" val="1553757453"/>
                    </a:ext>
                  </a:extLst>
                </a:gridCol>
              </a:tblGrid>
              <a:tr h="22000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57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258029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общего образования»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27050"/>
                  </a:ext>
                </a:extLst>
              </a:tr>
              <a:tr h="75498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(молодые специалисты) муниципальных образовательных учреждений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Ежемесячная денежная выплата в размере 10000 руб., предоставляемая до достижения трехлетнего педагогического стажа работы в образовательной организации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2185363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6191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A0AF27-FD6B-C259-69EF-E63E4274C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11" y="1681329"/>
            <a:ext cx="1445702" cy="8935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6A733C-554E-18AE-D30D-619D18E69F85}"/>
              </a:ext>
            </a:extLst>
          </p:cNvPr>
          <p:cNvSpPr txBox="1"/>
          <p:nvPr/>
        </p:nvSpPr>
        <p:spPr>
          <a:xfrm>
            <a:off x="1199456" y="2683123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Стимулирование талантливых детей</a:t>
            </a:r>
            <a:endParaRPr lang="ru-RU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51AAF2E-C343-7E2F-2571-98B7F11BC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386200"/>
              </p:ext>
            </p:extLst>
          </p:nvPr>
        </p:nvGraphicFramePr>
        <p:xfrm>
          <a:off x="403009" y="2960122"/>
          <a:ext cx="11693916" cy="203823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44573">
                  <a:extLst>
                    <a:ext uri="{9D8B030D-6E8A-4147-A177-3AD203B41FA5}">
                      <a16:colId xmlns:a16="http://schemas.microsoft.com/office/drawing/2014/main" val="4215834913"/>
                    </a:ext>
                  </a:extLst>
                </a:gridCol>
                <a:gridCol w="1820411">
                  <a:extLst>
                    <a:ext uri="{9D8B030D-6E8A-4147-A177-3AD203B41FA5}">
                      <a16:colId xmlns:a16="http://schemas.microsoft.com/office/drawing/2014/main" val="1598135866"/>
                    </a:ext>
                  </a:extLst>
                </a:gridCol>
                <a:gridCol w="1224792">
                  <a:extLst>
                    <a:ext uri="{9D8B030D-6E8A-4147-A177-3AD203B41FA5}">
                      <a16:colId xmlns:a16="http://schemas.microsoft.com/office/drawing/2014/main" val="2366196593"/>
                    </a:ext>
                  </a:extLst>
                </a:gridCol>
                <a:gridCol w="2290195">
                  <a:extLst>
                    <a:ext uri="{9D8B030D-6E8A-4147-A177-3AD203B41FA5}">
                      <a16:colId xmlns:a16="http://schemas.microsoft.com/office/drawing/2014/main" val="2212560182"/>
                    </a:ext>
                  </a:extLst>
                </a:gridCol>
                <a:gridCol w="889233">
                  <a:extLst>
                    <a:ext uri="{9D8B030D-6E8A-4147-A177-3AD203B41FA5}">
                      <a16:colId xmlns:a16="http://schemas.microsoft.com/office/drawing/2014/main" val="2981365318"/>
                    </a:ext>
                  </a:extLst>
                </a:gridCol>
                <a:gridCol w="905405">
                  <a:extLst>
                    <a:ext uri="{9D8B030D-6E8A-4147-A177-3AD203B41FA5}">
                      <a16:colId xmlns:a16="http://schemas.microsoft.com/office/drawing/2014/main" val="2620839282"/>
                    </a:ext>
                  </a:extLst>
                </a:gridCol>
                <a:gridCol w="956048">
                  <a:extLst>
                    <a:ext uri="{9D8B030D-6E8A-4147-A177-3AD203B41FA5}">
                      <a16:colId xmlns:a16="http://schemas.microsoft.com/office/drawing/2014/main" val="3266565269"/>
                    </a:ext>
                  </a:extLst>
                </a:gridCol>
                <a:gridCol w="956047">
                  <a:extLst>
                    <a:ext uri="{9D8B030D-6E8A-4147-A177-3AD203B41FA5}">
                      <a16:colId xmlns:a16="http://schemas.microsoft.com/office/drawing/2014/main" val="3471719176"/>
                    </a:ext>
                  </a:extLst>
                </a:gridCol>
                <a:gridCol w="907212">
                  <a:extLst>
                    <a:ext uri="{9D8B030D-6E8A-4147-A177-3AD203B41FA5}">
                      <a16:colId xmlns:a16="http://schemas.microsoft.com/office/drawing/2014/main" val="3987389696"/>
                    </a:ext>
                  </a:extLst>
                </a:gridCol>
              </a:tblGrid>
              <a:tr h="25395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 Доля в общей численности населения,%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(оценка)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370840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«Руководство и управление в сфере образования»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868014"/>
                  </a:ext>
                </a:extLst>
              </a:tr>
              <a:tr h="31615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Стипендия главы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стипендии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846410"/>
                  </a:ext>
                </a:extLst>
              </a:tr>
              <a:tr h="31615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14839668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16800208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17910000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794037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C0D7DE-25B5-F5BD-1292-9956AE61B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87" y="4000559"/>
            <a:ext cx="1359526" cy="60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892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CAADD1-5948-2E00-7F7E-0A799CE99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8A396A-BE92-B2CF-EF25-CC948BA32E19}"/>
              </a:ext>
            </a:extLst>
          </p:cNvPr>
          <p:cNvSpPr txBox="1"/>
          <p:nvPr/>
        </p:nvSpPr>
        <p:spPr>
          <a:xfrm>
            <a:off x="1023288" y="501724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детей – сирот, оставшихся без попечения родителей</a:t>
            </a:r>
            <a:endParaRPr lang="ru-RU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DB8F00B-C0AE-7D6D-14B3-866F1B1BA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260622"/>
              </p:ext>
            </p:extLst>
          </p:nvPr>
        </p:nvGraphicFramePr>
        <p:xfrm>
          <a:off x="232096" y="905386"/>
          <a:ext cx="11727808" cy="16459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06432">
                  <a:extLst>
                    <a:ext uri="{9D8B030D-6E8A-4147-A177-3AD203B41FA5}">
                      <a16:colId xmlns:a16="http://schemas.microsoft.com/office/drawing/2014/main" val="4215834913"/>
                    </a:ext>
                  </a:extLst>
                </a:gridCol>
                <a:gridCol w="1878463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208015">
                  <a:extLst>
                    <a:ext uri="{9D8B030D-6E8A-4147-A177-3AD203B41FA5}">
                      <a16:colId xmlns:a16="http://schemas.microsoft.com/office/drawing/2014/main" val="1069164810"/>
                    </a:ext>
                  </a:extLst>
                </a:gridCol>
                <a:gridCol w="2262762">
                  <a:extLst>
                    <a:ext uri="{9D8B030D-6E8A-4147-A177-3AD203B41FA5}">
                      <a16:colId xmlns:a16="http://schemas.microsoft.com/office/drawing/2014/main" val="298257467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105360326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4024945137"/>
                    </a:ext>
                  </a:extLst>
                </a:gridCol>
                <a:gridCol w="975211">
                  <a:extLst>
                    <a:ext uri="{9D8B030D-6E8A-4147-A177-3AD203B41FA5}">
                      <a16:colId xmlns:a16="http://schemas.microsoft.com/office/drawing/2014/main" val="3266565269"/>
                    </a:ext>
                  </a:extLst>
                </a:gridCol>
                <a:gridCol w="975210">
                  <a:extLst>
                    <a:ext uri="{9D8B030D-6E8A-4147-A177-3AD203B41FA5}">
                      <a16:colId xmlns:a16="http://schemas.microsoft.com/office/drawing/2014/main" val="3171639885"/>
                    </a:ext>
                  </a:extLst>
                </a:gridCol>
                <a:gridCol w="975211">
                  <a:extLst>
                    <a:ext uri="{9D8B030D-6E8A-4147-A177-3AD203B41FA5}">
                      <a16:colId xmlns:a16="http://schemas.microsoft.com/office/drawing/2014/main" val="1553757453"/>
                    </a:ext>
                  </a:extLst>
                </a:gridCol>
              </a:tblGrid>
              <a:tr h="22000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 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57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75498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– сироты и дети, оставшиеся без попечения родителей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 помещениями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18464915,4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13451239,13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13451239,13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13451239,13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61911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2BF233-C05D-6F90-CEA0-87B7D0B9A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73" y="1613266"/>
            <a:ext cx="1450974" cy="8399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DF11DB-72D0-5DB1-9F88-4CD6B54F6255}"/>
              </a:ext>
            </a:extLst>
          </p:cNvPr>
          <p:cNvSpPr txBox="1"/>
          <p:nvPr/>
        </p:nvSpPr>
        <p:spPr>
          <a:xfrm>
            <a:off x="814961" y="2856766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пенсионеров</a:t>
            </a:r>
            <a:endParaRPr lang="ru-RU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F5C2701A-1368-CE0E-6BD0-68963CCF9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750105"/>
              </p:ext>
            </p:extLst>
          </p:nvPr>
        </p:nvGraphicFramePr>
        <p:xfrm>
          <a:off x="232096" y="3161111"/>
          <a:ext cx="11727808" cy="16459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06432">
                  <a:extLst>
                    <a:ext uri="{9D8B030D-6E8A-4147-A177-3AD203B41FA5}">
                      <a16:colId xmlns:a16="http://schemas.microsoft.com/office/drawing/2014/main" val="4215834913"/>
                    </a:ext>
                  </a:extLst>
                </a:gridCol>
                <a:gridCol w="1878463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208015">
                  <a:extLst>
                    <a:ext uri="{9D8B030D-6E8A-4147-A177-3AD203B41FA5}">
                      <a16:colId xmlns:a16="http://schemas.microsoft.com/office/drawing/2014/main" val="1069164810"/>
                    </a:ext>
                  </a:extLst>
                </a:gridCol>
                <a:gridCol w="2262762">
                  <a:extLst>
                    <a:ext uri="{9D8B030D-6E8A-4147-A177-3AD203B41FA5}">
                      <a16:colId xmlns:a16="http://schemas.microsoft.com/office/drawing/2014/main" val="298257467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105360326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4024945137"/>
                    </a:ext>
                  </a:extLst>
                </a:gridCol>
                <a:gridCol w="975211">
                  <a:extLst>
                    <a:ext uri="{9D8B030D-6E8A-4147-A177-3AD203B41FA5}">
                      <a16:colId xmlns:a16="http://schemas.microsoft.com/office/drawing/2014/main" val="3266565269"/>
                    </a:ext>
                  </a:extLst>
                </a:gridCol>
                <a:gridCol w="975210">
                  <a:extLst>
                    <a:ext uri="{9D8B030D-6E8A-4147-A177-3AD203B41FA5}">
                      <a16:colId xmlns:a16="http://schemas.microsoft.com/office/drawing/2014/main" val="3171639885"/>
                    </a:ext>
                  </a:extLst>
                </a:gridCol>
                <a:gridCol w="975211">
                  <a:extLst>
                    <a:ext uri="{9D8B030D-6E8A-4147-A177-3AD203B41FA5}">
                      <a16:colId xmlns:a16="http://schemas.microsoft.com/office/drawing/2014/main" val="1553757453"/>
                    </a:ext>
                  </a:extLst>
                </a:gridCol>
              </a:tblGrid>
              <a:tr h="22000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57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75498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Пенсионеры из числа, бывших муниципальных служащих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Доплата к пенсии муниципальных служащих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747502,83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61911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7625C58-6A88-B70E-58EE-C54336D79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77" y="3864197"/>
            <a:ext cx="1457070" cy="7624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AEA2E4-A2EA-A21F-434F-080A4E5EE0B3}"/>
              </a:ext>
            </a:extLst>
          </p:cNvPr>
          <p:cNvSpPr txBox="1"/>
          <p:nvPr/>
        </p:nvSpPr>
        <p:spPr>
          <a:xfrm>
            <a:off x="1125860" y="79371"/>
            <a:ext cx="979308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расходах с учетом интересов целевых групп на 2023-2025годы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«Управление и распоряжение муниципальным имуществом»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527BA-A007-0D39-2152-A73DD9F00B15}"/>
              </a:ext>
            </a:extLst>
          </p:cNvPr>
          <p:cNvSpPr txBox="1"/>
          <p:nvPr/>
        </p:nvSpPr>
        <p:spPr>
          <a:xfrm>
            <a:off x="1125860" y="2579767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«Муниципальное управление»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7467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A9A4F2-C18B-2554-20B2-40582C94E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AF90FC-84C4-D066-AD8D-4C98A4193873}"/>
              </a:ext>
            </a:extLst>
          </p:cNvPr>
          <p:cNvSpPr txBox="1"/>
          <p:nvPr/>
        </p:nvSpPr>
        <p:spPr>
          <a:xfrm>
            <a:off x="942194" y="533421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субъектов малого и среднего предпринимательства</a:t>
            </a:r>
            <a:endParaRPr lang="ru-RU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FEEAD3E-F604-B565-02EF-810CB35AE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858650"/>
              </p:ext>
            </p:extLst>
          </p:nvPr>
        </p:nvGraphicFramePr>
        <p:xfrm>
          <a:off x="332763" y="805242"/>
          <a:ext cx="11727808" cy="165603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73542">
                  <a:extLst>
                    <a:ext uri="{9D8B030D-6E8A-4147-A177-3AD203B41FA5}">
                      <a16:colId xmlns:a16="http://schemas.microsoft.com/office/drawing/2014/main" val="4215834913"/>
                    </a:ext>
                  </a:extLst>
                </a:gridCol>
                <a:gridCol w="1577130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124125">
                  <a:extLst>
                    <a:ext uri="{9D8B030D-6E8A-4147-A177-3AD203B41FA5}">
                      <a16:colId xmlns:a16="http://schemas.microsoft.com/office/drawing/2014/main" val="1069164810"/>
                    </a:ext>
                  </a:extLst>
                </a:gridCol>
                <a:gridCol w="2130803">
                  <a:extLst>
                    <a:ext uri="{9D8B030D-6E8A-4147-A177-3AD203B41FA5}">
                      <a16:colId xmlns:a16="http://schemas.microsoft.com/office/drawing/2014/main" val="298257467"/>
                    </a:ext>
                  </a:extLst>
                </a:gridCol>
                <a:gridCol w="1365500">
                  <a:extLst>
                    <a:ext uri="{9D8B030D-6E8A-4147-A177-3AD203B41FA5}">
                      <a16:colId xmlns:a16="http://schemas.microsoft.com/office/drawing/2014/main" val="105360326"/>
                    </a:ext>
                  </a:extLst>
                </a:gridCol>
                <a:gridCol w="788565">
                  <a:extLst>
                    <a:ext uri="{9D8B030D-6E8A-4147-A177-3AD203B41FA5}">
                      <a16:colId xmlns:a16="http://schemas.microsoft.com/office/drawing/2014/main" val="4024945137"/>
                    </a:ext>
                  </a:extLst>
                </a:gridCol>
                <a:gridCol w="956048">
                  <a:extLst>
                    <a:ext uri="{9D8B030D-6E8A-4147-A177-3AD203B41FA5}">
                      <a16:colId xmlns:a16="http://schemas.microsoft.com/office/drawing/2014/main" val="3266565269"/>
                    </a:ext>
                  </a:extLst>
                </a:gridCol>
                <a:gridCol w="956047">
                  <a:extLst>
                    <a:ext uri="{9D8B030D-6E8A-4147-A177-3AD203B41FA5}">
                      <a16:colId xmlns:a16="http://schemas.microsoft.com/office/drawing/2014/main" val="3471719176"/>
                    </a:ext>
                  </a:extLst>
                </a:gridCol>
                <a:gridCol w="956048">
                  <a:extLst>
                    <a:ext uri="{9D8B030D-6E8A-4147-A177-3AD203B41FA5}">
                      <a16:colId xmlns:a16="http://schemas.microsoft.com/office/drawing/2014/main" val="3987389696"/>
                    </a:ext>
                  </a:extLst>
                </a:gridCol>
              </a:tblGrid>
              <a:tr h="25395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</a:t>
                      </a:r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392470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Субъекты малого и среднего предпринимательства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затрат, связанных с уплатой платежей, по мероприятиям, связанным с содействием развитию лизинга оборудования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707500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846410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2DA63-50BE-C34D-393C-1DD3BA2EC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17" y="1502366"/>
            <a:ext cx="1408122" cy="8682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4F02D-0546-48D7-0FD8-B9AFF467B4FA}"/>
              </a:ext>
            </a:extLst>
          </p:cNvPr>
          <p:cNvSpPr txBox="1"/>
          <p:nvPr/>
        </p:nvSpPr>
        <p:spPr>
          <a:xfrm>
            <a:off x="849915" y="2743850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жилищных условий молодых семей</a:t>
            </a:r>
            <a:endParaRPr lang="ru-RU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3CAEFD66-CB47-BC3A-2F11-5F7E08B68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065957"/>
              </p:ext>
            </p:extLst>
          </p:nvPr>
        </p:nvGraphicFramePr>
        <p:xfrm>
          <a:off x="332763" y="3062174"/>
          <a:ext cx="11727808" cy="181651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39986">
                  <a:extLst>
                    <a:ext uri="{9D8B030D-6E8A-4147-A177-3AD203B41FA5}">
                      <a16:colId xmlns:a16="http://schemas.microsoft.com/office/drawing/2014/main" val="4215834913"/>
                    </a:ext>
                  </a:extLst>
                </a:gridCol>
                <a:gridCol w="1602297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149292">
                  <a:extLst>
                    <a:ext uri="{9D8B030D-6E8A-4147-A177-3AD203B41FA5}">
                      <a16:colId xmlns:a16="http://schemas.microsoft.com/office/drawing/2014/main" val="1069164810"/>
                    </a:ext>
                  </a:extLst>
                </a:gridCol>
                <a:gridCol w="2139192">
                  <a:extLst>
                    <a:ext uri="{9D8B030D-6E8A-4147-A177-3AD203B41FA5}">
                      <a16:colId xmlns:a16="http://schemas.microsoft.com/office/drawing/2014/main" val="298257467"/>
                    </a:ext>
                  </a:extLst>
                </a:gridCol>
                <a:gridCol w="1340333">
                  <a:extLst>
                    <a:ext uri="{9D8B030D-6E8A-4147-A177-3AD203B41FA5}">
                      <a16:colId xmlns:a16="http://schemas.microsoft.com/office/drawing/2014/main" val="105360326"/>
                    </a:ext>
                  </a:extLst>
                </a:gridCol>
                <a:gridCol w="788565">
                  <a:extLst>
                    <a:ext uri="{9D8B030D-6E8A-4147-A177-3AD203B41FA5}">
                      <a16:colId xmlns:a16="http://schemas.microsoft.com/office/drawing/2014/main" val="4024945137"/>
                    </a:ext>
                  </a:extLst>
                </a:gridCol>
                <a:gridCol w="956048">
                  <a:extLst>
                    <a:ext uri="{9D8B030D-6E8A-4147-A177-3AD203B41FA5}">
                      <a16:colId xmlns:a16="http://schemas.microsoft.com/office/drawing/2014/main" val="3266565269"/>
                    </a:ext>
                  </a:extLst>
                </a:gridCol>
                <a:gridCol w="956047">
                  <a:extLst>
                    <a:ext uri="{9D8B030D-6E8A-4147-A177-3AD203B41FA5}">
                      <a16:colId xmlns:a16="http://schemas.microsoft.com/office/drawing/2014/main" val="3471719176"/>
                    </a:ext>
                  </a:extLst>
                </a:gridCol>
                <a:gridCol w="956048">
                  <a:extLst>
                    <a:ext uri="{9D8B030D-6E8A-4147-A177-3AD203B41FA5}">
                      <a16:colId xmlns:a16="http://schemas.microsoft.com/office/drawing/2014/main" val="3987389696"/>
                    </a:ext>
                  </a:extLst>
                </a:gridCol>
              </a:tblGrid>
              <a:tr h="566838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2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</a:t>
                      </a:r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660796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Молодые семьи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 на приобретение жилья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3830761,2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3687375,51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3928833,05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3782424,57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846410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5F0363-A917-41E7-C75D-29E4DCF9B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94" y="4060967"/>
            <a:ext cx="1109568" cy="7742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C0C201-0863-7B10-1108-5A6E5F1ED6E9}"/>
              </a:ext>
            </a:extLst>
          </p:cNvPr>
          <p:cNvSpPr txBox="1"/>
          <p:nvPr/>
        </p:nvSpPr>
        <p:spPr>
          <a:xfrm>
            <a:off x="1125860" y="79371"/>
            <a:ext cx="979308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расходах с учетом интересов целевых групп на 2023-2025годы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малого и среднего предпринимательства»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E7428D-B6ED-0C6B-E219-F394FE108019}"/>
              </a:ext>
            </a:extLst>
          </p:cNvPr>
          <p:cNvSpPr txBox="1"/>
          <p:nvPr/>
        </p:nvSpPr>
        <p:spPr>
          <a:xfrm>
            <a:off x="1199455" y="2547117"/>
            <a:ext cx="979308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«Обеспечение жильем молодых семей»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1147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AD1231-1ACA-E76D-E6F3-0C9A7EF0B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A04EBD-F8FE-3BA3-EB94-8384B856AD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91" b="67737"/>
          <a:stretch/>
        </p:blipFill>
        <p:spPr>
          <a:xfrm>
            <a:off x="158167" y="67114"/>
            <a:ext cx="7429500" cy="5117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F01CEA-A7BA-0225-46C8-AD240764E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28" y="738232"/>
            <a:ext cx="5821960" cy="59603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C19F96-2E09-CB09-CC19-3E13934F8025}"/>
              </a:ext>
            </a:extLst>
          </p:cNvPr>
          <p:cNvSpPr txBox="1"/>
          <p:nvPr/>
        </p:nvSpPr>
        <p:spPr>
          <a:xfrm>
            <a:off x="6778378" y="670421"/>
            <a:ext cx="48613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мониторинга и оценки качества управления бюджетным процессом, проведенного министерством финансов Приморского края, за 2021г Анучинскому муниципальному округу присвоена  2 степень качества управления бюджетным процессом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19A2F43-2F55-700C-46F4-80788A0E2B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523688"/>
              </p:ext>
            </p:extLst>
          </p:nvPr>
        </p:nvGraphicFramePr>
        <p:xfrm>
          <a:off x="6655470" y="1372749"/>
          <a:ext cx="444976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658059" imgH="8105619" progId="Excel.Sheet.12">
                  <p:embed/>
                </p:oleObj>
              </mc:Choice>
              <mc:Fallback>
                <p:oleObj name="Worksheet" r:id="rId5" imgW="6658059" imgH="810561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55470" y="1372749"/>
                        <a:ext cx="4449763" cy="5418137"/>
                      </a:xfrm>
                      <a:prstGeom prst="rect">
                        <a:avLst/>
                      </a:prstGeom>
                      <a:solidFill>
                        <a:srgbClr val="E7FE0A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31343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957A63-195E-F13E-2478-5375CFB89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E00DF9-A837-D2CC-D7BB-1D70300FCE09}"/>
              </a:ext>
            </a:extLst>
          </p:cNvPr>
          <p:cNvSpPr txBox="1"/>
          <p:nvPr/>
        </p:nvSpPr>
        <p:spPr>
          <a:xfrm>
            <a:off x="3917658" y="184557"/>
            <a:ext cx="3694409" cy="307777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значимые проекты на 2023 год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4ACB5-B548-FECB-B319-6AD6A96B3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54" y="856355"/>
            <a:ext cx="1935365" cy="14496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E96D24-36D2-4283-1214-A424CFFDA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996420" y="2659002"/>
            <a:ext cx="2348914" cy="13660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40B7BA-288D-D02C-1D7E-38E10EB41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507" y="3698376"/>
            <a:ext cx="1963244" cy="23032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4CA159-E15A-404C-499C-AF6D954CA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2218" y="788163"/>
            <a:ext cx="2348916" cy="23161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24DADF-1CE3-FA1C-9E2B-81A1026603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771364"/>
            <a:ext cx="2308233" cy="1567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08BBB0-189E-3D72-8F45-A3C1B3979F8C}"/>
              </a:ext>
            </a:extLst>
          </p:cNvPr>
          <p:cNvSpPr txBox="1"/>
          <p:nvPr/>
        </p:nvSpPr>
        <p:spPr>
          <a:xfrm>
            <a:off x="449051" y="2504113"/>
            <a:ext cx="258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и содержание автомобильных дорог общего пользования местного значения  - сумма 240720000 руб.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6BDB99-9D3B-1940-643A-5776F8371F02}"/>
              </a:ext>
            </a:extLst>
          </p:cNvPr>
          <p:cNvSpPr txBox="1"/>
          <p:nvPr/>
        </p:nvSpPr>
        <p:spPr>
          <a:xfrm>
            <a:off x="6879335" y="1021095"/>
            <a:ext cx="2835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сельского дома культуры в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242920 руб.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4F6066-BBF4-9397-B6BE-6092152974F8}"/>
              </a:ext>
            </a:extLst>
          </p:cNvPr>
          <p:cNvSpPr txBox="1"/>
          <p:nvPr/>
        </p:nvSpPr>
        <p:spPr>
          <a:xfrm>
            <a:off x="2809219" y="4233292"/>
            <a:ext cx="258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помещений детского сада в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352180 руб.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B28F7C-A89C-3CD5-5D90-B988991DD4C3}"/>
              </a:ext>
            </a:extLst>
          </p:cNvPr>
          <p:cNvSpPr txBox="1"/>
          <p:nvPr/>
        </p:nvSpPr>
        <p:spPr>
          <a:xfrm>
            <a:off x="9575634" y="3041924"/>
            <a:ext cx="23860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сетей водоснабжения и водоотведения – 29532733,51 руб.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3CDE6C-126B-8E82-25DB-90E2F80CDB6B}"/>
              </a:ext>
            </a:extLst>
          </p:cNvPr>
          <p:cNvSpPr txBox="1"/>
          <p:nvPr/>
        </p:nvSpPr>
        <p:spPr>
          <a:xfrm>
            <a:off x="8718505" y="5014789"/>
            <a:ext cx="2835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уличного освещения в населенных пунктах округа – 4000000 руб.</a:t>
            </a:r>
          </a:p>
        </p:txBody>
      </p:sp>
    </p:spTree>
    <p:extLst>
      <p:ext uri="{BB962C8B-B14F-4D97-AF65-F5344CB8AC3E}">
        <p14:creationId xmlns:p14="http://schemas.microsoft.com/office/powerpoint/2010/main" val="10012038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F2BBC8-7961-20A4-D808-FAB5DB6A7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94FABC-8F91-580E-7FF0-F4FA49621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53" y="2920014"/>
            <a:ext cx="4029805" cy="22679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18E4A1-F475-5279-F614-ED91A4220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94" y="513657"/>
            <a:ext cx="2323529" cy="15080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90BF1C-0DFA-ED1A-1780-74A4AB5F9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600" y="512455"/>
            <a:ext cx="2170364" cy="21033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B9FF9A-1B64-F0AF-DBA7-42FCDE60B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9964" y="2963458"/>
            <a:ext cx="1609483" cy="1207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C9066E-F828-B100-F5F5-EC40DC0DCE5A}"/>
              </a:ext>
            </a:extLst>
          </p:cNvPr>
          <p:cNvSpPr txBox="1"/>
          <p:nvPr/>
        </p:nvSpPr>
        <p:spPr>
          <a:xfrm>
            <a:off x="139578" y="2255437"/>
            <a:ext cx="2835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мест накопления твердых коммунальных отходов – 500000 руб.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078C2E-DE2D-0778-94AF-CCABA31A164C}"/>
              </a:ext>
            </a:extLst>
          </p:cNvPr>
          <p:cNvSpPr txBox="1"/>
          <p:nvPr/>
        </p:nvSpPr>
        <p:spPr>
          <a:xfrm>
            <a:off x="4678442" y="3339015"/>
            <a:ext cx="2835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кровли МБОУ детский сад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1665013 руб.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69DB8F-0772-43E8-AF04-E469D6FB1487}"/>
              </a:ext>
            </a:extLst>
          </p:cNvPr>
          <p:cNvSpPr txBox="1"/>
          <p:nvPr/>
        </p:nvSpPr>
        <p:spPr>
          <a:xfrm>
            <a:off x="8438108" y="1052258"/>
            <a:ext cx="2835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общественных колодцев и водоразборных колонок – 1000000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BFCC3B-55DA-29D9-7154-3A0D13E9400E}"/>
              </a:ext>
            </a:extLst>
          </p:cNvPr>
          <p:cNvSpPr txBox="1"/>
          <p:nvPr/>
        </p:nvSpPr>
        <p:spPr>
          <a:xfrm>
            <a:off x="7373275" y="4352157"/>
            <a:ext cx="33828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 по сохранению объектов культурного наследия: р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еставрация </a:t>
            </a:r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«Памятника партизанам, погибшим в 1922 г. в боях с японо-американскими империалистами». – 16734419,91 </a:t>
            </a:r>
            <a:r>
              <a:rPr lang="ru-RU" sz="11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9353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A2D340-7EC6-1AC3-6429-DA41FCEC3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448DEB-4A2D-E24F-545E-5AFE8230A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82" y="166599"/>
            <a:ext cx="2619375" cy="17430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5B04E7-4744-A0B7-D0CB-644692348608}"/>
              </a:ext>
            </a:extLst>
          </p:cNvPr>
          <p:cNvSpPr txBox="1"/>
          <p:nvPr/>
        </p:nvSpPr>
        <p:spPr>
          <a:xfrm>
            <a:off x="3229761" y="230222"/>
            <a:ext cx="8690995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Инициативное бюджетирование </a:t>
            </a:r>
            <a:r>
              <a:rPr lang="ru-RU" sz="11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это один из инструментов вовлечения граждан в местное самоуправление и управление бюджетом территорий. Это механизм, позволяющий оперативно выявлять и решать наиболее острые (по мнению самих жителей) социальные  проблемы местного уровня.</a:t>
            </a:r>
          </a:p>
          <a:p>
            <a:pPr indent="450215" algn="just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Инициативная группа –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группа жителей,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самоорганизованная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основе общности интересов с целью реализации проекта инициативного бюджетирования.</a:t>
            </a:r>
          </a:p>
          <a:p>
            <a:pPr indent="450215" algn="just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инициативного бюджетирования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проект, подготовленный инициативной группой, определяющий направления расходования бюджетных средств в целях решения вопросов местного самоуправления.</a:t>
            </a:r>
          </a:p>
          <a:p>
            <a:pPr indent="450215" algn="just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Целью инициативного бюджетирования </a:t>
            </a:r>
            <a:r>
              <a:rPr lang="ru-RU" sz="11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значения.</a:t>
            </a:r>
            <a:endParaRPr lang="ru-RU" sz="1100" dirty="0">
              <a:solidFill>
                <a:schemeClr val="bg2">
                  <a:lumMod val="1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1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Конкурс «Твой проект» </a:t>
            </a:r>
            <a:r>
              <a:rPr lang="ru-RU" sz="11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один из составляющих механизма инициативного бюджетирования, направленного на создание комфортной городской среды и улучшение жизни людей (благоустройство территорий, ремонт дорог, организация освещения, водоснабжения, спортивные площадки и т.д.) 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95E76A-D740-FB4D-011F-0DB275148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128" y="2890927"/>
            <a:ext cx="2743200" cy="2057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6F31A8-AD5A-7D3C-AFEF-530872E99391}"/>
              </a:ext>
            </a:extLst>
          </p:cNvPr>
          <p:cNvSpPr txBox="1"/>
          <p:nvPr/>
        </p:nvSpPr>
        <p:spPr>
          <a:xfrm>
            <a:off x="3407328" y="2629317"/>
            <a:ext cx="61533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Для участия в конкурсе «Твой проект» направлена одна заявка.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29FE2-CF71-E828-519C-9090BF609FE5}"/>
              </a:ext>
            </a:extLst>
          </p:cNvPr>
          <p:cNvSpPr txBox="1"/>
          <p:nvPr/>
        </p:nvSpPr>
        <p:spPr>
          <a:xfrm>
            <a:off x="3615007" y="3197633"/>
            <a:ext cx="33828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игровая площадка в </a:t>
            </a:r>
            <a:r>
              <a:rPr lang="ru-RU" sz="11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endParaRPr lang="ru-RU" sz="11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проекта составляет: краевой бюджет – 3000000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местный бюджет – 40000 руб.</a:t>
            </a:r>
          </a:p>
        </p:txBody>
      </p:sp>
    </p:spTree>
    <p:extLst>
      <p:ext uri="{BB962C8B-B14F-4D97-AF65-F5344CB8AC3E}">
        <p14:creationId xmlns:p14="http://schemas.microsoft.com/office/powerpoint/2010/main" val="37747202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09790A-FF38-71A8-A6B1-393927736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62403D2-5DCE-7F41-03AC-0CB4D49D8A5A}"/>
              </a:ext>
            </a:extLst>
          </p:cNvPr>
          <p:cNvSpPr/>
          <p:nvPr/>
        </p:nvSpPr>
        <p:spPr>
          <a:xfrm>
            <a:off x="780176" y="360726"/>
            <a:ext cx="10377182" cy="595618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</a:p>
          <a:p>
            <a:pPr algn="ctr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 – экономическое управление 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Анучинского муниципального округа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692300, Приморский край, Анучинский район,</a:t>
            </a:r>
          </a:p>
          <a:p>
            <a:pPr algn="ctr"/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понедельник – четверг – с 9-00 до 17-00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 – с 9-00 до 16-00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Обед: с 13-00 до 14-00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– Бондарь Галина Петровна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8(42362)91-870, факс: 8(42362)97-1-38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fin620@list.ru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444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11770</TotalTime>
  <Words>15385</Words>
  <Application>Microsoft Office PowerPoint</Application>
  <PresentationFormat>Широкоэкранный</PresentationFormat>
  <Paragraphs>3489</Paragraphs>
  <Slides>78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88" baseType="lpstr">
      <vt:lpstr>Arial</vt:lpstr>
      <vt:lpstr>Calibri</vt:lpstr>
      <vt:lpstr>Calibri Light</vt:lpstr>
      <vt:lpstr>Cambria</vt:lpstr>
      <vt:lpstr>Courier New</vt:lpstr>
      <vt:lpstr>Symbol</vt:lpstr>
      <vt:lpstr>Times New Roman</vt:lpstr>
      <vt:lpstr>Verdana</vt:lpstr>
      <vt:lpstr>Тема Office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475</cp:revision>
  <cp:lastPrinted>2022-10-20T02:20:33Z</cp:lastPrinted>
  <dcterms:created xsi:type="dcterms:W3CDTF">2022-05-31T03:30:47Z</dcterms:created>
  <dcterms:modified xsi:type="dcterms:W3CDTF">2022-10-24T23:33:05Z</dcterms:modified>
</cp:coreProperties>
</file>