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1036A-0476-06EB-9A39-DA6C00360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42C306-EA1B-6C55-2CE0-B7A6C8245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31049A-7778-086A-50EB-465C687A6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9CEE6-53C1-3D14-BAD1-671760B24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2309D-C5AE-7A7B-D540-FED952862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0381F-1D2F-AE7C-57A2-35F8D6900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4DD9AC-8B88-40B9-9A00-D43FFF9CE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633209-26B9-724E-0A65-34103341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F072AF-9A49-3A4C-3C8A-81D931D4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F4D69-B725-BA37-502F-5C60478F0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37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41729-20C7-4737-6A30-411955CDC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D4A27F-B7C2-DAAE-E152-BDBD0270E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AEE114-1C5B-B4C7-96C8-D258D15A3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DC285-8789-89F8-6452-472FBEE4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312D1E-6965-EF37-1C95-0043445C1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70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DF7B3-45A6-5434-6B35-54328B24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21BB5-0A04-F108-EF6E-67F5E275A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3DE90D-F993-A192-0319-D887C7D9F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EB7177-C4FC-3D08-4431-0CF4D96FA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23815F-1AC8-2BA0-54DA-4C429FBD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6EA029-FDA7-8FC0-3B27-98045463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67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ACFA8-1C5C-C7D5-03B1-4870BC612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766AF5-4C64-68DF-9668-54478AA2D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C924DA-F1B2-3E33-CBB6-D49595392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4D89117-D551-99A9-271A-0E2783AF2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61C0BF-71C4-9A23-DD0A-6990F075A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35FA32-8BBE-A5E4-C0EB-2214D408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6C7506-EA9B-407D-0179-389E1816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C4D6C60-0D31-363C-8769-71C3F494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96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58933-66CA-AF9A-422C-7B6141E9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17C7AF-8CA2-BE20-D1B5-AB6C9877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6018CD-9408-EE3A-DAB1-5FAD6844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198141-85A7-4EEA-1385-E0A3068D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97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602E7F-7F5B-B22A-9B4F-EB15AA8FD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276760-845E-879D-1BBD-0667309C2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AF5A0D-8521-0C9A-A866-F0E506FD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51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A73C7-C484-6336-D10F-E37011984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D59576-63DC-348F-E837-75792BDDD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692675-8069-EEC5-A81D-B2AD76FFB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E8FAB7-37BA-54A1-CF84-EBD15B57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C1ADE0-8149-86DE-7225-1B31403DA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59F7E6-F100-CE24-2A98-14BFF1F1C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91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96EE6-37CF-50FF-0723-99209D22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3A1D51-D96C-CF00-865F-9003D4B817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6452E2-03B5-1522-4D12-0A53936EE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DEBBD0-A440-D301-9A43-9782386BE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33292A-EF0A-1A37-FA64-F04F2B88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671BE9-9534-7B02-5509-687A0499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49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48663-E3D9-9392-501F-F359901B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608286-06FF-0DE4-BAFB-55A69663B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916F94-74AA-7FE7-4197-849BE299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AC39BF-113F-47C1-24B7-A6B01EC3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5564DE-549A-DCC9-4625-1F15CD28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34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B504D9-D3F3-FAA9-E0D8-E149754FC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1FE504-A1FF-5736-2FD1-E6EE14A1B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171324-5A38-8432-5AD8-C29E2C83C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DE8BC4-1098-75F8-588C-F04DA4073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BD7AB3-BB50-EDEC-8228-EF58100B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9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19C73-FE31-6837-55E8-E3B1E293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2AF95B-39DA-A9AE-F5FC-8E0C2DCAB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C7B0C5-E51E-6AEE-2070-E205365EC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243E9-B552-43BD-B8DE-DCEDF4D1FB92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C53954-08B2-F16E-7070-C6A463BEA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3B33C5-F372-DEF8-11CF-671FAAA11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A429-33F9-415B-8B5E-97657FC7CA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9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msp.nalog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/loan/business#term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upload/iblock/3f7/k0yji31ivxeve19w9zfsqsuzspzoq4jp.zi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02AC1A-500F-D14E-4DAD-76967C65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3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8695B2-5EB2-D50B-308C-3F1BCDC2E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6ECB45-6A4D-E6FC-8391-B21F365F6657}"/>
              </a:ext>
            </a:extLst>
          </p:cNvPr>
          <p:cNvSpPr txBox="1"/>
          <p:nvPr/>
        </p:nvSpPr>
        <p:spPr>
          <a:xfrm>
            <a:off x="4580739" y="60028"/>
            <a:ext cx="30305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Микрозаем «Социальный»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6B6458-72D4-E007-80F7-022E6131D799}"/>
              </a:ext>
            </a:extLst>
          </p:cNvPr>
          <p:cNvSpPr txBox="1"/>
          <p:nvPr/>
        </p:nvSpPr>
        <p:spPr>
          <a:xfrm>
            <a:off x="3405232" y="289333"/>
            <a:ext cx="50257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Малому и среднему бизнесу, имеющему статус социального предприятия</a:t>
            </a:r>
            <a:r>
              <a:rPr lang="ru-RU" sz="12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C01EB-0956-DB62-8CEE-EE55D677A033}"/>
              </a:ext>
            </a:extLst>
          </p:cNvPr>
          <p:cNvSpPr txBox="1"/>
          <p:nvPr/>
        </p:nvSpPr>
        <p:spPr>
          <a:xfrm>
            <a:off x="1289871" y="427832"/>
            <a:ext cx="14772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условия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DCE99EC-6EEA-1D24-C55D-E2DA4D1D5384}"/>
              </a:ext>
            </a:extLst>
          </p:cNvPr>
          <p:cNvSpPr/>
          <p:nvPr/>
        </p:nvSpPr>
        <p:spPr>
          <a:xfrm>
            <a:off x="186396" y="795637"/>
            <a:ext cx="3929710" cy="244579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6113E-FE7D-6119-6E71-DAFEB88F8D34}"/>
              </a:ext>
            </a:extLst>
          </p:cNvPr>
          <p:cNvSpPr txBox="1"/>
          <p:nvPr/>
        </p:nvSpPr>
        <p:spPr>
          <a:xfrm>
            <a:off x="320091" y="855665"/>
            <a:ext cx="3796015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залоговым обеспечением</a:t>
            </a:r>
          </a:p>
          <a:p>
            <a:pPr algn="l"/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Ставка: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общих условиях: 1% годовых - с 1-го по 12-й мес.,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5% годовых - с 13-го по 36-й мес.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субъектов МСП моногорода на общих условиях: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 1 % годовых - с 1-го по 12-й мес.,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 4% годовых - с 13-го по 36-й мес.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 сумме микрозайма свыше 1,5 млн. рублей до 5 млн руб. - залог от 30% от суммы микрозайма с процентами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неполном залоговом обеспечении необходимо поручительство Гарантийного Фонда Приморского края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займа: от 10 000 руб. до 5 000 000 руб.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 займа: от 1 мес. до 36 мес.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51EC15-1B5E-88D2-7D2D-D1FCBAAE5945}"/>
              </a:ext>
            </a:extLst>
          </p:cNvPr>
          <p:cNvSpPr/>
          <p:nvPr/>
        </p:nvSpPr>
        <p:spPr>
          <a:xfrm>
            <a:off x="186396" y="3276233"/>
            <a:ext cx="3929710" cy="219164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A02B3E-43EC-65BC-7A70-5F6906CAF89C}"/>
              </a:ext>
            </a:extLst>
          </p:cNvPr>
          <p:cNvSpPr txBox="1"/>
          <p:nvPr/>
        </p:nvSpPr>
        <p:spPr>
          <a:xfrm>
            <a:off x="417611" y="3344218"/>
            <a:ext cx="376875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 залога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сумма займа: от 10 000 руб. 300 000 руб. - без залога и стороннего поручительства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умма займа от 300 001 руб. до 1,5 млн. руб. - необходимо поручительство Гарантийного Фонда Приморского края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тавка: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общих условиях: 1% годовых - с 1 по 12 мес.,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5% годовых - с 13-го по 36-й мес.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субъектов МСП в моногородах: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 1% годовых - с 1-го по 12-й мес.,</a:t>
            </a:r>
            <a:b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         4% годовых - с 13-го по 36-й мес.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 займа: от 1 мес. до 36 мес.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1C4FA-09F4-1BB7-3D41-02C0966105A0}"/>
              </a:ext>
            </a:extLst>
          </p:cNvPr>
          <p:cNvSpPr txBox="1"/>
          <p:nvPr/>
        </p:nvSpPr>
        <p:spPr>
          <a:xfrm>
            <a:off x="6604525" y="574026"/>
            <a:ext cx="24600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заемщику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E0AD72-896C-BFD6-AEBE-0E640C874DD3}"/>
              </a:ext>
            </a:extLst>
          </p:cNvPr>
          <p:cNvSpPr txBox="1"/>
          <p:nvPr/>
        </p:nvSpPr>
        <p:spPr>
          <a:xfrm>
            <a:off x="4905496" y="770191"/>
            <a:ext cx="70508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 РФ, зарегистрированный на территории Приморского края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Фактическое осуществление бизнеса не менее 6 месяцев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в </a:t>
            </a:r>
            <a:r>
              <a:rPr lang="ru-RU" sz="1100" b="0" i="0" u="none" strike="noStrike" dirty="0">
                <a:solidFill>
                  <a:srgbClr val="007B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реестр субъектов малого и среднего предпринимательства ФНС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Нет просроченной задолженности по обязательным платежам в бюджет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 деловая репутация (или отсутствие отрицательной), по заключению МКК «Фонд развития Приморского края»;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 кредитная история в течение 2 (двух) лет, предшествующих дате подачи заявки на микрозаем (отсутствие кредитной истории допускается). 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участником соглашений о разделе продукции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осуществляет производство и (или) реализацию подакцизных товаров, добычу и (или) реализацию полезных ископаемых (за исключением общераспространенных полезных ископаемых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осуществляет предпринимательскую деятельность в сфере игорного бизнеса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осуществляет производство и торговлю оружием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кредитной организацией и некредитной финансовой организацией, страховой организацией (за исключением потребительских кооперативов), инвестиционным фондам, негосударственным пенсионным фондом, профессиональным участником рынка ценных бумаг, ломбардом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находится в стадии ликвидации, реорганизации или проведения процедур банкротства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Нет по состоянию на любую дату в течение периода, равного 30 календарным дням, предшествующего дате заключения договора (соглашения) о предоставлении микрозайма, просроченной задолженности по налогам, сборам и иным обязательным платежам в бюджеты бюджетной системы Российской Федерации, превышающей 50 тыс. рублей;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Нет задолженности перед работниками (персоналом) по заработной плате более 3 месяцев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 на момент обращения за микрозаймом аннулирования или приостановления действия лицензии (в случае, если деятельность подлежит лицензированию);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E42910-26A5-9B12-82C7-9DFDE2B08FDA}"/>
              </a:ext>
            </a:extLst>
          </p:cNvPr>
          <p:cNvSpPr txBox="1"/>
          <p:nvPr/>
        </p:nvSpPr>
        <p:spPr>
          <a:xfrm>
            <a:off x="326706" y="5786891"/>
            <a:ext cx="11719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займа свыше 1 500 000 руб. необходим залог ликвидного имущества на всю сумму микрозайма и процентов по нему, рассчитанных на весь период пользования микрозаймом. Подробные условия залогового обеспечения указаны в пункте 3 </a:t>
            </a:r>
            <a:r>
              <a:rPr lang="ru-RU" sz="1100" b="0" i="0" u="none" strike="noStrike" dirty="0">
                <a:solidFill>
                  <a:srgbClr val="007B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правил</a:t>
            </a: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3564C6-BB07-D51B-F726-72984DCFF802}"/>
              </a:ext>
            </a:extLst>
          </p:cNvPr>
          <p:cNvSpPr txBox="1"/>
          <p:nvPr/>
        </p:nvSpPr>
        <p:spPr>
          <a:xfrm>
            <a:off x="326706" y="6219512"/>
            <a:ext cx="1153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заявлению СМСП предоставляется отсрочка по оплате основного долга на период первых 3-х месяцев с даты предоставления микрозайма.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97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35A558-4D49-A7AD-35EF-ED6158B79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A7901D-4D72-51D5-1B9E-21DBC60C3A15}"/>
              </a:ext>
            </a:extLst>
          </p:cNvPr>
          <p:cNvSpPr txBox="1"/>
          <p:nvPr/>
        </p:nvSpPr>
        <p:spPr>
          <a:xfrm>
            <a:off x="184558" y="159282"/>
            <a:ext cx="3433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200" b="1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предоставляется на цели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AD716B-4936-66F8-AA53-F796D58DFDAF}"/>
              </a:ext>
            </a:extLst>
          </p:cNvPr>
          <p:cNvSpPr txBox="1"/>
          <p:nvPr/>
        </p:nvSpPr>
        <p:spPr>
          <a:xfrm>
            <a:off x="125835" y="442573"/>
            <a:ext cx="424482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пополнение оборотных средств;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приобретение, ремонт, реконструкцию основных средств и расходы, связанные с приобретением, ремонтом, реконструкцией основных средств;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платежей за аренду помещений для осуществления предпринимательской деятельности;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налогов, сборов, обязательных платежей, в том числе погашение задолженности по налогам, сборам;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ыплата заработной платы работникам организации, в том числе просроченной к выплате не более чем на 3 месяца заработной платы;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ранее заключенных договоров на поставку товаров, работ, услуг.</a:t>
            </a:r>
          </a:p>
          <a:p>
            <a:pPr algn="just"/>
            <a:r>
              <a:rPr lang="ru-RU" sz="11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Целевое использование денежных средств заемщику необходимо подтвердить в течение трех месяцев с момента получения микрозайма.</a:t>
            </a:r>
            <a:endParaRPr lang="ru-RU" sz="1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EC4E77-60A5-EAD0-8B79-4CFD1102AABD}"/>
              </a:ext>
            </a:extLst>
          </p:cNvPr>
          <p:cNvSpPr txBox="1"/>
          <p:nvPr/>
        </p:nvSpPr>
        <p:spPr>
          <a:xfrm>
            <a:off x="6846817" y="159282"/>
            <a:ext cx="30780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предоставляется для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79BA30-3B92-0D71-9475-2E513AC7B53F}"/>
              </a:ext>
            </a:extLst>
          </p:cNvPr>
          <p:cNvSpPr txBox="1"/>
          <p:nvPr/>
        </p:nvSpPr>
        <p:spPr>
          <a:xfrm>
            <a:off x="5204670" y="503497"/>
            <a:ext cx="6565084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задолженности по договорам, заключенным с третьими лицами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платы исполнительных листов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пераций с ценными бумагами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редоставления займов внутри группы компаний и третьим лицам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существление вложений (взносов) в уставные капиталы других юридических лиц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платы сделок, очевидно не соответствующих характеру деятельности предприятия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огашения просроченной задолженности по заработной плате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огашения лизинговых платежей, за исключением целевых случаев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риобретения наземных транспортных средств любой категорий для использования в некоммерческих (личных) целях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риобретения подлежащих государственной регистрации судов, поднадзорных Государственной инспекции МЧС России, используемых в некоммерческих целях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риобретения воздушных транспортных средств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96A38B-2BA3-9DD4-9B0C-972CF2514DAC}"/>
              </a:ext>
            </a:extLst>
          </p:cNvPr>
          <p:cNvSpPr txBox="1"/>
          <p:nvPr/>
        </p:nvSpPr>
        <p:spPr>
          <a:xfrm>
            <a:off x="2248249" y="3140647"/>
            <a:ext cx="81394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предоставления микрозайма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upload/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iblock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/3f7/k0yji31ivxeve19w9zfsqsuzspzoq4jp.zip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8A27D8-5FD8-112B-95B6-80F1AC60C3B8}"/>
              </a:ext>
            </a:extLst>
          </p:cNvPr>
          <p:cNvSpPr txBox="1"/>
          <p:nvPr/>
        </p:nvSpPr>
        <p:spPr>
          <a:xfrm>
            <a:off x="4111456" y="3758007"/>
            <a:ext cx="441300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Куда обратиться: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МКК «Фонд развития ПК»,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ул.Тигровая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офис 318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г.Владивосток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89679589870; 84232809870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адрес: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info@mfoprim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408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801</Words>
  <Application>Microsoft Office PowerPoint</Application>
  <PresentationFormat>Широкоэкранный</PresentationFormat>
  <Paragraphs>61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2</cp:revision>
  <dcterms:created xsi:type="dcterms:W3CDTF">2023-04-27T02:53:58Z</dcterms:created>
  <dcterms:modified xsi:type="dcterms:W3CDTF">2023-04-27T04:37:40Z</dcterms:modified>
</cp:coreProperties>
</file>