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30C57A-A737-4726-865C-6FC3143BDF74}" type="doc">
      <dgm:prSet loTypeId="urn:microsoft.com/office/officeart/2005/8/layout/hList6" loCatId="list" qsTypeId="urn:microsoft.com/office/officeart/2005/8/quickstyle/3d3" qsCatId="3D" csTypeId="urn:microsoft.com/office/officeart/2005/8/colors/accent4_5" csCatId="accent4" phldr="1"/>
      <dgm:spPr/>
      <dgm:t>
        <a:bodyPr/>
        <a:lstStyle/>
        <a:p>
          <a:endParaRPr lang="ru-RU"/>
        </a:p>
      </dgm:t>
    </dgm:pt>
    <dgm:pt modelId="{FC519325-7A76-4A2D-BB28-BF962F8B188C}">
      <dgm:prSet phldrT="[Текст]" custT="1"/>
      <dgm:spPr/>
      <dgm:t>
        <a:bodyPr/>
        <a:lstStyle/>
        <a:p>
          <a:pPr algn="just"/>
          <a:r>
            <a:rPr lang="ru-RU" sz="13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позднее 1ноября 2025 года</a:t>
          </a:r>
        </a:p>
        <a:p>
          <a:pPr algn="ctr"/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 решения о бюджете Анучинского муниципального округа на 2026год и плановый период 2027 и 2028 годов размещается в информационно-телекоммуникационной сети Интернет для проведения общественных обсуждений</a:t>
          </a:r>
        </a:p>
      </dgm:t>
    </dgm:pt>
    <dgm:pt modelId="{A6E7E506-ADFE-4B14-8622-13295A5F34E1}" type="parTrans" cxnId="{71CEE29B-660E-4DE0-B99A-569E917200B3}">
      <dgm:prSet/>
      <dgm:spPr/>
      <dgm:t>
        <a:bodyPr/>
        <a:lstStyle/>
        <a:p>
          <a:endParaRPr lang="ru-RU"/>
        </a:p>
      </dgm:t>
    </dgm:pt>
    <dgm:pt modelId="{C74E9AFC-A382-41CC-BA48-4FAD49F8D871}" type="sibTrans" cxnId="{71CEE29B-660E-4DE0-B99A-569E917200B3}">
      <dgm:prSet/>
      <dgm:spPr/>
      <dgm:t>
        <a:bodyPr/>
        <a:lstStyle/>
        <a:p>
          <a:endParaRPr lang="ru-RU"/>
        </a:p>
      </dgm:t>
    </dgm:pt>
    <dgm:pt modelId="{98BABDD5-50CD-4953-956E-83C114806D3F}">
      <dgm:prSet phldrT="[Текст]" custT="1"/>
      <dgm:spPr/>
      <dgm:t>
        <a:bodyPr/>
        <a:lstStyle/>
        <a:p>
          <a:pPr algn="ctr"/>
          <a:r>
            <a:rPr lang="ru-RU" sz="13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 ноября 2025 года</a:t>
          </a:r>
        </a:p>
        <a:p>
          <a:pPr algn="ctr"/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публичные слушания по проекту бюджета Анучинского муниципального округа на 2026год и плановый период 2027 и 2028годов проводятся в актовом зале здания администрации (</a:t>
          </a:r>
          <a:r>
            <a:rPr lang="ru-RU" sz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с.Анучино</a:t>
          </a:r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ул.Лазо</a:t>
          </a:r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6)</a:t>
          </a:r>
        </a:p>
      </dgm:t>
    </dgm:pt>
    <dgm:pt modelId="{B2483C18-2140-4E7A-ACAE-FDA5666359B7}" type="parTrans" cxnId="{FDB63EAE-8894-41FE-99D8-E62CA6421C4A}">
      <dgm:prSet/>
      <dgm:spPr/>
      <dgm:t>
        <a:bodyPr/>
        <a:lstStyle/>
        <a:p>
          <a:endParaRPr lang="ru-RU"/>
        </a:p>
      </dgm:t>
    </dgm:pt>
    <dgm:pt modelId="{BEC91A9D-3878-4F91-93A8-7F982A77BD77}" type="sibTrans" cxnId="{FDB63EAE-8894-41FE-99D8-E62CA6421C4A}">
      <dgm:prSet/>
      <dgm:spPr/>
      <dgm:t>
        <a:bodyPr/>
        <a:lstStyle/>
        <a:p>
          <a:endParaRPr lang="ru-RU"/>
        </a:p>
      </dgm:t>
    </dgm:pt>
    <dgm:pt modelId="{E66CE5FE-0A91-4FDD-9E89-341973C214F2}">
      <dgm:prSet phldrT="[Текст]" custT="1"/>
      <dgm:spPr/>
      <dgm:t>
        <a:bodyPr/>
        <a:lstStyle/>
        <a:p>
          <a:pPr algn="just"/>
          <a:r>
            <a:rPr lang="ru-RU" sz="13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позднее 20 октября 2025 года</a:t>
          </a:r>
        </a:p>
        <a:p>
          <a:pPr algn="ctr"/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проект решения о бюджете Анучинского муниципального округа на 2026 год и плановый период 2027 и 2028 годов направляется на согласование в Минфин Приморского края</a:t>
          </a:r>
        </a:p>
      </dgm:t>
    </dgm:pt>
    <dgm:pt modelId="{FFFEA936-003C-4990-8067-1C041D79FA23}" type="parTrans" cxnId="{2AA7F2C9-2298-47A1-A9E5-4860467CE773}">
      <dgm:prSet/>
      <dgm:spPr/>
      <dgm:t>
        <a:bodyPr/>
        <a:lstStyle/>
        <a:p>
          <a:endParaRPr lang="ru-RU"/>
        </a:p>
      </dgm:t>
    </dgm:pt>
    <dgm:pt modelId="{0DF76CF4-8D13-4833-9198-21CFF26860D8}" type="sibTrans" cxnId="{2AA7F2C9-2298-47A1-A9E5-4860467CE773}">
      <dgm:prSet/>
      <dgm:spPr/>
      <dgm:t>
        <a:bodyPr/>
        <a:lstStyle/>
        <a:p>
          <a:endParaRPr lang="ru-RU"/>
        </a:p>
      </dgm:t>
    </dgm:pt>
    <dgm:pt modelId="{ED758180-D738-4BCA-BFF2-66532F302FCE}">
      <dgm:prSet custT="1"/>
      <dgm:spPr/>
      <dgm:t>
        <a:bodyPr/>
        <a:lstStyle/>
        <a:p>
          <a:pPr algn="ctr"/>
          <a:r>
            <a:rPr lang="ru-RU" sz="13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позднее 15 ноября 2025 года</a:t>
          </a:r>
        </a:p>
        <a:p>
          <a:pPr algn="ctr"/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проект решения о бюджете Анучинского муниципального округа на 2025 год и плановый период 2026 и 2027 годов вносится Главой округа на рассмотрение в Думу Анучинского муниципального округа </a:t>
          </a:r>
        </a:p>
      </dgm:t>
    </dgm:pt>
    <dgm:pt modelId="{F4C3F4BE-90D5-4039-999D-759BDFF1DEAB}" type="parTrans" cxnId="{8EB29DDD-D479-4E78-957F-000177478FFC}">
      <dgm:prSet/>
      <dgm:spPr/>
      <dgm:t>
        <a:bodyPr/>
        <a:lstStyle/>
        <a:p>
          <a:endParaRPr lang="ru-RU"/>
        </a:p>
      </dgm:t>
    </dgm:pt>
    <dgm:pt modelId="{C29BFE7C-E75E-4CCE-883B-FBAB9CE0AE51}" type="sibTrans" cxnId="{8EB29DDD-D479-4E78-957F-000177478FFC}">
      <dgm:prSet/>
      <dgm:spPr/>
      <dgm:t>
        <a:bodyPr/>
        <a:lstStyle/>
        <a:p>
          <a:endParaRPr lang="ru-RU"/>
        </a:p>
      </dgm:t>
    </dgm:pt>
    <dgm:pt modelId="{33014F5C-C095-4C76-BADE-26BCBFBC8B6F}" type="pres">
      <dgm:prSet presAssocID="{A130C57A-A737-4726-865C-6FC3143BDF74}" presName="Name0" presStyleCnt="0">
        <dgm:presLayoutVars>
          <dgm:dir/>
          <dgm:resizeHandles val="exact"/>
        </dgm:presLayoutVars>
      </dgm:prSet>
      <dgm:spPr/>
    </dgm:pt>
    <dgm:pt modelId="{876D6826-0A78-49C8-B767-6B9D0F643522}" type="pres">
      <dgm:prSet presAssocID="{FC519325-7A76-4A2D-BB28-BF962F8B188C}" presName="node" presStyleLbl="node1" presStyleIdx="0" presStyleCnt="4">
        <dgm:presLayoutVars>
          <dgm:bulletEnabled val="1"/>
        </dgm:presLayoutVars>
      </dgm:prSet>
      <dgm:spPr/>
    </dgm:pt>
    <dgm:pt modelId="{27DDD818-D51D-4AD6-A505-A5F7D06F0244}" type="pres">
      <dgm:prSet presAssocID="{C74E9AFC-A382-41CC-BA48-4FAD49F8D871}" presName="sibTrans" presStyleCnt="0"/>
      <dgm:spPr/>
    </dgm:pt>
    <dgm:pt modelId="{B277CC73-F3A0-4893-A39F-0C74D9483CA1}" type="pres">
      <dgm:prSet presAssocID="{98BABDD5-50CD-4953-956E-83C114806D3F}" presName="node" presStyleLbl="node1" presStyleIdx="1" presStyleCnt="4">
        <dgm:presLayoutVars>
          <dgm:bulletEnabled val="1"/>
        </dgm:presLayoutVars>
      </dgm:prSet>
      <dgm:spPr/>
    </dgm:pt>
    <dgm:pt modelId="{DF45B9D9-3B54-4FEA-B1D8-8FE307405EB8}" type="pres">
      <dgm:prSet presAssocID="{BEC91A9D-3878-4F91-93A8-7F982A77BD77}" presName="sibTrans" presStyleCnt="0"/>
      <dgm:spPr/>
    </dgm:pt>
    <dgm:pt modelId="{D41F9D49-AE85-4AA2-96E4-AF2051CF5C0C}" type="pres">
      <dgm:prSet presAssocID="{E66CE5FE-0A91-4FDD-9E89-341973C214F2}" presName="node" presStyleLbl="node1" presStyleIdx="2" presStyleCnt="4" custScaleX="109781">
        <dgm:presLayoutVars>
          <dgm:bulletEnabled val="1"/>
        </dgm:presLayoutVars>
      </dgm:prSet>
      <dgm:spPr/>
    </dgm:pt>
    <dgm:pt modelId="{2E6EA312-7AFE-4A6A-9C54-D8F5BDD6480F}" type="pres">
      <dgm:prSet presAssocID="{0DF76CF4-8D13-4833-9198-21CFF26860D8}" presName="sibTrans" presStyleCnt="0"/>
      <dgm:spPr/>
    </dgm:pt>
    <dgm:pt modelId="{56E80793-5829-478E-9B9C-911244333FB9}" type="pres">
      <dgm:prSet presAssocID="{ED758180-D738-4BCA-BFF2-66532F302FCE}" presName="node" presStyleLbl="node1" presStyleIdx="3" presStyleCnt="4">
        <dgm:presLayoutVars>
          <dgm:bulletEnabled val="1"/>
        </dgm:presLayoutVars>
      </dgm:prSet>
      <dgm:spPr/>
    </dgm:pt>
  </dgm:ptLst>
  <dgm:cxnLst>
    <dgm:cxn modelId="{70E4363F-87C0-48F9-AA7D-EBB934F79B07}" type="presOf" srcId="{FC519325-7A76-4A2D-BB28-BF962F8B188C}" destId="{876D6826-0A78-49C8-B767-6B9D0F643522}" srcOrd="0" destOrd="0" presId="urn:microsoft.com/office/officeart/2005/8/layout/hList6"/>
    <dgm:cxn modelId="{476A656E-A4FA-4C93-9746-01E247004934}" type="presOf" srcId="{ED758180-D738-4BCA-BFF2-66532F302FCE}" destId="{56E80793-5829-478E-9B9C-911244333FB9}" srcOrd="0" destOrd="0" presId="urn:microsoft.com/office/officeart/2005/8/layout/hList6"/>
    <dgm:cxn modelId="{765D8E8B-C501-40CF-BB6A-6A6E483BFB85}" type="presOf" srcId="{98BABDD5-50CD-4953-956E-83C114806D3F}" destId="{B277CC73-F3A0-4893-A39F-0C74D9483CA1}" srcOrd="0" destOrd="0" presId="urn:microsoft.com/office/officeart/2005/8/layout/hList6"/>
    <dgm:cxn modelId="{71CEE29B-660E-4DE0-B99A-569E917200B3}" srcId="{A130C57A-A737-4726-865C-6FC3143BDF74}" destId="{FC519325-7A76-4A2D-BB28-BF962F8B188C}" srcOrd="0" destOrd="0" parTransId="{A6E7E506-ADFE-4B14-8622-13295A5F34E1}" sibTransId="{C74E9AFC-A382-41CC-BA48-4FAD49F8D871}"/>
    <dgm:cxn modelId="{3093E7A9-F90C-4904-926A-07FE4EC4F74B}" type="presOf" srcId="{A130C57A-A737-4726-865C-6FC3143BDF74}" destId="{33014F5C-C095-4C76-BADE-26BCBFBC8B6F}" srcOrd="0" destOrd="0" presId="urn:microsoft.com/office/officeart/2005/8/layout/hList6"/>
    <dgm:cxn modelId="{FDB63EAE-8894-41FE-99D8-E62CA6421C4A}" srcId="{A130C57A-A737-4726-865C-6FC3143BDF74}" destId="{98BABDD5-50CD-4953-956E-83C114806D3F}" srcOrd="1" destOrd="0" parTransId="{B2483C18-2140-4E7A-ACAE-FDA5666359B7}" sibTransId="{BEC91A9D-3878-4F91-93A8-7F982A77BD77}"/>
    <dgm:cxn modelId="{2AA7F2C9-2298-47A1-A9E5-4860467CE773}" srcId="{A130C57A-A737-4726-865C-6FC3143BDF74}" destId="{E66CE5FE-0A91-4FDD-9E89-341973C214F2}" srcOrd="2" destOrd="0" parTransId="{FFFEA936-003C-4990-8067-1C041D79FA23}" sibTransId="{0DF76CF4-8D13-4833-9198-21CFF26860D8}"/>
    <dgm:cxn modelId="{BEE624DD-E3FB-4C5E-A560-691827244BCA}" type="presOf" srcId="{E66CE5FE-0A91-4FDD-9E89-341973C214F2}" destId="{D41F9D49-AE85-4AA2-96E4-AF2051CF5C0C}" srcOrd="0" destOrd="0" presId="urn:microsoft.com/office/officeart/2005/8/layout/hList6"/>
    <dgm:cxn modelId="{8EB29DDD-D479-4E78-957F-000177478FFC}" srcId="{A130C57A-A737-4726-865C-6FC3143BDF74}" destId="{ED758180-D738-4BCA-BFF2-66532F302FCE}" srcOrd="3" destOrd="0" parTransId="{F4C3F4BE-90D5-4039-999D-759BDFF1DEAB}" sibTransId="{C29BFE7C-E75E-4CCE-883B-FBAB9CE0AE51}"/>
    <dgm:cxn modelId="{A8700E48-10CE-4DFA-8BB9-CC15915B209B}" type="presParOf" srcId="{33014F5C-C095-4C76-BADE-26BCBFBC8B6F}" destId="{876D6826-0A78-49C8-B767-6B9D0F643522}" srcOrd="0" destOrd="0" presId="urn:microsoft.com/office/officeart/2005/8/layout/hList6"/>
    <dgm:cxn modelId="{D3A676B9-B4E8-48E6-B5BB-C084DABE9681}" type="presParOf" srcId="{33014F5C-C095-4C76-BADE-26BCBFBC8B6F}" destId="{27DDD818-D51D-4AD6-A505-A5F7D06F0244}" srcOrd="1" destOrd="0" presId="urn:microsoft.com/office/officeart/2005/8/layout/hList6"/>
    <dgm:cxn modelId="{ECB8B822-34E3-4FCE-9F78-94C0E29CCDDC}" type="presParOf" srcId="{33014F5C-C095-4C76-BADE-26BCBFBC8B6F}" destId="{B277CC73-F3A0-4893-A39F-0C74D9483CA1}" srcOrd="2" destOrd="0" presId="urn:microsoft.com/office/officeart/2005/8/layout/hList6"/>
    <dgm:cxn modelId="{71DD87DA-C6F5-43EE-9055-5661530E0B6D}" type="presParOf" srcId="{33014F5C-C095-4C76-BADE-26BCBFBC8B6F}" destId="{DF45B9D9-3B54-4FEA-B1D8-8FE307405EB8}" srcOrd="3" destOrd="0" presId="urn:microsoft.com/office/officeart/2005/8/layout/hList6"/>
    <dgm:cxn modelId="{7772CA85-E48F-4402-A43C-B56DD639FD33}" type="presParOf" srcId="{33014F5C-C095-4C76-BADE-26BCBFBC8B6F}" destId="{D41F9D49-AE85-4AA2-96E4-AF2051CF5C0C}" srcOrd="4" destOrd="0" presId="urn:microsoft.com/office/officeart/2005/8/layout/hList6"/>
    <dgm:cxn modelId="{E8993CAB-3E42-470F-88FB-71C6F95DB87D}" type="presParOf" srcId="{33014F5C-C095-4C76-BADE-26BCBFBC8B6F}" destId="{2E6EA312-7AFE-4A6A-9C54-D8F5BDD6480F}" srcOrd="5" destOrd="0" presId="urn:microsoft.com/office/officeart/2005/8/layout/hList6"/>
    <dgm:cxn modelId="{8F3D2BAA-4324-4CF6-8BA5-08ABFC6FBB99}" type="presParOf" srcId="{33014F5C-C095-4C76-BADE-26BCBFBC8B6F}" destId="{56E80793-5829-478E-9B9C-911244333FB9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6D6826-0A78-49C8-B767-6B9D0F643522}">
      <dsp:nvSpPr>
        <dsp:cNvPr id="0" name=""/>
        <dsp:cNvSpPr/>
      </dsp:nvSpPr>
      <dsp:spPr>
        <a:xfrm rot="16200000">
          <a:off x="-155357" y="158380"/>
          <a:ext cx="2807276" cy="2490514"/>
        </a:xfrm>
        <a:prstGeom prst="flowChartManualOperation">
          <a:avLst/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0" tIns="0" rIns="82550" bIns="0" numCol="1" spcCol="1270" anchor="ctr" anchorCtr="0">
          <a:noAutofit/>
        </a:bodyPr>
        <a:lstStyle/>
        <a:p>
          <a:pPr marL="0" lvl="0" indent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позднее 1ноября 2025 года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 решения о бюджете Анучинского муниципального округа на 2026год и плановый период 2027 и 2028 годов размещается в информационно-телекоммуникационной сети Интернет для проведения общественных обсуждений</a:t>
          </a:r>
        </a:p>
      </dsp:txBody>
      <dsp:txXfrm rot="5400000">
        <a:off x="3024" y="561454"/>
        <a:ext cx="2490514" cy="1684366"/>
      </dsp:txXfrm>
    </dsp:sp>
    <dsp:sp modelId="{B277CC73-F3A0-4893-A39F-0C74D9483CA1}">
      <dsp:nvSpPr>
        <dsp:cNvPr id="0" name=""/>
        <dsp:cNvSpPr/>
      </dsp:nvSpPr>
      <dsp:spPr>
        <a:xfrm rot="16200000">
          <a:off x="2521945" y="158380"/>
          <a:ext cx="2807276" cy="2490514"/>
        </a:xfrm>
        <a:prstGeom prst="flowChartManualOperation">
          <a:avLst/>
        </a:prstGeom>
        <a:solidFill>
          <a:schemeClr val="accent4">
            <a:alpha val="90000"/>
            <a:hueOff val="0"/>
            <a:satOff val="0"/>
            <a:lumOff val="0"/>
            <a:alphaOff val="-13333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0" tIns="0" rIns="8255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 ноября 2025 года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публичные слушания по проекту бюджета Анучинского муниципального округа на 2026год и плановый период 2027 и 2028годов проводятся в актовом зале здания администрации (</a:t>
          </a:r>
          <a:r>
            <a:rPr lang="ru-RU" sz="1200" kern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с.Анучино</a:t>
          </a: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ул.Лазо</a:t>
          </a: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6)</a:t>
          </a:r>
        </a:p>
      </dsp:txBody>
      <dsp:txXfrm rot="5400000">
        <a:off x="2680326" y="561454"/>
        <a:ext cx="2490514" cy="1684366"/>
      </dsp:txXfrm>
    </dsp:sp>
    <dsp:sp modelId="{D41F9D49-AE85-4AA2-96E4-AF2051CF5C0C}">
      <dsp:nvSpPr>
        <dsp:cNvPr id="0" name=""/>
        <dsp:cNvSpPr/>
      </dsp:nvSpPr>
      <dsp:spPr>
        <a:xfrm rot="16200000">
          <a:off x="5321047" y="36582"/>
          <a:ext cx="2807276" cy="2734111"/>
        </a:xfrm>
        <a:prstGeom prst="flowChartManualOperation">
          <a:avLst/>
        </a:prstGeom>
        <a:solidFill>
          <a:schemeClr val="accent4">
            <a:alpha val="90000"/>
            <a:hueOff val="0"/>
            <a:satOff val="0"/>
            <a:lumOff val="0"/>
            <a:alphaOff val="-26667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0" tIns="0" rIns="82550" bIns="0" numCol="1" spcCol="1270" anchor="ctr" anchorCtr="0">
          <a:noAutofit/>
        </a:bodyPr>
        <a:lstStyle/>
        <a:p>
          <a:pPr marL="0" lvl="0" indent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позднее 20 октября 2025 года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проект решения о бюджете Анучинского муниципального округа на 2026 год и плановый период 2027 и 2028 годов направляется на согласование в Минфин Приморского края</a:t>
          </a:r>
        </a:p>
      </dsp:txBody>
      <dsp:txXfrm rot="5400000">
        <a:off x="5357630" y="561454"/>
        <a:ext cx="2734111" cy="1684366"/>
      </dsp:txXfrm>
    </dsp:sp>
    <dsp:sp modelId="{56E80793-5829-478E-9B9C-911244333FB9}">
      <dsp:nvSpPr>
        <dsp:cNvPr id="0" name=""/>
        <dsp:cNvSpPr/>
      </dsp:nvSpPr>
      <dsp:spPr>
        <a:xfrm rot="16200000">
          <a:off x="8120148" y="158380"/>
          <a:ext cx="2807276" cy="2490514"/>
        </a:xfrm>
        <a:prstGeom prst="flowChartManualOperation">
          <a:avLst/>
        </a:prstGeom>
        <a:solidFill>
          <a:schemeClr val="accent4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0" tIns="0" rIns="8255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позднее 15 ноября 2025 года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проект решения о бюджете Анучинского муниципального округа на 2025 год и плановый период 2026 и 2027 годов вносится Главой округа на рассмотрение в Думу Анучинского муниципального округа </a:t>
          </a:r>
        </a:p>
      </dsp:txBody>
      <dsp:txXfrm rot="5400000">
        <a:off x="8278529" y="561454"/>
        <a:ext cx="2490514" cy="16843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9D12F7-D54E-C259-D67F-7BAFDFAC5D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C5B7434-778E-0358-FAB9-F75DB0F9C7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63E650-0221-2D3F-6281-98642108E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22C7F5-49A1-562D-6931-22C5EB104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D6C1FF-13EC-636A-39BF-FE92864A8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053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6026F-5E9F-F480-28E7-440B659D1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E6E94F-1F71-B2AA-B07E-FD2736293D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1B33EE-7593-4E4C-81F6-467155C27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464349-9635-A156-60F4-D0D7A0F70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DBAEB5-BBEE-2276-37D1-1BAFE0140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845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84D9A3-C52D-57B1-F441-9B0552ABB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CB986B-FE61-53C3-60D2-F4DD0923C2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DCF4DD-11F1-AD22-9FCF-96A30FB60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F42043-AFC9-C398-8013-EC2F97905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625CEB-E8AA-9D20-D670-C55E2D235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302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95AF53-6272-9EFB-644D-0D51D4E68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A90A74-607E-CD88-CD28-114E287C93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3852470-D809-2097-8B84-29A8643537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B1CD253-1449-8C80-7A94-32AB5EFF8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285AAB0-67E3-503E-41CA-65F5BDE88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25A585-3B5F-CD3B-F336-4ADB8D92F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879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E4CFAE-41BF-F7F5-3D52-8995F1886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6D5499-0AEE-8205-6ED1-E1ED2CCC4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61DB965-DC9E-77EE-0CC6-4989AB8AB9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D97048-5F4D-6DF5-8A7A-2445E33BCD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A2F2763-E3BA-8FF5-5E1F-FC8E03DD15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6DE790-3CA9-2E9B-31E5-B22347372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BD83301-E027-C7DB-05B8-DAD08D08C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D754937-1804-5599-C286-EE068193B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521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6987E5-84A4-01A3-40FF-A8EBEF7EE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EA0D18C-A3E7-291F-25F7-F998B1245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63DD8F3-320E-3694-8453-620412050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13FD6BA-A4A3-0214-45DE-6AB806C6D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598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8DDFC30-41A7-F2D9-5911-20C171FF6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BBDA10B-3D6A-0AD0-3D2A-CCEFEB267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6ED6A62-0C5C-0C2B-B5D5-60E9FDF06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717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CE35CB-7A94-2D80-A5ED-B83D19748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8F807A-094F-3942-9352-9477D1F98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CDCD7D3-7B0F-1151-A32A-205C1FEAC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3492FC0-65FD-37BA-0D8D-8B200C812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8D0A30D-F991-90A1-B8D6-142E685B1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4ADC50-C162-CF87-439E-8A6E935D4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39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6E9B9-2554-DDC7-DB4D-F95ADADE3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B92F109-45A4-DFC4-ED33-DD28E54F35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DDEF542-7036-7BA6-7BE4-DECBBEF23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8233BE1-040D-6735-BD78-2B3D86AD9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708C22-CDAA-8528-0F81-15A12A074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76D0487-531F-A7B8-E323-2306055EE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734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5DCC3-B5CF-BF6A-4BE8-706639F8B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E8E7527-EF46-A553-F503-2221CD9FC3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BC4E7F-44A0-92EA-5259-D57C20ABD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038865-1093-3F7A-D2BE-794EA23EA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6E30B3-DD82-6120-A6C4-ADBBA0E81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461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9AB7EC6-5916-8957-75E8-AC128A35AC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6987022-13E0-0BD3-D591-71DAB32C6D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4FF433-8DBA-E249-C5D1-5C9E408BC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4091-5521-44F2-AB86-D99C847114D0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075307-E14C-9818-B431-1B134D02B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EA2936-42E3-DD4B-ED7D-42C89886C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67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B1E3DC-73B2-DBEE-DD7F-1FFE4BCEA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CCCDD0-BA3F-CCDB-F76B-85CCC91A9B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44AD86-C71C-9AA2-39B0-9D5AF16B0C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84091-5521-44F2-AB86-D99C847114D0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32FDED-24E5-9A4F-5CC2-4F43EE799E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F31554-647B-BA62-01FD-92F7119570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AAF29C-2F02-4239-9FE9-A781690E3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329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8D609DC-FBA8-4503-4B84-B22CA6CDE0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355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E4E41E7-6EB0-E872-81C8-7FF7FEFB84F2}"/>
              </a:ext>
            </a:extLst>
          </p:cNvPr>
          <p:cNvSpPr txBox="1"/>
          <p:nvPr/>
        </p:nvSpPr>
        <p:spPr>
          <a:xfrm>
            <a:off x="1491449" y="276360"/>
            <a:ext cx="89753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Хронология рассмотрения проекта  бюджета Анучинского муниципального округа </a:t>
            </a:r>
          </a:p>
          <a:p>
            <a:pPr algn="ctr"/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на 2026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и плановый </a:t>
            </a: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2027 и 2028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годов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D9EC90EC-582F-7187-140B-CD34073C45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0844564"/>
              </p:ext>
            </p:extLst>
          </p:nvPr>
        </p:nvGraphicFramePr>
        <p:xfrm>
          <a:off x="848803" y="870015"/>
          <a:ext cx="10772067" cy="2807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3063FC3C-7FD6-3971-97A3-8BC4736ACFC9}"/>
              </a:ext>
            </a:extLst>
          </p:cNvPr>
          <p:cNvGrpSpPr/>
          <p:nvPr/>
        </p:nvGrpSpPr>
        <p:grpSpPr>
          <a:xfrm>
            <a:off x="2357366" y="3659650"/>
            <a:ext cx="2427697" cy="2807276"/>
            <a:chOff x="9101181" y="-1"/>
            <a:chExt cx="2115152" cy="2807276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" name="Блок-схема: ручное управление 2">
              <a:extLst>
                <a:ext uri="{FF2B5EF4-FFF2-40B4-BE49-F238E27FC236}">
                  <a16:creationId xmlns:a16="http://schemas.microsoft.com/office/drawing/2014/main" id="{46A972BA-3DAA-BC7A-9308-4FC0392535CE}"/>
                </a:ext>
              </a:extLst>
            </p:cNvPr>
            <p:cNvSpPr/>
            <p:nvPr/>
          </p:nvSpPr>
          <p:spPr>
            <a:xfrm rot="16200000">
              <a:off x="8755119" y="346061"/>
              <a:ext cx="2807276" cy="2115152"/>
            </a:xfrm>
            <a:prstGeom prst="flowChartManualOperation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alpha val="90000"/>
                <a:hueOff val="0"/>
                <a:satOff val="0"/>
                <a:lumOff val="0"/>
                <a:alphaOff val="-40000"/>
              </a:schemeClr>
            </a:fillRef>
            <a:effectRef idx="2">
              <a:schemeClr val="accent4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6" name="Блок-схема: ручное управление 4">
              <a:extLst>
                <a:ext uri="{FF2B5EF4-FFF2-40B4-BE49-F238E27FC236}">
                  <a16:creationId xmlns:a16="http://schemas.microsoft.com/office/drawing/2014/main" id="{8134FC5C-779F-3A0E-A749-3AB98EBC8F56}"/>
                </a:ext>
              </a:extLst>
            </p:cNvPr>
            <p:cNvSpPr txBox="1"/>
            <p:nvPr/>
          </p:nvSpPr>
          <p:spPr>
            <a:xfrm rot="21600000">
              <a:off x="9101181" y="561454"/>
              <a:ext cx="2115152" cy="16843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0" rIns="76200" bIns="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300" b="1" kern="12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26 ноября 2025 года</a:t>
              </a:r>
            </a:p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200" kern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рассмотрение проекта  решения «О бюджете Анучинского муниципального округа на 2026 год и плановый период 2027 и 2028 годов» Думой Анучинского муниципального округа в 1 чтении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71BDB0E0-2CDE-1390-3454-F1C5B8F710A4}"/>
              </a:ext>
            </a:extLst>
          </p:cNvPr>
          <p:cNvGrpSpPr/>
          <p:nvPr/>
        </p:nvGrpSpPr>
        <p:grpSpPr>
          <a:xfrm>
            <a:off x="7632182" y="3915052"/>
            <a:ext cx="2736935" cy="2263806"/>
            <a:chOff x="9101180" y="-1"/>
            <a:chExt cx="2736935" cy="2807276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8" name="Блок-схема: ручное управление 7">
              <a:extLst>
                <a:ext uri="{FF2B5EF4-FFF2-40B4-BE49-F238E27FC236}">
                  <a16:creationId xmlns:a16="http://schemas.microsoft.com/office/drawing/2014/main" id="{2C846C25-2139-C163-7183-38515ECFD815}"/>
                </a:ext>
              </a:extLst>
            </p:cNvPr>
            <p:cNvSpPr/>
            <p:nvPr/>
          </p:nvSpPr>
          <p:spPr>
            <a:xfrm rot="16200000">
              <a:off x="9066010" y="35170"/>
              <a:ext cx="2807276" cy="2736934"/>
            </a:xfrm>
            <a:prstGeom prst="flowChartManualOperation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alpha val="90000"/>
                <a:hueOff val="0"/>
                <a:satOff val="0"/>
                <a:lumOff val="0"/>
                <a:alphaOff val="-40000"/>
              </a:schemeClr>
            </a:fillRef>
            <a:effectRef idx="2">
              <a:schemeClr val="accent4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9" name="Блок-схема: ручное управление 4">
              <a:extLst>
                <a:ext uri="{FF2B5EF4-FFF2-40B4-BE49-F238E27FC236}">
                  <a16:creationId xmlns:a16="http://schemas.microsoft.com/office/drawing/2014/main" id="{EB8CA89B-F4EB-543D-7E53-DC625B0FF533}"/>
                </a:ext>
              </a:extLst>
            </p:cNvPr>
            <p:cNvSpPr txBox="1"/>
            <p:nvPr/>
          </p:nvSpPr>
          <p:spPr>
            <a:xfrm>
              <a:off x="9101180" y="561454"/>
              <a:ext cx="2736935" cy="16843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0" rIns="76200" bIns="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300" b="1" kern="12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до 31 декабря 2025 года</a:t>
              </a:r>
            </a:p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200" kern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принятие  решения «О бюджете Анучинского муниципального округа на 2026 год и плановый период 2027 и 2028 годов» Думой Анучинского муниципального округа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79665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208</Words>
  <Application>Microsoft Office PowerPoint</Application>
  <PresentationFormat>Широкоэкранный</PresentationFormat>
  <Paragraphs>14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Вера В. Клыкова</dc:creator>
  <cp:lastModifiedBy>Вера В. Клыкова</cp:lastModifiedBy>
  <cp:revision>12</cp:revision>
  <cp:lastPrinted>2024-09-25T23:37:02Z</cp:lastPrinted>
  <dcterms:created xsi:type="dcterms:W3CDTF">2024-07-01T00:45:21Z</dcterms:created>
  <dcterms:modified xsi:type="dcterms:W3CDTF">2025-08-27T05:47:43Z</dcterms:modified>
</cp:coreProperties>
</file>