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F0F566-2210-6D40-E41C-EFDB839FD3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3D6CE5-79D3-98AC-34E8-D031A98EA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F042EB-F239-E755-E870-802D831A5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DB5B-6C61-4E73-894D-BEEC982BE252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489B24-E472-B707-AC3A-FA599EE23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B41DE1-8757-07C5-3331-9BED0E41D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CD8E7-60C3-4CF6-AF03-CD623BDDF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486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D9CAF0-3407-0CFE-5F36-A6C87A648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C4FEA8-3BD8-6241-CD91-BC85DC37C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C4CD71-C004-976A-3916-F128A85A8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DB5B-6C61-4E73-894D-BEEC982BE252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0AEA17-BEC3-86BA-1A9B-C2F6E7A96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7A90C3-8218-51C3-B5EE-D88B9B2F4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CD8E7-60C3-4CF6-AF03-CD623BDDF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717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40ED1F-9CF4-6A6D-1EF9-52939FA63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04FC6E-E499-FA78-8E88-0758D30E4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FA6B25-BCD0-7B5E-BE21-6A678D7B1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DB5B-6C61-4E73-894D-BEEC982BE252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D2F45E-8FBC-C89B-24A9-8ADBE11E7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F5C146-3B92-E8F5-6165-C92050B2D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CD8E7-60C3-4CF6-AF03-CD623BDDF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007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7AEA4C-AF15-F877-FF50-04B0F7C72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64D67D-8386-3F9E-C7B0-335EB97765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9665713-E2CA-FD2B-4320-1B6A9355C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2B7259-106C-1C64-6CB4-04F94DD5B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DB5B-6C61-4E73-894D-BEEC982BE252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4E6F7D-9E20-D137-D156-DF9107D5C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282D399-54AE-8F4B-E863-E46363F48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CD8E7-60C3-4CF6-AF03-CD623BDDF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32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DA2546-AD72-6545-E96F-5B2D3DD59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98E1C2-A0F5-DDCE-714B-9DCD754439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21AFDBF-636E-3C72-2E4B-90F630441D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45CCE00-0842-2BFB-E72C-64EECA73FE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114CCC7-C791-05FF-E1B3-5E5EE856AB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B1BB8F5-78B5-4C4E-F197-AEAF7433B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DB5B-6C61-4E73-894D-BEEC982BE252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2D19F61-D9C0-9E8C-18F6-1DA632026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6E29D09-BCF3-06E3-2778-49E8C64FF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CD8E7-60C3-4CF6-AF03-CD623BDDF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468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39C949-234C-AE56-11C5-8EBE85F7C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4B07549-FB1A-7C61-A074-7FED84419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DB5B-6C61-4E73-894D-BEEC982BE252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A124EC-7FAE-FF8F-927B-063D4B42A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27B8BBC-2DB0-2DB7-87B8-D45423723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CD8E7-60C3-4CF6-AF03-CD623BDDF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456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DCA992-1B1C-F1AF-CF47-E86686528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DB5B-6C61-4E73-894D-BEEC982BE252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9B17747-4524-B781-6B96-0231D2B7B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2007E70-53E3-E554-DC5F-1148C9997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CD8E7-60C3-4CF6-AF03-CD623BDDF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808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7CCA4-07ED-7AC1-12B6-E612D48A4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0FD6F9-E7F2-93C3-23D0-13F354B35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AC6042-8709-1C31-D4A0-1E8F0BDD0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940EB0-A32E-E752-75E9-60B88271F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DB5B-6C61-4E73-894D-BEEC982BE252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BE6543-ACD5-1240-124A-E47EF7F0D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A184BE-D3C1-7760-4A0D-17E435FC0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CD8E7-60C3-4CF6-AF03-CD623BDDF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959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611229-240B-B496-159B-914ABD865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88AF86F-2AB7-AC17-3FA1-D124B9D3EA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69805DE-EACF-81C2-731E-F6E6754AE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EE303C-4FDF-6E24-B4E6-2DD18A2F1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DB5B-6C61-4E73-894D-BEEC982BE252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C6E022-1850-ACF0-33EC-98FDA22B6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6CD3ABC-8679-96E2-FCFC-B9C20BEFC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CD8E7-60C3-4CF6-AF03-CD623BDDF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051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4D66D8-1A54-97F6-084E-99329DEE7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FACF92-C4CB-966A-E51A-39727471A9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F7DDB6-1E4F-B948-F9E7-506892361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DB5B-6C61-4E73-894D-BEEC982BE252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9B04E8-E604-0D92-E3CF-B042E571C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591FE2-201E-3C78-3028-64DD94DF2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CD8E7-60C3-4CF6-AF03-CD623BDDF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337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DDDD32-5136-B55E-7229-295ECB318B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F58AE33-5A92-5C80-8E8B-1BF0D43F8E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0B3C8F-AC27-2BBB-8B6A-0D1E3928B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DB5B-6C61-4E73-894D-BEEC982BE252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85C760-DAED-3EE1-8758-15AB2F254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B94D83-1882-031F-206F-7B8BFFF6D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CD8E7-60C3-4CF6-AF03-CD623BDDF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278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3F422-73C8-88CD-F78A-7F6148B8D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ADF5D2-5E65-A614-E38B-0285050A88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BDF2FB-735E-6BDF-FD41-1E1367A291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5DB5B-6C61-4E73-894D-BEEC982BE252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A0AED6-8DED-A7DB-A661-304F532AE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454444-89D2-BC2B-0522-59E6C6871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CD8E7-60C3-4CF6-AF03-CD623BDDF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752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72;&#1085;&#1091;&#1095;&#1080;&#1085;&#1089;&#1082;&#1080;&#1081;.&#1088;&#1092;/upload/iblock/b33/wwnp83bl43unpnsh2y5uazg4dnxznhy1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view.officeapps.live.com/op/view.aspx?src=http://anuchino.tmweb.ru/upload/iblock/698/g9snqc3ird2k1w53mgv30xmrem12fldo.docx" TargetMode="External"/><Relationship Id="rId4" Type="http://schemas.openxmlformats.org/officeDocument/2006/relationships/hyperlink" Target="http://view.officeapps.live.com/op/view.aspx?src=http://anuchino.tmweb.ru/upload/iblock/a1c/13mzw3jcx4cnob7dhyv14gaql3sb4wwd.docx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72;&#1085;&#1091;&#1095;&#1080;&#1085;&#1089;&#1082;&#1080;&#1081;.&#1088;&#1092;/okrug/imushchestvennaya-podderzhka-subektov-msp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pd.nalog.ru/check-status/" TargetMode="External"/><Relationship Id="rId5" Type="http://schemas.openxmlformats.org/officeDocument/2006/relationships/hyperlink" Target="https://invest.primorsky.ru/ru/places/" TargetMode="External"/><Relationship Id="rId4" Type="http://schemas.openxmlformats.org/officeDocument/2006/relationships/hyperlink" Target="https://&#1084;&#1086;&#1081;&#1073;&#1080;&#1079;&#1085;&#1077;&#1089;25.&#1088;&#1092;/upload/medialibrary/d23/xql41z1ilrlia31qtfqsmh04pm5wef3y/prilozhenie-MSP-obnovlennyy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31A7047-D7FA-FFC6-82D7-797D4CFFD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14DEA3-46B9-42A1-B8F4-652F73044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303" y="638226"/>
            <a:ext cx="8232089" cy="534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599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7B30BC8-0AC8-9955-EE3A-68647D81B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8873EB-B57D-23C8-C8AC-BDA4E732C039}"/>
              </a:ext>
            </a:extLst>
          </p:cNvPr>
          <p:cNvSpPr txBox="1"/>
          <p:nvPr/>
        </p:nvSpPr>
        <p:spPr>
          <a:xfrm>
            <a:off x="954249" y="243172"/>
            <a:ext cx="11178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кого</a:t>
            </a:r>
            <a:endParaRPr lang="ru-RU" sz="1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295C71-9296-A075-7532-F7EFBE00E09C}"/>
              </a:ext>
            </a:extLst>
          </p:cNvPr>
          <p:cNvSpPr txBox="1"/>
          <p:nvPr/>
        </p:nvSpPr>
        <p:spPr>
          <a:xfrm>
            <a:off x="216017" y="550949"/>
            <a:ext cx="287113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субъектов малого и среднего предпринимательства и самозанятых граждан, заинтересованных в поиске движимого и недвижимого имущества на льготных условиях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63138C-A5A7-BB72-5239-F5B3B5A94F7B}"/>
              </a:ext>
            </a:extLst>
          </p:cNvPr>
          <p:cNvSpPr txBox="1"/>
          <p:nvPr/>
        </p:nvSpPr>
        <p:spPr>
          <a:xfrm>
            <a:off x="4410513" y="243171"/>
            <a:ext cx="19231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 поддержки</a:t>
            </a:r>
            <a:endParaRPr lang="ru-RU" sz="1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B623F3-898F-2D82-8DB7-9FADACE772CC}"/>
              </a:ext>
            </a:extLst>
          </p:cNvPr>
          <p:cNvSpPr txBox="1"/>
          <p:nvPr/>
        </p:nvSpPr>
        <p:spPr>
          <a:xfrm>
            <a:off x="3986869" y="550948"/>
            <a:ext cx="277046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доступа субъектов МСП к государственному и муниципальному имуществу 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AA18BC-F5B0-0A45-66AA-74B47FECF8D8}"/>
              </a:ext>
            </a:extLst>
          </p:cNvPr>
          <p:cNvSpPr txBox="1"/>
          <p:nvPr/>
        </p:nvSpPr>
        <p:spPr>
          <a:xfrm>
            <a:off x="8672121" y="243170"/>
            <a:ext cx="24349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Форма поддержки</a:t>
            </a:r>
            <a:endParaRPr lang="ru-RU" sz="1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C73CAF-EEB3-4F89-A8A0-1B6CD6FE48D3}"/>
              </a:ext>
            </a:extLst>
          </p:cNvPr>
          <p:cNvSpPr txBox="1"/>
          <p:nvPr/>
        </p:nvSpPr>
        <p:spPr>
          <a:xfrm>
            <a:off x="8164587" y="550947"/>
            <a:ext cx="344997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во владение или аренду земельных участков, зданий, строений, сооружений, нежилых помещений, оборудования, машин, механизмов, установок, транспортных средств, инвентаря, инструментов, на возмездной основе, безвозмездной основе или на льготных условиях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899699-73E8-6015-7159-858B21F087FB}"/>
              </a:ext>
            </a:extLst>
          </p:cNvPr>
          <p:cNvSpPr txBox="1"/>
          <p:nvPr/>
        </p:nvSpPr>
        <p:spPr>
          <a:xfrm>
            <a:off x="216017" y="1702060"/>
            <a:ext cx="1139854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100" b="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Приморского края действует льготная аренда краевого и муниципального имущества.</a:t>
            </a:r>
          </a:p>
          <a:p>
            <a:pPr algn="l"/>
            <a:r>
              <a:rPr lang="ru-RU" sz="1100" b="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Льготные условия аренды распространяются на имущество, включенное в перечни имущества, предназначенного для предоставления субъектам МСП и самозанятым гражданам.</a:t>
            </a:r>
          </a:p>
          <a:p>
            <a:pPr algn="l"/>
            <a:r>
              <a:rPr lang="ru-RU" sz="1100" b="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Срок, на который заключаются договоры аренды имущества, составляет не менее чем 5 лет. При этом срок договора может быть уменьшен, если подать заявление до заключения договора аренды.</a:t>
            </a:r>
          </a:p>
          <a:p>
            <a:pPr algn="l"/>
            <a:r>
              <a:rPr lang="ru-RU" sz="1100" b="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и муниципальное имущество предоставляется в аренду путем проведения специализированных аукционов (торгов) на право заключения договора аренды, за исключением случаев, предусмотренных Федеральным законом от 26.07.2006 № 135-ФЗ «О защите конкуренции».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A5F615-7C3B-DD1C-C6CF-746EB21D767E}"/>
              </a:ext>
            </a:extLst>
          </p:cNvPr>
          <p:cNvSpPr txBox="1"/>
          <p:nvPr/>
        </p:nvSpPr>
        <p:spPr>
          <a:xfrm>
            <a:off x="216017" y="2795552"/>
            <a:ext cx="6153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200" b="1" i="1" u="none" strike="noStrike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правовые акты</a:t>
            </a:r>
            <a:endParaRPr lang="ru-RU" sz="1200" b="0" i="1" u="none" strike="noStrike" dirty="0"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ED9133-6B69-A075-9CD6-D3B26A83D2AB}"/>
              </a:ext>
            </a:extLst>
          </p:cNvPr>
          <p:cNvSpPr txBox="1"/>
          <p:nvPr/>
        </p:nvSpPr>
        <p:spPr>
          <a:xfrm>
            <a:off x="216017" y="3011878"/>
            <a:ext cx="561223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Министерства имущественных и земельных отношений ПК от 30.12.2022г № 961-ри "Об утверждении порядка предоставления государственного имущества, находящегося в государственной собственности Приморского края, в аренду и безвозмездное пользование"  - 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анучинский.рф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upload/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iblock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/b33/wwnp83bl43unpnsh2y5uazg4dnxznhy1.pdf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AC299C-88FE-BF3F-2B60-9D92DC1C59F0}"/>
              </a:ext>
            </a:extLst>
          </p:cNvPr>
          <p:cNvSpPr txBox="1"/>
          <p:nvPr/>
        </p:nvSpPr>
        <p:spPr>
          <a:xfrm>
            <a:off x="216016" y="4086600"/>
            <a:ext cx="56122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ПК от 10.10.2022г № 685-пп "ОБ УТВЕРЖДЕНИИ ПОРЯДКА ПРЕДОСТАВЛЕНИЯ ИМУЩЕСТВЕННОЙ ПОДДЕРЖКИ СУБЪЕКТАМ МАЛОГО И СРЕДНЕГО ПРЕДПРИНИМАТЕЛЬСТВА, ВКЛЮЧЕННЫМ В РЕЕСТР СОЦИАЛЬНЫХ ПРЕДПРИНИМАТЕЛЕЙ" -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http://view.officeapps.live.com/op/view.aspx?src=http://anuchino.tmweb.ru/upload/iblock/a1c/13mzw3jcx4cnob7dhyv14gaql3sb4wwd.docx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B24DBD4-7D71-9934-2F30-8FD2907162E4}"/>
              </a:ext>
            </a:extLst>
          </p:cNvPr>
          <p:cNvSpPr txBox="1"/>
          <p:nvPr/>
        </p:nvSpPr>
        <p:spPr>
          <a:xfrm>
            <a:off x="216016" y="5369401"/>
            <a:ext cx="561223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Думы АМО от 25.01.2023г №385-НПА "О порядке предоставления имущественной поддержки субъектам малого и среднего предпринимательства, включенным в реестр социальных предпринимателей" -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http://view.officeapps.live.com/op/view.aspx?src=http://anuchino.tmweb.ru/upload/iblock/698/g9snqc3ird2k1w53mgv30xmrem12fldo.docx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142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4C381B9-835D-D975-0296-6BF12DCFF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82E3FA-653A-E13D-4560-81594FC0C53F}"/>
              </a:ext>
            </a:extLst>
          </p:cNvPr>
          <p:cNvSpPr txBox="1"/>
          <p:nvPr/>
        </p:nvSpPr>
        <p:spPr>
          <a:xfrm>
            <a:off x="2153874" y="163396"/>
            <a:ext cx="6981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200" b="1" i="0" u="none" strike="noStrike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Ознакомиться с доступными объектами государственного и муниципального собственности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78D183-509B-5CFE-A410-0D2C9E207A56}"/>
              </a:ext>
            </a:extLst>
          </p:cNvPr>
          <p:cNvSpPr txBox="1"/>
          <p:nvPr/>
        </p:nvSpPr>
        <p:spPr>
          <a:xfrm>
            <a:off x="1334898" y="737854"/>
            <a:ext cx="244329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i="1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имущество</a:t>
            </a:r>
            <a:endParaRPr lang="ru-RU" sz="1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985402-BBC3-F244-A418-A3FD9D2B58E3}"/>
              </a:ext>
            </a:extLst>
          </p:cNvPr>
          <p:cNvSpPr txBox="1"/>
          <p:nvPr/>
        </p:nvSpPr>
        <p:spPr>
          <a:xfrm>
            <a:off x="396377" y="1040235"/>
            <a:ext cx="5509473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Перечни муниципального имущества размещены на официальных сайтах органов местного самоуправления в разделе «Имущественная поддержка МСП» - </a:t>
            </a:r>
            <a:r>
              <a:rPr lang="en-US" sz="1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ru-RU" sz="1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анучинский.рф</a:t>
            </a:r>
            <a:r>
              <a:rPr lang="ru-RU" sz="1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en-US" sz="1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okrug/</a:t>
            </a:r>
            <a:r>
              <a:rPr lang="en-US" sz="1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imushchestvennaya-podderzhka-subektov-msp</a:t>
            </a:r>
            <a:r>
              <a:rPr lang="en-US" sz="1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100" b="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Перечни утверждаются каждым муниципальным образованием</a:t>
            </a:r>
          </a:p>
          <a:p>
            <a:pPr algn="l"/>
            <a:r>
              <a:rPr lang="ru-RU" sz="1100" b="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Подробнее ознакомиться с имуществом, указанным в Перечнях, можно: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обратившись в соответствующий орган местного самоуправления для визуального осмотра;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запросив техническую документацию (при наличии);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100" b="0" i="0" u="none" strike="noStrike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запросив фотоматериалы (при наличии)</a:t>
            </a:r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B6B534-3B06-C795-C51E-AD4D22916B37}"/>
              </a:ext>
            </a:extLst>
          </p:cNvPr>
          <p:cNvSpPr txBox="1"/>
          <p:nvPr/>
        </p:nvSpPr>
        <p:spPr>
          <a:xfrm>
            <a:off x="8237640" y="708681"/>
            <a:ext cx="29382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i="1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Региональное имущество</a:t>
            </a:r>
            <a:endParaRPr lang="ru-RU" sz="1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F9F809-88E5-2D0B-9DA0-63514C2693D6}"/>
              </a:ext>
            </a:extLst>
          </p:cNvPr>
          <p:cNvSpPr txBox="1"/>
          <p:nvPr/>
        </p:nvSpPr>
        <p:spPr>
          <a:xfrm>
            <a:off x="6605628" y="1040234"/>
            <a:ext cx="5256405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имущества Приморского края для бизнеса - </a:t>
            </a:r>
            <a:r>
              <a:rPr lang="en-US" sz="1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ru-RU" sz="1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мойбизнес25.рф/</a:t>
            </a:r>
            <a:r>
              <a:rPr lang="en-US" sz="1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upload/</a:t>
            </a:r>
            <a:r>
              <a:rPr lang="en-US" sz="11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medialibrary</a:t>
            </a:r>
            <a:r>
              <a:rPr lang="en-US" sz="1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/d23/xql41z1ilrlia31qtfqsmh04pm5wef3y/prilozhenie-MSP-obnovlennyy.pdf</a:t>
            </a:r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утверждается Министерством имущественных и земельных отношений Приморского края в отношении краевого имущества</a:t>
            </a:r>
          </a:p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Подробнее ознакомиться с имуществом, указанным в Перечне, можно:</a:t>
            </a:r>
          </a:p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обратившись в министерство по тел. 8 (423)233-25-84 для визуального осмотра;</a:t>
            </a:r>
          </a:p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запросив техническую документацию (при наличии);</a:t>
            </a:r>
          </a:p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запросив фотоматериалы (при наличии)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457DD9-18D7-43B0-7D57-012A9ABD8D1F}"/>
              </a:ext>
            </a:extLst>
          </p:cNvPr>
          <p:cNvSpPr txBox="1"/>
          <p:nvPr/>
        </p:nvSpPr>
        <p:spPr>
          <a:xfrm>
            <a:off x="396377" y="3132789"/>
            <a:ext cx="114656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Отметим, наглядно с перечнем объектов недвижимости в Приморском крае можно ознакомиться на Инвестиционном портале Приморского края –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https://invest.primorsky.ru/ru/places/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B870B1-EACC-8923-3616-CC643C0EE2E1}"/>
              </a:ext>
            </a:extLst>
          </p:cNvPr>
          <p:cNvSpPr txBox="1"/>
          <p:nvPr/>
        </p:nvSpPr>
        <p:spPr>
          <a:xfrm>
            <a:off x="452304" y="3934328"/>
            <a:ext cx="61533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заявителям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6BC3BF-78A1-6D69-FC65-283708535AFC}"/>
              </a:ext>
            </a:extLst>
          </p:cNvPr>
          <p:cNvSpPr txBox="1"/>
          <p:nvPr/>
        </p:nvSpPr>
        <p:spPr>
          <a:xfrm>
            <a:off x="396377" y="4216410"/>
            <a:ext cx="61533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являетесь к субъектам МСП или самозанятым гражданам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 статус субъекта малого и среднего предпринимательства, проверить статус налогоплательщика налога на профессиональный доход (самозанятого)</a:t>
            </a:r>
          </a:p>
          <a:p>
            <a:pPr algn="ctr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https://npd.nalog.ru/check-status/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ADFF9A-91B7-325C-D4C8-5EDDA8AD87F2}"/>
              </a:ext>
            </a:extLst>
          </p:cNvPr>
          <p:cNvSpPr txBox="1"/>
          <p:nvPr/>
        </p:nvSpPr>
        <p:spPr>
          <a:xfrm>
            <a:off x="452304" y="4934371"/>
            <a:ext cx="61533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вас и/или вашей компании не запущена ликвидация, реорганизация или процедура банкротства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74476F-D626-7A04-033C-FFB451664F9F}"/>
              </a:ext>
            </a:extLst>
          </p:cNvPr>
          <p:cNvSpPr txBox="1"/>
          <p:nvPr/>
        </p:nvSpPr>
        <p:spPr>
          <a:xfrm>
            <a:off x="452304" y="5512132"/>
            <a:ext cx="61533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 состоите на учете в ИФНС в качестве налогоплательщика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B86E00-87A8-ABF7-161D-612B69D512E6}"/>
              </a:ext>
            </a:extLst>
          </p:cNvPr>
          <p:cNvSpPr txBox="1"/>
          <p:nvPr/>
        </p:nvSpPr>
        <p:spPr>
          <a:xfrm>
            <a:off x="7399090" y="4195938"/>
            <a:ext cx="434060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 или ваше юридическое лицо зарегистрированы на территории Приморского края (в качестве ИП, самозанятого, ООО)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EC6D3B-7121-0AAA-91C2-CF26E6271879}"/>
              </a:ext>
            </a:extLst>
          </p:cNvPr>
          <p:cNvSpPr txBox="1"/>
          <p:nvPr/>
        </p:nvSpPr>
        <p:spPr>
          <a:xfrm>
            <a:off x="7399090" y="4835893"/>
            <a:ext cx="4572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вас нет неоплаченных налогов, сборов, страховых процентов и задолженности по арендной плате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8107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637</Words>
  <Application>Microsoft Office PowerPoint</Application>
  <PresentationFormat>Широкоэкранный</PresentationFormat>
  <Paragraphs>43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В. Клыкова</dc:creator>
  <cp:lastModifiedBy>Вера В. Клыкова</cp:lastModifiedBy>
  <cp:revision>2</cp:revision>
  <dcterms:created xsi:type="dcterms:W3CDTF">2023-05-02T00:50:11Z</dcterms:created>
  <dcterms:modified xsi:type="dcterms:W3CDTF">2023-05-02T01:35:23Z</dcterms:modified>
</cp:coreProperties>
</file>