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1"/>
  </p:notesMasterIdLst>
  <p:sldIdLst>
    <p:sldId id="256" r:id="rId2"/>
    <p:sldId id="303" r:id="rId3"/>
    <p:sldId id="293" r:id="rId4"/>
    <p:sldId id="304" r:id="rId5"/>
    <p:sldId id="298" r:id="rId6"/>
    <p:sldId id="301" r:id="rId7"/>
    <p:sldId id="305" r:id="rId8"/>
    <p:sldId id="306" r:id="rId9"/>
    <p:sldId id="307" r:id="rId10"/>
  </p:sldIdLst>
  <p:sldSz cx="12192000" cy="6858000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4135" userDrawn="1">
          <p15:clr>
            <a:srgbClr val="A4A3A4"/>
          </p15:clr>
        </p15:guide>
        <p15:guide id="3" orient="horz" pos="232" userDrawn="1">
          <p15:clr>
            <a:srgbClr val="A4A3A4"/>
          </p15:clr>
        </p15:guide>
        <p15:guide id="4" pos="257" userDrawn="1">
          <p15:clr>
            <a:srgbClr val="A4A3A4"/>
          </p15:clr>
        </p15:guide>
        <p15:guide id="5" pos="7423" userDrawn="1">
          <p15:clr>
            <a:srgbClr val="A4A3A4"/>
          </p15:clr>
        </p15:guide>
        <p15:guide id="6" orient="horz" pos="4042" userDrawn="1">
          <p15:clr>
            <a:srgbClr val="A4A3A4"/>
          </p15:clr>
        </p15:guide>
        <p15:guide id="7" orient="horz" pos="640" userDrawn="1">
          <p15:clr>
            <a:srgbClr val="A4A3A4"/>
          </p15:clr>
        </p15:guide>
        <p15:guide id="8" pos="1005" userDrawn="1">
          <p15:clr>
            <a:srgbClr val="A4A3A4"/>
          </p15:clr>
        </p15:guide>
        <p15:guide id="9" orient="horz" pos="3952" userDrawn="1">
          <p15:clr>
            <a:srgbClr val="A4A3A4"/>
          </p15:clr>
        </p15:guide>
        <p15:guide id="10" orient="horz" pos="141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Varchenko Alexander" initials="VA" lastIdx="1" clrIdx="0">
    <p:extLst>
      <p:ext uri="{19B8F6BF-5375-455C-9EA6-DF929625EA0E}">
        <p15:presenceInfo xmlns:p15="http://schemas.microsoft.com/office/powerpoint/2012/main" userId="cbfcb564c35376a7" providerId="Windows Live"/>
      </p:ext>
    </p:extLst>
  </p:cmAuthor>
  <p:cmAuthor id="2" name="сергей" initials="с" lastIdx="1" clrIdx="1">
    <p:extLst>
      <p:ext uri="{19B8F6BF-5375-455C-9EA6-DF929625EA0E}">
        <p15:presenceInfo xmlns:p15="http://schemas.microsoft.com/office/powerpoint/2012/main" userId="сергей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F5597"/>
    <a:srgbClr val="ED5338"/>
    <a:srgbClr val="843C0C"/>
    <a:srgbClr val="56221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4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72" y="438"/>
      </p:cViewPr>
      <p:guideLst>
        <p:guide orient="horz" pos="2160"/>
        <p:guide pos="4135"/>
        <p:guide orient="horz" pos="232"/>
        <p:guide pos="257"/>
        <p:guide pos="7423"/>
        <p:guide orient="horz" pos="4042"/>
        <p:guide orient="horz" pos="640"/>
        <p:guide pos="1005"/>
        <p:guide orient="horz" pos="3952"/>
        <p:guide orient="horz" pos="141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Экспорт АПК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 план</c:v>
                </c:pt>
                <c:pt idx="2">
                  <c:v>2020 факт</c:v>
                </c:pt>
                <c:pt idx="3">
                  <c:v>2021</c:v>
                </c:pt>
                <c:pt idx="4">
                  <c:v>2024</c:v>
                </c:pt>
              </c:strCache>
            </c:strRef>
          </c:cat>
          <c:val>
            <c:numRef>
              <c:f>Лист1!$B$2:$B$6</c:f>
              <c:numCache>
                <c:formatCode>#\ ##0.0</c:formatCode>
                <c:ptCount val="5"/>
                <c:pt idx="0">
                  <c:v>1500</c:v>
                </c:pt>
                <c:pt idx="1">
                  <c:v>1423.5</c:v>
                </c:pt>
                <c:pt idx="2">
                  <c:v>1539.6</c:v>
                </c:pt>
                <c:pt idx="3">
                  <c:v>1752.9</c:v>
                </c:pt>
                <c:pt idx="4">
                  <c:v>2359.1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34-4E27-9C61-3CA017A6DB2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Экспорт промышленности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 план</c:v>
                </c:pt>
                <c:pt idx="2">
                  <c:v>2020 факт</c:v>
                </c:pt>
                <c:pt idx="3">
                  <c:v>2021</c:v>
                </c:pt>
                <c:pt idx="4">
                  <c:v>2024</c:v>
                </c:pt>
              </c:strCache>
            </c:strRef>
          </c:cat>
          <c:val>
            <c:numRef>
              <c:f>Лист1!$C$2:$C$6</c:f>
              <c:numCache>
                <c:formatCode>#\ ##0.0</c:formatCode>
                <c:ptCount val="5"/>
                <c:pt idx="0">
                  <c:v>1189</c:v>
                </c:pt>
                <c:pt idx="1">
                  <c:v>1260</c:v>
                </c:pt>
                <c:pt idx="2">
                  <c:v>1368.6</c:v>
                </c:pt>
                <c:pt idx="3">
                  <c:v>1374</c:v>
                </c:pt>
                <c:pt idx="4">
                  <c:v>1815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34-4E27-9C61-3CA017A6DB26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Экспорт услуг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1" i="0" u="none" strike="noStrike" kern="1200" baseline="0">
                    <a:solidFill>
                      <a:schemeClr val="tx2"/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Лист1!$A$2:$A$6</c:f>
              <c:strCache>
                <c:ptCount val="5"/>
                <c:pt idx="0">
                  <c:v>2019</c:v>
                </c:pt>
                <c:pt idx="1">
                  <c:v>2020 план</c:v>
                </c:pt>
                <c:pt idx="2">
                  <c:v>2020 факт</c:v>
                </c:pt>
                <c:pt idx="3">
                  <c:v>2021</c:v>
                </c:pt>
                <c:pt idx="4">
                  <c:v>2024</c:v>
                </c:pt>
              </c:strCache>
            </c:strRef>
          </c:cat>
          <c:val>
            <c:numRef>
              <c:f>Лист1!$D$2:$D$6</c:f>
              <c:numCache>
                <c:formatCode>#\ ##0.0</c:formatCode>
                <c:ptCount val="5"/>
                <c:pt idx="0">
                  <c:v>1405.7</c:v>
                </c:pt>
                <c:pt idx="1">
                  <c:v>100</c:v>
                </c:pt>
                <c:pt idx="2">
                  <c:v>537.6</c:v>
                </c:pt>
                <c:pt idx="3">
                  <c:v>100</c:v>
                </c:pt>
                <c:pt idx="4">
                  <c:v>109.3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D634-4E27-9C61-3CA017A6D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37"/>
        <c:overlap val="-27"/>
        <c:axId val="411929976"/>
        <c:axId val="411927232"/>
      </c:barChart>
      <c:catAx>
        <c:axId val="411929976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411927232"/>
        <c:crosses val="autoZero"/>
        <c:auto val="1"/>
        <c:lblAlgn val="ctr"/>
        <c:lblOffset val="100"/>
        <c:noMultiLvlLbl val="0"/>
      </c:catAx>
      <c:valAx>
        <c:axId val="411927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95000"/>
                  <a:alpha val="52000"/>
                </a:schemeClr>
              </a:solidFill>
              <a:round/>
            </a:ln>
            <a:effectLst/>
          </c:spPr>
        </c:majorGridlines>
        <c:numFmt formatCode="#\ ##0.0" sourceLinked="1"/>
        <c:majorTickMark val="none"/>
        <c:minorTickMark val="none"/>
        <c:tickLblPos val="nextTo"/>
        <c:crossAx val="41192997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>
      <a:softEdge rad="0"/>
    </a:effectLst>
  </c:spPr>
  <c:txPr>
    <a:bodyPr/>
    <a:lstStyle/>
    <a:p>
      <a:pPr>
        <a:defRPr/>
      </a:pPr>
      <a:endParaRPr lang="ru-RU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area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Приморский край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1624890424943645E-2"/>
                  <c:y val="-0.264843733707939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E8FF-42CD-9956-9B28D580AD8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7.3824575988901882E-5"/>
                  <c:y val="-0.3164062305360340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E8FF-42CD-9956-9B28D580AD8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7836511493132143E-2"/>
                  <c:y val="-0.3281249798151464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E8FF-42CD-9956-9B28D580AD8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Лист1!$B$2:$B$4</c:f>
              <c:numCache>
                <c:formatCode>0.0%</c:formatCode>
                <c:ptCount val="3"/>
                <c:pt idx="0">
                  <c:v>0.69</c:v>
                </c:pt>
                <c:pt idx="1">
                  <c:v>0.78200000000000003</c:v>
                </c:pt>
                <c:pt idx="2">
                  <c:v>0.81699999999999995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D634-4E27-9C61-3CA017A6DB26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Россия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dLbls>
            <c:dLbl>
              <c:idx val="0"/>
              <c:layout>
                <c:manualLayout>
                  <c:x val="3.147724127296584E-2"/>
                  <c:y val="-0.1007812438003664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0"/>
                  <c:y val="-0.1101562432236563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8222364402887087E-2"/>
                  <c:y val="-0.1476562409168159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 Narrow" panose="020B0606020202030204" pitchFamily="34" charset="0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Лист1!$A$2:$A$4</c:f>
              <c:numCache>
                <c:formatCode>General</c:formatCode>
                <c:ptCount val="3"/>
                <c:pt idx="0">
                  <c:v>2018</c:v>
                </c:pt>
                <c:pt idx="1">
                  <c:v>2019</c:v>
                </c:pt>
                <c:pt idx="2">
                  <c:v>2020</c:v>
                </c:pt>
              </c:numCache>
            </c:numRef>
          </c:cat>
          <c:val>
            <c:numRef>
              <c:f>Лист1!$C$2:$C$4</c:f>
              <c:numCache>
                <c:formatCode>0.0%</c:formatCode>
                <c:ptCount val="3"/>
                <c:pt idx="0">
                  <c:v>0.33200000000000002</c:v>
                </c:pt>
                <c:pt idx="1">
                  <c:v>0.34899999999999998</c:v>
                </c:pt>
                <c:pt idx="2">
                  <c:v>0.46200000000000002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D634-4E27-9C61-3CA017A6DB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65653448"/>
        <c:axId val="365654232"/>
      </c:areaChart>
      <c:catAx>
        <c:axId val="36565344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365654232"/>
        <c:crosses val="autoZero"/>
        <c:auto val="1"/>
        <c:lblAlgn val="ctr"/>
        <c:lblOffset val="100"/>
        <c:noMultiLvlLbl val="0"/>
      </c:catAx>
      <c:valAx>
        <c:axId val="365654232"/>
        <c:scaling>
          <c:orientation val="minMax"/>
        </c:scaling>
        <c:delete val="1"/>
        <c:axPos val="l"/>
        <c:majorGridlines>
          <c:spPr>
            <a:ln w="9525" cap="flat" cmpd="sng" algn="ctr">
              <a:solidFill>
                <a:schemeClr val="bg1">
                  <a:lumMod val="95000"/>
                  <a:alpha val="47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crossAx val="365653448"/>
        <c:crosses val="autoZero"/>
        <c:crossBetween val="midCat"/>
      </c:valAx>
      <c:spPr>
        <a:noFill/>
        <a:ln>
          <a:noFill/>
        </a:ln>
        <a:effectLst/>
      </c:spPr>
    </c:plotArea>
    <c:plotVisOnly val="1"/>
    <c:dispBlanksAs val="gap"/>
    <c:showDLblsOverMax val="0"/>
    <c:extLst xmlns:c16r2="http://schemas.microsoft.com/office/drawing/2015/06/chart"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0.1237</cdr:x>
      <cdr:y>0</cdr:y>
    </cdr:from>
    <cdr:to>
      <cdr:x>0.17276</cdr:x>
      <cdr:y>0.08641</cdr:y>
    </cdr:to>
    <cdr:sp macro="" textlink="">
      <cdr:nvSpPr>
        <cdr:cNvPr id="2" name="TextBox 3"/>
        <cdr:cNvSpPr txBox="1"/>
      </cdr:nvSpPr>
      <cdr:spPr>
        <a:xfrm xmlns:a="http://schemas.openxmlformats.org/drawingml/2006/main">
          <a:off x="1407160" y="0"/>
          <a:ext cx="558166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non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 smtClean="0">
              <a:solidFill>
                <a:schemeClr val="tx2"/>
              </a:solidFill>
              <a:latin typeface="Arial Narrow" panose="020B0606020202030204" pitchFamily="34" charset="0"/>
            </a:rPr>
            <a:t>АПК</a:t>
          </a:r>
          <a:endParaRPr lang="ru-RU" dirty="0">
            <a:solidFill>
              <a:schemeClr val="tx2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0.1237</cdr:x>
      <cdr:y>0.06423</cdr:y>
    </cdr:from>
    <cdr:to>
      <cdr:x>0.36662</cdr:x>
      <cdr:y>0.15065</cdr:y>
    </cdr:to>
    <cdr:sp macro="" textlink="">
      <cdr:nvSpPr>
        <cdr:cNvPr id="3" name="TextBox 24"/>
        <cdr:cNvSpPr txBox="1"/>
      </cdr:nvSpPr>
      <cdr:spPr>
        <a:xfrm xmlns:a="http://schemas.openxmlformats.org/drawingml/2006/main">
          <a:off x="1407160" y="274518"/>
          <a:ext cx="276352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 smtClean="0">
              <a:solidFill>
                <a:schemeClr val="tx2"/>
              </a:solidFill>
              <a:latin typeface="Arial Narrow" panose="020B0606020202030204" pitchFamily="34" charset="0"/>
            </a:rPr>
            <a:t>Промышленности</a:t>
          </a:r>
          <a:endParaRPr lang="ru-RU" dirty="0">
            <a:solidFill>
              <a:schemeClr val="tx2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0.1237</cdr:x>
      <cdr:y>0.12685</cdr:y>
    </cdr:from>
    <cdr:to>
      <cdr:x>0.24873</cdr:x>
      <cdr:y>0.21327</cdr:y>
    </cdr:to>
    <cdr:sp macro="" textlink="">
      <cdr:nvSpPr>
        <cdr:cNvPr id="4" name="TextBox 25"/>
        <cdr:cNvSpPr txBox="1"/>
      </cdr:nvSpPr>
      <cdr:spPr>
        <a:xfrm xmlns:a="http://schemas.openxmlformats.org/drawingml/2006/main">
          <a:off x="1407160" y="542164"/>
          <a:ext cx="1422400" cy="369332"/>
        </a:xfrm>
        <a:prstGeom xmlns:a="http://schemas.openxmlformats.org/drawingml/2006/main" prst="rect">
          <a:avLst/>
        </a:prstGeom>
        <a:noFill xmlns:a="http://schemas.openxmlformats.org/drawingml/2006/main"/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dirty="0" smtClean="0">
              <a:solidFill>
                <a:schemeClr val="tx2"/>
              </a:solidFill>
              <a:latin typeface="Arial Narrow" panose="020B0606020202030204" pitchFamily="34" charset="0"/>
            </a:rPr>
            <a:t>Услуг</a:t>
          </a:r>
          <a:endParaRPr lang="ru-RU" dirty="0">
            <a:solidFill>
              <a:schemeClr val="tx2"/>
            </a:solidFill>
            <a:latin typeface="Arial Narrow" panose="020B0606020202030204" pitchFamily="34" charset="0"/>
          </a:endParaRPr>
        </a:p>
      </cdr:txBody>
    </cdr:sp>
  </cdr:relSizeAnchor>
  <cdr:relSizeAnchor xmlns:cdr="http://schemas.openxmlformats.org/drawingml/2006/chartDrawing">
    <cdr:from>
      <cdr:x>0.10438</cdr:x>
      <cdr:y>0.0257</cdr:y>
    </cdr:from>
    <cdr:to>
      <cdr:x>0.11886</cdr:x>
      <cdr:y>0.06423</cdr:y>
    </cdr:to>
    <cdr:sp macro="" textlink="">
      <cdr:nvSpPr>
        <cdr:cNvPr id="5" name="Прямоугольник 4"/>
        <cdr:cNvSpPr/>
      </cdr:nvSpPr>
      <cdr:spPr>
        <a:xfrm xmlns:a="http://schemas.openxmlformats.org/drawingml/2006/main">
          <a:off x="1187450" y="109822"/>
          <a:ext cx="164696" cy="16469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1">
            <a:lumMod val="60000"/>
            <a:lumOff val="4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0.10438</cdr:x>
      <cdr:y>0.08929</cdr:y>
    </cdr:from>
    <cdr:to>
      <cdr:x>0.11886</cdr:x>
      <cdr:y>0.12782</cdr:y>
    </cdr:to>
    <cdr:sp macro="" textlink="">
      <cdr:nvSpPr>
        <cdr:cNvPr id="6" name="Прямоугольник 5"/>
        <cdr:cNvSpPr/>
      </cdr:nvSpPr>
      <cdr:spPr>
        <a:xfrm xmlns:a="http://schemas.openxmlformats.org/drawingml/2006/main">
          <a:off x="1187450" y="381614"/>
          <a:ext cx="164696" cy="16469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60000"/>
            <a:lumOff val="4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  <cdr:relSizeAnchor xmlns:cdr="http://schemas.openxmlformats.org/drawingml/2006/chartDrawing">
    <cdr:from>
      <cdr:x>0.10438</cdr:x>
      <cdr:y>0.15449</cdr:y>
    </cdr:from>
    <cdr:to>
      <cdr:x>0.11886</cdr:x>
      <cdr:y>0.19302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1187450" y="660262"/>
          <a:ext cx="164696" cy="164696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3">
            <a:lumMod val="60000"/>
            <a:lumOff val="40000"/>
          </a:schemeClr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ot="0" spcFirstLastPara="0" vert="horz" wrap="square" lIns="91440" tIns="45720" rIns="91440" bIns="45720" numCol="1" spcCol="0" rtlCol="0" fromWordArt="0" anchor="ctr" anchorCtr="0" forceAA="0" compatLnSpc="1">
          <a:prstTxWarp prst="textNoShape">
            <a:avLst/>
          </a:prstTxWarp>
          <a:no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27D1684-62FA-4969-A039-F3B70FE5D42E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CCB7DA-BB5D-4B19-A0FF-036AC9533EE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173049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07779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25482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76000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2612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80928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57643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79929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953121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425638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43964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18895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E2FA19-97EF-4F1F-B3CA-4B51B62D6736}" type="datetimeFigureOut">
              <a:rPr lang="ru-RU" smtClean="0"/>
              <a:t>17.12.2020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89ADB2-9BC8-4AAA-8D73-B8B53C46C80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9381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1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/>
          <p:cNvSpPr txBox="1"/>
          <p:nvPr/>
        </p:nvSpPr>
        <p:spPr>
          <a:xfrm>
            <a:off x="599541" y="2840879"/>
            <a:ext cx="11184472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solidFill>
                  <a:srgbClr val="2F5597"/>
                </a:solidFill>
                <a:latin typeface="Arial Narrow" panose="020B0606020202030204" pitchFamily="34" charset="0"/>
              </a:rPr>
              <a:t>Об итогах реализации национального проекта </a:t>
            </a:r>
            <a:endParaRPr lang="ru-RU" sz="4000" b="1" dirty="0" smtClean="0">
              <a:solidFill>
                <a:srgbClr val="2F5597"/>
              </a:solidFill>
              <a:latin typeface="Arial Narrow" panose="020B0606020202030204" pitchFamily="34" charset="0"/>
            </a:endParaRPr>
          </a:p>
          <a:p>
            <a:r>
              <a:rPr lang="ru-RU" sz="4000" b="1" dirty="0" smtClean="0">
                <a:solidFill>
                  <a:srgbClr val="2F5597"/>
                </a:solidFill>
                <a:latin typeface="Arial Narrow" panose="020B0606020202030204" pitchFamily="34" charset="0"/>
              </a:rPr>
              <a:t>«</a:t>
            </a:r>
            <a:r>
              <a:rPr lang="ru-RU" sz="4000" b="1" dirty="0">
                <a:solidFill>
                  <a:srgbClr val="2F5597"/>
                </a:solidFill>
                <a:latin typeface="Arial Narrow" panose="020B0606020202030204" pitchFamily="34" charset="0"/>
              </a:rPr>
              <a:t>Международная кооперация и экспорт</a:t>
            </a:r>
            <a:r>
              <a:rPr lang="ru-RU" sz="4000" b="1" dirty="0" smtClean="0">
                <a:solidFill>
                  <a:srgbClr val="2F5597"/>
                </a:solidFill>
                <a:latin typeface="Arial Narrow" panose="020B0606020202030204" pitchFamily="34" charset="0"/>
              </a:rPr>
              <a:t>»</a:t>
            </a:r>
          </a:p>
          <a:p>
            <a:r>
              <a:rPr lang="ru-RU" sz="4000" b="1" dirty="0">
                <a:solidFill>
                  <a:srgbClr val="2F5597"/>
                </a:solidFill>
                <a:latin typeface="Arial Narrow" panose="020B0606020202030204" pitchFamily="34" charset="0"/>
              </a:rPr>
              <a:t>в Приморском крае в 2020 году и планах на 2021 </a:t>
            </a:r>
            <a:r>
              <a:rPr lang="ru-RU" sz="4000" b="1" dirty="0" smtClean="0">
                <a:solidFill>
                  <a:srgbClr val="2F5597"/>
                </a:solidFill>
                <a:latin typeface="Arial Narrow" panose="020B0606020202030204" pitchFamily="34" charset="0"/>
              </a:rPr>
              <a:t>год</a:t>
            </a:r>
            <a:endParaRPr lang="ru-RU" sz="4000" b="1" dirty="0">
              <a:solidFill>
                <a:srgbClr val="2F5597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19" name="Группа 18"/>
          <p:cNvGrpSpPr/>
          <p:nvPr/>
        </p:nvGrpSpPr>
        <p:grpSpPr>
          <a:xfrm>
            <a:off x="281059" y="64217"/>
            <a:ext cx="11634198" cy="1217577"/>
            <a:chOff x="281059" y="64217"/>
            <a:chExt cx="11634198" cy="1217577"/>
          </a:xfrm>
        </p:grpSpPr>
        <p:pic>
          <p:nvPicPr>
            <p:cNvPr id="5" name="Рисунок 4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059" y="64217"/>
              <a:ext cx="1145802" cy="1145802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222"/>
            <a:stretch/>
          </p:blipFill>
          <p:spPr>
            <a:xfrm>
              <a:off x="11070869" y="247677"/>
              <a:ext cx="844388" cy="759831"/>
            </a:xfrm>
            <a:prstGeom prst="rect">
              <a:avLst/>
            </a:prstGeom>
          </p:spPr>
        </p:pic>
        <p:pic>
          <p:nvPicPr>
            <p:cNvPr id="13" name="Рисунок 12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88"/>
            <a:stretch/>
          </p:blipFill>
          <p:spPr>
            <a:xfrm>
              <a:off x="9514725" y="105693"/>
              <a:ext cx="1680706" cy="1176101"/>
            </a:xfrm>
            <a:prstGeom prst="rect">
              <a:avLst/>
            </a:prstGeom>
          </p:spPr>
        </p:pic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1265464" y="1007508"/>
              <a:ext cx="10518549" cy="849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5433079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89453" y="523607"/>
            <a:ext cx="3405395" cy="416860"/>
          </a:xfrm>
        </p:spPr>
        <p:txBody>
          <a:bodyPr>
            <a:noAutofit/>
          </a:bodyPr>
          <a:lstStyle/>
          <a:p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>Целевой показатель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497617" y="1016000"/>
            <a:ext cx="884103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Объем несырьевого неэнергетического </a:t>
            </a:r>
            <a:r>
              <a:rPr lang="ru-RU" sz="24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экспорта (млн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. долл. </a:t>
            </a:r>
            <a:r>
              <a:rPr lang="ru-RU" sz="24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США)</a:t>
            </a:r>
            <a:endParaRPr lang="ru-RU" sz="2400" b="1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81059" y="64217"/>
            <a:ext cx="11634198" cy="1217577"/>
            <a:chOff x="281059" y="64217"/>
            <a:chExt cx="11634198" cy="1217577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059" y="64217"/>
              <a:ext cx="1145802" cy="1145802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222"/>
            <a:stretch/>
          </p:blipFill>
          <p:spPr>
            <a:xfrm>
              <a:off x="11070869" y="247677"/>
              <a:ext cx="844388" cy="759831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88"/>
            <a:stretch/>
          </p:blipFill>
          <p:spPr>
            <a:xfrm>
              <a:off x="9514725" y="105693"/>
              <a:ext cx="1680706" cy="1176101"/>
            </a:xfrm>
            <a:prstGeom prst="rect">
              <a:avLst/>
            </a:prstGeom>
          </p:spPr>
        </p:pic>
        <p:cxnSp>
          <p:nvCxnSpPr>
            <p:cNvPr id="16" name="Прямая соединительная линия 15"/>
            <p:cNvCxnSpPr/>
            <p:nvPr/>
          </p:nvCxnSpPr>
          <p:spPr>
            <a:xfrm flipV="1">
              <a:off x="1265464" y="1007508"/>
              <a:ext cx="10518549" cy="849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aphicFrame>
        <p:nvGraphicFramePr>
          <p:cNvPr id="17" name="Диаграмма 16">
            <a:extLst>
              <a:ext uri="{FF2B5EF4-FFF2-40B4-BE49-F238E27FC236}">
                <a16:creationId xmlns:a16="http://schemas.microsoft.com/office/drawing/2014/main" xmlns="" id="{77D74818-DA95-4851-8A95-6D748BF5B9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37241917"/>
              </p:ext>
            </p:extLst>
          </p:nvPr>
        </p:nvGraphicFramePr>
        <p:xfrm>
          <a:off x="407988" y="1567517"/>
          <a:ext cx="11376025" cy="42739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1178560" y="5746654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2019 год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241453" y="5746654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2020 год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507019" y="5733478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2020 год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7856099" y="5733478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2021 год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0095922" y="5733478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2024 год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2655555" y="6003304"/>
            <a:ext cx="21467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Плановые показатели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4888805" y="6008067"/>
            <a:ext cx="23567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Фактические показатели</a:t>
            </a:r>
          </a:p>
        </p:txBody>
      </p:sp>
    </p:spTree>
    <p:extLst>
      <p:ext uri="{BB962C8B-B14F-4D97-AF65-F5344CB8AC3E}">
        <p14:creationId xmlns:p14="http://schemas.microsoft.com/office/powerpoint/2010/main" val="30780567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4" name="Диаграмма 13"/>
          <p:cNvGraphicFramePr/>
          <p:nvPr/>
        </p:nvGraphicFramePr>
        <p:xfrm>
          <a:off x="2776444" y="4585337"/>
          <a:ext cx="2685664" cy="22726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>
            <a:extLst>
              <a:ext uri="{FF2B5EF4-FFF2-40B4-BE49-F238E27FC236}">
                <a16:creationId xmlns:a16="http://schemas.microsoft.com/office/drawing/2014/main" xmlns="" id="{77D74818-DA95-4851-8A95-6D748BF5B9F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31779026"/>
              </p:ext>
            </p:extLst>
          </p:nvPr>
        </p:nvGraphicFramePr>
        <p:xfrm>
          <a:off x="407988" y="1842282"/>
          <a:ext cx="11347564" cy="43723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Заголовок 1"/>
          <p:cNvSpPr txBox="1">
            <a:spLocks/>
          </p:cNvSpPr>
          <p:nvPr/>
        </p:nvSpPr>
        <p:spPr>
          <a:xfrm>
            <a:off x="1489453" y="523607"/>
            <a:ext cx="3405395" cy="416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Структура экспорта</a:t>
            </a:r>
            <a:endParaRPr lang="ru-RU" sz="3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516667" y="1016000"/>
            <a:ext cx="8841031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Доля </a:t>
            </a:r>
            <a:r>
              <a:rPr lang="ru-RU" sz="2400" b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несырьевого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неэнергетического </a:t>
            </a:r>
            <a:r>
              <a:rPr lang="ru-RU" sz="24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экспорта (%)</a:t>
            </a:r>
            <a:endParaRPr lang="ru-RU" sz="2400" b="1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290584" y="64217"/>
            <a:ext cx="11634198" cy="1217577"/>
            <a:chOff x="281059" y="64217"/>
            <a:chExt cx="11634198" cy="1217577"/>
          </a:xfrm>
        </p:grpSpPr>
        <p:pic>
          <p:nvPicPr>
            <p:cNvPr id="15" name="Рисунок 1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059" y="64217"/>
              <a:ext cx="1145802" cy="1145802"/>
            </a:xfrm>
            <a:prstGeom prst="rect">
              <a:avLst/>
            </a:prstGeom>
          </p:spPr>
        </p:pic>
        <p:pic>
          <p:nvPicPr>
            <p:cNvPr id="16" name="Рисунок 15"/>
            <p:cNvPicPr>
              <a:picLocks noChangeAspect="1"/>
            </p:cNvPicPr>
            <p:nvPr/>
          </p:nvPicPr>
          <p:blipFill rotWithShape="1"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222"/>
            <a:stretch/>
          </p:blipFill>
          <p:spPr>
            <a:xfrm>
              <a:off x="11070869" y="247677"/>
              <a:ext cx="844388" cy="759831"/>
            </a:xfrm>
            <a:prstGeom prst="rect">
              <a:avLst/>
            </a:prstGeom>
          </p:spPr>
        </p:pic>
        <p:pic>
          <p:nvPicPr>
            <p:cNvPr id="17" name="Рисунок 16"/>
            <p:cNvPicPr>
              <a:picLocks noChangeAspect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88"/>
            <a:stretch/>
          </p:blipFill>
          <p:spPr>
            <a:xfrm>
              <a:off x="9514725" y="105693"/>
              <a:ext cx="1680706" cy="1176101"/>
            </a:xfrm>
            <a:prstGeom prst="rect">
              <a:avLst/>
            </a:prstGeom>
          </p:spPr>
        </p:pic>
        <p:cxnSp>
          <p:nvCxnSpPr>
            <p:cNvPr id="18" name="Прямая соединительная линия 17"/>
            <p:cNvCxnSpPr/>
            <p:nvPr/>
          </p:nvCxnSpPr>
          <p:spPr>
            <a:xfrm flipV="1">
              <a:off x="1265464" y="1007508"/>
              <a:ext cx="10518549" cy="849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0" name="TextBox 3"/>
          <p:cNvSpPr txBox="1"/>
          <p:nvPr/>
        </p:nvSpPr>
        <p:spPr>
          <a:xfrm>
            <a:off x="1826259" y="1668821"/>
            <a:ext cx="237426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Приморский край</a:t>
            </a:r>
            <a:endParaRPr lang="ru-RU" sz="1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816735" y="1943339"/>
            <a:ext cx="27635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18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Россия</a:t>
            </a:r>
            <a:endParaRPr lang="ru-RU" sz="18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Прямоугольник 21"/>
          <p:cNvSpPr/>
          <p:nvPr/>
        </p:nvSpPr>
        <p:spPr>
          <a:xfrm>
            <a:off x="1597025" y="1778643"/>
            <a:ext cx="164696" cy="16469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>
              <a:latin typeface="Arial Narrow" panose="020B0606020202030204" pitchFamily="34" charset="0"/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597025" y="2050435"/>
            <a:ext cx="164696" cy="164696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>
            <a:lvl1pPr marL="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>
              <a:latin typeface="Arial Narrow" panose="020B0606020202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290517" y="6047343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2018 год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515922" y="6047343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2019 год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0899088" y="6047343"/>
            <a:ext cx="97494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2020 год</a:t>
            </a:r>
            <a:endParaRPr lang="ru-RU" b="1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39232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489453" y="523607"/>
            <a:ext cx="5736847" cy="416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Поддержка экспорта в 2020 году</a:t>
            </a:r>
            <a:endParaRPr lang="ru-RU" sz="3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9" name="Группа 8"/>
          <p:cNvGrpSpPr/>
          <p:nvPr/>
        </p:nvGrpSpPr>
        <p:grpSpPr>
          <a:xfrm>
            <a:off x="281059" y="64217"/>
            <a:ext cx="11634198" cy="1217577"/>
            <a:chOff x="281059" y="64217"/>
            <a:chExt cx="11634198" cy="1217577"/>
          </a:xfrm>
        </p:grpSpPr>
        <p:pic>
          <p:nvPicPr>
            <p:cNvPr id="10" name="Рисунок 9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059" y="64217"/>
              <a:ext cx="1145802" cy="1145802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222"/>
            <a:stretch/>
          </p:blipFill>
          <p:spPr>
            <a:xfrm>
              <a:off x="11070869" y="247677"/>
              <a:ext cx="844388" cy="759831"/>
            </a:xfrm>
            <a:prstGeom prst="rect">
              <a:avLst/>
            </a:prstGeom>
          </p:spPr>
        </p:pic>
        <p:pic>
          <p:nvPicPr>
            <p:cNvPr id="12" name="Рисунок 11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88"/>
            <a:stretch/>
          </p:blipFill>
          <p:spPr>
            <a:xfrm>
              <a:off x="9514725" y="105693"/>
              <a:ext cx="1680706" cy="1176101"/>
            </a:xfrm>
            <a:prstGeom prst="rect">
              <a:avLst/>
            </a:prstGeom>
          </p:spPr>
        </p:pic>
        <p:cxnSp>
          <p:nvCxnSpPr>
            <p:cNvPr id="13" name="Прямая соединительная линия 12"/>
            <p:cNvCxnSpPr/>
            <p:nvPr/>
          </p:nvCxnSpPr>
          <p:spPr>
            <a:xfrm flipV="1">
              <a:off x="1265464" y="1007508"/>
              <a:ext cx="10518549" cy="849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5" name="TextBox 24"/>
          <p:cNvSpPr txBox="1"/>
          <p:nvPr/>
        </p:nvSpPr>
        <p:spPr>
          <a:xfrm>
            <a:off x="407912" y="1965671"/>
            <a:ext cx="4186541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предпринимателей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получили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поддержку 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16" name="TextBox 24"/>
          <p:cNvSpPr txBox="1"/>
          <p:nvPr/>
        </p:nvSpPr>
        <p:spPr>
          <a:xfrm>
            <a:off x="407912" y="3040675"/>
            <a:ext cx="4186617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услуг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оказаны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им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по содействию в выходе на внешние рынки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300543" y="1196609"/>
            <a:ext cx="9844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506</a:t>
            </a:r>
            <a:endParaRPr lang="ru-RU" sz="4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9" name="TextBox 24"/>
          <p:cNvSpPr txBox="1"/>
          <p:nvPr/>
        </p:nvSpPr>
        <p:spPr>
          <a:xfrm>
            <a:off x="281059" y="2286591"/>
            <a:ext cx="1477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1108</a:t>
            </a:r>
            <a:endParaRPr lang="ru-RU" sz="4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5250754" y="1334567"/>
            <a:ext cx="62953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Запущены новые 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акселерационные программы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26" name="TextBox 24"/>
          <p:cNvSpPr txBox="1"/>
          <p:nvPr/>
        </p:nvSpPr>
        <p:spPr>
          <a:xfrm>
            <a:off x="5250754" y="1915394"/>
            <a:ext cx="236827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rgbClr val="ED5338"/>
                </a:solidFill>
                <a:latin typeface="Arial Narrow" panose="020B0606020202030204" pitchFamily="34" charset="0"/>
              </a:rPr>
              <a:t>«Энергия меда» </a:t>
            </a:r>
            <a:r>
              <a:rPr lang="ru-RU" sz="2400" dirty="0" smtClean="0">
                <a:solidFill>
                  <a:srgbClr val="ED5338"/>
                </a:solidFill>
                <a:latin typeface="Arial Narrow" panose="020B0606020202030204" pitchFamily="34" charset="0"/>
              </a:rPr>
              <a:t> </a:t>
            </a:r>
            <a:r>
              <a:rPr lang="ru-RU" sz="2400" dirty="0">
                <a:solidFill>
                  <a:srgbClr val="ED5338"/>
                </a:solidFill>
                <a:latin typeface="Arial Narrow" panose="020B0606020202030204" pitchFamily="34" charset="0"/>
              </a:rPr>
              <a:t>15 участников </a:t>
            </a:r>
          </a:p>
        </p:txBody>
      </p:sp>
      <p:sp>
        <p:nvSpPr>
          <p:cNvPr id="27" name="TextBox 24"/>
          <p:cNvSpPr txBox="1"/>
          <p:nvPr/>
        </p:nvSpPr>
        <p:spPr>
          <a:xfrm>
            <a:off x="7905313" y="1915394"/>
            <a:ext cx="384695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solidFill>
                  <a:srgbClr val="ED5338"/>
                </a:solidFill>
                <a:latin typeface="Arial Narrow" panose="020B0606020202030204" pitchFamily="34" charset="0"/>
              </a:rPr>
              <a:t>«Энергия </a:t>
            </a:r>
            <a:r>
              <a:rPr lang="ru-RU" sz="2400" dirty="0" smtClean="0">
                <a:solidFill>
                  <a:srgbClr val="ED5338"/>
                </a:solidFill>
                <a:latin typeface="Arial Narrow" panose="020B0606020202030204" pitchFamily="34" charset="0"/>
              </a:rPr>
              <a:t>Экспорта </a:t>
            </a:r>
            <a:r>
              <a:rPr lang="en-US" sz="2400" dirty="0" smtClean="0">
                <a:solidFill>
                  <a:srgbClr val="ED5338"/>
                </a:solidFill>
                <a:latin typeface="Arial Narrow" panose="020B0606020202030204" pitchFamily="34" charset="0"/>
              </a:rPr>
              <a:t>WeChat</a:t>
            </a:r>
            <a:r>
              <a:rPr lang="ru-RU" sz="2400" dirty="0" smtClean="0">
                <a:solidFill>
                  <a:srgbClr val="ED5338"/>
                </a:solidFill>
                <a:latin typeface="Arial Narrow" panose="020B0606020202030204" pitchFamily="34" charset="0"/>
              </a:rPr>
              <a:t>»  20 </a:t>
            </a:r>
            <a:r>
              <a:rPr lang="ru-RU" sz="2400" dirty="0">
                <a:solidFill>
                  <a:srgbClr val="ED5338"/>
                </a:solidFill>
                <a:latin typeface="Arial Narrow" panose="020B0606020202030204" pitchFamily="34" charset="0"/>
              </a:rPr>
              <a:t>участников </a:t>
            </a:r>
            <a:endParaRPr lang="ru-RU" sz="2400" dirty="0" smtClean="0">
              <a:solidFill>
                <a:srgbClr val="ED5338"/>
              </a:solidFill>
              <a:latin typeface="Arial Narrow" panose="020B0606020202030204" pitchFamily="34" charset="0"/>
            </a:endParaRPr>
          </a:p>
          <a:p>
            <a:pPr algn="ctr"/>
            <a:r>
              <a:rPr lang="ru-RU" sz="2400" dirty="0" smtClean="0">
                <a:solidFill>
                  <a:srgbClr val="ED5338"/>
                </a:solidFill>
                <a:latin typeface="Arial Narrow" panose="020B0606020202030204" pitchFamily="34" charset="0"/>
              </a:rPr>
              <a:t>(13 размещены </a:t>
            </a:r>
            <a:r>
              <a:rPr lang="ru-RU" sz="2400" dirty="0">
                <a:solidFill>
                  <a:srgbClr val="ED5338"/>
                </a:solidFill>
                <a:latin typeface="Arial Narrow" panose="020B0606020202030204" pitchFamily="34" charset="0"/>
              </a:rPr>
              <a:t>и 7 в </a:t>
            </a:r>
            <a:r>
              <a:rPr lang="ru-RU" sz="2400" dirty="0" smtClean="0">
                <a:solidFill>
                  <a:srgbClr val="ED5338"/>
                </a:solidFill>
                <a:latin typeface="Arial Narrow" panose="020B0606020202030204" pitchFamily="34" charset="0"/>
              </a:rPr>
              <a:t>работе)</a:t>
            </a:r>
            <a:endParaRPr lang="ru-RU" sz="2400" dirty="0">
              <a:solidFill>
                <a:srgbClr val="ED5338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TextBox 24"/>
          <p:cNvSpPr txBox="1"/>
          <p:nvPr/>
        </p:nvSpPr>
        <p:spPr>
          <a:xfrm>
            <a:off x="407912" y="4455764"/>
            <a:ext cx="4186541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н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овых экспортеров заключили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TextBox 24"/>
          <p:cNvSpPr txBox="1"/>
          <p:nvPr/>
        </p:nvSpPr>
        <p:spPr>
          <a:xfrm>
            <a:off x="407912" y="5530768"/>
            <a:ext cx="4186617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э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кспортных контракта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TextBox 24"/>
          <p:cNvSpPr txBox="1"/>
          <p:nvPr/>
        </p:nvSpPr>
        <p:spPr>
          <a:xfrm>
            <a:off x="300543" y="3686702"/>
            <a:ext cx="9844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58</a:t>
            </a:r>
            <a:endParaRPr lang="ru-RU" sz="4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TextBox 24"/>
          <p:cNvSpPr txBox="1"/>
          <p:nvPr/>
        </p:nvSpPr>
        <p:spPr>
          <a:xfrm>
            <a:off x="281059" y="4776684"/>
            <a:ext cx="14775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94</a:t>
            </a:r>
            <a:endParaRPr lang="ru-RU" sz="4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5348044" y="3509675"/>
            <a:ext cx="640421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Обучение в семинарах «Школы 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экспорта РЭЦ»</a:t>
            </a:r>
          </a:p>
        </p:txBody>
      </p:sp>
      <p:sp>
        <p:nvSpPr>
          <p:cNvPr id="33" name="TextBox 24"/>
          <p:cNvSpPr txBox="1"/>
          <p:nvPr/>
        </p:nvSpPr>
        <p:spPr>
          <a:xfrm>
            <a:off x="6036664" y="3981012"/>
            <a:ext cx="48712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solidFill>
                  <a:srgbClr val="ED5338"/>
                </a:solidFill>
                <a:latin typeface="Arial Narrow" panose="020B0606020202030204" pitchFamily="34" charset="0"/>
              </a:rPr>
              <a:t>прошёл 121 предприниматель</a:t>
            </a:r>
            <a:endParaRPr lang="ru-RU" sz="2400" dirty="0">
              <a:solidFill>
                <a:srgbClr val="ED5338"/>
              </a:solidFill>
              <a:latin typeface="Arial Narrow" panose="020B060602020203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6214269" y="4727652"/>
            <a:ext cx="45608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На электронные площадки вышли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38" name="TextBox 24"/>
          <p:cNvSpPr txBox="1"/>
          <p:nvPr/>
        </p:nvSpPr>
        <p:spPr>
          <a:xfrm>
            <a:off x="4753738" y="5117378"/>
            <a:ext cx="71318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 smtClean="0">
                <a:solidFill>
                  <a:srgbClr val="ED5338"/>
                </a:solidFill>
                <a:latin typeface="Arial Narrow" panose="020B0606020202030204" pitchFamily="34" charset="0"/>
              </a:rPr>
              <a:t>70 предпринимателей со своей </a:t>
            </a:r>
            <a:r>
              <a:rPr lang="ru-RU" sz="2400" dirty="0">
                <a:solidFill>
                  <a:srgbClr val="ED5338"/>
                </a:solidFill>
                <a:latin typeface="Arial Narrow" panose="020B0606020202030204" pitchFamily="34" charset="0"/>
              </a:rPr>
              <a:t>продукцией площадках (</a:t>
            </a:r>
            <a:r>
              <a:rPr lang="en-US" sz="2400" dirty="0">
                <a:solidFill>
                  <a:srgbClr val="ED5338"/>
                </a:solidFill>
                <a:latin typeface="Arial Narrow" panose="020B0606020202030204" pitchFamily="34" charset="0"/>
              </a:rPr>
              <a:t>Alibaba.com, eBay.com, All.biz, Satu.kz, Yorso.com, Amazon)</a:t>
            </a:r>
            <a:endParaRPr lang="ru-RU" sz="2400" dirty="0">
              <a:solidFill>
                <a:srgbClr val="ED5338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802588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489453" y="523607"/>
            <a:ext cx="5736847" cy="416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Замещённые проекты</a:t>
            </a:r>
            <a:endParaRPr lang="ru-RU" sz="32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grpSp>
        <p:nvGrpSpPr>
          <p:cNvPr id="8" name="Группа 7"/>
          <p:cNvGrpSpPr/>
          <p:nvPr/>
        </p:nvGrpSpPr>
        <p:grpSpPr>
          <a:xfrm>
            <a:off x="281059" y="64217"/>
            <a:ext cx="11634198" cy="1217577"/>
            <a:chOff x="281059" y="64217"/>
            <a:chExt cx="11634198" cy="1217577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059" y="64217"/>
              <a:ext cx="1145802" cy="1145802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222"/>
            <a:stretch/>
          </p:blipFill>
          <p:spPr>
            <a:xfrm>
              <a:off x="11070869" y="247677"/>
              <a:ext cx="844388" cy="75983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88"/>
            <a:stretch/>
          </p:blipFill>
          <p:spPr>
            <a:xfrm>
              <a:off x="9514725" y="105693"/>
              <a:ext cx="1680706" cy="1176101"/>
            </a:xfrm>
            <a:prstGeom prst="rect">
              <a:avLst/>
            </a:prstGeom>
          </p:spPr>
        </p:pic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1265464" y="1007508"/>
              <a:ext cx="10518549" cy="849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1482741" y="1309779"/>
            <a:ext cx="18966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Планировали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84365" y="1309779"/>
            <a:ext cx="180049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Заменили на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4965" y="1985427"/>
            <a:ext cx="42378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Участие предпринимателей в 10 международных выставках в КНР, Вьетнаме, Тайване, Корее, США,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Японии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7" name="Нашивка 16"/>
          <p:cNvSpPr/>
          <p:nvPr/>
        </p:nvSpPr>
        <p:spPr>
          <a:xfrm>
            <a:off x="5952785" y="2011266"/>
            <a:ext cx="246743" cy="885371"/>
          </a:xfrm>
          <a:prstGeom prst="chevron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5338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6524738" y="2261193"/>
            <a:ext cx="423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Онлайн-выставки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714965" y="3455809"/>
            <a:ext cx="4237819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Ярмарка приморских продуктов для жителей Харбина, КНР</a:t>
            </a:r>
          </a:p>
        </p:txBody>
      </p:sp>
      <p:sp>
        <p:nvSpPr>
          <p:cNvPr id="20" name="Нашивка 19"/>
          <p:cNvSpPr/>
          <p:nvPr/>
        </p:nvSpPr>
        <p:spPr>
          <a:xfrm>
            <a:off x="5952785" y="3278447"/>
            <a:ext cx="246743" cy="885371"/>
          </a:xfrm>
          <a:prstGeom prst="chevron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5338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6524738" y="3528374"/>
            <a:ext cx="423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Размещение на электронных площадках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714965" y="4527901"/>
            <a:ext cx="423781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Взаимные выставочные павильоны в 4 странах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: КНР</a:t>
            </a:r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, Южная Корея, Япония, Монголия</a:t>
            </a:r>
          </a:p>
        </p:txBody>
      </p:sp>
      <p:sp>
        <p:nvSpPr>
          <p:cNvPr id="23" name="Нашивка 22"/>
          <p:cNvSpPr/>
          <p:nvPr/>
        </p:nvSpPr>
        <p:spPr>
          <a:xfrm>
            <a:off x="5952785" y="4553740"/>
            <a:ext cx="246743" cy="885371"/>
          </a:xfrm>
          <a:prstGeom prst="chevron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5338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6524738" y="4629495"/>
            <a:ext cx="504314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Поиск партнера и проведение </a:t>
            </a:r>
            <a:r>
              <a:rPr lang="ru-RU" sz="2000" dirty="0" smtClean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переговоров, а также сертификация продукции</a:t>
            </a:r>
            <a:endParaRPr lang="ru-RU" sz="2000" dirty="0">
              <a:solidFill>
                <a:schemeClr val="accent5">
                  <a:lumMod val="75000"/>
                </a:schemeClr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43726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Заголовок 1"/>
          <p:cNvSpPr txBox="1">
            <a:spLocks/>
          </p:cNvSpPr>
          <p:nvPr/>
        </p:nvSpPr>
        <p:spPr>
          <a:xfrm>
            <a:off x="1489453" y="523607"/>
            <a:ext cx="5736847" cy="416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>Региональные проекты в 2021 году</a:t>
            </a:r>
          </a:p>
        </p:txBody>
      </p:sp>
      <p:grpSp>
        <p:nvGrpSpPr>
          <p:cNvPr id="13" name="Группа 12"/>
          <p:cNvGrpSpPr/>
          <p:nvPr/>
        </p:nvGrpSpPr>
        <p:grpSpPr>
          <a:xfrm>
            <a:off x="281059" y="64217"/>
            <a:ext cx="11634198" cy="1217577"/>
            <a:chOff x="281059" y="64217"/>
            <a:chExt cx="11634198" cy="1217577"/>
          </a:xfrm>
        </p:grpSpPr>
        <p:pic>
          <p:nvPicPr>
            <p:cNvPr id="17" name="Рисунок 1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059" y="64217"/>
              <a:ext cx="1145802" cy="1145802"/>
            </a:xfrm>
            <a:prstGeom prst="rect">
              <a:avLst/>
            </a:prstGeom>
          </p:spPr>
        </p:pic>
        <p:pic>
          <p:nvPicPr>
            <p:cNvPr id="18" name="Рисунок 1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222"/>
            <a:stretch/>
          </p:blipFill>
          <p:spPr>
            <a:xfrm>
              <a:off x="11070869" y="247677"/>
              <a:ext cx="844388" cy="759831"/>
            </a:xfrm>
            <a:prstGeom prst="rect">
              <a:avLst/>
            </a:prstGeom>
          </p:spPr>
        </p:pic>
        <p:pic>
          <p:nvPicPr>
            <p:cNvPr id="19" name="Рисунок 1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88"/>
            <a:stretch/>
          </p:blipFill>
          <p:spPr>
            <a:xfrm>
              <a:off x="9514725" y="105693"/>
              <a:ext cx="1680706" cy="1176101"/>
            </a:xfrm>
            <a:prstGeom prst="rect">
              <a:avLst/>
            </a:prstGeom>
          </p:spPr>
        </p:pic>
        <p:cxnSp>
          <p:nvCxnSpPr>
            <p:cNvPr id="20" name="Прямая соединительная линия 19"/>
            <p:cNvCxnSpPr/>
            <p:nvPr/>
          </p:nvCxnSpPr>
          <p:spPr>
            <a:xfrm flipV="1">
              <a:off x="1265464" y="1007508"/>
              <a:ext cx="10518549" cy="849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Скругленный прямоугольник 4"/>
          <p:cNvSpPr/>
          <p:nvPr/>
        </p:nvSpPr>
        <p:spPr>
          <a:xfrm>
            <a:off x="814388" y="1543179"/>
            <a:ext cx="4419600" cy="749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Системные меры развития международной кооперации и </a:t>
            </a:r>
            <a:r>
              <a:rPr lang="ru-RU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экспорта</a:t>
            </a:r>
            <a:endParaRPr lang="ru-RU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814388" y="2484278"/>
            <a:ext cx="4419600" cy="749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Экспорт продукции АПК</a:t>
            </a:r>
          </a:p>
        </p:txBody>
      </p:sp>
      <p:sp>
        <p:nvSpPr>
          <p:cNvPr id="23" name="Скругленный прямоугольник 22"/>
          <p:cNvSpPr/>
          <p:nvPr/>
        </p:nvSpPr>
        <p:spPr>
          <a:xfrm>
            <a:off x="814388" y="3425377"/>
            <a:ext cx="4419600" cy="749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Промышленный экспорт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14388" y="4366476"/>
            <a:ext cx="4419600" cy="749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Экспорт услуг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814388" y="5307575"/>
            <a:ext cx="4419600" cy="749272"/>
          </a:xfrm>
          <a:prstGeom prst="roundRect">
            <a:avLst/>
          </a:pr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Логистика международной торговли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7053263" y="1543179"/>
            <a:ext cx="4419600" cy="7492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Внедрение экспортного стандарта 2.0</a:t>
            </a:r>
          </a:p>
        </p:txBody>
      </p:sp>
      <p:sp>
        <p:nvSpPr>
          <p:cNvPr id="27" name="Скругленный прямоугольник 26"/>
          <p:cNvSpPr/>
          <p:nvPr/>
        </p:nvSpPr>
        <p:spPr>
          <a:xfrm>
            <a:off x="7053263" y="2484278"/>
            <a:ext cx="4419600" cy="7492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1752,9 млн. долл</a:t>
            </a:r>
            <a:r>
              <a:rPr lang="ru-RU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США</a:t>
            </a:r>
            <a:endParaRPr lang="ru-RU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7053263" y="3425377"/>
            <a:ext cx="4419600" cy="7492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1374 млн. долл</a:t>
            </a:r>
            <a:r>
              <a:rPr lang="ru-RU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. США </a:t>
            </a:r>
            <a:endParaRPr lang="ru-RU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7053263" y="4366476"/>
            <a:ext cx="4419600" cy="7492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Прекращает действие</a:t>
            </a: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053263" y="5307575"/>
            <a:ext cx="4419600" cy="7492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solidFill>
                  <a:schemeClr val="tx2"/>
                </a:solidFill>
                <a:latin typeface="Arial Narrow" panose="020B0606020202030204" pitchFamily="34" charset="0"/>
              </a:rPr>
              <a:t>Реализуется только на федеральном уровне</a:t>
            </a:r>
          </a:p>
        </p:txBody>
      </p:sp>
      <p:sp>
        <p:nvSpPr>
          <p:cNvPr id="31" name="Нашивка 30"/>
          <p:cNvSpPr/>
          <p:nvPr/>
        </p:nvSpPr>
        <p:spPr>
          <a:xfrm>
            <a:off x="6020254" y="1647276"/>
            <a:ext cx="246743" cy="541078"/>
          </a:xfrm>
          <a:prstGeom prst="chevron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5338"/>
              </a:solidFill>
            </a:endParaRPr>
          </a:p>
        </p:txBody>
      </p:sp>
      <p:sp>
        <p:nvSpPr>
          <p:cNvPr id="32" name="Нашивка 31"/>
          <p:cNvSpPr/>
          <p:nvPr/>
        </p:nvSpPr>
        <p:spPr>
          <a:xfrm>
            <a:off x="6020254" y="2588375"/>
            <a:ext cx="246743" cy="541078"/>
          </a:xfrm>
          <a:prstGeom prst="chevron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5338"/>
              </a:solidFill>
            </a:endParaRPr>
          </a:p>
        </p:txBody>
      </p:sp>
      <p:sp>
        <p:nvSpPr>
          <p:cNvPr id="33" name="Нашивка 32"/>
          <p:cNvSpPr/>
          <p:nvPr/>
        </p:nvSpPr>
        <p:spPr>
          <a:xfrm>
            <a:off x="6020254" y="3529474"/>
            <a:ext cx="246743" cy="541078"/>
          </a:xfrm>
          <a:prstGeom prst="chevron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5338"/>
              </a:solidFill>
            </a:endParaRPr>
          </a:p>
        </p:txBody>
      </p:sp>
      <p:sp>
        <p:nvSpPr>
          <p:cNvPr id="34" name="Нашивка 33"/>
          <p:cNvSpPr/>
          <p:nvPr/>
        </p:nvSpPr>
        <p:spPr>
          <a:xfrm>
            <a:off x="6020254" y="4470573"/>
            <a:ext cx="246743" cy="541078"/>
          </a:xfrm>
          <a:prstGeom prst="chevron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5338"/>
              </a:solidFill>
            </a:endParaRPr>
          </a:p>
        </p:txBody>
      </p:sp>
      <p:sp>
        <p:nvSpPr>
          <p:cNvPr id="35" name="Нашивка 34"/>
          <p:cNvSpPr/>
          <p:nvPr/>
        </p:nvSpPr>
        <p:spPr>
          <a:xfrm>
            <a:off x="6020254" y="5411672"/>
            <a:ext cx="246743" cy="541078"/>
          </a:xfrm>
          <a:prstGeom prst="chevron">
            <a:avLst/>
          </a:prstGeom>
          <a:solidFill>
            <a:srgbClr val="ED533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ED533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539061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1"/>
          <p:cNvSpPr txBox="1">
            <a:spLocks/>
          </p:cNvSpPr>
          <p:nvPr/>
        </p:nvSpPr>
        <p:spPr>
          <a:xfrm>
            <a:off x="1489453" y="523607"/>
            <a:ext cx="5736847" cy="416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>Приоритеты на 2021 год</a:t>
            </a:r>
          </a:p>
        </p:txBody>
      </p:sp>
      <p:grpSp>
        <p:nvGrpSpPr>
          <p:cNvPr id="8" name="Группа 7"/>
          <p:cNvGrpSpPr/>
          <p:nvPr/>
        </p:nvGrpSpPr>
        <p:grpSpPr>
          <a:xfrm>
            <a:off x="281059" y="64217"/>
            <a:ext cx="11634198" cy="1217577"/>
            <a:chOff x="281059" y="64217"/>
            <a:chExt cx="11634198" cy="1217577"/>
          </a:xfrm>
        </p:grpSpPr>
        <p:pic>
          <p:nvPicPr>
            <p:cNvPr id="9" name="Рисунок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059" y="64217"/>
              <a:ext cx="1145802" cy="1145802"/>
            </a:xfrm>
            <a:prstGeom prst="rect">
              <a:avLst/>
            </a:prstGeom>
          </p:spPr>
        </p:pic>
        <p:pic>
          <p:nvPicPr>
            <p:cNvPr id="10" name="Рисунок 9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222"/>
            <a:stretch/>
          </p:blipFill>
          <p:spPr>
            <a:xfrm>
              <a:off x="11070869" y="247677"/>
              <a:ext cx="844388" cy="759831"/>
            </a:xfrm>
            <a:prstGeom prst="rect">
              <a:avLst/>
            </a:prstGeom>
          </p:spPr>
        </p:pic>
        <p:pic>
          <p:nvPicPr>
            <p:cNvPr id="11" name="Рисунок 10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88"/>
            <a:stretch/>
          </p:blipFill>
          <p:spPr>
            <a:xfrm>
              <a:off x="9514725" y="105693"/>
              <a:ext cx="1680706" cy="1176101"/>
            </a:xfrm>
            <a:prstGeom prst="rect">
              <a:avLst/>
            </a:prstGeom>
          </p:spPr>
        </p:pic>
        <p:cxnSp>
          <p:nvCxnSpPr>
            <p:cNvPr id="12" name="Прямая соединительная линия 11"/>
            <p:cNvCxnSpPr/>
            <p:nvPr/>
          </p:nvCxnSpPr>
          <p:spPr>
            <a:xfrm flipV="1">
              <a:off x="1265464" y="1007508"/>
              <a:ext cx="10518549" cy="849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1482741" y="1309779"/>
            <a:ext cx="16321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</a:t>
            </a:r>
            <a:r>
              <a:rPr lang="ru-RU" sz="2400" b="1" dirty="0" smtClean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странам</a:t>
            </a:r>
            <a:endParaRPr lang="ru-RU" sz="2400" b="1" dirty="0">
              <a:solidFill>
                <a:schemeClr val="tx2"/>
              </a:solidFill>
              <a:latin typeface="Arial Narrow" panose="020B060602020203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6484365" y="1309779"/>
            <a:ext cx="34195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По каналам продвижения</a:t>
            </a:r>
            <a:endParaRPr lang="ru-RU" sz="2400" b="1" dirty="0">
              <a:solidFill>
                <a:schemeClr val="tx2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714965" y="1985427"/>
            <a:ext cx="2666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Традиционные партнеры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41540" y="2394062"/>
            <a:ext cx="423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Электронные торговые площадки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1814574" y="2444640"/>
            <a:ext cx="2095500" cy="37380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Narrow" panose="020B0606020202030204" pitchFamily="34" charset="0"/>
              </a:rPr>
              <a:t>Китай</a:t>
            </a:r>
          </a:p>
        </p:txBody>
      </p:sp>
      <p:sp>
        <p:nvSpPr>
          <p:cNvPr id="25" name="Скругленный прямоугольник 24"/>
          <p:cNvSpPr/>
          <p:nvPr/>
        </p:nvSpPr>
        <p:spPr>
          <a:xfrm>
            <a:off x="1814574" y="2901697"/>
            <a:ext cx="2095500" cy="37380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Narrow" panose="020B0606020202030204" pitchFamily="34" charset="0"/>
              </a:rPr>
              <a:t>Япония</a:t>
            </a:r>
          </a:p>
        </p:txBody>
      </p:sp>
      <p:sp>
        <p:nvSpPr>
          <p:cNvPr id="26" name="Скругленный прямоугольник 25"/>
          <p:cNvSpPr/>
          <p:nvPr/>
        </p:nvSpPr>
        <p:spPr>
          <a:xfrm>
            <a:off x="1814574" y="3348273"/>
            <a:ext cx="2095500" cy="37380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2"/>
                </a:solidFill>
                <a:latin typeface="Arial Narrow" panose="020B0606020202030204" pitchFamily="34" charset="0"/>
              </a:rPr>
              <a:t>Республика Корея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714965" y="3889710"/>
            <a:ext cx="266653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Новые партнеры</a:t>
            </a: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1814574" y="4359404"/>
            <a:ext cx="2095500" cy="37380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Страны СНГ</a:t>
            </a:r>
            <a:endParaRPr lang="ru-RU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1814574" y="4805980"/>
            <a:ext cx="2095500" cy="37380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Индия</a:t>
            </a:r>
            <a:endParaRPr lang="ru-RU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1814574" y="5252556"/>
            <a:ext cx="2095500" cy="373804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Монголия</a:t>
            </a:r>
            <a:endParaRPr lang="ru-RU" sz="20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741540" y="2846816"/>
            <a:ext cx="423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Участие в выставках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6741540" y="3299570"/>
            <a:ext cx="423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Бизнес-миссии онлайн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741540" y="3752324"/>
            <a:ext cx="42378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chemeClr val="accent5">
                    <a:lumMod val="75000"/>
                  </a:schemeClr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Работа с лидерами мнений </a:t>
            </a:r>
          </a:p>
        </p:txBody>
      </p:sp>
      <p:sp>
        <p:nvSpPr>
          <p:cNvPr id="3" name="Ромб 2"/>
          <p:cNvSpPr/>
          <p:nvPr/>
        </p:nvSpPr>
        <p:spPr>
          <a:xfrm>
            <a:off x="6570090" y="2512479"/>
            <a:ext cx="171450" cy="180975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Ромб 33"/>
          <p:cNvSpPr/>
          <p:nvPr/>
        </p:nvSpPr>
        <p:spPr>
          <a:xfrm>
            <a:off x="6570090" y="2969536"/>
            <a:ext cx="171450" cy="180975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Ромб 34"/>
          <p:cNvSpPr/>
          <p:nvPr/>
        </p:nvSpPr>
        <p:spPr>
          <a:xfrm>
            <a:off x="6570090" y="3409137"/>
            <a:ext cx="171450" cy="180975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6" name="Ромб 35"/>
          <p:cNvSpPr/>
          <p:nvPr/>
        </p:nvSpPr>
        <p:spPr>
          <a:xfrm>
            <a:off x="6570090" y="3869448"/>
            <a:ext cx="171450" cy="180975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5801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/>
          <p:cNvSpPr txBox="1"/>
          <p:nvPr/>
        </p:nvSpPr>
        <p:spPr>
          <a:xfrm>
            <a:off x="1868158" y="2183609"/>
            <a:ext cx="9121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Новые программы: «туристический акселератор» и ЭТП Япония, Корея</a:t>
            </a:r>
          </a:p>
        </p:txBody>
      </p:sp>
      <p:sp>
        <p:nvSpPr>
          <p:cNvPr id="3" name="Ромб 2"/>
          <p:cNvSpPr/>
          <p:nvPr/>
        </p:nvSpPr>
        <p:spPr>
          <a:xfrm>
            <a:off x="1595438" y="2455171"/>
            <a:ext cx="272720" cy="287871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7" name="TextBox 36"/>
          <p:cNvSpPr txBox="1"/>
          <p:nvPr/>
        </p:nvSpPr>
        <p:spPr>
          <a:xfrm>
            <a:off x="1868158" y="3301027"/>
            <a:ext cx="9121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Продвижение через трейд-</a:t>
            </a:r>
            <a:r>
              <a:rPr lang="ru-RU" sz="2400" b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блогеров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в </a:t>
            </a:r>
            <a:r>
              <a:rPr lang="ru-RU" sz="2400" b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WeChat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 тех, кто зашел на площадку в 2020 году, размещение новых производителей</a:t>
            </a:r>
          </a:p>
        </p:txBody>
      </p:sp>
      <p:sp>
        <p:nvSpPr>
          <p:cNvPr id="38" name="Ромб 37"/>
          <p:cNvSpPr/>
          <p:nvPr/>
        </p:nvSpPr>
        <p:spPr>
          <a:xfrm>
            <a:off x="1595438" y="3572589"/>
            <a:ext cx="272720" cy="287871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9" name="TextBox 38"/>
          <p:cNvSpPr txBox="1"/>
          <p:nvPr/>
        </p:nvSpPr>
        <p:spPr>
          <a:xfrm>
            <a:off x="1868158" y="4302432"/>
            <a:ext cx="912140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Запуск транспортного коридора ЖД сборные грузы на КНР </a:t>
            </a:r>
          </a:p>
          <a:p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(пополнение склада </a:t>
            </a:r>
            <a:r>
              <a:rPr lang="ru-RU" sz="2400" b="1" dirty="0" err="1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WeChat</a:t>
            </a:r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) </a:t>
            </a:r>
          </a:p>
        </p:txBody>
      </p:sp>
      <p:sp>
        <p:nvSpPr>
          <p:cNvPr id="40" name="Ромб 39"/>
          <p:cNvSpPr/>
          <p:nvPr/>
        </p:nvSpPr>
        <p:spPr>
          <a:xfrm>
            <a:off x="1595438" y="4573994"/>
            <a:ext cx="272720" cy="287871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1" name="TextBox 40"/>
          <p:cNvSpPr txBox="1"/>
          <p:nvPr/>
        </p:nvSpPr>
        <p:spPr>
          <a:xfrm>
            <a:off x="1868158" y="5419850"/>
            <a:ext cx="912140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tx2"/>
                </a:solidFill>
                <a:latin typeface="Arial Narrow" panose="020B0606020202030204" pitchFamily="34" charset="0"/>
                <a:cs typeface="Arial" panose="020B0604020202020204" pitchFamily="34" charset="0"/>
              </a:rPr>
              <a:t>Ярмарка приморских продуктов для жителей Харбина, КНР</a:t>
            </a:r>
          </a:p>
        </p:txBody>
      </p:sp>
      <p:sp>
        <p:nvSpPr>
          <p:cNvPr id="42" name="Ромб 41"/>
          <p:cNvSpPr/>
          <p:nvPr/>
        </p:nvSpPr>
        <p:spPr>
          <a:xfrm>
            <a:off x="1595438" y="5519559"/>
            <a:ext cx="272720" cy="287871"/>
          </a:xfrm>
          <a:prstGeom prst="diamond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5" name="Заголовок 1"/>
          <p:cNvSpPr txBox="1">
            <a:spLocks/>
          </p:cNvSpPr>
          <p:nvPr/>
        </p:nvSpPr>
        <p:spPr>
          <a:xfrm>
            <a:off x="1489453" y="523607"/>
            <a:ext cx="5736847" cy="416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>Проекты на 2021 год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281059" y="64217"/>
            <a:ext cx="11634198" cy="1217577"/>
            <a:chOff x="281059" y="64217"/>
            <a:chExt cx="11634198" cy="1217577"/>
          </a:xfrm>
        </p:grpSpPr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059" y="64217"/>
              <a:ext cx="1145802" cy="1145802"/>
            </a:xfrm>
            <a:prstGeom prst="rect">
              <a:avLst/>
            </a:prstGeom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222"/>
            <a:stretch/>
          </p:blipFill>
          <p:spPr>
            <a:xfrm>
              <a:off x="11070869" y="247677"/>
              <a:ext cx="844388" cy="759831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88"/>
            <a:stretch/>
          </p:blipFill>
          <p:spPr>
            <a:xfrm>
              <a:off x="9514725" y="105693"/>
              <a:ext cx="1680706" cy="1176101"/>
            </a:xfrm>
            <a:prstGeom prst="rect">
              <a:avLst/>
            </a:prstGeom>
          </p:spPr>
        </p:pic>
        <p:cxnSp>
          <p:nvCxnSpPr>
            <p:cNvPr id="50" name="Прямая соединительная линия 49"/>
            <p:cNvCxnSpPr/>
            <p:nvPr/>
          </p:nvCxnSpPr>
          <p:spPr>
            <a:xfrm flipV="1">
              <a:off x="1265464" y="1007508"/>
              <a:ext cx="10518549" cy="849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0695455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Заголовок 1"/>
          <p:cNvSpPr txBox="1">
            <a:spLocks/>
          </p:cNvSpPr>
          <p:nvPr/>
        </p:nvSpPr>
        <p:spPr>
          <a:xfrm>
            <a:off x="1489453" y="523607"/>
            <a:ext cx="5736847" cy="41686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3200" dirty="0">
                <a:solidFill>
                  <a:schemeClr val="tx2"/>
                </a:solidFill>
                <a:latin typeface="Arial Narrow" panose="020B0606020202030204" pitchFamily="34" charset="0"/>
              </a:rPr>
              <a:t>Проекты на 2021 год</a:t>
            </a:r>
          </a:p>
        </p:txBody>
      </p:sp>
      <p:grpSp>
        <p:nvGrpSpPr>
          <p:cNvPr id="46" name="Группа 45"/>
          <p:cNvGrpSpPr/>
          <p:nvPr/>
        </p:nvGrpSpPr>
        <p:grpSpPr>
          <a:xfrm>
            <a:off x="281059" y="64217"/>
            <a:ext cx="11634198" cy="1217577"/>
            <a:chOff x="281059" y="64217"/>
            <a:chExt cx="11634198" cy="1217577"/>
          </a:xfrm>
        </p:grpSpPr>
        <p:pic>
          <p:nvPicPr>
            <p:cNvPr id="47" name="Рисунок 46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1059" y="64217"/>
              <a:ext cx="1145802" cy="1145802"/>
            </a:xfrm>
            <a:prstGeom prst="rect">
              <a:avLst/>
            </a:prstGeom>
          </p:spPr>
        </p:pic>
        <p:pic>
          <p:nvPicPr>
            <p:cNvPr id="48" name="Рисунок 47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7222"/>
            <a:stretch/>
          </p:blipFill>
          <p:spPr>
            <a:xfrm>
              <a:off x="11070869" y="247677"/>
              <a:ext cx="844388" cy="759831"/>
            </a:xfrm>
            <a:prstGeom prst="rect">
              <a:avLst/>
            </a:prstGeom>
          </p:spPr>
        </p:pic>
        <p:pic>
          <p:nvPicPr>
            <p:cNvPr id="49" name="Рисунок 48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088"/>
            <a:stretch/>
          </p:blipFill>
          <p:spPr>
            <a:xfrm>
              <a:off x="9514725" y="105693"/>
              <a:ext cx="1680706" cy="1176101"/>
            </a:xfrm>
            <a:prstGeom prst="rect">
              <a:avLst/>
            </a:prstGeom>
          </p:spPr>
        </p:pic>
        <p:cxnSp>
          <p:nvCxnSpPr>
            <p:cNvPr id="50" name="Прямая соединительная линия 49"/>
            <p:cNvCxnSpPr/>
            <p:nvPr/>
          </p:nvCxnSpPr>
          <p:spPr>
            <a:xfrm flipV="1">
              <a:off x="1265464" y="1007508"/>
              <a:ext cx="10518549" cy="8492"/>
            </a:xfrm>
            <a:prstGeom prst="line">
              <a:avLst/>
            </a:prstGeom>
            <a:ln w="12700">
              <a:solidFill>
                <a:schemeClr val="tx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6" name="TextBox 24"/>
          <p:cNvSpPr txBox="1"/>
          <p:nvPr/>
        </p:nvSpPr>
        <p:spPr>
          <a:xfrm>
            <a:off x="2377772" y="2241550"/>
            <a:ext cx="8395003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новых экспортеров малых и средних компаний Приморья</a:t>
            </a:r>
          </a:p>
        </p:txBody>
      </p:sp>
      <p:sp>
        <p:nvSpPr>
          <p:cNvPr id="17" name="TextBox 24"/>
          <p:cNvSpPr txBox="1"/>
          <p:nvPr/>
        </p:nvSpPr>
        <p:spPr>
          <a:xfrm>
            <a:off x="1489453" y="2038920"/>
            <a:ext cx="720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70</a:t>
            </a:r>
            <a:endParaRPr lang="ru-RU" sz="4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18" name="TextBox 24"/>
          <p:cNvSpPr txBox="1"/>
          <p:nvPr/>
        </p:nvSpPr>
        <p:spPr>
          <a:xfrm>
            <a:off x="2377772" y="2928957"/>
            <a:ext cx="8395003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малых и средних компаний получивших услуги по продвижению (комбинированные комплексные услуги)</a:t>
            </a:r>
          </a:p>
        </p:txBody>
      </p:sp>
      <p:sp>
        <p:nvSpPr>
          <p:cNvPr id="19" name="TextBox 24"/>
          <p:cNvSpPr txBox="1"/>
          <p:nvPr/>
        </p:nvSpPr>
        <p:spPr>
          <a:xfrm>
            <a:off x="1489453" y="2870428"/>
            <a:ext cx="958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600</a:t>
            </a:r>
            <a:endParaRPr lang="ru-RU" sz="4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0" name="TextBox 24"/>
          <p:cNvSpPr txBox="1"/>
          <p:nvPr/>
        </p:nvSpPr>
        <p:spPr>
          <a:xfrm>
            <a:off x="2377772" y="3904566"/>
            <a:ext cx="8395003" cy="400110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в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ыставочных мероприятий для участия приморских производителей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1" name="TextBox 24"/>
          <p:cNvSpPr txBox="1"/>
          <p:nvPr/>
        </p:nvSpPr>
        <p:spPr>
          <a:xfrm>
            <a:off x="1489453" y="3701936"/>
            <a:ext cx="720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 smtClean="0">
                <a:solidFill>
                  <a:schemeClr val="tx2"/>
                </a:solidFill>
                <a:latin typeface="Arial Narrow" panose="020B0606020202030204" pitchFamily="34" charset="0"/>
              </a:rPr>
              <a:t>14</a:t>
            </a:r>
            <a:endParaRPr lang="ru-RU" sz="4400" dirty="0">
              <a:solidFill>
                <a:schemeClr val="tx2"/>
              </a:solidFill>
              <a:latin typeface="Arial Narrow" panose="020B0606020202030204" pitchFamily="34" charset="0"/>
            </a:endParaRPr>
          </a:p>
        </p:txBody>
      </p:sp>
      <p:sp>
        <p:nvSpPr>
          <p:cNvPr id="22" name="TextBox 24"/>
          <p:cNvSpPr txBox="1"/>
          <p:nvPr/>
        </p:nvSpPr>
        <p:spPr>
          <a:xfrm>
            <a:off x="2377772" y="4626033"/>
            <a:ext cx="8395003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предпринимателей пройдут обучение в семинарах «Школы </a:t>
            </a:r>
            <a:r>
              <a:rPr lang="ru-RU" sz="2000" dirty="0">
                <a:solidFill>
                  <a:schemeClr val="bg1"/>
                </a:solidFill>
                <a:latin typeface="Arial Narrow" panose="020B0606020202030204" pitchFamily="34" charset="0"/>
              </a:rPr>
              <a:t>Экспорта РЭЦ» </a:t>
            </a:r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(расширение блоков программы)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3" name="TextBox 24"/>
          <p:cNvSpPr txBox="1"/>
          <p:nvPr/>
        </p:nvSpPr>
        <p:spPr>
          <a:xfrm>
            <a:off x="1489453" y="4533444"/>
            <a:ext cx="95847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>
                <a:solidFill>
                  <a:schemeClr val="tx2"/>
                </a:solidFill>
                <a:latin typeface="Arial Narrow" panose="020B0606020202030204" pitchFamily="34" charset="0"/>
              </a:rPr>
              <a:t>200</a:t>
            </a:r>
          </a:p>
        </p:txBody>
      </p:sp>
      <p:sp>
        <p:nvSpPr>
          <p:cNvPr id="24" name="TextBox 24"/>
          <p:cNvSpPr txBox="1"/>
          <p:nvPr/>
        </p:nvSpPr>
        <p:spPr>
          <a:xfrm>
            <a:off x="2366811" y="5488574"/>
            <a:ext cx="8395003" cy="707886"/>
          </a:xfrm>
          <a:prstGeom prst="rect">
            <a:avLst/>
          </a:prstGeom>
          <a:solidFill>
            <a:schemeClr val="tx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предпринимателей разместят свою продукцию на международных электронных торговых площадках</a:t>
            </a:r>
            <a:endParaRPr lang="ru-RU" sz="20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489453" y="5457796"/>
            <a:ext cx="720347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4400" dirty="0">
                <a:solidFill>
                  <a:schemeClr val="tx2"/>
                </a:solidFill>
                <a:latin typeface="Arial Narrow" panose="020B0606020202030204" pitchFamily="34" charset="0"/>
              </a:rPr>
              <a:t>30</a:t>
            </a:r>
          </a:p>
        </p:txBody>
      </p:sp>
    </p:spTree>
    <p:extLst>
      <p:ext uri="{BB962C8B-B14F-4D97-AF65-F5344CB8AC3E}">
        <p14:creationId xmlns:p14="http://schemas.microsoft.com/office/powerpoint/2010/main" val="428179004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11022</TotalTime>
  <Words>413</Words>
  <Application>Microsoft Office PowerPoint</Application>
  <PresentationFormat>Широкоэкранный</PresentationFormat>
  <Paragraphs>97</Paragraphs>
  <Slides>9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9</vt:i4>
      </vt:variant>
    </vt:vector>
  </HeadingPairs>
  <TitlesOfParts>
    <vt:vector size="14" baseType="lpstr">
      <vt:lpstr>Arial</vt:lpstr>
      <vt:lpstr>Arial Narrow</vt:lpstr>
      <vt:lpstr>Calibri</vt:lpstr>
      <vt:lpstr>Calibri Light</vt:lpstr>
      <vt:lpstr>Тема Office</vt:lpstr>
      <vt:lpstr>Презентация PowerPoint</vt:lpstr>
      <vt:lpstr>Целевой показатель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Поддержка малого и среднего предпринимательства</dc:title>
  <dc:creator>Дмитриенко Сергей Михайлович</dc:creator>
  <cp:lastModifiedBy>Курдюкова Ксения Евгеньевна</cp:lastModifiedBy>
  <cp:revision>179</cp:revision>
  <cp:lastPrinted>2020-09-08T05:15:34Z</cp:lastPrinted>
  <dcterms:created xsi:type="dcterms:W3CDTF">2020-08-18T04:53:48Z</dcterms:created>
  <dcterms:modified xsi:type="dcterms:W3CDTF">2020-12-17T01:01:10Z</dcterms:modified>
</cp:coreProperties>
</file>