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0" r:id="rId9"/>
    <p:sldId id="261" r:id="rId10"/>
    <p:sldId id="265" r:id="rId11"/>
    <p:sldId id="266" r:id="rId12"/>
    <p:sldId id="270" r:id="rId13"/>
    <p:sldId id="267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A94E7"/>
    <a:srgbClr val="FFFF99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(чел.)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rgbClr val="FF0000">
                  <a:alpha val="20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4D-4AE5-A3D2-C6E613FD0572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D4D-4AE5-A3D2-C6E613FD0572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4D-4AE5-A3D2-C6E613FD0572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D4D-4AE5-A3D2-C6E613FD0572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4D-4AE5-A3D2-C6E613FD05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12699</c:v>
                </c:pt>
                <c:pt idx="1">
                  <c:v>12580</c:v>
                </c:pt>
                <c:pt idx="2">
                  <c:v>12616</c:v>
                </c:pt>
                <c:pt idx="3">
                  <c:v>12295</c:v>
                </c:pt>
                <c:pt idx="4">
                  <c:v>12391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D4D-4AE5-A3D2-C6E613FD0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трудоспособного населения (чел.)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rgbClr val="00B0F0">
                  <a:alpha val="20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9D-4893-96DF-5C5441B91660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9D-4893-96DF-5C5441B91660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9D-4893-96DF-5C5441B91660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9D-4893-96DF-5C5441B91660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9D-4893-96DF-5C5441B916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6439</c:v>
                </c:pt>
                <c:pt idx="1">
                  <c:v>5749</c:v>
                </c:pt>
                <c:pt idx="2">
                  <c:v>6479</c:v>
                </c:pt>
                <c:pt idx="3">
                  <c:v>6494</c:v>
                </c:pt>
                <c:pt idx="4">
                  <c:v>6715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5-4F9D-4893-96DF-5C5441B91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уровень пенсий (руб.)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rgbClr val="CC00CC">
                  <a:alpha val="20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02-442C-9DC6-04785C3A19BC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02-442C-9DC6-04785C3A19BC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02-442C-9DC6-04785C3A19BC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02-442C-9DC6-04785C3A19BC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802-442C-9DC6-04785C3A19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13413</c:v>
                </c:pt>
                <c:pt idx="1">
                  <c:v>14237</c:v>
                </c:pt>
                <c:pt idx="2">
                  <c:v>15154</c:v>
                </c:pt>
                <c:pt idx="3">
                  <c:v>17400</c:v>
                </c:pt>
                <c:pt idx="4">
                  <c:v>18907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5-7802-442C-9DC6-04785C3A1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(руб.)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FF0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rgbClr val="FFFF99">
                  <a:alpha val="20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48F-4109-8116-63BC502D402E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8F-4109-8116-63BC502D402E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8F-4109-8116-63BC502D402E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8F-4109-8116-63BC502D402E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48F-4109-8116-63BC502D40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41368</c:v>
                </c:pt>
                <c:pt idx="1">
                  <c:v>45489</c:v>
                </c:pt>
                <c:pt idx="2">
                  <c:v>48458</c:v>
                </c:pt>
                <c:pt idx="3">
                  <c:v>55254</c:v>
                </c:pt>
                <c:pt idx="4">
                  <c:v>65583</c:v>
                </c:pt>
              </c:numCache>
            </c:numRef>
          </c:val>
          <c:shape val="pyramid"/>
          <c:extLst>
            <c:ext xmlns:c16="http://schemas.microsoft.com/office/drawing/2014/chart" uri="{C3380CC4-5D6E-409C-BE32-E72D297353CC}">
              <c16:uniqueId val="{00000005-748F-4109-8116-63BC502D4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отгруженной продукции/услуг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rgbClr val="FFFF99">
                  <a:alpha val="20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76200" dist="12700" dir="8100000" sy="-23000" kx="800400" algn="br" rotWithShape="0">
                  <a:srgbClr val="FF0066">
                    <a:alpha val="20000"/>
                  </a:srgbClr>
                </a:outerShdw>
              </a:effectLst>
              <a:sp3d contourW="9525">
                <a:contourClr>
                  <a:schemeClr val="accent2">
                    <a:shade val="9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76A3-47CC-A282-1BDBA9E6234C}"/>
              </c:ext>
            </c:extLst>
          </c:dPt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A3-47CC-A282-1BDBA9E6234C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A3-47CC-A282-1BDBA9E6234C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6A3-47CC-A282-1BDBA9E6234C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A3-47CC-A282-1BDBA9E6234C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A3-47CC-A282-1BDBA9E62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60.6</c:v>
                </c:pt>
                <c:pt idx="1">
                  <c:v>221.8</c:v>
                </c:pt>
                <c:pt idx="2">
                  <c:v>218.3</c:v>
                </c:pt>
                <c:pt idx="3">
                  <c:v>242.2</c:v>
                </c:pt>
                <c:pt idx="4">
                  <c:v>283.7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A3-47CC-A282-1BDBA9E62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розничной торговли и общественного питания</a:t>
            </a:r>
            <a:r>
              <a:rPr lang="ru-RU" sz="1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FFC000"/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76200" dist="12700" dir="8100000" sy="-23000" kx="800400" algn="br" rotWithShape="0">
                  <a:schemeClr val="accent2">
                    <a:lumMod val="60000"/>
                    <a:lumOff val="40000"/>
                    <a:alpha val="20000"/>
                  </a:schemeClr>
                </a:outerShdw>
              </a:effectLst>
              <a:sp3d contourW="9525">
                <a:contourClr>
                  <a:schemeClr val="accent2">
                    <a:shade val="9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AD-4A50-B3DA-87E2DE79DBE0}"/>
              </c:ext>
            </c:extLst>
          </c:dPt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AD-4A50-B3DA-87E2DE79DBE0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AD-4A50-B3DA-87E2DE79DBE0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DAD-4A50-B3DA-87E2DE79DBE0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DAD-4A50-B3DA-87E2DE79DBE0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AD-4A50-B3DA-87E2DE79DB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9.3000000000000007</c:v>
                </c:pt>
                <c:pt idx="1">
                  <c:v>10.3</c:v>
                </c:pt>
                <c:pt idx="2">
                  <c:v>11.4</c:v>
                </c:pt>
                <c:pt idx="3">
                  <c:v>12.9</c:v>
                </c:pt>
                <c:pt idx="4">
                  <c:v>197.8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DAD-4A50-B3DA-87E2DE79D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</a:t>
            </a:r>
            <a:r>
              <a:rPr lang="ru-RU" sz="1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00B0F0"/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76200" dist="12700" dir="8100000" sy="-23000" kx="800400" algn="br" rotWithShape="0">
                  <a:schemeClr val="accent2">
                    <a:lumMod val="60000"/>
                    <a:lumOff val="40000"/>
                    <a:alpha val="20000"/>
                  </a:schemeClr>
                </a:outerShdw>
              </a:effectLst>
              <a:sp3d contourW="9525">
                <a:contourClr>
                  <a:schemeClr val="accent2">
                    <a:shade val="9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B01-45E0-890A-C7B350754E4D}"/>
              </c:ext>
            </c:extLst>
          </c:dPt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01-45E0-890A-C7B350754E4D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01-45E0-890A-C7B350754E4D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01-45E0-890A-C7B350754E4D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B01-45E0-890A-C7B350754E4D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01-45E0-890A-C7B350754E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45.8</c:v>
                </c:pt>
                <c:pt idx="1">
                  <c:v>40.5</c:v>
                </c:pt>
                <c:pt idx="2">
                  <c:v>46.3</c:v>
                </c:pt>
                <c:pt idx="3">
                  <c:v>47.3</c:v>
                </c:pt>
                <c:pt idx="4">
                  <c:v>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01-45E0-890A-C7B350754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 в действие жилых домов (кв.м.)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76200" dist="12700" dir="8100000" sy="-23000" kx="800400" algn="br" rotWithShape="0">
                  <a:schemeClr val="accent2">
                    <a:lumMod val="60000"/>
                    <a:lumOff val="40000"/>
                    <a:alpha val="20000"/>
                  </a:schemeClr>
                </a:outerShdw>
              </a:effectLst>
              <a:sp3d contourW="9525">
                <a:contourClr>
                  <a:schemeClr val="accent2">
                    <a:shade val="9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ED9-40D5-99DD-7F9B80E95CF4}"/>
              </c:ext>
            </c:extLst>
          </c:dPt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D9-40D5-99DD-7F9B80E95CF4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9-40D5-99DD-7F9B80E95CF4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D9-40D5-99DD-7F9B80E95CF4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D9-40D5-99DD-7F9B80E95CF4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9-40D5-99DD-7F9B80E95C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3706</c:v>
                </c:pt>
                <c:pt idx="1">
                  <c:v>2127</c:v>
                </c:pt>
                <c:pt idx="2">
                  <c:v>4099</c:v>
                </c:pt>
                <c:pt idx="3">
                  <c:v>2424</c:v>
                </c:pt>
                <c:pt idx="4">
                  <c:v>3484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D9-40D5-99DD-7F9B80E95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cap="none" spc="2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инвестиций в основной капитал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cap="none" spc="2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A94E7"/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76200" dist="12700" dir="8100000" sy="-23000" kx="800400" algn="br" rotWithShape="0">
                <a:schemeClr val="accent2">
                  <a:lumMod val="60000"/>
                  <a:lumOff val="40000"/>
                  <a:alpha val="20000"/>
                </a:scheme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invertIfNegative val="0"/>
          <c:dPt>
            <c:idx val="4"/>
            <c:invertIfNegative val="0"/>
            <c:bubble3D val="0"/>
            <c:spPr>
              <a:solidFill>
                <a:srgbClr val="FA94E7"/>
              </a:solidFill>
              <a:ln w="9525" cap="flat" cmpd="sng" algn="ctr">
                <a:solidFill>
                  <a:schemeClr val="accent2">
                    <a:shade val="95000"/>
                  </a:schemeClr>
                </a:solidFill>
                <a:round/>
              </a:ln>
              <a:effectLst>
                <a:outerShdw blurRad="76200" dist="12700" dir="8100000" sy="-23000" kx="800400" algn="br" rotWithShape="0">
                  <a:schemeClr val="accent2">
                    <a:lumMod val="60000"/>
                    <a:lumOff val="40000"/>
                    <a:alpha val="20000"/>
                  </a:schemeClr>
                </a:outerShdw>
              </a:effectLst>
              <a:sp3d contourW="9525">
                <a:contourClr>
                  <a:schemeClr val="accent2">
                    <a:shade val="9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A72-4124-9ACE-000C2CED2712}"/>
              </c:ext>
            </c:extLst>
          </c:dPt>
          <c:dLbls>
            <c:dLbl>
              <c:idx val="0"/>
              <c:layout>
                <c:manualLayout>
                  <c:x val="0"/>
                  <c:y val="-1.4062499134934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A72-4124-9ACE-000C2CED2712}"/>
                </c:ext>
              </c:extLst>
            </c:dLbl>
            <c:dLbl>
              <c:idx val="1"/>
              <c:layout>
                <c:manualLayout>
                  <c:x val="-3.1250000000000002E-3"/>
                  <c:y val="-1.6406248990757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72-4124-9ACE-000C2CED2712}"/>
                </c:ext>
              </c:extLst>
            </c:dLbl>
            <c:dLbl>
              <c:idx val="2"/>
              <c:layout>
                <c:manualLayout>
                  <c:x val="-9.3750000000000569E-3"/>
                  <c:y val="-1.4062499134934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A72-4124-9ACE-000C2CED2712}"/>
                </c:ext>
              </c:extLst>
            </c:dLbl>
            <c:dLbl>
              <c:idx val="3"/>
              <c:layout>
                <c:manualLayout>
                  <c:x val="1.5625000000000001E-3"/>
                  <c:y val="-2.3437498558224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72-4124-9ACE-000C2CED2712}"/>
                </c:ext>
              </c:extLst>
            </c:dLbl>
            <c:dLbl>
              <c:idx val="4"/>
              <c:layout>
                <c:manualLayout>
                  <c:x val="-3.1250000000001147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72-4124-9ACE-000C2CED27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2019г</c:v>
                </c:pt>
                <c:pt idx="1">
                  <c:v>2020г</c:v>
                </c:pt>
                <c:pt idx="2">
                  <c:v>2021г</c:v>
                </c:pt>
                <c:pt idx="3">
                  <c:v>2022г</c:v>
                </c:pt>
                <c:pt idx="4">
                  <c:v>2023г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2.75</c:v>
                </c:pt>
                <c:pt idx="1">
                  <c:v>36.1</c:v>
                </c:pt>
                <c:pt idx="2">
                  <c:v>47.5</c:v>
                </c:pt>
                <c:pt idx="3">
                  <c:v>69.099999999999994</c:v>
                </c:pt>
                <c:pt idx="4">
                  <c:v>86.2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6-6A72-4124-9ACE-000C2CED2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81016"/>
        <c:axId val="56380296"/>
        <c:axId val="0"/>
      </c:bar3DChart>
      <c:catAx>
        <c:axId val="56381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0296"/>
        <c:crosses val="autoZero"/>
        <c:auto val="1"/>
        <c:lblAlgn val="ctr"/>
        <c:lblOffset val="100"/>
        <c:noMultiLvlLbl val="0"/>
      </c:catAx>
      <c:valAx>
        <c:axId val="5638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6381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.primorsky.ru/ru/invest-climat/investicionnyj-standart-deyatelnosti-organov-ispolnitelnoj-vlasti/#12bf2ab8-eb20-42bd-a663-a0bad4953f97" TargetMode="External"/><Relationship Id="rId2" Type="http://schemas.openxmlformats.org/officeDocument/2006/relationships/hyperlink" Target="https://invest.primorsky.ru/ru/contact-governor/" TargetMode="External"/><Relationship Id="rId1" Type="http://schemas.openxmlformats.org/officeDocument/2006/relationships/hyperlink" Target="https://invest.primorsky.ru/ru/" TargetMode="External"/><Relationship Id="rId4" Type="http://schemas.openxmlformats.org/officeDocument/2006/relationships/hyperlink" Target="https://invest.primorsky.ru/ru/invest-climat/investicionnyj-sovet/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okrug/investitsionnaya-deyatelnost/investitsionnyy-standart/" TargetMode="External"/><Relationship Id="rId2" Type="http://schemas.openxmlformats.org/officeDocument/2006/relationships/hyperlink" Target="https://&#1072;&#1085;&#1091;&#1095;&#1080;&#1085;&#1089;&#1082;&#1080;&#1081;.&#1088;&#1092;/okrug/investitsionnaya-deyatelnost/kanal-pryamoy-svyazi/" TargetMode="External"/><Relationship Id="rId1" Type="http://schemas.openxmlformats.org/officeDocument/2006/relationships/hyperlink" Target="https://&#1072;&#1085;&#1091;&#1095;&#1080;&#1085;&#1089;&#1082;&#1080;&#1081;.&#1088;&#1092;/okrug/investitsionnaya-deyatelnost/" TargetMode="External"/><Relationship Id="rId4" Type="http://schemas.openxmlformats.org/officeDocument/2006/relationships/hyperlink" Target="https://&#1072;&#1085;&#1091;&#1095;&#1080;&#1085;&#1089;&#1082;&#1080;&#1081;.&#1088;&#1092;/okrug/investitsionnaya-deyatelnost/sovet-po-uluchsheniyu-investitsionnogo-klimata-i-razvitiyu-predprinimatelstva-pri-glave/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invest.primorsky.ru/ru/invest-climat/investicionnyj-standart-deyatelnosti-organov-ispolnitelnoj-vlasti/#12bf2ab8-eb20-42bd-a663-a0bad4953f97" TargetMode="External"/><Relationship Id="rId2" Type="http://schemas.openxmlformats.org/officeDocument/2006/relationships/hyperlink" Target="https://invest.primorsky.ru/ru/contact-governor/" TargetMode="External"/><Relationship Id="rId1" Type="http://schemas.openxmlformats.org/officeDocument/2006/relationships/hyperlink" Target="https://invest.primorsky.ru/ru/" TargetMode="External"/><Relationship Id="rId4" Type="http://schemas.openxmlformats.org/officeDocument/2006/relationships/hyperlink" Target="https://invest.primorsky.ru/ru/invest-climat/investicionnyj-sovet/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72;&#1085;&#1091;&#1095;&#1080;&#1085;&#1089;&#1082;&#1080;&#1081;.&#1088;&#1092;/okrug/investitsionnaya-deyatelnost/investitsionnyy-standart/" TargetMode="External"/><Relationship Id="rId2" Type="http://schemas.openxmlformats.org/officeDocument/2006/relationships/hyperlink" Target="https://&#1072;&#1085;&#1091;&#1095;&#1080;&#1085;&#1089;&#1082;&#1080;&#1081;.&#1088;&#1092;/okrug/investitsionnaya-deyatelnost/kanal-pryamoy-svyazi/" TargetMode="External"/><Relationship Id="rId1" Type="http://schemas.openxmlformats.org/officeDocument/2006/relationships/hyperlink" Target="https://&#1072;&#1085;&#1091;&#1095;&#1080;&#1085;&#1089;&#1082;&#1080;&#1081;.&#1088;&#1092;/okrug/investitsionnaya-deyatelnost/" TargetMode="External"/><Relationship Id="rId4" Type="http://schemas.openxmlformats.org/officeDocument/2006/relationships/hyperlink" Target="https://&#1072;&#1085;&#1091;&#1095;&#1080;&#1085;&#1089;&#1082;&#1080;&#1081;.&#1088;&#1092;/okrug/investitsionnaya-deyatelnost/sovet-po-uluchsheniyu-investitsionnogo-klimata-i-razvitiyu-predprinimatelstva-pri-glave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FA7229-A7C3-49D4-AD30-4519418FF4BA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A8E939-0260-4B24-9E2C-7AA49ED89FB1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SWOT – </a:t>
          </a:r>
          <a:r>
            <a:rPr lang="ru-RU" sz="13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МО</a:t>
          </a:r>
        </a:p>
      </dgm:t>
    </dgm:pt>
    <dgm:pt modelId="{C3FE88DD-211C-47CB-A409-1E954421CD4B}" type="parTrans" cxnId="{37E594C1-B256-4C2D-9CD0-7204AB8A61C9}">
      <dgm:prSet/>
      <dgm:spPr/>
      <dgm:t>
        <a:bodyPr/>
        <a:lstStyle/>
        <a:p>
          <a:endParaRPr lang="ru-RU"/>
        </a:p>
      </dgm:t>
    </dgm:pt>
    <dgm:pt modelId="{D25126DD-B6CA-4B16-B556-70C5BC503238}" type="sibTrans" cxnId="{37E594C1-B256-4C2D-9CD0-7204AB8A61C9}">
      <dgm:prSet/>
      <dgm:spPr/>
      <dgm:t>
        <a:bodyPr/>
        <a:lstStyle/>
        <a:p>
          <a:endParaRPr lang="ru-RU"/>
        </a:p>
      </dgm:t>
    </dgm:pt>
    <dgm:pt modelId="{E049293B-8BE5-40EA-AE3C-A262B9AC5658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 anchor="t"/>
        <a:lstStyle/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Сильные стороны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Наличие ресурсной базы.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2.Выгодное географическое положение.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3.Хорошая экологическая обстановка.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4.Естественное высокое плодородие почв.</a:t>
          </a:r>
        </a:p>
      </dgm:t>
    </dgm:pt>
    <dgm:pt modelId="{2A2D4148-F64E-4438-8692-C31F684749AE}" type="parTrans" cxnId="{FED9483A-2918-4BDA-BD18-23218154FE21}">
      <dgm:prSet/>
      <dgm:spPr/>
      <dgm:t>
        <a:bodyPr/>
        <a:lstStyle/>
        <a:p>
          <a:endParaRPr lang="ru-RU"/>
        </a:p>
      </dgm:t>
    </dgm:pt>
    <dgm:pt modelId="{71F79432-7B8F-49DB-ACC9-8766B8EF46E6}" type="sibTrans" cxnId="{FED9483A-2918-4BDA-BD18-23218154FE21}">
      <dgm:prSet/>
      <dgm:spPr/>
      <dgm:t>
        <a:bodyPr/>
        <a:lstStyle/>
        <a:p>
          <a:endParaRPr lang="ru-RU"/>
        </a:p>
      </dgm:t>
    </dgm:pt>
    <dgm:pt modelId="{CB1FE3F9-A59E-4446-9208-C8666D0E60B7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 anchor="t"/>
        <a:lstStyle/>
        <a:p>
          <a:pPr algn="ctr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Слабые стороны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1.Недостаток собственных средств для развития.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2.Значительный отток квалифицированных кадров в соседние регионы.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Отсутствие готовых промышленных площадок.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Износ коммунальных сетей.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5.Слабое развитие отдаленных от районного центра территорий.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6.Бытовая, досуговая инфраструктура.</a:t>
          </a:r>
        </a:p>
        <a:p>
          <a:pPr algn="just"/>
          <a:r>
            <a: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Неблагоприятный </a:t>
          </a:r>
          <a:r>
            <a:rPr lang="ru-RU" sz="12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рельеф местности.</a:t>
          </a:r>
          <a:endParaRPr lang="ru-RU" sz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01DBEF-C87E-4231-B660-F3DB3BBAF6B1}" type="parTrans" cxnId="{583298BC-E239-4000-A08B-338007708C3B}">
      <dgm:prSet/>
      <dgm:spPr/>
      <dgm:t>
        <a:bodyPr/>
        <a:lstStyle/>
        <a:p>
          <a:endParaRPr lang="ru-RU"/>
        </a:p>
      </dgm:t>
    </dgm:pt>
    <dgm:pt modelId="{1177AADD-E2BF-4375-B0C2-BDD87EE0A952}" type="sibTrans" cxnId="{583298BC-E239-4000-A08B-338007708C3B}">
      <dgm:prSet/>
      <dgm:spPr/>
      <dgm:t>
        <a:bodyPr/>
        <a:lstStyle/>
        <a:p>
          <a:endParaRPr lang="ru-RU"/>
        </a:p>
      </dgm:t>
    </dgm:pt>
    <dgm:pt modelId="{FFFC708A-A0B8-44A5-A6AD-6E0AF3846655}" type="pres">
      <dgm:prSet presAssocID="{EAFA7229-A7C3-49D4-AD30-4519418FF4BA}" presName="composite" presStyleCnt="0">
        <dgm:presLayoutVars>
          <dgm:chMax val="1"/>
          <dgm:dir/>
          <dgm:resizeHandles val="exact"/>
        </dgm:presLayoutVars>
      </dgm:prSet>
      <dgm:spPr/>
    </dgm:pt>
    <dgm:pt modelId="{8E0E881D-AA9A-45DC-999E-920F2298E9E6}" type="pres">
      <dgm:prSet presAssocID="{36A8E939-0260-4B24-9E2C-7AA49ED89FB1}" presName="roof" presStyleLbl="dkBgShp" presStyleIdx="0" presStyleCnt="2" custLinFactNeighborX="-2075" custLinFactNeighborY="-7100"/>
      <dgm:spPr/>
    </dgm:pt>
    <dgm:pt modelId="{B73E2315-7BA1-4CA2-A81B-DF88CC1CF9E1}" type="pres">
      <dgm:prSet presAssocID="{36A8E939-0260-4B24-9E2C-7AA49ED89FB1}" presName="pillars" presStyleCnt="0"/>
      <dgm:spPr/>
    </dgm:pt>
    <dgm:pt modelId="{72DF4799-70E4-4C95-BABA-7B62A87CB29A}" type="pres">
      <dgm:prSet presAssocID="{36A8E939-0260-4B24-9E2C-7AA49ED89FB1}" presName="pillar1" presStyleLbl="node1" presStyleIdx="0" presStyleCnt="2">
        <dgm:presLayoutVars>
          <dgm:bulletEnabled val="1"/>
        </dgm:presLayoutVars>
      </dgm:prSet>
      <dgm:spPr/>
    </dgm:pt>
    <dgm:pt modelId="{11379D57-9904-45D0-B7E9-0086EEA7C755}" type="pres">
      <dgm:prSet presAssocID="{CB1FE3F9-A59E-4446-9208-C8666D0E60B7}" presName="pillarX" presStyleLbl="node1" presStyleIdx="1" presStyleCnt="2">
        <dgm:presLayoutVars>
          <dgm:bulletEnabled val="1"/>
        </dgm:presLayoutVars>
      </dgm:prSet>
      <dgm:spPr/>
    </dgm:pt>
    <dgm:pt modelId="{7AA3CEBC-8BE6-4769-8DAE-5A81749271AC}" type="pres">
      <dgm:prSet presAssocID="{36A8E939-0260-4B24-9E2C-7AA49ED89FB1}" presName="base" presStyleLbl="dkBgShp" presStyleIdx="1" presStyleCnt="2"/>
      <dgm:spPr>
        <a:solidFill>
          <a:schemeClr val="accent5">
            <a:lumMod val="40000"/>
            <a:lumOff val="60000"/>
          </a:schemeClr>
        </a:solidFill>
      </dgm:spPr>
    </dgm:pt>
  </dgm:ptLst>
  <dgm:cxnLst>
    <dgm:cxn modelId="{C0924701-1744-47F6-BDA3-1FAC08ECF383}" type="presOf" srcId="{EAFA7229-A7C3-49D4-AD30-4519418FF4BA}" destId="{FFFC708A-A0B8-44A5-A6AD-6E0AF3846655}" srcOrd="0" destOrd="0" presId="urn:microsoft.com/office/officeart/2005/8/layout/hList3"/>
    <dgm:cxn modelId="{006BA823-AE83-48C3-AB38-489C91646794}" type="presOf" srcId="{E049293B-8BE5-40EA-AE3C-A262B9AC5658}" destId="{72DF4799-70E4-4C95-BABA-7B62A87CB29A}" srcOrd="0" destOrd="0" presId="urn:microsoft.com/office/officeart/2005/8/layout/hList3"/>
    <dgm:cxn modelId="{FED9483A-2918-4BDA-BD18-23218154FE21}" srcId="{36A8E939-0260-4B24-9E2C-7AA49ED89FB1}" destId="{E049293B-8BE5-40EA-AE3C-A262B9AC5658}" srcOrd="0" destOrd="0" parTransId="{2A2D4148-F64E-4438-8692-C31F684749AE}" sibTransId="{71F79432-7B8F-49DB-ACC9-8766B8EF46E6}"/>
    <dgm:cxn modelId="{7B0D2A4D-0198-4B27-814B-9BA464FB8B0F}" type="presOf" srcId="{36A8E939-0260-4B24-9E2C-7AA49ED89FB1}" destId="{8E0E881D-AA9A-45DC-999E-920F2298E9E6}" srcOrd="0" destOrd="0" presId="urn:microsoft.com/office/officeart/2005/8/layout/hList3"/>
    <dgm:cxn modelId="{583298BC-E239-4000-A08B-338007708C3B}" srcId="{36A8E939-0260-4B24-9E2C-7AA49ED89FB1}" destId="{CB1FE3F9-A59E-4446-9208-C8666D0E60B7}" srcOrd="1" destOrd="0" parTransId="{4D01DBEF-C87E-4231-B660-F3DB3BBAF6B1}" sibTransId="{1177AADD-E2BF-4375-B0C2-BDD87EE0A952}"/>
    <dgm:cxn modelId="{37E594C1-B256-4C2D-9CD0-7204AB8A61C9}" srcId="{EAFA7229-A7C3-49D4-AD30-4519418FF4BA}" destId="{36A8E939-0260-4B24-9E2C-7AA49ED89FB1}" srcOrd="0" destOrd="0" parTransId="{C3FE88DD-211C-47CB-A409-1E954421CD4B}" sibTransId="{D25126DD-B6CA-4B16-B556-70C5BC503238}"/>
    <dgm:cxn modelId="{D13C7BCF-FD3C-437E-810C-3DA59553A94B}" type="presOf" srcId="{CB1FE3F9-A59E-4446-9208-C8666D0E60B7}" destId="{11379D57-9904-45D0-B7E9-0086EEA7C755}" srcOrd="0" destOrd="0" presId="urn:microsoft.com/office/officeart/2005/8/layout/hList3"/>
    <dgm:cxn modelId="{1172EBA5-242E-42BC-ACCE-405A756F9314}" type="presParOf" srcId="{FFFC708A-A0B8-44A5-A6AD-6E0AF3846655}" destId="{8E0E881D-AA9A-45DC-999E-920F2298E9E6}" srcOrd="0" destOrd="0" presId="urn:microsoft.com/office/officeart/2005/8/layout/hList3"/>
    <dgm:cxn modelId="{70042E85-851B-48C1-8D82-B6767CE00653}" type="presParOf" srcId="{FFFC708A-A0B8-44A5-A6AD-6E0AF3846655}" destId="{B73E2315-7BA1-4CA2-A81B-DF88CC1CF9E1}" srcOrd="1" destOrd="0" presId="urn:microsoft.com/office/officeart/2005/8/layout/hList3"/>
    <dgm:cxn modelId="{BDE1BC7D-F1C0-4D18-8A1B-3FDFFFE38489}" type="presParOf" srcId="{B73E2315-7BA1-4CA2-A81B-DF88CC1CF9E1}" destId="{72DF4799-70E4-4C95-BABA-7B62A87CB29A}" srcOrd="0" destOrd="0" presId="urn:microsoft.com/office/officeart/2005/8/layout/hList3"/>
    <dgm:cxn modelId="{045764B2-8759-4EA4-94D0-BF1EAEE6B752}" type="presParOf" srcId="{B73E2315-7BA1-4CA2-A81B-DF88CC1CF9E1}" destId="{11379D57-9904-45D0-B7E9-0086EEA7C755}" srcOrd="1" destOrd="0" presId="urn:microsoft.com/office/officeart/2005/8/layout/hList3"/>
    <dgm:cxn modelId="{5BD4CC7B-F28B-4CEE-87AB-8C3AEA708F75}" type="presParOf" srcId="{FFFC708A-A0B8-44A5-A6AD-6E0AF3846655}" destId="{7AA3CEBC-8BE6-4769-8DAE-5A81749271A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EA3199-9499-4C92-AB81-8F04EE9FE39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02467A-50CB-46A5-BC5D-BCD7739A3BD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портал Приморского края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https://invest.primorsky.ru/ru/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EEC318-5E57-4D45-B5F5-DAB43672FCD7}" type="parTrans" cxnId="{100E7FD2-D184-469E-859F-3C6F42812AD5}">
      <dgm:prSet/>
      <dgm:spPr/>
      <dgm:t>
        <a:bodyPr/>
        <a:lstStyle/>
        <a:p>
          <a:endParaRPr lang="ru-RU"/>
        </a:p>
      </dgm:t>
    </dgm:pt>
    <dgm:pt modelId="{A6285D42-1F5E-4C7F-96CB-3AD94405F2E1}" type="sibTrans" cxnId="{100E7FD2-D184-469E-859F-3C6F42812AD5}">
      <dgm:prSet/>
      <dgm:spPr/>
      <dgm:t>
        <a:bodyPr/>
        <a:lstStyle/>
        <a:p>
          <a:endParaRPr lang="ru-RU"/>
        </a:p>
      </dgm:t>
    </dgm:pt>
    <dgm:pt modelId="{622E41D8-1561-4DFE-9DC8-B31497784C5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Прямая связь инвесторов и Губернатора Приморского края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https://invest.primorsky.ru/ru/contact-governor/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98564C-F7CC-487A-BDFF-E1171B9B9F58}" type="parTrans" cxnId="{5271F0BD-6588-444A-8B0D-8FC05C6B43E9}">
      <dgm:prSet/>
      <dgm:spPr/>
      <dgm:t>
        <a:bodyPr/>
        <a:lstStyle/>
        <a:p>
          <a:endParaRPr lang="ru-RU"/>
        </a:p>
      </dgm:t>
    </dgm:pt>
    <dgm:pt modelId="{7FFA83FA-3B09-4EF2-8512-C2417605CEF1}" type="sibTrans" cxnId="{5271F0BD-6588-444A-8B0D-8FC05C6B43E9}">
      <dgm:prSet/>
      <dgm:spPr/>
      <dgm:t>
        <a:bodyPr/>
        <a:lstStyle/>
        <a:p>
          <a:endParaRPr lang="ru-RU"/>
        </a:p>
      </dgm:t>
    </dgm:pt>
    <dgm:pt modelId="{47E20906-9EB7-4914-A87A-1FC5EDAC17B1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Приморского края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https://invest.primorsky.ru/ru/invest-climat/investicionnyj-standart-deyatelnosti-organov-ispolnitelnoj-vlasti/#12bf2ab8-eb20-42bd-a663-a0bad4953f97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1296A6-9D47-4E9E-8444-D2B04FAED4BA}" type="parTrans" cxnId="{ED6081A6-494F-4E47-ACEE-6725C0F98C91}">
      <dgm:prSet/>
      <dgm:spPr/>
      <dgm:t>
        <a:bodyPr/>
        <a:lstStyle/>
        <a:p>
          <a:endParaRPr lang="ru-RU"/>
        </a:p>
      </dgm:t>
    </dgm:pt>
    <dgm:pt modelId="{898E9382-CF6E-4BF5-A615-40AFF9AE215A}" type="sibTrans" cxnId="{ED6081A6-494F-4E47-ACEE-6725C0F98C91}">
      <dgm:prSet/>
      <dgm:spPr/>
      <dgm:t>
        <a:bodyPr/>
        <a:lstStyle/>
        <a:p>
          <a:endParaRPr lang="ru-RU"/>
        </a:p>
      </dgm:t>
    </dgm:pt>
    <dgm:pt modelId="{BF4C58C3-6C73-4EA1-B550-27C46A5FD0A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совет при Губернаторе Приморского края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https://invest.primorsky.ru/ru/invest-climat/investicionnyj-sovet/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F201E-31B3-4816-8158-0D45CAAC4304}" type="parTrans" cxnId="{11F6261F-54A4-4862-B6D5-C67FA66D36FF}">
      <dgm:prSet/>
      <dgm:spPr/>
      <dgm:t>
        <a:bodyPr/>
        <a:lstStyle/>
        <a:p>
          <a:endParaRPr lang="ru-RU"/>
        </a:p>
      </dgm:t>
    </dgm:pt>
    <dgm:pt modelId="{C50D9ABD-4596-4392-A5F2-912C7F11FD89}" type="sibTrans" cxnId="{11F6261F-54A4-4862-B6D5-C67FA66D36FF}">
      <dgm:prSet/>
      <dgm:spPr/>
      <dgm:t>
        <a:bodyPr/>
        <a:lstStyle/>
        <a:p>
          <a:endParaRPr lang="ru-RU"/>
        </a:p>
      </dgm:t>
    </dgm:pt>
    <dgm:pt modelId="{23E30F23-1B04-4FF3-B237-A3050BD7BA8B}" type="pres">
      <dgm:prSet presAssocID="{C4EA3199-9499-4C92-AB81-8F04EE9FE392}" presName="diagram" presStyleCnt="0">
        <dgm:presLayoutVars>
          <dgm:dir/>
          <dgm:resizeHandles val="exact"/>
        </dgm:presLayoutVars>
      </dgm:prSet>
      <dgm:spPr/>
    </dgm:pt>
    <dgm:pt modelId="{AFA4C0BC-E220-4804-8505-7BD7C6935EE8}" type="pres">
      <dgm:prSet presAssocID="{BE02467A-50CB-46A5-BC5D-BCD7739A3BD6}" presName="node" presStyleLbl="node1" presStyleIdx="0" presStyleCnt="4">
        <dgm:presLayoutVars>
          <dgm:bulletEnabled val="1"/>
        </dgm:presLayoutVars>
      </dgm:prSet>
      <dgm:spPr/>
    </dgm:pt>
    <dgm:pt modelId="{082C7453-E025-4B99-8076-F14A954A3989}" type="pres">
      <dgm:prSet presAssocID="{A6285D42-1F5E-4C7F-96CB-3AD94405F2E1}" presName="sibTrans" presStyleCnt="0"/>
      <dgm:spPr/>
    </dgm:pt>
    <dgm:pt modelId="{0CD9178C-0541-40CC-B33B-8DD98AD46056}" type="pres">
      <dgm:prSet presAssocID="{622E41D8-1561-4DFE-9DC8-B31497784C5E}" presName="node" presStyleLbl="node1" presStyleIdx="1" presStyleCnt="4">
        <dgm:presLayoutVars>
          <dgm:bulletEnabled val="1"/>
        </dgm:presLayoutVars>
      </dgm:prSet>
      <dgm:spPr/>
    </dgm:pt>
    <dgm:pt modelId="{C7596239-0F3A-42F8-B97F-B0B18A0E8529}" type="pres">
      <dgm:prSet presAssocID="{7FFA83FA-3B09-4EF2-8512-C2417605CEF1}" presName="sibTrans" presStyleCnt="0"/>
      <dgm:spPr/>
    </dgm:pt>
    <dgm:pt modelId="{9CD321E8-ADF0-473D-8B80-12CAA5C1CD9E}" type="pres">
      <dgm:prSet presAssocID="{47E20906-9EB7-4914-A87A-1FC5EDAC17B1}" presName="node" presStyleLbl="node1" presStyleIdx="2" presStyleCnt="4" custScaleY="121893">
        <dgm:presLayoutVars>
          <dgm:bulletEnabled val="1"/>
        </dgm:presLayoutVars>
      </dgm:prSet>
      <dgm:spPr/>
    </dgm:pt>
    <dgm:pt modelId="{8B93848F-C673-4979-A3F1-2A7DA9BF65E3}" type="pres">
      <dgm:prSet presAssocID="{898E9382-CF6E-4BF5-A615-40AFF9AE215A}" presName="sibTrans" presStyleCnt="0"/>
      <dgm:spPr/>
    </dgm:pt>
    <dgm:pt modelId="{B0671CF2-B4E7-4B0A-A8C0-43E1F54CAB2C}" type="pres">
      <dgm:prSet presAssocID="{BF4C58C3-6C73-4EA1-B550-27C46A5FD0AF}" presName="node" presStyleLbl="node1" presStyleIdx="3" presStyleCnt="4">
        <dgm:presLayoutVars>
          <dgm:bulletEnabled val="1"/>
        </dgm:presLayoutVars>
      </dgm:prSet>
      <dgm:spPr/>
    </dgm:pt>
  </dgm:ptLst>
  <dgm:cxnLst>
    <dgm:cxn modelId="{11F6261F-54A4-4862-B6D5-C67FA66D36FF}" srcId="{C4EA3199-9499-4C92-AB81-8F04EE9FE392}" destId="{BF4C58C3-6C73-4EA1-B550-27C46A5FD0AF}" srcOrd="3" destOrd="0" parTransId="{5AAF201E-31B3-4816-8158-0D45CAAC4304}" sibTransId="{C50D9ABD-4596-4392-A5F2-912C7F11FD89}"/>
    <dgm:cxn modelId="{0BB7A53C-D993-4F84-BB00-0D1E5F0E8AF5}" type="presOf" srcId="{622E41D8-1561-4DFE-9DC8-B31497784C5E}" destId="{0CD9178C-0541-40CC-B33B-8DD98AD46056}" srcOrd="0" destOrd="0" presId="urn:microsoft.com/office/officeart/2005/8/layout/default"/>
    <dgm:cxn modelId="{6DEB4E56-737A-4542-85C4-B08D01634A9E}" type="presOf" srcId="{BF4C58C3-6C73-4EA1-B550-27C46A5FD0AF}" destId="{B0671CF2-B4E7-4B0A-A8C0-43E1F54CAB2C}" srcOrd="0" destOrd="0" presId="urn:microsoft.com/office/officeart/2005/8/layout/default"/>
    <dgm:cxn modelId="{DC5BCD93-A3C9-44EF-9781-C552E18019BD}" type="presOf" srcId="{47E20906-9EB7-4914-A87A-1FC5EDAC17B1}" destId="{9CD321E8-ADF0-473D-8B80-12CAA5C1CD9E}" srcOrd="0" destOrd="0" presId="urn:microsoft.com/office/officeart/2005/8/layout/default"/>
    <dgm:cxn modelId="{ED6081A6-494F-4E47-ACEE-6725C0F98C91}" srcId="{C4EA3199-9499-4C92-AB81-8F04EE9FE392}" destId="{47E20906-9EB7-4914-A87A-1FC5EDAC17B1}" srcOrd="2" destOrd="0" parTransId="{B71296A6-9D47-4E9E-8444-D2B04FAED4BA}" sibTransId="{898E9382-CF6E-4BF5-A615-40AFF9AE215A}"/>
    <dgm:cxn modelId="{5271F0BD-6588-444A-8B0D-8FC05C6B43E9}" srcId="{C4EA3199-9499-4C92-AB81-8F04EE9FE392}" destId="{622E41D8-1561-4DFE-9DC8-B31497784C5E}" srcOrd="1" destOrd="0" parTransId="{7598564C-F7CC-487A-BDFF-E1171B9B9F58}" sibTransId="{7FFA83FA-3B09-4EF2-8512-C2417605CEF1}"/>
    <dgm:cxn modelId="{100E7FD2-D184-469E-859F-3C6F42812AD5}" srcId="{C4EA3199-9499-4C92-AB81-8F04EE9FE392}" destId="{BE02467A-50CB-46A5-BC5D-BCD7739A3BD6}" srcOrd="0" destOrd="0" parTransId="{C4EEC318-5E57-4D45-B5F5-DAB43672FCD7}" sibTransId="{A6285D42-1F5E-4C7F-96CB-3AD94405F2E1}"/>
    <dgm:cxn modelId="{C5FD7EDA-2799-4C5F-8338-5546FBD7BF18}" type="presOf" srcId="{BE02467A-50CB-46A5-BC5D-BCD7739A3BD6}" destId="{AFA4C0BC-E220-4804-8505-7BD7C6935EE8}" srcOrd="0" destOrd="0" presId="urn:microsoft.com/office/officeart/2005/8/layout/default"/>
    <dgm:cxn modelId="{9993ABE3-08A7-4E28-8C3D-3463BB4824FF}" type="presOf" srcId="{C4EA3199-9499-4C92-AB81-8F04EE9FE392}" destId="{23E30F23-1B04-4FF3-B237-A3050BD7BA8B}" srcOrd="0" destOrd="0" presId="urn:microsoft.com/office/officeart/2005/8/layout/default"/>
    <dgm:cxn modelId="{6B01E8A5-2F0D-487E-B5C0-3A209EEB7E6B}" type="presParOf" srcId="{23E30F23-1B04-4FF3-B237-A3050BD7BA8B}" destId="{AFA4C0BC-E220-4804-8505-7BD7C6935EE8}" srcOrd="0" destOrd="0" presId="urn:microsoft.com/office/officeart/2005/8/layout/default"/>
    <dgm:cxn modelId="{9ADB41D2-FD83-4443-9BEC-82BD0005E70F}" type="presParOf" srcId="{23E30F23-1B04-4FF3-B237-A3050BD7BA8B}" destId="{082C7453-E025-4B99-8076-F14A954A3989}" srcOrd="1" destOrd="0" presId="urn:microsoft.com/office/officeart/2005/8/layout/default"/>
    <dgm:cxn modelId="{1D292E69-1DBF-415A-8140-12F1F919CB68}" type="presParOf" srcId="{23E30F23-1B04-4FF3-B237-A3050BD7BA8B}" destId="{0CD9178C-0541-40CC-B33B-8DD98AD46056}" srcOrd="2" destOrd="0" presId="urn:microsoft.com/office/officeart/2005/8/layout/default"/>
    <dgm:cxn modelId="{78887955-A14A-48DE-9331-5CF7EF33BA8D}" type="presParOf" srcId="{23E30F23-1B04-4FF3-B237-A3050BD7BA8B}" destId="{C7596239-0F3A-42F8-B97F-B0B18A0E8529}" srcOrd="3" destOrd="0" presId="urn:microsoft.com/office/officeart/2005/8/layout/default"/>
    <dgm:cxn modelId="{3925B3A9-F116-4827-8FB0-7BD79F2E36D9}" type="presParOf" srcId="{23E30F23-1B04-4FF3-B237-A3050BD7BA8B}" destId="{9CD321E8-ADF0-473D-8B80-12CAA5C1CD9E}" srcOrd="4" destOrd="0" presId="urn:microsoft.com/office/officeart/2005/8/layout/default"/>
    <dgm:cxn modelId="{6680600B-9CBB-48B7-A76F-F727FA5DC626}" type="presParOf" srcId="{23E30F23-1B04-4FF3-B237-A3050BD7BA8B}" destId="{8B93848F-C673-4979-A3F1-2A7DA9BF65E3}" srcOrd="5" destOrd="0" presId="urn:microsoft.com/office/officeart/2005/8/layout/default"/>
    <dgm:cxn modelId="{9698F18C-56FB-4075-AA31-489826DF774F}" type="presParOf" srcId="{23E30F23-1B04-4FF3-B237-A3050BD7BA8B}" destId="{B0671CF2-B4E7-4B0A-A8C0-43E1F54CAB2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EA3199-9499-4C92-AB81-8F04EE9FE39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02467A-50CB-46A5-BC5D-BCD7739A3BD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деятельность Анучинского муниципального округа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</a:t>
          </a:r>
          <a:r>
            <a:rPr lang="ru-RU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анучинский.рф</a:t>
          </a:r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/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okrug/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investitsionnaya-deyatelnost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EEC318-5E57-4D45-B5F5-DAB43672FCD7}" type="parTrans" cxnId="{100E7FD2-D184-469E-859F-3C6F42812AD5}">
      <dgm:prSet/>
      <dgm:spPr/>
      <dgm:t>
        <a:bodyPr/>
        <a:lstStyle/>
        <a:p>
          <a:endParaRPr lang="ru-RU"/>
        </a:p>
      </dgm:t>
    </dgm:pt>
    <dgm:pt modelId="{A6285D42-1F5E-4C7F-96CB-3AD94405F2E1}" type="sibTrans" cxnId="{100E7FD2-D184-469E-859F-3C6F42812AD5}">
      <dgm:prSet/>
      <dgm:spPr/>
      <dgm:t>
        <a:bodyPr/>
        <a:lstStyle/>
        <a:p>
          <a:endParaRPr lang="ru-RU"/>
        </a:p>
      </dgm:t>
    </dgm:pt>
    <dgm:pt modelId="{622E41D8-1561-4DFE-9DC8-B31497784C5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Прямая связь инвесторов и главы Анучинского муниципального округа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</a:t>
          </a:r>
          <a:r>
            <a:rPr lang="ru-RU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анучинский.рф</a:t>
          </a:r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okrug/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investitsionnaya-deyatelnost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kanal-pryamoy-svyazi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98564C-F7CC-487A-BDFF-E1171B9B9F58}" type="parTrans" cxnId="{5271F0BD-6588-444A-8B0D-8FC05C6B43E9}">
      <dgm:prSet/>
      <dgm:spPr/>
      <dgm:t>
        <a:bodyPr/>
        <a:lstStyle/>
        <a:p>
          <a:endParaRPr lang="ru-RU"/>
        </a:p>
      </dgm:t>
    </dgm:pt>
    <dgm:pt modelId="{7FFA83FA-3B09-4EF2-8512-C2417605CEF1}" type="sibTrans" cxnId="{5271F0BD-6588-444A-8B0D-8FC05C6B43E9}">
      <dgm:prSet/>
      <dgm:spPr/>
      <dgm:t>
        <a:bodyPr/>
        <a:lstStyle/>
        <a:p>
          <a:endParaRPr lang="ru-RU"/>
        </a:p>
      </dgm:t>
    </dgm:pt>
    <dgm:pt modelId="{47E20906-9EB7-4914-A87A-1FC5EDAC17B1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Анучинского муниципального округа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https://</a:t>
          </a:r>
          <a:r>
            <a:rPr lang="ru-RU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анучинский.рф</a:t>
          </a:r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okrug/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investitsionnaya-deyatelnost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investitsionnyy-standart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1296A6-9D47-4E9E-8444-D2B04FAED4BA}" type="parTrans" cxnId="{ED6081A6-494F-4E47-ACEE-6725C0F98C91}">
      <dgm:prSet/>
      <dgm:spPr/>
      <dgm:t>
        <a:bodyPr/>
        <a:lstStyle/>
        <a:p>
          <a:endParaRPr lang="ru-RU"/>
        </a:p>
      </dgm:t>
    </dgm:pt>
    <dgm:pt modelId="{898E9382-CF6E-4BF5-A615-40AFF9AE215A}" type="sibTrans" cxnId="{ED6081A6-494F-4E47-ACEE-6725C0F98C91}">
      <dgm:prSet/>
      <dgm:spPr/>
      <dgm:t>
        <a:bodyPr/>
        <a:lstStyle/>
        <a:p>
          <a:endParaRPr lang="ru-RU"/>
        </a:p>
      </dgm:t>
    </dgm:pt>
    <dgm:pt modelId="{BF4C58C3-6C73-4EA1-B550-27C46A5FD0A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Совет по улучшению инвестиционного климата и развитию предпринимательства при администрации Анучинского муниципального округа</a:t>
          </a:r>
        </a:p>
        <a:p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https://</a:t>
          </a:r>
          <a:r>
            <a:rPr lang="ru-RU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анучинский.рф</a:t>
          </a:r>
          <a:r>
            <a:rPr lang="ru-RU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/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okrug/</a:t>
          </a:r>
          <a:r>
            <a:rPr lang="en-US" sz="13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investitsionnaya-deyatelnost</a:t>
          </a:r>
          <a:r>
            <a: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/sovet-po-uluchsheniyu-investitsionnogo-klimata-i-razvitiyu-predprinimatelstva-pri-glave/</a:t>
          </a:r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3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AF201E-31B3-4816-8158-0D45CAAC4304}" type="parTrans" cxnId="{11F6261F-54A4-4862-B6D5-C67FA66D36FF}">
      <dgm:prSet/>
      <dgm:spPr/>
      <dgm:t>
        <a:bodyPr/>
        <a:lstStyle/>
        <a:p>
          <a:endParaRPr lang="ru-RU"/>
        </a:p>
      </dgm:t>
    </dgm:pt>
    <dgm:pt modelId="{C50D9ABD-4596-4392-A5F2-912C7F11FD89}" type="sibTrans" cxnId="{11F6261F-54A4-4862-B6D5-C67FA66D36FF}">
      <dgm:prSet/>
      <dgm:spPr/>
      <dgm:t>
        <a:bodyPr/>
        <a:lstStyle/>
        <a:p>
          <a:endParaRPr lang="ru-RU"/>
        </a:p>
      </dgm:t>
    </dgm:pt>
    <dgm:pt modelId="{23E30F23-1B04-4FF3-B237-A3050BD7BA8B}" type="pres">
      <dgm:prSet presAssocID="{C4EA3199-9499-4C92-AB81-8F04EE9FE392}" presName="diagram" presStyleCnt="0">
        <dgm:presLayoutVars>
          <dgm:dir/>
          <dgm:resizeHandles val="exact"/>
        </dgm:presLayoutVars>
      </dgm:prSet>
      <dgm:spPr/>
    </dgm:pt>
    <dgm:pt modelId="{AFA4C0BC-E220-4804-8505-7BD7C6935EE8}" type="pres">
      <dgm:prSet presAssocID="{BE02467A-50CB-46A5-BC5D-BCD7739A3BD6}" presName="node" presStyleLbl="node1" presStyleIdx="0" presStyleCnt="4">
        <dgm:presLayoutVars>
          <dgm:bulletEnabled val="1"/>
        </dgm:presLayoutVars>
      </dgm:prSet>
      <dgm:spPr/>
    </dgm:pt>
    <dgm:pt modelId="{082C7453-E025-4B99-8076-F14A954A3989}" type="pres">
      <dgm:prSet presAssocID="{A6285D42-1F5E-4C7F-96CB-3AD94405F2E1}" presName="sibTrans" presStyleCnt="0"/>
      <dgm:spPr/>
    </dgm:pt>
    <dgm:pt modelId="{0CD9178C-0541-40CC-B33B-8DD98AD46056}" type="pres">
      <dgm:prSet presAssocID="{622E41D8-1561-4DFE-9DC8-B31497784C5E}" presName="node" presStyleLbl="node1" presStyleIdx="1" presStyleCnt="4">
        <dgm:presLayoutVars>
          <dgm:bulletEnabled val="1"/>
        </dgm:presLayoutVars>
      </dgm:prSet>
      <dgm:spPr/>
    </dgm:pt>
    <dgm:pt modelId="{C7596239-0F3A-42F8-B97F-B0B18A0E8529}" type="pres">
      <dgm:prSet presAssocID="{7FFA83FA-3B09-4EF2-8512-C2417605CEF1}" presName="sibTrans" presStyleCnt="0"/>
      <dgm:spPr/>
    </dgm:pt>
    <dgm:pt modelId="{9CD321E8-ADF0-473D-8B80-12CAA5C1CD9E}" type="pres">
      <dgm:prSet presAssocID="{47E20906-9EB7-4914-A87A-1FC5EDAC17B1}" presName="node" presStyleLbl="node1" presStyleIdx="2" presStyleCnt="4" custScaleY="121893">
        <dgm:presLayoutVars>
          <dgm:bulletEnabled val="1"/>
        </dgm:presLayoutVars>
      </dgm:prSet>
      <dgm:spPr/>
    </dgm:pt>
    <dgm:pt modelId="{8B93848F-C673-4979-A3F1-2A7DA9BF65E3}" type="pres">
      <dgm:prSet presAssocID="{898E9382-CF6E-4BF5-A615-40AFF9AE215A}" presName="sibTrans" presStyleCnt="0"/>
      <dgm:spPr/>
    </dgm:pt>
    <dgm:pt modelId="{B0671CF2-B4E7-4B0A-A8C0-43E1F54CAB2C}" type="pres">
      <dgm:prSet presAssocID="{BF4C58C3-6C73-4EA1-B550-27C46A5FD0AF}" presName="node" presStyleLbl="node1" presStyleIdx="3" presStyleCnt="4" custScaleY="130476">
        <dgm:presLayoutVars>
          <dgm:bulletEnabled val="1"/>
        </dgm:presLayoutVars>
      </dgm:prSet>
      <dgm:spPr/>
    </dgm:pt>
  </dgm:ptLst>
  <dgm:cxnLst>
    <dgm:cxn modelId="{11F6261F-54A4-4862-B6D5-C67FA66D36FF}" srcId="{C4EA3199-9499-4C92-AB81-8F04EE9FE392}" destId="{BF4C58C3-6C73-4EA1-B550-27C46A5FD0AF}" srcOrd="3" destOrd="0" parTransId="{5AAF201E-31B3-4816-8158-0D45CAAC4304}" sibTransId="{C50D9ABD-4596-4392-A5F2-912C7F11FD89}"/>
    <dgm:cxn modelId="{0BB7A53C-D993-4F84-BB00-0D1E5F0E8AF5}" type="presOf" srcId="{622E41D8-1561-4DFE-9DC8-B31497784C5E}" destId="{0CD9178C-0541-40CC-B33B-8DD98AD46056}" srcOrd="0" destOrd="0" presId="urn:microsoft.com/office/officeart/2005/8/layout/default"/>
    <dgm:cxn modelId="{6DEB4E56-737A-4542-85C4-B08D01634A9E}" type="presOf" srcId="{BF4C58C3-6C73-4EA1-B550-27C46A5FD0AF}" destId="{B0671CF2-B4E7-4B0A-A8C0-43E1F54CAB2C}" srcOrd="0" destOrd="0" presId="urn:microsoft.com/office/officeart/2005/8/layout/default"/>
    <dgm:cxn modelId="{DC5BCD93-A3C9-44EF-9781-C552E18019BD}" type="presOf" srcId="{47E20906-9EB7-4914-A87A-1FC5EDAC17B1}" destId="{9CD321E8-ADF0-473D-8B80-12CAA5C1CD9E}" srcOrd="0" destOrd="0" presId="urn:microsoft.com/office/officeart/2005/8/layout/default"/>
    <dgm:cxn modelId="{ED6081A6-494F-4E47-ACEE-6725C0F98C91}" srcId="{C4EA3199-9499-4C92-AB81-8F04EE9FE392}" destId="{47E20906-9EB7-4914-A87A-1FC5EDAC17B1}" srcOrd="2" destOrd="0" parTransId="{B71296A6-9D47-4E9E-8444-D2B04FAED4BA}" sibTransId="{898E9382-CF6E-4BF5-A615-40AFF9AE215A}"/>
    <dgm:cxn modelId="{5271F0BD-6588-444A-8B0D-8FC05C6B43E9}" srcId="{C4EA3199-9499-4C92-AB81-8F04EE9FE392}" destId="{622E41D8-1561-4DFE-9DC8-B31497784C5E}" srcOrd="1" destOrd="0" parTransId="{7598564C-F7CC-487A-BDFF-E1171B9B9F58}" sibTransId="{7FFA83FA-3B09-4EF2-8512-C2417605CEF1}"/>
    <dgm:cxn modelId="{100E7FD2-D184-469E-859F-3C6F42812AD5}" srcId="{C4EA3199-9499-4C92-AB81-8F04EE9FE392}" destId="{BE02467A-50CB-46A5-BC5D-BCD7739A3BD6}" srcOrd="0" destOrd="0" parTransId="{C4EEC318-5E57-4D45-B5F5-DAB43672FCD7}" sibTransId="{A6285D42-1F5E-4C7F-96CB-3AD94405F2E1}"/>
    <dgm:cxn modelId="{C5FD7EDA-2799-4C5F-8338-5546FBD7BF18}" type="presOf" srcId="{BE02467A-50CB-46A5-BC5D-BCD7739A3BD6}" destId="{AFA4C0BC-E220-4804-8505-7BD7C6935EE8}" srcOrd="0" destOrd="0" presId="urn:microsoft.com/office/officeart/2005/8/layout/default"/>
    <dgm:cxn modelId="{9993ABE3-08A7-4E28-8C3D-3463BB4824FF}" type="presOf" srcId="{C4EA3199-9499-4C92-AB81-8F04EE9FE392}" destId="{23E30F23-1B04-4FF3-B237-A3050BD7BA8B}" srcOrd="0" destOrd="0" presId="urn:microsoft.com/office/officeart/2005/8/layout/default"/>
    <dgm:cxn modelId="{6B01E8A5-2F0D-487E-B5C0-3A209EEB7E6B}" type="presParOf" srcId="{23E30F23-1B04-4FF3-B237-A3050BD7BA8B}" destId="{AFA4C0BC-E220-4804-8505-7BD7C6935EE8}" srcOrd="0" destOrd="0" presId="urn:microsoft.com/office/officeart/2005/8/layout/default"/>
    <dgm:cxn modelId="{9ADB41D2-FD83-4443-9BEC-82BD0005E70F}" type="presParOf" srcId="{23E30F23-1B04-4FF3-B237-A3050BD7BA8B}" destId="{082C7453-E025-4B99-8076-F14A954A3989}" srcOrd="1" destOrd="0" presId="urn:microsoft.com/office/officeart/2005/8/layout/default"/>
    <dgm:cxn modelId="{1D292E69-1DBF-415A-8140-12F1F919CB68}" type="presParOf" srcId="{23E30F23-1B04-4FF3-B237-A3050BD7BA8B}" destId="{0CD9178C-0541-40CC-B33B-8DD98AD46056}" srcOrd="2" destOrd="0" presId="urn:microsoft.com/office/officeart/2005/8/layout/default"/>
    <dgm:cxn modelId="{78887955-A14A-48DE-9331-5CF7EF33BA8D}" type="presParOf" srcId="{23E30F23-1B04-4FF3-B237-A3050BD7BA8B}" destId="{C7596239-0F3A-42F8-B97F-B0B18A0E8529}" srcOrd="3" destOrd="0" presId="urn:microsoft.com/office/officeart/2005/8/layout/default"/>
    <dgm:cxn modelId="{3925B3A9-F116-4827-8FB0-7BD79F2E36D9}" type="presParOf" srcId="{23E30F23-1B04-4FF3-B237-A3050BD7BA8B}" destId="{9CD321E8-ADF0-473D-8B80-12CAA5C1CD9E}" srcOrd="4" destOrd="0" presId="urn:microsoft.com/office/officeart/2005/8/layout/default"/>
    <dgm:cxn modelId="{6680600B-9CBB-48B7-A76F-F727FA5DC626}" type="presParOf" srcId="{23E30F23-1B04-4FF3-B237-A3050BD7BA8B}" destId="{8B93848F-C673-4979-A3F1-2A7DA9BF65E3}" srcOrd="5" destOrd="0" presId="urn:microsoft.com/office/officeart/2005/8/layout/default"/>
    <dgm:cxn modelId="{9698F18C-56FB-4075-AA31-489826DF774F}" type="presParOf" srcId="{23E30F23-1B04-4FF3-B237-A3050BD7BA8B}" destId="{B0671CF2-B4E7-4B0A-A8C0-43E1F54CAB2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E881D-AA9A-45DC-999E-920F2298E9E6}">
      <dsp:nvSpPr>
        <dsp:cNvPr id="0" name=""/>
        <dsp:cNvSpPr/>
      </dsp:nvSpPr>
      <dsp:spPr>
        <a:xfrm>
          <a:off x="0" y="0"/>
          <a:ext cx="8128000" cy="118499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SWOT – </a:t>
          </a:r>
          <a:r>
            <a:rPr lang="ru-RU" sz="13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АНАЛИЗ МО</a:t>
          </a:r>
        </a:p>
      </dsp:txBody>
      <dsp:txXfrm>
        <a:off x="0" y="0"/>
        <a:ext cx="8128000" cy="1184996"/>
      </dsp:txXfrm>
    </dsp:sp>
    <dsp:sp modelId="{72DF4799-70E4-4C95-BABA-7B62A87CB29A}">
      <dsp:nvSpPr>
        <dsp:cNvPr id="0" name=""/>
        <dsp:cNvSpPr/>
      </dsp:nvSpPr>
      <dsp:spPr>
        <a:xfrm>
          <a:off x="0" y="1184996"/>
          <a:ext cx="4064000" cy="248849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Сильные стороны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Наличие ресурсной базы.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2.Выгодное географическое положение.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3.Хорошая экологическая обстановка.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4.Естественное высокое плодородие почв.</a:t>
          </a:r>
        </a:p>
      </dsp:txBody>
      <dsp:txXfrm>
        <a:off x="0" y="1184996"/>
        <a:ext cx="4064000" cy="2488492"/>
      </dsp:txXfrm>
    </dsp:sp>
    <dsp:sp modelId="{11379D57-9904-45D0-B7E9-0086EEA7C755}">
      <dsp:nvSpPr>
        <dsp:cNvPr id="0" name=""/>
        <dsp:cNvSpPr/>
      </dsp:nvSpPr>
      <dsp:spPr>
        <a:xfrm>
          <a:off x="4064000" y="1184996"/>
          <a:ext cx="4064000" cy="2488492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Слабые стороны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1.Недостаток собственных средств для развития.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2.Значительный отток квалифицированных кадров в соседние регионы.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Отсутствие готовых промышленных площадок.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Износ коммунальных сетей.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5.Слабое развитие отдаленных от районного центра территорий.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6.Бытовая, досуговая инфраструктура.</a:t>
          </a:r>
        </a:p>
        <a:p>
          <a:pPr marL="0" lvl="0" indent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Неблагоприятный </a:t>
          </a:r>
          <a:r>
            <a:rPr lang="ru-RU" sz="1200" kern="12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рельеф местности.</a:t>
          </a:r>
          <a:endParaRPr lang="ru-RU" sz="12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4000" y="1184996"/>
        <a:ext cx="4064000" cy="2488492"/>
      </dsp:txXfrm>
    </dsp:sp>
    <dsp:sp modelId="{7AA3CEBC-8BE6-4769-8DAE-5A81749271AC}">
      <dsp:nvSpPr>
        <dsp:cNvPr id="0" name=""/>
        <dsp:cNvSpPr/>
      </dsp:nvSpPr>
      <dsp:spPr>
        <a:xfrm>
          <a:off x="0" y="3673488"/>
          <a:ext cx="8128000" cy="276499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4C0BC-E220-4804-8505-7BD7C6935EE8}">
      <dsp:nvSpPr>
        <dsp:cNvPr id="0" name=""/>
        <dsp:cNvSpPr/>
      </dsp:nvSpPr>
      <dsp:spPr>
        <a:xfrm>
          <a:off x="608" y="301841"/>
          <a:ext cx="2371497" cy="142289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портал Приморского края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https://invest.primorsky.ru/ru/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8" y="301841"/>
        <a:ext cx="2371497" cy="1422898"/>
      </dsp:txXfrm>
    </dsp:sp>
    <dsp:sp modelId="{0CD9178C-0541-40CC-B33B-8DD98AD46056}">
      <dsp:nvSpPr>
        <dsp:cNvPr id="0" name=""/>
        <dsp:cNvSpPr/>
      </dsp:nvSpPr>
      <dsp:spPr>
        <a:xfrm>
          <a:off x="2609254" y="301841"/>
          <a:ext cx="2371497" cy="142289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Прямая связь инвесторов и Губернатора Приморского края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https://invest.primorsky.ru/ru/contact-governor/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9254" y="301841"/>
        <a:ext cx="2371497" cy="1422898"/>
      </dsp:txXfrm>
    </dsp:sp>
    <dsp:sp modelId="{9CD321E8-ADF0-473D-8B80-12CAA5C1CD9E}">
      <dsp:nvSpPr>
        <dsp:cNvPr id="0" name=""/>
        <dsp:cNvSpPr/>
      </dsp:nvSpPr>
      <dsp:spPr>
        <a:xfrm>
          <a:off x="608" y="1961889"/>
          <a:ext cx="2371497" cy="173441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Приморского края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https://invest.primorsky.ru/ru/invest-climat/investicionnyj-standart-deyatelnosti-organov-ispolnitelnoj-vlasti/#12bf2ab8-eb20-42bd-a663-a0bad4953f97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8" y="1961889"/>
        <a:ext cx="2371497" cy="1734413"/>
      </dsp:txXfrm>
    </dsp:sp>
    <dsp:sp modelId="{B0671CF2-B4E7-4B0A-A8C0-43E1F54CAB2C}">
      <dsp:nvSpPr>
        <dsp:cNvPr id="0" name=""/>
        <dsp:cNvSpPr/>
      </dsp:nvSpPr>
      <dsp:spPr>
        <a:xfrm>
          <a:off x="2609254" y="2117647"/>
          <a:ext cx="2371497" cy="1422898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совет при Губернаторе Приморского края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https://invest.primorsky.ru/ru/invest-climat/investicionnyj-sovet/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9254" y="2117647"/>
        <a:ext cx="2371497" cy="1422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4C0BC-E220-4804-8505-7BD7C6935EE8}">
      <dsp:nvSpPr>
        <dsp:cNvPr id="0" name=""/>
        <dsp:cNvSpPr/>
      </dsp:nvSpPr>
      <dsp:spPr>
        <a:xfrm>
          <a:off x="658" y="523779"/>
          <a:ext cx="2569434" cy="15416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деятельность Анучинского муниципального округа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</a:t>
          </a:r>
          <a:r>
            <a:rPr lang="ru-RU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анучинский.рф</a:t>
          </a: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/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okrug/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investitsionnaya-deyatelnost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" y="523779"/>
        <a:ext cx="2569434" cy="1541660"/>
      </dsp:txXfrm>
    </dsp:sp>
    <dsp:sp modelId="{0CD9178C-0541-40CC-B33B-8DD98AD46056}">
      <dsp:nvSpPr>
        <dsp:cNvPr id="0" name=""/>
        <dsp:cNvSpPr/>
      </dsp:nvSpPr>
      <dsp:spPr>
        <a:xfrm>
          <a:off x="2827037" y="523779"/>
          <a:ext cx="2569434" cy="15416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Прямая связь инвесторов и главы Анучинского муниципального округа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https://</a:t>
          </a:r>
          <a:r>
            <a:rPr lang="ru-RU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анучинский.рф</a:t>
          </a: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okrug/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investitsionnaya-deyatelnost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kanal-pryamoy-svyazi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7037" y="523779"/>
        <a:ext cx="2569434" cy="1541660"/>
      </dsp:txXfrm>
    </dsp:sp>
    <dsp:sp modelId="{9CD321E8-ADF0-473D-8B80-12CAA5C1CD9E}">
      <dsp:nvSpPr>
        <dsp:cNvPr id="0" name=""/>
        <dsp:cNvSpPr/>
      </dsp:nvSpPr>
      <dsp:spPr>
        <a:xfrm>
          <a:off x="658" y="2388543"/>
          <a:ext cx="2569434" cy="1879176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Инвестиционный комитет Анучинского муниципального округа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https://</a:t>
          </a:r>
          <a:r>
            <a:rPr lang="ru-RU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анучинский.рф</a:t>
          </a: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okrug/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investitsionnaya-deyatelnost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investitsionnyy-standart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8" y="2388543"/>
        <a:ext cx="2569434" cy="1879176"/>
      </dsp:txXfrm>
    </dsp:sp>
    <dsp:sp modelId="{B0671CF2-B4E7-4B0A-A8C0-43E1F54CAB2C}">
      <dsp:nvSpPr>
        <dsp:cNvPr id="0" name=""/>
        <dsp:cNvSpPr/>
      </dsp:nvSpPr>
      <dsp:spPr>
        <a:xfrm>
          <a:off x="2827037" y="2322383"/>
          <a:ext cx="2569434" cy="201149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Совет по улучшению инвестиционного климата и развитию предпринимательства при администрации Анучинского муниципального округа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https://</a:t>
          </a:r>
          <a:r>
            <a:rPr lang="ru-RU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анучинский.рф</a:t>
          </a:r>
          <a:r>
            <a:rPr lang="ru-RU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/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okrug/</a:t>
          </a:r>
          <a:r>
            <a:rPr lang="en-US" sz="1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investitsionnaya-deyatelnost</a:t>
          </a:r>
          <a:r>
            <a:rPr lang="en-US" sz="13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4"/>
            </a:rPr>
            <a:t>/sovet-po-uluchsheniyu-investitsionnogo-klimata-i-razvitiyu-predprinimatelstva-pri-glave/</a:t>
          </a: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27037" y="2322383"/>
        <a:ext cx="2569434" cy="2011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80CF4-4484-FC28-9BFC-F7288615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1EFAB0-3D82-3C9A-AAB5-A11CEBDC6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2C1FDF-43F4-0413-56C1-637ED17A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4FAEE-5462-28BB-B344-AC5425E0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BA20F1-79F5-01A3-C548-F7AB4796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9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3601A-E1F5-6D5B-40E5-E0D0427A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2DE64-49F8-AF78-F67E-B3299AE71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5339C-1888-54B2-A82E-932075BF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A82E4-D857-FB99-405E-D6285B3B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841F4-F335-3EB9-DF40-EC7FE91E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31277-697A-CF2C-09C7-3D6A71E7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C055C-5201-B590-BDF8-CC943D3A0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8F04A-B9CF-6133-994F-42ACB451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21FF4-52AB-2AD4-D7AD-72571098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C07E5-9C29-8438-1892-05E2817E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0D97-D990-B5B0-87AC-9038A13E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591D4-2395-011E-0918-FEBE830B4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C3C06-C5F5-7449-FA6D-9B2CB15E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F89F7E-7EAD-F81E-6312-F332ABD6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9F88EE-F3B2-A96B-8D98-565EB0C1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E7E5AF-5FC3-A755-480A-57FEAA8A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1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C875B-90AE-05D4-78F0-7F1C3612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11D18D-D437-84E8-C90B-CFF20F26F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A0B84E-02C6-C23E-80C5-86375BBF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F111CC-2881-2410-444B-22BD1049E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37DB58-C644-B2B8-E54B-D767168B9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7F5019-E1F3-A925-2421-8CC043B1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31940C-1FA8-8692-7727-420F80E2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F1524A-573E-1619-20F8-66F2B1AC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2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8FD94-8E1E-9D49-ACB9-0BEA4129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2AC7A3-36BC-F2EB-47C7-A71043483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FA6642-C37D-363D-F3D0-FE862FD2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DB68BE-65AF-4861-F05D-D29A7BD4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7423AE-F46C-6894-AE35-CF53BC33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10BB86-0311-77CA-6E5E-ABE279CB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F4BCDB-64FD-C58C-E1E9-CCF93237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7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2AE54-93E0-32F2-7CA8-7F2012DF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26936-5945-20CA-83FE-071DD5955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6C0FF3-997F-46B6-1795-27FAB1EE4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E667AE-4267-C41D-925B-90A3F748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E2DF6-6347-B5DB-CF81-454F830A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0348D-8416-BBC4-4526-0E8392C6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2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788D3-625B-BCCB-7B5D-8F69B484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A8E297-D49B-BAA2-785C-7C9781DC8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71AEBA-C3C8-22E0-6CA9-A296F9AB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EDC255-1486-EC3C-71E0-15A060F3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5360EB-1A00-4221-97B2-4EC06517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4448CC-76A1-B109-3960-BDDC5B02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5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7C68E-1F5A-FCBF-F37B-31A1A90B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9A35C0-683D-6AA4-08CD-A7798D3FA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99ECB8-E559-B00E-972D-4AA395FD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84634-48AA-1259-79C6-EBD61BF1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7F80D-F259-0A84-AC50-566EDBB3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9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0BEA40-FA14-2EC9-5580-04873082D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BED3BA-A10F-22E7-462B-45C311EC6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3F4D8-3A1C-34AE-B6F9-860284EB0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D700F1-4DEC-EC7B-4445-6C38FB84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94652-691D-89EA-DF58-5FF01F12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42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5ADAE-D00F-0E59-508D-41FBD615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612A-7AC6-D761-70C0-FC2141A4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871E7-A4C5-92BE-6745-DC1542AEE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AAFC3-702F-4AFF-8A3B-2F2F3288C31E}" type="datetimeFigureOut">
              <a:rPr lang="ru-RU" smtClean="0"/>
              <a:t>18.06.2024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E17C9C-23F0-2FA8-5D8F-0A438439E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3174B9-F45E-9E4E-BF37-1CF05F31B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0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diagramColors" Target="../diagrams/colors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diagramLayout" Target="../diagrams/layout3.xml"/><Relationship Id="rId5" Type="http://schemas.openxmlformats.org/officeDocument/2006/relationships/diagramQuickStyle" Target="../diagrams/quickStyle2.xml"/><Relationship Id="rId10" Type="http://schemas.openxmlformats.org/officeDocument/2006/relationships/diagramData" Target="../diagrams/data3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4.png"/><Relationship Id="rId14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AF9F8C-B0C1-D78D-F858-B29DB848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83E0C3-2D72-4F78-D6DA-BA246D154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4084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19EDD-9CE0-1039-4799-A9E9CB26D481}"/>
              </a:ext>
            </a:extLst>
          </p:cNvPr>
          <p:cNvSpPr txBox="1"/>
          <p:nvPr/>
        </p:nvSpPr>
        <p:spPr>
          <a:xfrm>
            <a:off x="2050742" y="4696287"/>
            <a:ext cx="76495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109684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FB0C8A-0B5C-BE7F-AB46-969B41C16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D81BC5-C270-A8CC-0B72-54B56E18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90" y="367256"/>
            <a:ext cx="1688738" cy="23593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9B9F8C-49DA-ED22-65FB-FD9257AD18C5}"/>
              </a:ext>
            </a:extLst>
          </p:cNvPr>
          <p:cNvSpPr txBox="1"/>
          <p:nvPr/>
        </p:nvSpPr>
        <p:spPr>
          <a:xfrm>
            <a:off x="2444318" y="367256"/>
            <a:ext cx="9229818" cy="2860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инвесторы!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От имени администрации Анучинского муниципального округа приветствую Вас на страницах информационного проекта «Инвестиционный паспорт муниципального образования Анучинский муниципальный округ».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Вашему вниманию представлена комплексная информация, демонстрирующая инвестиционный потенциал муниципального образования. Надеюсь, что представленный проект станет не только основным источником информации, но и путеводителем для деловых и предприимчивых людей, потенциальных инвесторов. Мы готовы к диалогу и рассмотрим все Ваши предложения по использованию свободных производственных площадей и земельных участков для организации новых производств и объектов социально-культурной сферы.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Мы заинтересованы в привлечении инвестиций и готовы оказывать всяческое содействие повышению экономической активности в муниципальном округе. Это важная и ответственная работа, от которой во многом зависит обеспечение социальной стабильности и экономическое развитие муниципального образования.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заинтересованы в развитии наших партнерских отношений и приглашаем Вас к взаимовыгодному сотрудничеству!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BCB4F8-9F51-B17A-B299-44D59DC43BAF}"/>
              </a:ext>
            </a:extLst>
          </p:cNvPr>
          <p:cNvSpPr txBox="1"/>
          <p:nvPr/>
        </p:nvSpPr>
        <p:spPr>
          <a:xfrm>
            <a:off x="3251668" y="4293229"/>
            <a:ext cx="475490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Глава Анучинского муниципального округа</a:t>
            </a:r>
          </a:p>
          <a:p>
            <a:pPr indent="449580"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С.А. </a:t>
            </a:r>
            <a:r>
              <a:rPr lang="ru-RU" sz="13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Понуровский</a:t>
            </a:r>
            <a:endParaRPr lang="ru-RU" sz="1300" dirty="0">
              <a:solidFill>
                <a:srgbClr val="C00000"/>
              </a:solidFill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59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352A70-BD96-3119-D496-B7A7C565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75C784-2FA6-E6C9-274C-BAF9CA84E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93" y="436014"/>
            <a:ext cx="2462997" cy="4743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21B0A-6B10-006B-7CAF-BC58477C31A2}"/>
              </a:ext>
            </a:extLst>
          </p:cNvPr>
          <p:cNvSpPr txBox="1"/>
          <p:nvPr/>
        </p:nvSpPr>
        <p:spPr>
          <a:xfrm>
            <a:off x="4492101" y="62957"/>
            <a:ext cx="2220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1C1CE-21F1-4816-7510-46361753C55B}"/>
              </a:ext>
            </a:extLst>
          </p:cNvPr>
          <p:cNvSpPr txBox="1"/>
          <p:nvPr/>
        </p:nvSpPr>
        <p:spPr>
          <a:xfrm>
            <a:off x="360607" y="333279"/>
            <a:ext cx="888058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Постановлением Президиума Дальневосточного Крайисполкома от 23 марта 1935 года образован Анучинский район.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3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2E3B8-7D1A-3509-2175-3E8A6B1B8CE5}"/>
              </a:ext>
            </a:extLst>
          </p:cNvPr>
          <p:cNvSpPr txBox="1"/>
          <p:nvPr/>
        </p:nvSpPr>
        <p:spPr>
          <a:xfrm>
            <a:off x="280246" y="2753670"/>
            <a:ext cx="9041306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       Анучинский муниципальный округ находится в центральной части Приморского края.</a:t>
            </a:r>
          </a:p>
          <a:p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Административный центр округа –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204 км к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</a:p>
          <a:p>
            <a:r>
              <a:rPr lang="ru-RU" sz="13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Площадь территории –3885,5 кв.м-2,4 % площади Приморского края.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В состав муниципального округа входят – 24 села и 5 поселков: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  <a:endParaRPr lang="ru-RU" sz="13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159A92-D2B4-3D29-420B-C462FF9E4A68}"/>
              </a:ext>
            </a:extLst>
          </p:cNvPr>
          <p:cNvSpPr txBox="1"/>
          <p:nvPr/>
        </p:nvSpPr>
        <p:spPr>
          <a:xfrm>
            <a:off x="280245" y="5406168"/>
            <a:ext cx="11631509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Численность населения на 01.01.2023г –12 391 человек.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Транспортная доступность: автомобильная трасса А181 Осиновка –Рудная пристань и участок железнодорожной ветки: Сибирцево-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Новочугуевка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со станциями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Чернышевка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и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Тихоречное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Сообщение между населенными пунктами в границах района осуществляется автомобильным транспортом.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передвижений в части воздушного транспорта жители округа пользуются услугами международного аэропорта федерального назначения «Аэропорт Владивосток Кневичи», находящегося в 4,5 км от северной границы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г.Артем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Расстояние от </a:t>
            </a:r>
            <a:r>
              <a:rPr kumimoji="0" lang="ru-RU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международного аэропорта Владивосток составляет 187 км.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88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010AD7-93CA-FBDD-480B-53D0A7812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EA41F1-97B4-CAB1-119D-898F5C819C17}"/>
              </a:ext>
            </a:extLst>
          </p:cNvPr>
          <p:cNvSpPr txBox="1"/>
          <p:nvPr/>
        </p:nvSpPr>
        <p:spPr>
          <a:xfrm>
            <a:off x="514905" y="60123"/>
            <a:ext cx="1975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Ресурсная база МО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C37682D-8C00-1B88-F23B-6F1896E338FB}"/>
              </a:ext>
            </a:extLst>
          </p:cNvPr>
          <p:cNvSpPr/>
          <p:nvPr/>
        </p:nvSpPr>
        <p:spPr>
          <a:xfrm>
            <a:off x="159798" y="458800"/>
            <a:ext cx="11745157" cy="2063535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F569B0-13B1-6291-2B9B-521141AF798F}"/>
              </a:ext>
            </a:extLst>
          </p:cNvPr>
          <p:cNvSpPr txBox="1"/>
          <p:nvPr/>
        </p:nvSpPr>
        <p:spPr>
          <a:xfrm>
            <a:off x="223422" y="398677"/>
            <a:ext cx="117451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округа: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энергоснабжение -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населенных пунктов и промышленных предприятий округа осуществляется по линиям 10кВ через ТП-10/0,4кВ;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– холодное водоснабжение за счет подземных вод из глубинных и бытовых скважин, индивидуальных колодцев; горячее водоснабжение за счет индивидуальных нагревателей (общая протяженность сетей – 42,8км.);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 – сброс сточных вод производится через очистные сооружения (3 единицы) и автономные септики с последующим вывозом (общая протяженность сетей 12,1км); 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 – централизованное (24 котельные и тепловые сети протяженностью 27км), индивидуальные источники тепловой энергии и печное отопление;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санитарная очистка территории – вывоз ТБО осуществляется КГУП «Приморский экологический оператор» (компания – перевозчик ООО «Лидер»);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информатики и связи – средства фиксированной связи и подвижная сотовая связь;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трубопроводный транспорт -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Спецморнефтепорт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«Козьмино» (ВСТО –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)». В поселке Тигровый располагается нефтеперекачивающая станция НПС № 41.</a:t>
            </a:r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2563A323-5693-74F4-7E74-667304BCF7DA}"/>
              </a:ext>
            </a:extLst>
          </p:cNvPr>
          <p:cNvSpPr/>
          <p:nvPr/>
        </p:nvSpPr>
        <p:spPr>
          <a:xfrm>
            <a:off x="159797" y="2626632"/>
            <a:ext cx="5619566" cy="1587042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053EE5-5674-EBB8-66D3-C769656E56F2}"/>
              </a:ext>
            </a:extLst>
          </p:cNvPr>
          <p:cNvSpPr txBox="1"/>
          <p:nvPr/>
        </p:nvSpPr>
        <p:spPr>
          <a:xfrm>
            <a:off x="355106" y="2644013"/>
            <a:ext cx="5424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земли сельскохозяйственного назначения – 50276га;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 – 3651га;</a:t>
            </a:r>
          </a:p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-земли промышленности и иного специального назначения – 1782 га;</a:t>
            </a: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-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особо охраняемых территорий и объектов – 25га;</a:t>
            </a:r>
          </a:p>
          <a:p>
            <a:pPr marL="171450" indent="-171450" algn="just">
              <a:buFontTx/>
              <a:buChar char="-"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лесного фонда – 327244 га;</a:t>
            </a:r>
          </a:p>
          <a:p>
            <a:pPr marL="171450" indent="-171450" algn="just">
              <a:buFontTx/>
              <a:buChar char="-"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водного фонда – 379 га;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земли запаса – 5188 га.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3A244DF-CE39-9F83-5340-9D6A0B2010C0}"/>
              </a:ext>
            </a:extLst>
          </p:cNvPr>
          <p:cNvSpPr/>
          <p:nvPr/>
        </p:nvSpPr>
        <p:spPr>
          <a:xfrm>
            <a:off x="6032375" y="2644014"/>
            <a:ext cx="5872579" cy="1332339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60A0FE-8895-B29A-410F-59B0019C6C43}"/>
              </a:ext>
            </a:extLst>
          </p:cNvPr>
          <p:cNvSpPr txBox="1"/>
          <p:nvPr/>
        </p:nvSpPr>
        <p:spPr>
          <a:xfrm>
            <a:off x="6096000" y="2776024"/>
            <a:ext cx="57157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транспортных коммуникаций состоит из межселенных дорог местного значения общего пользования и сети автомобильных дорог(улиц). Общая протяженность сети автомобильных дорог общего пользования на территории округа составляет 315,3 км. Дороги с твердым покрытием составляют 37%.</a:t>
            </a:r>
          </a:p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Пассажирские перевозки осуществляются только  межмуниципальными маршрутами.</a:t>
            </a: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93E26CA-CB83-2D3E-EC15-7E34E1F79FD5}"/>
              </a:ext>
            </a:extLst>
          </p:cNvPr>
          <p:cNvSpPr/>
          <p:nvPr/>
        </p:nvSpPr>
        <p:spPr>
          <a:xfrm>
            <a:off x="159796" y="4476071"/>
            <a:ext cx="11745155" cy="1091259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CDE8A7-90B7-531D-0A0B-0EF4CA4D2E3F}"/>
              </a:ext>
            </a:extLst>
          </p:cNvPr>
          <p:cNvSpPr txBox="1"/>
          <p:nvPr/>
        </p:nvSpPr>
        <p:spPr>
          <a:xfrm>
            <a:off x="287049" y="4551667"/>
            <a:ext cx="115246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Социальная инфраструктура округа: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(взрослая поликлиника, детская поликлиника, 2 врачебные амбулатории, станция Скорой медицинской помощи, стационар круглосуточного пребывания, 14 фельдшерско-акушерских пунктов);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культура (Детская школа искусств, 4 сельских дома культуры; 8 сельских клубов, 9 сельских библиотек, Историко-краеведческий музей;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(24 плоскостных спортивных сооружений, 11 спортивных залов, 1 лыжная трасса).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3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CD4C3F-ED15-D5D9-7E35-7DE44B596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76021E-8681-913B-FCC2-374881BEFE6F}"/>
              </a:ext>
            </a:extLst>
          </p:cNvPr>
          <p:cNvSpPr txBox="1"/>
          <p:nvPr/>
        </p:nvSpPr>
        <p:spPr>
          <a:xfrm>
            <a:off x="514905" y="60123"/>
            <a:ext cx="4264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характеристики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9B3337A-B462-CE8F-F973-2F817F8CC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3652445"/>
              </p:ext>
            </p:extLst>
          </p:nvPr>
        </p:nvGraphicFramePr>
        <p:xfrm>
          <a:off x="318044" y="458801"/>
          <a:ext cx="4764095" cy="304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95EAB007-ACD5-4C4F-1327-13F3668CCB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5034221"/>
              </p:ext>
            </p:extLst>
          </p:nvPr>
        </p:nvGraphicFramePr>
        <p:xfrm>
          <a:off x="6430087" y="458801"/>
          <a:ext cx="4764095" cy="304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7BF474AC-BBBF-D063-BE72-ED08D21636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44909"/>
              </p:ext>
            </p:extLst>
          </p:nvPr>
        </p:nvGraphicFramePr>
        <p:xfrm>
          <a:off x="412692" y="3658400"/>
          <a:ext cx="4764095" cy="304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E33571D-8BFB-B4F3-A15D-17459C377D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3999820"/>
              </p:ext>
            </p:extLst>
          </p:nvPr>
        </p:nvGraphicFramePr>
        <p:xfrm>
          <a:off x="6302346" y="3503597"/>
          <a:ext cx="4764095" cy="3044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14756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33EC48-73C5-321B-BF4F-1A7007CA3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AF6BB7E-8CBA-E36A-D16E-9291F641E6C7}"/>
              </a:ext>
            </a:extLst>
          </p:cNvPr>
          <p:cNvSpPr txBox="1"/>
          <p:nvPr/>
        </p:nvSpPr>
        <p:spPr>
          <a:xfrm>
            <a:off x="514905" y="60123"/>
            <a:ext cx="4264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характеристики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F9322DA-6DB3-9A8F-35F3-7678FC2301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571496"/>
              </p:ext>
            </p:extLst>
          </p:nvPr>
        </p:nvGraphicFramePr>
        <p:xfrm>
          <a:off x="264915" y="458800"/>
          <a:ext cx="4643969" cy="312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AB2CFB3-2612-7CD3-4E5E-AC73C33B5F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2668237"/>
              </p:ext>
            </p:extLst>
          </p:nvPr>
        </p:nvGraphicFramePr>
        <p:xfrm>
          <a:off x="5517070" y="235012"/>
          <a:ext cx="5397978" cy="3193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544039B-6EA3-079E-266F-F8674C0A12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8550356"/>
              </p:ext>
            </p:extLst>
          </p:nvPr>
        </p:nvGraphicFramePr>
        <p:xfrm>
          <a:off x="0" y="3696906"/>
          <a:ext cx="4297192" cy="2702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A4209DD8-E764-C8E8-C9B6-90BAE2D1FB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4807716"/>
              </p:ext>
            </p:extLst>
          </p:nvPr>
        </p:nvGraphicFramePr>
        <p:xfrm>
          <a:off x="5448944" y="3580598"/>
          <a:ext cx="5677859" cy="3042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282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8CC9F0-5404-5582-1D5E-CE71DAB10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0541FD-EBD9-59DC-88D6-A1F6B9A500F0}"/>
              </a:ext>
            </a:extLst>
          </p:cNvPr>
          <p:cNvSpPr txBox="1"/>
          <p:nvPr/>
        </p:nvSpPr>
        <p:spPr>
          <a:xfrm>
            <a:off x="514905" y="60123"/>
            <a:ext cx="4264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Социально-экономические характеристики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EDC816D0-0118-0C90-99CC-1D875E9F61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760488"/>
              </p:ext>
            </p:extLst>
          </p:nvPr>
        </p:nvGraphicFramePr>
        <p:xfrm>
          <a:off x="232053" y="458800"/>
          <a:ext cx="4936714" cy="2727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99A506EF-64FE-3BB1-FC14-917E4B1E2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53866"/>
              </p:ext>
            </p:extLst>
          </p:nvPr>
        </p:nvGraphicFramePr>
        <p:xfrm>
          <a:off x="5168767" y="529393"/>
          <a:ext cx="6756894" cy="525878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378447">
                  <a:extLst>
                    <a:ext uri="{9D8B030D-6E8A-4147-A177-3AD203B41FA5}">
                      <a16:colId xmlns:a16="http://schemas.microsoft.com/office/drawing/2014/main" val="2038672096"/>
                    </a:ext>
                  </a:extLst>
                </a:gridCol>
                <a:gridCol w="3378447">
                  <a:extLst>
                    <a:ext uri="{9D8B030D-6E8A-4147-A177-3AD203B41FA5}">
                      <a16:colId xmlns:a16="http://schemas.microsoft.com/office/drawing/2014/main" val="297582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предприятия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26241"/>
                  </a:ext>
                </a:extLst>
              </a:tr>
              <a:tr h="2449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9159"/>
                  </a:ext>
                </a:extLst>
              </a:tr>
              <a:tr h="24700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«Восход»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зерновых культур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758260"/>
                  </a:ext>
                </a:extLst>
              </a:tr>
              <a:tr h="2667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«Пионер»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52"/>
                  </a:ext>
                </a:extLst>
              </a:tr>
              <a:tr h="23990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«Стимул»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369925"/>
                  </a:ext>
                </a:extLst>
              </a:tr>
              <a:tr h="23191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«Жемчужный рис»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риса»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909660"/>
                  </a:ext>
                </a:extLst>
              </a:tr>
              <a:tr h="30070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отрасль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74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Структурное подразделение филиала «Арсеньевский» ОАО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Примавтодор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ремонт дорог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7834"/>
                  </a:ext>
                </a:extLst>
              </a:tr>
              <a:tr h="27076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Трубопроводный транспорт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09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 «Районное нефтепроводное управление «Дальнереченск» ООО «Транснефть – Дальний Восток»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Нефтеперекачивающая станция № 41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08986"/>
                  </a:ext>
                </a:extLst>
              </a:tr>
              <a:tr h="27076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3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район «Анучинский» Филиала «Арсеньевский» КГУП «Примтеплоэнерго»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теплоснабжения и водоснабжения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224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Деревообрабатывающая промышленность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4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«Каменистый»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древесины и изготовление изделий из нее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6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Голдвуд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6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692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C4F5C5-4ABC-9D25-B9C6-C2BE0ABE7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6532C-CFE9-6818-6297-04A071DE9EB3}"/>
              </a:ext>
            </a:extLst>
          </p:cNvPr>
          <p:cNvSpPr txBox="1"/>
          <p:nvPr/>
        </p:nvSpPr>
        <p:spPr>
          <a:xfrm>
            <a:off x="3497802" y="125101"/>
            <a:ext cx="3709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ПЛОЩАДКИ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4F6AFA-DBEF-2A26-F967-02F1507E15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854"/>
          <a:stretch/>
        </p:blipFill>
        <p:spPr>
          <a:xfrm>
            <a:off x="215729" y="463655"/>
            <a:ext cx="3590127" cy="25103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8303A1-F31F-745B-B107-28519AC53D47}"/>
              </a:ext>
            </a:extLst>
          </p:cNvPr>
          <p:cNvSpPr txBox="1"/>
          <p:nvPr/>
        </p:nvSpPr>
        <p:spPr>
          <a:xfrm>
            <a:off x="3959439" y="521505"/>
            <a:ext cx="7753166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рыбное хозяйство, аквакультура.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1900 метров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ул.Ветеранов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 по направлению на юг.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25:01:020501:1488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2,96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рыбоводство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  <a:endParaRPr lang="ru-RU" sz="1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01EBDC-3A39-520D-AF90-74281C61844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292"/>
          <a:stretch/>
        </p:blipFill>
        <p:spPr>
          <a:xfrm>
            <a:off x="215729" y="3583510"/>
            <a:ext cx="3590127" cy="2325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11280E-32CD-6AA7-08ED-88F60B9EC7C0}"/>
              </a:ext>
            </a:extLst>
          </p:cNvPr>
          <p:cNvSpPr txBox="1"/>
          <p:nvPr/>
        </p:nvSpPr>
        <p:spPr>
          <a:xfrm>
            <a:off x="3959440" y="3817398"/>
            <a:ext cx="7753165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строительство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708 метров от ориентира с.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Солнечная 29 по направлению на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запад.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25:01:100001:3152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1,07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жилищное строительство</a:t>
            </a:r>
          </a:p>
        </p:txBody>
      </p:sp>
    </p:spTree>
    <p:extLst>
      <p:ext uri="{BB962C8B-B14F-4D97-AF65-F5344CB8AC3E}">
        <p14:creationId xmlns:p14="http://schemas.microsoft.com/office/powerpoint/2010/main" val="2683698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1DFC2F0-4D5E-BD57-D8DA-871A62B13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C44C35-7A3D-FAB0-A5E6-55A3C89895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709"/>
          <a:stretch/>
        </p:blipFill>
        <p:spPr>
          <a:xfrm>
            <a:off x="328474" y="613105"/>
            <a:ext cx="3462291" cy="19702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C4E566-0C09-0EBB-EC65-194D849B238F}"/>
              </a:ext>
            </a:extLst>
          </p:cNvPr>
          <p:cNvSpPr txBox="1"/>
          <p:nvPr/>
        </p:nvSpPr>
        <p:spPr>
          <a:xfrm>
            <a:off x="3497802" y="125101"/>
            <a:ext cx="3709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ПЛОЩАДКИ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48EC86-EF22-1F8A-63F9-F39F8F1236F1}"/>
              </a:ext>
            </a:extLst>
          </p:cNvPr>
          <p:cNvSpPr txBox="1"/>
          <p:nvPr/>
        </p:nvSpPr>
        <p:spPr>
          <a:xfrm>
            <a:off x="3790765" y="690182"/>
            <a:ext cx="793663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строительство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85 метров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 Ленинская 11 по направлению на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восток.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25:01:150001:5879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0,24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среднеэтажное жилищное строительство.</a:t>
            </a:r>
            <a:endParaRPr lang="ru-RU" sz="13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8B6516-0464-B657-5625-1872B5826F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5072"/>
          <a:stretch/>
        </p:blipFill>
        <p:spPr>
          <a:xfrm>
            <a:off x="328473" y="3196507"/>
            <a:ext cx="3462291" cy="22455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4C6FFAA-BDEF-9744-8EB9-11FE7CF2BE35}"/>
              </a:ext>
            </a:extLst>
          </p:cNvPr>
          <p:cNvSpPr txBox="1"/>
          <p:nvPr/>
        </p:nvSpPr>
        <p:spPr>
          <a:xfrm>
            <a:off x="3882500" y="3282460"/>
            <a:ext cx="775316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Земельный участок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Отрасль: Торговля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Местоположение: примерно в 70 метрах от ориентира </a:t>
            </a:r>
            <a:r>
              <a:rPr lang="ru-RU" sz="13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ул.50 лет ВЛКС 26а по направлению на юг.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25:01:150001:6430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0,34 га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использования: предпринимательство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Подъездные пути: асфальт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92033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DCA6F0-41CD-E2FC-0A42-875895DEB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741792-3880-F5C5-9DB5-F4019490F95A}"/>
              </a:ext>
            </a:extLst>
          </p:cNvPr>
          <p:cNvSpPr txBox="1"/>
          <p:nvPr/>
        </p:nvSpPr>
        <p:spPr>
          <a:xfrm>
            <a:off x="514905" y="255432"/>
            <a:ext cx="2571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бизнеса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5AE81C-1D9D-3D0A-EB50-095EA402B691}"/>
              </a:ext>
            </a:extLst>
          </p:cNvPr>
          <p:cNvSpPr/>
          <p:nvPr/>
        </p:nvSpPr>
        <p:spPr>
          <a:xfrm>
            <a:off x="223421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C3089-237B-CD45-EC77-C9EC3F80164B}"/>
              </a:ext>
            </a:extLst>
          </p:cNvPr>
          <p:cNvSpPr txBox="1"/>
          <p:nvPr/>
        </p:nvSpPr>
        <p:spPr>
          <a:xfrm>
            <a:off x="363984" y="772336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развития промышленности 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ставкам 3% и 5% от 5 млн. до 5млрд. рублей сроком до 10 лет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235EE5-1E7B-AEC0-3B6E-E6CC6FB50EDC}"/>
              </a:ext>
            </a:extLst>
          </p:cNvPr>
          <p:cNvSpPr/>
          <p:nvPr/>
        </p:nvSpPr>
        <p:spPr>
          <a:xfrm>
            <a:off x="6403759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DB9F5-5F9E-1298-9C2C-FABFF875C405}"/>
              </a:ext>
            </a:extLst>
          </p:cNvPr>
          <p:cNvSpPr txBox="1"/>
          <p:nvPr/>
        </p:nvSpPr>
        <p:spPr>
          <a:xfrm>
            <a:off x="6544322" y="630313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фонд развития промышленности Приморского края–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D20CA86-55E5-F355-21FF-AA18B3F43AF6}"/>
              </a:ext>
            </a:extLst>
          </p:cNvPr>
          <p:cNvSpPr/>
          <p:nvPr/>
        </p:nvSpPr>
        <p:spPr>
          <a:xfrm>
            <a:off x="293702" y="2340970"/>
            <a:ext cx="4996649" cy="2603891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D30A0-D1C3-7B15-E185-883228565AFC}"/>
              </a:ext>
            </a:extLst>
          </p:cNvPr>
          <p:cNvSpPr txBox="1"/>
          <p:nvPr/>
        </p:nvSpPr>
        <p:spPr>
          <a:xfrm>
            <a:off x="363983" y="2349866"/>
            <a:ext cx="485608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1.Муниципальная программа ««Содействие развитию малого и среднего предпринимательства, социального предпринимательства, а также физических лиц и индивидуальных предпринимателей, применяющих специальный налоговый режим «Налог на профессиональный доход» в Анучинском муниципальном округе - финансовая поддержка.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2.Муниципальное имущество Анучинского муниципального округа, предназначенное для передачи субъектам малого предпринимательства.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поддержка субъектов малого и среднего предпринимательства.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FDFF23-40F4-0BAF-B315-5369A9D0F045}"/>
              </a:ext>
            </a:extLst>
          </p:cNvPr>
          <p:cNvSpPr/>
          <p:nvPr/>
        </p:nvSpPr>
        <p:spPr>
          <a:xfrm>
            <a:off x="6544322" y="2349866"/>
            <a:ext cx="4996649" cy="132281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141D1-6C7B-228E-F3B8-6C3A6DC34C59}"/>
              </a:ext>
            </a:extLst>
          </p:cNvPr>
          <p:cNvSpPr txBox="1"/>
          <p:nvPr/>
        </p:nvSpPr>
        <p:spPr>
          <a:xfrm>
            <a:off x="6614603" y="2349866"/>
            <a:ext cx="485608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1.Льготное кредитование.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2.Микрофинансирование.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Центр поддержки предпринимательства «Мой бизнес» Приморского края.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Поручительство Гарантийного фонда Приморского края.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9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4ADE41-0C5C-EAF8-0E32-589BF7EA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C9B7C-85DB-BA32-B580-3AD155665407}"/>
              </a:ext>
            </a:extLst>
          </p:cNvPr>
          <p:cNvSpPr txBox="1"/>
          <p:nvPr/>
        </p:nvSpPr>
        <p:spPr>
          <a:xfrm>
            <a:off x="514905" y="146525"/>
            <a:ext cx="2665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ABD979-3937-7AA6-2BD4-DE50D2C5F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93" y="485079"/>
            <a:ext cx="3606162" cy="2428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: загнутый угол 6">
            <a:extLst>
              <a:ext uri="{FF2B5EF4-FFF2-40B4-BE49-F238E27FC236}">
                <a16:creationId xmlns:a16="http://schemas.microsoft.com/office/drawing/2014/main" id="{499DC7F5-3652-E113-CEBF-EF05B4C3AA3B}"/>
              </a:ext>
            </a:extLst>
          </p:cNvPr>
          <p:cNvSpPr/>
          <p:nvPr/>
        </p:nvSpPr>
        <p:spPr>
          <a:xfrm>
            <a:off x="3904348" y="619254"/>
            <a:ext cx="3606162" cy="1624613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F94BD3-C651-EBB0-D1BD-8D039983BAD6}"/>
              </a:ext>
            </a:extLst>
          </p:cNvPr>
          <p:cNvSpPr txBox="1"/>
          <p:nvPr/>
        </p:nvSpPr>
        <p:spPr>
          <a:xfrm>
            <a:off x="3904348" y="739062"/>
            <a:ext cx="34907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Освоение общедоступных полезных ископаемых -установка дробильно-сортировочного комплекса мощностью 50 тонн в час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«Круг»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создание 14 рабочих мест.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ООО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Халазатрейд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в с.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создание 12 рабочих мест.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DDAAAE2-4DC4-A8B8-4242-802178968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532" y="315802"/>
            <a:ext cx="3415948" cy="2268403"/>
          </a:xfrm>
          <a:prstGeom prst="rect">
            <a:avLst/>
          </a:prstGeom>
        </p:spPr>
      </p:pic>
      <p:sp>
        <p:nvSpPr>
          <p:cNvPr id="4" name="Прямоугольник: загнутый угол 3">
            <a:extLst>
              <a:ext uri="{FF2B5EF4-FFF2-40B4-BE49-F238E27FC236}">
                <a16:creationId xmlns:a16="http://schemas.microsoft.com/office/drawing/2014/main" id="{564524E7-3A4E-E9C1-5C65-1BF162C14B9C}"/>
              </a:ext>
            </a:extLst>
          </p:cNvPr>
          <p:cNvSpPr/>
          <p:nvPr/>
        </p:nvSpPr>
        <p:spPr>
          <a:xfrm>
            <a:off x="7873318" y="2711328"/>
            <a:ext cx="3800818" cy="1150460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ООО «Транснефть-Дальний Восток» </a:t>
            </a:r>
          </a:p>
          <a:p>
            <a:r>
              <a:rPr lang="ru-RU" sz="120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НПС № 41 </a:t>
            </a:r>
            <a:r>
              <a:rPr lang="ru-RU" sz="1200" i="0" u="none" strike="noStrike" baseline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п.Тигровый</a:t>
            </a:r>
            <a:endParaRPr lang="ru-RU" sz="1200" i="0" u="none" strike="noStrike" baseline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sz="120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</a:rPr>
              <a:t>строительство двух резервуаров мощностью 50 тыс.м3 для хранения и транспортировки нефти, создание 4-х рабочих мест.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A60740-AFF2-4CB4-0946-8B9EFAB96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97" y="3616725"/>
            <a:ext cx="3606162" cy="2588472"/>
          </a:xfrm>
          <a:prstGeom prst="rect">
            <a:avLst/>
          </a:prstGeom>
        </p:spPr>
      </p:pic>
      <p:sp>
        <p:nvSpPr>
          <p:cNvPr id="11" name="Прямоугольник: загнутый угол 10">
            <a:extLst>
              <a:ext uri="{FF2B5EF4-FFF2-40B4-BE49-F238E27FC236}">
                <a16:creationId xmlns:a16="http://schemas.microsoft.com/office/drawing/2014/main" id="{0197B358-C1B6-E3D5-5A5E-B4F216FD0D28}"/>
              </a:ext>
            </a:extLst>
          </p:cNvPr>
          <p:cNvSpPr/>
          <p:nvPr/>
        </p:nvSpPr>
        <p:spPr>
          <a:xfrm>
            <a:off x="4072500" y="4335731"/>
            <a:ext cx="3800818" cy="1150460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КФХ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Маношкина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с.Старогордеевка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туристической базы для агротуризма, создание 7 рабочих мест.</a:t>
            </a:r>
          </a:p>
        </p:txBody>
      </p:sp>
    </p:spTree>
    <p:extLst>
      <p:ext uri="{BB962C8B-B14F-4D97-AF65-F5344CB8AC3E}">
        <p14:creationId xmlns:p14="http://schemas.microsoft.com/office/powerpoint/2010/main" val="2133224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92DCBB2-F665-27D6-3132-0ACC8BC91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3ABCDE99-08FD-CD9F-A560-D567966620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652911"/>
              </p:ext>
            </p:extLst>
          </p:nvPr>
        </p:nvGraphicFramePr>
        <p:xfrm>
          <a:off x="1596994" y="559869"/>
          <a:ext cx="8128000" cy="3949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8894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683BC-9DB6-4EE8-93F6-54741742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BFAEC-BFF4-AD83-4F4C-E61EA4014493}"/>
              </a:ext>
            </a:extLst>
          </p:cNvPr>
          <p:cNvSpPr txBox="1"/>
          <p:nvPr/>
        </p:nvSpPr>
        <p:spPr>
          <a:xfrm>
            <a:off x="514905" y="146525"/>
            <a:ext cx="3879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взаимодействия с инвесторами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C50B2BA0-7737-07F8-4554-6EEB60AAB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5245495"/>
              </p:ext>
            </p:extLst>
          </p:nvPr>
        </p:nvGraphicFramePr>
        <p:xfrm>
          <a:off x="132179" y="1985404"/>
          <a:ext cx="4981360" cy="3998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502D7-A066-7DD7-5270-732C3C958F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9756" y="631604"/>
            <a:ext cx="1179269" cy="12888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9BCD7A-0DED-3603-FB73-0E6FB28FEE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4583" y="485079"/>
            <a:ext cx="1031157" cy="1288880"/>
          </a:xfrm>
          <a:prstGeom prst="rect">
            <a:avLst/>
          </a:prstGeom>
        </p:spPr>
      </p:pic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D93C7A84-13B2-92DD-D8EE-3B045462B2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2656568"/>
              </p:ext>
            </p:extLst>
          </p:nvPr>
        </p:nvGraphicFramePr>
        <p:xfrm>
          <a:off x="6445680" y="1773959"/>
          <a:ext cx="5397131" cy="4857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552697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15AEB8-F3B1-0A80-EC3B-4975607BC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9A0EF-88B5-9EBC-A3E2-713153D64E69}"/>
              </a:ext>
            </a:extLst>
          </p:cNvPr>
          <p:cNvSpPr txBox="1"/>
          <p:nvPr/>
        </p:nvSpPr>
        <p:spPr>
          <a:xfrm>
            <a:off x="514905" y="146525"/>
            <a:ext cx="62340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комитет Анучинского муниципального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B0CEA3-0F16-8E79-2817-23737687F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428" y="631604"/>
            <a:ext cx="530398" cy="5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A3B232-45B7-78A8-BF9B-564D11A77A6E}"/>
              </a:ext>
            </a:extLst>
          </p:cNvPr>
          <p:cNvSpPr txBox="1"/>
          <p:nvPr/>
        </p:nvSpPr>
        <p:spPr>
          <a:xfrm>
            <a:off x="3982004" y="1168098"/>
            <a:ext cx="3411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т-н: 8(42362) 91-8-00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4B1A7-F813-004D-6BF7-3173F370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37" y="1553895"/>
            <a:ext cx="530398" cy="536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4934D2-CD84-87EC-2585-B3E44CB062AA}"/>
              </a:ext>
            </a:extLst>
          </p:cNvPr>
          <p:cNvSpPr txBox="1"/>
          <p:nvPr/>
        </p:nvSpPr>
        <p:spPr>
          <a:xfrm>
            <a:off x="122066" y="2090389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заместитель главы администрации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91-5-11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6C6D1-980A-6419-BE4A-6F78BF71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957" y="1621756"/>
            <a:ext cx="530398" cy="5364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42CD79-3FD1-C661-A3FA-D38160FA2395}"/>
              </a:ext>
            </a:extLst>
          </p:cNvPr>
          <p:cNvSpPr txBox="1"/>
          <p:nvPr/>
        </p:nvSpPr>
        <p:spPr>
          <a:xfrm>
            <a:off x="3063567" y="2112306"/>
            <a:ext cx="27542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инвестиционный уполномоченный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91-8-70</a:t>
            </a:r>
            <a:endParaRPr lang="ru-RU" sz="11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18F03-DA75-EA4D-1854-12A9EFBFF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93" y="1621756"/>
            <a:ext cx="530398" cy="536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62D426-2077-CD8C-8BE8-88107595237D}"/>
              </a:ext>
            </a:extLst>
          </p:cNvPr>
          <p:cNvSpPr txBox="1"/>
          <p:nvPr/>
        </p:nvSpPr>
        <p:spPr>
          <a:xfrm>
            <a:off x="5578024" y="2123375"/>
            <a:ext cx="266330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жизнеобеспечения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8(42362)91-3-61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A30C6C-8487-3C4A-78C7-84B75CDA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781" y="1586881"/>
            <a:ext cx="530398" cy="5364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78C7B1-8C09-A7AE-0E59-32A4C64D5B4A}"/>
              </a:ext>
            </a:extLst>
          </p:cNvPr>
          <p:cNvSpPr txBox="1"/>
          <p:nvPr/>
        </p:nvSpPr>
        <p:spPr>
          <a:xfrm>
            <a:off x="8120848" y="2090389"/>
            <a:ext cx="372196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градостроительства, имущественных и земельных отношений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91-0-26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C635DA-CF3C-0149-9CAC-70269647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30" y="2724952"/>
            <a:ext cx="530398" cy="5364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5ADCFB-7426-6AAF-49CC-1EB0BD7CED37}"/>
              </a:ext>
            </a:extLst>
          </p:cNvPr>
          <p:cNvSpPr txBox="1"/>
          <p:nvPr/>
        </p:nvSpPr>
        <p:spPr>
          <a:xfrm>
            <a:off x="122066" y="3288501"/>
            <a:ext cx="21861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отдела социального развития и молодежной политики администрации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91-5-77</a:t>
            </a:r>
            <a:endParaRPr lang="ru-RU" sz="11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D4E010-E604-3440-8DAE-FA2A04388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984" y="2724952"/>
            <a:ext cx="531920" cy="5319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A518DA-6391-F66D-A1C7-0BD8494A2AE9}"/>
              </a:ext>
            </a:extLst>
          </p:cNvPr>
          <p:cNvSpPr txBox="1"/>
          <p:nvPr/>
        </p:nvSpPr>
        <p:spPr>
          <a:xfrm>
            <a:off x="2188736" y="3304653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главный специалист финансово – экономического управления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8(42362) 97-2-36</a:t>
            </a:r>
            <a:endParaRPr lang="ru-RU" sz="11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1EC8BB7-63F4-C3EA-6650-491FB0DB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913" y="2756581"/>
            <a:ext cx="531920" cy="5319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20090F5-4F58-66BC-8FA3-D42F4FF7B6C7}"/>
              </a:ext>
            </a:extLst>
          </p:cNvPr>
          <p:cNvSpPr txBox="1"/>
          <p:nvPr/>
        </p:nvSpPr>
        <p:spPr>
          <a:xfrm>
            <a:off x="5263205" y="3281494"/>
            <a:ext cx="3056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теплового района Анучинский Арсеньевского филиала КГУП «Примтеплоэнерго»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91-1-45</a:t>
            </a:r>
            <a:endParaRPr lang="ru-RU" sz="11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20316D2-2D3B-D7BE-9A77-26422423D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55" y="4072167"/>
            <a:ext cx="531920" cy="5319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D641BB3-3977-F8FE-E080-25292768F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77" y="4068920"/>
            <a:ext cx="531920" cy="53192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EE0F7F5-C920-4FF8-201F-939D918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109" y="2724952"/>
            <a:ext cx="531920" cy="5319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40A00C3-DE3A-8321-8364-769ECC98A282}"/>
              </a:ext>
            </a:extLst>
          </p:cNvPr>
          <p:cNvSpPr txBox="1"/>
          <p:nvPr/>
        </p:nvSpPr>
        <p:spPr>
          <a:xfrm>
            <a:off x="8532643" y="3248591"/>
            <a:ext cx="2941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Арсеньевского отделения ПАО «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Дальэнергосбыт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</a:rPr>
              <a:t>т-н: 8(42361)43-2-63</a:t>
            </a:r>
            <a:endParaRPr lang="ru-RU" sz="1200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EF98D93-1B8D-C3C0-058C-6EA1675C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7417" y="4076970"/>
            <a:ext cx="531920" cy="53192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9CC94DF-3CD5-7E9B-386E-07ACEE9F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8915" y="5262291"/>
            <a:ext cx="531920" cy="5319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4741C40-D900-4E9A-7D7C-9EBD94287879}"/>
              </a:ext>
            </a:extLst>
          </p:cNvPr>
          <p:cNvSpPr txBox="1"/>
          <p:nvPr/>
        </p:nvSpPr>
        <p:spPr>
          <a:xfrm>
            <a:off x="53286" y="4691870"/>
            <a:ext cx="26633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ООО «КРДВ Приморье»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т-н: 8(4232) 22-55-58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03AA1A-5EA0-A829-3D66-82BB68EFE1CB}"/>
              </a:ext>
            </a:extLst>
          </p:cNvPr>
          <p:cNvSpPr txBox="1"/>
          <p:nvPr/>
        </p:nvSpPr>
        <p:spPr>
          <a:xfrm>
            <a:off x="2566303" y="4691870"/>
            <a:ext cx="35957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сопровождению резидентов ООО «КРДВ Приморье»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93C2F-F971-2653-924B-74A8700C01A3}"/>
              </a:ext>
            </a:extLst>
          </p:cNvPr>
          <p:cNvSpPr txBox="1"/>
          <p:nvPr/>
        </p:nvSpPr>
        <p:spPr>
          <a:xfrm>
            <a:off x="6449082" y="4691870"/>
            <a:ext cx="33435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по привлечению инвестиций ООО «КРДВ Приморье»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A531F2-A6AC-207F-E1EB-10645F765D85}"/>
              </a:ext>
            </a:extLst>
          </p:cNvPr>
          <p:cNvSpPr txBox="1"/>
          <p:nvPr/>
        </p:nvSpPr>
        <p:spPr>
          <a:xfrm>
            <a:off x="3448461" y="5863643"/>
            <a:ext cx="33794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реализующие инвестиционные проекты на территории округа </a:t>
            </a:r>
          </a:p>
        </p:txBody>
      </p:sp>
    </p:spTree>
    <p:extLst>
      <p:ext uri="{BB962C8B-B14F-4D97-AF65-F5344CB8AC3E}">
        <p14:creationId xmlns:p14="http://schemas.microsoft.com/office/powerpoint/2010/main" val="3570565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2364</TotalTime>
  <Words>1892</Words>
  <Application>Microsoft Office PowerPoint</Application>
  <PresentationFormat>Широкоэкранный</PresentationFormat>
  <Paragraphs>186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40</cp:revision>
  <dcterms:created xsi:type="dcterms:W3CDTF">2024-05-27T00:12:31Z</dcterms:created>
  <dcterms:modified xsi:type="dcterms:W3CDTF">2024-06-18T01:33:11Z</dcterms:modified>
</cp:coreProperties>
</file>