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0" r:id="rId2"/>
    <p:sldId id="359" r:id="rId3"/>
    <p:sldId id="360" r:id="rId4"/>
    <p:sldId id="361" r:id="rId5"/>
    <p:sldId id="362" r:id="rId6"/>
    <p:sldId id="363" r:id="rId7"/>
    <p:sldId id="364" r:id="rId8"/>
    <p:sldId id="365" r:id="rId9"/>
    <p:sldId id="366" r:id="rId10"/>
    <p:sldId id="367" r:id="rId11"/>
    <p:sldId id="368" r:id="rId12"/>
    <p:sldId id="369" r:id="rId13"/>
    <p:sldId id="372" r:id="rId14"/>
    <p:sldId id="373" r:id="rId15"/>
    <p:sldId id="382" r:id="rId16"/>
    <p:sldId id="375" r:id="rId17"/>
    <p:sldId id="378" r:id="rId18"/>
    <p:sldId id="377" r:id="rId19"/>
    <p:sldId id="379" r:id="rId20"/>
    <p:sldId id="381" r:id="rId21"/>
    <p:sldId id="383" r:id="rId22"/>
    <p:sldId id="384" r:id="rId23"/>
    <p:sldId id="385" r:id="rId24"/>
    <p:sldId id="386" r:id="rId25"/>
    <p:sldId id="388" r:id="rId26"/>
    <p:sldId id="389" r:id="rId27"/>
    <p:sldId id="390" r:id="rId28"/>
  </p:sldIdLst>
  <p:sldSz cx="12192000" cy="6858000"/>
  <p:notesSz cx="6797675" cy="987266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00FF"/>
    <a:srgbClr val="0000FF"/>
    <a:srgbClr val="8A1A7D"/>
    <a:srgbClr val="CCCCFF"/>
    <a:srgbClr val="851CB4"/>
    <a:srgbClr val="1B9D24"/>
    <a:srgbClr val="BC1418"/>
    <a:srgbClr val="66FF33"/>
    <a:srgbClr val="65E5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AF606853-7671-496A-8E4F-DF71F8EC918B}" styleName="Темный стиль 1 — акцент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BB8504-32E1-4382-A0FE-E34FEBD34E55}" type="doc">
      <dgm:prSet loTypeId="urn:microsoft.com/office/officeart/2005/8/layout/process1" loCatId="process" qsTypeId="urn:microsoft.com/office/officeart/2005/8/quickstyle/simple1" qsCatId="simple" csTypeId="urn:microsoft.com/office/officeart/2005/8/colors/accent1_2" csCatId="accent1" phldr="1"/>
      <dgm:spPr/>
    </dgm:pt>
    <dgm:pt modelId="{A04806AC-41D0-4C6F-9FF2-079B862645F5}">
      <dgm:prSet phldrT="[Текст]" custT="1"/>
      <dgm:spPr>
        <a:solidFill>
          <a:schemeClr val="accent1">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2020г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12699 </a:t>
          </a:r>
        </a:p>
      </dgm:t>
    </dgm:pt>
    <dgm:pt modelId="{79214F99-E9FB-4C6B-8DF4-A1FBA2A77179}" type="parTrans" cxnId="{4FCA4E01-E74A-4CF8-BACC-E28C4B5EACED}">
      <dgm:prSet/>
      <dgm:spPr/>
      <dgm:t>
        <a:bodyPr/>
        <a:lstStyle/>
        <a:p>
          <a:endParaRPr lang="ru-RU"/>
        </a:p>
      </dgm:t>
    </dgm:pt>
    <dgm:pt modelId="{DD14B3FF-BBEE-49B6-A796-A5DA60347D77}" type="sibTrans" cxnId="{4FCA4E01-E74A-4CF8-BACC-E28C4B5EACED}">
      <dgm:prSet/>
      <dgm:spPr/>
      <dgm:t>
        <a:bodyPr/>
        <a:lstStyle/>
        <a:p>
          <a:endParaRPr lang="ru-RU"/>
        </a:p>
      </dgm:t>
    </dgm:pt>
    <dgm:pt modelId="{40042E17-4869-4132-AA78-ABD1062A5FBC}">
      <dgm:prSet phldrT="[Текст]" custT="1"/>
      <dgm:spPr>
        <a:solidFill>
          <a:schemeClr val="accent1">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2021г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12580 </a:t>
          </a:r>
        </a:p>
      </dgm:t>
    </dgm:pt>
    <dgm:pt modelId="{8C2BCA71-FED4-43B8-95A1-8C9DF9F2B391}" type="parTrans" cxnId="{BBC5D040-78A3-4D19-84CB-7467EFF97901}">
      <dgm:prSet/>
      <dgm:spPr/>
      <dgm:t>
        <a:bodyPr/>
        <a:lstStyle/>
        <a:p>
          <a:endParaRPr lang="ru-RU"/>
        </a:p>
      </dgm:t>
    </dgm:pt>
    <dgm:pt modelId="{39802551-8BDE-4822-B94F-285403A744C9}" type="sibTrans" cxnId="{BBC5D040-78A3-4D19-84CB-7467EFF97901}">
      <dgm:prSet/>
      <dgm:spPr/>
      <dgm:t>
        <a:bodyPr/>
        <a:lstStyle/>
        <a:p>
          <a:endParaRPr lang="ru-RU"/>
        </a:p>
      </dgm:t>
    </dgm:pt>
    <dgm:pt modelId="{C33DE7A2-A964-4545-8BDE-BBDFEE87721E}">
      <dgm:prSet phldrT="[Текст]" custT="1"/>
      <dgm:spPr>
        <a:solidFill>
          <a:schemeClr val="accent1">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2022г </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12295 </a:t>
          </a:r>
        </a:p>
      </dgm:t>
    </dgm:pt>
    <dgm:pt modelId="{DDA13A0E-5A94-42EF-8EE5-145591B91495}" type="parTrans" cxnId="{C499F5D6-CBD7-46C5-ABC3-56A0E5F60025}">
      <dgm:prSet/>
      <dgm:spPr/>
      <dgm:t>
        <a:bodyPr/>
        <a:lstStyle/>
        <a:p>
          <a:endParaRPr lang="ru-RU"/>
        </a:p>
      </dgm:t>
    </dgm:pt>
    <dgm:pt modelId="{B1072585-2C51-4655-848D-383CD68E6B19}" type="sibTrans" cxnId="{C499F5D6-CBD7-46C5-ABC3-56A0E5F60025}">
      <dgm:prSet/>
      <dgm:spPr/>
      <dgm:t>
        <a:bodyPr/>
        <a:lstStyle/>
        <a:p>
          <a:endParaRPr lang="ru-RU"/>
        </a:p>
      </dgm:t>
    </dgm:pt>
    <dgm:pt modelId="{324E0725-DC7F-4A92-9BB8-30CB1B8291EC}" type="pres">
      <dgm:prSet presAssocID="{F4BB8504-32E1-4382-A0FE-E34FEBD34E55}" presName="Name0" presStyleCnt="0">
        <dgm:presLayoutVars>
          <dgm:dir/>
          <dgm:resizeHandles val="exact"/>
        </dgm:presLayoutVars>
      </dgm:prSet>
      <dgm:spPr/>
    </dgm:pt>
    <dgm:pt modelId="{A7C8584F-8D27-4F3D-AD67-2E83F92D5154}" type="pres">
      <dgm:prSet presAssocID="{A04806AC-41D0-4C6F-9FF2-079B862645F5}" presName="node" presStyleLbl="node1" presStyleIdx="0" presStyleCnt="3">
        <dgm:presLayoutVars>
          <dgm:bulletEnabled val="1"/>
        </dgm:presLayoutVars>
      </dgm:prSet>
      <dgm:spPr/>
    </dgm:pt>
    <dgm:pt modelId="{024D61C0-7C32-488F-8F23-86565DA588FB}" type="pres">
      <dgm:prSet presAssocID="{DD14B3FF-BBEE-49B6-A796-A5DA60347D77}" presName="sibTrans" presStyleLbl="sibTrans2D1" presStyleIdx="0" presStyleCnt="2"/>
      <dgm:spPr/>
    </dgm:pt>
    <dgm:pt modelId="{67E9B56F-5624-44A9-AE55-8586035348B3}" type="pres">
      <dgm:prSet presAssocID="{DD14B3FF-BBEE-49B6-A796-A5DA60347D77}" presName="connectorText" presStyleLbl="sibTrans2D1" presStyleIdx="0" presStyleCnt="2"/>
      <dgm:spPr/>
    </dgm:pt>
    <dgm:pt modelId="{849616E0-7307-4E54-9F1B-B6D1B206E23A}" type="pres">
      <dgm:prSet presAssocID="{40042E17-4869-4132-AA78-ABD1062A5FBC}" presName="node" presStyleLbl="node1" presStyleIdx="1" presStyleCnt="3">
        <dgm:presLayoutVars>
          <dgm:bulletEnabled val="1"/>
        </dgm:presLayoutVars>
      </dgm:prSet>
      <dgm:spPr/>
    </dgm:pt>
    <dgm:pt modelId="{061A5A47-B4F9-4AB2-AC9C-F767D8FA3C69}" type="pres">
      <dgm:prSet presAssocID="{39802551-8BDE-4822-B94F-285403A744C9}" presName="sibTrans" presStyleLbl="sibTrans2D1" presStyleIdx="1" presStyleCnt="2"/>
      <dgm:spPr/>
    </dgm:pt>
    <dgm:pt modelId="{C69F6500-98B6-47D4-A012-35CA4C4EFB7C}" type="pres">
      <dgm:prSet presAssocID="{39802551-8BDE-4822-B94F-285403A744C9}" presName="connectorText" presStyleLbl="sibTrans2D1" presStyleIdx="1" presStyleCnt="2"/>
      <dgm:spPr/>
    </dgm:pt>
    <dgm:pt modelId="{8C733839-802C-43B2-9D78-BA7E5844AE1E}" type="pres">
      <dgm:prSet presAssocID="{C33DE7A2-A964-4545-8BDE-BBDFEE87721E}" presName="node" presStyleLbl="node1" presStyleIdx="2" presStyleCnt="3">
        <dgm:presLayoutVars>
          <dgm:bulletEnabled val="1"/>
        </dgm:presLayoutVars>
      </dgm:prSet>
      <dgm:spPr/>
    </dgm:pt>
  </dgm:ptLst>
  <dgm:cxnLst>
    <dgm:cxn modelId="{4FCA4E01-E74A-4CF8-BACC-E28C4B5EACED}" srcId="{F4BB8504-32E1-4382-A0FE-E34FEBD34E55}" destId="{A04806AC-41D0-4C6F-9FF2-079B862645F5}" srcOrd="0" destOrd="0" parTransId="{79214F99-E9FB-4C6B-8DF4-A1FBA2A77179}" sibTransId="{DD14B3FF-BBEE-49B6-A796-A5DA60347D77}"/>
    <dgm:cxn modelId="{BBC5D040-78A3-4D19-84CB-7467EFF97901}" srcId="{F4BB8504-32E1-4382-A0FE-E34FEBD34E55}" destId="{40042E17-4869-4132-AA78-ABD1062A5FBC}" srcOrd="1" destOrd="0" parTransId="{8C2BCA71-FED4-43B8-95A1-8C9DF9F2B391}" sibTransId="{39802551-8BDE-4822-B94F-285403A744C9}"/>
    <dgm:cxn modelId="{3B543C5C-702F-4F51-A70D-4526923AED00}" type="presOf" srcId="{DD14B3FF-BBEE-49B6-A796-A5DA60347D77}" destId="{024D61C0-7C32-488F-8F23-86565DA588FB}" srcOrd="0" destOrd="0" presId="urn:microsoft.com/office/officeart/2005/8/layout/process1"/>
    <dgm:cxn modelId="{9D140066-7DF2-4BBC-9213-304DFDEBABCF}" type="presOf" srcId="{F4BB8504-32E1-4382-A0FE-E34FEBD34E55}" destId="{324E0725-DC7F-4A92-9BB8-30CB1B8291EC}" srcOrd="0" destOrd="0" presId="urn:microsoft.com/office/officeart/2005/8/layout/process1"/>
    <dgm:cxn modelId="{1FA8796F-6E63-489F-A41A-DAF1E42D1438}" type="presOf" srcId="{C33DE7A2-A964-4545-8BDE-BBDFEE87721E}" destId="{8C733839-802C-43B2-9D78-BA7E5844AE1E}" srcOrd="0" destOrd="0" presId="urn:microsoft.com/office/officeart/2005/8/layout/process1"/>
    <dgm:cxn modelId="{D8266481-D455-4F09-9377-192000AB3837}" type="presOf" srcId="{39802551-8BDE-4822-B94F-285403A744C9}" destId="{061A5A47-B4F9-4AB2-AC9C-F767D8FA3C69}" srcOrd="0" destOrd="0" presId="urn:microsoft.com/office/officeart/2005/8/layout/process1"/>
    <dgm:cxn modelId="{B38B79A6-9899-4AA8-A802-9530E26AE9DD}" type="presOf" srcId="{A04806AC-41D0-4C6F-9FF2-079B862645F5}" destId="{A7C8584F-8D27-4F3D-AD67-2E83F92D5154}" srcOrd="0" destOrd="0" presId="urn:microsoft.com/office/officeart/2005/8/layout/process1"/>
    <dgm:cxn modelId="{C499F5D6-CBD7-46C5-ABC3-56A0E5F60025}" srcId="{F4BB8504-32E1-4382-A0FE-E34FEBD34E55}" destId="{C33DE7A2-A964-4545-8BDE-BBDFEE87721E}" srcOrd="2" destOrd="0" parTransId="{DDA13A0E-5A94-42EF-8EE5-145591B91495}" sibTransId="{B1072585-2C51-4655-848D-383CD68E6B19}"/>
    <dgm:cxn modelId="{6CEAC7E9-5900-4531-9D48-E791B451CC02}" type="presOf" srcId="{39802551-8BDE-4822-B94F-285403A744C9}" destId="{C69F6500-98B6-47D4-A012-35CA4C4EFB7C}" srcOrd="1" destOrd="0" presId="urn:microsoft.com/office/officeart/2005/8/layout/process1"/>
    <dgm:cxn modelId="{D4813BF4-8103-4D1D-A9F7-98756A448FC2}" type="presOf" srcId="{40042E17-4869-4132-AA78-ABD1062A5FBC}" destId="{849616E0-7307-4E54-9F1B-B6D1B206E23A}" srcOrd="0" destOrd="0" presId="urn:microsoft.com/office/officeart/2005/8/layout/process1"/>
    <dgm:cxn modelId="{36C30EF5-F5EC-4A0B-BE9C-0ED83A2C0F97}" type="presOf" srcId="{DD14B3FF-BBEE-49B6-A796-A5DA60347D77}" destId="{67E9B56F-5624-44A9-AE55-8586035348B3}" srcOrd="1" destOrd="0" presId="urn:microsoft.com/office/officeart/2005/8/layout/process1"/>
    <dgm:cxn modelId="{A02CDF22-8A5F-43DC-BCBC-D1EF2C88CD54}" type="presParOf" srcId="{324E0725-DC7F-4A92-9BB8-30CB1B8291EC}" destId="{A7C8584F-8D27-4F3D-AD67-2E83F92D5154}" srcOrd="0" destOrd="0" presId="urn:microsoft.com/office/officeart/2005/8/layout/process1"/>
    <dgm:cxn modelId="{3FA07D67-9826-428D-869E-EBA49A208897}" type="presParOf" srcId="{324E0725-DC7F-4A92-9BB8-30CB1B8291EC}" destId="{024D61C0-7C32-488F-8F23-86565DA588FB}" srcOrd="1" destOrd="0" presId="urn:microsoft.com/office/officeart/2005/8/layout/process1"/>
    <dgm:cxn modelId="{9C46D4E3-CBB8-4528-B94E-271E4E161156}" type="presParOf" srcId="{024D61C0-7C32-488F-8F23-86565DA588FB}" destId="{67E9B56F-5624-44A9-AE55-8586035348B3}" srcOrd="0" destOrd="0" presId="urn:microsoft.com/office/officeart/2005/8/layout/process1"/>
    <dgm:cxn modelId="{BB49F0C4-9556-437D-90FD-5ED336A5F19C}" type="presParOf" srcId="{324E0725-DC7F-4A92-9BB8-30CB1B8291EC}" destId="{849616E0-7307-4E54-9F1B-B6D1B206E23A}" srcOrd="2" destOrd="0" presId="urn:microsoft.com/office/officeart/2005/8/layout/process1"/>
    <dgm:cxn modelId="{45916626-DD69-4E0E-B260-F76342B61E56}" type="presParOf" srcId="{324E0725-DC7F-4A92-9BB8-30CB1B8291EC}" destId="{061A5A47-B4F9-4AB2-AC9C-F767D8FA3C69}" srcOrd="3" destOrd="0" presId="urn:microsoft.com/office/officeart/2005/8/layout/process1"/>
    <dgm:cxn modelId="{05B04B0F-B60F-4D6D-9F70-B559366FA985}" type="presParOf" srcId="{061A5A47-B4F9-4AB2-AC9C-F767D8FA3C69}" destId="{C69F6500-98B6-47D4-A012-35CA4C4EFB7C}" srcOrd="0" destOrd="0" presId="urn:microsoft.com/office/officeart/2005/8/layout/process1"/>
    <dgm:cxn modelId="{C64A7C3F-64FA-4934-8841-A4739C841361}" type="presParOf" srcId="{324E0725-DC7F-4A92-9BB8-30CB1B8291EC}" destId="{8C733839-802C-43B2-9D78-BA7E5844AE1E}"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608580-0C6D-49AC-A254-692E0E40C28D}"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ru-RU"/>
        </a:p>
      </dgm:t>
    </dgm:pt>
    <dgm:pt modelId="{FB1EF3A2-5F76-4975-8BB4-8E6898F124E0}">
      <dgm:prSet phldrT="[Текст]" custT="1"/>
      <dgm:spPr>
        <a:solidFill>
          <a:srgbClr val="FFFF00"/>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135</a:t>
          </a:r>
        </a:p>
      </dgm:t>
    </dgm:pt>
    <dgm:pt modelId="{496A9EFB-02F0-4287-86CB-DF90181E4093}" type="parTrans" cxnId="{5AB9095B-FD4B-49B6-B92E-1C25244B5A6C}">
      <dgm:prSet/>
      <dgm:spPr/>
      <dgm:t>
        <a:bodyPr/>
        <a:lstStyle/>
        <a:p>
          <a:endParaRPr lang="ru-RU"/>
        </a:p>
      </dgm:t>
    </dgm:pt>
    <dgm:pt modelId="{6195485F-B403-49D0-9684-8EF925CA9F0B}" type="sibTrans" cxnId="{5AB9095B-FD4B-49B6-B92E-1C25244B5A6C}">
      <dgm:prSet custT="1"/>
      <dgm:spPr>
        <a:solidFill>
          <a:srgbClr val="FFFF00"/>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2020г</a:t>
          </a:r>
        </a:p>
        <a:p>
          <a:endParaRPr lang="ru-RU" sz="1100" dirty="0">
            <a:solidFill>
              <a:schemeClr val="tx1">
                <a:lumMod val="95000"/>
                <a:lumOff val="5000"/>
              </a:schemeClr>
            </a:solidFill>
            <a:latin typeface="Times New Roman" panose="02020603050405020304" pitchFamily="18" charset="0"/>
            <a:cs typeface="Times New Roman" panose="02020603050405020304" pitchFamily="18" charset="0"/>
          </a:endParaRPr>
        </a:p>
      </dgm:t>
    </dgm:pt>
    <dgm:pt modelId="{29DA7D01-0D2C-4F1D-A679-339F86CD0E66}">
      <dgm:prSet phldrT="[Текст]" custT="1"/>
      <dgm:spPr>
        <a:solidFill>
          <a:srgbClr val="FFFF00"/>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2021г</a:t>
          </a:r>
        </a:p>
      </dgm:t>
    </dgm:pt>
    <dgm:pt modelId="{CA6B429B-CE09-47DF-B5E6-037BFB86AD88}" type="parTrans" cxnId="{35CDE5EC-6290-4631-A12A-668BF7171886}">
      <dgm:prSet/>
      <dgm:spPr/>
      <dgm:t>
        <a:bodyPr/>
        <a:lstStyle/>
        <a:p>
          <a:endParaRPr lang="ru-RU"/>
        </a:p>
      </dgm:t>
    </dgm:pt>
    <dgm:pt modelId="{84F3ABDB-1F20-4DFE-81A5-81D9F24A9978}" type="sibTrans" cxnId="{35CDE5EC-6290-4631-A12A-668BF7171886}">
      <dgm:prSet custT="1"/>
      <dgm:spPr>
        <a:solidFill>
          <a:srgbClr val="FFFF00"/>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113</a:t>
          </a:r>
        </a:p>
      </dgm:t>
    </dgm:pt>
    <dgm:pt modelId="{48FFA425-924B-4D47-B103-AE75D00390D8}">
      <dgm:prSet phldrT="[Текст]" custT="1"/>
      <dgm:spPr>
        <a:solidFill>
          <a:srgbClr val="FFFF00"/>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124</a:t>
          </a:r>
        </a:p>
      </dgm:t>
    </dgm:pt>
    <dgm:pt modelId="{6A60A991-FF43-4B49-B1F0-B6A6C48A03D0}" type="parTrans" cxnId="{9C766649-76DE-436C-9B9C-27B3B7187A9C}">
      <dgm:prSet/>
      <dgm:spPr/>
      <dgm:t>
        <a:bodyPr/>
        <a:lstStyle/>
        <a:p>
          <a:endParaRPr lang="ru-RU"/>
        </a:p>
      </dgm:t>
    </dgm:pt>
    <dgm:pt modelId="{58447AB9-E4D3-4402-8C37-993B59732720}" type="sibTrans" cxnId="{9C766649-76DE-436C-9B9C-27B3B7187A9C}">
      <dgm:prSet custT="1"/>
      <dgm:spPr>
        <a:solidFill>
          <a:srgbClr val="FFFF00"/>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2022г</a:t>
          </a:r>
        </a:p>
      </dgm:t>
    </dgm:pt>
    <dgm:pt modelId="{D9147638-7CCC-4FD2-80E0-747D7FC5832D}" type="pres">
      <dgm:prSet presAssocID="{E6608580-0C6D-49AC-A254-692E0E40C28D}" presName="Name0" presStyleCnt="0">
        <dgm:presLayoutVars>
          <dgm:chMax/>
          <dgm:chPref/>
          <dgm:dir/>
          <dgm:animLvl val="lvl"/>
        </dgm:presLayoutVars>
      </dgm:prSet>
      <dgm:spPr/>
    </dgm:pt>
    <dgm:pt modelId="{BAA7FF8A-1562-4422-86FA-ED0CFF61C477}" type="pres">
      <dgm:prSet presAssocID="{FB1EF3A2-5F76-4975-8BB4-8E6898F124E0}" presName="composite" presStyleCnt="0"/>
      <dgm:spPr/>
    </dgm:pt>
    <dgm:pt modelId="{26EDEFD3-14F1-49DE-BB5C-784C9416312F}" type="pres">
      <dgm:prSet presAssocID="{FB1EF3A2-5F76-4975-8BB4-8E6898F124E0}" presName="Parent1" presStyleLbl="node1" presStyleIdx="0" presStyleCnt="6">
        <dgm:presLayoutVars>
          <dgm:chMax val="1"/>
          <dgm:chPref val="1"/>
          <dgm:bulletEnabled val="1"/>
        </dgm:presLayoutVars>
      </dgm:prSet>
      <dgm:spPr/>
    </dgm:pt>
    <dgm:pt modelId="{068E9A7B-5FCA-451B-8AF6-84FF0315AB91}" type="pres">
      <dgm:prSet presAssocID="{FB1EF3A2-5F76-4975-8BB4-8E6898F124E0}" presName="Childtext1" presStyleLbl="revTx" presStyleIdx="0" presStyleCnt="3">
        <dgm:presLayoutVars>
          <dgm:chMax val="0"/>
          <dgm:chPref val="0"/>
          <dgm:bulletEnabled val="1"/>
        </dgm:presLayoutVars>
      </dgm:prSet>
      <dgm:spPr/>
    </dgm:pt>
    <dgm:pt modelId="{F3DE87F2-0C4B-4432-89D2-D27BD69B925F}" type="pres">
      <dgm:prSet presAssocID="{FB1EF3A2-5F76-4975-8BB4-8E6898F124E0}" presName="BalanceSpacing" presStyleCnt="0"/>
      <dgm:spPr/>
    </dgm:pt>
    <dgm:pt modelId="{BD76570F-FDD9-4622-BA59-CBA967CBB45D}" type="pres">
      <dgm:prSet presAssocID="{FB1EF3A2-5F76-4975-8BB4-8E6898F124E0}" presName="BalanceSpacing1" presStyleCnt="0"/>
      <dgm:spPr/>
    </dgm:pt>
    <dgm:pt modelId="{1F259D36-1BDF-47EA-A556-BC8D3E148D81}" type="pres">
      <dgm:prSet presAssocID="{6195485F-B403-49D0-9684-8EF925CA9F0B}" presName="Accent1Text" presStyleLbl="node1" presStyleIdx="1" presStyleCnt="6"/>
      <dgm:spPr/>
    </dgm:pt>
    <dgm:pt modelId="{2222E81C-A3AE-4297-9660-1FC09E9A7938}" type="pres">
      <dgm:prSet presAssocID="{6195485F-B403-49D0-9684-8EF925CA9F0B}" presName="spaceBetweenRectangles" presStyleCnt="0"/>
      <dgm:spPr/>
    </dgm:pt>
    <dgm:pt modelId="{9CA08FA6-A8E3-4DC7-9933-37B19C69B400}" type="pres">
      <dgm:prSet presAssocID="{29DA7D01-0D2C-4F1D-A679-339F86CD0E66}" presName="composite" presStyleCnt="0"/>
      <dgm:spPr/>
    </dgm:pt>
    <dgm:pt modelId="{1332FB64-287B-4B60-9FEB-BE7C35F7F46D}" type="pres">
      <dgm:prSet presAssocID="{29DA7D01-0D2C-4F1D-A679-339F86CD0E66}" presName="Parent1" presStyleLbl="node1" presStyleIdx="2" presStyleCnt="6">
        <dgm:presLayoutVars>
          <dgm:chMax val="1"/>
          <dgm:chPref val="1"/>
          <dgm:bulletEnabled val="1"/>
        </dgm:presLayoutVars>
      </dgm:prSet>
      <dgm:spPr/>
    </dgm:pt>
    <dgm:pt modelId="{069F99FA-601D-4AA5-B710-961B9D770CEA}" type="pres">
      <dgm:prSet presAssocID="{29DA7D01-0D2C-4F1D-A679-339F86CD0E66}" presName="Childtext1" presStyleLbl="revTx" presStyleIdx="1" presStyleCnt="3">
        <dgm:presLayoutVars>
          <dgm:chMax val="0"/>
          <dgm:chPref val="0"/>
          <dgm:bulletEnabled val="1"/>
        </dgm:presLayoutVars>
      </dgm:prSet>
      <dgm:spPr/>
    </dgm:pt>
    <dgm:pt modelId="{61D4379E-F324-4630-B526-AA363DFB9B88}" type="pres">
      <dgm:prSet presAssocID="{29DA7D01-0D2C-4F1D-A679-339F86CD0E66}" presName="BalanceSpacing" presStyleCnt="0"/>
      <dgm:spPr/>
    </dgm:pt>
    <dgm:pt modelId="{3B7D010A-80CA-4378-B251-8BA462BBDF53}" type="pres">
      <dgm:prSet presAssocID="{29DA7D01-0D2C-4F1D-A679-339F86CD0E66}" presName="BalanceSpacing1" presStyleCnt="0"/>
      <dgm:spPr/>
    </dgm:pt>
    <dgm:pt modelId="{9FAC99B6-2AA2-47DE-AAC9-CCDA3B7E2F7C}" type="pres">
      <dgm:prSet presAssocID="{84F3ABDB-1F20-4DFE-81A5-81D9F24A9978}" presName="Accent1Text" presStyleLbl="node1" presStyleIdx="3" presStyleCnt="6"/>
      <dgm:spPr/>
    </dgm:pt>
    <dgm:pt modelId="{05D1D44F-0FC1-48F9-A7DC-57332841C4B3}" type="pres">
      <dgm:prSet presAssocID="{84F3ABDB-1F20-4DFE-81A5-81D9F24A9978}" presName="spaceBetweenRectangles" presStyleCnt="0"/>
      <dgm:spPr/>
    </dgm:pt>
    <dgm:pt modelId="{4FCA5C61-6282-41DF-882F-816DC770346A}" type="pres">
      <dgm:prSet presAssocID="{48FFA425-924B-4D47-B103-AE75D00390D8}" presName="composite" presStyleCnt="0"/>
      <dgm:spPr/>
    </dgm:pt>
    <dgm:pt modelId="{702EA4C4-3F90-43D2-BD48-85217FB40B38}" type="pres">
      <dgm:prSet presAssocID="{48FFA425-924B-4D47-B103-AE75D00390D8}" presName="Parent1" presStyleLbl="node1" presStyleIdx="4" presStyleCnt="6">
        <dgm:presLayoutVars>
          <dgm:chMax val="1"/>
          <dgm:chPref val="1"/>
          <dgm:bulletEnabled val="1"/>
        </dgm:presLayoutVars>
      </dgm:prSet>
      <dgm:spPr/>
    </dgm:pt>
    <dgm:pt modelId="{10F95827-5AE2-4008-A744-F24BF8E7D2AB}" type="pres">
      <dgm:prSet presAssocID="{48FFA425-924B-4D47-B103-AE75D00390D8}" presName="Childtext1" presStyleLbl="revTx" presStyleIdx="2" presStyleCnt="3">
        <dgm:presLayoutVars>
          <dgm:chMax val="0"/>
          <dgm:chPref val="0"/>
          <dgm:bulletEnabled val="1"/>
        </dgm:presLayoutVars>
      </dgm:prSet>
      <dgm:spPr/>
    </dgm:pt>
    <dgm:pt modelId="{264EBD2E-6F35-415E-82C8-19300E110C4E}" type="pres">
      <dgm:prSet presAssocID="{48FFA425-924B-4D47-B103-AE75D00390D8}" presName="BalanceSpacing" presStyleCnt="0"/>
      <dgm:spPr/>
    </dgm:pt>
    <dgm:pt modelId="{5D1FD75D-3A3E-41A6-9D99-501AA0D48D24}" type="pres">
      <dgm:prSet presAssocID="{48FFA425-924B-4D47-B103-AE75D00390D8}" presName="BalanceSpacing1" presStyleCnt="0"/>
      <dgm:spPr/>
    </dgm:pt>
    <dgm:pt modelId="{C1BEAECD-99FF-4F71-97BE-23EC7EFCA9D3}" type="pres">
      <dgm:prSet presAssocID="{58447AB9-E4D3-4402-8C37-993B59732720}" presName="Accent1Text" presStyleLbl="node1" presStyleIdx="5" presStyleCnt="6"/>
      <dgm:spPr/>
    </dgm:pt>
  </dgm:ptLst>
  <dgm:cxnLst>
    <dgm:cxn modelId="{5AB9095B-FD4B-49B6-B92E-1C25244B5A6C}" srcId="{E6608580-0C6D-49AC-A254-692E0E40C28D}" destId="{FB1EF3A2-5F76-4975-8BB4-8E6898F124E0}" srcOrd="0" destOrd="0" parTransId="{496A9EFB-02F0-4287-86CB-DF90181E4093}" sibTransId="{6195485F-B403-49D0-9684-8EF925CA9F0B}"/>
    <dgm:cxn modelId="{663AD260-31E2-4991-B4F7-D1955E621D20}" type="presOf" srcId="{FB1EF3A2-5F76-4975-8BB4-8E6898F124E0}" destId="{26EDEFD3-14F1-49DE-BB5C-784C9416312F}" srcOrd="0" destOrd="0" presId="urn:microsoft.com/office/officeart/2008/layout/AlternatingHexagons"/>
    <dgm:cxn modelId="{BF0D7446-9043-4DE3-BB7B-99ECDF17C810}" type="presOf" srcId="{E6608580-0C6D-49AC-A254-692E0E40C28D}" destId="{D9147638-7CCC-4FD2-80E0-747D7FC5832D}" srcOrd="0" destOrd="0" presId="urn:microsoft.com/office/officeart/2008/layout/AlternatingHexagons"/>
    <dgm:cxn modelId="{9C766649-76DE-436C-9B9C-27B3B7187A9C}" srcId="{E6608580-0C6D-49AC-A254-692E0E40C28D}" destId="{48FFA425-924B-4D47-B103-AE75D00390D8}" srcOrd="2" destOrd="0" parTransId="{6A60A991-FF43-4B49-B1F0-B6A6C48A03D0}" sibTransId="{58447AB9-E4D3-4402-8C37-993B59732720}"/>
    <dgm:cxn modelId="{1EDECE54-AA4B-4C1C-8B9C-C1CFBCAE45B2}" type="presOf" srcId="{48FFA425-924B-4D47-B103-AE75D00390D8}" destId="{702EA4C4-3F90-43D2-BD48-85217FB40B38}" srcOrd="0" destOrd="0" presId="urn:microsoft.com/office/officeart/2008/layout/AlternatingHexagons"/>
    <dgm:cxn modelId="{4B768576-048E-46B7-BEFA-79881FCF2A3C}" type="presOf" srcId="{84F3ABDB-1F20-4DFE-81A5-81D9F24A9978}" destId="{9FAC99B6-2AA2-47DE-AAC9-CCDA3B7E2F7C}" srcOrd="0" destOrd="0" presId="urn:microsoft.com/office/officeart/2008/layout/AlternatingHexagons"/>
    <dgm:cxn modelId="{649B2BB8-7E76-41EC-85C1-BB02BE1C81A3}" type="presOf" srcId="{6195485F-B403-49D0-9684-8EF925CA9F0B}" destId="{1F259D36-1BDF-47EA-A556-BC8D3E148D81}" srcOrd="0" destOrd="0" presId="urn:microsoft.com/office/officeart/2008/layout/AlternatingHexagons"/>
    <dgm:cxn modelId="{AB0245C2-3509-4D48-A808-C6EA26659747}" type="presOf" srcId="{58447AB9-E4D3-4402-8C37-993B59732720}" destId="{C1BEAECD-99FF-4F71-97BE-23EC7EFCA9D3}" srcOrd="0" destOrd="0" presId="urn:microsoft.com/office/officeart/2008/layout/AlternatingHexagons"/>
    <dgm:cxn modelId="{42E942E0-0982-4C6A-A765-169A9C8BFB7D}" type="presOf" srcId="{29DA7D01-0D2C-4F1D-A679-339F86CD0E66}" destId="{1332FB64-287B-4B60-9FEB-BE7C35F7F46D}" srcOrd="0" destOrd="0" presId="urn:microsoft.com/office/officeart/2008/layout/AlternatingHexagons"/>
    <dgm:cxn modelId="{35CDE5EC-6290-4631-A12A-668BF7171886}" srcId="{E6608580-0C6D-49AC-A254-692E0E40C28D}" destId="{29DA7D01-0D2C-4F1D-A679-339F86CD0E66}" srcOrd="1" destOrd="0" parTransId="{CA6B429B-CE09-47DF-B5E6-037BFB86AD88}" sibTransId="{84F3ABDB-1F20-4DFE-81A5-81D9F24A9978}"/>
    <dgm:cxn modelId="{BC6C4773-417F-496B-AF0E-06667490DA1E}" type="presParOf" srcId="{D9147638-7CCC-4FD2-80E0-747D7FC5832D}" destId="{BAA7FF8A-1562-4422-86FA-ED0CFF61C477}" srcOrd="0" destOrd="0" presId="urn:microsoft.com/office/officeart/2008/layout/AlternatingHexagons"/>
    <dgm:cxn modelId="{BFB9C2C6-BAEA-45BD-81C0-495F475F1E69}" type="presParOf" srcId="{BAA7FF8A-1562-4422-86FA-ED0CFF61C477}" destId="{26EDEFD3-14F1-49DE-BB5C-784C9416312F}" srcOrd="0" destOrd="0" presId="urn:microsoft.com/office/officeart/2008/layout/AlternatingHexagons"/>
    <dgm:cxn modelId="{2656468C-735A-4FA9-B508-2CF14C14CF07}" type="presParOf" srcId="{BAA7FF8A-1562-4422-86FA-ED0CFF61C477}" destId="{068E9A7B-5FCA-451B-8AF6-84FF0315AB91}" srcOrd="1" destOrd="0" presId="urn:microsoft.com/office/officeart/2008/layout/AlternatingHexagons"/>
    <dgm:cxn modelId="{99E0F3B4-0A86-4234-B463-74161774C6B0}" type="presParOf" srcId="{BAA7FF8A-1562-4422-86FA-ED0CFF61C477}" destId="{F3DE87F2-0C4B-4432-89D2-D27BD69B925F}" srcOrd="2" destOrd="0" presId="urn:microsoft.com/office/officeart/2008/layout/AlternatingHexagons"/>
    <dgm:cxn modelId="{EB294DE5-42E6-48AA-9B2A-BA66182BE3AD}" type="presParOf" srcId="{BAA7FF8A-1562-4422-86FA-ED0CFF61C477}" destId="{BD76570F-FDD9-4622-BA59-CBA967CBB45D}" srcOrd="3" destOrd="0" presId="urn:microsoft.com/office/officeart/2008/layout/AlternatingHexagons"/>
    <dgm:cxn modelId="{59A1746E-A069-4D02-846F-5083AE0F7FF5}" type="presParOf" srcId="{BAA7FF8A-1562-4422-86FA-ED0CFF61C477}" destId="{1F259D36-1BDF-47EA-A556-BC8D3E148D81}" srcOrd="4" destOrd="0" presId="urn:microsoft.com/office/officeart/2008/layout/AlternatingHexagons"/>
    <dgm:cxn modelId="{2E843B17-B745-4535-8229-85888DF6E8A5}" type="presParOf" srcId="{D9147638-7CCC-4FD2-80E0-747D7FC5832D}" destId="{2222E81C-A3AE-4297-9660-1FC09E9A7938}" srcOrd="1" destOrd="0" presId="urn:microsoft.com/office/officeart/2008/layout/AlternatingHexagons"/>
    <dgm:cxn modelId="{6B1A8E89-1856-4124-93EB-F9798EB7D2D0}" type="presParOf" srcId="{D9147638-7CCC-4FD2-80E0-747D7FC5832D}" destId="{9CA08FA6-A8E3-4DC7-9933-37B19C69B400}" srcOrd="2" destOrd="0" presId="urn:microsoft.com/office/officeart/2008/layout/AlternatingHexagons"/>
    <dgm:cxn modelId="{9FE4C749-2F26-414E-9F1A-E5B75DB5FB62}" type="presParOf" srcId="{9CA08FA6-A8E3-4DC7-9933-37B19C69B400}" destId="{1332FB64-287B-4B60-9FEB-BE7C35F7F46D}" srcOrd="0" destOrd="0" presId="urn:microsoft.com/office/officeart/2008/layout/AlternatingHexagons"/>
    <dgm:cxn modelId="{931C8BDE-36C5-4E51-92F4-D6C4D2A0F599}" type="presParOf" srcId="{9CA08FA6-A8E3-4DC7-9933-37B19C69B400}" destId="{069F99FA-601D-4AA5-B710-961B9D770CEA}" srcOrd="1" destOrd="0" presId="urn:microsoft.com/office/officeart/2008/layout/AlternatingHexagons"/>
    <dgm:cxn modelId="{84B75510-1104-4161-928B-79B6E059D489}" type="presParOf" srcId="{9CA08FA6-A8E3-4DC7-9933-37B19C69B400}" destId="{61D4379E-F324-4630-B526-AA363DFB9B88}" srcOrd="2" destOrd="0" presId="urn:microsoft.com/office/officeart/2008/layout/AlternatingHexagons"/>
    <dgm:cxn modelId="{3D63581C-8F91-485D-A0EF-C8CCACACA28E}" type="presParOf" srcId="{9CA08FA6-A8E3-4DC7-9933-37B19C69B400}" destId="{3B7D010A-80CA-4378-B251-8BA462BBDF53}" srcOrd="3" destOrd="0" presId="urn:microsoft.com/office/officeart/2008/layout/AlternatingHexagons"/>
    <dgm:cxn modelId="{8A927FE2-4290-4178-958C-003CE2D768B1}" type="presParOf" srcId="{9CA08FA6-A8E3-4DC7-9933-37B19C69B400}" destId="{9FAC99B6-2AA2-47DE-AAC9-CCDA3B7E2F7C}" srcOrd="4" destOrd="0" presId="urn:microsoft.com/office/officeart/2008/layout/AlternatingHexagons"/>
    <dgm:cxn modelId="{4B4EF4CC-72B5-40B7-AD76-8D0D8213FAB8}" type="presParOf" srcId="{D9147638-7CCC-4FD2-80E0-747D7FC5832D}" destId="{05D1D44F-0FC1-48F9-A7DC-57332841C4B3}" srcOrd="3" destOrd="0" presId="urn:microsoft.com/office/officeart/2008/layout/AlternatingHexagons"/>
    <dgm:cxn modelId="{14BC51E5-DE50-4D4D-8AC7-3C07BE977C72}" type="presParOf" srcId="{D9147638-7CCC-4FD2-80E0-747D7FC5832D}" destId="{4FCA5C61-6282-41DF-882F-816DC770346A}" srcOrd="4" destOrd="0" presId="urn:microsoft.com/office/officeart/2008/layout/AlternatingHexagons"/>
    <dgm:cxn modelId="{976F3F46-B40B-49AD-AE6B-6042BC8FA0B4}" type="presParOf" srcId="{4FCA5C61-6282-41DF-882F-816DC770346A}" destId="{702EA4C4-3F90-43D2-BD48-85217FB40B38}" srcOrd="0" destOrd="0" presId="urn:microsoft.com/office/officeart/2008/layout/AlternatingHexagons"/>
    <dgm:cxn modelId="{B47EBE74-43F4-4B2C-A43D-8D05A57AEE06}" type="presParOf" srcId="{4FCA5C61-6282-41DF-882F-816DC770346A}" destId="{10F95827-5AE2-4008-A744-F24BF8E7D2AB}" srcOrd="1" destOrd="0" presId="urn:microsoft.com/office/officeart/2008/layout/AlternatingHexagons"/>
    <dgm:cxn modelId="{62CAA0C4-7FEE-4BCF-9147-A9481E0EC033}" type="presParOf" srcId="{4FCA5C61-6282-41DF-882F-816DC770346A}" destId="{264EBD2E-6F35-415E-82C8-19300E110C4E}" srcOrd="2" destOrd="0" presId="urn:microsoft.com/office/officeart/2008/layout/AlternatingHexagons"/>
    <dgm:cxn modelId="{E4264EB1-CD96-430C-A4FC-82000B776BD5}" type="presParOf" srcId="{4FCA5C61-6282-41DF-882F-816DC770346A}" destId="{5D1FD75D-3A3E-41A6-9D99-501AA0D48D24}" srcOrd="3" destOrd="0" presId="urn:microsoft.com/office/officeart/2008/layout/AlternatingHexagons"/>
    <dgm:cxn modelId="{096910D3-92A1-4ED0-A8C8-FB8D6084B263}" type="presParOf" srcId="{4FCA5C61-6282-41DF-882F-816DC770346A}" destId="{C1BEAECD-99FF-4F71-97BE-23EC7EFCA9D3}" srcOrd="4" destOrd="0" presId="urn:microsoft.com/office/officeart/2008/layout/AlternatingHexagon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00B84F6-9753-4F99-B115-439DCDBA9DDA}"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ru-RU"/>
        </a:p>
      </dgm:t>
    </dgm:pt>
    <dgm:pt modelId="{13858D0A-3961-4684-8CE2-3851B02BE3B5}">
      <dgm:prSet phldrT="[Текст]" custT="1"/>
      <dgm:spPr>
        <a:solidFill>
          <a:schemeClr val="accent3">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2020г - 219</a:t>
          </a:r>
        </a:p>
      </dgm:t>
    </dgm:pt>
    <dgm:pt modelId="{3CEFFED4-F3B2-4995-8934-D6FAB6517B72}" type="parTrans" cxnId="{A122D2D0-15DA-4EB0-9C05-F02B97248C0E}">
      <dgm:prSet/>
      <dgm:spPr/>
      <dgm:t>
        <a:bodyPr/>
        <a:lstStyle/>
        <a:p>
          <a:endParaRPr lang="ru-RU"/>
        </a:p>
      </dgm:t>
    </dgm:pt>
    <dgm:pt modelId="{7AF832B8-C34F-4183-9A5C-0BBD29B46823}" type="sibTrans" cxnId="{A122D2D0-15DA-4EB0-9C05-F02B97248C0E}">
      <dgm:prSet/>
      <dgm:spPr/>
      <dgm:t>
        <a:bodyPr/>
        <a:lstStyle/>
        <a:p>
          <a:endParaRPr lang="ru-RU"/>
        </a:p>
      </dgm:t>
    </dgm:pt>
    <dgm:pt modelId="{63C26963-F332-4D6E-9B6F-3C938F733C33}">
      <dgm:prSet phldrT="[Текст]" custT="1"/>
      <dgm:spPr>
        <a:solidFill>
          <a:schemeClr val="accent3">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2021г - 221</a:t>
          </a:r>
        </a:p>
      </dgm:t>
    </dgm:pt>
    <dgm:pt modelId="{896A1C67-AC8F-4972-BB33-8E49451B9FAB}" type="parTrans" cxnId="{8AC3E725-EAA1-49C3-9134-4A252C009A38}">
      <dgm:prSet/>
      <dgm:spPr/>
      <dgm:t>
        <a:bodyPr/>
        <a:lstStyle/>
        <a:p>
          <a:endParaRPr lang="ru-RU"/>
        </a:p>
      </dgm:t>
    </dgm:pt>
    <dgm:pt modelId="{9BF401AF-F7A7-4873-84E7-075C7BB1A2A4}" type="sibTrans" cxnId="{8AC3E725-EAA1-49C3-9134-4A252C009A38}">
      <dgm:prSet/>
      <dgm:spPr/>
      <dgm:t>
        <a:bodyPr/>
        <a:lstStyle/>
        <a:p>
          <a:endParaRPr lang="ru-RU"/>
        </a:p>
      </dgm:t>
    </dgm:pt>
    <dgm:pt modelId="{AF24F2EE-2C74-4EEA-A978-23F379453B8F}">
      <dgm:prSet phldrT="[Текст]" custT="1"/>
      <dgm:spPr>
        <a:solidFill>
          <a:schemeClr val="accent3">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2022г - 221</a:t>
          </a:r>
        </a:p>
      </dgm:t>
    </dgm:pt>
    <dgm:pt modelId="{94E73F63-BBB5-4708-8D66-9704CD4CFB8E}" type="parTrans" cxnId="{B4847672-B0A3-436F-A686-FBCE3F9BA055}">
      <dgm:prSet/>
      <dgm:spPr/>
      <dgm:t>
        <a:bodyPr/>
        <a:lstStyle/>
        <a:p>
          <a:endParaRPr lang="ru-RU"/>
        </a:p>
      </dgm:t>
    </dgm:pt>
    <dgm:pt modelId="{795C2CB8-D39A-46AE-A336-776BAF2E9406}" type="sibTrans" cxnId="{B4847672-B0A3-436F-A686-FBCE3F9BA055}">
      <dgm:prSet/>
      <dgm:spPr/>
      <dgm:t>
        <a:bodyPr/>
        <a:lstStyle/>
        <a:p>
          <a:endParaRPr lang="ru-RU"/>
        </a:p>
      </dgm:t>
    </dgm:pt>
    <dgm:pt modelId="{4511F35C-9E72-48C8-B1D5-364C07728F10}" type="pres">
      <dgm:prSet presAssocID="{A00B84F6-9753-4F99-B115-439DCDBA9DDA}" presName="linear" presStyleCnt="0">
        <dgm:presLayoutVars>
          <dgm:dir/>
          <dgm:animLvl val="lvl"/>
          <dgm:resizeHandles val="exact"/>
        </dgm:presLayoutVars>
      </dgm:prSet>
      <dgm:spPr/>
    </dgm:pt>
    <dgm:pt modelId="{F3C7150D-2044-4889-A001-9BB86C08624F}" type="pres">
      <dgm:prSet presAssocID="{13858D0A-3961-4684-8CE2-3851B02BE3B5}" presName="parentLin" presStyleCnt="0"/>
      <dgm:spPr/>
    </dgm:pt>
    <dgm:pt modelId="{2CDECA65-43A9-427A-B1BA-468871B0B273}" type="pres">
      <dgm:prSet presAssocID="{13858D0A-3961-4684-8CE2-3851B02BE3B5}" presName="parentLeftMargin" presStyleLbl="node1" presStyleIdx="0" presStyleCnt="3"/>
      <dgm:spPr/>
    </dgm:pt>
    <dgm:pt modelId="{49775552-06D3-40F0-9BA5-C6DC2CABB1E8}" type="pres">
      <dgm:prSet presAssocID="{13858D0A-3961-4684-8CE2-3851B02BE3B5}" presName="parentText" presStyleLbl="node1" presStyleIdx="0" presStyleCnt="3">
        <dgm:presLayoutVars>
          <dgm:chMax val="0"/>
          <dgm:bulletEnabled val="1"/>
        </dgm:presLayoutVars>
      </dgm:prSet>
      <dgm:spPr/>
    </dgm:pt>
    <dgm:pt modelId="{84B2370D-A73E-484B-AB42-ED46CE5BBAEB}" type="pres">
      <dgm:prSet presAssocID="{13858D0A-3961-4684-8CE2-3851B02BE3B5}" presName="negativeSpace" presStyleCnt="0"/>
      <dgm:spPr/>
    </dgm:pt>
    <dgm:pt modelId="{59215954-E4AA-41D7-B279-5060798803CD}" type="pres">
      <dgm:prSet presAssocID="{13858D0A-3961-4684-8CE2-3851B02BE3B5}" presName="childText" presStyleLbl="conFgAcc1" presStyleIdx="0" presStyleCnt="3">
        <dgm:presLayoutVars>
          <dgm:bulletEnabled val="1"/>
        </dgm:presLayoutVars>
      </dgm:prSet>
      <dgm:spPr/>
    </dgm:pt>
    <dgm:pt modelId="{61C6CDA5-4BDB-459E-A3C4-9D4E98497EB6}" type="pres">
      <dgm:prSet presAssocID="{7AF832B8-C34F-4183-9A5C-0BBD29B46823}" presName="spaceBetweenRectangles" presStyleCnt="0"/>
      <dgm:spPr/>
    </dgm:pt>
    <dgm:pt modelId="{A0F20809-6C55-4E1E-A3A6-2D2CFDA04DC1}" type="pres">
      <dgm:prSet presAssocID="{63C26963-F332-4D6E-9B6F-3C938F733C33}" presName="parentLin" presStyleCnt="0"/>
      <dgm:spPr/>
    </dgm:pt>
    <dgm:pt modelId="{2F20A147-ACAA-4BB5-94DC-6F44D77DB711}" type="pres">
      <dgm:prSet presAssocID="{63C26963-F332-4D6E-9B6F-3C938F733C33}" presName="parentLeftMargin" presStyleLbl="node1" presStyleIdx="0" presStyleCnt="3"/>
      <dgm:spPr/>
    </dgm:pt>
    <dgm:pt modelId="{D67EFEAC-E52F-433B-A117-CBB23DFA6155}" type="pres">
      <dgm:prSet presAssocID="{63C26963-F332-4D6E-9B6F-3C938F733C33}" presName="parentText" presStyleLbl="node1" presStyleIdx="1" presStyleCnt="3">
        <dgm:presLayoutVars>
          <dgm:chMax val="0"/>
          <dgm:bulletEnabled val="1"/>
        </dgm:presLayoutVars>
      </dgm:prSet>
      <dgm:spPr/>
    </dgm:pt>
    <dgm:pt modelId="{BA90B40D-DB57-46D1-89F5-94CC8405CFE6}" type="pres">
      <dgm:prSet presAssocID="{63C26963-F332-4D6E-9B6F-3C938F733C33}" presName="negativeSpace" presStyleCnt="0"/>
      <dgm:spPr/>
    </dgm:pt>
    <dgm:pt modelId="{310AFA07-A6B8-4266-99BE-9B4F432CDB12}" type="pres">
      <dgm:prSet presAssocID="{63C26963-F332-4D6E-9B6F-3C938F733C33}" presName="childText" presStyleLbl="conFgAcc1" presStyleIdx="1" presStyleCnt="3">
        <dgm:presLayoutVars>
          <dgm:bulletEnabled val="1"/>
        </dgm:presLayoutVars>
      </dgm:prSet>
      <dgm:spPr/>
    </dgm:pt>
    <dgm:pt modelId="{69826AB6-156A-40B8-A66F-0DAC109CD283}" type="pres">
      <dgm:prSet presAssocID="{9BF401AF-F7A7-4873-84E7-075C7BB1A2A4}" presName="spaceBetweenRectangles" presStyleCnt="0"/>
      <dgm:spPr/>
    </dgm:pt>
    <dgm:pt modelId="{1C2ED99A-3B90-4FCC-9D72-9FD5CFF4E056}" type="pres">
      <dgm:prSet presAssocID="{AF24F2EE-2C74-4EEA-A978-23F379453B8F}" presName="parentLin" presStyleCnt="0"/>
      <dgm:spPr/>
    </dgm:pt>
    <dgm:pt modelId="{EB2F9A57-8177-4F73-AE70-008F02DC0740}" type="pres">
      <dgm:prSet presAssocID="{AF24F2EE-2C74-4EEA-A978-23F379453B8F}" presName="parentLeftMargin" presStyleLbl="node1" presStyleIdx="1" presStyleCnt="3"/>
      <dgm:spPr/>
    </dgm:pt>
    <dgm:pt modelId="{A10F68F9-F929-4EBA-9BFC-C220FF36F677}" type="pres">
      <dgm:prSet presAssocID="{AF24F2EE-2C74-4EEA-A978-23F379453B8F}" presName="parentText" presStyleLbl="node1" presStyleIdx="2" presStyleCnt="3">
        <dgm:presLayoutVars>
          <dgm:chMax val="0"/>
          <dgm:bulletEnabled val="1"/>
        </dgm:presLayoutVars>
      </dgm:prSet>
      <dgm:spPr/>
    </dgm:pt>
    <dgm:pt modelId="{94590312-7914-4A4C-83BD-A8473AF359A0}" type="pres">
      <dgm:prSet presAssocID="{AF24F2EE-2C74-4EEA-A978-23F379453B8F}" presName="negativeSpace" presStyleCnt="0"/>
      <dgm:spPr/>
    </dgm:pt>
    <dgm:pt modelId="{9713DBAC-9FD3-4DDD-ACB7-405507E68791}" type="pres">
      <dgm:prSet presAssocID="{AF24F2EE-2C74-4EEA-A978-23F379453B8F}" presName="childText" presStyleLbl="conFgAcc1" presStyleIdx="2" presStyleCnt="3">
        <dgm:presLayoutVars>
          <dgm:bulletEnabled val="1"/>
        </dgm:presLayoutVars>
      </dgm:prSet>
      <dgm:spPr/>
    </dgm:pt>
  </dgm:ptLst>
  <dgm:cxnLst>
    <dgm:cxn modelId="{8AC3E725-EAA1-49C3-9134-4A252C009A38}" srcId="{A00B84F6-9753-4F99-B115-439DCDBA9DDA}" destId="{63C26963-F332-4D6E-9B6F-3C938F733C33}" srcOrd="1" destOrd="0" parTransId="{896A1C67-AC8F-4972-BB33-8E49451B9FAB}" sibTransId="{9BF401AF-F7A7-4873-84E7-075C7BB1A2A4}"/>
    <dgm:cxn modelId="{FA47A92B-9192-4F1D-A6DC-49EED99D2633}" type="presOf" srcId="{AF24F2EE-2C74-4EEA-A978-23F379453B8F}" destId="{EB2F9A57-8177-4F73-AE70-008F02DC0740}" srcOrd="0" destOrd="0" presId="urn:microsoft.com/office/officeart/2005/8/layout/list1"/>
    <dgm:cxn modelId="{B4847672-B0A3-436F-A686-FBCE3F9BA055}" srcId="{A00B84F6-9753-4F99-B115-439DCDBA9DDA}" destId="{AF24F2EE-2C74-4EEA-A978-23F379453B8F}" srcOrd="2" destOrd="0" parTransId="{94E73F63-BBB5-4708-8D66-9704CD4CFB8E}" sibTransId="{795C2CB8-D39A-46AE-A336-776BAF2E9406}"/>
    <dgm:cxn modelId="{988F7758-DF58-4442-A324-5DCEA81EF91D}" type="presOf" srcId="{13858D0A-3961-4684-8CE2-3851B02BE3B5}" destId="{2CDECA65-43A9-427A-B1BA-468871B0B273}" srcOrd="0" destOrd="0" presId="urn:microsoft.com/office/officeart/2005/8/layout/list1"/>
    <dgm:cxn modelId="{8B0BD497-1EDD-462E-ACFA-A342B0F22C25}" type="presOf" srcId="{AF24F2EE-2C74-4EEA-A978-23F379453B8F}" destId="{A10F68F9-F929-4EBA-9BFC-C220FF36F677}" srcOrd="1" destOrd="0" presId="urn:microsoft.com/office/officeart/2005/8/layout/list1"/>
    <dgm:cxn modelId="{2377FEAF-0449-4EDB-9D81-1A770A13C50E}" type="presOf" srcId="{13858D0A-3961-4684-8CE2-3851B02BE3B5}" destId="{49775552-06D3-40F0-9BA5-C6DC2CABB1E8}" srcOrd="1" destOrd="0" presId="urn:microsoft.com/office/officeart/2005/8/layout/list1"/>
    <dgm:cxn modelId="{9A8F9FB9-2196-43BA-8CC8-AA1DDA898B57}" type="presOf" srcId="{63C26963-F332-4D6E-9B6F-3C938F733C33}" destId="{D67EFEAC-E52F-433B-A117-CBB23DFA6155}" srcOrd="1" destOrd="0" presId="urn:microsoft.com/office/officeart/2005/8/layout/list1"/>
    <dgm:cxn modelId="{F13249CB-03D5-4204-A424-CBB84C96AC92}" type="presOf" srcId="{A00B84F6-9753-4F99-B115-439DCDBA9DDA}" destId="{4511F35C-9E72-48C8-B1D5-364C07728F10}" srcOrd="0" destOrd="0" presId="urn:microsoft.com/office/officeart/2005/8/layout/list1"/>
    <dgm:cxn modelId="{A122D2D0-15DA-4EB0-9C05-F02B97248C0E}" srcId="{A00B84F6-9753-4F99-B115-439DCDBA9DDA}" destId="{13858D0A-3961-4684-8CE2-3851B02BE3B5}" srcOrd="0" destOrd="0" parTransId="{3CEFFED4-F3B2-4995-8934-D6FAB6517B72}" sibTransId="{7AF832B8-C34F-4183-9A5C-0BBD29B46823}"/>
    <dgm:cxn modelId="{DFA76CDF-66B8-4D37-9C2C-AEE56231668C}" type="presOf" srcId="{63C26963-F332-4D6E-9B6F-3C938F733C33}" destId="{2F20A147-ACAA-4BB5-94DC-6F44D77DB711}" srcOrd="0" destOrd="0" presId="urn:microsoft.com/office/officeart/2005/8/layout/list1"/>
    <dgm:cxn modelId="{A75D3604-E2A3-4766-9DFA-1079EABD6E43}" type="presParOf" srcId="{4511F35C-9E72-48C8-B1D5-364C07728F10}" destId="{F3C7150D-2044-4889-A001-9BB86C08624F}" srcOrd="0" destOrd="0" presId="urn:microsoft.com/office/officeart/2005/8/layout/list1"/>
    <dgm:cxn modelId="{2F9F04C3-9C9C-4AF6-96D2-5E317B9D070A}" type="presParOf" srcId="{F3C7150D-2044-4889-A001-9BB86C08624F}" destId="{2CDECA65-43A9-427A-B1BA-468871B0B273}" srcOrd="0" destOrd="0" presId="urn:microsoft.com/office/officeart/2005/8/layout/list1"/>
    <dgm:cxn modelId="{EB8520FD-1CC2-4E9A-A4BD-18A05E2837E8}" type="presParOf" srcId="{F3C7150D-2044-4889-A001-9BB86C08624F}" destId="{49775552-06D3-40F0-9BA5-C6DC2CABB1E8}" srcOrd="1" destOrd="0" presId="urn:microsoft.com/office/officeart/2005/8/layout/list1"/>
    <dgm:cxn modelId="{2BB29415-12CD-4F4F-A68A-B4AB603A34B0}" type="presParOf" srcId="{4511F35C-9E72-48C8-B1D5-364C07728F10}" destId="{84B2370D-A73E-484B-AB42-ED46CE5BBAEB}" srcOrd="1" destOrd="0" presId="urn:microsoft.com/office/officeart/2005/8/layout/list1"/>
    <dgm:cxn modelId="{5D2F2AF7-74CB-455B-889D-255A6EC60A3C}" type="presParOf" srcId="{4511F35C-9E72-48C8-B1D5-364C07728F10}" destId="{59215954-E4AA-41D7-B279-5060798803CD}" srcOrd="2" destOrd="0" presId="urn:microsoft.com/office/officeart/2005/8/layout/list1"/>
    <dgm:cxn modelId="{0DDFBCD0-B01D-49F5-A9DC-B67121BD0BEB}" type="presParOf" srcId="{4511F35C-9E72-48C8-B1D5-364C07728F10}" destId="{61C6CDA5-4BDB-459E-A3C4-9D4E98497EB6}" srcOrd="3" destOrd="0" presId="urn:microsoft.com/office/officeart/2005/8/layout/list1"/>
    <dgm:cxn modelId="{0D534CAC-F1BA-4909-BF50-167592565E86}" type="presParOf" srcId="{4511F35C-9E72-48C8-B1D5-364C07728F10}" destId="{A0F20809-6C55-4E1E-A3A6-2D2CFDA04DC1}" srcOrd="4" destOrd="0" presId="urn:microsoft.com/office/officeart/2005/8/layout/list1"/>
    <dgm:cxn modelId="{EF7636F4-DFDE-4C42-A08D-472DC8B5EB79}" type="presParOf" srcId="{A0F20809-6C55-4E1E-A3A6-2D2CFDA04DC1}" destId="{2F20A147-ACAA-4BB5-94DC-6F44D77DB711}" srcOrd="0" destOrd="0" presId="urn:microsoft.com/office/officeart/2005/8/layout/list1"/>
    <dgm:cxn modelId="{9533CAB3-AD20-4F76-A3C9-FD326F5B0BBB}" type="presParOf" srcId="{A0F20809-6C55-4E1E-A3A6-2D2CFDA04DC1}" destId="{D67EFEAC-E52F-433B-A117-CBB23DFA6155}" srcOrd="1" destOrd="0" presId="urn:microsoft.com/office/officeart/2005/8/layout/list1"/>
    <dgm:cxn modelId="{96043BC5-A435-4C81-9AFE-E90B26481007}" type="presParOf" srcId="{4511F35C-9E72-48C8-B1D5-364C07728F10}" destId="{BA90B40D-DB57-46D1-89F5-94CC8405CFE6}" srcOrd="5" destOrd="0" presId="urn:microsoft.com/office/officeart/2005/8/layout/list1"/>
    <dgm:cxn modelId="{AC9F87C3-5D58-4BAA-8F21-8C4BB582DE78}" type="presParOf" srcId="{4511F35C-9E72-48C8-B1D5-364C07728F10}" destId="{310AFA07-A6B8-4266-99BE-9B4F432CDB12}" srcOrd="6" destOrd="0" presId="urn:microsoft.com/office/officeart/2005/8/layout/list1"/>
    <dgm:cxn modelId="{7CA55FF2-44E6-44AB-9B40-789AC7ED1785}" type="presParOf" srcId="{4511F35C-9E72-48C8-B1D5-364C07728F10}" destId="{69826AB6-156A-40B8-A66F-0DAC109CD283}" srcOrd="7" destOrd="0" presId="urn:microsoft.com/office/officeart/2005/8/layout/list1"/>
    <dgm:cxn modelId="{686AC345-7709-4E1B-96A4-6F3731343690}" type="presParOf" srcId="{4511F35C-9E72-48C8-B1D5-364C07728F10}" destId="{1C2ED99A-3B90-4FCC-9D72-9FD5CFF4E056}" srcOrd="8" destOrd="0" presId="urn:microsoft.com/office/officeart/2005/8/layout/list1"/>
    <dgm:cxn modelId="{1BEFD7CE-B49D-4603-9D66-8D1643572B6E}" type="presParOf" srcId="{1C2ED99A-3B90-4FCC-9D72-9FD5CFF4E056}" destId="{EB2F9A57-8177-4F73-AE70-008F02DC0740}" srcOrd="0" destOrd="0" presId="urn:microsoft.com/office/officeart/2005/8/layout/list1"/>
    <dgm:cxn modelId="{78A54979-0A1D-4BB1-8D45-174F5C569503}" type="presParOf" srcId="{1C2ED99A-3B90-4FCC-9D72-9FD5CFF4E056}" destId="{A10F68F9-F929-4EBA-9BFC-C220FF36F677}" srcOrd="1" destOrd="0" presId="urn:microsoft.com/office/officeart/2005/8/layout/list1"/>
    <dgm:cxn modelId="{43911C53-48CD-4998-B20D-1C6BFFFCB342}" type="presParOf" srcId="{4511F35C-9E72-48C8-B1D5-364C07728F10}" destId="{94590312-7914-4A4C-83BD-A8473AF359A0}" srcOrd="9" destOrd="0" presId="urn:microsoft.com/office/officeart/2005/8/layout/list1"/>
    <dgm:cxn modelId="{B42CFA4A-2FF4-4CC0-843C-35F2DCED32BB}" type="presParOf" srcId="{4511F35C-9E72-48C8-B1D5-364C07728F10}" destId="{9713DBAC-9FD3-4DDD-ACB7-405507E68791}" srcOrd="10" destOrd="0" presId="urn:microsoft.com/office/officeart/2005/8/layout/list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15B255F-198E-4F53-AAAA-58290F620110}" type="doc">
      <dgm:prSet loTypeId="urn:microsoft.com/office/officeart/2005/8/layout/lProcess2" loCatId="list" qsTypeId="urn:microsoft.com/office/officeart/2005/8/quickstyle/3d2" qsCatId="3D" csTypeId="urn:microsoft.com/office/officeart/2005/8/colors/accent1_2" csCatId="accent1" phldr="1"/>
      <dgm:spPr/>
      <dgm:t>
        <a:bodyPr/>
        <a:lstStyle/>
        <a:p>
          <a:endParaRPr lang="ru-RU"/>
        </a:p>
      </dgm:t>
    </dgm:pt>
    <dgm:pt modelId="{16628EAF-32BC-41F5-8FAB-0924CBEAA08F}">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2020г</a:t>
          </a:r>
        </a:p>
      </dgm:t>
    </dgm:pt>
    <dgm:pt modelId="{4F2846BA-67DE-41BF-80FC-3D163A566E74}" type="parTrans" cxnId="{5E721121-DE01-4246-9E7B-C3DCE539362C}">
      <dgm:prSet/>
      <dgm:spPr/>
      <dgm:t>
        <a:bodyPr/>
        <a:lstStyle/>
        <a:p>
          <a:endParaRPr lang="ru-RU"/>
        </a:p>
      </dgm:t>
    </dgm:pt>
    <dgm:pt modelId="{FFE8A884-F5CB-493E-8A37-FAD7115BBE9D}" type="sibTrans" cxnId="{5E721121-DE01-4246-9E7B-C3DCE539362C}">
      <dgm:prSet/>
      <dgm:spPr/>
      <dgm:t>
        <a:bodyPr/>
        <a:lstStyle/>
        <a:p>
          <a:endParaRPr lang="ru-RU"/>
        </a:p>
      </dgm:t>
    </dgm:pt>
    <dgm:pt modelId="{4C100F15-BC24-48A0-B73B-62B107199BB5}">
      <dgm:prSet phldrT="[Текст]" custT="1"/>
      <dgm:spPr>
        <a:solidFill>
          <a:schemeClr val="accent2">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-84</a:t>
          </a:r>
        </a:p>
      </dgm:t>
    </dgm:pt>
    <dgm:pt modelId="{301DC833-DDFE-4416-B496-DD806D0ABFEC}" type="parTrans" cxnId="{BE8C1A6A-0525-47BF-8787-7406B13086B6}">
      <dgm:prSet/>
      <dgm:spPr/>
      <dgm:t>
        <a:bodyPr/>
        <a:lstStyle/>
        <a:p>
          <a:endParaRPr lang="ru-RU"/>
        </a:p>
      </dgm:t>
    </dgm:pt>
    <dgm:pt modelId="{5879BE2A-BCCC-44EC-8D82-F5B7983FDF7A}" type="sibTrans" cxnId="{BE8C1A6A-0525-47BF-8787-7406B13086B6}">
      <dgm:prSet/>
      <dgm:spPr/>
      <dgm:t>
        <a:bodyPr/>
        <a:lstStyle/>
        <a:p>
          <a:endParaRPr lang="ru-RU"/>
        </a:p>
      </dgm:t>
    </dgm:pt>
    <dgm:pt modelId="{2499B275-AEB5-4F5F-B7D5-5166C7EE934C}">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2021г</a:t>
          </a:r>
        </a:p>
      </dgm:t>
    </dgm:pt>
    <dgm:pt modelId="{25963431-1FA4-4B80-961D-986AF25E9D97}" type="parTrans" cxnId="{E1E63B04-AF54-4480-8139-0789C8B2A552}">
      <dgm:prSet/>
      <dgm:spPr/>
      <dgm:t>
        <a:bodyPr/>
        <a:lstStyle/>
        <a:p>
          <a:endParaRPr lang="ru-RU"/>
        </a:p>
      </dgm:t>
    </dgm:pt>
    <dgm:pt modelId="{E63FBF12-E1B4-4F80-B393-FE58DFF8A0D5}" type="sibTrans" cxnId="{E1E63B04-AF54-4480-8139-0789C8B2A552}">
      <dgm:prSet/>
      <dgm:spPr/>
      <dgm:t>
        <a:bodyPr/>
        <a:lstStyle/>
        <a:p>
          <a:endParaRPr lang="ru-RU"/>
        </a:p>
      </dgm:t>
    </dgm:pt>
    <dgm:pt modelId="{4D591E87-5312-461B-B587-D5D46271B6DF}">
      <dgm:prSet phldrT="[Текст]" custT="1"/>
      <dgm:spPr>
        <a:solidFill>
          <a:schemeClr val="accent2">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-108</a:t>
          </a:r>
        </a:p>
      </dgm:t>
    </dgm:pt>
    <dgm:pt modelId="{193085A9-6F72-42AC-B537-F5B5CB93EABC}" type="parTrans" cxnId="{EB5F5157-1CAA-41A7-9FAB-FEF28D26B4D5}">
      <dgm:prSet/>
      <dgm:spPr/>
      <dgm:t>
        <a:bodyPr/>
        <a:lstStyle/>
        <a:p>
          <a:endParaRPr lang="ru-RU"/>
        </a:p>
      </dgm:t>
    </dgm:pt>
    <dgm:pt modelId="{768EC8B2-7897-447A-AAD7-341CAE33FE5B}" type="sibTrans" cxnId="{EB5F5157-1CAA-41A7-9FAB-FEF28D26B4D5}">
      <dgm:prSet/>
      <dgm:spPr/>
      <dgm:t>
        <a:bodyPr/>
        <a:lstStyle/>
        <a:p>
          <a:endParaRPr lang="ru-RU"/>
        </a:p>
      </dgm:t>
    </dgm:pt>
    <dgm:pt modelId="{08D844E9-0850-4C0E-A301-E5CD0188AC2C}">
      <dgm:prSet phldrT="[Текст]" custT="1"/>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2022г</a:t>
          </a:r>
        </a:p>
      </dgm:t>
    </dgm:pt>
    <dgm:pt modelId="{975F9C48-49D8-4533-832D-9B197608BE32}" type="parTrans" cxnId="{4A3B0AB5-E206-40FD-84E5-FE676FA79168}">
      <dgm:prSet/>
      <dgm:spPr/>
      <dgm:t>
        <a:bodyPr/>
        <a:lstStyle/>
        <a:p>
          <a:endParaRPr lang="ru-RU"/>
        </a:p>
      </dgm:t>
    </dgm:pt>
    <dgm:pt modelId="{469DFE4F-3877-414C-A47F-19DC542F86D4}" type="sibTrans" cxnId="{4A3B0AB5-E206-40FD-84E5-FE676FA79168}">
      <dgm:prSet/>
      <dgm:spPr/>
      <dgm:t>
        <a:bodyPr/>
        <a:lstStyle/>
        <a:p>
          <a:endParaRPr lang="ru-RU"/>
        </a:p>
      </dgm:t>
    </dgm:pt>
    <dgm:pt modelId="{A82AEF44-047C-435C-BF0E-C7ED5251AFE7}">
      <dgm:prSet phldrT="[Текст]" custT="1"/>
      <dgm:spPr>
        <a:solidFill>
          <a:schemeClr val="accent2">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-97</a:t>
          </a:r>
        </a:p>
      </dgm:t>
    </dgm:pt>
    <dgm:pt modelId="{368E9731-7104-4C34-BE69-E05B09521EED}" type="parTrans" cxnId="{B9F09D65-4442-4620-9005-E31AE2495F22}">
      <dgm:prSet/>
      <dgm:spPr/>
      <dgm:t>
        <a:bodyPr/>
        <a:lstStyle/>
        <a:p>
          <a:endParaRPr lang="ru-RU"/>
        </a:p>
      </dgm:t>
    </dgm:pt>
    <dgm:pt modelId="{681C1A4D-21BE-485A-9454-C7212700E434}" type="sibTrans" cxnId="{B9F09D65-4442-4620-9005-E31AE2495F22}">
      <dgm:prSet/>
      <dgm:spPr/>
      <dgm:t>
        <a:bodyPr/>
        <a:lstStyle/>
        <a:p>
          <a:endParaRPr lang="ru-RU"/>
        </a:p>
      </dgm:t>
    </dgm:pt>
    <dgm:pt modelId="{87704FDC-FE76-4F33-A8CA-C7F0A6FA4878}" type="pres">
      <dgm:prSet presAssocID="{D15B255F-198E-4F53-AAAA-58290F620110}" presName="theList" presStyleCnt="0">
        <dgm:presLayoutVars>
          <dgm:dir/>
          <dgm:animLvl val="lvl"/>
          <dgm:resizeHandles val="exact"/>
        </dgm:presLayoutVars>
      </dgm:prSet>
      <dgm:spPr/>
    </dgm:pt>
    <dgm:pt modelId="{C9F61452-1951-434E-9832-3D38B5DC777C}" type="pres">
      <dgm:prSet presAssocID="{16628EAF-32BC-41F5-8FAB-0924CBEAA08F}" presName="compNode" presStyleCnt="0"/>
      <dgm:spPr/>
    </dgm:pt>
    <dgm:pt modelId="{A4F24BAE-22AE-4715-B910-EB19CF7E111E}" type="pres">
      <dgm:prSet presAssocID="{16628EAF-32BC-41F5-8FAB-0924CBEAA08F}" presName="aNode" presStyleLbl="bgShp" presStyleIdx="0" presStyleCnt="3"/>
      <dgm:spPr/>
    </dgm:pt>
    <dgm:pt modelId="{A550DA44-246D-4015-96A5-BE8869A424F7}" type="pres">
      <dgm:prSet presAssocID="{16628EAF-32BC-41F5-8FAB-0924CBEAA08F}" presName="textNode" presStyleLbl="bgShp" presStyleIdx="0" presStyleCnt="3"/>
      <dgm:spPr/>
    </dgm:pt>
    <dgm:pt modelId="{7E75D9A5-D49A-4C67-A6A3-0B33634A3174}" type="pres">
      <dgm:prSet presAssocID="{16628EAF-32BC-41F5-8FAB-0924CBEAA08F}" presName="compChildNode" presStyleCnt="0"/>
      <dgm:spPr/>
    </dgm:pt>
    <dgm:pt modelId="{7A270113-4585-4925-A0CE-964C9C664068}" type="pres">
      <dgm:prSet presAssocID="{16628EAF-32BC-41F5-8FAB-0924CBEAA08F}" presName="theInnerList" presStyleCnt="0"/>
      <dgm:spPr/>
    </dgm:pt>
    <dgm:pt modelId="{6A7CAE08-E011-42CF-89B3-8590C7A2AAC9}" type="pres">
      <dgm:prSet presAssocID="{4C100F15-BC24-48A0-B73B-62B107199BB5}" presName="childNode" presStyleLbl="node1" presStyleIdx="0" presStyleCnt="3">
        <dgm:presLayoutVars>
          <dgm:bulletEnabled val="1"/>
        </dgm:presLayoutVars>
      </dgm:prSet>
      <dgm:spPr/>
    </dgm:pt>
    <dgm:pt modelId="{97D64B47-E9D2-4D44-8E5F-ADC3F8E09A5C}" type="pres">
      <dgm:prSet presAssocID="{16628EAF-32BC-41F5-8FAB-0924CBEAA08F}" presName="aSpace" presStyleCnt="0"/>
      <dgm:spPr/>
    </dgm:pt>
    <dgm:pt modelId="{12648827-D2CB-4F3F-A618-BFAFC71F1535}" type="pres">
      <dgm:prSet presAssocID="{2499B275-AEB5-4F5F-B7D5-5166C7EE934C}" presName="compNode" presStyleCnt="0"/>
      <dgm:spPr/>
    </dgm:pt>
    <dgm:pt modelId="{846E90F4-5ED1-4822-9B8F-A50CF4881C33}" type="pres">
      <dgm:prSet presAssocID="{2499B275-AEB5-4F5F-B7D5-5166C7EE934C}" presName="aNode" presStyleLbl="bgShp" presStyleIdx="1" presStyleCnt="3"/>
      <dgm:spPr/>
    </dgm:pt>
    <dgm:pt modelId="{FDA9E859-0021-4491-989B-F22CC6DDAB21}" type="pres">
      <dgm:prSet presAssocID="{2499B275-AEB5-4F5F-B7D5-5166C7EE934C}" presName="textNode" presStyleLbl="bgShp" presStyleIdx="1" presStyleCnt="3"/>
      <dgm:spPr/>
    </dgm:pt>
    <dgm:pt modelId="{C1A6E6E4-7C56-49B5-AB71-6B9A2A957C6E}" type="pres">
      <dgm:prSet presAssocID="{2499B275-AEB5-4F5F-B7D5-5166C7EE934C}" presName="compChildNode" presStyleCnt="0"/>
      <dgm:spPr/>
    </dgm:pt>
    <dgm:pt modelId="{35DABA68-E9AE-4EC0-95D3-95A6108BDED2}" type="pres">
      <dgm:prSet presAssocID="{2499B275-AEB5-4F5F-B7D5-5166C7EE934C}" presName="theInnerList" presStyleCnt="0"/>
      <dgm:spPr/>
    </dgm:pt>
    <dgm:pt modelId="{FCB3BC2C-A739-4915-8E95-16230D0E2759}" type="pres">
      <dgm:prSet presAssocID="{4D591E87-5312-461B-B587-D5D46271B6DF}" presName="childNode" presStyleLbl="node1" presStyleIdx="1" presStyleCnt="3">
        <dgm:presLayoutVars>
          <dgm:bulletEnabled val="1"/>
        </dgm:presLayoutVars>
      </dgm:prSet>
      <dgm:spPr/>
    </dgm:pt>
    <dgm:pt modelId="{0277A89D-DB2A-4EF2-9B1D-C95FA4B1D494}" type="pres">
      <dgm:prSet presAssocID="{2499B275-AEB5-4F5F-B7D5-5166C7EE934C}" presName="aSpace" presStyleCnt="0"/>
      <dgm:spPr/>
    </dgm:pt>
    <dgm:pt modelId="{9E49059B-FE86-4E34-AE9F-25E0E006DAEC}" type="pres">
      <dgm:prSet presAssocID="{08D844E9-0850-4C0E-A301-E5CD0188AC2C}" presName="compNode" presStyleCnt="0"/>
      <dgm:spPr/>
    </dgm:pt>
    <dgm:pt modelId="{13886EFE-23A6-485B-8D69-CB537698EF0C}" type="pres">
      <dgm:prSet presAssocID="{08D844E9-0850-4C0E-A301-E5CD0188AC2C}" presName="aNode" presStyleLbl="bgShp" presStyleIdx="2" presStyleCnt="3"/>
      <dgm:spPr/>
    </dgm:pt>
    <dgm:pt modelId="{3EAC0C42-A116-422C-92EB-C78A9C6F67D5}" type="pres">
      <dgm:prSet presAssocID="{08D844E9-0850-4C0E-A301-E5CD0188AC2C}" presName="textNode" presStyleLbl="bgShp" presStyleIdx="2" presStyleCnt="3"/>
      <dgm:spPr/>
    </dgm:pt>
    <dgm:pt modelId="{293729FA-9395-4514-99E1-27D7317E0378}" type="pres">
      <dgm:prSet presAssocID="{08D844E9-0850-4C0E-A301-E5CD0188AC2C}" presName="compChildNode" presStyleCnt="0"/>
      <dgm:spPr/>
    </dgm:pt>
    <dgm:pt modelId="{1CC5E003-6863-465B-A296-829F47F9A26A}" type="pres">
      <dgm:prSet presAssocID="{08D844E9-0850-4C0E-A301-E5CD0188AC2C}" presName="theInnerList" presStyleCnt="0"/>
      <dgm:spPr/>
    </dgm:pt>
    <dgm:pt modelId="{6E4AF766-0397-466D-953B-98EB7478CD9A}" type="pres">
      <dgm:prSet presAssocID="{A82AEF44-047C-435C-BF0E-C7ED5251AFE7}" presName="childNode" presStyleLbl="node1" presStyleIdx="2" presStyleCnt="3">
        <dgm:presLayoutVars>
          <dgm:bulletEnabled val="1"/>
        </dgm:presLayoutVars>
      </dgm:prSet>
      <dgm:spPr/>
    </dgm:pt>
  </dgm:ptLst>
  <dgm:cxnLst>
    <dgm:cxn modelId="{E1E63B04-AF54-4480-8139-0789C8B2A552}" srcId="{D15B255F-198E-4F53-AAAA-58290F620110}" destId="{2499B275-AEB5-4F5F-B7D5-5166C7EE934C}" srcOrd="1" destOrd="0" parTransId="{25963431-1FA4-4B80-961D-986AF25E9D97}" sibTransId="{E63FBF12-E1B4-4F80-B393-FE58DFF8A0D5}"/>
    <dgm:cxn modelId="{5E721121-DE01-4246-9E7B-C3DCE539362C}" srcId="{D15B255F-198E-4F53-AAAA-58290F620110}" destId="{16628EAF-32BC-41F5-8FAB-0924CBEAA08F}" srcOrd="0" destOrd="0" parTransId="{4F2846BA-67DE-41BF-80FC-3D163A566E74}" sibTransId="{FFE8A884-F5CB-493E-8A37-FAD7115BBE9D}"/>
    <dgm:cxn modelId="{AA987026-92C5-4FD6-8202-FB9734360B62}" type="presOf" srcId="{16628EAF-32BC-41F5-8FAB-0924CBEAA08F}" destId="{A550DA44-246D-4015-96A5-BE8869A424F7}" srcOrd="1" destOrd="0" presId="urn:microsoft.com/office/officeart/2005/8/layout/lProcess2"/>
    <dgm:cxn modelId="{EE24EC3F-8498-4B64-AC12-3A284979ED78}" type="presOf" srcId="{D15B255F-198E-4F53-AAAA-58290F620110}" destId="{87704FDC-FE76-4F33-A8CA-C7F0A6FA4878}" srcOrd="0" destOrd="0" presId="urn:microsoft.com/office/officeart/2005/8/layout/lProcess2"/>
    <dgm:cxn modelId="{B9F09D65-4442-4620-9005-E31AE2495F22}" srcId="{08D844E9-0850-4C0E-A301-E5CD0188AC2C}" destId="{A82AEF44-047C-435C-BF0E-C7ED5251AFE7}" srcOrd="0" destOrd="0" parTransId="{368E9731-7104-4C34-BE69-E05B09521EED}" sibTransId="{681C1A4D-21BE-485A-9454-C7212700E434}"/>
    <dgm:cxn modelId="{BE8C1A6A-0525-47BF-8787-7406B13086B6}" srcId="{16628EAF-32BC-41F5-8FAB-0924CBEAA08F}" destId="{4C100F15-BC24-48A0-B73B-62B107199BB5}" srcOrd="0" destOrd="0" parTransId="{301DC833-DDFE-4416-B496-DD806D0ABFEC}" sibTransId="{5879BE2A-BCCC-44EC-8D82-F5B7983FDF7A}"/>
    <dgm:cxn modelId="{B1F3664F-64E2-4766-BC56-7708C69DAA8A}" type="presOf" srcId="{08D844E9-0850-4C0E-A301-E5CD0188AC2C}" destId="{13886EFE-23A6-485B-8D69-CB537698EF0C}" srcOrd="0" destOrd="0" presId="urn:microsoft.com/office/officeart/2005/8/layout/lProcess2"/>
    <dgm:cxn modelId="{EB5F5157-1CAA-41A7-9FAB-FEF28D26B4D5}" srcId="{2499B275-AEB5-4F5F-B7D5-5166C7EE934C}" destId="{4D591E87-5312-461B-B587-D5D46271B6DF}" srcOrd="0" destOrd="0" parTransId="{193085A9-6F72-42AC-B537-F5B5CB93EABC}" sibTransId="{768EC8B2-7897-447A-AAD7-341CAE33FE5B}"/>
    <dgm:cxn modelId="{1861C57C-596F-40D0-B68C-79A8C85EEA87}" type="presOf" srcId="{2499B275-AEB5-4F5F-B7D5-5166C7EE934C}" destId="{846E90F4-5ED1-4822-9B8F-A50CF4881C33}" srcOrd="0" destOrd="0" presId="urn:microsoft.com/office/officeart/2005/8/layout/lProcess2"/>
    <dgm:cxn modelId="{290B7880-5D01-4258-B099-88EF81FB87F8}" type="presOf" srcId="{08D844E9-0850-4C0E-A301-E5CD0188AC2C}" destId="{3EAC0C42-A116-422C-92EB-C78A9C6F67D5}" srcOrd="1" destOrd="0" presId="urn:microsoft.com/office/officeart/2005/8/layout/lProcess2"/>
    <dgm:cxn modelId="{4A3B0AB5-E206-40FD-84E5-FE676FA79168}" srcId="{D15B255F-198E-4F53-AAAA-58290F620110}" destId="{08D844E9-0850-4C0E-A301-E5CD0188AC2C}" srcOrd="2" destOrd="0" parTransId="{975F9C48-49D8-4533-832D-9B197608BE32}" sibTransId="{469DFE4F-3877-414C-A47F-19DC542F86D4}"/>
    <dgm:cxn modelId="{86CC57B5-9988-4CA3-BB35-A4925704B697}" type="presOf" srcId="{4C100F15-BC24-48A0-B73B-62B107199BB5}" destId="{6A7CAE08-E011-42CF-89B3-8590C7A2AAC9}" srcOrd="0" destOrd="0" presId="urn:microsoft.com/office/officeart/2005/8/layout/lProcess2"/>
    <dgm:cxn modelId="{D8F7AFB8-C3C7-4F62-AC33-E0D9122E5FD8}" type="presOf" srcId="{16628EAF-32BC-41F5-8FAB-0924CBEAA08F}" destId="{A4F24BAE-22AE-4715-B910-EB19CF7E111E}" srcOrd="0" destOrd="0" presId="urn:microsoft.com/office/officeart/2005/8/layout/lProcess2"/>
    <dgm:cxn modelId="{C07D52DA-F8A0-426B-B683-1718A0C979BE}" type="presOf" srcId="{A82AEF44-047C-435C-BF0E-C7ED5251AFE7}" destId="{6E4AF766-0397-466D-953B-98EB7478CD9A}" srcOrd="0" destOrd="0" presId="urn:microsoft.com/office/officeart/2005/8/layout/lProcess2"/>
    <dgm:cxn modelId="{029A14F6-B735-4896-82EB-939872B1EBA2}" type="presOf" srcId="{4D591E87-5312-461B-B587-D5D46271B6DF}" destId="{FCB3BC2C-A739-4915-8E95-16230D0E2759}" srcOrd="0" destOrd="0" presId="urn:microsoft.com/office/officeart/2005/8/layout/lProcess2"/>
    <dgm:cxn modelId="{2F31D8FA-62E5-4E0C-8FFC-E0C412479FA4}" type="presOf" srcId="{2499B275-AEB5-4F5F-B7D5-5166C7EE934C}" destId="{FDA9E859-0021-4491-989B-F22CC6DDAB21}" srcOrd="1" destOrd="0" presId="urn:microsoft.com/office/officeart/2005/8/layout/lProcess2"/>
    <dgm:cxn modelId="{6F52CAF4-8BFF-4D3D-9D07-5E5AD3D59B5F}" type="presParOf" srcId="{87704FDC-FE76-4F33-A8CA-C7F0A6FA4878}" destId="{C9F61452-1951-434E-9832-3D38B5DC777C}" srcOrd="0" destOrd="0" presId="urn:microsoft.com/office/officeart/2005/8/layout/lProcess2"/>
    <dgm:cxn modelId="{75332F8B-7D3A-4CFA-A8A4-45B803A3F212}" type="presParOf" srcId="{C9F61452-1951-434E-9832-3D38B5DC777C}" destId="{A4F24BAE-22AE-4715-B910-EB19CF7E111E}" srcOrd="0" destOrd="0" presId="urn:microsoft.com/office/officeart/2005/8/layout/lProcess2"/>
    <dgm:cxn modelId="{609D7DD9-E6D3-45C1-9DEF-51879B926168}" type="presParOf" srcId="{C9F61452-1951-434E-9832-3D38B5DC777C}" destId="{A550DA44-246D-4015-96A5-BE8869A424F7}" srcOrd="1" destOrd="0" presId="urn:microsoft.com/office/officeart/2005/8/layout/lProcess2"/>
    <dgm:cxn modelId="{DD99CEBD-4206-416E-A9CC-5CC834ED3056}" type="presParOf" srcId="{C9F61452-1951-434E-9832-3D38B5DC777C}" destId="{7E75D9A5-D49A-4C67-A6A3-0B33634A3174}" srcOrd="2" destOrd="0" presId="urn:microsoft.com/office/officeart/2005/8/layout/lProcess2"/>
    <dgm:cxn modelId="{5BAD193B-8A3E-4ECF-86C7-BE0FB972BFA3}" type="presParOf" srcId="{7E75D9A5-D49A-4C67-A6A3-0B33634A3174}" destId="{7A270113-4585-4925-A0CE-964C9C664068}" srcOrd="0" destOrd="0" presId="urn:microsoft.com/office/officeart/2005/8/layout/lProcess2"/>
    <dgm:cxn modelId="{889E0CAB-2D01-4FB9-BB73-1C90AE652683}" type="presParOf" srcId="{7A270113-4585-4925-A0CE-964C9C664068}" destId="{6A7CAE08-E011-42CF-89B3-8590C7A2AAC9}" srcOrd="0" destOrd="0" presId="urn:microsoft.com/office/officeart/2005/8/layout/lProcess2"/>
    <dgm:cxn modelId="{1D97D0DF-5F23-4D85-823D-90A1AB8B70D7}" type="presParOf" srcId="{87704FDC-FE76-4F33-A8CA-C7F0A6FA4878}" destId="{97D64B47-E9D2-4D44-8E5F-ADC3F8E09A5C}" srcOrd="1" destOrd="0" presId="urn:microsoft.com/office/officeart/2005/8/layout/lProcess2"/>
    <dgm:cxn modelId="{87223406-05F8-4960-9619-E6240E5D3A06}" type="presParOf" srcId="{87704FDC-FE76-4F33-A8CA-C7F0A6FA4878}" destId="{12648827-D2CB-4F3F-A618-BFAFC71F1535}" srcOrd="2" destOrd="0" presId="urn:microsoft.com/office/officeart/2005/8/layout/lProcess2"/>
    <dgm:cxn modelId="{E45DC037-573D-4B27-AB3B-5BA8CC11F5A7}" type="presParOf" srcId="{12648827-D2CB-4F3F-A618-BFAFC71F1535}" destId="{846E90F4-5ED1-4822-9B8F-A50CF4881C33}" srcOrd="0" destOrd="0" presId="urn:microsoft.com/office/officeart/2005/8/layout/lProcess2"/>
    <dgm:cxn modelId="{6168B0B9-0E49-4925-90D8-CFECED724100}" type="presParOf" srcId="{12648827-D2CB-4F3F-A618-BFAFC71F1535}" destId="{FDA9E859-0021-4491-989B-F22CC6DDAB21}" srcOrd="1" destOrd="0" presId="urn:microsoft.com/office/officeart/2005/8/layout/lProcess2"/>
    <dgm:cxn modelId="{07C1F2F1-78CA-46C9-BDE6-64391F6BD541}" type="presParOf" srcId="{12648827-D2CB-4F3F-A618-BFAFC71F1535}" destId="{C1A6E6E4-7C56-49B5-AB71-6B9A2A957C6E}" srcOrd="2" destOrd="0" presId="urn:microsoft.com/office/officeart/2005/8/layout/lProcess2"/>
    <dgm:cxn modelId="{07B53C31-E2FF-4512-8A66-D52CB867C7CF}" type="presParOf" srcId="{C1A6E6E4-7C56-49B5-AB71-6B9A2A957C6E}" destId="{35DABA68-E9AE-4EC0-95D3-95A6108BDED2}" srcOrd="0" destOrd="0" presId="urn:microsoft.com/office/officeart/2005/8/layout/lProcess2"/>
    <dgm:cxn modelId="{6F57A1B8-5B02-4739-A134-EC57107241CD}" type="presParOf" srcId="{35DABA68-E9AE-4EC0-95D3-95A6108BDED2}" destId="{FCB3BC2C-A739-4915-8E95-16230D0E2759}" srcOrd="0" destOrd="0" presId="urn:microsoft.com/office/officeart/2005/8/layout/lProcess2"/>
    <dgm:cxn modelId="{A733F278-A1DE-407A-8E63-0EB798C95CF4}" type="presParOf" srcId="{87704FDC-FE76-4F33-A8CA-C7F0A6FA4878}" destId="{0277A89D-DB2A-4EF2-9B1D-C95FA4B1D494}" srcOrd="3" destOrd="0" presId="urn:microsoft.com/office/officeart/2005/8/layout/lProcess2"/>
    <dgm:cxn modelId="{95D9F98E-FC77-4F02-9CEB-5875BEA54197}" type="presParOf" srcId="{87704FDC-FE76-4F33-A8CA-C7F0A6FA4878}" destId="{9E49059B-FE86-4E34-AE9F-25E0E006DAEC}" srcOrd="4" destOrd="0" presId="urn:microsoft.com/office/officeart/2005/8/layout/lProcess2"/>
    <dgm:cxn modelId="{C5DEB17E-D960-428E-898D-DDD3108E26EF}" type="presParOf" srcId="{9E49059B-FE86-4E34-AE9F-25E0E006DAEC}" destId="{13886EFE-23A6-485B-8D69-CB537698EF0C}" srcOrd="0" destOrd="0" presId="urn:microsoft.com/office/officeart/2005/8/layout/lProcess2"/>
    <dgm:cxn modelId="{35BFC856-2BE9-41E9-98C3-6EB2E1C35EBF}" type="presParOf" srcId="{9E49059B-FE86-4E34-AE9F-25E0E006DAEC}" destId="{3EAC0C42-A116-422C-92EB-C78A9C6F67D5}" srcOrd="1" destOrd="0" presId="urn:microsoft.com/office/officeart/2005/8/layout/lProcess2"/>
    <dgm:cxn modelId="{3B0A9348-15F8-466E-8736-81371A96897D}" type="presParOf" srcId="{9E49059B-FE86-4E34-AE9F-25E0E006DAEC}" destId="{293729FA-9395-4514-99E1-27D7317E0378}" srcOrd="2" destOrd="0" presId="urn:microsoft.com/office/officeart/2005/8/layout/lProcess2"/>
    <dgm:cxn modelId="{C7FFFD71-7B09-473C-ABFF-E7671FD2F483}" type="presParOf" srcId="{293729FA-9395-4514-99E1-27D7317E0378}" destId="{1CC5E003-6863-465B-A296-829F47F9A26A}" srcOrd="0" destOrd="0" presId="urn:microsoft.com/office/officeart/2005/8/layout/lProcess2"/>
    <dgm:cxn modelId="{47C16873-9AC2-4622-989E-AFA6CB80D9D3}" type="presParOf" srcId="{1CC5E003-6863-465B-A296-829F47F9A26A}" destId="{6E4AF766-0397-466D-953B-98EB7478CD9A}" srcOrd="0" destOrd="0" presId="urn:microsoft.com/office/officeart/2005/8/layout/lProcess2"/>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0D008A2-F265-4FC9-85D3-F729B9D9E14E}" type="doc">
      <dgm:prSet loTypeId="urn:microsoft.com/office/officeart/2005/8/layout/hProcess9" loCatId="process" qsTypeId="urn:microsoft.com/office/officeart/2005/8/quickstyle/simple1" qsCatId="simple" csTypeId="urn:microsoft.com/office/officeart/2005/8/colors/accent1_2" csCatId="accent1" phldr="1"/>
      <dgm:spPr/>
    </dgm:pt>
    <dgm:pt modelId="{73D9104D-CFAB-4E86-983D-A49B2BE9C8C1}">
      <dgm:prSet phldrT="[Текст]" custT="1"/>
      <dgm:spPr>
        <a:solidFill>
          <a:schemeClr val="accent6">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2020г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-31</a:t>
          </a:r>
        </a:p>
      </dgm:t>
    </dgm:pt>
    <dgm:pt modelId="{182EA8C4-4827-4073-9904-A95E1394BE88}" type="parTrans" cxnId="{DEF95C9F-4649-41A1-A2DF-903FF85C43AB}">
      <dgm:prSet/>
      <dgm:spPr/>
      <dgm:t>
        <a:bodyPr/>
        <a:lstStyle/>
        <a:p>
          <a:endParaRPr lang="ru-RU"/>
        </a:p>
      </dgm:t>
    </dgm:pt>
    <dgm:pt modelId="{DDDEC872-0154-4DF7-B2DC-F201A8562C26}" type="sibTrans" cxnId="{DEF95C9F-4649-41A1-A2DF-903FF85C43AB}">
      <dgm:prSet/>
      <dgm:spPr/>
      <dgm:t>
        <a:bodyPr/>
        <a:lstStyle/>
        <a:p>
          <a:endParaRPr lang="ru-RU"/>
        </a:p>
      </dgm:t>
    </dgm:pt>
    <dgm:pt modelId="{01C96627-306F-4552-915E-4FEB48697B28}">
      <dgm:prSet phldrT="[Текст]" custT="1"/>
      <dgm:spPr>
        <a:solidFill>
          <a:schemeClr val="accent6">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2021г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-78</a:t>
          </a:r>
        </a:p>
      </dgm:t>
    </dgm:pt>
    <dgm:pt modelId="{6259F47C-4BB7-4442-AA99-8A8B302C4A1D}" type="parTrans" cxnId="{3C755E18-E71D-450D-B74D-D3E77E9E5A10}">
      <dgm:prSet/>
      <dgm:spPr/>
      <dgm:t>
        <a:bodyPr/>
        <a:lstStyle/>
        <a:p>
          <a:endParaRPr lang="ru-RU"/>
        </a:p>
      </dgm:t>
    </dgm:pt>
    <dgm:pt modelId="{4D3BBA9E-0253-4361-B484-AA78A18458BC}" type="sibTrans" cxnId="{3C755E18-E71D-450D-B74D-D3E77E9E5A10}">
      <dgm:prSet/>
      <dgm:spPr/>
      <dgm:t>
        <a:bodyPr/>
        <a:lstStyle/>
        <a:p>
          <a:endParaRPr lang="ru-RU"/>
        </a:p>
      </dgm:t>
    </dgm:pt>
    <dgm:pt modelId="{948344D6-C32F-414C-8011-8189EEA559B1}">
      <dgm:prSet phldrT="[Текст]" custT="1"/>
      <dgm:spPr>
        <a:solidFill>
          <a:schemeClr val="accent6">
            <a:lumMod val="40000"/>
            <a:lumOff val="60000"/>
          </a:schemeClr>
        </a:solidFill>
      </dgm:spPr>
      <dgm:t>
        <a:bodyPr/>
        <a:lstStyle/>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2022г</a:t>
          </a:r>
        </a:p>
        <a:p>
          <a:r>
            <a:rPr lang="ru-RU" sz="1100" dirty="0">
              <a:solidFill>
                <a:schemeClr val="tx1">
                  <a:lumMod val="95000"/>
                  <a:lumOff val="5000"/>
                </a:schemeClr>
              </a:solidFill>
              <a:latin typeface="Times New Roman" panose="02020603050405020304" pitchFamily="18" charset="0"/>
              <a:cs typeface="Times New Roman" panose="02020603050405020304" pitchFamily="18" charset="0"/>
            </a:rPr>
            <a:t>-67</a:t>
          </a:r>
        </a:p>
      </dgm:t>
    </dgm:pt>
    <dgm:pt modelId="{9A61A798-C004-4B6F-ADEE-4794F6366C2E}" type="parTrans" cxnId="{6F3006E2-0CE3-4943-B35B-5FF8D7C4C424}">
      <dgm:prSet/>
      <dgm:spPr/>
      <dgm:t>
        <a:bodyPr/>
        <a:lstStyle/>
        <a:p>
          <a:endParaRPr lang="ru-RU"/>
        </a:p>
      </dgm:t>
    </dgm:pt>
    <dgm:pt modelId="{0A61BCC2-6EF7-4160-87F4-51F391F4DD77}" type="sibTrans" cxnId="{6F3006E2-0CE3-4943-B35B-5FF8D7C4C424}">
      <dgm:prSet/>
      <dgm:spPr/>
      <dgm:t>
        <a:bodyPr/>
        <a:lstStyle/>
        <a:p>
          <a:endParaRPr lang="ru-RU"/>
        </a:p>
      </dgm:t>
    </dgm:pt>
    <dgm:pt modelId="{958157C9-B641-4D36-9B68-9F8BDCE38481}" type="pres">
      <dgm:prSet presAssocID="{30D008A2-F265-4FC9-85D3-F729B9D9E14E}" presName="CompostProcess" presStyleCnt="0">
        <dgm:presLayoutVars>
          <dgm:dir/>
          <dgm:resizeHandles val="exact"/>
        </dgm:presLayoutVars>
      </dgm:prSet>
      <dgm:spPr/>
    </dgm:pt>
    <dgm:pt modelId="{F1893A4B-838D-45B1-9447-73C2E59D6B0A}" type="pres">
      <dgm:prSet presAssocID="{30D008A2-F265-4FC9-85D3-F729B9D9E14E}" presName="arrow" presStyleLbl="bgShp" presStyleIdx="0" presStyleCnt="1"/>
      <dgm:spPr/>
    </dgm:pt>
    <dgm:pt modelId="{3093B0D4-B679-425A-9910-1B512B7DDCE6}" type="pres">
      <dgm:prSet presAssocID="{30D008A2-F265-4FC9-85D3-F729B9D9E14E}" presName="linearProcess" presStyleCnt="0"/>
      <dgm:spPr/>
    </dgm:pt>
    <dgm:pt modelId="{AE23E7DD-C049-4342-B335-8C7CB488D48E}" type="pres">
      <dgm:prSet presAssocID="{73D9104D-CFAB-4E86-983D-A49B2BE9C8C1}" presName="textNode" presStyleLbl="node1" presStyleIdx="0" presStyleCnt="3">
        <dgm:presLayoutVars>
          <dgm:bulletEnabled val="1"/>
        </dgm:presLayoutVars>
      </dgm:prSet>
      <dgm:spPr/>
    </dgm:pt>
    <dgm:pt modelId="{78044E35-CFE8-441B-AE24-1F3C274CAA95}" type="pres">
      <dgm:prSet presAssocID="{DDDEC872-0154-4DF7-B2DC-F201A8562C26}" presName="sibTrans" presStyleCnt="0"/>
      <dgm:spPr/>
    </dgm:pt>
    <dgm:pt modelId="{4CE351BB-118D-43A2-B8DA-3DF954EE3913}" type="pres">
      <dgm:prSet presAssocID="{01C96627-306F-4552-915E-4FEB48697B28}" presName="textNode" presStyleLbl="node1" presStyleIdx="1" presStyleCnt="3">
        <dgm:presLayoutVars>
          <dgm:bulletEnabled val="1"/>
        </dgm:presLayoutVars>
      </dgm:prSet>
      <dgm:spPr/>
    </dgm:pt>
    <dgm:pt modelId="{1C7A2481-00D4-44AA-BF53-FBF78260FA42}" type="pres">
      <dgm:prSet presAssocID="{4D3BBA9E-0253-4361-B484-AA78A18458BC}" presName="sibTrans" presStyleCnt="0"/>
      <dgm:spPr/>
    </dgm:pt>
    <dgm:pt modelId="{11F91BF5-D1BE-49CD-BE0E-544F4488876F}" type="pres">
      <dgm:prSet presAssocID="{948344D6-C32F-414C-8011-8189EEA559B1}" presName="textNode" presStyleLbl="node1" presStyleIdx="2" presStyleCnt="3">
        <dgm:presLayoutVars>
          <dgm:bulletEnabled val="1"/>
        </dgm:presLayoutVars>
      </dgm:prSet>
      <dgm:spPr/>
    </dgm:pt>
  </dgm:ptLst>
  <dgm:cxnLst>
    <dgm:cxn modelId="{D9F32705-ED30-46C4-9AD6-932A01972FC8}" type="presOf" srcId="{948344D6-C32F-414C-8011-8189EEA559B1}" destId="{11F91BF5-D1BE-49CD-BE0E-544F4488876F}" srcOrd="0" destOrd="0" presId="urn:microsoft.com/office/officeart/2005/8/layout/hProcess9"/>
    <dgm:cxn modelId="{3C755E18-E71D-450D-B74D-D3E77E9E5A10}" srcId="{30D008A2-F265-4FC9-85D3-F729B9D9E14E}" destId="{01C96627-306F-4552-915E-4FEB48697B28}" srcOrd="1" destOrd="0" parTransId="{6259F47C-4BB7-4442-AA99-8A8B302C4A1D}" sibTransId="{4D3BBA9E-0253-4361-B484-AA78A18458BC}"/>
    <dgm:cxn modelId="{C5263921-303E-44AE-90CE-3B2A656C4AE3}" type="presOf" srcId="{30D008A2-F265-4FC9-85D3-F729B9D9E14E}" destId="{958157C9-B641-4D36-9B68-9F8BDCE38481}" srcOrd="0" destOrd="0" presId="urn:microsoft.com/office/officeart/2005/8/layout/hProcess9"/>
    <dgm:cxn modelId="{CFFE1191-F121-4F66-B5B0-5B8ADCC75F96}" type="presOf" srcId="{73D9104D-CFAB-4E86-983D-A49B2BE9C8C1}" destId="{AE23E7DD-C049-4342-B335-8C7CB488D48E}" srcOrd="0" destOrd="0" presId="urn:microsoft.com/office/officeart/2005/8/layout/hProcess9"/>
    <dgm:cxn modelId="{DEF95C9F-4649-41A1-A2DF-903FF85C43AB}" srcId="{30D008A2-F265-4FC9-85D3-F729B9D9E14E}" destId="{73D9104D-CFAB-4E86-983D-A49B2BE9C8C1}" srcOrd="0" destOrd="0" parTransId="{182EA8C4-4827-4073-9904-A95E1394BE88}" sibTransId="{DDDEC872-0154-4DF7-B2DC-F201A8562C26}"/>
    <dgm:cxn modelId="{6F3006E2-0CE3-4943-B35B-5FF8D7C4C424}" srcId="{30D008A2-F265-4FC9-85D3-F729B9D9E14E}" destId="{948344D6-C32F-414C-8011-8189EEA559B1}" srcOrd="2" destOrd="0" parTransId="{9A61A798-C004-4B6F-ADEE-4794F6366C2E}" sibTransId="{0A61BCC2-6EF7-4160-87F4-51F391F4DD77}"/>
    <dgm:cxn modelId="{638BC1E5-28BC-45D4-BE3E-4A36B580D315}" type="presOf" srcId="{01C96627-306F-4552-915E-4FEB48697B28}" destId="{4CE351BB-118D-43A2-B8DA-3DF954EE3913}" srcOrd="0" destOrd="0" presId="urn:microsoft.com/office/officeart/2005/8/layout/hProcess9"/>
    <dgm:cxn modelId="{9F56BF7E-89C8-4689-9D35-714BD6519751}" type="presParOf" srcId="{958157C9-B641-4D36-9B68-9F8BDCE38481}" destId="{F1893A4B-838D-45B1-9447-73C2E59D6B0A}" srcOrd="0" destOrd="0" presId="urn:microsoft.com/office/officeart/2005/8/layout/hProcess9"/>
    <dgm:cxn modelId="{5A88668E-104C-4DCF-8F14-3CE173ABF19D}" type="presParOf" srcId="{958157C9-B641-4D36-9B68-9F8BDCE38481}" destId="{3093B0D4-B679-425A-9910-1B512B7DDCE6}" srcOrd="1" destOrd="0" presId="urn:microsoft.com/office/officeart/2005/8/layout/hProcess9"/>
    <dgm:cxn modelId="{72DB2880-10A3-4F64-B5F4-8EE7AD0ACFE7}" type="presParOf" srcId="{3093B0D4-B679-425A-9910-1B512B7DDCE6}" destId="{AE23E7DD-C049-4342-B335-8C7CB488D48E}" srcOrd="0" destOrd="0" presId="urn:microsoft.com/office/officeart/2005/8/layout/hProcess9"/>
    <dgm:cxn modelId="{D55687B9-F4EA-469A-A1BC-37B0E0A35A8D}" type="presParOf" srcId="{3093B0D4-B679-425A-9910-1B512B7DDCE6}" destId="{78044E35-CFE8-441B-AE24-1F3C274CAA95}" srcOrd="1" destOrd="0" presId="urn:microsoft.com/office/officeart/2005/8/layout/hProcess9"/>
    <dgm:cxn modelId="{2B948CB6-53CA-4689-898F-B954A6AC1E7D}" type="presParOf" srcId="{3093B0D4-B679-425A-9910-1B512B7DDCE6}" destId="{4CE351BB-118D-43A2-B8DA-3DF954EE3913}" srcOrd="2" destOrd="0" presId="urn:microsoft.com/office/officeart/2005/8/layout/hProcess9"/>
    <dgm:cxn modelId="{28EBAC01-81F2-4232-B092-7723DF8A6C0C}" type="presParOf" srcId="{3093B0D4-B679-425A-9910-1B512B7DDCE6}" destId="{1C7A2481-00D4-44AA-BF53-FBF78260FA42}" srcOrd="3" destOrd="0" presId="urn:microsoft.com/office/officeart/2005/8/layout/hProcess9"/>
    <dgm:cxn modelId="{4A32BC50-A3B3-458B-8C67-4E88D51195DA}" type="presParOf" srcId="{3093B0D4-B679-425A-9910-1B512B7DDCE6}" destId="{11F91BF5-D1BE-49CD-BE0E-544F4488876F}" srcOrd="4" destOrd="0" presId="urn:microsoft.com/office/officeart/2005/8/layout/hProcess9"/>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C8584F-8D27-4F3D-AD67-2E83F92D5154}">
      <dsp:nvSpPr>
        <dsp:cNvPr id="0" name=""/>
        <dsp:cNvSpPr/>
      </dsp:nvSpPr>
      <dsp:spPr>
        <a:xfrm>
          <a:off x="2586" y="185071"/>
          <a:ext cx="773126" cy="463876"/>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2020г</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12699 </a:t>
          </a:r>
        </a:p>
      </dsp:txBody>
      <dsp:txXfrm>
        <a:off x="16172" y="198657"/>
        <a:ext cx="745954" cy="436704"/>
      </dsp:txXfrm>
    </dsp:sp>
    <dsp:sp modelId="{024D61C0-7C32-488F-8F23-86565DA588FB}">
      <dsp:nvSpPr>
        <dsp:cNvPr id="0" name=""/>
        <dsp:cNvSpPr/>
      </dsp:nvSpPr>
      <dsp:spPr>
        <a:xfrm>
          <a:off x="853026" y="321142"/>
          <a:ext cx="163902" cy="1917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853026" y="359489"/>
        <a:ext cx="114731" cy="115041"/>
      </dsp:txXfrm>
    </dsp:sp>
    <dsp:sp modelId="{849616E0-7307-4E54-9F1B-B6D1B206E23A}">
      <dsp:nvSpPr>
        <dsp:cNvPr id="0" name=""/>
        <dsp:cNvSpPr/>
      </dsp:nvSpPr>
      <dsp:spPr>
        <a:xfrm>
          <a:off x="1084964" y="185071"/>
          <a:ext cx="773126" cy="463876"/>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2021г</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12580 </a:t>
          </a:r>
        </a:p>
      </dsp:txBody>
      <dsp:txXfrm>
        <a:off x="1098550" y="198657"/>
        <a:ext cx="745954" cy="436704"/>
      </dsp:txXfrm>
    </dsp:sp>
    <dsp:sp modelId="{061A5A47-B4F9-4AB2-AC9C-F767D8FA3C69}">
      <dsp:nvSpPr>
        <dsp:cNvPr id="0" name=""/>
        <dsp:cNvSpPr/>
      </dsp:nvSpPr>
      <dsp:spPr>
        <a:xfrm>
          <a:off x="1935403" y="321142"/>
          <a:ext cx="163902" cy="1917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ru-RU" sz="800" kern="1200"/>
        </a:p>
      </dsp:txBody>
      <dsp:txXfrm>
        <a:off x="1935403" y="359489"/>
        <a:ext cx="114731" cy="115041"/>
      </dsp:txXfrm>
    </dsp:sp>
    <dsp:sp modelId="{8C733839-802C-43B2-9D78-BA7E5844AE1E}">
      <dsp:nvSpPr>
        <dsp:cNvPr id="0" name=""/>
        <dsp:cNvSpPr/>
      </dsp:nvSpPr>
      <dsp:spPr>
        <a:xfrm>
          <a:off x="2167341" y="185071"/>
          <a:ext cx="773126" cy="463876"/>
        </a:xfrm>
        <a:prstGeom prst="roundRect">
          <a:avLst>
            <a:gd name="adj" fmla="val 10000"/>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2022г </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12295 </a:t>
          </a:r>
        </a:p>
      </dsp:txBody>
      <dsp:txXfrm>
        <a:off x="2180927" y="198657"/>
        <a:ext cx="745954" cy="4367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EDEFD3-14F1-49DE-BB5C-784C9416312F}">
      <dsp:nvSpPr>
        <dsp:cNvPr id="0" name=""/>
        <dsp:cNvSpPr/>
      </dsp:nvSpPr>
      <dsp:spPr>
        <a:xfrm rot="5400000">
          <a:off x="1210779" y="48148"/>
          <a:ext cx="732628" cy="637386"/>
        </a:xfrm>
        <a:prstGeom prst="hexagon">
          <a:avLst>
            <a:gd name="adj" fmla="val 25000"/>
            <a:gd name="vf" fmla="val 11547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135</a:t>
          </a:r>
        </a:p>
      </dsp:txBody>
      <dsp:txXfrm rot="-5400000">
        <a:off x="1357726" y="114695"/>
        <a:ext cx="438734" cy="504292"/>
      </dsp:txXfrm>
    </dsp:sp>
    <dsp:sp modelId="{068E9A7B-5FCA-451B-8AF6-84FF0315AB91}">
      <dsp:nvSpPr>
        <dsp:cNvPr id="0" name=""/>
        <dsp:cNvSpPr/>
      </dsp:nvSpPr>
      <dsp:spPr>
        <a:xfrm>
          <a:off x="1915128" y="147053"/>
          <a:ext cx="817613" cy="439576"/>
        </a:xfrm>
        <a:prstGeom prst="rect">
          <a:avLst/>
        </a:prstGeom>
        <a:noFill/>
        <a:ln>
          <a:noFill/>
        </a:ln>
        <a:effectLst/>
      </dsp:spPr>
      <dsp:style>
        <a:lnRef idx="0">
          <a:scrgbClr r="0" g="0" b="0"/>
        </a:lnRef>
        <a:fillRef idx="0">
          <a:scrgbClr r="0" g="0" b="0"/>
        </a:fillRef>
        <a:effectRef idx="0">
          <a:scrgbClr r="0" g="0" b="0"/>
        </a:effectRef>
        <a:fontRef idx="minor"/>
      </dsp:style>
    </dsp:sp>
    <dsp:sp modelId="{1F259D36-1BDF-47EA-A556-BC8D3E148D81}">
      <dsp:nvSpPr>
        <dsp:cNvPr id="0" name=""/>
        <dsp:cNvSpPr/>
      </dsp:nvSpPr>
      <dsp:spPr>
        <a:xfrm rot="5400000">
          <a:off x="522402" y="48148"/>
          <a:ext cx="732628" cy="637386"/>
        </a:xfrm>
        <a:prstGeom prst="hexagon">
          <a:avLst>
            <a:gd name="adj" fmla="val 25000"/>
            <a:gd name="vf" fmla="val 11547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2020г</a:t>
          </a:r>
        </a:p>
        <a:p>
          <a:pPr marL="0" lvl="0" indent="0" algn="ctr" defTabSz="488950">
            <a:lnSpc>
              <a:spcPct val="90000"/>
            </a:lnSpc>
            <a:spcBef>
              <a:spcPct val="0"/>
            </a:spcBef>
            <a:spcAft>
              <a:spcPct val="35000"/>
            </a:spcAft>
            <a:buNone/>
          </a:pPr>
          <a:endPar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endParaRPr>
        </a:p>
      </dsp:txBody>
      <dsp:txXfrm rot="-5400000">
        <a:off x="669349" y="114695"/>
        <a:ext cx="438734" cy="504292"/>
      </dsp:txXfrm>
    </dsp:sp>
    <dsp:sp modelId="{1332FB64-287B-4B60-9FEB-BE7C35F7F46D}">
      <dsp:nvSpPr>
        <dsp:cNvPr id="0" name=""/>
        <dsp:cNvSpPr/>
      </dsp:nvSpPr>
      <dsp:spPr>
        <a:xfrm rot="5400000">
          <a:off x="865272" y="670003"/>
          <a:ext cx="732628" cy="637386"/>
        </a:xfrm>
        <a:prstGeom prst="hexagon">
          <a:avLst>
            <a:gd name="adj" fmla="val 25000"/>
            <a:gd name="vf" fmla="val 11547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2021г</a:t>
          </a:r>
        </a:p>
      </dsp:txBody>
      <dsp:txXfrm rot="-5400000">
        <a:off x="1012219" y="736550"/>
        <a:ext cx="438734" cy="504292"/>
      </dsp:txXfrm>
    </dsp:sp>
    <dsp:sp modelId="{069F99FA-601D-4AA5-B710-961B9D770CEA}">
      <dsp:nvSpPr>
        <dsp:cNvPr id="0" name=""/>
        <dsp:cNvSpPr/>
      </dsp:nvSpPr>
      <dsp:spPr>
        <a:xfrm>
          <a:off x="95280" y="768908"/>
          <a:ext cx="791238" cy="439576"/>
        </a:xfrm>
        <a:prstGeom prst="rect">
          <a:avLst/>
        </a:prstGeom>
        <a:noFill/>
        <a:ln>
          <a:noFill/>
        </a:ln>
        <a:effectLst/>
      </dsp:spPr>
      <dsp:style>
        <a:lnRef idx="0">
          <a:scrgbClr r="0" g="0" b="0"/>
        </a:lnRef>
        <a:fillRef idx="0">
          <a:scrgbClr r="0" g="0" b="0"/>
        </a:fillRef>
        <a:effectRef idx="0">
          <a:scrgbClr r="0" g="0" b="0"/>
        </a:effectRef>
        <a:fontRef idx="minor"/>
      </dsp:style>
    </dsp:sp>
    <dsp:sp modelId="{9FAC99B6-2AA2-47DE-AAC9-CCDA3B7E2F7C}">
      <dsp:nvSpPr>
        <dsp:cNvPr id="0" name=""/>
        <dsp:cNvSpPr/>
      </dsp:nvSpPr>
      <dsp:spPr>
        <a:xfrm rot="5400000">
          <a:off x="1553649" y="670003"/>
          <a:ext cx="732628" cy="637386"/>
        </a:xfrm>
        <a:prstGeom prst="hexagon">
          <a:avLst>
            <a:gd name="adj" fmla="val 25000"/>
            <a:gd name="vf" fmla="val 11547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113</a:t>
          </a:r>
        </a:p>
      </dsp:txBody>
      <dsp:txXfrm rot="-5400000">
        <a:off x="1700596" y="736550"/>
        <a:ext cx="438734" cy="504292"/>
      </dsp:txXfrm>
    </dsp:sp>
    <dsp:sp modelId="{702EA4C4-3F90-43D2-BD48-85217FB40B38}">
      <dsp:nvSpPr>
        <dsp:cNvPr id="0" name=""/>
        <dsp:cNvSpPr/>
      </dsp:nvSpPr>
      <dsp:spPr>
        <a:xfrm rot="5400000">
          <a:off x="1210779" y="1291858"/>
          <a:ext cx="732628" cy="637386"/>
        </a:xfrm>
        <a:prstGeom prst="hexagon">
          <a:avLst>
            <a:gd name="adj" fmla="val 25000"/>
            <a:gd name="vf" fmla="val 11547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124</a:t>
          </a:r>
        </a:p>
      </dsp:txBody>
      <dsp:txXfrm rot="-5400000">
        <a:off x="1357726" y="1358405"/>
        <a:ext cx="438734" cy="504292"/>
      </dsp:txXfrm>
    </dsp:sp>
    <dsp:sp modelId="{10F95827-5AE2-4008-A744-F24BF8E7D2AB}">
      <dsp:nvSpPr>
        <dsp:cNvPr id="0" name=""/>
        <dsp:cNvSpPr/>
      </dsp:nvSpPr>
      <dsp:spPr>
        <a:xfrm>
          <a:off x="1915128" y="1390763"/>
          <a:ext cx="817613" cy="439576"/>
        </a:xfrm>
        <a:prstGeom prst="rect">
          <a:avLst/>
        </a:prstGeom>
        <a:noFill/>
        <a:ln>
          <a:noFill/>
        </a:ln>
        <a:effectLst/>
      </dsp:spPr>
      <dsp:style>
        <a:lnRef idx="0">
          <a:scrgbClr r="0" g="0" b="0"/>
        </a:lnRef>
        <a:fillRef idx="0">
          <a:scrgbClr r="0" g="0" b="0"/>
        </a:fillRef>
        <a:effectRef idx="0">
          <a:scrgbClr r="0" g="0" b="0"/>
        </a:effectRef>
        <a:fontRef idx="minor"/>
      </dsp:style>
    </dsp:sp>
    <dsp:sp modelId="{C1BEAECD-99FF-4F71-97BE-23EC7EFCA9D3}">
      <dsp:nvSpPr>
        <dsp:cNvPr id="0" name=""/>
        <dsp:cNvSpPr/>
      </dsp:nvSpPr>
      <dsp:spPr>
        <a:xfrm rot="5400000">
          <a:off x="522402" y="1291858"/>
          <a:ext cx="732628" cy="637386"/>
        </a:xfrm>
        <a:prstGeom prst="hexagon">
          <a:avLst>
            <a:gd name="adj" fmla="val 25000"/>
            <a:gd name="vf" fmla="val 11547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2022г</a:t>
          </a:r>
        </a:p>
      </dsp:txBody>
      <dsp:txXfrm rot="-5400000">
        <a:off x="669349" y="1358405"/>
        <a:ext cx="438734" cy="504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215954-E4AA-41D7-B279-5060798803CD}">
      <dsp:nvSpPr>
        <dsp:cNvPr id="0" name=""/>
        <dsp:cNvSpPr/>
      </dsp:nvSpPr>
      <dsp:spPr>
        <a:xfrm>
          <a:off x="0" y="240975"/>
          <a:ext cx="2358131" cy="3276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49775552-06D3-40F0-9BA5-C6DC2CABB1E8}">
      <dsp:nvSpPr>
        <dsp:cNvPr id="0" name=""/>
        <dsp:cNvSpPr/>
      </dsp:nvSpPr>
      <dsp:spPr>
        <a:xfrm>
          <a:off x="117906" y="49095"/>
          <a:ext cx="1650692" cy="383760"/>
        </a:xfrm>
        <a:prstGeom prst="roundRect">
          <a:avLst/>
        </a:prstGeom>
        <a:solidFill>
          <a:schemeClr val="accent3">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2392" tIns="0" rIns="62392" bIns="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2020г - 219</a:t>
          </a:r>
        </a:p>
      </dsp:txBody>
      <dsp:txXfrm>
        <a:off x="136640" y="67829"/>
        <a:ext cx="1613224" cy="346292"/>
      </dsp:txXfrm>
    </dsp:sp>
    <dsp:sp modelId="{310AFA07-A6B8-4266-99BE-9B4F432CDB12}">
      <dsp:nvSpPr>
        <dsp:cNvPr id="0" name=""/>
        <dsp:cNvSpPr/>
      </dsp:nvSpPr>
      <dsp:spPr>
        <a:xfrm>
          <a:off x="0" y="830655"/>
          <a:ext cx="2358131" cy="3276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D67EFEAC-E52F-433B-A117-CBB23DFA6155}">
      <dsp:nvSpPr>
        <dsp:cNvPr id="0" name=""/>
        <dsp:cNvSpPr/>
      </dsp:nvSpPr>
      <dsp:spPr>
        <a:xfrm>
          <a:off x="117906" y="638775"/>
          <a:ext cx="1650692" cy="383760"/>
        </a:xfrm>
        <a:prstGeom prst="roundRect">
          <a:avLst/>
        </a:prstGeom>
        <a:solidFill>
          <a:schemeClr val="accent3">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2392" tIns="0" rIns="62392" bIns="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2021г - 221</a:t>
          </a:r>
        </a:p>
      </dsp:txBody>
      <dsp:txXfrm>
        <a:off x="136640" y="657509"/>
        <a:ext cx="1613224" cy="346292"/>
      </dsp:txXfrm>
    </dsp:sp>
    <dsp:sp modelId="{9713DBAC-9FD3-4DDD-ACB7-405507E68791}">
      <dsp:nvSpPr>
        <dsp:cNvPr id="0" name=""/>
        <dsp:cNvSpPr/>
      </dsp:nvSpPr>
      <dsp:spPr>
        <a:xfrm>
          <a:off x="0" y="1420335"/>
          <a:ext cx="2358131" cy="32760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A10F68F9-F929-4EBA-9BFC-C220FF36F677}">
      <dsp:nvSpPr>
        <dsp:cNvPr id="0" name=""/>
        <dsp:cNvSpPr/>
      </dsp:nvSpPr>
      <dsp:spPr>
        <a:xfrm>
          <a:off x="117906" y="1228455"/>
          <a:ext cx="1650692" cy="383760"/>
        </a:xfrm>
        <a:prstGeom prst="roundRect">
          <a:avLst/>
        </a:prstGeom>
        <a:solidFill>
          <a:schemeClr val="accent3">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2392" tIns="0" rIns="62392" bIns="0" numCol="1" spcCol="1270" anchor="ctr" anchorCtr="0">
          <a:noAutofit/>
        </a:bodyPr>
        <a:lstStyle/>
        <a:p>
          <a:pPr marL="0" lvl="0" indent="0" algn="l"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2022г - 221</a:t>
          </a:r>
        </a:p>
      </dsp:txBody>
      <dsp:txXfrm>
        <a:off x="136640" y="1247189"/>
        <a:ext cx="1613224" cy="3462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24BAE-22AE-4715-B910-EB19CF7E111E}">
      <dsp:nvSpPr>
        <dsp:cNvPr id="0" name=""/>
        <dsp:cNvSpPr/>
      </dsp:nvSpPr>
      <dsp:spPr>
        <a:xfrm>
          <a:off x="392" y="0"/>
          <a:ext cx="1020841" cy="1317072"/>
        </a:xfrm>
        <a:prstGeom prst="roundRect">
          <a:avLst>
            <a:gd name="adj" fmla="val 10000"/>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2020г</a:t>
          </a:r>
        </a:p>
      </dsp:txBody>
      <dsp:txXfrm>
        <a:off x="392" y="0"/>
        <a:ext cx="1020841" cy="395121"/>
      </dsp:txXfrm>
    </dsp:sp>
    <dsp:sp modelId="{6A7CAE08-E011-42CF-89B3-8590C7A2AAC9}">
      <dsp:nvSpPr>
        <dsp:cNvPr id="0" name=""/>
        <dsp:cNvSpPr/>
      </dsp:nvSpPr>
      <dsp:spPr>
        <a:xfrm>
          <a:off x="102476" y="395121"/>
          <a:ext cx="816673" cy="856096"/>
        </a:xfrm>
        <a:prstGeom prst="roundRect">
          <a:avLst>
            <a:gd name="adj" fmla="val 10000"/>
          </a:avLst>
        </a:prstGeom>
        <a:solidFill>
          <a:schemeClr val="accent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-84</a:t>
          </a:r>
        </a:p>
      </dsp:txBody>
      <dsp:txXfrm>
        <a:off x="126396" y="419041"/>
        <a:ext cx="768833" cy="808256"/>
      </dsp:txXfrm>
    </dsp:sp>
    <dsp:sp modelId="{846E90F4-5ED1-4822-9B8F-A50CF4881C33}">
      <dsp:nvSpPr>
        <dsp:cNvPr id="0" name=""/>
        <dsp:cNvSpPr/>
      </dsp:nvSpPr>
      <dsp:spPr>
        <a:xfrm>
          <a:off x="1097797" y="0"/>
          <a:ext cx="1020841" cy="1317072"/>
        </a:xfrm>
        <a:prstGeom prst="roundRect">
          <a:avLst>
            <a:gd name="adj" fmla="val 10000"/>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2021г</a:t>
          </a:r>
        </a:p>
      </dsp:txBody>
      <dsp:txXfrm>
        <a:off x="1097797" y="0"/>
        <a:ext cx="1020841" cy="395121"/>
      </dsp:txXfrm>
    </dsp:sp>
    <dsp:sp modelId="{FCB3BC2C-A739-4915-8E95-16230D0E2759}">
      <dsp:nvSpPr>
        <dsp:cNvPr id="0" name=""/>
        <dsp:cNvSpPr/>
      </dsp:nvSpPr>
      <dsp:spPr>
        <a:xfrm>
          <a:off x="1199881" y="395121"/>
          <a:ext cx="816673" cy="856096"/>
        </a:xfrm>
        <a:prstGeom prst="roundRect">
          <a:avLst>
            <a:gd name="adj" fmla="val 10000"/>
          </a:avLst>
        </a:prstGeom>
        <a:solidFill>
          <a:schemeClr val="accent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-108</a:t>
          </a:r>
        </a:p>
      </dsp:txBody>
      <dsp:txXfrm>
        <a:off x="1223801" y="419041"/>
        <a:ext cx="768833" cy="808256"/>
      </dsp:txXfrm>
    </dsp:sp>
    <dsp:sp modelId="{13886EFE-23A6-485B-8D69-CB537698EF0C}">
      <dsp:nvSpPr>
        <dsp:cNvPr id="0" name=""/>
        <dsp:cNvSpPr/>
      </dsp:nvSpPr>
      <dsp:spPr>
        <a:xfrm>
          <a:off x="2195202" y="0"/>
          <a:ext cx="1020841" cy="1317072"/>
        </a:xfrm>
        <a:prstGeom prst="roundRect">
          <a:avLst>
            <a:gd name="adj" fmla="val 10000"/>
          </a:avLst>
        </a:prstGeom>
        <a:gradFill rotWithShape="0">
          <a:gsLst>
            <a:gs pos="0">
              <a:schemeClr val="accent1">
                <a:tint val="40000"/>
                <a:hueOff val="0"/>
                <a:satOff val="0"/>
                <a:lumOff val="0"/>
                <a:alphaOff val="0"/>
                <a:satMod val="103000"/>
                <a:lumMod val="102000"/>
                <a:tint val="94000"/>
              </a:schemeClr>
            </a:gs>
            <a:gs pos="50000">
              <a:schemeClr val="accent1">
                <a:tint val="40000"/>
                <a:hueOff val="0"/>
                <a:satOff val="0"/>
                <a:lumOff val="0"/>
                <a:alphaOff val="0"/>
                <a:satMod val="110000"/>
                <a:lumMod val="100000"/>
                <a:shade val="100000"/>
              </a:schemeClr>
            </a:gs>
            <a:gs pos="100000">
              <a:schemeClr val="accent1">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2022г</a:t>
          </a:r>
        </a:p>
      </dsp:txBody>
      <dsp:txXfrm>
        <a:off x="2195202" y="0"/>
        <a:ext cx="1020841" cy="395121"/>
      </dsp:txXfrm>
    </dsp:sp>
    <dsp:sp modelId="{6E4AF766-0397-466D-953B-98EB7478CD9A}">
      <dsp:nvSpPr>
        <dsp:cNvPr id="0" name=""/>
        <dsp:cNvSpPr/>
      </dsp:nvSpPr>
      <dsp:spPr>
        <a:xfrm>
          <a:off x="2297286" y="395121"/>
          <a:ext cx="816673" cy="856096"/>
        </a:xfrm>
        <a:prstGeom prst="roundRect">
          <a:avLst>
            <a:gd name="adj" fmla="val 10000"/>
          </a:avLst>
        </a:prstGeom>
        <a:solidFill>
          <a:schemeClr val="accent2">
            <a:lumMod val="40000"/>
            <a:lumOff val="60000"/>
          </a:schemeClr>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940" tIns="20955" rIns="27940" bIns="20955"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-97</a:t>
          </a:r>
        </a:p>
      </dsp:txBody>
      <dsp:txXfrm>
        <a:off x="2321206" y="419041"/>
        <a:ext cx="768833" cy="8082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893A4B-838D-45B1-9447-73C2E59D6B0A}">
      <dsp:nvSpPr>
        <dsp:cNvPr id="0" name=""/>
        <dsp:cNvSpPr/>
      </dsp:nvSpPr>
      <dsp:spPr>
        <a:xfrm>
          <a:off x="186986" y="0"/>
          <a:ext cx="2119176" cy="1660678"/>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23E7DD-C049-4342-B335-8C7CB488D48E}">
      <dsp:nvSpPr>
        <dsp:cNvPr id="0" name=""/>
        <dsp:cNvSpPr/>
      </dsp:nvSpPr>
      <dsp:spPr>
        <a:xfrm>
          <a:off x="0" y="498203"/>
          <a:ext cx="747944" cy="664271"/>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2020г</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-31</a:t>
          </a:r>
        </a:p>
      </dsp:txBody>
      <dsp:txXfrm>
        <a:off x="32427" y="530630"/>
        <a:ext cx="683090" cy="599417"/>
      </dsp:txXfrm>
    </dsp:sp>
    <dsp:sp modelId="{4CE351BB-118D-43A2-B8DA-3DF954EE3913}">
      <dsp:nvSpPr>
        <dsp:cNvPr id="0" name=""/>
        <dsp:cNvSpPr/>
      </dsp:nvSpPr>
      <dsp:spPr>
        <a:xfrm>
          <a:off x="872602" y="498203"/>
          <a:ext cx="747944" cy="664271"/>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2021г</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-78</a:t>
          </a:r>
        </a:p>
      </dsp:txBody>
      <dsp:txXfrm>
        <a:off x="905029" y="530630"/>
        <a:ext cx="683090" cy="599417"/>
      </dsp:txXfrm>
    </dsp:sp>
    <dsp:sp modelId="{11F91BF5-D1BE-49CD-BE0E-544F4488876F}">
      <dsp:nvSpPr>
        <dsp:cNvPr id="0" name=""/>
        <dsp:cNvSpPr/>
      </dsp:nvSpPr>
      <dsp:spPr>
        <a:xfrm>
          <a:off x="1745204" y="498203"/>
          <a:ext cx="747944" cy="664271"/>
        </a:xfrm>
        <a:prstGeom prst="round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2022г</a:t>
          </a:r>
        </a:p>
        <a:p>
          <a:pPr marL="0" lvl="0" indent="0" algn="ctr" defTabSz="488950">
            <a:lnSpc>
              <a:spcPct val="90000"/>
            </a:lnSpc>
            <a:spcBef>
              <a:spcPct val="0"/>
            </a:spcBef>
            <a:spcAft>
              <a:spcPct val="35000"/>
            </a:spcAft>
            <a:buNone/>
          </a:pPr>
          <a:r>
            <a:rPr lang="ru-RU" sz="1100" kern="1200" dirty="0">
              <a:solidFill>
                <a:schemeClr val="tx1">
                  <a:lumMod val="95000"/>
                  <a:lumOff val="5000"/>
                </a:schemeClr>
              </a:solidFill>
              <a:latin typeface="Times New Roman" panose="02020603050405020304" pitchFamily="18" charset="0"/>
              <a:cs typeface="Times New Roman" panose="02020603050405020304" pitchFamily="18" charset="0"/>
            </a:rPr>
            <a:t>-67</a:t>
          </a:r>
        </a:p>
      </dsp:txBody>
      <dsp:txXfrm>
        <a:off x="1777631" y="530630"/>
        <a:ext cx="683090" cy="59941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1EF49E-D063-477B-8FA2-323BE855D647}"/>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8BF6BF0D-C74F-4B7A-8DEF-09061F413F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D2B7E02E-8BFE-4192-A63E-507B74CA5890}"/>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5" name="Нижний колонтитул 4">
            <a:extLst>
              <a:ext uri="{FF2B5EF4-FFF2-40B4-BE49-F238E27FC236}">
                <a16:creationId xmlns:a16="http://schemas.microsoft.com/office/drawing/2014/main" id="{60CC245C-FB50-4022-B39B-07F5A79EBFD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58BB319-3D7D-44EC-9DA3-56C40727C6D6}"/>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825083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9E19DD-1719-4ED5-9DFE-BB4E6212951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2B4E757-9D59-4610-BC47-D6B3C5C8238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712A3AA-23CC-4611-AD88-7BC80D2A5CB9}"/>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5" name="Нижний колонтитул 4">
            <a:extLst>
              <a:ext uri="{FF2B5EF4-FFF2-40B4-BE49-F238E27FC236}">
                <a16:creationId xmlns:a16="http://schemas.microsoft.com/office/drawing/2014/main" id="{72BA9C6E-48C3-403D-826A-BB29F4CA155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56B00D3-A0AC-4240-BE8F-09DDD3F43F24}"/>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4229619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6DCAA5-897A-4ADB-A912-2BFBCC12FC4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E98B913C-4C9A-4797-A799-C9B93CF8E7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FE06928D-7530-4409-8CAE-EF7BCCDF91D5}"/>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5" name="Нижний колонтитул 4">
            <a:extLst>
              <a:ext uri="{FF2B5EF4-FFF2-40B4-BE49-F238E27FC236}">
                <a16:creationId xmlns:a16="http://schemas.microsoft.com/office/drawing/2014/main" id="{6DFF9016-7A0A-4FBF-9515-22F60615AF7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F88199F-1241-498E-A5EF-47DAB1FD2476}"/>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2186900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61D822-7469-416B-9443-8DA42023CA2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F445D952-5B56-43A1-953C-B05CE261ED3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F347108-F362-42B1-8B86-B8E5A0592960}"/>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C9109450-E439-48BD-9259-D8753C5AC3D0}"/>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6" name="Нижний колонтитул 5">
            <a:extLst>
              <a:ext uri="{FF2B5EF4-FFF2-40B4-BE49-F238E27FC236}">
                <a16:creationId xmlns:a16="http://schemas.microsoft.com/office/drawing/2014/main" id="{6999445C-2771-41A4-A8A5-0AC5D4CA0289}"/>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27D8534-69D5-4894-8A29-4804C684C108}"/>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162707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7E7E6B-005C-4545-8DBF-DC3195EF151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3FF5C1DD-0C9C-444B-92BD-46922E8548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65817DEE-0E7A-4832-9B92-2636A75532C7}"/>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C69DB5B9-3E71-466A-A2D9-1AF81A3C74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BFCE4D1-5083-4AAB-A494-B894EF93452A}"/>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440F425C-8CDF-449C-82C2-C090CFA3CCC3}"/>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8" name="Нижний колонтитул 7">
            <a:extLst>
              <a:ext uri="{FF2B5EF4-FFF2-40B4-BE49-F238E27FC236}">
                <a16:creationId xmlns:a16="http://schemas.microsoft.com/office/drawing/2014/main" id="{340CE4BF-93FD-44B6-AA89-4836F23F770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933C90B-A579-401D-8D0A-727DE19005DB}"/>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634991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1088B2-5B38-462B-9B93-D65D1E6A289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444C6922-5800-4FBC-9CEB-A99292160DF5}"/>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4" name="Нижний колонтитул 3">
            <a:extLst>
              <a:ext uri="{FF2B5EF4-FFF2-40B4-BE49-F238E27FC236}">
                <a16:creationId xmlns:a16="http://schemas.microsoft.com/office/drawing/2014/main" id="{D21A3C12-218C-4AB7-8251-0AEB022D0A8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F52C2AE8-8A95-4101-8D80-F8C4DE3ADBEB}"/>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1103350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48939D9-9E4D-4456-9759-1FCDB3BBF7AF}"/>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3" name="Нижний колонтитул 2">
            <a:extLst>
              <a:ext uri="{FF2B5EF4-FFF2-40B4-BE49-F238E27FC236}">
                <a16:creationId xmlns:a16="http://schemas.microsoft.com/office/drawing/2014/main" id="{FBE95581-C664-4AAB-9C7F-BDB973A0378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34E7B01D-C4AC-463F-938D-BFAAB5C98783}"/>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29297330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F1DA57-2545-48D0-8D5B-5A7D6CA8239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3E541F8-74C2-43AC-8F3B-B2E95ED176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FF846044-DF25-4D93-9757-D991D19454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9C6B6BD-4E1E-4CB1-B673-A4E400107D77}"/>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6" name="Нижний колонтитул 5">
            <a:extLst>
              <a:ext uri="{FF2B5EF4-FFF2-40B4-BE49-F238E27FC236}">
                <a16:creationId xmlns:a16="http://schemas.microsoft.com/office/drawing/2014/main" id="{C55543F9-9775-4695-A2EE-155D7638BC5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9FBA276-BBC5-4351-8BEB-00F33E2516BF}"/>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1314601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9F9AF7-71D3-4B83-83E7-1A1B8322581E}"/>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E6BA1F2E-395F-4269-8014-77CAA54F3E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3391993-73FA-4A84-936A-5689DB7206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359D6EB-4B68-4448-80C4-CE91E5F71043}"/>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6" name="Нижний колонтитул 5">
            <a:extLst>
              <a:ext uri="{FF2B5EF4-FFF2-40B4-BE49-F238E27FC236}">
                <a16:creationId xmlns:a16="http://schemas.microsoft.com/office/drawing/2014/main" id="{35A10920-1CD9-47E7-BC27-0360607402A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5F79CFA-350E-4963-99D8-F307262DEE19}"/>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1569606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987EF1-D7FE-40DC-B13E-577BA6E348ED}"/>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BA2656B9-99F1-4C05-A257-1C8114246C65}"/>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449D2F5-347F-4D39-8B69-CECFF074777F}"/>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5" name="Нижний колонтитул 4">
            <a:extLst>
              <a:ext uri="{FF2B5EF4-FFF2-40B4-BE49-F238E27FC236}">
                <a16:creationId xmlns:a16="http://schemas.microsoft.com/office/drawing/2014/main" id="{9C326FC2-E4AF-4891-A236-A6545E6B90C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BE4EA9A-F78B-40AA-85C9-BA13D8D00695}"/>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276104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19BA3EC-48AE-4E14-93A9-16624411FB52}"/>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E1CD326-8D72-4833-922B-F2F045D05DB9}"/>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ACBD384-EBC3-4073-9528-8EB069ED68CA}"/>
              </a:ext>
            </a:extLst>
          </p:cNvPr>
          <p:cNvSpPr>
            <a:spLocks noGrp="1"/>
          </p:cNvSpPr>
          <p:nvPr>
            <p:ph type="dt" sz="half" idx="10"/>
          </p:nvPr>
        </p:nvSpPr>
        <p:spPr/>
        <p:txBody>
          <a:bodyPr/>
          <a:lstStyle/>
          <a:p>
            <a:fld id="{5E6A2237-CEB3-4D0F-99D8-3042E5510A0C}" type="datetimeFigureOut">
              <a:rPr lang="ru-RU" smtClean="0"/>
              <a:t>30.01.2023</a:t>
            </a:fld>
            <a:endParaRPr lang="ru-RU"/>
          </a:p>
        </p:txBody>
      </p:sp>
      <p:sp>
        <p:nvSpPr>
          <p:cNvPr id="5" name="Нижний колонтитул 4">
            <a:extLst>
              <a:ext uri="{FF2B5EF4-FFF2-40B4-BE49-F238E27FC236}">
                <a16:creationId xmlns:a16="http://schemas.microsoft.com/office/drawing/2014/main" id="{2CA5AD92-F0E6-4145-B201-D1D28B4A9E9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73391AE-39C7-49FE-BF31-85696EDB91BB}"/>
              </a:ext>
            </a:extLst>
          </p:cNvPr>
          <p:cNvSpPr>
            <a:spLocks noGrp="1"/>
          </p:cNvSpPr>
          <p:nvPr>
            <p:ph type="sldNum" sz="quarter" idx="12"/>
          </p:nvPr>
        </p:nvSpPr>
        <p:spPr/>
        <p:txBody>
          <a:bodyPr/>
          <a:lstStyle/>
          <a:p>
            <a:fld id="{4BBE2ACE-440C-42A7-A476-D11AD0E1B711}" type="slidenum">
              <a:rPr lang="ru-RU" smtClean="0"/>
              <a:t>‹#›</a:t>
            </a:fld>
            <a:endParaRPr lang="ru-RU"/>
          </a:p>
        </p:txBody>
      </p:sp>
    </p:spTree>
    <p:extLst>
      <p:ext uri="{BB962C8B-B14F-4D97-AF65-F5344CB8AC3E}">
        <p14:creationId xmlns:p14="http://schemas.microsoft.com/office/powerpoint/2010/main" val="1104965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867022-15C0-4FB3-989A-87DBC09313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92121166-B9C0-449A-BC73-DC63CCE943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403F210-4685-43B1-9076-EB82636739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6A2237-CEB3-4D0F-99D8-3042E5510A0C}" type="datetimeFigureOut">
              <a:rPr lang="ru-RU" smtClean="0"/>
              <a:t>30.01.2023</a:t>
            </a:fld>
            <a:endParaRPr lang="ru-RU"/>
          </a:p>
        </p:txBody>
      </p:sp>
      <p:sp>
        <p:nvSpPr>
          <p:cNvPr id="5" name="Нижний колонтитул 4">
            <a:extLst>
              <a:ext uri="{FF2B5EF4-FFF2-40B4-BE49-F238E27FC236}">
                <a16:creationId xmlns:a16="http://schemas.microsoft.com/office/drawing/2014/main" id="{24267FC8-74DE-44BF-9D43-FC6B2A64BC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8ADFD2E3-EE5F-40B1-B0C1-D71192694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E2ACE-440C-42A7-A476-D11AD0E1B711}" type="slidenum">
              <a:rPr lang="ru-RU" smtClean="0"/>
              <a:t>‹#›</a:t>
            </a:fld>
            <a:endParaRPr lang="ru-RU"/>
          </a:p>
        </p:txBody>
      </p:sp>
    </p:spTree>
    <p:extLst>
      <p:ext uri="{BB962C8B-B14F-4D97-AF65-F5344CB8AC3E}">
        <p14:creationId xmlns:p14="http://schemas.microsoft.com/office/powerpoint/2010/main" val="1382060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mailto:anuchinsky@mail.ru" TargetMode="Externa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hyperlink" Target="mailto:amo.izo@mail.ru"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hyperlink" Target="http://ru.wikipedia.org/wiki/%D0%92%D0%BB%D0%B0%D0%B4%D0%B8%D0%B2%D0%BE%D1%81%D1%82%D0%BE%D0%BA" TargetMode="External"/><Relationship Id="rId4" Type="http://schemas.openxmlformats.org/officeDocument/2006/relationships/hyperlink" Target="http://ru.wikipedia.org/wiki/%D0%A5%D0%B0%D0%B1%D0%B0%D1%80%D0%BE%D0%B2%D1%81%D0%B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hyperlink" Target="http://ru.wikipedia.org/wiki/%D0%9A%D0%B0%D0%B1%D0%B0%D0%BD" TargetMode="External"/><Relationship Id="rId13" Type="http://schemas.openxmlformats.org/officeDocument/2006/relationships/hyperlink" Target="http://ru.wikipedia.org/wiki/%D0%9B%D0%B8%D1%81%D0%B0" TargetMode="External"/><Relationship Id="rId18" Type="http://schemas.openxmlformats.org/officeDocument/2006/relationships/image" Target="../media/image20.png"/><Relationship Id="rId3" Type="http://schemas.openxmlformats.org/officeDocument/2006/relationships/hyperlink" Target="http://ru.wikipedia.org/wiki/%D0%9B%D0%BE%D1%82%D0%BE%D1%81" TargetMode="External"/><Relationship Id="rId21" Type="http://schemas.openxmlformats.org/officeDocument/2006/relationships/image" Target="../media/image23.png"/><Relationship Id="rId7" Type="http://schemas.openxmlformats.org/officeDocument/2006/relationships/hyperlink" Target="http://ru.wikipedia.org/wiki/%D0%9C%D0%B5%D0%B4%D0%B2%D0%B5%D0%B4%D1%8C" TargetMode="External"/><Relationship Id="rId12" Type="http://schemas.openxmlformats.org/officeDocument/2006/relationships/hyperlink" Target="http://ru.wikipedia.org/wiki/%D0%97%D0%B0%D1%8F%D1%86" TargetMode="External"/><Relationship Id="rId17" Type="http://schemas.openxmlformats.org/officeDocument/2006/relationships/image" Target="../media/image19.png"/><Relationship Id="rId25" Type="http://schemas.openxmlformats.org/officeDocument/2006/relationships/image" Target="../media/image27.png"/><Relationship Id="rId2" Type="http://schemas.openxmlformats.org/officeDocument/2006/relationships/image" Target="../media/image18.png"/><Relationship Id="rId16" Type="http://schemas.openxmlformats.org/officeDocument/2006/relationships/hyperlink" Target="http://ru.wikipedia.org/wiki/%D0%96%D0%B8%D0%B2%D0%BE%D1%82%D0%BD%D1%8B%D0%B5" TargetMode="External"/><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hyperlink" Target="http://ru.wikipedia.org/wiki/%D0%A4%D0%B0%D1%83%D0%BD%D0%B0" TargetMode="External"/><Relationship Id="rId11" Type="http://schemas.openxmlformats.org/officeDocument/2006/relationships/hyperlink" Target="http://ru.wikipedia.org/wiki/%D0%A1%D0%BE%D0%B1%D0%BE%D0%BB%D1%8C" TargetMode="External"/><Relationship Id="rId24" Type="http://schemas.openxmlformats.org/officeDocument/2006/relationships/image" Target="../media/image26.png"/><Relationship Id="rId5" Type="http://schemas.openxmlformats.org/officeDocument/2006/relationships/hyperlink" Target="http://ru.wikipedia.org/wiki/%D0%A2%D0%B8%D1%81" TargetMode="External"/><Relationship Id="rId15" Type="http://schemas.openxmlformats.org/officeDocument/2006/relationships/hyperlink" Target="http://ru.wikipedia.org/wiki/%D0%91%D0%B0%D1%80%D1%81%D1%83%D0%BA" TargetMode="External"/><Relationship Id="rId23" Type="http://schemas.openxmlformats.org/officeDocument/2006/relationships/image" Target="../media/image25.png"/><Relationship Id="rId10" Type="http://schemas.openxmlformats.org/officeDocument/2006/relationships/hyperlink" Target="http://ru.wikipedia.org/wiki/%D0%91%D0%B5%D0%BB%D0%BA%D0%B0" TargetMode="External"/><Relationship Id="rId19" Type="http://schemas.openxmlformats.org/officeDocument/2006/relationships/image" Target="../media/image21.png"/><Relationship Id="rId4" Type="http://schemas.openxmlformats.org/officeDocument/2006/relationships/hyperlink" Target="http://ru.wikipedia.org/wiki/%D0%9E%D0%B7%D0%B5%D1%80%D0%BE" TargetMode="External"/><Relationship Id="rId9" Type="http://schemas.openxmlformats.org/officeDocument/2006/relationships/hyperlink" Target="http://ru.wikipedia.org/wiki/%D0%98%D0%B7%D1%8E%D0%B1%D1%80%D1%8C" TargetMode="External"/><Relationship Id="rId14" Type="http://schemas.openxmlformats.org/officeDocument/2006/relationships/hyperlink" Target="http://ru.wikipedia.org/wiki/%D0%A2%D0%B8%D0%B3%D1%80" TargetMode="External"/><Relationship Id="rId22"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Colors" Target="../diagrams/colors5.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QuickStyle" Target="../diagrams/quickStyle5.xml"/><Relationship Id="rId2" Type="http://schemas.openxmlformats.org/officeDocument/2006/relationships/image" Target="../media/image54.png"/><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Layout" Target="../diagrams/layout5.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Data" Target="../diagrams/data5.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microsoft.com/office/2007/relationships/diagramDrawing" Target="../diagrams/drawing5.xml"/></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1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72.png"/></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 Id="rId4" Type="http://schemas.openxmlformats.org/officeDocument/2006/relationships/image" Target="../media/image76.png"/></Relationships>
</file>

<file path=ppt/slides/_rels/slide18.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2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xml"/><Relationship Id="rId4" Type="http://schemas.openxmlformats.org/officeDocument/2006/relationships/image" Target="../media/image85.png"/></Relationships>
</file>

<file path=ppt/slides/_rels/slide21.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22.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image" Target="../media/image92.png"/><Relationship Id="rId1" Type="http://schemas.openxmlformats.org/officeDocument/2006/relationships/slideLayout" Target="../slideLayouts/slideLayout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2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 Id="rId5" Type="http://schemas.openxmlformats.org/officeDocument/2006/relationships/image" Target="../media/image108.png"/><Relationship Id="rId4" Type="http://schemas.openxmlformats.org/officeDocument/2006/relationships/image" Target="../media/image107.png"/></Relationships>
</file>

<file path=ppt/slides/_rels/slide2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 Id="rId5" Type="http://schemas.openxmlformats.org/officeDocument/2006/relationships/image" Target="../media/image112.png"/><Relationship Id="rId4" Type="http://schemas.openxmlformats.org/officeDocument/2006/relationships/image" Target="../media/image111.png"/></Relationships>
</file>

<file path=ppt/slides/_rels/slide27.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A50D494-D865-C4A3-1174-D213B37FA6C0}"/>
              </a:ext>
            </a:extLst>
          </p:cNvPr>
          <p:cNvPicPr>
            <a:picLocks noChangeAspect="1"/>
          </p:cNvPicPr>
          <p:nvPr/>
        </p:nvPicPr>
        <p:blipFill>
          <a:blip r:embed="rId2"/>
          <a:stretch>
            <a:fillRect/>
          </a:stretch>
        </p:blipFill>
        <p:spPr>
          <a:xfrm>
            <a:off x="0" y="0"/>
            <a:ext cx="12192000" cy="4085439"/>
          </a:xfrm>
          <a:prstGeom prst="rect">
            <a:avLst/>
          </a:prstGeom>
        </p:spPr>
      </p:pic>
      <p:pic>
        <p:nvPicPr>
          <p:cNvPr id="3" name="Рисунок 2">
            <a:extLst>
              <a:ext uri="{FF2B5EF4-FFF2-40B4-BE49-F238E27FC236}">
                <a16:creationId xmlns:a16="http://schemas.microsoft.com/office/drawing/2014/main" id="{B394A161-761E-D3C0-0C58-42941FB658BC}"/>
              </a:ext>
            </a:extLst>
          </p:cNvPr>
          <p:cNvPicPr>
            <a:picLocks noChangeAspect="1"/>
          </p:cNvPicPr>
          <p:nvPr/>
        </p:nvPicPr>
        <p:blipFill>
          <a:blip r:embed="rId3"/>
          <a:stretch>
            <a:fillRect/>
          </a:stretch>
        </p:blipFill>
        <p:spPr>
          <a:xfrm>
            <a:off x="0" y="4085438"/>
            <a:ext cx="12192000" cy="2772561"/>
          </a:xfrm>
          <a:prstGeom prst="rect">
            <a:avLst/>
          </a:prstGeom>
        </p:spPr>
      </p:pic>
      <p:sp>
        <p:nvSpPr>
          <p:cNvPr id="5" name="TextBox 4">
            <a:extLst>
              <a:ext uri="{FF2B5EF4-FFF2-40B4-BE49-F238E27FC236}">
                <a16:creationId xmlns:a16="http://schemas.microsoft.com/office/drawing/2014/main" id="{38EFD6E5-DA9F-EB4B-1660-C7A422642139}"/>
              </a:ext>
            </a:extLst>
          </p:cNvPr>
          <p:cNvSpPr txBox="1"/>
          <p:nvPr/>
        </p:nvSpPr>
        <p:spPr>
          <a:xfrm>
            <a:off x="251670" y="4688055"/>
            <a:ext cx="5844330" cy="683905"/>
          </a:xfrm>
          <a:prstGeom prst="rect">
            <a:avLst/>
          </a:prstGeom>
          <a:noFill/>
        </p:spPr>
        <p:txBody>
          <a:bodyPr wrap="square">
            <a:spAutoFit/>
          </a:bodyPr>
          <a:lstStyle/>
          <a:p>
            <a:pPr indent="90170" algn="ctr">
              <a:lnSpc>
                <a:spcPct val="150000"/>
              </a:lnSpc>
            </a:pPr>
            <a:r>
              <a:rPr lang="ru-RU" sz="2800" b="1" dirty="0">
                <a:solidFill>
                  <a:srgbClr val="0000FF"/>
                </a:solidFill>
                <a:effectLst/>
                <a:latin typeface="Times New Roman" panose="02020603050405020304" pitchFamily="18" charset="0"/>
                <a:ea typeface="Courier New" panose="02070309020205020404" pitchFamily="49" charset="0"/>
              </a:rPr>
              <a:t>Инвестиционный паспорт</a:t>
            </a:r>
            <a:endParaRPr lang="ru-RU" sz="2800" dirty="0">
              <a:solidFill>
                <a:srgbClr val="0000FF"/>
              </a:solidFill>
              <a:effectLst/>
              <a:latin typeface="Courier New" panose="02070309020205020404" pitchFamily="49" charset="0"/>
              <a:ea typeface="Courier New" panose="02070309020205020404" pitchFamily="49" charset="0"/>
            </a:endParaRPr>
          </a:p>
        </p:txBody>
      </p:sp>
    </p:spTree>
    <p:extLst>
      <p:ext uri="{BB962C8B-B14F-4D97-AF65-F5344CB8AC3E}">
        <p14:creationId xmlns:p14="http://schemas.microsoft.com/office/powerpoint/2010/main" val="3165222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BD32F44-D8B9-26B7-C408-9EB276A7A237}"/>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9D12A991-7C95-4E2C-54A9-12E24944D160}"/>
              </a:ext>
            </a:extLst>
          </p:cNvPr>
          <p:cNvPicPr>
            <a:picLocks noChangeAspect="1"/>
          </p:cNvPicPr>
          <p:nvPr/>
        </p:nvPicPr>
        <p:blipFill>
          <a:blip r:embed="rId3"/>
          <a:stretch>
            <a:fillRect/>
          </a:stretch>
        </p:blipFill>
        <p:spPr>
          <a:xfrm>
            <a:off x="235014" y="848361"/>
            <a:ext cx="1688738" cy="2359356"/>
          </a:xfrm>
          <a:prstGeom prst="rect">
            <a:avLst/>
          </a:prstGeom>
        </p:spPr>
      </p:pic>
      <p:sp>
        <p:nvSpPr>
          <p:cNvPr id="4" name="TextBox 3">
            <a:extLst>
              <a:ext uri="{FF2B5EF4-FFF2-40B4-BE49-F238E27FC236}">
                <a16:creationId xmlns:a16="http://schemas.microsoft.com/office/drawing/2014/main" id="{B871182B-75D9-7783-C360-7E8DE1A98539}"/>
              </a:ext>
            </a:extLst>
          </p:cNvPr>
          <p:cNvSpPr txBox="1"/>
          <p:nvPr/>
        </p:nvSpPr>
        <p:spPr>
          <a:xfrm>
            <a:off x="2099344" y="565337"/>
            <a:ext cx="7707385" cy="3256020"/>
          </a:xfrm>
          <a:prstGeom prst="rect">
            <a:avLst/>
          </a:prstGeom>
          <a:noFill/>
        </p:spPr>
        <p:txBody>
          <a:bodyPr wrap="square">
            <a:spAutoFit/>
          </a:bodyPr>
          <a:lstStyle/>
          <a:p>
            <a:pPr algn="ctr">
              <a:lnSpc>
                <a:spcPct val="107000"/>
              </a:lnSpc>
              <a:spcAft>
                <a:spcPts val="800"/>
              </a:spcAft>
            </a:pPr>
            <a:r>
              <a:rPr lang="ru-RU" sz="1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Уважаемые инвесторы и партнеры!</a:t>
            </a:r>
          </a:p>
          <a:p>
            <a:pPr algn="just">
              <a:lnSpc>
                <a:spcPct val="107000"/>
              </a:lnSpc>
              <a:spcAft>
                <a:spcPts val="800"/>
              </a:spcAft>
            </a:pPr>
            <a:r>
              <a:rPr lang="ru-RU"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От имени администрации Анучинского муниципального округа приветствую Вас на страницах информационного проекта «Инвестиционный паспорт муниципального образования Анучинский муниципальный округ». </a:t>
            </a:r>
          </a:p>
          <a:p>
            <a:pPr algn="just">
              <a:lnSpc>
                <a:spcPct val="107000"/>
              </a:lnSpc>
              <a:spcAft>
                <a:spcPts val="800"/>
              </a:spcAft>
            </a:pPr>
            <a:r>
              <a:rPr lang="ru-RU" sz="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Вашему вниманию представлена комплексная информация, демонстрирующая инвестиционный потенциал муниципального образования. Надеюсь, что представленный проект станет не только основным источником информации, но и путеводителем для деловых и предприимчивых людей, потенциальных инвесторов. Мы готовы к диалогу и рассмотрим все Ваши предложения по использованию свободных производственных площадей и земельных участков для организации новых производств и объектов социально-культурной сферы. </a:t>
            </a:r>
          </a:p>
          <a:p>
            <a:pPr algn="just">
              <a:lnSpc>
                <a:spcPct val="107000"/>
              </a:lnSpc>
              <a:spcAft>
                <a:spcPts val="800"/>
              </a:spcAft>
            </a:pPr>
            <a:r>
              <a:rPr lang="ru-RU" sz="12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Мы заинтересованы в привлечении инвестиций и готовы оказывать всяческое содействие повышению экономической активности в муниципальном округе. Это важная и ответственная работа, от которой во многом зависит обеспечение социальной стабильности и экономическое развитие муниципального образования. </a:t>
            </a:r>
          </a:p>
          <a:p>
            <a:pPr algn="ctr">
              <a:lnSpc>
                <a:spcPct val="107000"/>
              </a:lnSpc>
              <a:spcAft>
                <a:spcPts val="800"/>
              </a:spcAft>
            </a:pPr>
            <a:r>
              <a:rPr lang="ru-RU"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Мы заинтересованы в развитии наших партнерских отношений и приглашаем Вас к взаимовыгодному сотрудничеству!</a:t>
            </a:r>
          </a:p>
        </p:txBody>
      </p:sp>
      <p:pic>
        <p:nvPicPr>
          <p:cNvPr id="5" name="Рисунок 4">
            <a:extLst>
              <a:ext uri="{FF2B5EF4-FFF2-40B4-BE49-F238E27FC236}">
                <a16:creationId xmlns:a16="http://schemas.microsoft.com/office/drawing/2014/main" id="{EC7DF49B-F268-CF2F-9DE9-20EF8C92C0A0}"/>
              </a:ext>
            </a:extLst>
          </p:cNvPr>
          <p:cNvPicPr>
            <a:picLocks noChangeAspect="1"/>
          </p:cNvPicPr>
          <p:nvPr/>
        </p:nvPicPr>
        <p:blipFill>
          <a:blip r:embed="rId4"/>
          <a:stretch>
            <a:fillRect/>
          </a:stretch>
        </p:blipFill>
        <p:spPr>
          <a:xfrm>
            <a:off x="7595218" y="3888704"/>
            <a:ext cx="4596782" cy="2901948"/>
          </a:xfrm>
          <a:prstGeom prst="rect">
            <a:avLst/>
          </a:prstGeom>
        </p:spPr>
      </p:pic>
      <p:sp>
        <p:nvSpPr>
          <p:cNvPr id="6" name="TextBox 5">
            <a:extLst>
              <a:ext uri="{FF2B5EF4-FFF2-40B4-BE49-F238E27FC236}">
                <a16:creationId xmlns:a16="http://schemas.microsoft.com/office/drawing/2014/main" id="{2F34205E-CA46-0CE8-736F-BD5125630711}"/>
              </a:ext>
            </a:extLst>
          </p:cNvPr>
          <p:cNvSpPr txBox="1"/>
          <p:nvPr/>
        </p:nvSpPr>
        <p:spPr>
          <a:xfrm>
            <a:off x="3251668" y="4293229"/>
            <a:ext cx="4754904" cy="492443"/>
          </a:xfrm>
          <a:prstGeom prst="rect">
            <a:avLst/>
          </a:prstGeom>
          <a:noFill/>
        </p:spPr>
        <p:txBody>
          <a:bodyPr wrap="square">
            <a:spAutoFit/>
          </a:bodyPr>
          <a:lstStyle/>
          <a:p>
            <a:pPr indent="449580" algn="ctr"/>
            <a:r>
              <a:rPr lang="ru-RU" sz="1300" b="1" dirty="0">
                <a:solidFill>
                  <a:srgbClr val="C00000"/>
                </a:solidFill>
                <a:effectLst/>
                <a:latin typeface="Times New Roman" panose="02020603050405020304" pitchFamily="18" charset="0"/>
                <a:ea typeface="Courier New" panose="02070309020205020404" pitchFamily="49" charset="0"/>
              </a:rPr>
              <a:t>Глава Анучинского муниципального округа</a:t>
            </a:r>
          </a:p>
          <a:p>
            <a:pPr indent="449580" algn="ctr"/>
            <a:r>
              <a:rPr lang="ru-RU" sz="1300" b="1" dirty="0">
                <a:solidFill>
                  <a:srgbClr val="C00000"/>
                </a:solidFill>
                <a:effectLst/>
                <a:latin typeface="Times New Roman" panose="02020603050405020304" pitchFamily="18" charset="0"/>
                <a:ea typeface="Courier New" panose="02070309020205020404" pitchFamily="49" charset="0"/>
              </a:rPr>
              <a:t> С.А. </a:t>
            </a:r>
            <a:r>
              <a:rPr lang="ru-RU" sz="1300" b="1" dirty="0" err="1">
                <a:solidFill>
                  <a:srgbClr val="C00000"/>
                </a:solidFill>
                <a:effectLst/>
                <a:latin typeface="Times New Roman" panose="02020603050405020304" pitchFamily="18" charset="0"/>
                <a:ea typeface="Courier New" panose="02070309020205020404" pitchFamily="49" charset="0"/>
              </a:rPr>
              <a:t>Понуровский</a:t>
            </a:r>
            <a:endParaRPr lang="ru-RU" sz="1300" dirty="0">
              <a:solidFill>
                <a:srgbClr val="C00000"/>
              </a:solidFill>
              <a:effectLst/>
              <a:latin typeface="Courier New" panose="02070309020205020404" pitchFamily="49" charset="0"/>
              <a:ea typeface="Courier New" panose="02070309020205020404" pitchFamily="49" charset="0"/>
            </a:endParaRPr>
          </a:p>
        </p:txBody>
      </p:sp>
    </p:spTree>
    <p:extLst>
      <p:ext uri="{BB962C8B-B14F-4D97-AF65-F5344CB8AC3E}">
        <p14:creationId xmlns:p14="http://schemas.microsoft.com/office/powerpoint/2010/main" val="853440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87D929C-CDC9-BDDB-7C05-44A65AA6010D}"/>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6A4F8385-D0AC-7CD8-CCB6-F81C5219B6DA}"/>
              </a:ext>
            </a:extLst>
          </p:cNvPr>
          <p:cNvSpPr txBox="1"/>
          <p:nvPr/>
        </p:nvSpPr>
        <p:spPr>
          <a:xfrm>
            <a:off x="125834" y="84270"/>
            <a:ext cx="11098635" cy="291939"/>
          </a:xfrm>
          <a:prstGeom prst="rect">
            <a:avLst/>
          </a:prstGeom>
          <a:noFill/>
        </p:spPr>
        <p:txBody>
          <a:bodyPr wrap="square">
            <a:spAutoFit/>
          </a:bodyPr>
          <a:lstStyle/>
          <a:p>
            <a:pPr algn="ctr">
              <a:lnSpc>
                <a:spcPct val="107000"/>
              </a:lnSpc>
              <a:spcAft>
                <a:spcPts val="800"/>
              </a:spcAft>
            </a:pPr>
            <a:r>
              <a:rPr lang="ru-RU" sz="1300" b="1" dirty="0">
                <a:solidFill>
                  <a:srgbClr val="0000CC"/>
                </a:solidFill>
                <a:effectLst/>
                <a:latin typeface="Times New Roman" panose="02020603050405020304" pitchFamily="18" charset="0"/>
                <a:ea typeface="Calibri" panose="020F0502020204030204" pitchFamily="34" charset="0"/>
                <a:cs typeface="Times New Roman" panose="02020603050405020304" pitchFamily="18" charset="0"/>
              </a:rPr>
              <a:t>Общая характеристика.</a:t>
            </a:r>
            <a:r>
              <a:rPr lang="ru-RU" sz="1200" dirty="0">
                <a:solidFill>
                  <a:schemeClr val="tx1">
                    <a:lumMod val="95000"/>
                    <a:lumOff val="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4" name="TextBox 3">
            <a:extLst>
              <a:ext uri="{FF2B5EF4-FFF2-40B4-BE49-F238E27FC236}">
                <a16:creationId xmlns:a16="http://schemas.microsoft.com/office/drawing/2014/main" id="{67D27915-D5C9-BAD1-94DB-3204E244FDE7}"/>
              </a:ext>
            </a:extLst>
          </p:cNvPr>
          <p:cNvSpPr txBox="1"/>
          <p:nvPr/>
        </p:nvSpPr>
        <p:spPr>
          <a:xfrm>
            <a:off x="352338" y="431616"/>
            <a:ext cx="11601973" cy="6740307"/>
          </a:xfrm>
          <a:prstGeom prst="rect">
            <a:avLst/>
          </a:prstGeom>
          <a:noFill/>
        </p:spPr>
        <p:txBody>
          <a:bodyPr wrap="square">
            <a:spAutoFit/>
          </a:bodyPr>
          <a:lstStyle/>
          <a:p>
            <a:pPr marL="0" marR="0" lvl="0" indent="450215" defTabSz="914400" rtl="0" eaLnBrk="1" fontAlgn="auto" latinLnBrk="0" hangingPunct="1">
              <a:lnSpc>
                <a:spcPct val="100000"/>
              </a:lnSpc>
              <a:spcBef>
                <a:spcPts val="0"/>
              </a:spcBef>
              <a:spcAft>
                <a:spcPts val="0"/>
              </a:spcAft>
              <a:buClrTx/>
              <a:buSzTx/>
              <a:buFontTx/>
              <a:buNone/>
              <a:tabLst/>
              <a:defRPr/>
            </a:pPr>
            <a:r>
              <a:rPr kumimoji="0" lang="ru-RU" sz="1200" b="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Официальное название:</a:t>
            </a: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Муниципальное образование – Анучинский муниципальный округ Приморского края</a:t>
            </a:r>
          </a:p>
          <a:p>
            <a:pPr marL="0" marR="0" lvl="0" indent="450215" algn="just" defTabSz="914400" rtl="0" eaLnBrk="1" fontAlgn="auto" latinLnBrk="0" hangingPunct="1">
              <a:lnSpc>
                <a:spcPct val="100000"/>
              </a:lnSpc>
              <a:spcBef>
                <a:spcPts val="0"/>
              </a:spcBef>
              <a:spcAft>
                <a:spcPts val="0"/>
              </a:spcAft>
              <a:buClrTx/>
              <a:buSzTx/>
              <a:buFontTx/>
              <a:buNone/>
              <a:tabLst/>
              <a:defRPr/>
            </a:pPr>
            <a:endParaRPr lang="ru-RU" sz="1200" dirty="0">
              <a:solidFill>
                <a:schemeClr val="tx1">
                  <a:lumMod val="95000"/>
                  <a:lumOff val="5000"/>
                </a:schemeClr>
              </a:solidFill>
              <a:latin typeface="Times New Roman" panose="02020603050405020304" pitchFamily="18" charset="0"/>
              <a:ea typeface="Times New Roman" panose="02020603050405020304" pitchFamily="18" charset="0"/>
            </a:endParaRP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b="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Контактная информация:</a:t>
            </a:r>
          </a:p>
          <a:p>
            <a:pPr marL="0" marR="0" lvl="0" indent="450215" algn="just" defTabSz="914400" rtl="0" eaLnBrk="1" fontAlgn="auto" latinLnBrk="0" hangingPunct="1">
              <a:lnSpc>
                <a:spcPct val="100000"/>
              </a:lnSpc>
              <a:spcBef>
                <a:spcPts val="0"/>
              </a:spcBef>
              <a:spcAft>
                <a:spcPts val="0"/>
              </a:spcAft>
              <a:buClrTx/>
              <a:buSzTx/>
              <a:buFontTx/>
              <a:buNone/>
              <a:tabLst/>
              <a:defRPr/>
            </a:pP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Администрация Анучинского муниципального округа</a:t>
            </a:r>
            <a:r>
              <a:rPr lang="en-US" sz="1200" dirty="0">
                <a:solidFill>
                  <a:schemeClr val="tx1">
                    <a:lumMod val="95000"/>
                    <a:lumOff val="5000"/>
                  </a:schemeClr>
                </a:solidFill>
                <a:latin typeface="Times New Roman" panose="02020603050405020304" pitchFamily="18" charset="0"/>
                <a:ea typeface="Times New Roman" panose="02020603050405020304" pitchFamily="18" charset="0"/>
              </a:rPr>
              <a:t>		</a:t>
            </a: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	Дума Анучинского муниципального округа</a:t>
            </a:r>
            <a:r>
              <a:rPr lang="en-US" sz="1200" dirty="0">
                <a:solidFill>
                  <a:schemeClr val="tx1">
                    <a:lumMod val="95000"/>
                    <a:lumOff val="5000"/>
                  </a:schemeClr>
                </a:solidFill>
                <a:latin typeface="Times New Roman" panose="02020603050405020304" pitchFamily="18" charset="0"/>
                <a:ea typeface="Times New Roman" panose="02020603050405020304" pitchFamily="18" charset="0"/>
              </a:rPr>
              <a:t>			</a:t>
            </a:r>
            <a:endParaRPr lang="ru-RU" sz="1200" dirty="0">
              <a:solidFill>
                <a:schemeClr val="tx1">
                  <a:lumMod val="95000"/>
                  <a:lumOff val="5000"/>
                </a:schemeClr>
              </a:solidFill>
              <a:latin typeface="Times New Roman" panose="02020603050405020304" pitchFamily="18" charset="0"/>
              <a:ea typeface="Times New Roman" panose="02020603050405020304" pitchFamily="18" charset="0"/>
            </a:endParaRP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692300, Приморский край, Анучинский район, </a:t>
            </a:r>
            <a:r>
              <a:rPr kumimoji="0" lang="ru-RU" sz="1200" u="none" strike="noStrike" kern="1200" cap="none" spc="0" normalizeH="0" baseline="0" noProof="0" dirty="0" err="1">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с.Анучино</a:t>
            </a: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a:t>
            </a:r>
            <a:r>
              <a:rPr kumimoji="0" lang="ru-RU" sz="1200" u="none" strike="noStrike" kern="1200" cap="none" spc="0" normalizeH="0" baseline="0" noProof="0" dirty="0" err="1">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ул.Лазо</a:t>
            </a: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д.6                                    692300,Приморский край, Анучинский район, </a:t>
            </a:r>
            <a:r>
              <a:rPr kumimoji="0" lang="ru-RU" sz="1200" u="none" strike="noStrike" kern="1200" cap="none" spc="0" normalizeH="0" baseline="0" noProof="0" dirty="0" err="1">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с.Анучино</a:t>
            </a: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a:t>
            </a:r>
            <a:r>
              <a:rPr kumimoji="0" lang="ru-RU" sz="1200" u="none" strike="noStrike" kern="1200" cap="none" spc="0" normalizeH="0" baseline="0" noProof="0" dirty="0" err="1">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ул.Лазо</a:t>
            </a: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a:t>
            </a: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 д.6</a:t>
            </a:r>
            <a:endPar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endParaRPr>
          </a:p>
          <a:p>
            <a:pPr marL="0" marR="0" lvl="0" indent="450215" algn="just" defTabSz="914400" rtl="0" eaLnBrk="1" fontAlgn="auto" latinLnBrk="0" hangingPunct="1">
              <a:lnSpc>
                <a:spcPct val="100000"/>
              </a:lnSpc>
              <a:spcBef>
                <a:spcPts val="0"/>
              </a:spcBef>
              <a:spcAft>
                <a:spcPts val="0"/>
              </a:spcAft>
              <a:buClrTx/>
              <a:buSzTx/>
              <a:buFontTx/>
              <a:buNone/>
              <a:tabLst/>
              <a:defRPr/>
            </a:pP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Официальный сайт: </a:t>
            </a:r>
            <a:r>
              <a:rPr lang="ru-RU" sz="1200" b="1" i="1" dirty="0" err="1">
                <a:solidFill>
                  <a:schemeClr val="tx1">
                    <a:lumMod val="95000"/>
                    <a:lumOff val="5000"/>
                  </a:schemeClr>
                </a:solidFill>
                <a:latin typeface="Times New Roman" panose="02020603050405020304" pitchFamily="18" charset="0"/>
                <a:ea typeface="Times New Roman" panose="02020603050405020304" pitchFamily="18" charset="0"/>
              </a:rPr>
              <a:t>анучинский.рф</a:t>
            </a:r>
            <a:r>
              <a:rPr lang="ru-RU" sz="1200" b="1" i="1" dirty="0">
                <a:solidFill>
                  <a:schemeClr val="tx1">
                    <a:lumMod val="95000"/>
                    <a:lumOff val="5000"/>
                  </a:schemeClr>
                </a:solidFill>
                <a:latin typeface="Times New Roman" panose="02020603050405020304" pitchFamily="18" charset="0"/>
                <a:ea typeface="Times New Roman" panose="02020603050405020304" pitchFamily="18" charset="0"/>
              </a:rPr>
              <a:t>				 </a:t>
            </a: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Официальный сайт: </a:t>
            </a:r>
            <a:r>
              <a:rPr lang="ru-RU" sz="1200" b="1" i="1" dirty="0" err="1">
                <a:solidFill>
                  <a:schemeClr val="tx1">
                    <a:lumMod val="95000"/>
                    <a:lumOff val="5000"/>
                  </a:schemeClr>
                </a:solidFill>
                <a:latin typeface="Times New Roman" panose="02020603050405020304" pitchFamily="18" charset="0"/>
                <a:ea typeface="Times New Roman" panose="02020603050405020304" pitchFamily="18" charset="0"/>
              </a:rPr>
              <a:t>анучинский.рф</a:t>
            </a:r>
            <a:endParaRPr lang="ru-RU" sz="1200" b="1" i="1" dirty="0">
              <a:solidFill>
                <a:schemeClr val="tx1">
                  <a:lumMod val="95000"/>
                  <a:lumOff val="5000"/>
                </a:schemeClr>
              </a:solidFill>
              <a:latin typeface="Times New Roman" panose="02020603050405020304" pitchFamily="18" charset="0"/>
              <a:ea typeface="Times New Roman" panose="02020603050405020304" pitchFamily="18" charset="0"/>
            </a:endParaRP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Приемная каб.20, т-н: 8(42362)91-6-78, факс: 8(42362) 91-2-01                                                   телефон:8(42362)91-8-14</a:t>
            </a: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E- mail</a:t>
            </a: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a:t>
            </a:r>
            <a:r>
              <a:rPr kumimoji="0" lang="en-US"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hlinkClick r:id="rId3"/>
              </a:rPr>
              <a:t>anuchinsky@mail.ru</a:t>
            </a:r>
            <a:r>
              <a:rPr kumimoji="0" lang="en-US"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E-mail</a:t>
            </a: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a:t>
            </a:r>
            <a:r>
              <a:rPr kumimoji="0" lang="en-US"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anuchinsky_duma@mail.ru</a:t>
            </a:r>
          </a:p>
          <a:p>
            <a:pPr marL="0" marR="0" lvl="0" indent="450215" algn="just"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95000"/>
                    <a:lumOff val="5000"/>
                  </a:schemeClr>
                </a:solidFill>
                <a:latin typeface="Times New Roman" panose="02020603050405020304" pitchFamily="18" charset="0"/>
                <a:ea typeface="Times New Roman" panose="02020603050405020304" pitchFamily="18" charset="0"/>
              </a:rPr>
              <a:t>                                                                                                                                                                  </a:t>
            </a:r>
            <a:endParaRPr kumimoji="0" lang="ru-RU" sz="1200" b="1"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endParaRPr>
          </a:p>
          <a:p>
            <a:pPr marL="0" marR="0" lvl="0" indent="450215" algn="just" defTabSz="914400" rtl="0" eaLnBrk="1" fontAlgn="auto" latinLnBrk="0" hangingPunct="1">
              <a:lnSpc>
                <a:spcPct val="100000"/>
              </a:lnSpc>
              <a:spcBef>
                <a:spcPts val="0"/>
              </a:spcBef>
              <a:spcAft>
                <a:spcPts val="0"/>
              </a:spcAft>
              <a:buClrTx/>
              <a:buSzTx/>
              <a:buFontTx/>
              <a:buNone/>
              <a:tabLst/>
              <a:defRPr/>
            </a:pPr>
            <a:r>
              <a:rPr lang="ru-RU" sz="1200" b="1" dirty="0">
                <a:solidFill>
                  <a:schemeClr val="tx1">
                    <a:lumMod val="95000"/>
                    <a:lumOff val="5000"/>
                  </a:schemeClr>
                </a:solidFill>
                <a:latin typeface="Times New Roman" panose="02020603050405020304" pitchFamily="18" charset="0"/>
                <a:ea typeface="Times New Roman" panose="02020603050405020304" pitchFamily="18" charset="0"/>
              </a:rPr>
              <a:t>	              </a:t>
            </a: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Глава	</a:t>
            </a:r>
            <a:r>
              <a:rPr lang="en-US" sz="1200" dirty="0">
                <a:solidFill>
                  <a:schemeClr val="tx1">
                    <a:lumMod val="95000"/>
                    <a:lumOff val="5000"/>
                  </a:schemeClr>
                </a:solidFill>
                <a:latin typeface="Times New Roman" panose="02020603050405020304" pitchFamily="18" charset="0"/>
                <a:ea typeface="Times New Roman" panose="02020603050405020304" pitchFamily="18" charset="0"/>
              </a:rPr>
              <a:t>                                                                                                                               </a:t>
            </a: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Председатель:		</a:t>
            </a: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u="none" strike="noStrike" kern="1200" cap="none" spc="0" normalizeH="0" baseline="0" noProof="0" dirty="0" err="1">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Понуровский</a:t>
            </a: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Сергей Алексеевич					 Тишина Галина Петровна			</a:t>
            </a:r>
          </a:p>
          <a:p>
            <a:pPr marL="0" marR="0" lvl="0" indent="450215" algn="just" defTabSz="914400" rtl="0" eaLnBrk="1" fontAlgn="auto" latinLnBrk="0" hangingPunct="1">
              <a:lnSpc>
                <a:spcPct val="100000"/>
              </a:lnSpc>
              <a:spcBef>
                <a:spcPts val="0"/>
              </a:spcBef>
              <a:spcAft>
                <a:spcPts val="0"/>
              </a:spcAft>
              <a:buClrTx/>
              <a:buSzTx/>
              <a:buFontTx/>
              <a:buNone/>
              <a:tabLst/>
              <a:defRPr/>
            </a:pP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телефон: 8(42362)91-8-00					                 	</a:t>
            </a:r>
          </a:p>
          <a:p>
            <a:pPr indent="450215" algn="just">
              <a:defRPr/>
            </a:pPr>
            <a:endParaRPr lang="ru-RU" sz="1200" dirty="0">
              <a:solidFill>
                <a:schemeClr val="tx1">
                  <a:lumMod val="95000"/>
                  <a:lumOff val="5000"/>
                </a:schemeClr>
              </a:solidFill>
              <a:latin typeface="Times New Roman" panose="02020603050405020304" pitchFamily="18" charset="0"/>
              <a:ea typeface="Times New Roman" panose="02020603050405020304" pitchFamily="18" charset="0"/>
            </a:endParaRPr>
          </a:p>
          <a:p>
            <a:pPr indent="450215" algn="just">
              <a:defRPr/>
            </a:pP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Заместители главы:</a:t>
            </a:r>
          </a:p>
          <a:p>
            <a:pPr indent="450215" algn="just">
              <a:defRPr/>
            </a:pP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Янчук Андрей Яковлевич</a:t>
            </a:r>
          </a:p>
          <a:p>
            <a:pPr indent="450215" algn="just">
              <a:defRPr/>
            </a:pP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телефон: 8(42362)91-5-11</a:t>
            </a:r>
          </a:p>
          <a:p>
            <a:pPr indent="450215" algn="just">
              <a:defRPr/>
            </a:pPr>
            <a:endParaRPr lang="ru-RU" sz="1200" dirty="0">
              <a:solidFill>
                <a:schemeClr val="tx1">
                  <a:lumMod val="95000"/>
                  <a:lumOff val="5000"/>
                </a:schemeClr>
              </a:solidFill>
              <a:latin typeface="Times New Roman" panose="02020603050405020304" pitchFamily="18" charset="0"/>
              <a:ea typeface="Times New Roman" panose="02020603050405020304" pitchFamily="18" charset="0"/>
            </a:endParaRPr>
          </a:p>
          <a:p>
            <a:pPr indent="450215" algn="just">
              <a:defRPr/>
            </a:pP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Дубовцев Иван Владимирович</a:t>
            </a:r>
          </a:p>
          <a:p>
            <a:pPr indent="450215" algn="just">
              <a:defRPr/>
            </a:pPr>
            <a:r>
              <a:rPr lang="ru-RU" sz="1200" dirty="0">
                <a:solidFill>
                  <a:schemeClr val="tx1">
                    <a:lumMod val="95000"/>
                    <a:lumOff val="5000"/>
                  </a:schemeClr>
                </a:solidFill>
                <a:latin typeface="Times New Roman" panose="02020603050405020304" pitchFamily="18" charset="0"/>
                <a:ea typeface="Times New Roman" panose="02020603050405020304" pitchFamily="18" charset="0"/>
              </a:rPr>
              <a:t>телефон: 8(42362)91-4-94 </a:t>
            </a:r>
          </a:p>
          <a:p>
            <a:pPr indent="450215" algn="just">
              <a:defRPr/>
            </a:pPr>
            <a:endParaRPr lang="ru-RU" sz="1200" dirty="0">
              <a:solidFill>
                <a:schemeClr val="tx1">
                  <a:lumMod val="95000"/>
                  <a:lumOff val="5000"/>
                </a:schemeClr>
              </a:solidFill>
              <a:latin typeface="Times New Roman" panose="02020603050405020304" pitchFamily="18" charset="0"/>
              <a:ea typeface="Times New Roman" panose="02020603050405020304" pitchFamily="18" charset="0"/>
            </a:endParaRPr>
          </a:p>
          <a:p>
            <a:pPr indent="450215" algn="just">
              <a:defRPr/>
            </a:pPr>
            <a:r>
              <a:rPr lang="ru-RU" sz="1200" dirty="0">
                <a:latin typeface="Times New Roman" panose="02020603050405020304" pitchFamily="18" charset="0"/>
                <a:cs typeface="Times New Roman" panose="02020603050405020304" pitchFamily="18" charset="0"/>
              </a:rPr>
              <a:t>Подразделения администрации, ответственные за работу с инвесторами:</a:t>
            </a:r>
          </a:p>
          <a:p>
            <a:r>
              <a:rPr lang="ru-RU" sz="1200" dirty="0">
                <a:latin typeface="Times New Roman" panose="02020603050405020304" pitchFamily="18" charset="0"/>
                <a:cs typeface="Times New Roman" panose="02020603050405020304" pitchFamily="18" charset="0"/>
              </a:rPr>
              <a:t>           Финансово – экономическое управление:</a:t>
            </a:r>
          </a:p>
          <a:p>
            <a:r>
              <a:rPr lang="ru-RU"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E-mail</a:t>
            </a:r>
            <a:r>
              <a:rPr lang="ru-RU"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fin620@list</a:t>
            </a:r>
            <a:r>
              <a:rPr lang="ru-RU" sz="1200" dirty="0">
                <a:latin typeface="Times New Roman" panose="02020603050405020304" pitchFamily="18" charset="0"/>
                <a:cs typeface="Times New Roman" panose="02020603050405020304" pitchFamily="18" charset="0"/>
              </a:rPr>
              <a:t>.</a:t>
            </a:r>
            <a:r>
              <a:rPr lang="en-US" sz="1200" dirty="0" err="1">
                <a:latin typeface="Times New Roman" panose="02020603050405020304" pitchFamily="18" charset="0"/>
                <a:cs typeface="Times New Roman" panose="02020603050405020304" pitchFamily="18" charset="0"/>
              </a:rPr>
              <a:t>ru</a:t>
            </a:r>
            <a:endParaRPr lang="en-US" sz="1200" dirty="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Бондарь Галина Петровна – 8(42362)9-18-70 (начальник управления)</a:t>
            </a:r>
            <a:endParaRPr lang="en-US" sz="1200" dirty="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Управление по работе с территориями:</a:t>
            </a:r>
          </a:p>
          <a:p>
            <a:r>
              <a:rPr lang="ru-RU"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E-mail</a:t>
            </a:r>
            <a:r>
              <a:rPr lang="ru-RU"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amo.upravlenie@mail.ru</a:t>
            </a:r>
            <a:endParaRPr lang="ru-RU" sz="1200" dirty="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Суворенков</a:t>
            </a:r>
            <a:r>
              <a:rPr lang="ru-RU" sz="1200" dirty="0">
                <a:latin typeface="Times New Roman" panose="02020603050405020304" pitchFamily="18" charset="0"/>
                <a:cs typeface="Times New Roman" panose="02020603050405020304" pitchFamily="18" charset="0"/>
              </a:rPr>
              <a:t> Андрей Александрович – 8(42362)91-0-26 (начальник управления)</a:t>
            </a:r>
          </a:p>
          <a:p>
            <a:endParaRPr lang="ru-RU" sz="1200" dirty="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Отдел земельных и имущественных отношений</a:t>
            </a:r>
          </a:p>
          <a:p>
            <a:r>
              <a:rPr lang="en-US" sz="1200" dirty="0">
                <a:latin typeface="Times New Roman" panose="02020603050405020304" pitchFamily="18" charset="0"/>
                <a:cs typeface="Times New Roman" panose="02020603050405020304" pitchFamily="18" charset="0"/>
              </a:rPr>
              <a:t>           E-mail</a:t>
            </a:r>
            <a:r>
              <a:rPr lang="ru-RU"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hlinkClick r:id="rId4"/>
              </a:rPr>
              <a:t>amo.izo@mail.ru</a:t>
            </a:r>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Росейчук</a:t>
            </a:r>
            <a:r>
              <a:rPr lang="ru-RU" sz="1200" dirty="0">
                <a:latin typeface="Times New Roman" panose="02020603050405020304" pitchFamily="18" charset="0"/>
                <a:cs typeface="Times New Roman" panose="02020603050405020304" pitchFamily="18" charset="0"/>
              </a:rPr>
              <a:t> Елена Витальевна – 8(42362)91-2-65 (начальник отдела)</a:t>
            </a:r>
            <a:r>
              <a:rPr lang="en-US" sz="1200" dirty="0">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a:p>
            <a:r>
              <a:rPr lang="ru-RU" sz="1200" dirty="0">
                <a:latin typeface="Times New Roman" panose="02020603050405020304" pitchFamily="18" charset="0"/>
                <a:cs typeface="Times New Roman" panose="02020603050405020304" pitchFamily="18" charset="0"/>
              </a:rPr>
              <a:t>           </a:t>
            </a:r>
            <a:r>
              <a:rPr kumimoji="0" lang="ru-RU" sz="1200" u="none" strike="noStrike" kern="1200" cap="none" spc="0" normalizeH="0" baseline="0" noProof="0" dirty="0">
                <a:ln>
                  <a:noFill/>
                </a:ln>
                <a:solidFill>
                  <a:schemeClr val="tx1">
                    <a:lumMod val="95000"/>
                    <a:lumOff val="5000"/>
                  </a:schemeClr>
                </a:solidFill>
                <a:effectLst/>
                <a:uLnTx/>
                <a:uFillTx/>
                <a:latin typeface="Times New Roman" panose="02020603050405020304" pitchFamily="18" charset="0"/>
                <a:ea typeface="Times New Roman" panose="02020603050405020304" pitchFamily="18" charset="0"/>
                <a:cs typeface="+mn-cs"/>
              </a:rPr>
              <a:t> </a:t>
            </a:r>
            <a:endPar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endParaRPr>
          </a:p>
        </p:txBody>
      </p:sp>
    </p:spTree>
    <p:extLst>
      <p:ext uri="{BB962C8B-B14F-4D97-AF65-F5344CB8AC3E}">
        <p14:creationId xmlns:p14="http://schemas.microsoft.com/office/powerpoint/2010/main" val="2047765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89121FA-F184-A62F-F747-34979844D518}"/>
              </a:ext>
            </a:extLst>
          </p:cNvPr>
          <p:cNvPicPr>
            <a:picLocks noChangeAspect="1"/>
          </p:cNvPicPr>
          <p:nvPr/>
        </p:nvPicPr>
        <p:blipFill>
          <a:blip r:embed="rId2"/>
          <a:stretch>
            <a:fillRect/>
          </a:stretch>
        </p:blipFill>
        <p:spPr>
          <a:xfrm>
            <a:off x="0" y="0"/>
            <a:ext cx="12192000" cy="6858000"/>
          </a:xfrm>
          <a:prstGeom prst="rect">
            <a:avLst/>
          </a:prstGeom>
        </p:spPr>
      </p:pic>
      <p:pic>
        <p:nvPicPr>
          <p:cNvPr id="3" name="Рисунок 2">
            <a:extLst>
              <a:ext uri="{FF2B5EF4-FFF2-40B4-BE49-F238E27FC236}">
                <a16:creationId xmlns:a16="http://schemas.microsoft.com/office/drawing/2014/main" id="{35FBF0B9-EB68-F3B9-759E-EBB94D24E4A3}"/>
              </a:ext>
            </a:extLst>
          </p:cNvPr>
          <p:cNvPicPr>
            <a:picLocks noChangeAspect="1"/>
          </p:cNvPicPr>
          <p:nvPr/>
        </p:nvPicPr>
        <p:blipFill>
          <a:blip r:embed="rId3"/>
          <a:stretch>
            <a:fillRect/>
          </a:stretch>
        </p:blipFill>
        <p:spPr>
          <a:xfrm>
            <a:off x="539385" y="714566"/>
            <a:ext cx="1902117" cy="2347163"/>
          </a:xfrm>
          <a:prstGeom prst="rect">
            <a:avLst/>
          </a:prstGeom>
        </p:spPr>
      </p:pic>
      <p:sp>
        <p:nvSpPr>
          <p:cNvPr id="4" name="TextBox 3">
            <a:extLst>
              <a:ext uri="{FF2B5EF4-FFF2-40B4-BE49-F238E27FC236}">
                <a16:creationId xmlns:a16="http://schemas.microsoft.com/office/drawing/2014/main" id="{00246312-3DB7-5833-9EC8-EF50DDD99341}"/>
              </a:ext>
            </a:extLst>
          </p:cNvPr>
          <p:cNvSpPr txBox="1"/>
          <p:nvPr/>
        </p:nvSpPr>
        <p:spPr>
          <a:xfrm>
            <a:off x="2173054" y="109322"/>
            <a:ext cx="6153324" cy="303929"/>
          </a:xfrm>
          <a:prstGeom prst="rect">
            <a:avLst/>
          </a:prstGeom>
          <a:noFill/>
        </p:spPr>
        <p:txBody>
          <a:bodyPr wrap="square">
            <a:spAutoFit/>
          </a:bodyPr>
          <a:lstStyle/>
          <a:p>
            <a:pPr marL="914400" algn="ctr">
              <a:lnSpc>
                <a:spcPct val="115000"/>
              </a:lnSpc>
            </a:pPr>
            <a:r>
              <a:rPr lang="en-US" sz="1300" b="1" dirty="0">
                <a:solidFill>
                  <a:srgbClr val="851CB4"/>
                </a:solidFill>
                <a:effectLst/>
                <a:latin typeface="Times New Roman" panose="02020603050405020304" pitchFamily="18" charset="0"/>
                <a:ea typeface="Courier New" panose="02070309020205020404" pitchFamily="49" charset="0"/>
                <a:cs typeface="Times New Roman" panose="02020603050405020304" pitchFamily="18" charset="0"/>
              </a:rPr>
              <a:t>I</a:t>
            </a:r>
            <a:r>
              <a:rPr lang="ru-RU" sz="1300" b="1" dirty="0">
                <a:solidFill>
                  <a:srgbClr val="851CB4"/>
                </a:solidFill>
                <a:effectLst/>
                <a:latin typeface="Times New Roman" panose="02020603050405020304" pitchFamily="18" charset="0"/>
                <a:ea typeface="Courier New" panose="02070309020205020404" pitchFamily="49" charset="0"/>
                <a:cs typeface="Times New Roman" panose="02020603050405020304" pitchFamily="18" charset="0"/>
              </a:rPr>
              <a:t>.Историческая справка.</a:t>
            </a:r>
            <a:endParaRPr lang="ru-RU" sz="1300" dirty="0">
              <a:solidFill>
                <a:srgbClr val="851CB4"/>
              </a:solidFill>
              <a:effectLst/>
              <a:latin typeface="Times New Roman" panose="02020603050405020304" pitchFamily="18" charset="0"/>
              <a:ea typeface="Courier New" panose="02070309020205020404" pitchFamily="49" charset="0"/>
              <a:cs typeface="Times New Roman" panose="02020603050405020304" pitchFamily="18" charset="0"/>
            </a:endParaRPr>
          </a:p>
        </p:txBody>
      </p:sp>
      <p:sp>
        <p:nvSpPr>
          <p:cNvPr id="8" name="TextBox 7">
            <a:extLst>
              <a:ext uri="{FF2B5EF4-FFF2-40B4-BE49-F238E27FC236}">
                <a16:creationId xmlns:a16="http://schemas.microsoft.com/office/drawing/2014/main" id="{33E4E23A-54B2-F7D6-903D-01F373D34920}"/>
              </a:ext>
            </a:extLst>
          </p:cNvPr>
          <p:cNvSpPr txBox="1"/>
          <p:nvPr/>
        </p:nvSpPr>
        <p:spPr>
          <a:xfrm>
            <a:off x="2590101" y="522573"/>
            <a:ext cx="9322265" cy="5078313"/>
          </a:xfrm>
          <a:prstGeom prst="rect">
            <a:avLst/>
          </a:prstGeom>
          <a:noFill/>
        </p:spPr>
        <p:txBody>
          <a:bodyPr wrap="square">
            <a:spAutoFit/>
          </a:bodyPr>
          <a:lstStyle/>
          <a:p>
            <a:pPr marL="45720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Анучинский округ на карте Приморского края появился не сразу.</a:t>
            </a:r>
          </a:p>
          <a:p>
            <a:pPr marL="0" marR="0" lvl="0" indent="44958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В конце 19 века Анучинским округом назывались земли, отведенные для переселенцев в верховьях реки Уссури. Тайга, болота, горные увалы, отсутствие дорог – все это не привлекало переселенцев, но было благоприятным для военных.</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Редкое население района составляли аборигены, китайцы и корейцы.</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Наш район и село Анучино получили имя генерал – губернатора Восточной Сибири, военного историка Дмитрия Гавриловича Анучина, который был инициатором переселения крестьян из России на Дальний Восток.</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Осенью 1880 года при прокладке дороги из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с.Никольское</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(город Уссурийск) в живописной излучине среди глухой тайги расположился второй Сибирский стрелковый батальон и было начато строительство домов для семей, положивших основу возникновения села, впоследствии получившего название Анучино.</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Особые страницы истории Анучинского округа написаны в годы революции и гражданской войны. Анучино было центром партизанского движения. 22 мая 1919года в Анучино прошел первый повстанческий съезд трудящихся приморской области, был создан Анучинский революционный штаб и действовал крупный партизанский отряд в котором было 511 штыков, 13 пулеметов и 3 орудия. В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с.Муравейка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работала типография и выходила молодежная газета «Красный  молодняк». </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Постановлением Президиума Дальневосточного Крайисполкома от 23 марта 1935 года образован Анучинский район с центром в селе Анучино.</a:t>
            </a:r>
            <a:endParaRPr kumimoji="0" lang="ru-RU" sz="1200" b="0" i="0" u="none" strike="noStrike" kern="120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С 1935 года по октябрь 1938 года Анучинский район входил в Уссурийскую область Дальневосточного края, с 20 октября 1938 года по октябрь 1943 года в Уссурийскую область Приморского края, с 18 сентября 1943 года Приморский край.</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Указом Президиума Верховного Совета РСФР от февраля 1963 года Анучинский район упразднен. В связи с укрупнением сельских районов его территория передана Яковлевскому району.</a:t>
            </a:r>
            <a:endParaRPr kumimoji="0" lang="ru-RU" sz="1200" b="0" i="0" u="none" strike="noStrike" kern="120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Указом Президиума Верховного Совета РСФСР от 12 января 1965 года «Об изменениях в административно – территориальном делении Приморского края» и решением Приморского Крайисполкома № 24 от 13 января 1965 года вновь образован Анучинский район.</a:t>
            </a:r>
            <a:endParaRPr kumimoji="0" lang="ru-RU" sz="1200" b="0" i="0" u="none" strike="noStrike" kern="1200" cap="none" spc="0" normalizeH="0" baseline="0" noProof="0" dirty="0">
              <a:ln>
                <a:noFill/>
              </a:ln>
              <a:solidFill>
                <a:srgbClr val="000000"/>
              </a:solidFill>
              <a:effectLst/>
              <a:uLnTx/>
              <a:uFillTx/>
              <a:latin typeface="Courier New" panose="02070309020205020404" pitchFamily="49" charset="0"/>
              <a:ea typeface="Courier New" panose="02070309020205020404" pitchFamily="49"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В советское время Анучинский район был центром животноводства, растениеводства и лесной промышленности. Жители района были в числе передовиков сельского хозяйства, победили в социалистическом соревновании, были награждены переходящим Красным Знаменем. В</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годы Великой Отечественной войны более 1000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анучинцев</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сражались на фронте, многие из них пали смертью храбрых. Их имена занесены в Книгу Памяти Приморского края. В районе установлены памятники землякам – участникам Великой Отечественной и Гражданской войны, работают музеи истории.</a:t>
            </a: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Законом Приморского края от 16 сентября 2019г Анучинский муниципальный район преобразован в Анучинский муниципальный округ.</a:t>
            </a: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464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62307947-FB1D-E03B-DA09-CB2688432759}"/>
              </a:ext>
            </a:extLst>
          </p:cNvPr>
          <p:cNvPicPr>
            <a:picLocks noChangeAspect="1"/>
          </p:cNvPicPr>
          <p:nvPr/>
        </p:nvPicPr>
        <p:blipFill>
          <a:blip r:embed="rId2"/>
          <a:stretch>
            <a:fillRect/>
          </a:stretch>
        </p:blipFill>
        <p:spPr>
          <a:xfrm>
            <a:off x="0" y="22145"/>
            <a:ext cx="12192000" cy="6813710"/>
          </a:xfrm>
          <a:prstGeom prst="rect">
            <a:avLst/>
          </a:prstGeom>
        </p:spPr>
      </p:pic>
      <p:sp>
        <p:nvSpPr>
          <p:cNvPr id="4" name="TextBox 3">
            <a:extLst>
              <a:ext uri="{FF2B5EF4-FFF2-40B4-BE49-F238E27FC236}">
                <a16:creationId xmlns:a16="http://schemas.microsoft.com/office/drawing/2014/main" id="{2254F9A1-2C63-1B1E-E568-A5949C5AFA18}"/>
              </a:ext>
            </a:extLst>
          </p:cNvPr>
          <p:cNvSpPr txBox="1"/>
          <p:nvPr/>
        </p:nvSpPr>
        <p:spPr>
          <a:xfrm>
            <a:off x="3697449" y="22145"/>
            <a:ext cx="6153324" cy="366960"/>
          </a:xfrm>
          <a:prstGeom prst="rect">
            <a:avLst/>
          </a:prstGeom>
          <a:noFill/>
        </p:spPr>
        <p:txBody>
          <a:bodyPr wrap="square">
            <a:spAutoFit/>
          </a:bodyPr>
          <a:lstStyle/>
          <a:p>
            <a:pPr marL="0" marR="0" lvl="0" indent="449580" algn="l" defTabSz="914400" rtl="0" eaLnBrk="1" fontAlgn="auto" latinLnBrk="0" hangingPunct="1">
              <a:lnSpc>
                <a:spcPct val="15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851CB4"/>
                </a:solidFill>
                <a:effectLst/>
                <a:uLnTx/>
                <a:uFillTx/>
                <a:latin typeface="Times New Roman" panose="02020603050405020304" pitchFamily="18" charset="0"/>
                <a:ea typeface="Courier New" panose="02070309020205020404" pitchFamily="49" charset="0"/>
                <a:cs typeface="+mn-cs"/>
              </a:rPr>
              <a:t>II</a:t>
            </a:r>
            <a:r>
              <a:rPr kumimoji="0" lang="ru-RU" sz="1300" b="1" i="0" u="none" strike="noStrike" kern="1200" cap="none" spc="0" normalizeH="0" baseline="0" noProof="0" dirty="0">
                <a:ln>
                  <a:noFill/>
                </a:ln>
                <a:solidFill>
                  <a:srgbClr val="851CB4"/>
                </a:solidFill>
                <a:effectLst/>
                <a:uLnTx/>
                <a:uFillTx/>
                <a:latin typeface="Times New Roman" panose="02020603050405020304" pitchFamily="18" charset="0"/>
                <a:ea typeface="Courier New" panose="02070309020205020404" pitchFamily="49" charset="0"/>
                <a:cs typeface="+mn-cs"/>
              </a:rPr>
              <a:t>.</a:t>
            </a:r>
            <a:r>
              <a:rPr kumimoji="0" lang="ru-RU" sz="1300" b="1" i="0" u="none" strike="noStrike" kern="1200" cap="none" spc="0" normalizeH="0" baseline="0" noProof="0" dirty="0" err="1">
                <a:ln>
                  <a:noFill/>
                </a:ln>
                <a:solidFill>
                  <a:srgbClr val="851CB4"/>
                </a:solidFill>
                <a:effectLst/>
                <a:uLnTx/>
                <a:uFillTx/>
                <a:latin typeface="Times New Roman" panose="02020603050405020304" pitchFamily="18" charset="0"/>
                <a:ea typeface="Courier New" panose="02070309020205020404" pitchFamily="49" charset="0"/>
                <a:cs typeface="+mn-cs"/>
              </a:rPr>
              <a:t>Географическо</a:t>
            </a:r>
            <a:r>
              <a:rPr kumimoji="0" lang="ru-RU" sz="1300" b="1" i="0" u="none" strike="noStrike" kern="1200" cap="none" spc="0" normalizeH="0" baseline="0" noProof="0" dirty="0">
                <a:ln>
                  <a:noFill/>
                </a:ln>
                <a:solidFill>
                  <a:srgbClr val="851CB4"/>
                </a:solidFill>
                <a:effectLst/>
                <a:uLnTx/>
                <a:uFillTx/>
                <a:latin typeface="Times New Roman" panose="02020603050405020304" pitchFamily="18" charset="0"/>
                <a:ea typeface="Courier New" panose="02070309020205020404" pitchFamily="49" charset="0"/>
                <a:cs typeface="+mn-cs"/>
              </a:rPr>
              <a:t> – транспортное расположение. </a:t>
            </a:r>
            <a:endParaRPr kumimoji="0" lang="ru-RU" sz="1300" b="0" i="0" u="none" strike="noStrike" kern="1200" cap="none" spc="0" normalizeH="0" baseline="0" noProof="0" dirty="0">
              <a:ln>
                <a:noFill/>
              </a:ln>
              <a:solidFill>
                <a:srgbClr val="851CB4"/>
              </a:solidFill>
              <a:effectLst/>
              <a:uLnTx/>
              <a:uFillTx/>
              <a:latin typeface="Courier New" panose="02070309020205020404" pitchFamily="49" charset="0"/>
              <a:ea typeface="Courier New" panose="02070309020205020404" pitchFamily="49" charset="0"/>
              <a:cs typeface="+mn-cs"/>
            </a:endParaRPr>
          </a:p>
        </p:txBody>
      </p:sp>
      <p:pic>
        <p:nvPicPr>
          <p:cNvPr id="5" name="Рисунок 4">
            <a:extLst>
              <a:ext uri="{FF2B5EF4-FFF2-40B4-BE49-F238E27FC236}">
                <a16:creationId xmlns:a16="http://schemas.microsoft.com/office/drawing/2014/main" id="{98A0A3E9-A6C0-69ED-7459-FD14FDEABDEC}"/>
              </a:ext>
            </a:extLst>
          </p:cNvPr>
          <p:cNvPicPr>
            <a:picLocks noChangeAspect="1"/>
          </p:cNvPicPr>
          <p:nvPr/>
        </p:nvPicPr>
        <p:blipFill>
          <a:blip r:embed="rId3"/>
          <a:stretch>
            <a:fillRect/>
          </a:stretch>
        </p:blipFill>
        <p:spPr>
          <a:xfrm>
            <a:off x="9453279" y="679945"/>
            <a:ext cx="2462997" cy="4743099"/>
          </a:xfrm>
          <a:prstGeom prst="rect">
            <a:avLst/>
          </a:prstGeom>
        </p:spPr>
      </p:pic>
      <p:sp>
        <p:nvSpPr>
          <p:cNvPr id="6" name="TextBox 5">
            <a:extLst>
              <a:ext uri="{FF2B5EF4-FFF2-40B4-BE49-F238E27FC236}">
                <a16:creationId xmlns:a16="http://schemas.microsoft.com/office/drawing/2014/main" id="{FFA61595-B88C-F839-E0B8-5A2E992A999C}"/>
              </a:ext>
            </a:extLst>
          </p:cNvPr>
          <p:cNvSpPr txBox="1"/>
          <p:nvPr/>
        </p:nvSpPr>
        <p:spPr>
          <a:xfrm>
            <a:off x="214181" y="373127"/>
            <a:ext cx="9239098" cy="2123658"/>
          </a:xfrm>
          <a:prstGeom prst="rect">
            <a:avLst/>
          </a:prstGeom>
          <a:noFill/>
        </p:spPr>
        <p:txBody>
          <a:bodyPr wrap="square">
            <a:spAutoFit/>
          </a:bodyPr>
          <a:lstStyle/>
          <a:p>
            <a:pPr indent="449580" algn="just"/>
            <a:r>
              <a:rPr lang="ru-RU" sz="1200" dirty="0">
                <a:solidFill>
                  <a:srgbClr val="000000"/>
                </a:solidFill>
                <a:effectLst/>
                <a:latin typeface="Times New Roman" panose="02020603050405020304" pitchFamily="18" charset="0"/>
                <a:ea typeface="Courier New" panose="02070309020205020404" pitchFamily="49" charset="0"/>
              </a:rPr>
              <a:t>Анучинский округ находится в центральной части Приморского края, у южных отрогов </a:t>
            </a:r>
            <a:r>
              <a:rPr lang="ru-RU" sz="1200" dirty="0">
                <a:solidFill>
                  <a:srgbClr val="000000"/>
                </a:solidFill>
                <a:latin typeface="Times New Roman" panose="02020603050405020304" pitchFamily="18" charset="0"/>
                <a:ea typeface="Courier New" panose="02070309020205020404" pitchFamily="49" charset="0"/>
              </a:rPr>
              <a:t>системы </a:t>
            </a:r>
            <a:r>
              <a:rPr lang="ru-RU" sz="1200" dirty="0">
                <a:solidFill>
                  <a:srgbClr val="000000"/>
                </a:solidFill>
                <a:effectLst/>
                <a:latin typeface="Times New Roman" panose="02020603050405020304" pitchFamily="18" charset="0"/>
                <a:ea typeface="Courier New" panose="02070309020205020404" pitchFamily="49" charset="0"/>
              </a:rPr>
              <a:t>горного хребта Сихотэ – </a:t>
            </a:r>
            <a:r>
              <a:rPr lang="ru-RU" sz="1200" dirty="0" err="1">
                <a:solidFill>
                  <a:srgbClr val="000000"/>
                </a:solidFill>
                <a:effectLst/>
                <a:latin typeface="Times New Roman" panose="02020603050405020304" pitchFamily="18" charset="0"/>
                <a:ea typeface="Courier New" panose="02070309020205020404" pitchFamily="49" charset="0"/>
              </a:rPr>
              <a:t>Алинь</a:t>
            </a:r>
            <a:r>
              <a:rPr lang="ru-RU" sz="1200" dirty="0">
                <a:solidFill>
                  <a:srgbClr val="000000"/>
                </a:solidFill>
                <a:effectLst/>
                <a:latin typeface="Times New Roman" panose="02020603050405020304" pitchFamily="18" charset="0"/>
                <a:ea typeface="Courier New" panose="02070309020205020404" pitchFamily="49" charset="0"/>
              </a:rPr>
              <a:t>. Наиболее резко выражен рельеф в </a:t>
            </a:r>
            <a:r>
              <a:rPr lang="ru-RU" sz="1200" dirty="0" err="1">
                <a:solidFill>
                  <a:srgbClr val="000000"/>
                </a:solidFill>
                <a:effectLst/>
                <a:latin typeface="Times New Roman" panose="02020603050405020304" pitchFamily="18" charset="0"/>
                <a:ea typeface="Courier New" panose="02070309020205020404" pitchFamily="49" charset="0"/>
              </a:rPr>
              <a:t>юго</a:t>
            </a:r>
            <a:r>
              <a:rPr lang="ru-RU" sz="1200" dirty="0">
                <a:solidFill>
                  <a:srgbClr val="000000"/>
                </a:solidFill>
                <a:effectLst/>
                <a:latin typeface="Times New Roman" panose="02020603050405020304" pitchFamily="18" charset="0"/>
                <a:ea typeface="Courier New" panose="02070309020205020404" pitchFamily="49" charset="0"/>
              </a:rPr>
              <a:t> – восточной части. Высшая точка – гора Лысая (1241,8м), </a:t>
            </a:r>
            <a:r>
              <a:rPr lang="ru-RU" sz="1200" dirty="0" err="1">
                <a:solidFill>
                  <a:srgbClr val="000000"/>
                </a:solidFill>
                <a:effectLst/>
                <a:latin typeface="Times New Roman" panose="02020603050405020304" pitchFamily="18" charset="0"/>
                <a:ea typeface="Courier New" panose="02070309020205020404" pitchFamily="49" charset="0"/>
              </a:rPr>
              <a:t>олновременно</a:t>
            </a:r>
            <a:r>
              <a:rPr lang="ru-RU" sz="1200" dirty="0">
                <a:solidFill>
                  <a:srgbClr val="000000"/>
                </a:solidFill>
                <a:effectLst/>
                <a:latin typeface="Times New Roman" panose="02020603050405020304" pitchFamily="18" charset="0"/>
                <a:ea typeface="Courier New" panose="02070309020205020404" pitchFamily="49" charset="0"/>
              </a:rPr>
              <a:t> является крайней южной точкой округа, находится в горах Пржевальского – одного из хребтов в южной части </a:t>
            </a:r>
            <a:r>
              <a:rPr lang="ru-RU" sz="1200" dirty="0" err="1">
                <a:solidFill>
                  <a:srgbClr val="000000"/>
                </a:solidFill>
                <a:effectLst/>
                <a:latin typeface="Times New Roman" panose="02020603050405020304" pitchFamily="18" charset="0"/>
                <a:ea typeface="Courier New" panose="02070309020205020404" pitchFamily="49" charset="0"/>
              </a:rPr>
              <a:t>Сихотя</a:t>
            </a:r>
            <a:r>
              <a:rPr lang="ru-RU" sz="1200" dirty="0">
                <a:solidFill>
                  <a:srgbClr val="000000"/>
                </a:solidFill>
                <a:effectLst/>
                <a:latin typeface="Times New Roman" panose="02020603050405020304" pitchFamily="18" charset="0"/>
                <a:ea typeface="Courier New" panose="02070309020205020404" pitchFamily="49" charset="0"/>
              </a:rPr>
              <a:t> – </a:t>
            </a:r>
            <a:r>
              <a:rPr lang="ru-RU" sz="1200" dirty="0" err="1">
                <a:solidFill>
                  <a:srgbClr val="000000"/>
                </a:solidFill>
                <a:effectLst/>
                <a:latin typeface="Times New Roman" panose="02020603050405020304" pitchFamily="18" charset="0"/>
                <a:ea typeface="Courier New" panose="02070309020205020404" pitchFamily="49" charset="0"/>
              </a:rPr>
              <a:t>Алиня</a:t>
            </a:r>
            <a:r>
              <a:rPr lang="ru-RU" sz="1200" dirty="0">
                <a:solidFill>
                  <a:srgbClr val="000000"/>
                </a:solidFill>
                <a:effectLst/>
                <a:latin typeface="Times New Roman" panose="02020603050405020304" pitchFamily="18" charset="0"/>
                <a:ea typeface="Courier New" panose="02070309020205020404" pitchFamily="49" charset="0"/>
              </a:rPr>
              <a:t>. Равнинная часть представлена межгорными впадинами и долинами рек, а также пологими возвышенностями и холмами предгорий. </a:t>
            </a:r>
            <a:r>
              <a:rPr lang="ru-RU" sz="1200" dirty="0" err="1">
                <a:solidFill>
                  <a:srgbClr val="000000"/>
                </a:solidFill>
                <a:effectLst/>
                <a:latin typeface="Times New Roman" panose="02020603050405020304" pitchFamily="18" charset="0"/>
                <a:ea typeface="Courier New" panose="02070309020205020404" pitchFamily="49" charset="0"/>
              </a:rPr>
              <a:t>Северо</a:t>
            </a:r>
            <a:r>
              <a:rPr lang="ru-RU" sz="1200" dirty="0">
                <a:solidFill>
                  <a:srgbClr val="000000"/>
                </a:solidFill>
                <a:effectLst/>
                <a:latin typeface="Times New Roman" panose="02020603050405020304" pitchFamily="18" charset="0"/>
                <a:ea typeface="Courier New" panose="02070309020205020404" pitchFamily="49" charset="0"/>
              </a:rPr>
              <a:t> – восточная часть муниципального округа, имеет увалистый рельеф, значительно </a:t>
            </a:r>
            <a:r>
              <a:rPr lang="ru-RU" sz="1200" dirty="0" err="1">
                <a:solidFill>
                  <a:srgbClr val="000000"/>
                </a:solidFill>
                <a:effectLst/>
                <a:latin typeface="Times New Roman" panose="02020603050405020304" pitchFamily="18" charset="0"/>
                <a:ea typeface="Courier New" panose="02070309020205020404" pitchFamily="49" charset="0"/>
              </a:rPr>
              <a:t>расчленный</a:t>
            </a:r>
            <a:r>
              <a:rPr lang="ru-RU" sz="1200" dirty="0">
                <a:solidFill>
                  <a:srgbClr val="000000"/>
                </a:solidFill>
                <a:effectLst/>
                <a:latin typeface="Times New Roman" panose="02020603050405020304" pitchFamily="18" charset="0"/>
                <a:ea typeface="Courier New" panose="02070309020205020404" pitchFamily="49" charset="0"/>
              </a:rPr>
              <a:t> </a:t>
            </a:r>
            <a:r>
              <a:rPr lang="ru-RU" sz="1200" dirty="0" err="1">
                <a:solidFill>
                  <a:srgbClr val="000000"/>
                </a:solidFill>
                <a:effectLst/>
                <a:latin typeface="Times New Roman" panose="02020603050405020304" pitchFamily="18" charset="0"/>
                <a:ea typeface="Courier New" panose="02070309020205020404" pitchFamily="49" charset="0"/>
              </a:rPr>
              <a:t>овражно</a:t>
            </a:r>
            <a:r>
              <a:rPr lang="ru-RU" sz="1200" dirty="0">
                <a:solidFill>
                  <a:srgbClr val="000000"/>
                </a:solidFill>
                <a:effectLst/>
                <a:latin typeface="Times New Roman" panose="02020603050405020304" pitchFamily="18" charset="0"/>
                <a:ea typeface="Courier New" panose="02070309020205020404" pitchFamily="49" charset="0"/>
              </a:rPr>
              <a:t> – балочной системой. Глубина оврагов достигает 2-3 метра, склоны обрывистые.</a:t>
            </a:r>
          </a:p>
          <a:p>
            <a:pPr indent="449580" algn="just"/>
            <a:r>
              <a:rPr lang="ru-RU" sz="1200" dirty="0">
                <a:solidFill>
                  <a:srgbClr val="000000"/>
                </a:solidFill>
                <a:effectLst/>
                <a:latin typeface="Times New Roman" panose="02020603050405020304" pitchFamily="18" charset="0"/>
                <a:ea typeface="Courier New" panose="02070309020205020404" pitchFamily="49" charset="0"/>
              </a:rPr>
              <a:t>Площадь района – 391383,28 га.</a:t>
            </a:r>
          </a:p>
          <a:p>
            <a:pPr indent="449580" algn="just"/>
            <a:r>
              <a:rPr lang="ru-RU" sz="1200" dirty="0">
                <a:solidFill>
                  <a:srgbClr val="000000"/>
                </a:solidFill>
                <a:effectLst/>
                <a:latin typeface="Times New Roman" panose="02020603050405020304" pitchFamily="18" charset="0"/>
                <a:ea typeface="Courier New" panose="02070309020205020404" pitchFamily="49" charset="0"/>
              </a:rPr>
              <a:t>Округ граничит с западной стороны с Михайловским районом, с север-западной – с Черниговским районом, с северной – со Спасским районом, с север-восточной – </a:t>
            </a:r>
            <a:r>
              <a:rPr lang="ru-RU" sz="1200" dirty="0" err="1">
                <a:solidFill>
                  <a:srgbClr val="000000"/>
                </a:solidFill>
                <a:effectLst/>
                <a:latin typeface="Times New Roman" panose="02020603050405020304" pitchFamily="18" charset="0"/>
                <a:ea typeface="Courier New" panose="02070309020205020404" pitchFamily="49" charset="0"/>
              </a:rPr>
              <a:t>сЯковлевским</a:t>
            </a:r>
            <a:r>
              <a:rPr lang="ru-RU" sz="1200" dirty="0">
                <a:solidFill>
                  <a:srgbClr val="000000"/>
                </a:solidFill>
                <a:effectLst/>
                <a:latin typeface="Times New Roman" panose="02020603050405020304" pitchFamily="18" charset="0"/>
                <a:ea typeface="Courier New" panose="02070309020205020404" pitchFamily="49" charset="0"/>
              </a:rPr>
              <a:t> районом и Арсеньевским городским округом, с восточной стороны – с Чугуевским районом, с юго-восточной – с Партизанским районом, с южной – с Партизанским городским округом и с юго-запада – с Шкотовским районом.</a:t>
            </a:r>
            <a:endParaRPr lang="ru-RU" sz="1200" dirty="0"/>
          </a:p>
        </p:txBody>
      </p:sp>
      <p:sp>
        <p:nvSpPr>
          <p:cNvPr id="10" name="TextBox 9">
            <a:extLst>
              <a:ext uri="{FF2B5EF4-FFF2-40B4-BE49-F238E27FC236}">
                <a16:creationId xmlns:a16="http://schemas.microsoft.com/office/drawing/2014/main" id="{5E310CA7-5378-FD0D-1D5A-CC185BAC7D07}"/>
              </a:ext>
            </a:extLst>
          </p:cNvPr>
          <p:cNvSpPr txBox="1"/>
          <p:nvPr/>
        </p:nvSpPr>
        <p:spPr>
          <a:xfrm>
            <a:off x="972293" y="2209054"/>
            <a:ext cx="8817658" cy="452431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В состав муниципального округа входят:</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 села: Анучино,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Ауровка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Гродеково, Еловка, Муравейка,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Нововарваровка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Новогордеевка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Старогордеевка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Таежка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Шекляево</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Ясная Поляна,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Староварваровка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Виноградовка,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Ильмаковка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Смольное, Гражданка,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Лугохутор</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Новопокровка, Пухово, Рисовое,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Чернышевка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Корниловка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Новотроицкое,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Тихоречное</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поселки: Веселый, ЛЗП – 3, Орловка,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Скворцово</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Тигровый.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Административный центр округа –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с.Анучино</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расположено в 203 км к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северо</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 востоку от административного центра Приморского края – города Владивосток.</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Выгоды экономико-географического положения Анучинского округа связаны с размещением его на Транссибирской железнодорожной магистрали и близостью автомагистрали федерального значения А-370«Уссури</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hlinkClick r:id="rId4" tooltip="Хабаровск">
                  <a:extLst>
                    <a:ext uri="{A12FA001-AC4F-418D-AE19-62706E023703}">
                      <ahyp:hlinkClr xmlns:ahyp="http://schemas.microsoft.com/office/drawing/2018/hyperlinkcolor" val="tx"/>
                    </a:ext>
                  </a:extLst>
                </a:hlinkClick>
              </a:rPr>
              <a:t>»</a:t>
            </a:r>
            <a:r>
              <a:rPr kumimoji="0" lang="ru-RU" sz="1200" b="0" i="0" u="none" strike="noStrike" kern="1200" cap="none" spc="0" normalizeH="0" baseline="0" noProof="0" dirty="0">
                <a:ln>
                  <a:noFill/>
                </a:ln>
                <a:solidFill>
                  <a:srgbClr val="0563C1"/>
                </a:solidFill>
                <a:effectLst/>
                <a:uLnTx/>
                <a:uFillTx/>
                <a:latin typeface="Times New Roman" panose="02020603050405020304" pitchFamily="18" charset="0"/>
                <a:ea typeface="Courier New" panose="02070309020205020404" pitchFamily="49" charset="0"/>
                <a:cs typeface="+mn-cs"/>
                <a:hlinkClick r:id="rId4" tooltip="Хабаровск">
                  <a:extLst>
                    <a:ext uri="{A12FA001-AC4F-418D-AE19-62706E023703}">
                      <ahyp:hlinkClr xmlns:ahyp="http://schemas.microsoft.com/office/drawing/2018/hyperlinkcolor" val="tx"/>
                    </a:ext>
                  </a:extLst>
                </a:hlinkClick>
              </a:rPr>
              <a:t> </a:t>
            </a:r>
            <a:r>
              <a:rPr kumimoji="0" lang="ru-RU" sz="1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ourier New" panose="02070309020205020404" pitchFamily="49" charset="0"/>
                <a:cs typeface="+mn-cs"/>
                <a:hlinkClick r:id="rId4" tooltip="Хабаровск">
                  <a:extLst>
                    <a:ext uri="{A12FA001-AC4F-418D-AE19-62706E023703}">
                      <ahyp:hlinkClr xmlns:ahyp="http://schemas.microsoft.com/office/drawing/2018/hyperlinkcolor" val="tx"/>
                    </a:ext>
                  </a:extLst>
                </a:hlinkClick>
              </a:rPr>
              <a:t>Хабаровск</a:t>
            </a:r>
            <a:r>
              <a:rPr kumimoji="0" lang="ru-RU" sz="1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Courier New" panose="02070309020205020404" pitchFamily="49" charset="0"/>
                <a:cs typeface="+mn-cs"/>
              </a:rPr>
              <a:t>-</a:t>
            </a:r>
            <a:r>
              <a:rPr kumimoji="0" lang="ru-RU" sz="1200" b="0" i="0" u="none" strike="noStrike" kern="1200" cap="none" spc="0" normalizeH="0" baseline="0" noProof="0" dirty="0" err="1">
                <a:ln>
                  <a:noFill/>
                </a:ln>
                <a:solidFill>
                  <a:prstClr val="black">
                    <a:lumMod val="95000"/>
                    <a:lumOff val="5000"/>
                  </a:prstClr>
                </a:solidFill>
                <a:effectLst/>
                <a:uLnTx/>
                <a:uFillTx/>
                <a:latin typeface="Times New Roman" panose="02020603050405020304" pitchFamily="18" charset="0"/>
                <a:ea typeface="Courier New" panose="02070309020205020404" pitchFamily="49" charset="0"/>
                <a:cs typeface="+mn-cs"/>
                <a:hlinkClick r:id="rId5" tooltip="Владивосток">
                  <a:extLst>
                    <a:ext uri="{A12FA001-AC4F-418D-AE19-62706E023703}">
                      <ahyp:hlinkClr xmlns:ahyp="http://schemas.microsoft.com/office/drawing/2018/hyperlinkcolor" val="tx"/>
                    </a:ext>
                  </a:extLst>
                </a:hlinkClick>
              </a:rPr>
              <a:t>Владивосток</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.В</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границах муниципального округа проходят следующие автомобильные дороги регионального или межмуниципального значения:</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Осиновка – Рудная Пристань;</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Чернышевка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 Новопокровка;</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Анучино – Еловка – Муравейка;</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Въезд в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с.Корниловка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Хороль –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Реттиховка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 Арсеньев;</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Корниловка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Чернышевка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 Новотроицкое;</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Нововарваровка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 Виноградовка;</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Корниловка</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 –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mn-cs"/>
              </a:rPr>
              <a:t>Шекляево</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Гражданка – Пухово.</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Сообщение между населенными пунктами в границах района осуществляется автомобильным транспортом.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На территории округа отсутствуют международные аэропорты, аэродромы и посадочные площадки. Для передвижений в части воздушного транспорта жители округа пользуются услугами международного аэропорта федерального назначения «Аэропорт Владивосток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Кневичи</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находящегося в 4,5 км от северной границы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г.Артем</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Расстояние от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mn-ea"/>
                <a:cs typeface="Times New Roman" panose="02020603050405020304" pitchFamily="18" charset="0"/>
              </a:rPr>
              <a:t>с.Анучино</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 до международного аэропорта Владивосток составляет 187 км.</a:t>
            </a: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7653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24B64D9-6601-5608-D42B-FD96EA3F3B85}"/>
              </a:ext>
            </a:extLst>
          </p:cNvPr>
          <p:cNvPicPr>
            <a:picLocks noChangeAspect="1"/>
          </p:cNvPicPr>
          <p:nvPr/>
        </p:nvPicPr>
        <p:blipFill>
          <a:blip r:embed="rId2"/>
          <a:stretch>
            <a:fillRect/>
          </a:stretch>
        </p:blipFill>
        <p:spPr>
          <a:xfrm>
            <a:off x="0" y="0"/>
            <a:ext cx="12192000" cy="6857999"/>
          </a:xfrm>
          <a:prstGeom prst="rect">
            <a:avLst/>
          </a:prstGeom>
        </p:spPr>
      </p:pic>
      <p:pic>
        <p:nvPicPr>
          <p:cNvPr id="3" name="Рисунок 2">
            <a:extLst>
              <a:ext uri="{FF2B5EF4-FFF2-40B4-BE49-F238E27FC236}">
                <a16:creationId xmlns:a16="http://schemas.microsoft.com/office/drawing/2014/main" id="{9B49673D-EA1A-472F-F663-6489349E3319}"/>
              </a:ext>
            </a:extLst>
          </p:cNvPr>
          <p:cNvPicPr>
            <a:picLocks noChangeAspect="1"/>
          </p:cNvPicPr>
          <p:nvPr/>
        </p:nvPicPr>
        <p:blipFill>
          <a:blip r:embed="rId3"/>
          <a:stretch>
            <a:fillRect/>
          </a:stretch>
        </p:blipFill>
        <p:spPr>
          <a:xfrm>
            <a:off x="0" y="1"/>
            <a:ext cx="12192000" cy="3429000"/>
          </a:xfrm>
          <a:prstGeom prst="rect">
            <a:avLst/>
          </a:prstGeom>
        </p:spPr>
      </p:pic>
      <p:sp>
        <p:nvSpPr>
          <p:cNvPr id="5" name="TextBox 4">
            <a:extLst>
              <a:ext uri="{FF2B5EF4-FFF2-40B4-BE49-F238E27FC236}">
                <a16:creationId xmlns:a16="http://schemas.microsoft.com/office/drawing/2014/main" id="{FD40D960-ADF5-8F03-C677-691DB8841A06}"/>
              </a:ext>
            </a:extLst>
          </p:cNvPr>
          <p:cNvSpPr txBox="1"/>
          <p:nvPr/>
        </p:nvSpPr>
        <p:spPr>
          <a:xfrm>
            <a:off x="836802" y="330798"/>
            <a:ext cx="10597392" cy="1384995"/>
          </a:xfrm>
          <a:prstGeom prst="rect">
            <a:avLst/>
          </a:prstGeom>
          <a:noFill/>
        </p:spPr>
        <p:txBody>
          <a:bodyPr wrap="square">
            <a:spAutoFit/>
          </a:bodyPr>
          <a:lstStyle/>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По территории округа проходит Сибирская дистанция пути Дальневосточной железной дороги, протяженностью 35 км в границах округа. На территории округа расположены две железнодорожные станции и две остановочных платформы:</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железнодорожная станция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Тихоречное</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расположена в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с.Тихоречное</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 59 километре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Сибирцевской</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дистанции пути;</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железнодорожная станция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Чернышевка</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расположена в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с.Чернышевка</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 69 километре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Сибирцевской</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дистанции пути;</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остановочная платформа 56-й километр;</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остановочная платформа 71- й километр.</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Основные операции, которые выполняются на станциях – погрузка грузов.</a:t>
            </a:r>
            <a:endParaRPr lang="ru-RU" dirty="0"/>
          </a:p>
        </p:txBody>
      </p:sp>
      <p:sp>
        <p:nvSpPr>
          <p:cNvPr id="7" name="TextBox 6">
            <a:extLst>
              <a:ext uri="{FF2B5EF4-FFF2-40B4-BE49-F238E27FC236}">
                <a16:creationId xmlns:a16="http://schemas.microsoft.com/office/drawing/2014/main" id="{3EE9E1A6-35CD-B10C-F2AC-6349E98B97A4}"/>
              </a:ext>
            </a:extLst>
          </p:cNvPr>
          <p:cNvSpPr txBox="1"/>
          <p:nvPr/>
        </p:nvSpPr>
        <p:spPr>
          <a:xfrm>
            <a:off x="3429001" y="3403354"/>
            <a:ext cx="6153324" cy="356444"/>
          </a:xfrm>
          <a:prstGeom prst="rect">
            <a:avLst/>
          </a:prstGeom>
          <a:noFill/>
        </p:spPr>
        <p:txBody>
          <a:bodyPr wrap="square">
            <a:spAutoFit/>
          </a:bodyPr>
          <a:lstStyle/>
          <a:p>
            <a:pPr indent="450215" algn="just">
              <a:lnSpc>
                <a:spcPct val="150000"/>
              </a:lnSpc>
            </a:pPr>
            <a:r>
              <a:rPr lang="en-US" sz="1300" b="1" dirty="0">
                <a:solidFill>
                  <a:srgbClr val="851CB4"/>
                </a:solidFill>
                <a:effectLst/>
                <a:latin typeface="Times New Roman" panose="02020603050405020304" pitchFamily="18" charset="0"/>
                <a:ea typeface="Times New Roman" panose="02020603050405020304" pitchFamily="18" charset="0"/>
              </a:rPr>
              <a:t>III</a:t>
            </a:r>
            <a:r>
              <a:rPr lang="ru-RU" sz="1300" b="1" dirty="0">
                <a:solidFill>
                  <a:srgbClr val="851CB4"/>
                </a:solidFill>
                <a:effectLst/>
                <a:latin typeface="Times New Roman" panose="02020603050405020304" pitchFamily="18" charset="0"/>
                <a:ea typeface="Times New Roman" panose="02020603050405020304" pitchFamily="18" charset="0"/>
              </a:rPr>
              <a:t>.Общая оценка природных ресурсов.</a:t>
            </a:r>
            <a:endParaRPr lang="ru-RU" sz="1300" dirty="0">
              <a:solidFill>
                <a:srgbClr val="851CB4"/>
              </a:solidFill>
              <a:effectLst/>
              <a:latin typeface="Times New Roman" panose="02020603050405020304" pitchFamily="18" charset="0"/>
              <a:ea typeface="Times New Roman" panose="02020603050405020304" pitchFamily="18" charset="0"/>
            </a:endParaRPr>
          </a:p>
        </p:txBody>
      </p:sp>
      <p:sp>
        <p:nvSpPr>
          <p:cNvPr id="11" name="TextBox 10">
            <a:extLst>
              <a:ext uri="{FF2B5EF4-FFF2-40B4-BE49-F238E27FC236}">
                <a16:creationId xmlns:a16="http://schemas.microsoft.com/office/drawing/2014/main" id="{A95FBED5-BF82-302A-FD94-234125B4BCD9}"/>
              </a:ext>
            </a:extLst>
          </p:cNvPr>
          <p:cNvSpPr txBox="1"/>
          <p:nvPr/>
        </p:nvSpPr>
        <p:spPr>
          <a:xfrm>
            <a:off x="518020" y="3759798"/>
            <a:ext cx="11234956" cy="3046988"/>
          </a:xfrm>
          <a:prstGeom prst="rect">
            <a:avLst/>
          </a:prstGeom>
          <a:noFill/>
        </p:spPr>
        <p:txBody>
          <a:bodyPr wrap="square">
            <a:spAutoFit/>
          </a:bodyPr>
          <a:lstStyle/>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rPr>
              <a:t>Климат</a:t>
            </a:r>
            <a:r>
              <a:rPr kumimoji="0" lang="ru-RU" sz="12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Анучинского муниципального округа – континентально–муссонный, влажный. Средняя температура воздуха колеблется в пределах от -20,3</a:t>
            </a:r>
            <a:r>
              <a:rPr kumimoji="0" lang="ru-RU" sz="1200" b="0" i="0" u="none" strike="noStrike" kern="120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0</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С в январе до +21,4</a:t>
            </a:r>
            <a:r>
              <a:rPr kumimoji="0" lang="ru-RU" sz="1200" b="0" i="0" u="none" strike="noStrike" kern="1200" cap="none" spc="0" normalizeH="0" baseline="3000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0</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С в июле. Число месяцев с положительными среднемесячными температурами воздуха – не менее 7. Теплый период длится в среднем 218 дней.</a:t>
            </a:r>
          </a:p>
          <a:p>
            <a:pPr marL="0" marR="0" lvl="0" indent="44958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Среднегодовая относительная влажность -71% , наименьшая влажность (58%) отмечается в апреле, наибольшая (81%) - в августе. Преимущественное направление ветра в течение года юго-западное (44%) со среднегодовой скоростью 2 м/с.</a:t>
            </a:r>
          </a:p>
          <a:p>
            <a:pPr marL="0" marR="0" lvl="0" indent="44958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Для района характерны ливневые осадки, которые наблюдаются преимущественно с июля по сентябрь. Ливневые дожди вызывают бурный подъем вод в реках и сопровождаются наводнениями, но в основном непродолжительными. Среднегодовое количество осадков составляет 692 мм, в течение года наибольшее количество осадков выпадает в августе (124 мм), наименьшее – в январе (16 мм).</a:t>
            </a:r>
          </a:p>
          <a:p>
            <a:pPr marL="0" marR="0" lvl="0" indent="44958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Первые заморозки возможны в среднем 29 сентября, последние – 10 мая. Погодные условия зимних месяцев определяются преимущественно влиянием азиатского антициклона.</a:t>
            </a:r>
          </a:p>
          <a:p>
            <a:pPr marL="0" marR="0" lvl="0" indent="44958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Зима сухая, солнечная, морозная с устойчивыми ветрами юго-западных направлений (52%) и средней скоростью 2,2 м/с. Метели наблюдаются в среднем 2-7 дней, максимальная скорость при метелях может достигать 20 м/с. Наиболее холодным месяцем зимы является январь со среднемесячной температурой воздуха -20,30С. За зимние месяцы в среднем выпадает 51,8 мм осадков. Самым снежным месяцем является декабрь. Весна короткая, длится всего 36 дней, характеризуется сначала прохладной, затем теплой и солнечной погодой. Значения температуры изменяются от – 5,50С в марте до 12,20С в мае. В среднем лето наступает 4 мая. Средняя продолжительность лета составляет 150 дней. Ветер имеет устойчивое юго-западное направление (12%) со средней скоростью 1,8 м/с в июне и 1,4 м/с в августе. Максимальные порывы ветра достигают 20-24 м/с. Началом осени считается устойчивая дата перехода температуры воздуха через 100С в сторону понижения температуры. Осень начинается 1 октября, осень короткая и длится 33 дня.</a:t>
            </a:r>
          </a:p>
        </p:txBody>
      </p:sp>
    </p:spTree>
    <p:extLst>
      <p:ext uri="{BB962C8B-B14F-4D97-AF65-F5344CB8AC3E}">
        <p14:creationId xmlns:p14="http://schemas.microsoft.com/office/powerpoint/2010/main" val="1562558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159F75D-C413-C4A9-4A9D-2BB71C87B81D}"/>
              </a:ext>
            </a:extLst>
          </p:cNvPr>
          <p:cNvPicPr>
            <a:picLocks noChangeAspect="1"/>
          </p:cNvPicPr>
          <p:nvPr/>
        </p:nvPicPr>
        <p:blipFill>
          <a:blip r:embed="rId2"/>
          <a:stretch>
            <a:fillRect/>
          </a:stretch>
        </p:blipFill>
        <p:spPr>
          <a:xfrm>
            <a:off x="0" y="0"/>
            <a:ext cx="12192000" cy="6857999"/>
          </a:xfrm>
          <a:prstGeom prst="rect">
            <a:avLst/>
          </a:prstGeom>
        </p:spPr>
      </p:pic>
      <p:sp>
        <p:nvSpPr>
          <p:cNvPr id="6" name="TextBox 5">
            <a:extLst>
              <a:ext uri="{FF2B5EF4-FFF2-40B4-BE49-F238E27FC236}">
                <a16:creationId xmlns:a16="http://schemas.microsoft.com/office/drawing/2014/main" id="{CA837F3D-3C16-693A-5608-DDEC8F40560D}"/>
              </a:ext>
            </a:extLst>
          </p:cNvPr>
          <p:cNvSpPr txBox="1"/>
          <p:nvPr/>
        </p:nvSpPr>
        <p:spPr>
          <a:xfrm>
            <a:off x="685801" y="103915"/>
            <a:ext cx="11226566" cy="1938992"/>
          </a:xfrm>
          <a:prstGeom prst="rect">
            <a:avLst/>
          </a:prstGeom>
          <a:noFill/>
        </p:spPr>
        <p:txBody>
          <a:bodyPr wrap="square">
            <a:spAutoFit/>
          </a:bodyPr>
          <a:lstStyle/>
          <a:p>
            <a:pPr marL="0" marR="0" lvl="0" indent="449580" algn="just" defTabSz="914400" rtl="0" eaLnBrk="1" fontAlgn="auto" latinLnBrk="0" hangingPunct="1">
              <a:lnSpc>
                <a:spcPct val="100000"/>
              </a:lnSpc>
              <a:spcBef>
                <a:spcPts val="0"/>
              </a:spcBef>
              <a:spcAft>
                <a:spcPts val="0"/>
              </a:spcAft>
              <a:buClrTx/>
              <a:buSzTx/>
              <a:buFontTx/>
              <a:buNone/>
              <a:tabLst/>
              <a:defRPr/>
            </a:pPr>
            <a:r>
              <a:rPr kumimoji="0" lang="ru-RU" sz="1200" b="1" i="1" u="none" strike="noStrike" kern="1200" cap="none" spc="0" normalizeH="0" baseline="0" noProof="0" dirty="0">
                <a:ln>
                  <a:noFill/>
                </a:ln>
                <a:solidFill>
                  <a:srgbClr val="7030A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Почвы</a:t>
            </a:r>
            <a:r>
              <a:rPr kumimoji="0" lang="ru-RU" sz="1200" b="0" i="1" u="none" strike="noStrike" kern="1200" cap="none" spc="0" normalizeH="0" baseline="0" noProof="0" dirty="0">
                <a:ln>
                  <a:noFill/>
                </a:ln>
                <a:solidFill>
                  <a:srgbClr val="7030A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для горных и лесных территорий округа характерны бурые лесные,  бурые таежные, подзолистые и неподзолистые. На равнинах преобладают буро-подзолистые и лугово-бурые оподзоленные почвы. В долинах рек – аллювиальные почвы.</a:t>
            </a:r>
          </a:p>
          <a:p>
            <a:pPr marL="0" marR="0" lvl="0" indent="44958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На повышенных местах территории округа встречаются почвы с дифференцированным на генетические горизонты профилем, среди которых резко выделяется отбеленный горизонт, имеющий признаки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оподзоливания</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и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осолодения.В</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пониженных местах территории округа почвы представлены на массиве тяжелым суглинком, луговые глеевые среднемощные почвы, почвообразующая порода озерно-речная. Озерно-речные отложения имеют преимущественно глинистый механический состав. Благодаря периодическому переувлажнению сформировались почвы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полугидроморфного</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и гидроморфного рядов. Почвы, сформированные на материнских породах тяжелого состава, обладают целыми рядами отрицательных свойств. Они слабо прогреваются, микробиологические процессы развиваются медленно, быстро переувлажняются, имеют повышенную кислотность.</a:t>
            </a:r>
          </a:p>
          <a:p>
            <a:pPr marL="0" marR="0" lvl="0" indent="44958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Луговые глеевые почвы различной степени </a:t>
            </a:r>
            <a:r>
              <a:rPr kumimoji="0" lang="ru-RU" sz="1200" b="0" i="0" u="none" strike="noStrike" kern="1200" cap="none" spc="0" normalizeH="0" baseline="0" noProof="0" dirty="0" err="1">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слитизации</a:t>
            </a:r>
            <a:r>
              <a:rPr kumimoji="0" lang="ru-RU" sz="12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Times New Roman" panose="02020603050405020304" pitchFamily="18" charset="0"/>
              </a:rPr>
              <a:t> характеризуются тяжелым гранулометрическим профилем. Весь профиль почвенной толщи представлен средними глинами.</a:t>
            </a:r>
          </a:p>
        </p:txBody>
      </p:sp>
      <p:pic>
        <p:nvPicPr>
          <p:cNvPr id="7" name="Рисунок 6">
            <a:extLst>
              <a:ext uri="{FF2B5EF4-FFF2-40B4-BE49-F238E27FC236}">
                <a16:creationId xmlns:a16="http://schemas.microsoft.com/office/drawing/2014/main" id="{FD4EAFC2-3B3E-D814-B4A9-FFA4E52B4424}"/>
              </a:ext>
            </a:extLst>
          </p:cNvPr>
          <p:cNvPicPr>
            <a:picLocks noChangeAspect="1"/>
          </p:cNvPicPr>
          <p:nvPr/>
        </p:nvPicPr>
        <p:blipFill>
          <a:blip r:embed="rId3"/>
          <a:stretch>
            <a:fillRect/>
          </a:stretch>
        </p:blipFill>
        <p:spPr>
          <a:xfrm>
            <a:off x="1" y="2042907"/>
            <a:ext cx="12191999" cy="4815092"/>
          </a:xfrm>
          <a:prstGeom prst="rect">
            <a:avLst/>
          </a:prstGeom>
        </p:spPr>
      </p:pic>
      <p:sp>
        <p:nvSpPr>
          <p:cNvPr id="8" name="TextBox 7">
            <a:extLst>
              <a:ext uri="{FF2B5EF4-FFF2-40B4-BE49-F238E27FC236}">
                <a16:creationId xmlns:a16="http://schemas.microsoft.com/office/drawing/2014/main" id="{40A6B469-F714-4013-FD1D-E1C4A9E05D2A}"/>
              </a:ext>
            </a:extLst>
          </p:cNvPr>
          <p:cNvSpPr txBox="1"/>
          <p:nvPr/>
        </p:nvSpPr>
        <p:spPr>
          <a:xfrm>
            <a:off x="643855" y="2146822"/>
            <a:ext cx="11310457"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1" i="1"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Растительность и животный мир</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По лесорастительному районированию территория относится к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Приамурско</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-Приморскому хвойно-широколиственному району, который входит в зону хвойно-широколиственных лесов согласно Приказа Минсельхоза РФ от 04.02.2009г. № 37 «Об утверждении перечня лесорастительных зон и лесных районов Российской Федерации». Климатические условия благоприятны для роста и развития елово-пихтовых и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кедрово</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 широколиственных лесов и обитания животного мира им сопутствующего. </a:t>
            </a:r>
          </a:p>
        </p:txBody>
      </p:sp>
      <p:pic>
        <p:nvPicPr>
          <p:cNvPr id="9" name="Рисунок 8">
            <a:extLst>
              <a:ext uri="{FF2B5EF4-FFF2-40B4-BE49-F238E27FC236}">
                <a16:creationId xmlns:a16="http://schemas.microsoft.com/office/drawing/2014/main" id="{12390AD5-6B22-7755-EB40-73D99CB1C578}"/>
              </a:ext>
            </a:extLst>
          </p:cNvPr>
          <p:cNvPicPr>
            <a:picLocks noChangeAspect="1"/>
          </p:cNvPicPr>
          <p:nvPr/>
        </p:nvPicPr>
        <p:blipFill>
          <a:blip r:embed="rId4"/>
          <a:stretch>
            <a:fillRect/>
          </a:stretch>
        </p:blipFill>
        <p:spPr>
          <a:xfrm>
            <a:off x="125183" y="3060123"/>
            <a:ext cx="2799676" cy="1628855"/>
          </a:xfrm>
          <a:prstGeom prst="rect">
            <a:avLst/>
          </a:prstGeom>
        </p:spPr>
      </p:pic>
      <p:sp>
        <p:nvSpPr>
          <p:cNvPr id="10" name="TextBox 9">
            <a:extLst>
              <a:ext uri="{FF2B5EF4-FFF2-40B4-BE49-F238E27FC236}">
                <a16:creationId xmlns:a16="http://schemas.microsoft.com/office/drawing/2014/main" id="{93A69E0F-960B-1FD8-CBA0-D2016F304799}"/>
              </a:ext>
            </a:extLst>
          </p:cNvPr>
          <p:cNvSpPr txBox="1"/>
          <p:nvPr/>
        </p:nvSpPr>
        <p:spPr>
          <a:xfrm>
            <a:off x="3090298" y="3150783"/>
            <a:ext cx="3884102" cy="1015663"/>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Территория округа представлена следующими лесообразующими породами: кедр корейский, ель алтайская, орех маньчжурский, ильм, клен, дуб и другие.</a:t>
            </a:r>
          </a:p>
          <a:p>
            <a:pPr algn="just"/>
            <a:endParaRPr lang="ru-RU" sz="1200" dirty="0">
              <a:solidFill>
                <a:srgbClr val="000000"/>
              </a:solidFill>
              <a:latin typeface="Times New Roman" panose="02020603050405020304" pitchFamily="18" charset="0"/>
              <a:ea typeface="Courier New" panose="02070309020205020404" pitchFamily="49" charset="0"/>
            </a:endParaRPr>
          </a:p>
        </p:txBody>
      </p:sp>
      <p:pic>
        <p:nvPicPr>
          <p:cNvPr id="11" name="Рисунок 10">
            <a:extLst>
              <a:ext uri="{FF2B5EF4-FFF2-40B4-BE49-F238E27FC236}">
                <a16:creationId xmlns:a16="http://schemas.microsoft.com/office/drawing/2014/main" id="{CFA5C674-309C-F49D-C98A-191534F05EF6}"/>
              </a:ext>
            </a:extLst>
          </p:cNvPr>
          <p:cNvPicPr>
            <a:picLocks noChangeAspect="1"/>
          </p:cNvPicPr>
          <p:nvPr/>
        </p:nvPicPr>
        <p:blipFill>
          <a:blip r:embed="rId5"/>
          <a:stretch>
            <a:fillRect/>
          </a:stretch>
        </p:blipFill>
        <p:spPr>
          <a:xfrm>
            <a:off x="7139839" y="2941621"/>
            <a:ext cx="2066723" cy="1548518"/>
          </a:xfrm>
          <a:prstGeom prst="rect">
            <a:avLst/>
          </a:prstGeom>
        </p:spPr>
      </p:pic>
      <p:sp>
        <p:nvSpPr>
          <p:cNvPr id="12" name="TextBox 11">
            <a:extLst>
              <a:ext uri="{FF2B5EF4-FFF2-40B4-BE49-F238E27FC236}">
                <a16:creationId xmlns:a16="http://schemas.microsoft.com/office/drawing/2014/main" id="{83680F36-B3C3-1869-C67A-BC363298E5C3}"/>
              </a:ext>
            </a:extLst>
          </p:cNvPr>
          <p:cNvSpPr txBox="1"/>
          <p:nvPr/>
        </p:nvSpPr>
        <p:spPr>
          <a:xfrm>
            <a:off x="3276660" y="5207586"/>
            <a:ext cx="4810327" cy="1200329"/>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Подлесок представлен элеутерококком, аралией, жимолостью, смородиной. Наиболее частые представители лугов – осока, дерн канадский, злаки, хвощ луговой и другие травы. </a:t>
            </a:r>
          </a:p>
          <a:p>
            <a:pPr algn="just"/>
            <a:r>
              <a:rPr lang="ru-RU" sz="1200" dirty="0">
                <a:solidFill>
                  <a:srgbClr val="000000"/>
                </a:solidFill>
                <a:latin typeface="Times New Roman" panose="02020603050405020304" pitchFamily="18" charset="0"/>
                <a:ea typeface="Courier New" panose="02070309020205020404" pitchFamily="49" charset="0"/>
              </a:rPr>
              <a:t>Все основные леса кедрово-широколиственные, кедрово-еловые, елово-</a:t>
            </a:r>
            <a:r>
              <a:rPr lang="ru-RU" sz="1200" dirty="0" err="1">
                <a:solidFill>
                  <a:srgbClr val="000000"/>
                </a:solidFill>
                <a:latin typeface="Times New Roman" panose="02020603050405020304" pitchFamily="18" charset="0"/>
                <a:ea typeface="Courier New" panose="02070309020205020404" pitchFamily="49" charset="0"/>
              </a:rPr>
              <a:t>пихтовые,дубовые</a:t>
            </a:r>
            <a:r>
              <a:rPr lang="ru-RU" sz="1200" dirty="0">
                <a:solidFill>
                  <a:srgbClr val="000000"/>
                </a:solidFill>
                <a:latin typeface="Times New Roman" panose="02020603050405020304" pitchFamily="18" charset="0"/>
                <a:ea typeface="Courier New" panose="02070309020205020404" pitchFamily="49" charset="0"/>
              </a:rPr>
              <a:t> и </a:t>
            </a:r>
            <a:r>
              <a:rPr lang="ru-RU" sz="1200" dirty="0" err="1">
                <a:solidFill>
                  <a:srgbClr val="000000"/>
                </a:solidFill>
                <a:latin typeface="Times New Roman" panose="02020603050405020304" pitchFamily="18" charset="0"/>
                <a:ea typeface="Courier New" panose="02070309020205020404" pitchFamily="49" charset="0"/>
              </a:rPr>
              <a:t>ясенево</a:t>
            </a:r>
            <a:r>
              <a:rPr lang="ru-RU" sz="1200" dirty="0">
                <a:solidFill>
                  <a:srgbClr val="000000"/>
                </a:solidFill>
                <a:latin typeface="Times New Roman" panose="02020603050405020304" pitchFamily="18" charset="0"/>
                <a:ea typeface="Courier New" panose="02070309020205020404" pitchFamily="49" charset="0"/>
              </a:rPr>
              <a:t> – </a:t>
            </a:r>
            <a:r>
              <a:rPr lang="ru-RU" sz="1200" dirty="0" err="1">
                <a:solidFill>
                  <a:srgbClr val="000000"/>
                </a:solidFill>
                <a:latin typeface="Times New Roman" panose="02020603050405020304" pitchFamily="18" charset="0"/>
                <a:ea typeface="Courier New" panose="02070309020205020404" pitchFamily="49" charset="0"/>
              </a:rPr>
              <a:t>ильмаковые</a:t>
            </a:r>
            <a:r>
              <a:rPr lang="ru-RU" sz="1200" dirty="0">
                <a:solidFill>
                  <a:srgbClr val="000000"/>
                </a:solidFill>
                <a:latin typeface="Times New Roman" panose="02020603050405020304" pitchFamily="18" charset="0"/>
                <a:ea typeface="Courier New" panose="02070309020205020404" pitchFamily="49" charset="0"/>
              </a:rPr>
              <a:t>.</a:t>
            </a:r>
            <a:endParaRPr lang="ru-RU" sz="1200" dirty="0">
              <a:solidFill>
                <a:srgbClr val="000000"/>
              </a:solidFill>
              <a:effectLst/>
              <a:latin typeface="Times New Roman" panose="02020603050405020304" pitchFamily="18" charset="0"/>
              <a:ea typeface="Courier New" panose="02070309020205020404" pitchFamily="49" charset="0"/>
            </a:endParaRPr>
          </a:p>
          <a:p>
            <a:pPr algn="just"/>
            <a:endParaRPr lang="ru-RU" sz="1200" dirty="0">
              <a:solidFill>
                <a:srgbClr val="000000"/>
              </a:solidFill>
              <a:latin typeface="Times New Roman" panose="02020603050405020304" pitchFamily="18" charset="0"/>
              <a:ea typeface="Courier New" panose="02070309020205020404" pitchFamily="49" charset="0"/>
            </a:endParaRPr>
          </a:p>
        </p:txBody>
      </p:sp>
      <p:pic>
        <p:nvPicPr>
          <p:cNvPr id="13" name="Рисунок 12">
            <a:extLst>
              <a:ext uri="{FF2B5EF4-FFF2-40B4-BE49-F238E27FC236}">
                <a16:creationId xmlns:a16="http://schemas.microsoft.com/office/drawing/2014/main" id="{BB98EF22-EAAD-918F-638F-959B2D6AE10C}"/>
              </a:ext>
            </a:extLst>
          </p:cNvPr>
          <p:cNvPicPr>
            <a:picLocks noChangeAspect="1"/>
          </p:cNvPicPr>
          <p:nvPr/>
        </p:nvPicPr>
        <p:blipFill>
          <a:blip r:embed="rId6"/>
          <a:stretch>
            <a:fillRect/>
          </a:stretch>
        </p:blipFill>
        <p:spPr>
          <a:xfrm>
            <a:off x="999189" y="5100554"/>
            <a:ext cx="2091109" cy="1414395"/>
          </a:xfrm>
          <a:prstGeom prst="rect">
            <a:avLst/>
          </a:prstGeom>
        </p:spPr>
      </p:pic>
      <p:pic>
        <p:nvPicPr>
          <p:cNvPr id="14" name="Рисунок 13">
            <a:extLst>
              <a:ext uri="{FF2B5EF4-FFF2-40B4-BE49-F238E27FC236}">
                <a16:creationId xmlns:a16="http://schemas.microsoft.com/office/drawing/2014/main" id="{CA66762A-8DC5-7E45-F8E1-F69C226A0973}"/>
              </a:ext>
            </a:extLst>
          </p:cNvPr>
          <p:cNvPicPr>
            <a:picLocks noChangeAspect="1"/>
          </p:cNvPicPr>
          <p:nvPr/>
        </p:nvPicPr>
        <p:blipFill>
          <a:blip r:embed="rId7"/>
          <a:stretch>
            <a:fillRect/>
          </a:stretch>
        </p:blipFill>
        <p:spPr>
          <a:xfrm>
            <a:off x="8380874" y="4960061"/>
            <a:ext cx="2091109" cy="1322947"/>
          </a:xfrm>
          <a:prstGeom prst="rect">
            <a:avLst/>
          </a:prstGeom>
        </p:spPr>
      </p:pic>
    </p:spTree>
    <p:extLst>
      <p:ext uri="{BB962C8B-B14F-4D97-AF65-F5344CB8AC3E}">
        <p14:creationId xmlns:p14="http://schemas.microsoft.com/office/powerpoint/2010/main" val="2102501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544F588-D94F-99BF-D835-8A9E9111C3A3}"/>
              </a:ext>
            </a:extLst>
          </p:cNvPr>
          <p:cNvPicPr>
            <a:picLocks noChangeAspect="1"/>
          </p:cNvPicPr>
          <p:nvPr/>
        </p:nvPicPr>
        <p:blipFill>
          <a:blip r:embed="rId2"/>
          <a:stretch>
            <a:fillRect/>
          </a:stretch>
        </p:blipFill>
        <p:spPr>
          <a:xfrm>
            <a:off x="0" y="0"/>
            <a:ext cx="12192000" cy="6857999"/>
          </a:xfrm>
          <a:prstGeom prst="rect">
            <a:avLst/>
          </a:prstGeom>
        </p:spPr>
      </p:pic>
      <p:sp>
        <p:nvSpPr>
          <p:cNvPr id="4" name="TextBox 3">
            <a:extLst>
              <a:ext uri="{FF2B5EF4-FFF2-40B4-BE49-F238E27FC236}">
                <a16:creationId xmlns:a16="http://schemas.microsoft.com/office/drawing/2014/main" id="{C63B6676-257C-B86E-1679-78164553BEEE}"/>
              </a:ext>
            </a:extLst>
          </p:cNvPr>
          <p:cNvSpPr txBox="1"/>
          <p:nvPr/>
        </p:nvSpPr>
        <p:spPr>
          <a:xfrm>
            <a:off x="306015" y="175802"/>
            <a:ext cx="8930264" cy="646331"/>
          </a:xfrm>
          <a:prstGeom prst="rect">
            <a:avLst/>
          </a:prstGeom>
          <a:noFill/>
        </p:spPr>
        <p:txBody>
          <a:bodyPr wrap="square">
            <a:spAutoFit/>
          </a:bodyPr>
          <a:lstStyle/>
          <a:p>
            <a:pPr indent="450215" algn="just"/>
            <a:r>
              <a:rPr lang="ru-RU" sz="1200" dirty="0">
                <a:effectLst/>
                <a:latin typeface="Times New Roman" panose="02020603050405020304" pitchFamily="18" charset="0"/>
                <a:ea typeface="Times New Roman" panose="02020603050405020304" pitchFamily="18" charset="0"/>
              </a:rPr>
              <a:t>На территории округа сохранились уникальные </a:t>
            </a:r>
            <a:r>
              <a:rPr lang="ru-RU" sz="1200" u="sng" dirty="0">
                <a:solidFill>
                  <a:srgbClr val="0000FF"/>
                </a:solidFill>
                <a:effectLst/>
                <a:latin typeface="Times New Roman" panose="02020603050405020304" pitchFamily="18" charset="0"/>
                <a:ea typeface="Times New Roman" panose="02020603050405020304" pitchFamily="18" charset="0"/>
                <a:hlinkClick r:id="rId3" tooltip="Лотос"/>
              </a:rPr>
              <a:t>лотосовые</a:t>
            </a:r>
            <a:r>
              <a:rPr lang="ru-RU" sz="1200" u="sng" dirty="0">
                <a:solidFill>
                  <a:srgbClr val="0000FF"/>
                </a:solidFill>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4" tooltip="Озеро"/>
              </a:rPr>
              <a:t>озёра</a:t>
            </a:r>
            <a:r>
              <a:rPr lang="ru-RU" sz="1200" dirty="0">
                <a:effectLst/>
                <a:latin typeface="Times New Roman" panose="02020603050405020304" pitchFamily="18" charset="0"/>
                <a:ea typeface="Times New Roman" panose="02020603050405020304" pitchFamily="18" charset="0"/>
              </a:rPr>
              <a:t> и </a:t>
            </a:r>
            <a:r>
              <a:rPr lang="ru-RU" sz="1200" u="sng" dirty="0">
                <a:solidFill>
                  <a:srgbClr val="0000FF"/>
                </a:solidFill>
                <a:effectLst/>
                <a:latin typeface="Times New Roman" panose="02020603050405020304" pitchFamily="18" charset="0"/>
                <a:ea typeface="Times New Roman" panose="02020603050405020304" pitchFamily="18" charset="0"/>
                <a:hlinkClick r:id="rId5" tooltip="Тис"/>
              </a:rPr>
              <a:t>тисовые</a:t>
            </a:r>
            <a:r>
              <a:rPr lang="ru-RU" sz="1200" dirty="0">
                <a:effectLst/>
                <a:latin typeface="Times New Roman" panose="02020603050405020304" pitchFamily="18" charset="0"/>
                <a:ea typeface="Times New Roman" panose="02020603050405020304" pitchFamily="18" charset="0"/>
              </a:rPr>
              <a:t> рощи. </a:t>
            </a:r>
            <a:r>
              <a:rPr lang="ru-RU" sz="1200" u="sng" dirty="0">
                <a:solidFill>
                  <a:srgbClr val="0000FF"/>
                </a:solidFill>
                <a:effectLst/>
                <a:latin typeface="Times New Roman" panose="02020603050405020304" pitchFamily="18" charset="0"/>
                <a:ea typeface="Times New Roman" panose="02020603050405020304" pitchFamily="18" charset="0"/>
                <a:hlinkClick r:id="rId6" tooltip="Фауна"/>
              </a:rPr>
              <a:t>Фауна</a:t>
            </a:r>
            <a:r>
              <a:rPr lang="ru-RU" sz="1200" dirty="0">
                <a:effectLst/>
                <a:latin typeface="Times New Roman" panose="02020603050405020304" pitchFamily="18" charset="0"/>
                <a:ea typeface="Times New Roman" panose="02020603050405020304" pitchFamily="18" charset="0"/>
              </a:rPr>
              <a:t> представлена </a:t>
            </a:r>
            <a:r>
              <a:rPr lang="ru-RU" sz="1200" u="sng" dirty="0">
                <a:solidFill>
                  <a:srgbClr val="0000FF"/>
                </a:solidFill>
                <a:effectLst/>
                <a:latin typeface="Times New Roman" panose="02020603050405020304" pitchFamily="18" charset="0"/>
                <a:ea typeface="Times New Roman" panose="02020603050405020304" pitchFamily="18" charset="0"/>
                <a:hlinkClick r:id="rId7" tooltip="Медведь"/>
              </a:rPr>
              <a:t>медведями</a:t>
            </a:r>
            <a:r>
              <a:rPr lang="ru-RU" sz="1200" dirty="0">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8" tooltip="Кабан"/>
              </a:rPr>
              <a:t>кабанами</a:t>
            </a:r>
            <a:r>
              <a:rPr lang="ru-RU" sz="1200" dirty="0">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9" tooltip="Изюбрь"/>
              </a:rPr>
              <a:t>изюбрами</a:t>
            </a:r>
            <a:r>
              <a:rPr lang="ru-RU" sz="1200" dirty="0">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10" tooltip="Белка"/>
              </a:rPr>
              <a:t>белками</a:t>
            </a:r>
            <a:r>
              <a:rPr lang="ru-RU" sz="1200" dirty="0">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11" tooltip="Соболь"/>
              </a:rPr>
              <a:t>соболями</a:t>
            </a:r>
            <a:r>
              <a:rPr lang="ru-RU" sz="1200" dirty="0">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12" tooltip="Заяц"/>
              </a:rPr>
              <a:t>зайцами</a:t>
            </a:r>
            <a:r>
              <a:rPr lang="ru-RU" sz="1200" dirty="0">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13" tooltip="Лиса"/>
              </a:rPr>
              <a:t>лисами</a:t>
            </a:r>
            <a:r>
              <a:rPr lang="ru-RU" sz="1200" dirty="0">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14" tooltip="Тигр"/>
              </a:rPr>
              <a:t>тиграми</a:t>
            </a:r>
            <a:r>
              <a:rPr lang="ru-RU" sz="1200" dirty="0">
                <a:effectLst/>
                <a:latin typeface="Times New Roman" panose="02020603050405020304" pitchFamily="18" charset="0"/>
                <a:ea typeface="Times New Roman" panose="02020603050405020304" pitchFamily="18" charset="0"/>
              </a:rPr>
              <a:t>, </a:t>
            </a:r>
            <a:r>
              <a:rPr lang="ru-RU" sz="1200" u="sng" dirty="0">
                <a:solidFill>
                  <a:srgbClr val="0000FF"/>
                </a:solidFill>
                <a:effectLst/>
                <a:latin typeface="Times New Roman" panose="02020603050405020304" pitchFamily="18" charset="0"/>
                <a:ea typeface="Times New Roman" panose="02020603050405020304" pitchFamily="18" charset="0"/>
                <a:hlinkClick r:id="rId15" tooltip="Барсук"/>
              </a:rPr>
              <a:t>барсуками</a:t>
            </a:r>
            <a:r>
              <a:rPr lang="ru-RU" sz="1200" dirty="0">
                <a:effectLst/>
                <a:latin typeface="Times New Roman" panose="02020603050405020304" pitchFamily="18" charset="0"/>
                <a:ea typeface="Times New Roman" panose="02020603050405020304" pitchFamily="18" charset="0"/>
              </a:rPr>
              <a:t> и другими </a:t>
            </a:r>
            <a:r>
              <a:rPr lang="ru-RU" sz="1200" u="sng" dirty="0">
                <a:solidFill>
                  <a:srgbClr val="0000FF"/>
                </a:solidFill>
                <a:effectLst/>
                <a:latin typeface="Times New Roman" panose="02020603050405020304" pitchFamily="18" charset="0"/>
                <a:ea typeface="Times New Roman" panose="02020603050405020304" pitchFamily="18" charset="0"/>
                <a:hlinkClick r:id="rId16" tooltip="Животные"/>
              </a:rPr>
              <a:t>животными</a:t>
            </a:r>
            <a:r>
              <a:rPr lang="ru-RU" sz="1200" dirty="0">
                <a:effectLst/>
                <a:latin typeface="Times New Roman" panose="02020603050405020304" pitchFamily="18" charset="0"/>
                <a:ea typeface="Times New Roman" panose="02020603050405020304" pitchFamily="18" charset="0"/>
              </a:rPr>
              <a:t>. Площадь лесов района составляет 331,1 </a:t>
            </a:r>
            <a:r>
              <a:rPr lang="ru-RU" sz="1200" dirty="0" err="1">
                <a:effectLst/>
                <a:latin typeface="Times New Roman" panose="02020603050405020304" pitchFamily="18" charset="0"/>
                <a:ea typeface="Times New Roman" panose="02020603050405020304" pitchFamily="18" charset="0"/>
              </a:rPr>
              <a:t>тыс.га</a:t>
            </a:r>
            <a:r>
              <a:rPr lang="ru-RU" sz="1200" dirty="0">
                <a:effectLst/>
                <a:latin typeface="Times New Roman" panose="02020603050405020304" pitchFamily="18" charset="0"/>
                <a:ea typeface="Times New Roman" panose="02020603050405020304" pitchFamily="18" charset="0"/>
              </a:rPr>
              <a:t>.</a:t>
            </a:r>
          </a:p>
        </p:txBody>
      </p:sp>
      <p:pic>
        <p:nvPicPr>
          <p:cNvPr id="5" name="Рисунок 4">
            <a:extLst>
              <a:ext uri="{FF2B5EF4-FFF2-40B4-BE49-F238E27FC236}">
                <a16:creationId xmlns:a16="http://schemas.microsoft.com/office/drawing/2014/main" id="{1CE9CD17-7DB5-1C7C-0417-F63C7D651B07}"/>
              </a:ext>
            </a:extLst>
          </p:cNvPr>
          <p:cNvPicPr>
            <a:picLocks noChangeAspect="1"/>
          </p:cNvPicPr>
          <p:nvPr/>
        </p:nvPicPr>
        <p:blipFill>
          <a:blip r:embed="rId17"/>
          <a:stretch>
            <a:fillRect/>
          </a:stretch>
        </p:blipFill>
        <p:spPr>
          <a:xfrm>
            <a:off x="1008751" y="644306"/>
            <a:ext cx="1946970" cy="1774259"/>
          </a:xfrm>
          <a:prstGeom prst="rect">
            <a:avLst/>
          </a:prstGeom>
        </p:spPr>
      </p:pic>
      <p:pic>
        <p:nvPicPr>
          <p:cNvPr id="6" name="Рисунок 5">
            <a:extLst>
              <a:ext uri="{FF2B5EF4-FFF2-40B4-BE49-F238E27FC236}">
                <a16:creationId xmlns:a16="http://schemas.microsoft.com/office/drawing/2014/main" id="{DE0AED38-FC20-BC5A-420C-47C814E2F9B1}"/>
              </a:ext>
            </a:extLst>
          </p:cNvPr>
          <p:cNvPicPr>
            <a:picLocks noChangeAspect="1"/>
          </p:cNvPicPr>
          <p:nvPr/>
        </p:nvPicPr>
        <p:blipFill>
          <a:blip r:embed="rId18"/>
          <a:stretch>
            <a:fillRect/>
          </a:stretch>
        </p:blipFill>
        <p:spPr>
          <a:xfrm>
            <a:off x="3746222" y="664006"/>
            <a:ext cx="1639099" cy="1774259"/>
          </a:xfrm>
          <a:prstGeom prst="rect">
            <a:avLst/>
          </a:prstGeom>
        </p:spPr>
      </p:pic>
      <p:pic>
        <p:nvPicPr>
          <p:cNvPr id="7" name="Рисунок 6">
            <a:extLst>
              <a:ext uri="{FF2B5EF4-FFF2-40B4-BE49-F238E27FC236}">
                <a16:creationId xmlns:a16="http://schemas.microsoft.com/office/drawing/2014/main" id="{FA86E807-F588-950F-8C55-B0CF657DE464}"/>
              </a:ext>
            </a:extLst>
          </p:cNvPr>
          <p:cNvPicPr>
            <a:picLocks noChangeAspect="1"/>
          </p:cNvPicPr>
          <p:nvPr/>
        </p:nvPicPr>
        <p:blipFill>
          <a:blip r:embed="rId19"/>
          <a:stretch>
            <a:fillRect/>
          </a:stretch>
        </p:blipFill>
        <p:spPr>
          <a:xfrm>
            <a:off x="9131543" y="0"/>
            <a:ext cx="3060457" cy="2042337"/>
          </a:xfrm>
          <a:prstGeom prst="rect">
            <a:avLst/>
          </a:prstGeom>
        </p:spPr>
      </p:pic>
      <p:sp>
        <p:nvSpPr>
          <p:cNvPr id="8" name="TextBox 7">
            <a:extLst>
              <a:ext uri="{FF2B5EF4-FFF2-40B4-BE49-F238E27FC236}">
                <a16:creationId xmlns:a16="http://schemas.microsoft.com/office/drawing/2014/main" id="{1CCF065A-DE05-9979-6A04-B9429ECCBCA5}"/>
              </a:ext>
            </a:extLst>
          </p:cNvPr>
          <p:cNvSpPr txBox="1"/>
          <p:nvPr/>
        </p:nvSpPr>
        <p:spPr>
          <a:xfrm>
            <a:off x="430577" y="2601804"/>
            <a:ext cx="7924857" cy="461665"/>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На территории  округа обитают 29 редких видов животных и произрастают 34 вида редких видов растений, занесенных в Красную книгу Российской Федерации и Красную книгу Приморского края.</a:t>
            </a:r>
            <a:endParaRPr lang="ru-RU" sz="1200" dirty="0">
              <a:solidFill>
                <a:srgbClr val="000000"/>
              </a:solidFill>
              <a:latin typeface="Times New Roman" panose="02020603050405020304" pitchFamily="18" charset="0"/>
              <a:ea typeface="Courier New" panose="02070309020205020404" pitchFamily="49" charset="0"/>
            </a:endParaRPr>
          </a:p>
        </p:txBody>
      </p:sp>
      <p:pic>
        <p:nvPicPr>
          <p:cNvPr id="9" name="Рисунок 8">
            <a:extLst>
              <a:ext uri="{FF2B5EF4-FFF2-40B4-BE49-F238E27FC236}">
                <a16:creationId xmlns:a16="http://schemas.microsoft.com/office/drawing/2014/main" id="{CB1D31CA-CE72-8902-BBB7-8832ADBA343B}"/>
              </a:ext>
            </a:extLst>
          </p:cNvPr>
          <p:cNvPicPr>
            <a:picLocks noChangeAspect="1"/>
          </p:cNvPicPr>
          <p:nvPr/>
        </p:nvPicPr>
        <p:blipFill>
          <a:blip r:embed="rId20"/>
          <a:stretch>
            <a:fillRect/>
          </a:stretch>
        </p:blipFill>
        <p:spPr>
          <a:xfrm>
            <a:off x="390096" y="3063469"/>
            <a:ext cx="2402032" cy="1566808"/>
          </a:xfrm>
          <a:prstGeom prst="rect">
            <a:avLst/>
          </a:prstGeom>
        </p:spPr>
      </p:pic>
      <p:sp>
        <p:nvSpPr>
          <p:cNvPr id="10" name="TextBox 9">
            <a:extLst>
              <a:ext uri="{FF2B5EF4-FFF2-40B4-BE49-F238E27FC236}">
                <a16:creationId xmlns:a16="http://schemas.microsoft.com/office/drawing/2014/main" id="{81C0109E-96B9-D325-C06F-5EA04EDB69F0}"/>
              </a:ext>
            </a:extLst>
          </p:cNvPr>
          <p:cNvSpPr txBox="1"/>
          <p:nvPr/>
        </p:nvSpPr>
        <p:spPr>
          <a:xfrm>
            <a:off x="497690" y="4566141"/>
            <a:ext cx="2361550" cy="276999"/>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Дальневосточный лесной кот</a:t>
            </a:r>
            <a:endParaRPr lang="ru-RU" sz="1200" dirty="0">
              <a:solidFill>
                <a:srgbClr val="000000"/>
              </a:solidFill>
              <a:latin typeface="Times New Roman" panose="02020603050405020304" pitchFamily="18" charset="0"/>
              <a:ea typeface="Courier New" panose="02070309020205020404" pitchFamily="49" charset="0"/>
            </a:endParaRPr>
          </a:p>
        </p:txBody>
      </p:sp>
      <p:pic>
        <p:nvPicPr>
          <p:cNvPr id="11" name="Рисунок 10">
            <a:extLst>
              <a:ext uri="{FF2B5EF4-FFF2-40B4-BE49-F238E27FC236}">
                <a16:creationId xmlns:a16="http://schemas.microsoft.com/office/drawing/2014/main" id="{E0783372-F4C7-4E0D-5C72-1FFF2B68B9CE}"/>
              </a:ext>
            </a:extLst>
          </p:cNvPr>
          <p:cNvPicPr>
            <a:picLocks noChangeAspect="1"/>
          </p:cNvPicPr>
          <p:nvPr/>
        </p:nvPicPr>
        <p:blipFill>
          <a:blip r:embed="rId21"/>
          <a:stretch>
            <a:fillRect/>
          </a:stretch>
        </p:blipFill>
        <p:spPr>
          <a:xfrm>
            <a:off x="497690" y="4884352"/>
            <a:ext cx="2188654" cy="1450974"/>
          </a:xfrm>
          <a:prstGeom prst="rect">
            <a:avLst/>
          </a:prstGeom>
        </p:spPr>
      </p:pic>
      <p:sp>
        <p:nvSpPr>
          <p:cNvPr id="12" name="TextBox 11">
            <a:extLst>
              <a:ext uri="{FF2B5EF4-FFF2-40B4-BE49-F238E27FC236}">
                <a16:creationId xmlns:a16="http://schemas.microsoft.com/office/drawing/2014/main" id="{E185065B-8DFC-B784-FB25-CCB9A8533ADF}"/>
              </a:ext>
            </a:extLst>
          </p:cNvPr>
          <p:cNvSpPr txBox="1"/>
          <p:nvPr/>
        </p:nvSpPr>
        <p:spPr>
          <a:xfrm>
            <a:off x="755217" y="6376538"/>
            <a:ext cx="1475113" cy="276999"/>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Амурский тигр</a:t>
            </a:r>
            <a:endParaRPr lang="ru-RU" sz="1200" dirty="0">
              <a:solidFill>
                <a:srgbClr val="000000"/>
              </a:solidFill>
              <a:latin typeface="Times New Roman" panose="02020603050405020304" pitchFamily="18" charset="0"/>
              <a:ea typeface="Courier New" panose="02070309020205020404" pitchFamily="49" charset="0"/>
            </a:endParaRPr>
          </a:p>
        </p:txBody>
      </p:sp>
      <p:pic>
        <p:nvPicPr>
          <p:cNvPr id="13" name="Рисунок 12">
            <a:extLst>
              <a:ext uri="{FF2B5EF4-FFF2-40B4-BE49-F238E27FC236}">
                <a16:creationId xmlns:a16="http://schemas.microsoft.com/office/drawing/2014/main" id="{F23A1855-33CE-FAFF-B308-BCF1C5DD6089}"/>
              </a:ext>
            </a:extLst>
          </p:cNvPr>
          <p:cNvPicPr>
            <a:picLocks noChangeAspect="1"/>
          </p:cNvPicPr>
          <p:nvPr/>
        </p:nvPicPr>
        <p:blipFill>
          <a:blip r:embed="rId22"/>
          <a:stretch>
            <a:fillRect/>
          </a:stretch>
        </p:blipFill>
        <p:spPr>
          <a:xfrm>
            <a:off x="3014943" y="3063469"/>
            <a:ext cx="2017951" cy="1457070"/>
          </a:xfrm>
          <a:prstGeom prst="rect">
            <a:avLst/>
          </a:prstGeom>
        </p:spPr>
      </p:pic>
      <p:sp>
        <p:nvSpPr>
          <p:cNvPr id="14" name="TextBox 13">
            <a:extLst>
              <a:ext uri="{FF2B5EF4-FFF2-40B4-BE49-F238E27FC236}">
                <a16:creationId xmlns:a16="http://schemas.microsoft.com/office/drawing/2014/main" id="{FC3C6A99-EC93-0EB7-4DA7-F85626BFF0FE}"/>
              </a:ext>
            </a:extLst>
          </p:cNvPr>
          <p:cNvSpPr txBox="1"/>
          <p:nvPr/>
        </p:nvSpPr>
        <p:spPr>
          <a:xfrm>
            <a:off x="3384893" y="4491777"/>
            <a:ext cx="1279119" cy="276999"/>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Мандаринка</a:t>
            </a:r>
            <a:endParaRPr lang="ru-RU" sz="1200" dirty="0">
              <a:solidFill>
                <a:srgbClr val="000000"/>
              </a:solidFill>
              <a:latin typeface="Times New Roman" panose="02020603050405020304" pitchFamily="18" charset="0"/>
              <a:ea typeface="Courier New" panose="02070309020205020404" pitchFamily="49" charset="0"/>
            </a:endParaRPr>
          </a:p>
        </p:txBody>
      </p:sp>
      <p:pic>
        <p:nvPicPr>
          <p:cNvPr id="15" name="Рисунок 14">
            <a:extLst>
              <a:ext uri="{FF2B5EF4-FFF2-40B4-BE49-F238E27FC236}">
                <a16:creationId xmlns:a16="http://schemas.microsoft.com/office/drawing/2014/main" id="{7052561F-7424-EB47-4848-A3D2676E7ADE}"/>
              </a:ext>
            </a:extLst>
          </p:cNvPr>
          <p:cNvPicPr>
            <a:picLocks noChangeAspect="1"/>
          </p:cNvPicPr>
          <p:nvPr/>
        </p:nvPicPr>
        <p:blipFill>
          <a:blip r:embed="rId23"/>
          <a:stretch>
            <a:fillRect/>
          </a:stretch>
        </p:blipFill>
        <p:spPr>
          <a:xfrm>
            <a:off x="5205907" y="3063469"/>
            <a:ext cx="1780186" cy="1042506"/>
          </a:xfrm>
          <a:prstGeom prst="rect">
            <a:avLst/>
          </a:prstGeom>
        </p:spPr>
      </p:pic>
      <p:sp>
        <p:nvSpPr>
          <p:cNvPr id="16" name="TextBox 15">
            <a:extLst>
              <a:ext uri="{FF2B5EF4-FFF2-40B4-BE49-F238E27FC236}">
                <a16:creationId xmlns:a16="http://schemas.microsoft.com/office/drawing/2014/main" id="{D791F28C-F343-F1B0-C90A-17D65F77EB46}"/>
              </a:ext>
            </a:extLst>
          </p:cNvPr>
          <p:cNvSpPr txBox="1"/>
          <p:nvPr/>
        </p:nvSpPr>
        <p:spPr>
          <a:xfrm>
            <a:off x="6941203" y="3152000"/>
            <a:ext cx="1765229" cy="276999"/>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Абрикос маньчжурский</a:t>
            </a:r>
            <a:endParaRPr lang="ru-RU" sz="1200" dirty="0">
              <a:solidFill>
                <a:srgbClr val="000000"/>
              </a:solidFill>
              <a:latin typeface="Times New Roman" panose="02020603050405020304" pitchFamily="18" charset="0"/>
              <a:ea typeface="Courier New" panose="02070309020205020404" pitchFamily="49" charset="0"/>
            </a:endParaRPr>
          </a:p>
        </p:txBody>
      </p:sp>
      <p:pic>
        <p:nvPicPr>
          <p:cNvPr id="17" name="Рисунок 16">
            <a:extLst>
              <a:ext uri="{FF2B5EF4-FFF2-40B4-BE49-F238E27FC236}">
                <a16:creationId xmlns:a16="http://schemas.microsoft.com/office/drawing/2014/main" id="{E17754D3-CD1E-240E-1BBA-F1FC44061C8B}"/>
              </a:ext>
            </a:extLst>
          </p:cNvPr>
          <p:cNvPicPr>
            <a:picLocks noChangeAspect="1"/>
          </p:cNvPicPr>
          <p:nvPr/>
        </p:nvPicPr>
        <p:blipFill>
          <a:blip r:embed="rId24"/>
          <a:stretch>
            <a:fillRect/>
          </a:stretch>
        </p:blipFill>
        <p:spPr>
          <a:xfrm>
            <a:off x="3079007" y="4858502"/>
            <a:ext cx="2024047" cy="1518036"/>
          </a:xfrm>
          <a:prstGeom prst="rect">
            <a:avLst/>
          </a:prstGeom>
        </p:spPr>
      </p:pic>
      <p:sp>
        <p:nvSpPr>
          <p:cNvPr id="20" name="TextBox 19">
            <a:extLst>
              <a:ext uri="{FF2B5EF4-FFF2-40B4-BE49-F238E27FC236}">
                <a16:creationId xmlns:a16="http://schemas.microsoft.com/office/drawing/2014/main" id="{A0AA2795-5157-5013-EAAD-B9C57C3CCAB7}"/>
              </a:ext>
            </a:extLst>
          </p:cNvPr>
          <p:cNvSpPr txBox="1"/>
          <p:nvPr/>
        </p:nvSpPr>
        <p:spPr>
          <a:xfrm>
            <a:off x="3042055" y="6415388"/>
            <a:ext cx="2088111" cy="276999"/>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Касатик гладкий</a:t>
            </a:r>
            <a:endParaRPr lang="ru-RU" sz="1200" dirty="0">
              <a:solidFill>
                <a:srgbClr val="000000"/>
              </a:solidFill>
              <a:latin typeface="Times New Roman" panose="02020603050405020304" pitchFamily="18" charset="0"/>
              <a:ea typeface="Courier New" panose="02070309020205020404" pitchFamily="49" charset="0"/>
            </a:endParaRPr>
          </a:p>
        </p:txBody>
      </p:sp>
      <p:pic>
        <p:nvPicPr>
          <p:cNvPr id="21" name="Рисунок 20">
            <a:extLst>
              <a:ext uri="{FF2B5EF4-FFF2-40B4-BE49-F238E27FC236}">
                <a16:creationId xmlns:a16="http://schemas.microsoft.com/office/drawing/2014/main" id="{DAE137F7-D216-6070-C919-5D5820344DB5}"/>
              </a:ext>
            </a:extLst>
          </p:cNvPr>
          <p:cNvPicPr>
            <a:picLocks noChangeAspect="1"/>
          </p:cNvPicPr>
          <p:nvPr/>
        </p:nvPicPr>
        <p:blipFill>
          <a:blip r:embed="rId25"/>
          <a:stretch>
            <a:fillRect/>
          </a:stretch>
        </p:blipFill>
        <p:spPr>
          <a:xfrm>
            <a:off x="5473004" y="4520539"/>
            <a:ext cx="1688738" cy="1268078"/>
          </a:xfrm>
          <a:prstGeom prst="rect">
            <a:avLst/>
          </a:prstGeom>
        </p:spPr>
      </p:pic>
      <p:sp>
        <p:nvSpPr>
          <p:cNvPr id="22" name="TextBox 21">
            <a:extLst>
              <a:ext uri="{FF2B5EF4-FFF2-40B4-BE49-F238E27FC236}">
                <a16:creationId xmlns:a16="http://schemas.microsoft.com/office/drawing/2014/main" id="{D2AB25CA-B647-29F1-A5FB-019B1C099906}"/>
              </a:ext>
            </a:extLst>
          </p:cNvPr>
          <p:cNvSpPr txBox="1"/>
          <p:nvPr/>
        </p:nvSpPr>
        <p:spPr>
          <a:xfrm>
            <a:off x="5692048" y="5772696"/>
            <a:ext cx="1765229" cy="276999"/>
          </a:xfrm>
          <a:prstGeom prst="rect">
            <a:avLst/>
          </a:prstGeom>
          <a:noFill/>
        </p:spPr>
        <p:txBody>
          <a:bodyPr wrap="square">
            <a:spAutoFit/>
          </a:bodyPr>
          <a:lstStyle/>
          <a:p>
            <a:pPr algn="just"/>
            <a:r>
              <a:rPr lang="ru-RU" sz="1200" dirty="0">
                <a:solidFill>
                  <a:srgbClr val="000000"/>
                </a:solidFill>
                <a:effectLst/>
                <a:latin typeface="Times New Roman" panose="02020603050405020304" pitchFamily="18" charset="0"/>
                <a:ea typeface="Courier New" panose="02070309020205020404" pitchFamily="49" charset="0"/>
              </a:rPr>
              <a:t>Рядовка обутая</a:t>
            </a:r>
            <a:endParaRPr lang="ru-RU" sz="1200" dirty="0">
              <a:solidFill>
                <a:srgbClr val="000000"/>
              </a:solidFill>
              <a:latin typeface="Times New Roman" panose="02020603050405020304" pitchFamily="18" charset="0"/>
              <a:ea typeface="Courier New" panose="02070309020205020404" pitchFamily="49" charset="0"/>
            </a:endParaRPr>
          </a:p>
        </p:txBody>
      </p:sp>
    </p:spTree>
    <p:extLst>
      <p:ext uri="{BB962C8B-B14F-4D97-AF65-F5344CB8AC3E}">
        <p14:creationId xmlns:p14="http://schemas.microsoft.com/office/powerpoint/2010/main" val="2589215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FA9F516-5CF7-D83E-2BA2-74A522F7D38B}"/>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16E1A72-99ED-65C3-D4D3-586AD7E8A13B}"/>
              </a:ext>
            </a:extLst>
          </p:cNvPr>
          <p:cNvSpPr txBox="1"/>
          <p:nvPr/>
        </p:nvSpPr>
        <p:spPr>
          <a:xfrm>
            <a:off x="7997058" y="3550005"/>
            <a:ext cx="2910221" cy="1569660"/>
          </a:xfrm>
          <a:prstGeom prst="rect">
            <a:avLst/>
          </a:prstGeom>
          <a:noFill/>
        </p:spPr>
        <p:txBody>
          <a:bodyPr wrap="square">
            <a:spAutoFit/>
          </a:bodyPr>
          <a:lstStyle/>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Озеро «Казенное» - утвержден 08.04.1986г (выращивание лотосов), расположено к северо-востоку от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с.Пухово</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площадью 39,3 га;</a:t>
            </a:r>
          </a:p>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Озеро «Ореховое» - утвержден 08.04.1986г (выращивание лотосов), расположено в окрестностях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с.Пухово</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площадью 17,4га</a:t>
            </a:r>
            <a:endParaRPr lang="ru-RU" sz="1800" dirty="0">
              <a:effectLst/>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F51805EB-2CD5-9126-156F-4C1E51934034}"/>
              </a:ext>
            </a:extLst>
          </p:cNvPr>
          <p:cNvSpPr txBox="1"/>
          <p:nvPr/>
        </p:nvSpPr>
        <p:spPr>
          <a:xfrm>
            <a:off x="3387055" y="-20780"/>
            <a:ext cx="6153324" cy="292388"/>
          </a:xfrm>
          <a:prstGeom prst="rect">
            <a:avLst/>
          </a:prstGeom>
          <a:noFill/>
        </p:spPr>
        <p:txBody>
          <a:bodyPr wrap="square">
            <a:spAutoFit/>
          </a:bodyPr>
          <a:lstStyle/>
          <a:p>
            <a:r>
              <a:rPr kumimoji="0" lang="ru-RU" sz="1300" b="1" i="0" u="none" strike="noStrike" kern="1200" cap="none" spc="0" normalizeH="0" baseline="0" noProof="0" dirty="0">
                <a:ln>
                  <a:noFill/>
                </a:ln>
                <a:solidFill>
                  <a:srgbClr val="851CB4"/>
                </a:solidFill>
                <a:effectLst/>
                <a:uLnTx/>
                <a:uFillTx/>
                <a:latin typeface="Times New Roman" panose="02020603050405020304" pitchFamily="18" charset="0"/>
                <a:ea typeface="Times New Roman" panose="02020603050405020304" pitchFamily="18" charset="0"/>
                <a:cs typeface="+mn-cs"/>
              </a:rPr>
              <a:t>Памятники природы Анучинского муниципального округа</a:t>
            </a:r>
            <a:endParaRPr lang="ru-RU" sz="1300" b="1" dirty="0">
              <a:solidFill>
                <a:srgbClr val="851CB4"/>
              </a:solidFill>
            </a:endParaRPr>
          </a:p>
        </p:txBody>
      </p:sp>
      <p:pic>
        <p:nvPicPr>
          <p:cNvPr id="6" name="Рисунок 5">
            <a:extLst>
              <a:ext uri="{FF2B5EF4-FFF2-40B4-BE49-F238E27FC236}">
                <a16:creationId xmlns:a16="http://schemas.microsoft.com/office/drawing/2014/main" id="{F5B331A6-15ED-4B56-A4BF-C75567190260}"/>
              </a:ext>
            </a:extLst>
          </p:cNvPr>
          <p:cNvPicPr>
            <a:picLocks noChangeAspect="1"/>
          </p:cNvPicPr>
          <p:nvPr/>
        </p:nvPicPr>
        <p:blipFill>
          <a:blip r:embed="rId3"/>
          <a:stretch>
            <a:fillRect/>
          </a:stretch>
        </p:blipFill>
        <p:spPr>
          <a:xfrm>
            <a:off x="226095" y="271608"/>
            <a:ext cx="2310584" cy="2144421"/>
          </a:xfrm>
          <a:prstGeom prst="rect">
            <a:avLst/>
          </a:prstGeom>
        </p:spPr>
      </p:pic>
      <p:sp>
        <p:nvSpPr>
          <p:cNvPr id="10" name="TextBox 9">
            <a:extLst>
              <a:ext uri="{FF2B5EF4-FFF2-40B4-BE49-F238E27FC236}">
                <a16:creationId xmlns:a16="http://schemas.microsoft.com/office/drawing/2014/main" id="{69DAC13F-CE17-63C2-DB44-5CEA368C94CE}"/>
              </a:ext>
            </a:extLst>
          </p:cNvPr>
          <p:cNvSpPr txBox="1"/>
          <p:nvPr/>
        </p:nvSpPr>
        <p:spPr>
          <a:xfrm>
            <a:off x="2536679" y="180075"/>
            <a:ext cx="5114081" cy="2308324"/>
          </a:xfrm>
          <a:prstGeom prst="rect">
            <a:avLst/>
          </a:prstGeom>
          <a:noFill/>
        </p:spPr>
        <p:txBody>
          <a:bodyPr wrap="square">
            <a:spAutoFit/>
          </a:bodyPr>
          <a:lstStyle/>
          <a:p>
            <a:pPr algn="just"/>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Государственный природный биологический (зоологический) заказник краевого значения «Тихий» создан в 1957 году на площади 23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тыс.гектаров</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(охрана животных) – граница идет от северо-восточной окраины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с.Гражданка</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вверх по течению по правому берегу реки Тихой до первого моста автомобильной дороги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с,гражданка</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с.Рисовое.Далее</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автомобильной дороге вдоль внешней границы рисовых систем на северо-восток до моста через реку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Синегорку</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 левому берегу реки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Синегорки</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 пересечения со Вторым каналом от реки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Лукинки</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 по нему на юг, до его поворота на юго-запад и отсюда по безымянному ключу до реки Арсеньевки. Вверх по левому берегу реки Арсеньевки граница идет до железнодорожного моста и от железнодорожного моста по железной дороге до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с.Гражданка</a:t>
            </a:r>
            <a:endParaRPr lang="ru-RU" dirty="0"/>
          </a:p>
        </p:txBody>
      </p:sp>
      <p:pic>
        <p:nvPicPr>
          <p:cNvPr id="11" name="Рисунок 10">
            <a:extLst>
              <a:ext uri="{FF2B5EF4-FFF2-40B4-BE49-F238E27FC236}">
                <a16:creationId xmlns:a16="http://schemas.microsoft.com/office/drawing/2014/main" id="{362269E2-DDA2-51A6-3E02-536FDF9C11B5}"/>
              </a:ext>
            </a:extLst>
          </p:cNvPr>
          <p:cNvPicPr>
            <a:picLocks noChangeAspect="1"/>
          </p:cNvPicPr>
          <p:nvPr/>
        </p:nvPicPr>
        <p:blipFill>
          <a:blip r:embed="rId4"/>
          <a:stretch>
            <a:fillRect/>
          </a:stretch>
        </p:blipFill>
        <p:spPr>
          <a:xfrm>
            <a:off x="8655861" y="271608"/>
            <a:ext cx="2987299" cy="1676545"/>
          </a:xfrm>
          <a:prstGeom prst="rect">
            <a:avLst/>
          </a:prstGeom>
        </p:spPr>
      </p:pic>
      <p:sp>
        <p:nvSpPr>
          <p:cNvPr id="13" name="TextBox 12">
            <a:extLst>
              <a:ext uri="{FF2B5EF4-FFF2-40B4-BE49-F238E27FC236}">
                <a16:creationId xmlns:a16="http://schemas.microsoft.com/office/drawing/2014/main" id="{807997AD-0717-C2E5-69B2-7DB746B6C0F0}"/>
              </a:ext>
            </a:extLst>
          </p:cNvPr>
          <p:cNvSpPr txBox="1"/>
          <p:nvPr/>
        </p:nvSpPr>
        <p:spPr>
          <a:xfrm>
            <a:off x="8655861" y="1994062"/>
            <a:ext cx="3087676" cy="830997"/>
          </a:xfrm>
          <a:prstGeom prst="rect">
            <a:avLst/>
          </a:prstGeom>
          <a:noFill/>
        </p:spPr>
        <p:txBody>
          <a:bodyPr wrap="square">
            <a:spAutoFit/>
          </a:bodyPr>
          <a:lstStyle/>
          <a:p>
            <a:pPr marL="0" marR="0" lvl="0" indent="450215"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Тисовая роща  утвержден 29.08.1975г (памятник уникальных деревьев), расположена на территории чернышевского участкового лесничества, площадь 11,8 га;</a:t>
            </a:r>
          </a:p>
        </p:txBody>
      </p:sp>
      <p:pic>
        <p:nvPicPr>
          <p:cNvPr id="14" name="Рисунок 13">
            <a:extLst>
              <a:ext uri="{FF2B5EF4-FFF2-40B4-BE49-F238E27FC236}">
                <a16:creationId xmlns:a16="http://schemas.microsoft.com/office/drawing/2014/main" id="{B9DF5927-87B6-FD44-F475-E674D3F03469}"/>
              </a:ext>
            </a:extLst>
          </p:cNvPr>
          <p:cNvPicPr>
            <a:picLocks noChangeAspect="1"/>
          </p:cNvPicPr>
          <p:nvPr/>
        </p:nvPicPr>
        <p:blipFill>
          <a:blip r:embed="rId5"/>
          <a:stretch>
            <a:fillRect/>
          </a:stretch>
        </p:blipFill>
        <p:spPr>
          <a:xfrm>
            <a:off x="226095" y="2507562"/>
            <a:ext cx="1871153" cy="20141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TextBox 14">
            <a:extLst>
              <a:ext uri="{FF2B5EF4-FFF2-40B4-BE49-F238E27FC236}">
                <a16:creationId xmlns:a16="http://schemas.microsoft.com/office/drawing/2014/main" id="{C4BBD9A6-82C8-1AD2-8BA7-5B52C14963B1}"/>
              </a:ext>
            </a:extLst>
          </p:cNvPr>
          <p:cNvSpPr txBox="1"/>
          <p:nvPr/>
        </p:nvSpPr>
        <p:spPr>
          <a:xfrm>
            <a:off x="263000" y="4521666"/>
            <a:ext cx="1797341" cy="461665"/>
          </a:xfrm>
          <a:prstGeom prst="rect">
            <a:avLst/>
          </a:prstGeom>
          <a:noFill/>
        </p:spPr>
        <p:txBody>
          <a:bodyPr wrap="square">
            <a:spAutoFit/>
          </a:bodyPr>
          <a:lstStyle/>
          <a:p>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Стоянка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В.К.Арсеньева</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утвержден 08.04.1983г</a:t>
            </a:r>
            <a:endParaRPr lang="ru-RU" sz="1200" dirty="0"/>
          </a:p>
        </p:txBody>
      </p:sp>
      <p:pic>
        <p:nvPicPr>
          <p:cNvPr id="16" name="Рисунок 15">
            <a:extLst>
              <a:ext uri="{FF2B5EF4-FFF2-40B4-BE49-F238E27FC236}">
                <a16:creationId xmlns:a16="http://schemas.microsoft.com/office/drawing/2014/main" id="{97619F72-3746-6D09-09BB-7B14ED75FC2C}"/>
              </a:ext>
            </a:extLst>
          </p:cNvPr>
          <p:cNvPicPr>
            <a:picLocks noChangeAspect="1"/>
          </p:cNvPicPr>
          <p:nvPr/>
        </p:nvPicPr>
        <p:blipFill>
          <a:blip r:embed="rId6"/>
          <a:stretch>
            <a:fillRect/>
          </a:stretch>
        </p:blipFill>
        <p:spPr>
          <a:xfrm>
            <a:off x="2438027" y="2409560"/>
            <a:ext cx="2938527" cy="1790280"/>
          </a:xfrm>
          <a:prstGeom prst="rect">
            <a:avLst/>
          </a:prstGeom>
          <a:ln>
            <a:noFill/>
          </a:ln>
          <a:effectLst>
            <a:softEdge rad="112500"/>
          </a:effectLst>
        </p:spPr>
      </p:pic>
      <p:sp>
        <p:nvSpPr>
          <p:cNvPr id="18" name="TextBox 17">
            <a:extLst>
              <a:ext uri="{FF2B5EF4-FFF2-40B4-BE49-F238E27FC236}">
                <a16:creationId xmlns:a16="http://schemas.microsoft.com/office/drawing/2014/main" id="{4E6BFAC6-9467-3C80-9D96-4917CDF317CC}"/>
              </a:ext>
            </a:extLst>
          </p:cNvPr>
          <p:cNvSpPr txBox="1"/>
          <p:nvPr/>
        </p:nvSpPr>
        <p:spPr>
          <a:xfrm>
            <a:off x="5357010" y="2550333"/>
            <a:ext cx="2850388"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Круглая сопка средневековое городище </a:t>
            </a: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XIII</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века. Этот памятник попал в список раритетов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историко</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 культурного наследия Российской Федерации</a:t>
            </a:r>
            <a:endParaRPr kumimoji="0" lang="ru-RU"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9" name="Рисунок 18">
            <a:extLst>
              <a:ext uri="{FF2B5EF4-FFF2-40B4-BE49-F238E27FC236}">
                <a16:creationId xmlns:a16="http://schemas.microsoft.com/office/drawing/2014/main" id="{40CF3B3E-5EA9-7ABC-4B12-0468869B7BE4}"/>
              </a:ext>
            </a:extLst>
          </p:cNvPr>
          <p:cNvPicPr>
            <a:picLocks noChangeAspect="1"/>
          </p:cNvPicPr>
          <p:nvPr/>
        </p:nvPicPr>
        <p:blipFill>
          <a:blip r:embed="rId7"/>
          <a:stretch>
            <a:fillRect/>
          </a:stretch>
        </p:blipFill>
        <p:spPr>
          <a:xfrm>
            <a:off x="188672" y="5040559"/>
            <a:ext cx="2670279" cy="1780186"/>
          </a:xfrm>
          <a:prstGeom prst="rect">
            <a:avLst/>
          </a:prstGeom>
        </p:spPr>
      </p:pic>
      <p:sp>
        <p:nvSpPr>
          <p:cNvPr id="20" name="TextBox 19">
            <a:extLst>
              <a:ext uri="{FF2B5EF4-FFF2-40B4-BE49-F238E27FC236}">
                <a16:creationId xmlns:a16="http://schemas.microsoft.com/office/drawing/2014/main" id="{2D0881EB-18E6-CE0D-7127-D6519C120041}"/>
              </a:ext>
            </a:extLst>
          </p:cNvPr>
          <p:cNvSpPr txBox="1"/>
          <p:nvPr/>
        </p:nvSpPr>
        <p:spPr>
          <a:xfrm>
            <a:off x="2966081" y="5154706"/>
            <a:ext cx="2670052" cy="1200329"/>
          </a:xfrm>
          <a:prstGeom prst="rect">
            <a:avLst/>
          </a:prstGeom>
          <a:noFill/>
        </p:spPr>
        <p:txBody>
          <a:bodyPr wrap="square">
            <a:spAutoFit/>
          </a:bodyPr>
          <a:lstStyle/>
          <a:p>
            <a:pPr algn="just"/>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Родник «Тигр» - главная достопримечательность округа. Родник в художественном оформлении под голову тигра, бьет на склоне сопки на выезде из села Анучино в сторону города Арсеньева</a:t>
            </a:r>
            <a:endParaRPr lang="ru-RU" sz="1200" dirty="0"/>
          </a:p>
        </p:txBody>
      </p:sp>
      <p:pic>
        <p:nvPicPr>
          <p:cNvPr id="21" name="Рисунок 20">
            <a:extLst>
              <a:ext uri="{FF2B5EF4-FFF2-40B4-BE49-F238E27FC236}">
                <a16:creationId xmlns:a16="http://schemas.microsoft.com/office/drawing/2014/main" id="{69DA12D2-E210-A711-EFD3-4D84210116CF}"/>
              </a:ext>
            </a:extLst>
          </p:cNvPr>
          <p:cNvPicPr>
            <a:picLocks noChangeAspect="1"/>
          </p:cNvPicPr>
          <p:nvPr/>
        </p:nvPicPr>
        <p:blipFill>
          <a:blip r:embed="rId8"/>
          <a:stretch>
            <a:fillRect/>
          </a:stretch>
        </p:blipFill>
        <p:spPr>
          <a:xfrm>
            <a:off x="5717333" y="3638209"/>
            <a:ext cx="2207447" cy="1780186"/>
          </a:xfrm>
          <a:prstGeom prst="rect">
            <a:avLst/>
          </a:prstGeom>
        </p:spPr>
      </p:pic>
    </p:spTree>
    <p:extLst>
      <p:ext uri="{BB962C8B-B14F-4D97-AF65-F5344CB8AC3E}">
        <p14:creationId xmlns:p14="http://schemas.microsoft.com/office/powerpoint/2010/main" val="2513661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696C45D-F1A1-0D43-8FF7-1EBB3460664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1AEE1FB-5F3B-6922-CD74-8BE3F09526BB}"/>
              </a:ext>
            </a:extLst>
          </p:cNvPr>
          <p:cNvSpPr txBox="1"/>
          <p:nvPr/>
        </p:nvSpPr>
        <p:spPr>
          <a:xfrm>
            <a:off x="2850160" y="-2709"/>
            <a:ext cx="9154485" cy="306237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3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rPr>
              <a:t> </a:t>
            </a:r>
            <a:r>
              <a:rPr kumimoji="0" lang="ru-RU" sz="12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rPr>
              <a:t>Водные ресурсы</a:t>
            </a:r>
            <a:r>
              <a:rPr kumimoji="0" lang="ru-RU" sz="1200" b="1"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r>
              <a:rPr kumimoji="0" lang="ru-RU" sz="120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относятся к Амурскому бассейновому округу. П</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редставлены сетью крупных рек, их притоков и системой озер. Реки и их притоки на территории округа типичные горные, мелководные (глубина 1,5-2м), неширокие (от 5-20м), с перекатами. В верхнем течении рек долины имеют V-образный профиль, крутые склоны до 25-40° и высоту до 300м, ширина по дну не превышает 5м. В среднем течении дно долин расширяется и склоны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выполаживаются</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до 15-300 м. В нижнем течении встречаются заболоченные участки. Глубина залегания грунтовых вод колеблется от 1 до 3 метров. Режим грунтовых вод находится в тесной взаимосвязи с условиями их питания и прежде всего от осадков. В летнее время происходит подъем грунтовых вод, в зимнее время спад.</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Источником питания рек являются, в основном атмосферные осадки и в меньшей степени грунтовые воды. Это обуславливает неравномерную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водообеспеченность</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рек по временам года. Наиболее низкие уровни наблюдаются в зимние месяцы. В летне-осенний период обильные дожди являются причиной периодических паводков.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На территории округа расположено одно водохранилище называется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Берестовецкое</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с протяженностью береговой линии 12,5км и устанавливаемой шириной водоохраной зоны 50м и восемь озер протяженностью береговой линии 17930 м.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На территории Анучинского муниципального округа берет свое начало река Арсеньевка, являющаяся левым притоком реки Уссури. Протяженность ее в пределах района составляет 120 км. Бассейн реки Арсеньевки представляет собой горную область, ограниченную с востока хребтом Сихотэ –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Алинь</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с юга и юго-запада – хребтом Да –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Дянь</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–Шань. Ширина долины равна 1-1,5км. Река Муравейка является правым притоком Арсеньевки, протяженность – 82 км, ширина реки до 30м. Другие реки –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Синегорка,Тихая</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(приток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р.Синегорки</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Поперечная (приток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р.Арсеньевки</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Все реки изрезаны сетью ручьев. Площадь болот исчисляется 1880 га.</a:t>
            </a:r>
            <a:endParaRPr lang="ru-RU" sz="1200" dirty="0"/>
          </a:p>
        </p:txBody>
      </p:sp>
      <p:pic>
        <p:nvPicPr>
          <p:cNvPr id="5" name="Рисунок 4">
            <a:extLst>
              <a:ext uri="{FF2B5EF4-FFF2-40B4-BE49-F238E27FC236}">
                <a16:creationId xmlns:a16="http://schemas.microsoft.com/office/drawing/2014/main" id="{05AFEC00-02F5-C890-7ADA-58F862195D2D}"/>
              </a:ext>
            </a:extLst>
          </p:cNvPr>
          <p:cNvPicPr>
            <a:picLocks noChangeAspect="1"/>
          </p:cNvPicPr>
          <p:nvPr/>
        </p:nvPicPr>
        <p:blipFill>
          <a:blip r:embed="rId3"/>
          <a:stretch>
            <a:fillRect/>
          </a:stretch>
        </p:blipFill>
        <p:spPr>
          <a:xfrm>
            <a:off x="313590" y="75500"/>
            <a:ext cx="2337331" cy="1862357"/>
          </a:xfrm>
          <a:prstGeom prst="rect">
            <a:avLst/>
          </a:prstGeom>
        </p:spPr>
      </p:pic>
      <p:sp>
        <p:nvSpPr>
          <p:cNvPr id="6" name="TextBox 5">
            <a:extLst>
              <a:ext uri="{FF2B5EF4-FFF2-40B4-BE49-F238E27FC236}">
                <a16:creationId xmlns:a16="http://schemas.microsoft.com/office/drawing/2014/main" id="{0D229919-CE8A-4C44-6F4C-D6CAB3D80D3B}"/>
              </a:ext>
            </a:extLst>
          </p:cNvPr>
          <p:cNvSpPr txBox="1"/>
          <p:nvPr/>
        </p:nvSpPr>
        <p:spPr>
          <a:xfrm>
            <a:off x="4236441" y="3059668"/>
            <a:ext cx="6153324" cy="292388"/>
          </a:xfrm>
          <a:prstGeom prst="rect">
            <a:avLst/>
          </a:prstGeom>
          <a:noFill/>
        </p:spPr>
        <p:txBody>
          <a:bodyPr wrap="square">
            <a:spAutoFit/>
          </a:bodyPr>
          <a:lstStyle/>
          <a:p>
            <a:r>
              <a:rPr kumimoji="0" lang="ru-RU" sz="1300" b="1" i="1" u="none" strike="noStrike" kern="1200" cap="none" spc="0" normalizeH="0" baseline="0" noProof="0" dirty="0">
                <a:ln>
                  <a:noFill/>
                </a:ln>
                <a:solidFill>
                  <a:srgbClr val="7030A0"/>
                </a:solidFill>
                <a:effectLst/>
                <a:uLnTx/>
                <a:uFillTx/>
                <a:latin typeface="Times New Roman" panose="02020603050405020304" pitchFamily="18" charset="0"/>
                <a:ea typeface="Times New Roman" panose="02020603050405020304" pitchFamily="18" charset="0"/>
                <a:cs typeface="+mn-cs"/>
              </a:rPr>
              <a:t>Природные минерально-сырьевые ресурсы.</a:t>
            </a:r>
            <a:r>
              <a:rPr kumimoji="0" lang="ru-RU" sz="13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a:t>
            </a:r>
            <a:endParaRPr lang="ru-RU" dirty="0"/>
          </a:p>
        </p:txBody>
      </p:sp>
      <p:graphicFrame>
        <p:nvGraphicFramePr>
          <p:cNvPr id="7" name="Таблица 8">
            <a:extLst>
              <a:ext uri="{FF2B5EF4-FFF2-40B4-BE49-F238E27FC236}">
                <a16:creationId xmlns:a16="http://schemas.microsoft.com/office/drawing/2014/main" id="{714D8493-3AEA-E8BA-FD37-2D15EECB8AE9}"/>
              </a:ext>
            </a:extLst>
          </p:cNvPr>
          <p:cNvGraphicFramePr>
            <a:graphicFrameLocks noGrp="1"/>
          </p:cNvGraphicFramePr>
          <p:nvPr>
            <p:extLst>
              <p:ext uri="{D42A27DB-BD31-4B8C-83A1-F6EECF244321}">
                <p14:modId xmlns:p14="http://schemas.microsoft.com/office/powerpoint/2010/main" val="1406704386"/>
              </p:ext>
            </p:extLst>
          </p:nvPr>
        </p:nvGraphicFramePr>
        <p:xfrm>
          <a:off x="215767" y="3453059"/>
          <a:ext cx="11895588" cy="3322320"/>
        </p:xfrm>
        <a:graphic>
          <a:graphicData uri="http://schemas.openxmlformats.org/drawingml/2006/table">
            <a:tbl>
              <a:tblPr firstRow="1" bandRow="1">
                <a:tableStyleId>{8A107856-5554-42FB-B03E-39F5DBC370BA}</a:tableStyleId>
              </a:tblPr>
              <a:tblGrid>
                <a:gridCol w="1318089">
                  <a:extLst>
                    <a:ext uri="{9D8B030D-6E8A-4147-A177-3AD203B41FA5}">
                      <a16:colId xmlns:a16="http://schemas.microsoft.com/office/drawing/2014/main" val="1011995461"/>
                    </a:ext>
                  </a:extLst>
                </a:gridCol>
                <a:gridCol w="1337385">
                  <a:extLst>
                    <a:ext uri="{9D8B030D-6E8A-4147-A177-3AD203B41FA5}">
                      <a16:colId xmlns:a16="http://schemas.microsoft.com/office/drawing/2014/main" val="451502456"/>
                    </a:ext>
                  </a:extLst>
                </a:gridCol>
                <a:gridCol w="5391321">
                  <a:extLst>
                    <a:ext uri="{9D8B030D-6E8A-4147-A177-3AD203B41FA5}">
                      <a16:colId xmlns:a16="http://schemas.microsoft.com/office/drawing/2014/main" val="1586733385"/>
                    </a:ext>
                  </a:extLst>
                </a:gridCol>
                <a:gridCol w="3848793">
                  <a:extLst>
                    <a:ext uri="{9D8B030D-6E8A-4147-A177-3AD203B41FA5}">
                      <a16:colId xmlns:a16="http://schemas.microsoft.com/office/drawing/2014/main" val="449865035"/>
                    </a:ext>
                  </a:extLst>
                </a:gridCol>
              </a:tblGrid>
              <a:tr h="253568">
                <a:tc>
                  <a:txBody>
                    <a:bodyPr/>
                    <a:lstStyle/>
                    <a:p>
                      <a:pPr algn="ctr"/>
                      <a:r>
                        <a:rPr lang="ru-RU" sz="1200" dirty="0">
                          <a:latin typeface="Times New Roman" panose="02020603050405020304" pitchFamily="18" charset="0"/>
                          <a:cs typeface="Times New Roman" panose="02020603050405020304" pitchFamily="18" charset="0"/>
                        </a:rPr>
                        <a:t>Месторождение</a:t>
                      </a:r>
                    </a:p>
                  </a:txBody>
                  <a:tcPr/>
                </a:tc>
                <a:tc>
                  <a:txBody>
                    <a:bodyPr/>
                    <a:lstStyle/>
                    <a:p>
                      <a:pPr algn="ctr"/>
                      <a:r>
                        <a:rPr lang="ru-RU" sz="1200" dirty="0">
                          <a:latin typeface="Times New Roman" panose="02020603050405020304" pitchFamily="18" charset="0"/>
                          <a:cs typeface="Times New Roman" panose="02020603050405020304" pitchFamily="18" charset="0"/>
                        </a:rPr>
                        <a:t>Наименование</a:t>
                      </a:r>
                    </a:p>
                  </a:txBody>
                  <a:tcPr/>
                </a:tc>
                <a:tc>
                  <a:txBody>
                    <a:bodyPr/>
                    <a:lstStyle/>
                    <a:p>
                      <a:pPr algn="ctr"/>
                      <a:r>
                        <a:rPr lang="ru-RU" sz="1200" dirty="0">
                          <a:latin typeface="Times New Roman" panose="02020603050405020304" pitchFamily="18" charset="0"/>
                          <a:cs typeface="Times New Roman" panose="02020603050405020304" pitchFamily="18" charset="0"/>
                        </a:rPr>
                        <a:t>Место расположения</a:t>
                      </a:r>
                    </a:p>
                  </a:txBody>
                  <a:tcPr/>
                </a:tc>
                <a:tc>
                  <a:txBody>
                    <a:bodyPr/>
                    <a:lstStyle/>
                    <a:p>
                      <a:pPr algn="ctr"/>
                      <a:r>
                        <a:rPr lang="ru-RU" sz="1200" dirty="0">
                          <a:latin typeface="Times New Roman" panose="02020603050405020304" pitchFamily="18" charset="0"/>
                          <a:cs typeface="Times New Roman" panose="02020603050405020304" pitchFamily="18" charset="0"/>
                        </a:rPr>
                        <a:t>Описание</a:t>
                      </a:r>
                    </a:p>
                  </a:txBody>
                  <a:tcPr/>
                </a:tc>
                <a:extLst>
                  <a:ext uri="{0D108BD9-81ED-4DB2-BD59-A6C34878D82A}">
                    <a16:rowId xmlns:a16="http://schemas.microsoft.com/office/drawing/2014/main" val="2431332398"/>
                  </a:ext>
                </a:extLst>
              </a:tr>
              <a:tr h="234273">
                <a:tc rowSpan="4">
                  <a:txBody>
                    <a:bodyPr/>
                    <a:lstStyle/>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endParaRPr lang="ru-RU" sz="1200" dirty="0">
                        <a:latin typeface="Times New Roman" panose="02020603050405020304" pitchFamily="18" charset="0"/>
                        <a:cs typeface="Times New Roman" panose="02020603050405020304" pitchFamily="18" charset="0"/>
                      </a:endParaRPr>
                    </a:p>
                    <a:p>
                      <a:pPr algn="ctr"/>
                      <a:r>
                        <a:rPr lang="ru-RU" sz="1200" dirty="0">
                          <a:latin typeface="Times New Roman" panose="02020603050405020304" pitchFamily="18" charset="0"/>
                          <a:cs typeface="Times New Roman" panose="02020603050405020304" pitchFamily="18" charset="0"/>
                        </a:rPr>
                        <a:t>Угля бурового</a:t>
                      </a:r>
                    </a:p>
                  </a:txBody>
                  <a:tcPr/>
                </a:tc>
                <a:tc>
                  <a:txBody>
                    <a:bodyPr/>
                    <a:lstStyle/>
                    <a:p>
                      <a:r>
                        <a:rPr lang="ru-RU" sz="1100" dirty="0">
                          <a:latin typeface="Times New Roman" panose="02020603050405020304" pitchFamily="18" charset="0"/>
                          <a:cs typeface="Times New Roman" panose="02020603050405020304" pitchFamily="18" charset="0"/>
                        </a:rPr>
                        <a:t>Чернышевское</a:t>
                      </a:r>
                    </a:p>
                  </a:txBody>
                  <a:tcPr/>
                </a:tc>
                <a:tc>
                  <a:txBody>
                    <a:bodyPr/>
                    <a:lstStyle/>
                    <a:p>
                      <a:pPr algn="just"/>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непосредственной близости от села и </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ж.д</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станции </a:t>
                      </a:r>
                      <a:r>
                        <a:rPr kumimoji="0" lang="ru-RU" sz="1100" b="0" i="0" u="none" strike="noStrike" kern="120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Чернышевка</a:t>
                      </a: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в 13-15 км к северо-западу от г. Арсеньева. На площади месторождения расположены села Новопокровка и Рисовое. </a:t>
                      </a:r>
                      <a:endParaRPr lang="ru-RU" sz="11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В плане Чернышевская структура имеет довольно извилистую конфигурацию с «заливами» и «мысами» пород фундамента. В её пределах выявлено 3-5 групп угольных пластов сложного строения. </a:t>
                      </a:r>
                      <a:r>
                        <a:rPr lang="ru-RU" sz="1100" dirty="0">
                          <a:latin typeface="Times New Roman" panose="02020603050405020304" pitchFamily="18" charset="0"/>
                          <a:cs typeface="Times New Roman" panose="02020603050405020304" pitchFamily="18" charset="0"/>
                        </a:rPr>
                        <a:t>Мощность пластов от 1 до 13,96 </a:t>
                      </a:r>
                      <a:r>
                        <a:rPr lang="ru-RU" sz="1100" dirty="0" err="1">
                          <a:latin typeface="Times New Roman" panose="02020603050405020304" pitchFamily="18" charset="0"/>
                          <a:cs typeface="Times New Roman" panose="02020603050405020304" pitchFamily="18" charset="0"/>
                        </a:rPr>
                        <a:t>м.,бурые</a:t>
                      </a:r>
                      <a:r>
                        <a:rPr lang="ru-RU" sz="1100" dirty="0">
                          <a:latin typeface="Times New Roman" panose="02020603050405020304" pitchFamily="18" charset="0"/>
                          <a:cs typeface="Times New Roman" panose="02020603050405020304" pitchFamily="18" charset="0"/>
                        </a:rPr>
                        <a:t> группы 2Б, средне- и высокозольные (28-29%), малосернистые, невысокой теплоты сгорания (12-14 мДж/кг), влажность 30-35%.</a:t>
                      </a:r>
                    </a:p>
                  </a:txBody>
                  <a:tcPr/>
                </a:tc>
                <a:extLst>
                  <a:ext uri="{0D108BD9-81ED-4DB2-BD59-A6C34878D82A}">
                    <a16:rowId xmlns:a16="http://schemas.microsoft.com/office/drawing/2014/main" val="1924857371"/>
                  </a:ext>
                </a:extLst>
              </a:tr>
              <a:tr h="370840">
                <a:tc vMerge="1">
                  <a:txBody>
                    <a:bodyPr/>
                    <a:lstStyle/>
                    <a:p>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100" dirty="0">
                          <a:latin typeface="Times New Roman" panose="02020603050405020304" pitchFamily="18" charset="0"/>
                          <a:cs typeface="Times New Roman" panose="02020603050405020304" pitchFamily="18" charset="0"/>
                        </a:rPr>
                        <a:t>Новопокровское</a:t>
                      </a:r>
                    </a:p>
                  </a:txBody>
                  <a:tcPr/>
                </a:tc>
                <a:tc>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Промышленно значимые пласты угля залегают на глубинах от 6,60 до 191,85 м. Площадь распространения их до 5,5 </a:t>
                      </a:r>
                      <a:r>
                        <a:rPr lang="ru-RU" sz="1100" dirty="0" err="1">
                          <a:latin typeface="Times New Roman" panose="02020603050405020304" pitchFamily="18" charset="0"/>
                          <a:cs typeface="Times New Roman" panose="02020603050405020304" pitchFamily="18" charset="0"/>
                        </a:rPr>
                        <a:t>кв.км</a:t>
                      </a:r>
                      <a:r>
                        <a:rPr lang="ru-RU" sz="1100" dirty="0">
                          <a:latin typeface="Times New Roman" panose="02020603050405020304" pitchFamily="18" charset="0"/>
                          <a:cs typeface="Times New Roman" panose="02020603050405020304" pitchFamily="18" charset="0"/>
                        </a:rPr>
                        <a:t>.</a:t>
                      </a:r>
                    </a:p>
                  </a:txBody>
                  <a:tcPr/>
                </a:tc>
                <a:extLst>
                  <a:ext uri="{0D108BD9-81ED-4DB2-BD59-A6C34878D82A}">
                    <a16:rowId xmlns:a16="http://schemas.microsoft.com/office/drawing/2014/main" val="4253221034"/>
                  </a:ext>
                </a:extLst>
              </a:tr>
              <a:tr h="370840">
                <a:tc vMerge="1">
                  <a:txBody>
                    <a:bodyPr/>
                    <a:lstStyle/>
                    <a:p>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100" dirty="0">
                          <a:latin typeface="Times New Roman" panose="02020603050405020304" pitchFamily="18" charset="0"/>
                          <a:cs typeface="Times New Roman" panose="02020603050405020304" pitchFamily="18" charset="0"/>
                        </a:rPr>
                        <a:t>Рисовый</a:t>
                      </a:r>
                    </a:p>
                  </a:txBody>
                  <a:tcPr/>
                </a:tc>
                <a:tc>
                  <a:txBody>
                    <a:bodyPr/>
                    <a:lstStyle/>
                    <a:p>
                      <a:endParaRPr lang="ru-RU" sz="11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Имеет площадь 15 км. Угли залегают на глубине от 48 до 335 м от дневной поверхности. В тех же угленосных отложениях имеется 5 групп угольных пластов.</a:t>
                      </a:r>
                    </a:p>
                  </a:txBody>
                  <a:tcPr/>
                </a:tc>
                <a:extLst>
                  <a:ext uri="{0D108BD9-81ED-4DB2-BD59-A6C34878D82A}">
                    <a16:rowId xmlns:a16="http://schemas.microsoft.com/office/drawing/2014/main" val="2754281485"/>
                  </a:ext>
                </a:extLst>
              </a:tr>
              <a:tr h="370840">
                <a:tc vMerge="1">
                  <a:txBody>
                    <a:bodyPr/>
                    <a:lstStyle/>
                    <a:p>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100" dirty="0" err="1">
                          <a:latin typeface="Times New Roman" panose="02020603050405020304" pitchFamily="18" charset="0"/>
                          <a:cs typeface="Times New Roman" panose="02020603050405020304" pitchFamily="18" charset="0"/>
                        </a:rPr>
                        <a:t>Смольнинское</a:t>
                      </a:r>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100" dirty="0">
                          <a:latin typeface="Times New Roman" panose="02020603050405020304" pitchFamily="18" charset="0"/>
                          <a:cs typeface="Times New Roman" panose="02020603050405020304" pitchFamily="18" charset="0"/>
                        </a:rPr>
                        <a:t>Находится в долине </a:t>
                      </a:r>
                      <a:r>
                        <a:rPr lang="ru-RU" sz="1100" dirty="0" err="1">
                          <a:latin typeface="Times New Roman" panose="02020603050405020304" pitchFamily="18" charset="0"/>
                          <a:cs typeface="Times New Roman" panose="02020603050405020304" pitchFamily="18" charset="0"/>
                        </a:rPr>
                        <a:t>кл</a:t>
                      </a:r>
                      <a:r>
                        <a:rPr lang="ru-RU" sz="1100" dirty="0">
                          <a:latin typeface="Times New Roman" panose="02020603050405020304" pitchFamily="18" charset="0"/>
                          <a:cs typeface="Times New Roman" panose="02020603050405020304" pitchFamily="18" charset="0"/>
                        </a:rPr>
                        <a:t>. Березового, левого притока р. Арсеньевки, в 3,5 км к югу от пос. Смольное, в 15 км от трассы Угловая-Дальнегорск</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Площадь около 0,2 </a:t>
                      </a:r>
                      <a:r>
                        <a:rPr lang="ru-RU" sz="1100" dirty="0" err="1">
                          <a:latin typeface="Times New Roman" panose="02020603050405020304" pitchFamily="18" charset="0"/>
                          <a:cs typeface="Times New Roman" panose="02020603050405020304" pitchFamily="18" charset="0"/>
                        </a:rPr>
                        <a:t>кв.км</a:t>
                      </a:r>
                      <a:r>
                        <a:rPr lang="ru-RU" sz="1100" dirty="0">
                          <a:latin typeface="Times New Roman" panose="02020603050405020304" pitchFamily="18" charset="0"/>
                          <a:cs typeface="Times New Roman" panose="02020603050405020304" pitchFamily="18" charset="0"/>
                        </a:rPr>
                        <a:t> на глубинах 150-220 м было вскрыто 5 пластов бурого угля сложного строения.</a:t>
                      </a:r>
                    </a:p>
                    <a:p>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52003828"/>
                  </a:ext>
                </a:extLst>
              </a:tr>
            </a:tbl>
          </a:graphicData>
        </a:graphic>
      </p:graphicFrame>
      <p:pic>
        <p:nvPicPr>
          <p:cNvPr id="8" name="Рисунок 7">
            <a:extLst>
              <a:ext uri="{FF2B5EF4-FFF2-40B4-BE49-F238E27FC236}">
                <a16:creationId xmlns:a16="http://schemas.microsoft.com/office/drawing/2014/main" id="{B1CFC13B-9B2A-83FB-DDD3-5BCFFF980FE0}"/>
              </a:ext>
            </a:extLst>
          </p:cNvPr>
          <p:cNvPicPr>
            <a:picLocks noChangeAspect="1"/>
          </p:cNvPicPr>
          <p:nvPr/>
        </p:nvPicPr>
        <p:blipFill>
          <a:blip r:embed="rId4"/>
          <a:stretch>
            <a:fillRect/>
          </a:stretch>
        </p:blipFill>
        <p:spPr>
          <a:xfrm>
            <a:off x="275142" y="4402099"/>
            <a:ext cx="1207113" cy="1225402"/>
          </a:xfrm>
          <a:prstGeom prst="rect">
            <a:avLst/>
          </a:prstGeom>
        </p:spPr>
      </p:pic>
    </p:spTree>
    <p:extLst>
      <p:ext uri="{BB962C8B-B14F-4D97-AF65-F5344CB8AC3E}">
        <p14:creationId xmlns:p14="http://schemas.microsoft.com/office/powerpoint/2010/main" val="2577503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B63F5FB3-7337-C5B2-E857-375E557067F5}"/>
              </a:ext>
            </a:extLst>
          </p:cNvPr>
          <p:cNvPicPr>
            <a:picLocks noChangeAspect="1"/>
          </p:cNvPicPr>
          <p:nvPr/>
        </p:nvPicPr>
        <p:blipFill>
          <a:blip r:embed="rId2"/>
          <a:stretch>
            <a:fillRect/>
          </a:stretch>
        </p:blipFill>
        <p:spPr>
          <a:xfrm>
            <a:off x="0" y="0"/>
            <a:ext cx="12192000" cy="6857999"/>
          </a:xfrm>
          <a:prstGeom prst="rect">
            <a:avLst/>
          </a:prstGeom>
        </p:spPr>
      </p:pic>
      <p:graphicFrame>
        <p:nvGraphicFramePr>
          <p:cNvPr id="3" name="Таблица 8">
            <a:extLst>
              <a:ext uri="{FF2B5EF4-FFF2-40B4-BE49-F238E27FC236}">
                <a16:creationId xmlns:a16="http://schemas.microsoft.com/office/drawing/2014/main" id="{6A9BD800-8184-65BB-E950-30E1AA2E599C}"/>
              </a:ext>
            </a:extLst>
          </p:cNvPr>
          <p:cNvGraphicFramePr>
            <a:graphicFrameLocks noGrp="1"/>
          </p:cNvGraphicFramePr>
          <p:nvPr>
            <p:extLst>
              <p:ext uri="{D42A27DB-BD31-4B8C-83A1-F6EECF244321}">
                <p14:modId xmlns:p14="http://schemas.microsoft.com/office/powerpoint/2010/main" val="3377706216"/>
              </p:ext>
            </p:extLst>
          </p:nvPr>
        </p:nvGraphicFramePr>
        <p:xfrm>
          <a:off x="148206" y="88055"/>
          <a:ext cx="11895588" cy="6575202"/>
        </p:xfrm>
        <a:graphic>
          <a:graphicData uri="http://schemas.openxmlformats.org/drawingml/2006/table">
            <a:tbl>
              <a:tblPr firstRow="1" bandRow="1">
                <a:tableStyleId>{8A107856-5554-42FB-B03E-39F5DBC370BA}</a:tableStyleId>
              </a:tblPr>
              <a:tblGrid>
                <a:gridCol w="1318089">
                  <a:extLst>
                    <a:ext uri="{9D8B030D-6E8A-4147-A177-3AD203B41FA5}">
                      <a16:colId xmlns:a16="http://schemas.microsoft.com/office/drawing/2014/main" val="1011995461"/>
                    </a:ext>
                  </a:extLst>
                </a:gridCol>
                <a:gridCol w="1369184">
                  <a:extLst>
                    <a:ext uri="{9D8B030D-6E8A-4147-A177-3AD203B41FA5}">
                      <a16:colId xmlns:a16="http://schemas.microsoft.com/office/drawing/2014/main" val="451502456"/>
                    </a:ext>
                  </a:extLst>
                </a:gridCol>
                <a:gridCol w="5359522">
                  <a:extLst>
                    <a:ext uri="{9D8B030D-6E8A-4147-A177-3AD203B41FA5}">
                      <a16:colId xmlns:a16="http://schemas.microsoft.com/office/drawing/2014/main" val="1586733385"/>
                    </a:ext>
                  </a:extLst>
                </a:gridCol>
                <a:gridCol w="3848793">
                  <a:extLst>
                    <a:ext uri="{9D8B030D-6E8A-4147-A177-3AD203B41FA5}">
                      <a16:colId xmlns:a16="http://schemas.microsoft.com/office/drawing/2014/main" val="449865035"/>
                    </a:ext>
                  </a:extLst>
                </a:gridCol>
              </a:tblGrid>
              <a:tr h="268781">
                <a:tc>
                  <a:txBody>
                    <a:bodyPr/>
                    <a:lstStyle/>
                    <a:p>
                      <a:pPr algn="ctr"/>
                      <a:r>
                        <a:rPr lang="ru-RU" sz="1200" dirty="0">
                          <a:latin typeface="Times New Roman" panose="02020603050405020304" pitchFamily="18" charset="0"/>
                          <a:cs typeface="Times New Roman" panose="02020603050405020304" pitchFamily="18" charset="0"/>
                        </a:rPr>
                        <a:t>Месторождение</a:t>
                      </a:r>
                    </a:p>
                  </a:txBody>
                  <a:tcPr/>
                </a:tc>
                <a:tc>
                  <a:txBody>
                    <a:bodyPr/>
                    <a:lstStyle/>
                    <a:p>
                      <a:pPr algn="ctr"/>
                      <a:r>
                        <a:rPr lang="ru-RU" sz="1200" dirty="0">
                          <a:latin typeface="Times New Roman" panose="02020603050405020304" pitchFamily="18" charset="0"/>
                          <a:cs typeface="Times New Roman" panose="02020603050405020304" pitchFamily="18" charset="0"/>
                        </a:rPr>
                        <a:t>Наименование</a:t>
                      </a:r>
                    </a:p>
                  </a:txBody>
                  <a:tcPr/>
                </a:tc>
                <a:tc>
                  <a:txBody>
                    <a:bodyPr/>
                    <a:lstStyle/>
                    <a:p>
                      <a:pPr algn="ctr"/>
                      <a:r>
                        <a:rPr lang="ru-RU" sz="1200" dirty="0">
                          <a:latin typeface="Times New Roman" panose="02020603050405020304" pitchFamily="18" charset="0"/>
                          <a:cs typeface="Times New Roman" panose="02020603050405020304" pitchFamily="18" charset="0"/>
                        </a:rPr>
                        <a:t>Место расположения</a:t>
                      </a:r>
                    </a:p>
                  </a:txBody>
                  <a:tcPr/>
                </a:tc>
                <a:tc>
                  <a:txBody>
                    <a:bodyPr/>
                    <a:lstStyle/>
                    <a:p>
                      <a:pPr algn="ctr"/>
                      <a:r>
                        <a:rPr lang="ru-RU" sz="1200" dirty="0">
                          <a:latin typeface="Times New Roman" panose="02020603050405020304" pitchFamily="18" charset="0"/>
                          <a:cs typeface="Times New Roman" panose="02020603050405020304" pitchFamily="18" charset="0"/>
                        </a:rPr>
                        <a:t>Описание</a:t>
                      </a:r>
                    </a:p>
                  </a:txBody>
                  <a:tcPr/>
                </a:tc>
                <a:extLst>
                  <a:ext uri="{0D108BD9-81ED-4DB2-BD59-A6C34878D82A}">
                    <a16:rowId xmlns:a16="http://schemas.microsoft.com/office/drawing/2014/main" val="2431332398"/>
                  </a:ext>
                </a:extLst>
              </a:tr>
              <a:tr h="988253">
                <a:tc>
                  <a:txBody>
                    <a:bodyPr/>
                    <a:lstStyle/>
                    <a:p>
                      <a:pPr algn="ctr"/>
                      <a:r>
                        <a:rPr lang="ru-RU" sz="1100" dirty="0">
                          <a:latin typeface="Times New Roman" panose="02020603050405020304" pitchFamily="18" charset="0"/>
                          <a:cs typeface="Times New Roman" panose="02020603050405020304" pitchFamily="18" charset="0"/>
                        </a:rPr>
                        <a:t> </a:t>
                      </a:r>
                      <a:r>
                        <a:rPr lang="ru-RU" sz="1100" b="0" i="0" dirty="0">
                          <a:solidFill>
                            <a:schemeClr val="tx1">
                              <a:lumMod val="95000"/>
                              <a:lumOff val="5000"/>
                            </a:schemeClr>
                          </a:solidFill>
                          <a:latin typeface="Times New Roman" panose="02020603050405020304" pitchFamily="18" charset="0"/>
                          <a:cs typeface="Times New Roman" panose="02020603050405020304" pitchFamily="18" charset="0"/>
                        </a:rPr>
                        <a:t>Конгломераты</a:t>
                      </a:r>
                    </a:p>
                  </a:txBody>
                  <a:tcPr/>
                </a:tc>
                <a:tc>
                  <a:txBody>
                    <a:bodyPr/>
                    <a:lstStyle/>
                    <a:p>
                      <a:r>
                        <a:rPr lang="ru-RU" sz="1100" dirty="0">
                          <a:latin typeface="Times New Roman" panose="02020603050405020304" pitchFamily="18" charset="0"/>
                          <a:cs typeface="Times New Roman" panose="02020603050405020304" pitchFamily="18" charset="0"/>
                        </a:rPr>
                        <a:t>Синегорское (</a:t>
                      </a:r>
                      <a:r>
                        <a:rPr lang="ru-RU" sz="1100" dirty="0" err="1">
                          <a:latin typeface="Times New Roman" panose="02020603050405020304" pitchFamily="18" charset="0"/>
                          <a:cs typeface="Times New Roman" panose="02020603050405020304" pitchFamily="18" charset="0"/>
                        </a:rPr>
                        <a:t>Крутогорское</a:t>
                      </a:r>
                      <a:r>
                        <a:rPr lang="ru-RU" sz="1100" dirty="0">
                          <a:latin typeface="Times New Roman" panose="02020603050405020304" pitchFamily="18" charset="0"/>
                          <a:cs typeface="Times New Roman" panose="02020603050405020304" pitchFamily="18" charset="0"/>
                        </a:rPr>
                        <a:t>) </a:t>
                      </a:r>
                    </a:p>
                  </a:txBody>
                  <a:tcPr/>
                </a:tc>
                <a:tc>
                  <a:txBody>
                    <a:bodyPr/>
                    <a:lstStyle/>
                    <a:p>
                      <a:pPr algn="just"/>
                      <a:r>
                        <a:rPr lang="ru-RU" sz="1100" dirty="0">
                          <a:latin typeface="Times New Roman" panose="02020603050405020304" pitchFamily="18" charset="0"/>
                          <a:cs typeface="Times New Roman" panose="02020603050405020304" pitchFamily="18" charset="0"/>
                        </a:rPr>
                        <a:t>Расположено в верховьях р. </a:t>
                      </a:r>
                      <a:r>
                        <a:rPr lang="ru-RU" sz="1100" dirty="0" err="1">
                          <a:latin typeface="Times New Roman" panose="02020603050405020304" pitchFamily="18" charset="0"/>
                          <a:cs typeface="Times New Roman" panose="02020603050405020304" pitchFamily="18" charset="0"/>
                        </a:rPr>
                        <a:t>Синегорка</a:t>
                      </a:r>
                      <a:r>
                        <a:rPr lang="ru-RU" sz="1100" dirty="0">
                          <a:latin typeface="Times New Roman" panose="02020603050405020304" pitchFamily="18" charset="0"/>
                          <a:cs typeface="Times New Roman" panose="02020603050405020304" pitchFamily="18" charset="0"/>
                        </a:rPr>
                        <a:t>, в 25 км севернее пос. </a:t>
                      </a:r>
                      <a:r>
                        <a:rPr lang="ru-RU" sz="1100" dirty="0" err="1">
                          <a:latin typeface="Times New Roman" panose="02020603050405020304" pitchFamily="18" charset="0"/>
                          <a:cs typeface="Times New Roman" panose="02020603050405020304" pitchFamily="18" charset="0"/>
                        </a:rPr>
                        <a:t>Чернышевка</a:t>
                      </a:r>
                      <a:endParaRPr lang="ru-RU" sz="11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В отложениях карбонатных пород кар тируется горизонт цветных мраморов и конгломератов. Мощность пачки 150-200 м5 протяжённость 600 м. Конгломераты средне-, мелко-галечниковые с карбонатным цементом розового фона и контрастными разного цвета гальками.</a:t>
                      </a:r>
                    </a:p>
                  </a:txBody>
                  <a:tcPr/>
                </a:tc>
                <a:extLst>
                  <a:ext uri="{0D108BD9-81ED-4DB2-BD59-A6C34878D82A}">
                    <a16:rowId xmlns:a16="http://schemas.microsoft.com/office/drawing/2014/main" val="1924857371"/>
                  </a:ext>
                </a:extLst>
              </a:tr>
              <a:tr h="721453">
                <a:tc>
                  <a:txBody>
                    <a:bodyPr/>
                    <a:lstStyle/>
                    <a:p>
                      <a:pPr algn="ctr"/>
                      <a:r>
                        <a:rPr lang="ru-RU" sz="1100" b="0" i="0" dirty="0">
                          <a:solidFill>
                            <a:schemeClr val="tx1">
                              <a:lumMod val="95000"/>
                              <a:lumOff val="5000"/>
                            </a:schemeClr>
                          </a:solidFill>
                          <a:latin typeface="Times New Roman" panose="02020603050405020304" pitchFamily="18" charset="0"/>
                          <a:cs typeface="Times New Roman" panose="02020603050405020304" pitchFamily="18" charset="0"/>
                        </a:rPr>
                        <a:t>Диабазов</a:t>
                      </a:r>
                    </a:p>
                  </a:txBody>
                  <a:tcPr/>
                </a:tc>
                <a:tc>
                  <a:txBody>
                    <a:bodyPr/>
                    <a:lstStyle/>
                    <a:p>
                      <a:r>
                        <a:rPr lang="ru-RU" sz="1100" dirty="0">
                          <a:latin typeface="Times New Roman" panose="02020603050405020304" pitchFamily="18" charset="0"/>
                          <a:cs typeface="Times New Roman" panose="02020603050405020304" pitchFamily="18" charset="0"/>
                        </a:rPr>
                        <a:t>Синегорское</a:t>
                      </a:r>
                    </a:p>
                  </a:txBody>
                  <a:tcPr/>
                </a:tc>
                <a:tc>
                  <a:txBody>
                    <a:bodyPr/>
                    <a:lstStyle/>
                    <a:p>
                      <a:pPr algn="just"/>
                      <a:r>
                        <a:rPr lang="ru-RU" sz="1100" dirty="0">
                          <a:latin typeface="Times New Roman" panose="02020603050405020304" pitchFamily="18" charset="0"/>
                          <a:cs typeface="Times New Roman" panose="02020603050405020304" pitchFamily="18" charset="0"/>
                        </a:rPr>
                        <a:t>Расположено в 20 км к северо-западу от с </a:t>
                      </a:r>
                      <a:r>
                        <a:rPr lang="ru-RU" sz="1100" dirty="0" err="1">
                          <a:latin typeface="Times New Roman" panose="02020603050405020304" pitchFamily="18" charset="0"/>
                          <a:cs typeface="Times New Roman" panose="02020603050405020304" pitchFamily="18" charset="0"/>
                        </a:rPr>
                        <a:t>Чернышевка</a:t>
                      </a:r>
                      <a:r>
                        <a:rPr lang="ru-RU" sz="1100" dirty="0">
                          <a:latin typeface="Times New Roman" panose="02020603050405020304" pitchFamily="18" charset="0"/>
                          <a:cs typeface="Times New Roman" panose="02020603050405020304" pitchFamily="18" charset="0"/>
                        </a:rPr>
                        <a:t> и в 7,5 км от бывшего 4-го лесоучастка.</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Субвулканическое тело позднепермского возраста сложено диабазами и базальтами. Породы имеют чёрный цвет в полировке, хорошо полируются. Рекомендуются как облицовочный камень.</a:t>
                      </a:r>
                    </a:p>
                  </a:txBody>
                  <a:tcPr/>
                </a:tc>
                <a:extLst>
                  <a:ext uri="{0D108BD9-81ED-4DB2-BD59-A6C34878D82A}">
                    <a16:rowId xmlns:a16="http://schemas.microsoft.com/office/drawing/2014/main" val="2889752921"/>
                  </a:ext>
                </a:extLst>
              </a:tr>
              <a:tr h="823519">
                <a:tc>
                  <a:txBody>
                    <a:bodyPr/>
                    <a:lstStyle/>
                    <a:p>
                      <a:pPr algn="ctr"/>
                      <a:r>
                        <a:rPr lang="ru-RU" sz="1100" b="0" i="0" dirty="0">
                          <a:solidFill>
                            <a:schemeClr val="tx1">
                              <a:lumMod val="95000"/>
                              <a:lumOff val="5000"/>
                            </a:schemeClr>
                          </a:solidFill>
                          <a:latin typeface="Times New Roman" panose="02020603050405020304" pitchFamily="18" charset="0"/>
                          <a:cs typeface="Times New Roman" panose="02020603050405020304" pitchFamily="18" charset="0"/>
                        </a:rPr>
                        <a:t>Кварциты</a:t>
                      </a:r>
                    </a:p>
                  </a:txBody>
                  <a:tcPr/>
                </a:tc>
                <a:tc>
                  <a:txBody>
                    <a:bodyPr/>
                    <a:lstStyle/>
                    <a:p>
                      <a:r>
                        <a:rPr lang="ru-RU" sz="1100" dirty="0">
                          <a:latin typeface="Times New Roman" panose="02020603050405020304" pitchFamily="18" charset="0"/>
                          <a:cs typeface="Times New Roman" panose="02020603050405020304" pitchFamily="18" charset="0"/>
                        </a:rPr>
                        <a:t>Синегорское</a:t>
                      </a:r>
                    </a:p>
                  </a:txBody>
                  <a:tcPr/>
                </a:tc>
                <a:tc>
                  <a:txBody>
                    <a:bodyPr/>
                    <a:lstStyle/>
                    <a:p>
                      <a:pPr algn="just"/>
                      <a:r>
                        <a:rPr lang="ru-RU" sz="1100" dirty="0">
                          <a:latin typeface="Times New Roman" panose="02020603050405020304" pitchFamily="18" charset="0"/>
                          <a:cs typeface="Times New Roman" panose="02020603050405020304" pitchFamily="18" charset="0"/>
                        </a:rPr>
                        <a:t>Расположено в 23 км к северу от пос. </a:t>
                      </a:r>
                      <a:r>
                        <a:rPr lang="ru-RU" sz="1100" dirty="0" err="1">
                          <a:latin typeface="Times New Roman" panose="02020603050405020304" pitchFamily="18" charset="0"/>
                          <a:cs typeface="Times New Roman" panose="02020603050405020304" pitchFamily="18" charset="0"/>
                        </a:rPr>
                        <a:t>Чернышевка</a:t>
                      </a:r>
                      <a:r>
                        <a:rPr lang="ru-RU" sz="1100" dirty="0">
                          <a:latin typeface="Times New Roman" panose="02020603050405020304" pitchFamily="18" charset="0"/>
                          <a:cs typeface="Times New Roman" panose="02020603050405020304" pitchFamily="18" charset="0"/>
                        </a:rPr>
                        <a:t> в бассейне р. </a:t>
                      </a:r>
                      <a:r>
                        <a:rPr lang="ru-RU" sz="1100" dirty="0" err="1">
                          <a:latin typeface="Times New Roman" panose="02020603050405020304" pitchFamily="18" charset="0"/>
                          <a:cs typeface="Times New Roman" panose="02020603050405020304" pitchFamily="18" charset="0"/>
                        </a:rPr>
                        <a:t>Синегорка</a:t>
                      </a:r>
                      <a:r>
                        <a:rPr lang="ru-RU" sz="1100" dirty="0">
                          <a:latin typeface="Times New Roman" panose="02020603050405020304" pitchFamily="18" charset="0"/>
                          <a:cs typeface="Times New Roman" panose="02020603050405020304" pitchFamily="18" charset="0"/>
                        </a:rPr>
                        <a:t>, в её левом притоке.</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Залежь кварцитов светлой окраски, разделённая ключом на два тела размерами 280 х 160 м и 260 х 225 м. Глубина распространении тел 35-40 м. Кварциты в естественном состоянии к высокосортному стекольному сырью.</a:t>
                      </a:r>
                    </a:p>
                  </a:txBody>
                  <a:tcPr/>
                </a:tc>
                <a:extLst>
                  <a:ext uri="{0D108BD9-81ED-4DB2-BD59-A6C34878D82A}">
                    <a16:rowId xmlns:a16="http://schemas.microsoft.com/office/drawing/2014/main" val="78869900"/>
                  </a:ext>
                </a:extLst>
              </a:tr>
              <a:tr h="455091">
                <a:tc rowSpan="2">
                  <a:txBody>
                    <a:bodyPr/>
                    <a:lstStyle/>
                    <a:p>
                      <a:pPr algn="ctr"/>
                      <a:r>
                        <a:rPr lang="ru-RU" sz="1100" b="0" i="0" dirty="0">
                          <a:solidFill>
                            <a:schemeClr val="tx1">
                              <a:lumMod val="95000"/>
                              <a:lumOff val="5000"/>
                            </a:schemeClr>
                          </a:solidFill>
                          <a:latin typeface="Times New Roman" panose="02020603050405020304" pitchFamily="18" charset="0"/>
                          <a:cs typeface="Times New Roman" panose="02020603050405020304" pitchFamily="18" charset="0"/>
                        </a:rPr>
                        <a:t>Камень строительный</a:t>
                      </a:r>
                    </a:p>
                  </a:txBody>
                  <a:tcPr/>
                </a:tc>
                <a:tc>
                  <a:txBody>
                    <a:bodyPr/>
                    <a:lstStyle/>
                    <a:p>
                      <a:r>
                        <a:rPr lang="ru-RU" sz="1100" dirty="0">
                          <a:latin typeface="Times New Roman" panose="02020603050405020304" pitchFamily="18" charset="0"/>
                          <a:cs typeface="Times New Roman" panose="02020603050405020304" pitchFamily="18" charset="0"/>
                        </a:rPr>
                        <a:t>Ауровское</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Расположено в 2-х км к юго-востоку от с. </a:t>
                      </a:r>
                      <a:r>
                        <a:rPr lang="ru-RU" sz="1100" dirty="0" err="1">
                          <a:latin typeface="Times New Roman" panose="02020603050405020304" pitchFamily="18" charset="0"/>
                          <a:cs typeface="Times New Roman" panose="02020603050405020304" pitchFamily="18" charset="0"/>
                        </a:rPr>
                        <a:t>Ауровка</a:t>
                      </a:r>
                      <a:r>
                        <a:rPr lang="ru-RU" sz="1100" dirty="0">
                          <a:latin typeface="Times New Roman" panose="02020603050405020304" pitchFamily="18" charset="0"/>
                          <a:cs typeface="Times New Roman" panose="02020603050405020304" pitchFamily="18" charset="0"/>
                        </a:rPr>
                        <a:t>, в непосредственной близости от автодороги Анучино-Муравейка.</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02440211"/>
                  </a:ext>
                </a:extLst>
              </a:tr>
              <a:tr h="484476">
                <a:tc vMerge="1">
                  <a:txBody>
                    <a:bodyPr/>
                    <a:lstStyle/>
                    <a:p>
                      <a:pPr algn="ctr"/>
                      <a:endParaRPr lang="ru-RU" sz="1200" b="0" i="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r>
                        <a:rPr lang="ru-RU" sz="1100" dirty="0" err="1">
                          <a:latin typeface="Times New Roman" panose="02020603050405020304" pitchFamily="18" charset="0"/>
                          <a:cs typeface="Times New Roman" panose="02020603050405020304" pitchFamily="18" charset="0"/>
                        </a:rPr>
                        <a:t>Новогордеевское</a:t>
                      </a:r>
                      <a:endParaRPr lang="ru-RU" sz="1100" dirty="0">
                        <a:latin typeface="Times New Roman" panose="02020603050405020304" pitchFamily="18" charset="0"/>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Расположено в 3-х км восточнее села </a:t>
                      </a:r>
                      <a:r>
                        <a:rPr lang="ru-RU" sz="1100" dirty="0" err="1">
                          <a:latin typeface="Times New Roman" panose="02020603050405020304" pitchFamily="18" charset="0"/>
                          <a:cs typeface="Times New Roman" panose="02020603050405020304" pitchFamily="18" charset="0"/>
                        </a:rPr>
                        <a:t>Новогордеевка</a:t>
                      </a:r>
                      <a:r>
                        <a:rPr lang="ru-RU" sz="1100" dirty="0">
                          <a:latin typeface="Times New Roman" panose="02020603050405020304" pitchFamily="18" charset="0"/>
                          <a:cs typeface="Times New Roman" panose="02020603050405020304" pitchFamily="18" charset="0"/>
                        </a:rPr>
                        <a:t>, на левобережье р. Пьяный Ключ, правого притока р. Арсеньевки.</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1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06299121"/>
                  </a:ext>
                </a:extLst>
              </a:tr>
              <a:tr h="806343">
                <a:tc rowSpan="2">
                  <a:txBody>
                    <a:bodyPr/>
                    <a:lstStyle/>
                    <a:p>
                      <a:pPr algn="ctr"/>
                      <a:r>
                        <a:rPr lang="ru-RU" sz="1100" b="0" i="0" dirty="0">
                          <a:solidFill>
                            <a:schemeClr val="tx1">
                              <a:lumMod val="95000"/>
                              <a:lumOff val="5000"/>
                            </a:schemeClr>
                          </a:solidFill>
                          <a:latin typeface="Times New Roman" panose="02020603050405020304" pitchFamily="18" charset="0"/>
                          <a:cs typeface="Times New Roman" panose="02020603050405020304" pitchFamily="18" charset="0"/>
                        </a:rPr>
                        <a:t>Белых мраморов</a:t>
                      </a:r>
                    </a:p>
                  </a:txBody>
                  <a:tcPr/>
                </a:tc>
                <a:tc>
                  <a:txBody>
                    <a:bodyPr/>
                    <a:lstStyle/>
                    <a:p>
                      <a:r>
                        <a:rPr lang="ru-RU" sz="1100" dirty="0">
                          <a:latin typeface="Times New Roman" panose="02020603050405020304" pitchFamily="18" charset="0"/>
                          <a:cs typeface="Times New Roman" panose="02020603050405020304" pitchFamily="18" charset="0"/>
                        </a:rPr>
                        <a:t>Крутогорский</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Расположен в 25 км к северу от с. </a:t>
                      </a:r>
                      <a:r>
                        <a:rPr lang="ru-RU" sz="1100" dirty="0" err="1">
                          <a:latin typeface="Times New Roman" panose="02020603050405020304" pitchFamily="18" charset="0"/>
                          <a:cs typeface="Times New Roman" panose="02020603050405020304" pitchFamily="18" charset="0"/>
                        </a:rPr>
                        <a:t>Чернышевка</a:t>
                      </a:r>
                      <a:r>
                        <a:rPr lang="ru-RU" sz="1100" dirty="0">
                          <a:latin typeface="Times New Roman" panose="02020603050405020304" pitchFamily="18" charset="0"/>
                          <a:cs typeface="Times New Roman" panose="02020603050405020304" pitchFamily="18" charset="0"/>
                        </a:rPr>
                        <a:t> и железной дороги «</a:t>
                      </a:r>
                      <a:r>
                        <a:rPr lang="ru-RU" sz="1100" dirty="0" err="1">
                          <a:latin typeface="Times New Roman" panose="02020603050405020304" pitchFamily="18" charset="0"/>
                          <a:cs typeface="Times New Roman" panose="02020603050405020304" pitchFamily="18" charset="0"/>
                        </a:rPr>
                        <a:t>Сибирцево</a:t>
                      </a:r>
                      <a:r>
                        <a:rPr lang="ru-RU" sz="1100" dirty="0">
                          <a:latin typeface="Times New Roman" panose="02020603050405020304" pitchFamily="18" charset="0"/>
                          <a:cs typeface="Times New Roman" panose="02020603050405020304" pitchFamily="18" charset="0"/>
                        </a:rPr>
                        <a:t>–</a:t>
                      </a:r>
                      <a:r>
                        <a:rPr lang="ru-RU" sz="1100" dirty="0" err="1">
                          <a:latin typeface="Times New Roman" panose="02020603050405020304" pitchFamily="18" charset="0"/>
                          <a:cs typeface="Times New Roman" panose="02020603050405020304" pitchFamily="18" charset="0"/>
                        </a:rPr>
                        <a:t>Новочугуевка</a:t>
                      </a:r>
                      <a:r>
                        <a:rPr lang="ru-RU" sz="1100" dirty="0">
                          <a:latin typeface="Times New Roman" panose="02020603050405020304" pitchFamily="18" charset="0"/>
                          <a:cs typeface="Times New Roman" panose="02020603050405020304" pitchFamily="18" charset="0"/>
                        </a:rPr>
                        <a:t>», в 5,5 км к северу от пос. 3-ий Лесоучасток на склонах горы Крутой в верховьях р. Левой </a:t>
                      </a:r>
                      <a:r>
                        <a:rPr lang="ru-RU" sz="1100" dirty="0" err="1">
                          <a:latin typeface="Times New Roman" panose="02020603050405020304" pitchFamily="18" charset="0"/>
                          <a:cs typeface="Times New Roman" panose="02020603050405020304" pitchFamily="18" charset="0"/>
                        </a:rPr>
                        <a:t>Синегорки</a:t>
                      </a:r>
                      <a:r>
                        <a:rPr lang="ru-RU" sz="1100" dirty="0">
                          <a:latin typeface="Times New Roman" panose="02020603050405020304" pitchFamily="18" charset="0"/>
                          <a:cs typeface="Times New Roman" panose="02020603050405020304" pitchFamily="18" charset="0"/>
                        </a:rPr>
                        <a:t>.</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На южном склоне горы Крутой выявлены белые мраморы, ширина выхода которых 200 м, прослеженная длина 600-700 м. Мраморы хорошо полируются, имеют декоративный белый или слегка желтоватый цвет. </a:t>
                      </a:r>
                    </a:p>
                  </a:txBody>
                  <a:tcPr/>
                </a:tc>
                <a:extLst>
                  <a:ext uri="{0D108BD9-81ED-4DB2-BD59-A6C34878D82A}">
                    <a16:rowId xmlns:a16="http://schemas.microsoft.com/office/drawing/2014/main" val="1643241650"/>
                  </a:ext>
                </a:extLst>
              </a:tr>
              <a:tr h="410060">
                <a:tc vMerge="1">
                  <a:txBody>
                    <a:bodyPr/>
                    <a:lstStyle/>
                    <a:p>
                      <a:pPr algn="ctr"/>
                      <a:endParaRPr lang="ru-RU" sz="1200" b="0" i="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r>
                        <a:rPr lang="ru-RU" sz="1100" dirty="0">
                          <a:latin typeface="Times New Roman" panose="02020603050405020304" pitchFamily="18" charset="0"/>
                          <a:cs typeface="Times New Roman" panose="02020603050405020304" pitchFamily="18" charset="0"/>
                        </a:rPr>
                        <a:t>Приисковый</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100" dirty="0">
                          <a:latin typeface="Times New Roman" panose="02020603050405020304" pitchFamily="18" charset="0"/>
                          <a:cs typeface="Times New Roman" panose="02020603050405020304" pitchFamily="18" charset="0"/>
                        </a:rPr>
                        <a:t>Расположен в 25 км к северу от с. </a:t>
                      </a:r>
                      <a:r>
                        <a:rPr lang="ru-RU" sz="1100" dirty="0" err="1">
                          <a:latin typeface="Times New Roman" panose="02020603050405020304" pitchFamily="18" charset="0"/>
                          <a:cs typeface="Times New Roman" panose="02020603050405020304" pitchFamily="18" charset="0"/>
                        </a:rPr>
                        <a:t>Чернышевка</a:t>
                      </a:r>
                      <a:r>
                        <a:rPr lang="ru-RU" sz="1100" dirty="0">
                          <a:latin typeface="Times New Roman" panose="02020603050405020304" pitchFamily="18" charset="0"/>
                          <a:cs typeface="Times New Roman" panose="02020603050405020304" pitchFamily="18" charset="0"/>
                        </a:rPr>
                        <a:t>, в 8 км от пос. 3-ий Лесоучасток, в 4 км к северо-востоку от участка </a:t>
                      </a:r>
                      <a:r>
                        <a:rPr lang="ru-RU" sz="1100" dirty="0" err="1">
                          <a:latin typeface="Times New Roman" panose="02020603050405020304" pitchFamily="18" charset="0"/>
                          <a:cs typeface="Times New Roman" panose="02020603050405020304" pitchFamily="18" charset="0"/>
                        </a:rPr>
                        <a:t>Крутогорского</a:t>
                      </a:r>
                      <a:r>
                        <a:rPr lang="ru-RU" sz="1100" dirty="0">
                          <a:latin typeface="Times New Roman" panose="02020603050405020304" pitchFamily="18" charset="0"/>
                          <a:cs typeface="Times New Roman" panose="02020603050405020304" pitchFamily="18" charset="0"/>
                        </a:rPr>
                        <a:t>. </a:t>
                      </a:r>
                    </a:p>
                  </a:txBody>
                  <a:tcPr/>
                </a:tc>
                <a:tc>
                  <a:txBody>
                    <a:bodyPr/>
                    <a:lstStyle/>
                    <a:p>
                      <a:r>
                        <a:rPr lang="ru-RU" sz="1100" dirty="0">
                          <a:latin typeface="Times New Roman" panose="02020603050405020304" pitchFamily="18" charset="0"/>
                          <a:cs typeface="Times New Roman" panose="02020603050405020304" pitchFamily="18" charset="0"/>
                        </a:rPr>
                        <a:t>Мраморы хорошо полируются, имеют ровный сахарный белый или </a:t>
                      </a:r>
                      <a:r>
                        <a:rPr lang="ru-RU" sz="1100" dirty="0" err="1">
                          <a:latin typeface="Times New Roman" panose="02020603050405020304" pitchFamily="18" charset="0"/>
                          <a:cs typeface="Times New Roman" panose="02020603050405020304" pitchFamily="18" charset="0"/>
                        </a:rPr>
                        <a:t>светлосерый</a:t>
                      </a:r>
                      <a:r>
                        <a:rPr lang="ru-RU" sz="1100" dirty="0">
                          <a:latin typeface="Times New Roman" panose="02020603050405020304" pitchFamily="18" charset="0"/>
                          <a:cs typeface="Times New Roman" panose="02020603050405020304" pitchFamily="18" charset="0"/>
                        </a:rPr>
                        <a:t> цвет. </a:t>
                      </a:r>
                    </a:p>
                  </a:txBody>
                  <a:tcPr/>
                </a:tc>
                <a:extLst>
                  <a:ext uri="{0D108BD9-81ED-4DB2-BD59-A6C34878D82A}">
                    <a16:rowId xmlns:a16="http://schemas.microsoft.com/office/drawing/2014/main" val="4020748511"/>
                  </a:ext>
                </a:extLst>
              </a:tr>
              <a:tr h="410060">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lumMod val="95000"/>
                              <a:lumOff val="5000"/>
                            </a:prstClr>
                          </a:solidFill>
                          <a:effectLst/>
                          <a:uLnTx/>
                          <a:uFillTx/>
                          <a:latin typeface="Times New Roman" panose="02020603050405020304" pitchFamily="18" charset="0"/>
                          <a:ea typeface="+mn-ea"/>
                          <a:cs typeface="Times New Roman" panose="02020603050405020304" pitchFamily="18" charset="0"/>
                        </a:rPr>
                        <a:t>Глин кирпичных</a:t>
                      </a:r>
                    </a:p>
                    <a:p>
                      <a:pPr algn="ctr"/>
                      <a:endParaRPr lang="ru-RU" sz="1100" b="0" i="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r>
                        <a:rPr lang="ru-RU" sz="1200" dirty="0">
                          <a:latin typeface="Times New Roman" panose="02020603050405020304" pitchFamily="18" charset="0"/>
                          <a:cs typeface="Times New Roman" panose="02020603050405020304" pitchFamily="18" charset="0"/>
                        </a:rPr>
                        <a:t>Известковое</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latin typeface="Times New Roman" panose="02020603050405020304" pitchFamily="18" charset="0"/>
                          <a:cs typeface="Times New Roman" panose="02020603050405020304" pitchFamily="18" charset="0"/>
                        </a:rPr>
                        <a:t>Расположено в 13 км к западу от с. Анучино и в 5 км от с. </a:t>
                      </a:r>
                      <a:r>
                        <a:rPr lang="ru-RU" sz="1200" dirty="0" err="1">
                          <a:latin typeface="Times New Roman" panose="02020603050405020304" pitchFamily="18" charset="0"/>
                          <a:cs typeface="Times New Roman" panose="02020603050405020304" pitchFamily="18" charset="0"/>
                        </a:rPr>
                        <a:t>Нововарваровка</a:t>
                      </a:r>
                      <a:r>
                        <a:rPr lang="ru-RU" sz="1200" dirty="0">
                          <a:latin typeface="Times New Roman" panose="02020603050405020304" pitchFamily="18" charset="0"/>
                          <a:cs typeface="Times New Roman" panose="02020603050405020304" pitchFamily="18" charset="0"/>
                        </a:rPr>
                        <a:t>, к северу от автодороги «Осиновка - Рудная Пристань», в приустьевой части ручья Макавеев Ключ, левого притока р. Арсеньевки.</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66143399"/>
                  </a:ext>
                </a:extLst>
              </a:tr>
              <a:tr h="277632">
                <a:tc vMerge="1">
                  <a:txBody>
                    <a:bodyPr/>
                    <a:lstStyle/>
                    <a:p>
                      <a:pPr algn="ctr"/>
                      <a:endParaRPr lang="ru-RU" sz="1100" b="0" i="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r>
                        <a:rPr lang="ru-RU" sz="1200" dirty="0">
                          <a:latin typeface="Times New Roman" panose="02020603050405020304" pitchFamily="18" charset="0"/>
                          <a:cs typeface="Times New Roman" panose="02020603050405020304" pitchFamily="18" charset="0"/>
                        </a:rPr>
                        <a:t>Новотроицкий</a:t>
                      </a:r>
                    </a:p>
                  </a:txBody>
                  <a:tcPr/>
                </a:tc>
                <a:tc>
                  <a:txBody>
                    <a:bodyPr/>
                    <a:lstStyle/>
                    <a:p>
                      <a:pPr algn="just"/>
                      <a:r>
                        <a:rPr lang="ru-RU" sz="1200" dirty="0">
                          <a:latin typeface="Times New Roman" panose="02020603050405020304" pitchFamily="18" charset="0"/>
                          <a:cs typeface="Times New Roman" panose="02020603050405020304" pitchFamily="18" charset="0"/>
                        </a:rPr>
                        <a:t>Расположен в 1,5 км к северо-западу от с. Новотроицкое. </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latin typeface="Times New Roman" panose="02020603050405020304" pitchFamily="18" charset="0"/>
                          <a:cs typeface="Times New Roman" panose="02020603050405020304" pitchFamily="18" charset="0"/>
                        </a:rPr>
                        <a:t>Площадь поисковых работ около 7 км2, на которой пробурено 8 скважин.</a:t>
                      </a:r>
                    </a:p>
                  </a:txBody>
                  <a:tcPr/>
                </a:tc>
                <a:extLst>
                  <a:ext uri="{0D108BD9-81ED-4DB2-BD59-A6C34878D82A}">
                    <a16:rowId xmlns:a16="http://schemas.microsoft.com/office/drawing/2014/main" val="1360789543"/>
                  </a:ext>
                </a:extLst>
              </a:tr>
              <a:tr h="410060">
                <a:tc vMerge="1">
                  <a:txBody>
                    <a:bodyPr/>
                    <a:lstStyle/>
                    <a:p>
                      <a:pPr algn="ctr"/>
                      <a:endParaRPr lang="ru-RU" sz="1100" b="0" i="0" dirty="0">
                        <a:solidFill>
                          <a:schemeClr val="tx1">
                            <a:lumMod val="95000"/>
                            <a:lumOff val="5000"/>
                          </a:schemeClr>
                        </a:solidFill>
                        <a:latin typeface="Times New Roman" panose="02020603050405020304" pitchFamily="18" charset="0"/>
                        <a:cs typeface="Times New Roman" panose="02020603050405020304" pitchFamily="18" charset="0"/>
                      </a:endParaRPr>
                    </a:p>
                  </a:txBody>
                  <a:tcPr/>
                </a:tc>
                <a:tc>
                  <a:txBody>
                    <a:bodyPr/>
                    <a:lstStyle/>
                    <a:p>
                      <a:r>
                        <a:rPr lang="ru-RU" sz="1200" dirty="0">
                          <a:latin typeface="Times New Roman" panose="02020603050405020304" pitchFamily="18" charset="0"/>
                          <a:cs typeface="Times New Roman" panose="02020603050405020304" pitchFamily="18" charset="0"/>
                        </a:rPr>
                        <a:t>Зеленый</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latin typeface="Times New Roman" panose="02020603050405020304" pitchFamily="18" charset="0"/>
                          <a:cs typeface="Times New Roman" panose="02020603050405020304" pitchFamily="18" charset="0"/>
                        </a:rPr>
                        <a:t>Расположен на правобережье р. Новотроицкая, в долине ключа Зеленого, в 0,5 км к востоку от с. Новотроицкое.</a:t>
                      </a: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ru-RU" sz="1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789273830"/>
                  </a:ext>
                </a:extLst>
              </a:tr>
            </a:tbl>
          </a:graphicData>
        </a:graphic>
      </p:graphicFrame>
      <p:pic>
        <p:nvPicPr>
          <p:cNvPr id="4" name="Рисунок 3">
            <a:extLst>
              <a:ext uri="{FF2B5EF4-FFF2-40B4-BE49-F238E27FC236}">
                <a16:creationId xmlns:a16="http://schemas.microsoft.com/office/drawing/2014/main" id="{09349B3F-DEE4-A7CE-C6A7-A5F04FBA54BC}"/>
              </a:ext>
            </a:extLst>
          </p:cNvPr>
          <p:cNvPicPr>
            <a:picLocks noChangeAspect="1"/>
          </p:cNvPicPr>
          <p:nvPr/>
        </p:nvPicPr>
        <p:blipFill>
          <a:blip r:embed="rId3"/>
          <a:stretch>
            <a:fillRect/>
          </a:stretch>
        </p:blipFill>
        <p:spPr>
          <a:xfrm>
            <a:off x="148206" y="371979"/>
            <a:ext cx="1292464" cy="908281"/>
          </a:xfrm>
          <a:prstGeom prst="rect">
            <a:avLst/>
          </a:prstGeom>
        </p:spPr>
      </p:pic>
      <p:pic>
        <p:nvPicPr>
          <p:cNvPr id="5" name="Рисунок 4">
            <a:extLst>
              <a:ext uri="{FF2B5EF4-FFF2-40B4-BE49-F238E27FC236}">
                <a16:creationId xmlns:a16="http://schemas.microsoft.com/office/drawing/2014/main" id="{15F93E68-CFD3-303D-3DF6-A650A7E3364D}"/>
              </a:ext>
            </a:extLst>
          </p:cNvPr>
          <p:cNvPicPr>
            <a:picLocks noChangeAspect="1"/>
          </p:cNvPicPr>
          <p:nvPr/>
        </p:nvPicPr>
        <p:blipFill>
          <a:blip r:embed="rId4"/>
          <a:stretch>
            <a:fillRect/>
          </a:stretch>
        </p:blipFill>
        <p:spPr>
          <a:xfrm>
            <a:off x="215268" y="1368315"/>
            <a:ext cx="1225402" cy="725487"/>
          </a:xfrm>
          <a:prstGeom prst="rect">
            <a:avLst/>
          </a:prstGeom>
        </p:spPr>
      </p:pic>
      <p:pic>
        <p:nvPicPr>
          <p:cNvPr id="6" name="Рисунок 5">
            <a:extLst>
              <a:ext uri="{FF2B5EF4-FFF2-40B4-BE49-F238E27FC236}">
                <a16:creationId xmlns:a16="http://schemas.microsoft.com/office/drawing/2014/main" id="{5D4CF342-B81A-52BA-04C7-1B2B2EB857A3}"/>
              </a:ext>
            </a:extLst>
          </p:cNvPr>
          <p:cNvPicPr>
            <a:picLocks noChangeAspect="1"/>
          </p:cNvPicPr>
          <p:nvPr/>
        </p:nvPicPr>
        <p:blipFill>
          <a:blip r:embed="rId5"/>
          <a:stretch>
            <a:fillRect/>
          </a:stretch>
        </p:blipFill>
        <p:spPr>
          <a:xfrm>
            <a:off x="215268" y="2154592"/>
            <a:ext cx="1225402" cy="725487"/>
          </a:xfrm>
          <a:prstGeom prst="rect">
            <a:avLst/>
          </a:prstGeom>
        </p:spPr>
      </p:pic>
      <p:pic>
        <p:nvPicPr>
          <p:cNvPr id="7" name="Рисунок 6">
            <a:extLst>
              <a:ext uri="{FF2B5EF4-FFF2-40B4-BE49-F238E27FC236}">
                <a16:creationId xmlns:a16="http://schemas.microsoft.com/office/drawing/2014/main" id="{1E48B7B6-BD6F-90B0-1F77-9663BC81547C}"/>
              </a:ext>
            </a:extLst>
          </p:cNvPr>
          <p:cNvPicPr>
            <a:picLocks noChangeAspect="1"/>
          </p:cNvPicPr>
          <p:nvPr/>
        </p:nvPicPr>
        <p:blipFill>
          <a:blip r:embed="rId6"/>
          <a:stretch>
            <a:fillRect/>
          </a:stretch>
        </p:blipFill>
        <p:spPr>
          <a:xfrm>
            <a:off x="195744" y="3322672"/>
            <a:ext cx="1225402" cy="506012"/>
          </a:xfrm>
          <a:prstGeom prst="rect">
            <a:avLst/>
          </a:prstGeom>
        </p:spPr>
      </p:pic>
      <p:pic>
        <p:nvPicPr>
          <p:cNvPr id="8" name="Рисунок 7">
            <a:extLst>
              <a:ext uri="{FF2B5EF4-FFF2-40B4-BE49-F238E27FC236}">
                <a16:creationId xmlns:a16="http://schemas.microsoft.com/office/drawing/2014/main" id="{2D07656F-BCE1-4933-0177-77C3273C31D8}"/>
              </a:ext>
            </a:extLst>
          </p:cNvPr>
          <p:cNvPicPr>
            <a:picLocks noChangeAspect="1"/>
          </p:cNvPicPr>
          <p:nvPr/>
        </p:nvPicPr>
        <p:blipFill>
          <a:blip r:embed="rId7"/>
          <a:stretch>
            <a:fillRect/>
          </a:stretch>
        </p:blipFill>
        <p:spPr>
          <a:xfrm>
            <a:off x="180502" y="4108949"/>
            <a:ext cx="1255885" cy="725487"/>
          </a:xfrm>
          <a:prstGeom prst="rect">
            <a:avLst/>
          </a:prstGeom>
        </p:spPr>
      </p:pic>
      <p:pic>
        <p:nvPicPr>
          <p:cNvPr id="9" name="Рисунок 8">
            <a:extLst>
              <a:ext uri="{FF2B5EF4-FFF2-40B4-BE49-F238E27FC236}">
                <a16:creationId xmlns:a16="http://schemas.microsoft.com/office/drawing/2014/main" id="{97CBE658-87C6-8816-9052-AD5E09E65E3B}"/>
              </a:ext>
            </a:extLst>
          </p:cNvPr>
          <p:cNvPicPr>
            <a:picLocks noChangeAspect="1"/>
          </p:cNvPicPr>
          <p:nvPr/>
        </p:nvPicPr>
        <p:blipFill>
          <a:blip r:embed="rId8"/>
          <a:stretch>
            <a:fillRect/>
          </a:stretch>
        </p:blipFill>
        <p:spPr>
          <a:xfrm>
            <a:off x="235370" y="5361213"/>
            <a:ext cx="1146147" cy="1091279"/>
          </a:xfrm>
          <a:prstGeom prst="rect">
            <a:avLst/>
          </a:prstGeom>
        </p:spPr>
      </p:pic>
    </p:spTree>
    <p:extLst>
      <p:ext uri="{BB962C8B-B14F-4D97-AF65-F5344CB8AC3E}">
        <p14:creationId xmlns:p14="http://schemas.microsoft.com/office/powerpoint/2010/main" val="3524059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23FF21B-A24B-BE2E-5D72-AEAE2821F40B}"/>
              </a:ext>
            </a:extLst>
          </p:cNvPr>
          <p:cNvPicPr>
            <a:picLocks noChangeAspect="1"/>
          </p:cNvPicPr>
          <p:nvPr/>
        </p:nvPicPr>
        <p:blipFill>
          <a:blip r:embed="rId2"/>
          <a:stretch>
            <a:fillRect/>
          </a:stretch>
        </p:blipFill>
        <p:spPr>
          <a:xfrm>
            <a:off x="0" y="0"/>
            <a:ext cx="12192000" cy="6858000"/>
          </a:xfrm>
          <a:prstGeom prst="rect">
            <a:avLst/>
          </a:prstGeom>
        </p:spPr>
      </p:pic>
      <p:pic>
        <p:nvPicPr>
          <p:cNvPr id="3" name="Рисунок 2">
            <a:extLst>
              <a:ext uri="{FF2B5EF4-FFF2-40B4-BE49-F238E27FC236}">
                <a16:creationId xmlns:a16="http://schemas.microsoft.com/office/drawing/2014/main" id="{740AB386-04DB-6C3D-F9B0-CECBB8992DB7}"/>
              </a:ext>
            </a:extLst>
          </p:cNvPr>
          <p:cNvPicPr>
            <a:picLocks noChangeAspect="1"/>
          </p:cNvPicPr>
          <p:nvPr/>
        </p:nvPicPr>
        <p:blipFill>
          <a:blip r:embed="rId3"/>
          <a:stretch>
            <a:fillRect/>
          </a:stretch>
        </p:blipFill>
        <p:spPr>
          <a:xfrm>
            <a:off x="340454" y="288808"/>
            <a:ext cx="1815518" cy="1003097"/>
          </a:xfrm>
          <a:prstGeom prst="rect">
            <a:avLst/>
          </a:prstGeom>
        </p:spPr>
      </p:pic>
      <p:sp>
        <p:nvSpPr>
          <p:cNvPr id="4" name="TextBox 3">
            <a:extLst>
              <a:ext uri="{FF2B5EF4-FFF2-40B4-BE49-F238E27FC236}">
                <a16:creationId xmlns:a16="http://schemas.microsoft.com/office/drawing/2014/main" id="{258C5020-05AC-79CB-56E0-D6240B00F644}"/>
              </a:ext>
            </a:extLst>
          </p:cNvPr>
          <p:cNvSpPr txBox="1"/>
          <p:nvPr/>
        </p:nvSpPr>
        <p:spPr>
          <a:xfrm>
            <a:off x="4484221" y="12371"/>
            <a:ext cx="1459054" cy="292388"/>
          </a:xfrm>
          <a:prstGeom prst="rect">
            <a:avLst/>
          </a:prstGeom>
          <a:noFill/>
        </p:spPr>
        <p:txBody>
          <a:bodyPr wrap="none" rtlCol="0">
            <a:spAutoFit/>
          </a:bodyPr>
          <a:lstStyle/>
          <a:p>
            <a:r>
              <a:rPr lang="ru-RU" sz="1300" b="1" dirty="0">
                <a:solidFill>
                  <a:srgbClr val="851CB4"/>
                </a:solidFill>
                <a:latin typeface="Times New Roman" panose="02020603050405020304" pitchFamily="18" charset="0"/>
                <a:cs typeface="Times New Roman" panose="02020603050405020304" pitchFamily="18" charset="0"/>
              </a:rPr>
              <a:t>Земельный фонд</a:t>
            </a:r>
          </a:p>
        </p:txBody>
      </p:sp>
      <p:sp>
        <p:nvSpPr>
          <p:cNvPr id="5" name="TextBox 4">
            <a:extLst>
              <a:ext uri="{FF2B5EF4-FFF2-40B4-BE49-F238E27FC236}">
                <a16:creationId xmlns:a16="http://schemas.microsoft.com/office/drawing/2014/main" id="{057CEE41-F8F3-7E16-A9AA-E7DDC68E4174}"/>
              </a:ext>
            </a:extLst>
          </p:cNvPr>
          <p:cNvSpPr txBox="1"/>
          <p:nvPr/>
        </p:nvSpPr>
        <p:spPr>
          <a:xfrm>
            <a:off x="-73718" y="1291905"/>
            <a:ext cx="2643861" cy="430887"/>
          </a:xfrm>
          <a:prstGeom prst="rect">
            <a:avLst/>
          </a:prstGeom>
          <a:noFill/>
        </p:spPr>
        <p:txBody>
          <a:bodyPr wrap="square">
            <a:spAutoFit/>
          </a:bodyPr>
          <a:lstStyle/>
          <a:p>
            <a:pPr algn="ct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Земли сельскохозяйственного назначения – 50276 га</a:t>
            </a:r>
            <a:endParaRPr lang="ru-RU" sz="1100" dirty="0"/>
          </a:p>
        </p:txBody>
      </p:sp>
      <p:pic>
        <p:nvPicPr>
          <p:cNvPr id="6" name="Рисунок 5">
            <a:extLst>
              <a:ext uri="{FF2B5EF4-FFF2-40B4-BE49-F238E27FC236}">
                <a16:creationId xmlns:a16="http://schemas.microsoft.com/office/drawing/2014/main" id="{D97C7F36-AA6B-29D3-C668-A4236140DB23}"/>
              </a:ext>
            </a:extLst>
          </p:cNvPr>
          <p:cNvPicPr>
            <a:picLocks noChangeAspect="1"/>
          </p:cNvPicPr>
          <p:nvPr/>
        </p:nvPicPr>
        <p:blipFill>
          <a:blip r:embed="rId4"/>
          <a:stretch>
            <a:fillRect/>
          </a:stretch>
        </p:blipFill>
        <p:spPr>
          <a:xfrm>
            <a:off x="2648539" y="288808"/>
            <a:ext cx="1761964" cy="1117746"/>
          </a:xfrm>
          <a:prstGeom prst="rect">
            <a:avLst/>
          </a:prstGeom>
        </p:spPr>
      </p:pic>
      <p:sp>
        <p:nvSpPr>
          <p:cNvPr id="7" name="TextBox 6">
            <a:extLst>
              <a:ext uri="{FF2B5EF4-FFF2-40B4-BE49-F238E27FC236}">
                <a16:creationId xmlns:a16="http://schemas.microsoft.com/office/drawing/2014/main" id="{8E37C278-15DB-BDD8-0E72-5D77C6B76653}"/>
              </a:ext>
            </a:extLst>
          </p:cNvPr>
          <p:cNvSpPr txBox="1"/>
          <p:nvPr/>
        </p:nvSpPr>
        <p:spPr>
          <a:xfrm>
            <a:off x="2454818" y="1452470"/>
            <a:ext cx="2426051" cy="261610"/>
          </a:xfrm>
          <a:prstGeom prst="rect">
            <a:avLst/>
          </a:prstGeom>
          <a:noFill/>
        </p:spPr>
        <p:txBody>
          <a:bodyPr wrap="square">
            <a:spAutoFit/>
          </a:bodyPr>
          <a:lstStyle/>
          <a:p>
            <a:pPr algn="ct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Земли населенных пунктов – 3651 га</a:t>
            </a:r>
            <a:endParaRPr lang="ru-RU" sz="1100" dirty="0"/>
          </a:p>
        </p:txBody>
      </p:sp>
      <p:pic>
        <p:nvPicPr>
          <p:cNvPr id="8" name="Рисунок 7">
            <a:extLst>
              <a:ext uri="{FF2B5EF4-FFF2-40B4-BE49-F238E27FC236}">
                <a16:creationId xmlns:a16="http://schemas.microsoft.com/office/drawing/2014/main" id="{E3F38C37-FCC0-93F7-18D4-FB09E54F5D2C}"/>
              </a:ext>
            </a:extLst>
          </p:cNvPr>
          <p:cNvPicPr>
            <a:picLocks noChangeAspect="1"/>
          </p:cNvPicPr>
          <p:nvPr/>
        </p:nvPicPr>
        <p:blipFill>
          <a:blip r:embed="rId5"/>
          <a:stretch>
            <a:fillRect/>
          </a:stretch>
        </p:blipFill>
        <p:spPr>
          <a:xfrm>
            <a:off x="5202563" y="393453"/>
            <a:ext cx="1693187" cy="1013101"/>
          </a:xfrm>
          <a:prstGeom prst="rect">
            <a:avLst/>
          </a:prstGeom>
        </p:spPr>
      </p:pic>
      <p:sp>
        <p:nvSpPr>
          <p:cNvPr id="9" name="TextBox 8">
            <a:extLst>
              <a:ext uri="{FF2B5EF4-FFF2-40B4-BE49-F238E27FC236}">
                <a16:creationId xmlns:a16="http://schemas.microsoft.com/office/drawing/2014/main" id="{F8A95365-3255-F5F1-D6FD-A51C5AE0FCD0}"/>
              </a:ext>
            </a:extLst>
          </p:cNvPr>
          <p:cNvSpPr txBox="1"/>
          <p:nvPr/>
        </p:nvSpPr>
        <p:spPr>
          <a:xfrm>
            <a:off x="6815682" y="487354"/>
            <a:ext cx="1993715" cy="600164"/>
          </a:xfrm>
          <a:prstGeom prst="rect">
            <a:avLst/>
          </a:prstGeom>
          <a:noFill/>
        </p:spPr>
        <p:txBody>
          <a:bodyPr wrap="square">
            <a:spAutoFit/>
          </a:bodyPr>
          <a:lstStyle/>
          <a:p>
            <a:pPr algn="ct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Земли промышленности и иного специального назначения – 1782 га</a:t>
            </a:r>
            <a:endParaRPr lang="ru-RU" sz="1100" dirty="0"/>
          </a:p>
        </p:txBody>
      </p:sp>
      <p:pic>
        <p:nvPicPr>
          <p:cNvPr id="10" name="Рисунок 9">
            <a:extLst>
              <a:ext uri="{FF2B5EF4-FFF2-40B4-BE49-F238E27FC236}">
                <a16:creationId xmlns:a16="http://schemas.microsoft.com/office/drawing/2014/main" id="{1F16B9F9-9FA7-D6F7-A0F6-D2F37F98581F}"/>
              </a:ext>
            </a:extLst>
          </p:cNvPr>
          <p:cNvPicPr>
            <a:picLocks noChangeAspect="1"/>
          </p:cNvPicPr>
          <p:nvPr/>
        </p:nvPicPr>
        <p:blipFill>
          <a:blip r:embed="rId6"/>
          <a:stretch>
            <a:fillRect/>
          </a:stretch>
        </p:blipFill>
        <p:spPr>
          <a:xfrm>
            <a:off x="284549" y="1764966"/>
            <a:ext cx="1333675" cy="1000256"/>
          </a:xfrm>
          <a:prstGeom prst="rect">
            <a:avLst/>
          </a:prstGeom>
        </p:spPr>
      </p:pic>
      <p:sp>
        <p:nvSpPr>
          <p:cNvPr id="11" name="TextBox 10">
            <a:extLst>
              <a:ext uri="{FF2B5EF4-FFF2-40B4-BE49-F238E27FC236}">
                <a16:creationId xmlns:a16="http://schemas.microsoft.com/office/drawing/2014/main" id="{A0CF9D51-C6C1-AE39-3F4B-20094E6EB9C7}"/>
              </a:ext>
            </a:extLst>
          </p:cNvPr>
          <p:cNvSpPr txBox="1"/>
          <p:nvPr/>
        </p:nvSpPr>
        <p:spPr>
          <a:xfrm>
            <a:off x="1651681" y="1959591"/>
            <a:ext cx="1993715" cy="430887"/>
          </a:xfrm>
          <a:prstGeom prst="rect">
            <a:avLst/>
          </a:prstGeom>
          <a:noFill/>
        </p:spPr>
        <p:txBody>
          <a:bodyPr wrap="square">
            <a:spAutoFit/>
          </a:bodyPr>
          <a:lstStyle/>
          <a:p>
            <a:pPr algn="ct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Земли особо охраняемых территорий и объектов – 25га</a:t>
            </a:r>
            <a:endParaRPr lang="ru-RU" sz="1100" dirty="0"/>
          </a:p>
        </p:txBody>
      </p:sp>
      <p:pic>
        <p:nvPicPr>
          <p:cNvPr id="12" name="Рисунок 11">
            <a:extLst>
              <a:ext uri="{FF2B5EF4-FFF2-40B4-BE49-F238E27FC236}">
                <a16:creationId xmlns:a16="http://schemas.microsoft.com/office/drawing/2014/main" id="{E438C6AC-44C3-06F5-7385-6BF395AE4048}"/>
              </a:ext>
            </a:extLst>
          </p:cNvPr>
          <p:cNvPicPr>
            <a:picLocks noChangeAspect="1"/>
          </p:cNvPicPr>
          <p:nvPr/>
        </p:nvPicPr>
        <p:blipFill>
          <a:blip r:embed="rId7"/>
          <a:stretch>
            <a:fillRect/>
          </a:stretch>
        </p:blipFill>
        <p:spPr>
          <a:xfrm>
            <a:off x="3717590" y="1778451"/>
            <a:ext cx="1459054" cy="1080573"/>
          </a:xfrm>
          <a:prstGeom prst="rect">
            <a:avLst/>
          </a:prstGeom>
        </p:spPr>
      </p:pic>
      <p:sp>
        <p:nvSpPr>
          <p:cNvPr id="13" name="TextBox 12">
            <a:extLst>
              <a:ext uri="{FF2B5EF4-FFF2-40B4-BE49-F238E27FC236}">
                <a16:creationId xmlns:a16="http://schemas.microsoft.com/office/drawing/2014/main" id="{6A0CE38A-B9DB-4B5D-13A7-2A71C61D0A8F}"/>
              </a:ext>
            </a:extLst>
          </p:cNvPr>
          <p:cNvSpPr txBox="1"/>
          <p:nvPr/>
        </p:nvSpPr>
        <p:spPr>
          <a:xfrm>
            <a:off x="5176644" y="1959590"/>
            <a:ext cx="1439364" cy="430887"/>
          </a:xfrm>
          <a:prstGeom prst="rect">
            <a:avLst/>
          </a:prstGeom>
          <a:noFill/>
        </p:spPr>
        <p:txBody>
          <a:bodyPr wrap="square">
            <a:spAutoFit/>
          </a:bodyPr>
          <a:lstStyle/>
          <a:p>
            <a:pPr algn="ct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Земли лесного фонда – 327244 га</a:t>
            </a:r>
            <a:endParaRPr lang="ru-RU" sz="1100" dirty="0"/>
          </a:p>
        </p:txBody>
      </p:sp>
      <p:pic>
        <p:nvPicPr>
          <p:cNvPr id="14" name="Рисунок 13">
            <a:extLst>
              <a:ext uri="{FF2B5EF4-FFF2-40B4-BE49-F238E27FC236}">
                <a16:creationId xmlns:a16="http://schemas.microsoft.com/office/drawing/2014/main" id="{CECC04FA-8D1B-D3F0-FFF7-AF17419E2C4C}"/>
              </a:ext>
            </a:extLst>
          </p:cNvPr>
          <p:cNvPicPr>
            <a:picLocks noChangeAspect="1"/>
          </p:cNvPicPr>
          <p:nvPr/>
        </p:nvPicPr>
        <p:blipFill>
          <a:blip r:embed="rId8"/>
          <a:stretch>
            <a:fillRect/>
          </a:stretch>
        </p:blipFill>
        <p:spPr>
          <a:xfrm>
            <a:off x="6581605" y="1691735"/>
            <a:ext cx="1459055" cy="1094291"/>
          </a:xfrm>
          <a:prstGeom prst="rect">
            <a:avLst/>
          </a:prstGeom>
        </p:spPr>
      </p:pic>
      <p:sp>
        <p:nvSpPr>
          <p:cNvPr id="15" name="TextBox 14">
            <a:extLst>
              <a:ext uri="{FF2B5EF4-FFF2-40B4-BE49-F238E27FC236}">
                <a16:creationId xmlns:a16="http://schemas.microsoft.com/office/drawing/2014/main" id="{485440E6-D849-3A0E-1F6F-9ED14F38F39C}"/>
              </a:ext>
            </a:extLst>
          </p:cNvPr>
          <p:cNvSpPr txBox="1"/>
          <p:nvPr/>
        </p:nvSpPr>
        <p:spPr>
          <a:xfrm>
            <a:off x="7957284" y="1887850"/>
            <a:ext cx="1439364" cy="430887"/>
          </a:xfrm>
          <a:prstGeom prst="rect">
            <a:avLst/>
          </a:prstGeom>
          <a:noFill/>
        </p:spPr>
        <p:txBody>
          <a:bodyPr wrap="square">
            <a:spAutoFit/>
          </a:bodyPr>
          <a:lstStyle/>
          <a:p>
            <a:pPr algn="ct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Земли водного фонда – 379 га</a:t>
            </a:r>
            <a:endParaRPr lang="ru-RU" sz="1100" dirty="0"/>
          </a:p>
        </p:txBody>
      </p:sp>
      <p:pic>
        <p:nvPicPr>
          <p:cNvPr id="16" name="Рисунок 15">
            <a:extLst>
              <a:ext uri="{FF2B5EF4-FFF2-40B4-BE49-F238E27FC236}">
                <a16:creationId xmlns:a16="http://schemas.microsoft.com/office/drawing/2014/main" id="{966BE171-459F-85D7-AB41-7E8D80FDC965}"/>
              </a:ext>
            </a:extLst>
          </p:cNvPr>
          <p:cNvPicPr>
            <a:picLocks noChangeAspect="1"/>
          </p:cNvPicPr>
          <p:nvPr/>
        </p:nvPicPr>
        <p:blipFill>
          <a:blip r:embed="rId9"/>
          <a:stretch>
            <a:fillRect/>
          </a:stretch>
        </p:blipFill>
        <p:spPr>
          <a:xfrm>
            <a:off x="9167993" y="158565"/>
            <a:ext cx="1047700" cy="785775"/>
          </a:xfrm>
          <a:prstGeom prst="rect">
            <a:avLst/>
          </a:prstGeom>
        </p:spPr>
      </p:pic>
      <p:sp>
        <p:nvSpPr>
          <p:cNvPr id="17" name="TextBox 16">
            <a:extLst>
              <a:ext uri="{FF2B5EF4-FFF2-40B4-BE49-F238E27FC236}">
                <a16:creationId xmlns:a16="http://schemas.microsoft.com/office/drawing/2014/main" id="{4BE3FF48-6ECD-06EB-78CE-2ED520A46CD6}"/>
              </a:ext>
            </a:extLst>
          </p:cNvPr>
          <p:cNvSpPr txBox="1"/>
          <p:nvPr/>
        </p:nvSpPr>
        <p:spPr>
          <a:xfrm>
            <a:off x="8904808" y="1030295"/>
            <a:ext cx="1595890" cy="261610"/>
          </a:xfrm>
          <a:prstGeom prst="rect">
            <a:avLst/>
          </a:prstGeom>
          <a:noFill/>
        </p:spPr>
        <p:txBody>
          <a:bodyPr wrap="square">
            <a:spAutoFit/>
          </a:bodyPr>
          <a:lstStyle/>
          <a:p>
            <a:pPr algn="ctr"/>
            <a:r>
              <a:rPr kumimoji="0" lang="ru-RU" sz="1100" b="0" i="0" u="none" strike="noStrike" kern="1200" cap="none" spc="0" normalizeH="0" baseline="0" noProof="0" dirty="0">
                <a:ln>
                  <a:noFill/>
                </a:ln>
                <a:solidFill>
                  <a:srgbClr val="000000"/>
                </a:solidFill>
                <a:effectLst/>
                <a:uLnTx/>
                <a:uFillTx/>
                <a:latin typeface="Times New Roman" panose="02020603050405020304" pitchFamily="18" charset="0"/>
                <a:ea typeface="Courier New" panose="02070309020205020404" pitchFamily="49" charset="0"/>
                <a:cs typeface="+mn-cs"/>
              </a:rPr>
              <a:t>Земли запаса– 5188 га</a:t>
            </a:r>
            <a:endParaRPr lang="ru-RU" sz="1100" dirty="0"/>
          </a:p>
        </p:txBody>
      </p:sp>
      <p:pic>
        <p:nvPicPr>
          <p:cNvPr id="18" name="Рисунок 17">
            <a:extLst>
              <a:ext uri="{FF2B5EF4-FFF2-40B4-BE49-F238E27FC236}">
                <a16:creationId xmlns:a16="http://schemas.microsoft.com/office/drawing/2014/main" id="{98BF8C66-1849-5365-409B-D87C5F6D3236}"/>
              </a:ext>
            </a:extLst>
          </p:cNvPr>
          <p:cNvPicPr>
            <a:picLocks noChangeAspect="1"/>
          </p:cNvPicPr>
          <p:nvPr/>
        </p:nvPicPr>
        <p:blipFill>
          <a:blip r:embed="rId10"/>
          <a:stretch>
            <a:fillRect/>
          </a:stretch>
        </p:blipFill>
        <p:spPr>
          <a:xfrm>
            <a:off x="184557" y="3575618"/>
            <a:ext cx="3741490" cy="2095500"/>
          </a:xfrm>
          <a:prstGeom prst="rect">
            <a:avLst/>
          </a:prstGeom>
        </p:spPr>
      </p:pic>
      <p:sp>
        <p:nvSpPr>
          <p:cNvPr id="20" name="TextBox 19">
            <a:extLst>
              <a:ext uri="{FF2B5EF4-FFF2-40B4-BE49-F238E27FC236}">
                <a16:creationId xmlns:a16="http://schemas.microsoft.com/office/drawing/2014/main" id="{8303A4B9-20FF-3836-0C64-DA82F892E23F}"/>
              </a:ext>
            </a:extLst>
          </p:cNvPr>
          <p:cNvSpPr txBox="1"/>
          <p:nvPr/>
        </p:nvSpPr>
        <p:spPr>
          <a:xfrm>
            <a:off x="4110603" y="3670662"/>
            <a:ext cx="7717873" cy="1200329"/>
          </a:xfrm>
          <a:prstGeom prst="rect">
            <a:avLst/>
          </a:prstGeom>
          <a:noFill/>
        </p:spPr>
        <p:txBody>
          <a:bodyPr wrap="square">
            <a:spAutoFit/>
          </a:bodyPr>
          <a:lstStyle/>
          <a:p>
            <a:pPr indent="450215" algn="just">
              <a:spcAft>
                <a:spcPts val="1000"/>
              </a:spcAft>
            </a:pP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С 1 октября 2016 года на территории Анучинского муниципального округа началась реализация Федерального Закона  «Дальневосточный гектар»,  за время действия Закона в адрес администрации Анучинского муниципального округа поступило  1015 заявлений,  заключено 490 договоров безвозмездного срочного пользования   площадью  565  га.  По истечению 5 летнего срока с 2017 года   предоставлено  в собственность 80  участков,  в  аренду 1 земельный участок. Все  предоставленные  земельные участки  используются  гражданами  для   ведения личного подсобного хозяйства.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5372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8DF0756-ACDA-99D2-A799-15B0AF357C2A}"/>
              </a:ext>
            </a:extLst>
          </p:cNvPr>
          <p:cNvPicPr>
            <a:picLocks noChangeAspect="1"/>
          </p:cNvPicPr>
          <p:nvPr/>
        </p:nvPicPr>
        <p:blipFill rotWithShape="1">
          <a:blip r:embed="rId2"/>
          <a:srcRect l="4349" b="3486"/>
          <a:stretch/>
        </p:blipFill>
        <p:spPr>
          <a:xfrm>
            <a:off x="1" y="0"/>
            <a:ext cx="12192000" cy="6858000"/>
          </a:xfrm>
          <a:prstGeom prst="rect">
            <a:avLst/>
          </a:prstGeom>
        </p:spPr>
      </p:pic>
      <p:sp>
        <p:nvSpPr>
          <p:cNvPr id="3" name="TextBox 2">
            <a:extLst>
              <a:ext uri="{FF2B5EF4-FFF2-40B4-BE49-F238E27FC236}">
                <a16:creationId xmlns:a16="http://schemas.microsoft.com/office/drawing/2014/main" id="{607E1C8E-AA2D-5CC0-1697-4D4DE799B2FC}"/>
              </a:ext>
            </a:extLst>
          </p:cNvPr>
          <p:cNvSpPr txBox="1"/>
          <p:nvPr/>
        </p:nvSpPr>
        <p:spPr>
          <a:xfrm>
            <a:off x="2892105" y="158402"/>
            <a:ext cx="6153324" cy="314445"/>
          </a:xfrm>
          <a:prstGeom prst="rect">
            <a:avLst/>
          </a:prstGeom>
          <a:noFill/>
        </p:spPr>
        <p:txBody>
          <a:bodyPr wrap="square">
            <a:spAutoFit/>
          </a:bodyPr>
          <a:lstStyle/>
          <a:p>
            <a:pPr algn="ctr">
              <a:lnSpc>
                <a:spcPct val="115000"/>
              </a:lnSpc>
              <a:spcAft>
                <a:spcPts val="1200"/>
              </a:spcAft>
            </a:pPr>
            <a:r>
              <a:rPr lang="en-US" sz="1300" b="1" dirty="0">
                <a:solidFill>
                  <a:srgbClr val="851CB4"/>
                </a:solidFill>
                <a:effectLst/>
                <a:latin typeface="Times New Roman" panose="02020603050405020304" pitchFamily="18" charset="0"/>
                <a:ea typeface="Courier New" panose="02070309020205020404" pitchFamily="49" charset="0"/>
              </a:rPr>
              <a:t>IV</a:t>
            </a:r>
            <a:r>
              <a:rPr lang="ru-RU" sz="1300" b="1" dirty="0">
                <a:solidFill>
                  <a:srgbClr val="851CB4"/>
                </a:solidFill>
                <a:effectLst/>
                <a:latin typeface="Times New Roman" panose="02020603050405020304" pitchFamily="18" charset="0"/>
                <a:ea typeface="Courier New" panose="02070309020205020404" pitchFamily="49" charset="0"/>
              </a:rPr>
              <a:t>.Трудовой потенциал и занятость населения.</a:t>
            </a:r>
            <a:endParaRPr lang="ru-RU" sz="1300" dirty="0">
              <a:solidFill>
                <a:srgbClr val="851CB4"/>
              </a:solidFill>
              <a:effectLst/>
              <a:latin typeface="Courier New" panose="02070309020205020404" pitchFamily="49" charset="0"/>
              <a:ea typeface="Courier New" panose="02070309020205020404" pitchFamily="49" charset="0"/>
            </a:endParaRPr>
          </a:p>
        </p:txBody>
      </p:sp>
      <p:sp>
        <p:nvSpPr>
          <p:cNvPr id="4" name="TextBox 3">
            <a:extLst>
              <a:ext uri="{FF2B5EF4-FFF2-40B4-BE49-F238E27FC236}">
                <a16:creationId xmlns:a16="http://schemas.microsoft.com/office/drawing/2014/main" id="{B32F083A-690C-AAC4-A116-824013CA734E}"/>
              </a:ext>
            </a:extLst>
          </p:cNvPr>
          <p:cNvSpPr txBox="1"/>
          <p:nvPr/>
        </p:nvSpPr>
        <p:spPr>
          <a:xfrm>
            <a:off x="4525360" y="411700"/>
            <a:ext cx="3141279" cy="276999"/>
          </a:xfrm>
          <a:prstGeom prst="rect">
            <a:avLst/>
          </a:prstGeom>
          <a:noFill/>
        </p:spPr>
        <p:txBody>
          <a:bodyPr wrap="square">
            <a:spAutoFit/>
          </a:bodyPr>
          <a:lstStyle/>
          <a:p>
            <a:r>
              <a:rPr lang="ru-RU" sz="1200" b="1" i="1" dirty="0">
                <a:solidFill>
                  <a:srgbClr val="FF0000"/>
                </a:solidFill>
                <a:latin typeface="Times New Roman" panose="02020603050405020304" pitchFamily="18" charset="0"/>
                <a:cs typeface="Times New Roman" panose="02020603050405020304" pitchFamily="18" charset="0"/>
              </a:rPr>
              <a:t>Динамика демографических показателей</a:t>
            </a:r>
          </a:p>
        </p:txBody>
      </p:sp>
      <p:sp>
        <p:nvSpPr>
          <p:cNvPr id="5" name="TextBox 4">
            <a:extLst>
              <a:ext uri="{FF2B5EF4-FFF2-40B4-BE49-F238E27FC236}">
                <a16:creationId xmlns:a16="http://schemas.microsoft.com/office/drawing/2014/main" id="{DFA6A440-2B7F-44AD-A09B-27386B237E74}"/>
              </a:ext>
            </a:extLst>
          </p:cNvPr>
          <p:cNvSpPr txBox="1"/>
          <p:nvPr/>
        </p:nvSpPr>
        <p:spPr>
          <a:xfrm>
            <a:off x="3568912" y="631101"/>
            <a:ext cx="4590066" cy="276999"/>
          </a:xfrm>
          <a:prstGeom prst="rect">
            <a:avLst/>
          </a:prstGeom>
          <a:noFill/>
        </p:spPr>
        <p:txBody>
          <a:bodyPr wrap="square">
            <a:spAutoFit/>
          </a:bodyPr>
          <a:lstStyle/>
          <a:p>
            <a:pPr algn="ctr"/>
            <a:r>
              <a:rPr lang="ru-RU" sz="1200" dirty="0">
                <a:latin typeface="Times New Roman" panose="02020603050405020304" pitchFamily="18" charset="0"/>
                <a:cs typeface="Times New Roman" panose="02020603050405020304" pitchFamily="18" charset="0"/>
              </a:rPr>
              <a:t>Общая численность населения округа составляет – 12295 человек.</a:t>
            </a:r>
          </a:p>
        </p:txBody>
      </p:sp>
      <p:graphicFrame>
        <p:nvGraphicFramePr>
          <p:cNvPr id="6" name="Схема 5">
            <a:extLst>
              <a:ext uri="{FF2B5EF4-FFF2-40B4-BE49-F238E27FC236}">
                <a16:creationId xmlns:a16="http://schemas.microsoft.com/office/drawing/2014/main" id="{BD960C61-1FC6-3AF3-70C7-193B74E9D315}"/>
              </a:ext>
            </a:extLst>
          </p:cNvPr>
          <p:cNvGraphicFramePr/>
          <p:nvPr>
            <p:extLst>
              <p:ext uri="{D42A27DB-BD31-4B8C-83A1-F6EECF244321}">
                <p14:modId xmlns:p14="http://schemas.microsoft.com/office/powerpoint/2010/main" val="1205905885"/>
              </p:ext>
            </p:extLst>
          </p:nvPr>
        </p:nvGraphicFramePr>
        <p:xfrm>
          <a:off x="252601" y="1023457"/>
          <a:ext cx="2943055" cy="8340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8073C96F-DA38-6501-4F07-BA94387F558C}"/>
              </a:ext>
            </a:extLst>
          </p:cNvPr>
          <p:cNvSpPr txBox="1"/>
          <p:nvPr/>
        </p:nvSpPr>
        <p:spPr>
          <a:xfrm>
            <a:off x="439614" y="697906"/>
            <a:ext cx="2569031" cy="461665"/>
          </a:xfrm>
          <a:prstGeom prst="rect">
            <a:avLst/>
          </a:prstGeom>
          <a:noFill/>
        </p:spPr>
        <p:txBody>
          <a:bodyPr wrap="square" rtlCol="0">
            <a:spAutoFit/>
          </a:bodyPr>
          <a:lstStyle/>
          <a:p>
            <a:pPr algn="ctr"/>
            <a:r>
              <a:rPr lang="ru-RU" sz="1200" dirty="0">
                <a:solidFill>
                  <a:srgbClr val="0000FF"/>
                </a:solidFill>
                <a:latin typeface="Times New Roman" panose="02020603050405020304" pitchFamily="18" charset="0"/>
                <a:cs typeface="Times New Roman" panose="02020603050405020304" pitchFamily="18" charset="0"/>
              </a:rPr>
              <a:t>Численность постоянного населения на конец года (чел.)</a:t>
            </a:r>
          </a:p>
        </p:txBody>
      </p:sp>
      <p:graphicFrame>
        <p:nvGraphicFramePr>
          <p:cNvPr id="12" name="Схема 11">
            <a:extLst>
              <a:ext uri="{FF2B5EF4-FFF2-40B4-BE49-F238E27FC236}">
                <a16:creationId xmlns:a16="http://schemas.microsoft.com/office/drawing/2014/main" id="{3DCBCEB0-197F-8958-4B7B-EBF544A46FF0}"/>
              </a:ext>
            </a:extLst>
          </p:cNvPr>
          <p:cNvGraphicFramePr/>
          <p:nvPr>
            <p:extLst>
              <p:ext uri="{D42A27DB-BD31-4B8C-83A1-F6EECF244321}">
                <p14:modId xmlns:p14="http://schemas.microsoft.com/office/powerpoint/2010/main" val="464282928"/>
              </p:ext>
            </p:extLst>
          </p:nvPr>
        </p:nvGraphicFramePr>
        <p:xfrm>
          <a:off x="3267977" y="1297776"/>
          <a:ext cx="2828022" cy="197739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TextBox 12">
            <a:extLst>
              <a:ext uri="{FF2B5EF4-FFF2-40B4-BE49-F238E27FC236}">
                <a16:creationId xmlns:a16="http://schemas.microsoft.com/office/drawing/2014/main" id="{35FEC454-9CCC-F942-D95B-9A45D256471B}"/>
              </a:ext>
            </a:extLst>
          </p:cNvPr>
          <p:cNvSpPr txBox="1"/>
          <p:nvPr/>
        </p:nvSpPr>
        <p:spPr>
          <a:xfrm>
            <a:off x="3294914" y="928738"/>
            <a:ext cx="2569031" cy="276999"/>
          </a:xfrm>
          <a:prstGeom prst="rect">
            <a:avLst/>
          </a:prstGeom>
          <a:noFill/>
        </p:spPr>
        <p:txBody>
          <a:bodyPr wrap="square" rtlCol="0">
            <a:spAutoFit/>
          </a:bodyPr>
          <a:lstStyle/>
          <a:p>
            <a:pPr algn="ctr"/>
            <a:r>
              <a:rPr lang="ru-RU" sz="1200" dirty="0">
                <a:solidFill>
                  <a:srgbClr val="0000FF"/>
                </a:solidFill>
                <a:latin typeface="Times New Roman" panose="02020603050405020304" pitchFamily="18" charset="0"/>
                <a:cs typeface="Times New Roman" panose="02020603050405020304" pitchFamily="18" charset="0"/>
              </a:rPr>
              <a:t>Число родившихся (чел.)</a:t>
            </a:r>
          </a:p>
        </p:txBody>
      </p:sp>
      <p:graphicFrame>
        <p:nvGraphicFramePr>
          <p:cNvPr id="16" name="Схема 15">
            <a:extLst>
              <a:ext uri="{FF2B5EF4-FFF2-40B4-BE49-F238E27FC236}">
                <a16:creationId xmlns:a16="http://schemas.microsoft.com/office/drawing/2014/main" id="{42A8CD59-0CF6-28A5-58DA-BDF1A3EC9C67}"/>
              </a:ext>
            </a:extLst>
          </p:cNvPr>
          <p:cNvGraphicFramePr/>
          <p:nvPr>
            <p:extLst>
              <p:ext uri="{D42A27DB-BD31-4B8C-83A1-F6EECF244321}">
                <p14:modId xmlns:p14="http://schemas.microsoft.com/office/powerpoint/2010/main" val="3615383739"/>
              </p:ext>
            </p:extLst>
          </p:nvPr>
        </p:nvGraphicFramePr>
        <p:xfrm>
          <a:off x="6180721" y="1095687"/>
          <a:ext cx="2358132" cy="179703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7" name="TextBox 16">
            <a:extLst>
              <a:ext uri="{FF2B5EF4-FFF2-40B4-BE49-F238E27FC236}">
                <a16:creationId xmlns:a16="http://schemas.microsoft.com/office/drawing/2014/main" id="{C5178823-9E44-0BD4-55A3-521D180520C6}"/>
              </a:ext>
            </a:extLst>
          </p:cNvPr>
          <p:cNvSpPr txBox="1"/>
          <p:nvPr/>
        </p:nvSpPr>
        <p:spPr>
          <a:xfrm>
            <a:off x="6037433" y="862523"/>
            <a:ext cx="2569031" cy="276999"/>
          </a:xfrm>
          <a:prstGeom prst="rect">
            <a:avLst/>
          </a:prstGeom>
          <a:noFill/>
        </p:spPr>
        <p:txBody>
          <a:bodyPr wrap="square" rtlCol="0">
            <a:spAutoFit/>
          </a:bodyPr>
          <a:lstStyle/>
          <a:p>
            <a:pPr algn="ctr"/>
            <a:r>
              <a:rPr lang="ru-RU" sz="1200" dirty="0">
                <a:solidFill>
                  <a:srgbClr val="0000FF"/>
                </a:solidFill>
                <a:latin typeface="Times New Roman" panose="02020603050405020304" pitchFamily="18" charset="0"/>
                <a:cs typeface="Times New Roman" panose="02020603050405020304" pitchFamily="18" charset="0"/>
              </a:rPr>
              <a:t>Число умерших (чел.)</a:t>
            </a:r>
          </a:p>
        </p:txBody>
      </p:sp>
      <p:graphicFrame>
        <p:nvGraphicFramePr>
          <p:cNvPr id="18" name="Схема 17">
            <a:extLst>
              <a:ext uri="{FF2B5EF4-FFF2-40B4-BE49-F238E27FC236}">
                <a16:creationId xmlns:a16="http://schemas.microsoft.com/office/drawing/2014/main" id="{9445B2E4-14B7-74D5-0E18-413082226423}"/>
              </a:ext>
            </a:extLst>
          </p:cNvPr>
          <p:cNvGraphicFramePr/>
          <p:nvPr>
            <p:extLst>
              <p:ext uri="{D42A27DB-BD31-4B8C-83A1-F6EECF244321}">
                <p14:modId xmlns:p14="http://schemas.microsoft.com/office/powerpoint/2010/main" val="1090205694"/>
              </p:ext>
            </p:extLst>
          </p:nvPr>
        </p:nvGraphicFramePr>
        <p:xfrm>
          <a:off x="167226" y="2388926"/>
          <a:ext cx="3216437" cy="1317072"/>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9" name="TextBox 18">
            <a:extLst>
              <a:ext uri="{FF2B5EF4-FFF2-40B4-BE49-F238E27FC236}">
                <a16:creationId xmlns:a16="http://schemas.microsoft.com/office/drawing/2014/main" id="{B54CB14E-616C-AB66-4FEE-22A32D622E9D}"/>
              </a:ext>
            </a:extLst>
          </p:cNvPr>
          <p:cNvSpPr txBox="1"/>
          <p:nvPr/>
        </p:nvSpPr>
        <p:spPr>
          <a:xfrm>
            <a:off x="551024" y="1975522"/>
            <a:ext cx="2743890" cy="276999"/>
          </a:xfrm>
          <a:prstGeom prst="rect">
            <a:avLst/>
          </a:prstGeom>
          <a:noFill/>
        </p:spPr>
        <p:txBody>
          <a:bodyPr wrap="square" rtlCol="0">
            <a:spAutoFit/>
          </a:bodyPr>
          <a:lstStyle/>
          <a:p>
            <a:pPr algn="ctr"/>
            <a:r>
              <a:rPr lang="ru-RU" sz="1200" dirty="0">
                <a:solidFill>
                  <a:srgbClr val="0000FF"/>
                </a:solidFill>
                <a:latin typeface="Times New Roman" panose="02020603050405020304" pitchFamily="18" charset="0"/>
                <a:cs typeface="Times New Roman" panose="02020603050405020304" pitchFamily="18" charset="0"/>
              </a:rPr>
              <a:t>Естественная убыль населения (чел.)</a:t>
            </a:r>
          </a:p>
        </p:txBody>
      </p:sp>
      <p:graphicFrame>
        <p:nvGraphicFramePr>
          <p:cNvPr id="21" name="Схема 20">
            <a:extLst>
              <a:ext uri="{FF2B5EF4-FFF2-40B4-BE49-F238E27FC236}">
                <a16:creationId xmlns:a16="http://schemas.microsoft.com/office/drawing/2014/main" id="{4804AD98-5A1E-AD87-48E9-809AEA6B8CA4}"/>
              </a:ext>
            </a:extLst>
          </p:cNvPr>
          <p:cNvGraphicFramePr/>
          <p:nvPr>
            <p:extLst>
              <p:ext uri="{D42A27DB-BD31-4B8C-83A1-F6EECF244321}">
                <p14:modId xmlns:p14="http://schemas.microsoft.com/office/powerpoint/2010/main" val="4281347384"/>
              </p:ext>
            </p:extLst>
          </p:nvPr>
        </p:nvGraphicFramePr>
        <p:xfrm>
          <a:off x="9030769" y="1001022"/>
          <a:ext cx="2493149" cy="1660678"/>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22" name="TextBox 21">
            <a:extLst>
              <a:ext uri="{FF2B5EF4-FFF2-40B4-BE49-F238E27FC236}">
                <a16:creationId xmlns:a16="http://schemas.microsoft.com/office/drawing/2014/main" id="{9C39F519-EBBC-414C-215A-883A12EAD9F5}"/>
              </a:ext>
            </a:extLst>
          </p:cNvPr>
          <p:cNvSpPr txBox="1"/>
          <p:nvPr/>
        </p:nvSpPr>
        <p:spPr>
          <a:xfrm>
            <a:off x="9030769" y="1000524"/>
            <a:ext cx="2361649" cy="276999"/>
          </a:xfrm>
          <a:prstGeom prst="rect">
            <a:avLst/>
          </a:prstGeom>
          <a:noFill/>
        </p:spPr>
        <p:txBody>
          <a:bodyPr wrap="square" rtlCol="0">
            <a:spAutoFit/>
          </a:bodyPr>
          <a:lstStyle/>
          <a:p>
            <a:pPr algn="ctr"/>
            <a:r>
              <a:rPr lang="ru-RU" sz="1200" dirty="0">
                <a:solidFill>
                  <a:srgbClr val="0000FF"/>
                </a:solidFill>
                <a:latin typeface="Times New Roman" panose="02020603050405020304" pitchFamily="18" charset="0"/>
                <a:cs typeface="Times New Roman" panose="02020603050405020304" pitchFamily="18" charset="0"/>
              </a:rPr>
              <a:t>Миграционная убыль (чел.)</a:t>
            </a:r>
          </a:p>
        </p:txBody>
      </p:sp>
      <p:sp>
        <p:nvSpPr>
          <p:cNvPr id="23" name="TextBox 22">
            <a:extLst>
              <a:ext uri="{FF2B5EF4-FFF2-40B4-BE49-F238E27FC236}">
                <a16:creationId xmlns:a16="http://schemas.microsoft.com/office/drawing/2014/main" id="{19B2367D-8D3E-2F81-2906-A48AD57E8CE6}"/>
              </a:ext>
            </a:extLst>
          </p:cNvPr>
          <p:cNvSpPr txBox="1"/>
          <p:nvPr/>
        </p:nvSpPr>
        <p:spPr>
          <a:xfrm>
            <a:off x="4988334" y="3806970"/>
            <a:ext cx="7101037" cy="1569660"/>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Средняя продолжительность жизни: женщин 71,12 лет и мужчин 62,05года. </a:t>
            </a:r>
          </a:p>
          <a:p>
            <a:pPr algn="just"/>
            <a:r>
              <a:rPr lang="ru-RU" sz="1200" dirty="0">
                <a:latin typeface="Times New Roman" panose="02020603050405020304" pitchFamily="18" charset="0"/>
                <a:cs typeface="Times New Roman" panose="02020603050405020304" pitchFamily="18" charset="0"/>
              </a:rPr>
              <a:t>Средний возраст населения – 40,6 года: мужчин – 37,1 лет и женщин – 44,1 года.</a:t>
            </a:r>
          </a:p>
          <a:p>
            <a:pPr algn="just"/>
            <a:r>
              <a:rPr lang="ru-RU" sz="1200" dirty="0">
                <a:latin typeface="Times New Roman" panose="02020603050405020304" pitchFamily="18" charset="0"/>
                <a:cs typeface="Times New Roman" panose="02020603050405020304" pitchFamily="18" charset="0"/>
              </a:rPr>
              <a:t>По основным возрастным группам население округа распределено следующим образом: </a:t>
            </a:r>
          </a:p>
          <a:p>
            <a:pPr marL="285750" indent="-285750" algn="just">
              <a:buFontTx/>
              <a:buChar char="-"/>
            </a:pPr>
            <a:r>
              <a:rPr lang="ru-RU" sz="1200" dirty="0">
                <a:latin typeface="Times New Roman" panose="02020603050405020304" pitchFamily="18" charset="0"/>
                <a:cs typeface="Times New Roman" panose="02020603050405020304" pitchFamily="18" charset="0"/>
              </a:rPr>
              <a:t>моложе трудоспособного возраста – 2542 (мужчин – 1286, женщин – 1256);</a:t>
            </a:r>
          </a:p>
          <a:p>
            <a:pPr marL="285750" indent="-285750" algn="just">
              <a:buFontTx/>
              <a:buChar char="-"/>
            </a:pPr>
            <a:r>
              <a:rPr lang="ru-RU" sz="1200" dirty="0">
                <a:latin typeface="Times New Roman" panose="02020603050405020304" pitchFamily="18" charset="0"/>
                <a:cs typeface="Times New Roman" panose="02020603050405020304" pitchFamily="18" charset="0"/>
              </a:rPr>
              <a:t>трудоспособного возраста – 6392 ( мужчин – 3783, женщин – 2656);</a:t>
            </a:r>
          </a:p>
          <a:p>
            <a:pPr marL="285750" indent="-285750" algn="just">
              <a:buFontTx/>
              <a:buChar char="-"/>
            </a:pPr>
            <a:r>
              <a:rPr lang="ru-RU" sz="1200" dirty="0">
                <a:latin typeface="Times New Roman" panose="02020603050405020304" pitchFamily="18" charset="0"/>
                <a:cs typeface="Times New Roman" panose="02020603050405020304" pitchFamily="18" charset="0"/>
              </a:rPr>
              <a:t>старше трудоспособного возраста – 3560 (мужчин – 1035, женщин – 2312)</a:t>
            </a:r>
          </a:p>
          <a:p>
            <a:pPr algn="just"/>
            <a:r>
              <a:rPr lang="ru-RU" sz="1200" dirty="0">
                <a:latin typeface="Times New Roman" panose="02020603050405020304" pitchFamily="18" charset="0"/>
                <a:cs typeface="Times New Roman" panose="02020603050405020304" pitchFamily="18" charset="0"/>
              </a:rPr>
              <a:t>Коэффициент демографической нагрузки: на 1000 трудоспособного населения приходится 419,8 детей в возрасте 0-15 лет и 552,4 лиц пенсионного возраста.</a:t>
            </a:r>
          </a:p>
        </p:txBody>
      </p:sp>
    </p:spTree>
    <p:extLst>
      <p:ext uri="{BB962C8B-B14F-4D97-AF65-F5344CB8AC3E}">
        <p14:creationId xmlns:p14="http://schemas.microsoft.com/office/powerpoint/2010/main" val="4132216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1BB5E07-2C5C-BF69-6A98-2280BF825980}"/>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2CBE4696-3077-616E-30CC-8B81F983DC15}"/>
              </a:ext>
            </a:extLst>
          </p:cNvPr>
          <p:cNvSpPr txBox="1"/>
          <p:nvPr/>
        </p:nvSpPr>
        <p:spPr>
          <a:xfrm>
            <a:off x="3214643" y="99554"/>
            <a:ext cx="5762714" cy="276999"/>
          </a:xfrm>
          <a:prstGeom prst="rect">
            <a:avLst/>
          </a:prstGeom>
          <a:noFill/>
        </p:spPr>
        <p:txBody>
          <a:bodyPr wrap="square">
            <a:spAutoFit/>
          </a:bodyPr>
          <a:lstStyle/>
          <a:p>
            <a:r>
              <a:rPr lang="ru-RU" sz="1200" b="1" i="1" dirty="0">
                <a:solidFill>
                  <a:srgbClr val="FF0000"/>
                </a:solidFill>
                <a:latin typeface="Times New Roman" panose="02020603050405020304" pitchFamily="18" charset="0"/>
                <a:cs typeface="Times New Roman" panose="02020603050405020304" pitchFamily="18" charset="0"/>
              </a:rPr>
              <a:t>Экономическая активность населения </a:t>
            </a:r>
            <a:r>
              <a:rPr lang="ru-RU" sz="1200" b="1" i="1" dirty="0" err="1">
                <a:solidFill>
                  <a:srgbClr val="FF0000"/>
                </a:solidFill>
                <a:latin typeface="Times New Roman" panose="02020603050405020304" pitchFamily="18" charset="0"/>
                <a:cs typeface="Times New Roman" panose="02020603050405020304" pitchFamily="18" charset="0"/>
              </a:rPr>
              <a:t>Анучинского</a:t>
            </a:r>
            <a:r>
              <a:rPr lang="ru-RU" sz="1200" b="1" i="1" dirty="0">
                <a:solidFill>
                  <a:srgbClr val="FF0000"/>
                </a:solidFill>
                <a:latin typeface="Times New Roman" panose="02020603050405020304" pitchFamily="18" charset="0"/>
                <a:cs typeface="Times New Roman" panose="02020603050405020304" pitchFamily="18" charset="0"/>
              </a:rPr>
              <a:t> муниципального округа</a:t>
            </a:r>
          </a:p>
        </p:txBody>
      </p:sp>
      <p:pic>
        <p:nvPicPr>
          <p:cNvPr id="4" name="Рисунок 3">
            <a:extLst>
              <a:ext uri="{FF2B5EF4-FFF2-40B4-BE49-F238E27FC236}">
                <a16:creationId xmlns:a16="http://schemas.microsoft.com/office/drawing/2014/main" id="{2E18E8C6-1573-60D2-FA5F-6DD6B88DC296}"/>
              </a:ext>
            </a:extLst>
          </p:cNvPr>
          <p:cNvPicPr>
            <a:picLocks noChangeAspect="1"/>
          </p:cNvPicPr>
          <p:nvPr/>
        </p:nvPicPr>
        <p:blipFill>
          <a:blip r:embed="rId3"/>
          <a:stretch>
            <a:fillRect/>
          </a:stretch>
        </p:blipFill>
        <p:spPr>
          <a:xfrm>
            <a:off x="639783" y="595618"/>
            <a:ext cx="2321531" cy="1275128"/>
          </a:xfrm>
          <a:prstGeom prst="rect">
            <a:avLst/>
          </a:prstGeom>
        </p:spPr>
      </p:pic>
      <p:graphicFrame>
        <p:nvGraphicFramePr>
          <p:cNvPr id="5" name="Таблица 4">
            <a:extLst>
              <a:ext uri="{FF2B5EF4-FFF2-40B4-BE49-F238E27FC236}">
                <a16:creationId xmlns:a16="http://schemas.microsoft.com/office/drawing/2014/main" id="{6AF82373-A507-94A4-AAF3-4C6B6C8EC726}"/>
              </a:ext>
            </a:extLst>
          </p:cNvPr>
          <p:cNvGraphicFramePr>
            <a:graphicFrameLocks noGrp="1"/>
          </p:cNvGraphicFramePr>
          <p:nvPr>
            <p:extLst>
              <p:ext uri="{D42A27DB-BD31-4B8C-83A1-F6EECF244321}">
                <p14:modId xmlns:p14="http://schemas.microsoft.com/office/powerpoint/2010/main" val="3726873844"/>
              </p:ext>
            </p:extLst>
          </p:nvPr>
        </p:nvGraphicFramePr>
        <p:xfrm>
          <a:off x="3214643" y="467719"/>
          <a:ext cx="5905917" cy="1222060"/>
        </p:xfrm>
        <a:graphic>
          <a:graphicData uri="http://schemas.openxmlformats.org/drawingml/2006/table">
            <a:tbl>
              <a:tblPr firstRow="1" firstCol="1" bandRow="1">
                <a:tableStyleId>{5DA37D80-6434-44D0-A028-1B22A696006F}</a:tableStyleId>
              </a:tblPr>
              <a:tblGrid>
                <a:gridCol w="1098455">
                  <a:extLst>
                    <a:ext uri="{9D8B030D-6E8A-4147-A177-3AD203B41FA5}">
                      <a16:colId xmlns:a16="http://schemas.microsoft.com/office/drawing/2014/main" val="320222633"/>
                    </a:ext>
                  </a:extLst>
                </a:gridCol>
                <a:gridCol w="1086288">
                  <a:extLst>
                    <a:ext uri="{9D8B030D-6E8A-4147-A177-3AD203B41FA5}">
                      <a16:colId xmlns:a16="http://schemas.microsoft.com/office/drawing/2014/main" val="2645513044"/>
                    </a:ext>
                  </a:extLst>
                </a:gridCol>
                <a:gridCol w="1651672">
                  <a:extLst>
                    <a:ext uri="{9D8B030D-6E8A-4147-A177-3AD203B41FA5}">
                      <a16:colId xmlns:a16="http://schemas.microsoft.com/office/drawing/2014/main" val="2098790999"/>
                    </a:ext>
                  </a:extLst>
                </a:gridCol>
                <a:gridCol w="2069502">
                  <a:extLst>
                    <a:ext uri="{9D8B030D-6E8A-4147-A177-3AD203B41FA5}">
                      <a16:colId xmlns:a16="http://schemas.microsoft.com/office/drawing/2014/main" val="1753266687"/>
                    </a:ext>
                  </a:extLst>
                </a:gridCol>
              </a:tblGrid>
              <a:tr h="161925">
                <a:tc rowSpan="3">
                  <a:txBody>
                    <a:bodyPr/>
                    <a:lstStyle/>
                    <a:p>
                      <a:pPr algn="ctr">
                        <a:lnSpc>
                          <a:spcPct val="115000"/>
                        </a:lnSpc>
                      </a:pPr>
                      <a:r>
                        <a:rPr lang="ru-RU" sz="1100" b="1" dirty="0">
                          <a:solidFill>
                            <a:srgbClr val="000000"/>
                          </a:solidFill>
                          <a:effectLst/>
                          <a:latin typeface="Times New Roman" panose="02020603050405020304" pitchFamily="18" charset="0"/>
                          <a:cs typeface="Times New Roman" panose="02020603050405020304" pitchFamily="18" charset="0"/>
                        </a:rPr>
                        <a:t>Годы</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tc gridSpan="2">
                  <a:txBody>
                    <a:bodyPr/>
                    <a:lstStyle/>
                    <a:p>
                      <a:pPr algn="ctr">
                        <a:lnSpc>
                          <a:spcPct val="115000"/>
                        </a:lnSpc>
                      </a:pPr>
                      <a:r>
                        <a:rPr lang="ru-RU" sz="1100" b="1" dirty="0">
                          <a:solidFill>
                            <a:srgbClr val="000000"/>
                          </a:solidFill>
                          <a:effectLst/>
                          <a:latin typeface="Times New Roman" panose="02020603050405020304" pitchFamily="18" charset="0"/>
                          <a:cs typeface="Times New Roman" panose="02020603050405020304" pitchFamily="18" charset="0"/>
                        </a:rPr>
                        <a:t>Экономически активное</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tc hMerge="1">
                  <a:txBody>
                    <a:bodyPr/>
                    <a:lstStyle/>
                    <a:p>
                      <a:endParaRPr lang="ru-RU"/>
                    </a:p>
                  </a:txBody>
                  <a:tcPr/>
                </a:tc>
                <a:tc rowSpan="3">
                  <a:txBody>
                    <a:bodyPr/>
                    <a:lstStyle/>
                    <a:p>
                      <a:pPr algn="ctr">
                        <a:lnSpc>
                          <a:spcPct val="100000"/>
                        </a:lnSpc>
                      </a:pPr>
                      <a:r>
                        <a:rPr lang="ru-RU" sz="1100" b="1" dirty="0">
                          <a:solidFill>
                            <a:srgbClr val="000000"/>
                          </a:solidFill>
                          <a:effectLst/>
                          <a:latin typeface="Times New Roman" panose="02020603050405020304" pitchFamily="18" charset="0"/>
                          <a:cs typeface="Times New Roman" panose="02020603050405020304" pitchFamily="18" charset="0"/>
                        </a:rPr>
                        <a:t>Уровень экономической занятости населения (%)</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extLst>
                  <a:ext uri="{0D108BD9-81ED-4DB2-BD59-A6C34878D82A}">
                    <a16:rowId xmlns:a16="http://schemas.microsoft.com/office/drawing/2014/main" val="1452627873"/>
                  </a:ext>
                </a:extLst>
              </a:tr>
              <a:tr h="171450">
                <a:tc vMerge="1">
                  <a:txBody>
                    <a:bodyPr/>
                    <a:lstStyle/>
                    <a:p>
                      <a:endParaRPr lang="ru-RU"/>
                    </a:p>
                  </a:txBody>
                  <a:tcPr/>
                </a:tc>
                <a:tc rowSpan="2">
                  <a:txBody>
                    <a:bodyPr/>
                    <a:lstStyle/>
                    <a:p>
                      <a:pPr algn="ctr">
                        <a:lnSpc>
                          <a:spcPct val="115000"/>
                        </a:lnSpc>
                      </a:pPr>
                      <a:r>
                        <a:rPr lang="ru-RU" sz="1100" b="1" dirty="0">
                          <a:solidFill>
                            <a:srgbClr val="000000"/>
                          </a:solidFill>
                          <a:effectLst/>
                          <a:latin typeface="Times New Roman" panose="02020603050405020304" pitchFamily="18" charset="0"/>
                          <a:cs typeface="Times New Roman" panose="02020603050405020304" pitchFamily="18" charset="0"/>
                        </a:rPr>
                        <a:t>Всего</a:t>
                      </a:r>
                      <a:endParaRPr lang="ru-RU" sz="1100" dirty="0">
                        <a:solidFill>
                          <a:srgbClr val="000000"/>
                        </a:solidFill>
                        <a:effectLst/>
                        <a:latin typeface="Times New Roman" panose="02020603050405020304" pitchFamily="18" charset="0"/>
                        <a:cs typeface="Times New Roman" panose="02020603050405020304" pitchFamily="18" charset="0"/>
                      </a:endParaRPr>
                    </a:p>
                    <a:p>
                      <a:pPr algn="ctr">
                        <a:lnSpc>
                          <a:spcPct val="115000"/>
                        </a:lnSpc>
                      </a:pPr>
                      <a:r>
                        <a:rPr lang="ru-RU" sz="1100" b="1" dirty="0">
                          <a:solidFill>
                            <a:srgbClr val="000000"/>
                          </a:solidFill>
                          <a:effectLst/>
                          <a:latin typeface="Times New Roman" panose="02020603050405020304" pitchFamily="18" charset="0"/>
                          <a:cs typeface="Times New Roman" panose="02020603050405020304" pitchFamily="18" charset="0"/>
                        </a:rPr>
                        <a:t>(чел.)</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tc>
                  <a:txBody>
                    <a:bodyPr/>
                    <a:lstStyle/>
                    <a:p>
                      <a:pPr algn="ctr">
                        <a:lnSpc>
                          <a:spcPct val="115000"/>
                        </a:lnSpc>
                      </a:pPr>
                      <a:r>
                        <a:rPr lang="ru-RU" sz="1100" b="1" dirty="0">
                          <a:solidFill>
                            <a:srgbClr val="000000"/>
                          </a:solidFill>
                          <a:effectLst/>
                          <a:latin typeface="Times New Roman" panose="02020603050405020304" pitchFamily="18" charset="0"/>
                          <a:cs typeface="Times New Roman" panose="02020603050405020304" pitchFamily="18" charset="0"/>
                        </a:rPr>
                        <a:t>в том числе</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val="82174324"/>
                  </a:ext>
                </a:extLst>
              </a:tr>
              <a:tr h="0">
                <a:tc vMerge="1">
                  <a:txBody>
                    <a:bodyPr/>
                    <a:lstStyle/>
                    <a:p>
                      <a:endParaRPr lang="ru-RU"/>
                    </a:p>
                  </a:txBody>
                  <a:tcPr/>
                </a:tc>
                <a:tc vMerge="1">
                  <a:txBody>
                    <a:bodyPr/>
                    <a:lstStyle/>
                    <a:p>
                      <a:endParaRPr lang="ru-RU"/>
                    </a:p>
                  </a:txBody>
                  <a:tcPr/>
                </a:tc>
                <a:tc>
                  <a:txBody>
                    <a:bodyPr/>
                    <a:lstStyle/>
                    <a:p>
                      <a:pPr algn="ctr">
                        <a:lnSpc>
                          <a:spcPct val="100000"/>
                        </a:lnSpc>
                      </a:pPr>
                      <a:r>
                        <a:rPr lang="ru-RU" sz="1100" b="1" dirty="0">
                          <a:solidFill>
                            <a:srgbClr val="000000"/>
                          </a:solidFill>
                          <a:effectLst/>
                          <a:latin typeface="Times New Roman" panose="02020603050405020304" pitchFamily="18" charset="0"/>
                          <a:cs typeface="Times New Roman" panose="02020603050405020304" pitchFamily="18" charset="0"/>
                        </a:rPr>
                        <a:t>Занятые в экономике</a:t>
                      </a:r>
                      <a:endParaRPr lang="ru-RU" sz="1100" dirty="0">
                        <a:solidFill>
                          <a:srgbClr val="000000"/>
                        </a:solidFill>
                        <a:effectLst/>
                        <a:latin typeface="Times New Roman" panose="02020603050405020304" pitchFamily="18" charset="0"/>
                        <a:cs typeface="Times New Roman" panose="02020603050405020304" pitchFamily="18" charset="0"/>
                      </a:endParaRPr>
                    </a:p>
                    <a:p>
                      <a:pPr algn="ctr">
                        <a:lnSpc>
                          <a:spcPct val="100000"/>
                        </a:lnSpc>
                      </a:pPr>
                      <a:r>
                        <a:rPr lang="ru-RU" sz="1100" b="1" dirty="0">
                          <a:solidFill>
                            <a:srgbClr val="000000"/>
                          </a:solidFill>
                          <a:effectLst/>
                          <a:latin typeface="Times New Roman" panose="02020603050405020304" pitchFamily="18" charset="0"/>
                          <a:cs typeface="Times New Roman" panose="02020603050405020304" pitchFamily="18" charset="0"/>
                        </a:rPr>
                        <a:t>(чел.)</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tc vMerge="1">
                  <a:txBody>
                    <a:bodyPr/>
                    <a:lstStyle/>
                    <a:p>
                      <a:endParaRPr lang="ru-RU"/>
                    </a:p>
                  </a:txBody>
                  <a:tcPr/>
                </a:tc>
                <a:extLst>
                  <a:ext uri="{0D108BD9-81ED-4DB2-BD59-A6C34878D82A}">
                    <a16:rowId xmlns:a16="http://schemas.microsoft.com/office/drawing/2014/main" val="3741889355"/>
                  </a:ext>
                </a:extLst>
              </a:tr>
              <a:tr h="171450">
                <a:tc>
                  <a:txBody>
                    <a:bodyPr/>
                    <a:lstStyle/>
                    <a:p>
                      <a:pPr algn="ctr">
                        <a:lnSpc>
                          <a:spcPct val="115000"/>
                        </a:lnSpc>
                      </a:pPr>
                      <a:r>
                        <a:rPr lang="ru-RU" sz="1100" b="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2020</a:t>
                      </a:r>
                    </a:p>
                  </a:txBody>
                  <a:tcPr marL="68580" marR="68580" marT="0" marB="0" anchor="b"/>
                </a:tc>
                <a:tc>
                  <a:txBody>
                    <a:bodyPr/>
                    <a:lstStyle/>
                    <a:p>
                      <a:pPr algn="ctr">
                        <a:lnSpc>
                          <a:spcPct val="115000"/>
                        </a:lnSpc>
                      </a:pPr>
                      <a:r>
                        <a:rPr lang="ru-RU" sz="1100" dirty="0">
                          <a:solidFill>
                            <a:srgbClr val="000000"/>
                          </a:solidFill>
                          <a:effectLst/>
                          <a:latin typeface="Times New Roman" panose="02020603050405020304" pitchFamily="18" charset="0"/>
                          <a:cs typeface="Times New Roman" panose="02020603050405020304" pitchFamily="18" charset="0"/>
                        </a:rPr>
                        <a:t>6720</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6388</a:t>
                      </a: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95,1</a:t>
                      </a:r>
                    </a:p>
                  </a:txBody>
                  <a:tcPr marL="68580" marR="68580" marT="0" marB="0" anchor="ctr"/>
                </a:tc>
                <a:extLst>
                  <a:ext uri="{0D108BD9-81ED-4DB2-BD59-A6C34878D82A}">
                    <a16:rowId xmlns:a16="http://schemas.microsoft.com/office/drawing/2014/main" val="1757804865"/>
                  </a:ext>
                </a:extLst>
              </a:tr>
              <a:tr h="171450">
                <a:tc>
                  <a:txBody>
                    <a:bodyPr/>
                    <a:lstStyle/>
                    <a:p>
                      <a:pPr algn="ctr">
                        <a:lnSpc>
                          <a:spcPct val="115000"/>
                        </a:lnSpc>
                      </a:pPr>
                      <a:r>
                        <a:rPr lang="ru-RU" sz="1100" b="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2021</a:t>
                      </a:r>
                    </a:p>
                  </a:txBody>
                  <a:tcPr marL="68580" marR="68580" marT="0" marB="0" anchor="b"/>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6647</a:t>
                      </a: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5749</a:t>
                      </a: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86,5</a:t>
                      </a:r>
                    </a:p>
                  </a:txBody>
                  <a:tcPr marL="68580" marR="68580" marT="0" marB="0" anchor="ctr"/>
                </a:tc>
                <a:extLst>
                  <a:ext uri="{0D108BD9-81ED-4DB2-BD59-A6C34878D82A}">
                    <a16:rowId xmlns:a16="http://schemas.microsoft.com/office/drawing/2014/main" val="2877720836"/>
                  </a:ext>
                </a:extLst>
              </a:tr>
              <a:tr h="171450">
                <a:tc>
                  <a:txBody>
                    <a:bodyPr/>
                    <a:lstStyle/>
                    <a:p>
                      <a:pPr algn="ctr">
                        <a:lnSpc>
                          <a:spcPct val="115000"/>
                        </a:lnSpc>
                      </a:pPr>
                      <a:r>
                        <a:rPr lang="ru-RU" sz="1100" b="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2022</a:t>
                      </a:r>
                    </a:p>
                  </a:txBody>
                  <a:tcPr marL="68580" marR="68580" marT="0" marB="0" anchor="b"/>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6701</a:t>
                      </a: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6494</a:t>
                      </a: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96,9</a:t>
                      </a:r>
                    </a:p>
                  </a:txBody>
                  <a:tcPr marL="68580" marR="68580" marT="0" marB="0" anchor="ctr"/>
                </a:tc>
                <a:extLst>
                  <a:ext uri="{0D108BD9-81ED-4DB2-BD59-A6C34878D82A}">
                    <a16:rowId xmlns:a16="http://schemas.microsoft.com/office/drawing/2014/main" val="3797866969"/>
                  </a:ext>
                </a:extLst>
              </a:tr>
            </a:tbl>
          </a:graphicData>
        </a:graphic>
      </p:graphicFrame>
      <p:pic>
        <p:nvPicPr>
          <p:cNvPr id="6" name="Рисунок 5">
            <a:extLst>
              <a:ext uri="{FF2B5EF4-FFF2-40B4-BE49-F238E27FC236}">
                <a16:creationId xmlns:a16="http://schemas.microsoft.com/office/drawing/2014/main" id="{EAAEEEEC-8432-2D2D-98A6-C58AE5635EB4}"/>
              </a:ext>
            </a:extLst>
          </p:cNvPr>
          <p:cNvPicPr>
            <a:picLocks noChangeAspect="1"/>
          </p:cNvPicPr>
          <p:nvPr/>
        </p:nvPicPr>
        <p:blipFill>
          <a:blip r:embed="rId4"/>
          <a:stretch>
            <a:fillRect/>
          </a:stretch>
        </p:blipFill>
        <p:spPr>
          <a:xfrm>
            <a:off x="995645" y="1896960"/>
            <a:ext cx="1781112" cy="1138807"/>
          </a:xfrm>
          <a:prstGeom prst="rect">
            <a:avLst/>
          </a:prstGeom>
        </p:spPr>
      </p:pic>
      <p:graphicFrame>
        <p:nvGraphicFramePr>
          <p:cNvPr id="7" name="Таблица 6">
            <a:extLst>
              <a:ext uri="{FF2B5EF4-FFF2-40B4-BE49-F238E27FC236}">
                <a16:creationId xmlns:a16="http://schemas.microsoft.com/office/drawing/2014/main" id="{BB5FCA5D-E49F-DD44-CAEE-B78DE9B94B28}"/>
              </a:ext>
            </a:extLst>
          </p:cNvPr>
          <p:cNvGraphicFramePr>
            <a:graphicFrameLocks noGrp="1"/>
          </p:cNvGraphicFramePr>
          <p:nvPr>
            <p:extLst>
              <p:ext uri="{D42A27DB-BD31-4B8C-83A1-F6EECF244321}">
                <p14:modId xmlns:p14="http://schemas.microsoft.com/office/powerpoint/2010/main" val="2474084222"/>
              </p:ext>
            </p:extLst>
          </p:nvPr>
        </p:nvGraphicFramePr>
        <p:xfrm>
          <a:off x="327113" y="3218648"/>
          <a:ext cx="3118175" cy="1126428"/>
        </p:xfrm>
        <a:graphic>
          <a:graphicData uri="http://schemas.openxmlformats.org/drawingml/2006/table">
            <a:tbl>
              <a:tblPr firstRow="1" firstCol="1" bandRow="1">
                <a:tableStyleId>{BC89EF96-8CEA-46FF-86C4-4CE0E7609802}</a:tableStyleId>
              </a:tblPr>
              <a:tblGrid>
                <a:gridCol w="585508">
                  <a:extLst>
                    <a:ext uri="{9D8B030D-6E8A-4147-A177-3AD203B41FA5}">
                      <a16:colId xmlns:a16="http://schemas.microsoft.com/office/drawing/2014/main" val="320222633"/>
                    </a:ext>
                  </a:extLst>
                </a:gridCol>
                <a:gridCol w="1031038">
                  <a:extLst>
                    <a:ext uri="{9D8B030D-6E8A-4147-A177-3AD203B41FA5}">
                      <a16:colId xmlns:a16="http://schemas.microsoft.com/office/drawing/2014/main" val="722502790"/>
                    </a:ext>
                  </a:extLst>
                </a:gridCol>
                <a:gridCol w="1501629">
                  <a:extLst>
                    <a:ext uri="{9D8B030D-6E8A-4147-A177-3AD203B41FA5}">
                      <a16:colId xmlns:a16="http://schemas.microsoft.com/office/drawing/2014/main" val="3231389956"/>
                    </a:ext>
                  </a:extLst>
                </a:gridCol>
              </a:tblGrid>
              <a:tr h="161925">
                <a:tc>
                  <a:txBody>
                    <a:bodyPr/>
                    <a:lstStyle/>
                    <a:p>
                      <a:pPr algn="ctr">
                        <a:lnSpc>
                          <a:spcPct val="115000"/>
                        </a:lnSpc>
                      </a:pPr>
                      <a:r>
                        <a:rPr lang="ru-RU" sz="1100" b="1" dirty="0">
                          <a:solidFill>
                            <a:srgbClr val="000000"/>
                          </a:solidFill>
                          <a:effectLst/>
                          <a:latin typeface="Times New Roman" panose="02020603050405020304" pitchFamily="18" charset="0"/>
                          <a:cs typeface="Times New Roman" panose="02020603050405020304" pitchFamily="18" charset="0"/>
                        </a:rPr>
                        <a:t>Годы</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100" b="1" dirty="0">
                          <a:solidFill>
                            <a:srgbClr val="000000"/>
                          </a:solidFill>
                          <a:effectLst/>
                          <a:latin typeface="Times New Roman" panose="02020603050405020304" pitchFamily="18" charset="0"/>
                          <a:cs typeface="Times New Roman" panose="02020603050405020304" pitchFamily="18" charset="0"/>
                        </a:rPr>
                        <a:t>Безработные (чел.)</a:t>
                      </a:r>
                      <a:endParaRPr lang="ru-RU" sz="1100" dirty="0">
                        <a:solidFill>
                          <a:srgbClr val="000000"/>
                        </a:solidFill>
                        <a:effectLst/>
                        <a:latin typeface="Times New Roman" panose="02020603050405020304" pitchFamily="18" charset="0"/>
                        <a:cs typeface="Times New Roman" panose="02020603050405020304" pitchFamily="18" charset="0"/>
                      </a:endParaRPr>
                    </a:p>
                    <a:p>
                      <a:pPr algn="ctr"/>
                      <a:endParaRPr lang="ru-RU" sz="1100" dirty="0">
                        <a:latin typeface="Times New Roman" panose="02020603050405020304" pitchFamily="18" charset="0"/>
                        <a:cs typeface="Times New Roman" panose="02020603050405020304" pitchFamily="18" charset="0"/>
                      </a:endParaRPr>
                    </a:p>
                  </a:txBody>
                  <a:tcPr/>
                </a:tc>
                <a:tc>
                  <a:txBody>
                    <a:bodyPr/>
                    <a:lstStyle/>
                    <a:p>
                      <a:pPr algn="ctr">
                        <a:lnSpc>
                          <a:spcPct val="115000"/>
                        </a:lnSpc>
                      </a:pPr>
                      <a:r>
                        <a:rPr lang="ru-RU" sz="1100" b="1" dirty="0">
                          <a:solidFill>
                            <a:srgbClr val="000000"/>
                          </a:solidFill>
                          <a:effectLst/>
                          <a:latin typeface="Times New Roman" panose="02020603050405020304" pitchFamily="18" charset="0"/>
                          <a:cs typeface="Times New Roman" panose="02020603050405020304" pitchFamily="18" charset="0"/>
                        </a:rPr>
                        <a:t> Уровень зарегистрированной безработицы (%)</a:t>
                      </a:r>
                      <a:endPar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endParaRPr>
                    </a:p>
                  </a:txBody>
                  <a:tcPr marL="68580" marR="68580" marT="0" marB="0" anchor="ctr"/>
                </a:tc>
                <a:extLst>
                  <a:ext uri="{0D108BD9-81ED-4DB2-BD59-A6C34878D82A}">
                    <a16:rowId xmlns:a16="http://schemas.microsoft.com/office/drawing/2014/main" val="1452627873"/>
                  </a:ext>
                </a:extLst>
              </a:tr>
              <a:tr h="171450">
                <a:tc>
                  <a:txBody>
                    <a:bodyPr/>
                    <a:lstStyle/>
                    <a:p>
                      <a:pPr algn="ctr">
                        <a:lnSpc>
                          <a:spcPct val="115000"/>
                        </a:lnSpc>
                      </a:pPr>
                      <a:r>
                        <a:rPr lang="ru-RU" sz="1100" b="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2020</a:t>
                      </a:r>
                    </a:p>
                  </a:txBody>
                  <a:tcPr marL="68580" marR="68580" marT="0" marB="0" anchor="b"/>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332</a:t>
                      </a: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4,8</a:t>
                      </a:r>
                    </a:p>
                  </a:txBody>
                  <a:tcPr marL="68580" marR="68580" marT="0" marB="0" anchor="ctr"/>
                </a:tc>
                <a:extLst>
                  <a:ext uri="{0D108BD9-81ED-4DB2-BD59-A6C34878D82A}">
                    <a16:rowId xmlns:a16="http://schemas.microsoft.com/office/drawing/2014/main" val="1757804865"/>
                  </a:ext>
                </a:extLst>
              </a:tr>
              <a:tr h="171450">
                <a:tc>
                  <a:txBody>
                    <a:bodyPr/>
                    <a:lstStyle/>
                    <a:p>
                      <a:pPr algn="ctr">
                        <a:lnSpc>
                          <a:spcPct val="115000"/>
                        </a:lnSpc>
                      </a:pPr>
                      <a:r>
                        <a:rPr lang="ru-RU" sz="1100" b="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2021</a:t>
                      </a:r>
                    </a:p>
                  </a:txBody>
                  <a:tcPr marL="68580" marR="68580" marT="0" marB="0" anchor="b"/>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610</a:t>
                      </a: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4,5</a:t>
                      </a:r>
                    </a:p>
                  </a:txBody>
                  <a:tcPr marL="68580" marR="68580" marT="0" marB="0" anchor="ctr"/>
                </a:tc>
                <a:extLst>
                  <a:ext uri="{0D108BD9-81ED-4DB2-BD59-A6C34878D82A}">
                    <a16:rowId xmlns:a16="http://schemas.microsoft.com/office/drawing/2014/main" val="2877720836"/>
                  </a:ext>
                </a:extLst>
              </a:tr>
              <a:tr h="171450">
                <a:tc>
                  <a:txBody>
                    <a:bodyPr/>
                    <a:lstStyle/>
                    <a:p>
                      <a:pPr algn="ctr">
                        <a:lnSpc>
                          <a:spcPct val="115000"/>
                        </a:lnSpc>
                      </a:pPr>
                      <a:r>
                        <a:rPr lang="ru-RU" sz="1100" b="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2022</a:t>
                      </a:r>
                    </a:p>
                  </a:txBody>
                  <a:tcPr marL="68580" marR="68580" marT="0" marB="0" anchor="b"/>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207</a:t>
                      </a:r>
                    </a:p>
                  </a:txBody>
                  <a:tcPr marL="68580" marR="68580" marT="0" marB="0" anchor="ctr"/>
                </a:tc>
                <a:tc>
                  <a:txBody>
                    <a:bodyPr/>
                    <a:lstStyle/>
                    <a:p>
                      <a:pPr algn="ctr">
                        <a:lnSpc>
                          <a:spcPct val="115000"/>
                        </a:lnSpc>
                      </a:pPr>
                      <a:r>
                        <a:rPr lang="ru-RU" sz="1100" dirty="0">
                          <a:solidFill>
                            <a:srgbClr val="000000"/>
                          </a:solidFill>
                          <a:effectLst/>
                          <a:latin typeface="Times New Roman" panose="02020603050405020304" pitchFamily="18" charset="0"/>
                          <a:ea typeface="Courier New" panose="02070309020205020404" pitchFamily="49" charset="0"/>
                          <a:cs typeface="Times New Roman" panose="02020603050405020304" pitchFamily="18" charset="0"/>
                        </a:rPr>
                        <a:t>3,1</a:t>
                      </a:r>
                    </a:p>
                  </a:txBody>
                  <a:tcPr marL="68580" marR="68580" marT="0" marB="0" anchor="ctr"/>
                </a:tc>
                <a:extLst>
                  <a:ext uri="{0D108BD9-81ED-4DB2-BD59-A6C34878D82A}">
                    <a16:rowId xmlns:a16="http://schemas.microsoft.com/office/drawing/2014/main" val="3797866969"/>
                  </a:ext>
                </a:extLst>
              </a:tr>
            </a:tbl>
          </a:graphicData>
        </a:graphic>
      </p:graphicFrame>
      <p:pic>
        <p:nvPicPr>
          <p:cNvPr id="8" name="Рисунок 7">
            <a:extLst>
              <a:ext uri="{FF2B5EF4-FFF2-40B4-BE49-F238E27FC236}">
                <a16:creationId xmlns:a16="http://schemas.microsoft.com/office/drawing/2014/main" id="{A0BC2724-0B93-B144-68A0-0E84091D8908}"/>
              </a:ext>
            </a:extLst>
          </p:cNvPr>
          <p:cNvPicPr>
            <a:picLocks noChangeAspect="1"/>
          </p:cNvPicPr>
          <p:nvPr/>
        </p:nvPicPr>
        <p:blipFill>
          <a:blip r:embed="rId5"/>
          <a:stretch>
            <a:fillRect/>
          </a:stretch>
        </p:blipFill>
        <p:spPr>
          <a:xfrm>
            <a:off x="9959508" y="527937"/>
            <a:ext cx="1653389" cy="1101623"/>
          </a:xfrm>
          <a:prstGeom prst="rect">
            <a:avLst/>
          </a:prstGeom>
        </p:spPr>
      </p:pic>
      <p:sp>
        <p:nvSpPr>
          <p:cNvPr id="10" name="TextBox 9">
            <a:extLst>
              <a:ext uri="{FF2B5EF4-FFF2-40B4-BE49-F238E27FC236}">
                <a16:creationId xmlns:a16="http://schemas.microsoft.com/office/drawing/2014/main" id="{A6BFFC3A-A9A1-2E27-D2CF-9CD223EE2013}"/>
              </a:ext>
            </a:extLst>
          </p:cNvPr>
          <p:cNvSpPr txBox="1"/>
          <p:nvPr/>
        </p:nvSpPr>
        <p:spPr>
          <a:xfrm>
            <a:off x="9457973" y="1705509"/>
            <a:ext cx="2507125"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Среднемесячная заработная плата работающего в организациях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 2022г составила – 52375,6 руб.</a:t>
            </a:r>
          </a:p>
        </p:txBody>
      </p:sp>
      <p:pic>
        <p:nvPicPr>
          <p:cNvPr id="12" name="Рисунок 11">
            <a:extLst>
              <a:ext uri="{FF2B5EF4-FFF2-40B4-BE49-F238E27FC236}">
                <a16:creationId xmlns:a16="http://schemas.microsoft.com/office/drawing/2014/main" id="{04976CA6-7EE0-B7C9-1481-D34944C376A1}"/>
              </a:ext>
            </a:extLst>
          </p:cNvPr>
          <p:cNvPicPr>
            <a:picLocks noChangeAspect="1"/>
          </p:cNvPicPr>
          <p:nvPr/>
        </p:nvPicPr>
        <p:blipFill>
          <a:blip r:embed="rId6"/>
          <a:stretch>
            <a:fillRect/>
          </a:stretch>
        </p:blipFill>
        <p:spPr>
          <a:xfrm>
            <a:off x="4999439" y="2607617"/>
            <a:ext cx="1955034" cy="1222061"/>
          </a:xfrm>
          <a:prstGeom prst="rect">
            <a:avLst/>
          </a:prstGeom>
        </p:spPr>
      </p:pic>
      <p:sp>
        <p:nvSpPr>
          <p:cNvPr id="13" name="TextBox 12">
            <a:extLst>
              <a:ext uri="{FF2B5EF4-FFF2-40B4-BE49-F238E27FC236}">
                <a16:creationId xmlns:a16="http://schemas.microsoft.com/office/drawing/2014/main" id="{13BA5EDD-C5E8-762F-C738-6FAC989E9D73}"/>
              </a:ext>
            </a:extLst>
          </p:cNvPr>
          <p:cNvSpPr txBox="1"/>
          <p:nvPr/>
        </p:nvSpPr>
        <p:spPr>
          <a:xfrm>
            <a:off x="4459373" y="3914189"/>
            <a:ext cx="3035166"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Численность пенсионеров в 2022г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составляет человека – 3939 человека.</a:t>
            </a:r>
          </a:p>
        </p:txBody>
      </p:sp>
      <p:pic>
        <p:nvPicPr>
          <p:cNvPr id="15" name="Рисунок 14">
            <a:extLst>
              <a:ext uri="{FF2B5EF4-FFF2-40B4-BE49-F238E27FC236}">
                <a16:creationId xmlns:a16="http://schemas.microsoft.com/office/drawing/2014/main" id="{3323E690-1CAA-E8BB-01AA-4365EBA1FAAC}"/>
              </a:ext>
            </a:extLst>
          </p:cNvPr>
          <p:cNvPicPr>
            <a:picLocks noChangeAspect="1"/>
          </p:cNvPicPr>
          <p:nvPr/>
        </p:nvPicPr>
        <p:blipFill>
          <a:blip r:embed="rId7"/>
          <a:stretch>
            <a:fillRect/>
          </a:stretch>
        </p:blipFill>
        <p:spPr>
          <a:xfrm>
            <a:off x="8024288" y="2673193"/>
            <a:ext cx="3097897" cy="1762747"/>
          </a:xfrm>
          <a:prstGeom prst="rect">
            <a:avLst/>
          </a:prstGeom>
        </p:spPr>
      </p:pic>
      <p:sp>
        <p:nvSpPr>
          <p:cNvPr id="16" name="TextBox 15">
            <a:extLst>
              <a:ext uri="{FF2B5EF4-FFF2-40B4-BE49-F238E27FC236}">
                <a16:creationId xmlns:a16="http://schemas.microsoft.com/office/drawing/2014/main" id="{70FA19A7-9070-7B16-8773-4D734CFE18AB}"/>
              </a:ext>
            </a:extLst>
          </p:cNvPr>
          <p:cNvSpPr txBox="1"/>
          <p:nvPr/>
        </p:nvSpPr>
        <p:spPr>
          <a:xfrm>
            <a:off x="7494539" y="4563367"/>
            <a:ext cx="4602657"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Величина прожиточного минимума в расчете на душу населения в 2022г составляет 16564 рубля, для трудоспособного населения – 18054 рублей, для пенсионеров – 14245 рубля, для детей – 17628 рублей.</a:t>
            </a:r>
          </a:p>
        </p:txBody>
      </p:sp>
    </p:spTree>
    <p:extLst>
      <p:ext uri="{BB962C8B-B14F-4D97-AF65-F5344CB8AC3E}">
        <p14:creationId xmlns:p14="http://schemas.microsoft.com/office/powerpoint/2010/main" val="1213412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08EC124-CECE-5555-CDA7-2E11708E12F4}"/>
              </a:ext>
            </a:extLst>
          </p:cNvPr>
          <p:cNvPicPr>
            <a:picLocks noChangeAspect="1"/>
          </p:cNvPicPr>
          <p:nvPr/>
        </p:nvPicPr>
        <p:blipFill rotWithShape="1">
          <a:blip r:embed="rId2"/>
          <a:srcRect l="1101" r="1261"/>
          <a:stretch/>
        </p:blipFill>
        <p:spPr>
          <a:xfrm>
            <a:off x="0" y="0"/>
            <a:ext cx="12192000" cy="6858000"/>
          </a:xfrm>
          <a:prstGeom prst="rect">
            <a:avLst/>
          </a:prstGeom>
        </p:spPr>
      </p:pic>
      <p:sp>
        <p:nvSpPr>
          <p:cNvPr id="3" name="TextBox 2">
            <a:extLst>
              <a:ext uri="{FF2B5EF4-FFF2-40B4-BE49-F238E27FC236}">
                <a16:creationId xmlns:a16="http://schemas.microsoft.com/office/drawing/2014/main" id="{C89DF7EF-D4A8-2016-9550-A63B4A57F318}"/>
              </a:ext>
            </a:extLst>
          </p:cNvPr>
          <p:cNvSpPr txBox="1"/>
          <p:nvPr/>
        </p:nvSpPr>
        <p:spPr>
          <a:xfrm>
            <a:off x="266350" y="124270"/>
            <a:ext cx="3525473" cy="292388"/>
          </a:xfrm>
          <a:prstGeom prst="rect">
            <a:avLst/>
          </a:prstGeom>
          <a:noFill/>
        </p:spPr>
        <p:txBody>
          <a:bodyPr wrap="square">
            <a:spAutoFit/>
          </a:bodyPr>
          <a:lstStyle/>
          <a:p>
            <a:pPr algn="ctr"/>
            <a:r>
              <a:rPr lang="ru-RU" sz="1300" b="1" dirty="0">
                <a:solidFill>
                  <a:srgbClr val="0000FF"/>
                </a:solidFill>
                <a:latin typeface="Times New Roman" panose="02020603050405020304" pitchFamily="18" charset="0"/>
                <a:cs typeface="Times New Roman" panose="02020603050405020304" pitchFamily="18" charset="0"/>
              </a:rPr>
              <a:t>Связь и средства массовой информации.</a:t>
            </a:r>
          </a:p>
        </p:txBody>
      </p:sp>
      <p:sp>
        <p:nvSpPr>
          <p:cNvPr id="4" name="TextBox 3">
            <a:extLst>
              <a:ext uri="{FF2B5EF4-FFF2-40B4-BE49-F238E27FC236}">
                <a16:creationId xmlns:a16="http://schemas.microsoft.com/office/drawing/2014/main" id="{CD244497-C543-72BA-3A7C-0094829C1BDA}"/>
              </a:ext>
            </a:extLst>
          </p:cNvPr>
          <p:cNvSpPr txBox="1"/>
          <p:nvPr/>
        </p:nvSpPr>
        <p:spPr>
          <a:xfrm>
            <a:off x="266350" y="429711"/>
            <a:ext cx="9724938" cy="276999"/>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Территория округа обеспечена следующим спектром услуг связи: почта, телевидение, телефонная связь, сотовая связь, сети интернета. </a:t>
            </a:r>
            <a:endParaRPr lang="ru-RU" sz="1200" dirty="0">
              <a:solidFill>
                <a:srgbClr val="FF00FF"/>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059CDBCE-B7EA-FE7B-D66B-F95978E2B31B}"/>
              </a:ext>
            </a:extLst>
          </p:cNvPr>
          <p:cNvSpPr txBox="1"/>
          <p:nvPr/>
        </p:nvSpPr>
        <p:spPr>
          <a:xfrm>
            <a:off x="266350" y="610787"/>
            <a:ext cx="9965772" cy="1015663"/>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Телекоммуникационное пространство округа обеспечивается центральным телевидением и телевидением, предоставляемым компанией ПАО «Ростелеком».</a:t>
            </a:r>
          </a:p>
          <a:p>
            <a:pPr algn="just"/>
            <a:r>
              <a:rPr lang="ru-RU" sz="1200" dirty="0">
                <a:latin typeface="Times New Roman" panose="02020603050405020304" pitchFamily="18" charset="0"/>
                <a:cs typeface="Times New Roman" panose="02020603050405020304" pitchFamily="18" charset="0"/>
              </a:rPr>
              <a:t>Основным оператором, предоставляющим услуги фиксированной телефонной связи, является  ПАО «Ростелеком». Населению предоставляется местная и внутризоновая телефонная связь, доступ в Интернет, междугородняя и международная телефонная связь, современные телекоммуникационные услуги, в том числе услуги интерактивного телевидения.</a:t>
            </a:r>
            <a:endParaRPr lang="ru-RU" sz="1200" dirty="0">
              <a:solidFill>
                <a:srgbClr val="FF00FF"/>
              </a:solidFill>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49C9BB5C-29D0-26D6-7308-693FAB1F1C63}"/>
              </a:ext>
            </a:extLst>
          </p:cNvPr>
          <p:cNvPicPr>
            <a:picLocks noChangeAspect="1"/>
          </p:cNvPicPr>
          <p:nvPr/>
        </p:nvPicPr>
        <p:blipFill>
          <a:blip r:embed="rId3"/>
          <a:stretch>
            <a:fillRect/>
          </a:stretch>
        </p:blipFill>
        <p:spPr>
          <a:xfrm>
            <a:off x="10384446" y="429710"/>
            <a:ext cx="1541204" cy="904139"/>
          </a:xfrm>
          <a:prstGeom prst="rect">
            <a:avLst/>
          </a:prstGeom>
        </p:spPr>
      </p:pic>
      <p:sp>
        <p:nvSpPr>
          <p:cNvPr id="7" name="TextBox 6">
            <a:extLst>
              <a:ext uri="{FF2B5EF4-FFF2-40B4-BE49-F238E27FC236}">
                <a16:creationId xmlns:a16="http://schemas.microsoft.com/office/drawing/2014/main" id="{45A6CC36-C885-38CF-F53D-6119F4552B46}"/>
              </a:ext>
            </a:extLst>
          </p:cNvPr>
          <p:cNvSpPr txBox="1"/>
          <p:nvPr/>
        </p:nvSpPr>
        <p:spPr>
          <a:xfrm>
            <a:off x="1618094" y="1568159"/>
            <a:ext cx="4889733"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Услуги телефонии предоставляются сотовыми телефонными компаниями. На территории округа работают такие операторы сотовой связи, как ОАО «Вымпелком-Коммуникации» (Билайн), ОАО «Мобильные </a:t>
            </a:r>
            <a:r>
              <a:rPr lang="ru-RU" sz="1200" dirty="0" err="1">
                <a:latin typeface="Times New Roman" panose="02020603050405020304" pitchFamily="18" charset="0"/>
                <a:cs typeface="Times New Roman" panose="02020603050405020304" pitchFamily="18" charset="0"/>
              </a:rPr>
              <a:t>ТелеСистемы</a:t>
            </a:r>
            <a:r>
              <a:rPr lang="ru-RU" sz="1200" dirty="0">
                <a:latin typeface="Times New Roman" panose="02020603050405020304" pitchFamily="18" charset="0"/>
                <a:cs typeface="Times New Roman" panose="02020603050405020304" pitchFamily="18" charset="0"/>
              </a:rPr>
              <a:t>» (МТС),ОАО «Мегафон» и другие.</a:t>
            </a:r>
            <a:endParaRPr lang="ru-RU" sz="1200" dirty="0">
              <a:solidFill>
                <a:srgbClr val="FF00FF"/>
              </a:solidFill>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C92C53B5-EABE-B1D3-C7E7-C81FD261CC9B}"/>
              </a:ext>
            </a:extLst>
          </p:cNvPr>
          <p:cNvPicPr>
            <a:picLocks noChangeAspect="1"/>
          </p:cNvPicPr>
          <p:nvPr/>
        </p:nvPicPr>
        <p:blipFill>
          <a:blip r:embed="rId4"/>
          <a:stretch>
            <a:fillRect/>
          </a:stretch>
        </p:blipFill>
        <p:spPr>
          <a:xfrm>
            <a:off x="356113" y="1606246"/>
            <a:ext cx="1261981" cy="1261981"/>
          </a:xfrm>
          <a:prstGeom prst="rect">
            <a:avLst/>
          </a:prstGeom>
        </p:spPr>
      </p:pic>
      <p:pic>
        <p:nvPicPr>
          <p:cNvPr id="9" name="Рисунок 8">
            <a:extLst>
              <a:ext uri="{FF2B5EF4-FFF2-40B4-BE49-F238E27FC236}">
                <a16:creationId xmlns:a16="http://schemas.microsoft.com/office/drawing/2014/main" id="{61F322A3-BA18-87C6-9686-B749D75ED4FD}"/>
              </a:ext>
            </a:extLst>
          </p:cNvPr>
          <p:cNvPicPr>
            <a:picLocks noChangeAspect="1"/>
          </p:cNvPicPr>
          <p:nvPr/>
        </p:nvPicPr>
        <p:blipFill>
          <a:blip r:embed="rId5"/>
          <a:stretch>
            <a:fillRect/>
          </a:stretch>
        </p:blipFill>
        <p:spPr>
          <a:xfrm>
            <a:off x="356113" y="3009733"/>
            <a:ext cx="1958335" cy="1079230"/>
          </a:xfrm>
          <a:prstGeom prst="rect">
            <a:avLst/>
          </a:prstGeom>
        </p:spPr>
      </p:pic>
      <p:sp>
        <p:nvSpPr>
          <p:cNvPr id="10" name="TextBox 9">
            <a:extLst>
              <a:ext uri="{FF2B5EF4-FFF2-40B4-BE49-F238E27FC236}">
                <a16:creationId xmlns:a16="http://schemas.microsoft.com/office/drawing/2014/main" id="{06CF70F5-C6BE-D464-B148-670CAD1B859A}"/>
              </a:ext>
            </a:extLst>
          </p:cNvPr>
          <p:cNvSpPr txBox="1"/>
          <p:nvPr/>
        </p:nvSpPr>
        <p:spPr>
          <a:xfrm>
            <a:off x="2314448" y="2983364"/>
            <a:ext cx="5118198" cy="1015663"/>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Также населению предоставляются услуги радиорелейной связи. В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установлена антенна радиорелейной связи типа «</a:t>
            </a:r>
            <a:r>
              <a:rPr lang="ru-RU" sz="1200" dirty="0" err="1">
                <a:latin typeface="Times New Roman" panose="02020603050405020304" pitchFamily="18" charset="0"/>
                <a:cs typeface="Times New Roman" panose="02020603050405020304" pitchFamily="18" charset="0"/>
              </a:rPr>
              <a:t>Микран</a:t>
            </a:r>
            <a:r>
              <a:rPr lang="ru-RU" sz="1200" dirty="0">
                <a:latin typeface="Times New Roman" panose="02020603050405020304" pitchFamily="18" charset="0"/>
                <a:cs typeface="Times New Roman" panose="02020603050405020304" pitchFamily="18" charset="0"/>
              </a:rPr>
              <a:t> – 11».</a:t>
            </a:r>
          </a:p>
          <a:p>
            <a:pPr algn="just"/>
            <a:r>
              <a:rPr lang="ru-RU" sz="1200" dirty="0">
                <a:solidFill>
                  <a:schemeClr val="tx1">
                    <a:lumMod val="95000"/>
                    <a:lumOff val="5000"/>
                  </a:schemeClr>
                </a:solidFill>
                <a:latin typeface="Times New Roman" panose="02020603050405020304" pitchFamily="18" charset="0"/>
                <a:cs typeface="Times New Roman" panose="02020603050405020304" pitchFamily="18" charset="0"/>
              </a:rPr>
              <a:t>Охват населения радиовещанием составляет 90,3%. Население имеет возможность принимать радиопрограммы «Радио России», «Маяк», а так же негосударственные программы.</a:t>
            </a:r>
          </a:p>
        </p:txBody>
      </p:sp>
      <p:sp>
        <p:nvSpPr>
          <p:cNvPr id="11" name="TextBox 10">
            <a:extLst>
              <a:ext uri="{FF2B5EF4-FFF2-40B4-BE49-F238E27FC236}">
                <a16:creationId xmlns:a16="http://schemas.microsoft.com/office/drawing/2014/main" id="{E2DA1A8E-9708-69D5-48E7-6D53F2DB131F}"/>
              </a:ext>
            </a:extLst>
          </p:cNvPr>
          <p:cNvSpPr txBox="1"/>
          <p:nvPr/>
        </p:nvSpPr>
        <p:spPr>
          <a:xfrm>
            <a:off x="7625593" y="1626450"/>
            <a:ext cx="4300057" cy="646331"/>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Население приобретает также спутниковые антенны для увеличения количества принимаемых каналов и для повышения качества вещания.</a:t>
            </a:r>
            <a:endParaRPr lang="ru-RU" sz="12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12" name="Рисунок 11">
            <a:extLst>
              <a:ext uri="{FF2B5EF4-FFF2-40B4-BE49-F238E27FC236}">
                <a16:creationId xmlns:a16="http://schemas.microsoft.com/office/drawing/2014/main" id="{239B521D-3736-45DF-F874-5674E976AE7A}"/>
              </a:ext>
            </a:extLst>
          </p:cNvPr>
          <p:cNvPicPr>
            <a:picLocks noChangeAspect="1"/>
          </p:cNvPicPr>
          <p:nvPr/>
        </p:nvPicPr>
        <p:blipFill>
          <a:blip r:embed="rId6"/>
          <a:stretch>
            <a:fillRect/>
          </a:stretch>
        </p:blipFill>
        <p:spPr>
          <a:xfrm>
            <a:off x="8084431" y="2284082"/>
            <a:ext cx="1457070" cy="1207113"/>
          </a:xfrm>
          <a:prstGeom prst="rect">
            <a:avLst/>
          </a:prstGeom>
        </p:spPr>
      </p:pic>
      <p:pic>
        <p:nvPicPr>
          <p:cNvPr id="13" name="Рисунок 12">
            <a:extLst>
              <a:ext uri="{FF2B5EF4-FFF2-40B4-BE49-F238E27FC236}">
                <a16:creationId xmlns:a16="http://schemas.microsoft.com/office/drawing/2014/main" id="{33C0CD10-92B5-B426-FF45-BEECCFCA8FEE}"/>
              </a:ext>
            </a:extLst>
          </p:cNvPr>
          <p:cNvPicPr>
            <a:picLocks noChangeAspect="1"/>
          </p:cNvPicPr>
          <p:nvPr/>
        </p:nvPicPr>
        <p:blipFill>
          <a:blip r:embed="rId7"/>
          <a:stretch>
            <a:fillRect/>
          </a:stretch>
        </p:blipFill>
        <p:spPr>
          <a:xfrm>
            <a:off x="10193287" y="2228203"/>
            <a:ext cx="1243692" cy="1243692"/>
          </a:xfrm>
          <a:prstGeom prst="rect">
            <a:avLst/>
          </a:prstGeom>
        </p:spPr>
      </p:pic>
      <p:sp>
        <p:nvSpPr>
          <p:cNvPr id="14" name="TextBox 13">
            <a:extLst>
              <a:ext uri="{FF2B5EF4-FFF2-40B4-BE49-F238E27FC236}">
                <a16:creationId xmlns:a16="http://schemas.microsoft.com/office/drawing/2014/main" id="{2338586C-A17A-04D9-EBA0-A8F696550DE2}"/>
              </a:ext>
            </a:extLst>
          </p:cNvPr>
          <p:cNvSpPr txBox="1"/>
          <p:nvPr/>
        </p:nvSpPr>
        <p:spPr>
          <a:xfrm>
            <a:off x="266350" y="4240530"/>
            <a:ext cx="6574729" cy="661720"/>
          </a:xfrm>
          <a:prstGeom prst="rect">
            <a:avLst/>
          </a:prstGeom>
          <a:noFill/>
        </p:spPr>
        <p:txBody>
          <a:bodyPr wrap="square">
            <a:spAutoFit/>
          </a:bodyPr>
          <a:lstStyle/>
          <a:p>
            <a:pPr algn="just"/>
            <a:r>
              <a:rPr lang="ru-RU" sz="13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Услуги почтовой связи на территории округа оказывает АО «Почта России». Функционируют 8 почтовых отделений связи, расположенные в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с.Виноградовка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с.Новогордеевка</a:t>
            </a:r>
            <a:r>
              <a:rPr lang="ru-RU" sz="1200" dirty="0">
                <a:latin typeface="Times New Roman" panose="02020603050405020304" pitchFamily="18" charset="0"/>
                <a:cs typeface="Times New Roman" panose="02020603050405020304" pitchFamily="18" charset="0"/>
              </a:rPr>
              <a:t>, с. </a:t>
            </a:r>
            <a:r>
              <a:rPr lang="ru-RU" sz="1200" dirty="0" err="1">
                <a:latin typeface="Times New Roman" panose="02020603050405020304" pitchFamily="18" charset="0"/>
                <a:cs typeface="Times New Roman" panose="02020603050405020304" pitchFamily="18" charset="0"/>
              </a:rPr>
              <a:t>Тихоречное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с.Гражданка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с.Рисовое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с.Муравейка</a:t>
            </a:r>
            <a:r>
              <a:rPr lang="ru-RU" sz="1200" dirty="0">
                <a:latin typeface="Times New Roman" panose="02020603050405020304" pitchFamily="18" charset="0"/>
                <a:cs typeface="Times New Roman" panose="02020603050405020304" pitchFamily="18" charset="0"/>
              </a:rPr>
              <a:t>.</a:t>
            </a:r>
            <a:endParaRPr lang="ru-RU" sz="1200" dirty="0">
              <a:solidFill>
                <a:srgbClr val="FF00FF"/>
              </a:solidFill>
              <a:latin typeface="Times New Roman" panose="02020603050405020304" pitchFamily="18" charset="0"/>
              <a:cs typeface="Times New Roman" panose="02020603050405020304" pitchFamily="18" charset="0"/>
            </a:endParaRPr>
          </a:p>
        </p:txBody>
      </p:sp>
      <p:pic>
        <p:nvPicPr>
          <p:cNvPr id="15" name="Рисунок 14">
            <a:extLst>
              <a:ext uri="{FF2B5EF4-FFF2-40B4-BE49-F238E27FC236}">
                <a16:creationId xmlns:a16="http://schemas.microsoft.com/office/drawing/2014/main" id="{8B8654AC-2594-27E2-9FB7-3E531B10626F}"/>
              </a:ext>
            </a:extLst>
          </p:cNvPr>
          <p:cNvPicPr>
            <a:picLocks noChangeAspect="1"/>
          </p:cNvPicPr>
          <p:nvPr/>
        </p:nvPicPr>
        <p:blipFill>
          <a:blip r:embed="rId8"/>
          <a:stretch>
            <a:fillRect/>
          </a:stretch>
        </p:blipFill>
        <p:spPr>
          <a:xfrm>
            <a:off x="356113" y="4887895"/>
            <a:ext cx="1798476" cy="1188823"/>
          </a:xfrm>
          <a:prstGeom prst="rect">
            <a:avLst/>
          </a:prstGeom>
        </p:spPr>
      </p:pic>
      <p:sp>
        <p:nvSpPr>
          <p:cNvPr id="16" name="TextBox 15">
            <a:extLst>
              <a:ext uri="{FF2B5EF4-FFF2-40B4-BE49-F238E27FC236}">
                <a16:creationId xmlns:a16="http://schemas.microsoft.com/office/drawing/2014/main" id="{67D3ED8D-1A34-2949-64FE-5F14DA9EBFC5}"/>
              </a:ext>
            </a:extLst>
          </p:cNvPr>
          <p:cNvSpPr txBox="1"/>
          <p:nvPr/>
        </p:nvSpPr>
        <p:spPr>
          <a:xfrm>
            <a:off x="2236065" y="4789210"/>
            <a:ext cx="4694777" cy="1215717"/>
          </a:xfrm>
          <a:prstGeom prst="rect">
            <a:avLst/>
          </a:prstGeom>
          <a:noFill/>
        </p:spPr>
        <p:txBody>
          <a:bodyPr wrap="square">
            <a:spAutoFit/>
          </a:bodyPr>
          <a:lstStyle/>
          <a:p>
            <a:pPr algn="just"/>
            <a:r>
              <a:rPr lang="ru-RU" sz="13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В отделении «Почты России» работает центр социальных услуг, где можно получить бесплатный доступ к медицинским, государственным и социальным услугам (измерить температуру тела, давление и уровень кислорода в крови).Граждане могут воспользоваться компьютером и зайти на сайты государственных услуг, Пенсионного фонда, центров занятости и прочих ведомств.</a:t>
            </a:r>
            <a:endParaRPr lang="ru-RU" sz="1200" dirty="0">
              <a:solidFill>
                <a:srgbClr val="FF00FF"/>
              </a:solidFill>
              <a:latin typeface="Times New Roman" panose="02020603050405020304" pitchFamily="18" charset="0"/>
              <a:cs typeface="Times New Roman" panose="02020603050405020304" pitchFamily="18" charset="0"/>
            </a:endParaRPr>
          </a:p>
        </p:txBody>
      </p:sp>
      <p:pic>
        <p:nvPicPr>
          <p:cNvPr id="17" name="Рисунок 16">
            <a:extLst>
              <a:ext uri="{FF2B5EF4-FFF2-40B4-BE49-F238E27FC236}">
                <a16:creationId xmlns:a16="http://schemas.microsoft.com/office/drawing/2014/main" id="{2C559153-564D-B5E1-DF55-74A2C5215890}"/>
              </a:ext>
            </a:extLst>
          </p:cNvPr>
          <p:cNvPicPr>
            <a:picLocks noChangeAspect="1"/>
          </p:cNvPicPr>
          <p:nvPr/>
        </p:nvPicPr>
        <p:blipFill>
          <a:blip r:embed="rId9"/>
          <a:stretch>
            <a:fillRect/>
          </a:stretch>
        </p:blipFill>
        <p:spPr>
          <a:xfrm>
            <a:off x="6934443" y="4651498"/>
            <a:ext cx="1804572" cy="1353429"/>
          </a:xfrm>
          <a:prstGeom prst="rect">
            <a:avLst/>
          </a:prstGeom>
        </p:spPr>
      </p:pic>
      <p:sp>
        <p:nvSpPr>
          <p:cNvPr id="18" name="TextBox 17">
            <a:extLst>
              <a:ext uri="{FF2B5EF4-FFF2-40B4-BE49-F238E27FC236}">
                <a16:creationId xmlns:a16="http://schemas.microsoft.com/office/drawing/2014/main" id="{6EF90C23-C329-606A-AEE0-896F3950D11A}"/>
              </a:ext>
            </a:extLst>
          </p:cNvPr>
          <p:cNvSpPr txBox="1"/>
          <p:nvPr/>
        </p:nvSpPr>
        <p:spPr>
          <a:xfrm>
            <a:off x="9095128" y="3873160"/>
            <a:ext cx="2740759"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Печатные издания  представлены газетой «Анучинские зори» и приложением «Деловой вестник» (тираж) – 1000 штук.</a:t>
            </a:r>
            <a:endParaRPr lang="ru-RU" sz="1200" dirty="0">
              <a:solidFill>
                <a:srgbClr val="FF00FF"/>
              </a:solidFill>
              <a:latin typeface="Times New Roman" panose="02020603050405020304" pitchFamily="18" charset="0"/>
              <a:cs typeface="Times New Roman" panose="02020603050405020304" pitchFamily="18" charset="0"/>
            </a:endParaRPr>
          </a:p>
        </p:txBody>
      </p:sp>
      <p:pic>
        <p:nvPicPr>
          <p:cNvPr id="19" name="Рисунок 18">
            <a:extLst>
              <a:ext uri="{FF2B5EF4-FFF2-40B4-BE49-F238E27FC236}">
                <a16:creationId xmlns:a16="http://schemas.microsoft.com/office/drawing/2014/main" id="{7C855158-9C91-FAD0-76AB-72DC97CA4B3B}"/>
              </a:ext>
            </a:extLst>
          </p:cNvPr>
          <p:cNvPicPr>
            <a:picLocks noChangeAspect="1"/>
          </p:cNvPicPr>
          <p:nvPr/>
        </p:nvPicPr>
        <p:blipFill>
          <a:blip r:embed="rId10"/>
          <a:stretch>
            <a:fillRect/>
          </a:stretch>
        </p:blipFill>
        <p:spPr>
          <a:xfrm>
            <a:off x="9185985" y="4922617"/>
            <a:ext cx="2597121" cy="579170"/>
          </a:xfrm>
          <a:prstGeom prst="rect">
            <a:avLst/>
          </a:prstGeom>
        </p:spPr>
      </p:pic>
    </p:spTree>
    <p:extLst>
      <p:ext uri="{BB962C8B-B14F-4D97-AF65-F5344CB8AC3E}">
        <p14:creationId xmlns:p14="http://schemas.microsoft.com/office/powerpoint/2010/main" val="2544095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E32233D-5D4E-60D2-DDF1-DB6C7F58B63D}"/>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B84520E5-494B-6161-E122-F61C982FF7C8}"/>
              </a:ext>
            </a:extLst>
          </p:cNvPr>
          <p:cNvSpPr txBox="1"/>
          <p:nvPr/>
        </p:nvSpPr>
        <p:spPr>
          <a:xfrm>
            <a:off x="3772949" y="99103"/>
            <a:ext cx="3525473" cy="292388"/>
          </a:xfrm>
          <a:prstGeom prst="rect">
            <a:avLst/>
          </a:prstGeom>
          <a:noFill/>
        </p:spPr>
        <p:txBody>
          <a:bodyPr wrap="square">
            <a:spAutoFit/>
          </a:bodyPr>
          <a:lstStyle/>
          <a:p>
            <a:pPr algn="ctr"/>
            <a:r>
              <a:rPr lang="en-US" sz="1300" b="1" dirty="0">
                <a:solidFill>
                  <a:srgbClr val="0000FF"/>
                </a:solidFill>
                <a:latin typeface="Times New Roman" panose="02020603050405020304" pitchFamily="18" charset="0"/>
                <a:cs typeface="Times New Roman" panose="02020603050405020304" pitchFamily="18" charset="0"/>
              </a:rPr>
              <a:t>V. </a:t>
            </a:r>
            <a:r>
              <a:rPr lang="ru-RU" sz="1300" b="1" dirty="0">
                <a:solidFill>
                  <a:srgbClr val="0000FF"/>
                </a:solidFill>
                <a:latin typeface="Times New Roman" panose="02020603050405020304" pitchFamily="18" charset="0"/>
                <a:cs typeface="Times New Roman" panose="02020603050405020304" pitchFamily="18" charset="0"/>
              </a:rPr>
              <a:t>Финансовый потенциал</a:t>
            </a:r>
          </a:p>
        </p:txBody>
      </p:sp>
      <p:pic>
        <p:nvPicPr>
          <p:cNvPr id="4" name="Рисунок 3">
            <a:extLst>
              <a:ext uri="{FF2B5EF4-FFF2-40B4-BE49-F238E27FC236}">
                <a16:creationId xmlns:a16="http://schemas.microsoft.com/office/drawing/2014/main" id="{82918C13-9000-3370-48B9-782BC3A00356}"/>
              </a:ext>
            </a:extLst>
          </p:cNvPr>
          <p:cNvPicPr>
            <a:picLocks noChangeAspect="1"/>
          </p:cNvPicPr>
          <p:nvPr/>
        </p:nvPicPr>
        <p:blipFill>
          <a:blip r:embed="rId3"/>
          <a:stretch>
            <a:fillRect/>
          </a:stretch>
        </p:blipFill>
        <p:spPr>
          <a:xfrm>
            <a:off x="293963" y="391491"/>
            <a:ext cx="2103278" cy="1402185"/>
          </a:xfrm>
          <a:prstGeom prst="rect">
            <a:avLst/>
          </a:prstGeom>
        </p:spPr>
      </p:pic>
      <p:sp>
        <p:nvSpPr>
          <p:cNvPr id="5" name="TextBox 4">
            <a:extLst>
              <a:ext uri="{FF2B5EF4-FFF2-40B4-BE49-F238E27FC236}">
                <a16:creationId xmlns:a16="http://schemas.microsoft.com/office/drawing/2014/main" id="{AD517AC6-3982-145D-8ECC-54D1E1AA5E1B}"/>
              </a:ext>
            </a:extLst>
          </p:cNvPr>
          <p:cNvSpPr txBox="1"/>
          <p:nvPr/>
        </p:nvSpPr>
        <p:spPr>
          <a:xfrm>
            <a:off x="2397241" y="359789"/>
            <a:ext cx="5377344" cy="846386"/>
          </a:xfrm>
          <a:prstGeom prst="rect">
            <a:avLst/>
          </a:prstGeom>
          <a:noFill/>
        </p:spPr>
        <p:txBody>
          <a:bodyPr wrap="square">
            <a:spAutoFit/>
          </a:bodyPr>
          <a:lstStyle/>
          <a:p>
            <a:pPr algn="just"/>
            <a:r>
              <a:rPr lang="ru-RU" sz="13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Основными составляющими финансового потенциала </a:t>
            </a:r>
            <a:r>
              <a:rPr lang="ru-RU" sz="1200" dirty="0" err="1">
                <a:latin typeface="Times New Roman" panose="02020603050405020304" pitchFamily="18" charset="0"/>
                <a:cs typeface="Times New Roman" panose="02020603050405020304" pitchFamily="18" charset="0"/>
              </a:rPr>
              <a:t>Анучинского</a:t>
            </a:r>
            <a:r>
              <a:rPr lang="ru-RU" sz="1200" dirty="0">
                <a:latin typeface="Times New Roman" panose="02020603050405020304" pitchFamily="18" charset="0"/>
                <a:cs typeface="Times New Roman" panose="02020603050405020304" pitchFamily="18" charset="0"/>
              </a:rPr>
              <a:t> муниципального округа являются: финансы организаций, муниципальный бюджет и денежные доходы населения. Дополнением к ним служат безвозмездные поступления вышестоящих бюджетов.</a:t>
            </a:r>
            <a:endParaRPr lang="ru-RU" sz="1200" dirty="0">
              <a:solidFill>
                <a:srgbClr val="FF00FF"/>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3A7FD1B5-5D1E-D853-E908-C05A35C95C94}"/>
              </a:ext>
            </a:extLst>
          </p:cNvPr>
          <p:cNvSpPr txBox="1"/>
          <p:nvPr/>
        </p:nvSpPr>
        <p:spPr>
          <a:xfrm>
            <a:off x="2397241" y="1236028"/>
            <a:ext cx="6153324" cy="461665"/>
          </a:xfrm>
          <a:prstGeom prst="rect">
            <a:avLst/>
          </a:prstGeom>
          <a:noFill/>
        </p:spPr>
        <p:txBody>
          <a:bodyPr wrap="square">
            <a:spAutoFit/>
          </a:bodyPr>
          <a:lstStyle/>
          <a:p>
            <a:r>
              <a:rPr lang="ru-RU" sz="1200" dirty="0">
                <a:solidFill>
                  <a:srgbClr val="FF0000"/>
                </a:solidFill>
                <a:latin typeface="Times New Roman" panose="02020603050405020304" pitchFamily="18" charset="0"/>
                <a:cs typeface="Times New Roman" panose="02020603050405020304" pitchFamily="18" charset="0"/>
              </a:rPr>
              <a:t>Основные доходные источники, сформировавшие бюджет округа   – налоговые и неналоговые доходы (</a:t>
            </a:r>
            <a:r>
              <a:rPr lang="en-US" sz="1200" dirty="0">
                <a:solidFill>
                  <a:srgbClr val="FF0000"/>
                </a:solidFill>
                <a:latin typeface="Times New Roman" panose="02020603050405020304" pitchFamily="18" charset="0"/>
                <a:cs typeface="Times New Roman" panose="02020603050405020304" pitchFamily="18" charset="0"/>
              </a:rPr>
              <a:t>40,5</a:t>
            </a:r>
            <a:r>
              <a:rPr lang="ru-RU" sz="1200" dirty="0">
                <a:solidFill>
                  <a:srgbClr val="FF0000"/>
                </a:solidFill>
                <a:latin typeface="Times New Roman" panose="02020603050405020304" pitchFamily="18" charset="0"/>
                <a:cs typeface="Times New Roman" panose="02020603050405020304" pitchFamily="18" charset="0"/>
              </a:rPr>
              <a:t>%) и безвозмездные поступления (</a:t>
            </a:r>
            <a:r>
              <a:rPr lang="en-US" sz="1200" dirty="0">
                <a:solidFill>
                  <a:srgbClr val="FF0000"/>
                </a:solidFill>
                <a:latin typeface="Times New Roman" panose="02020603050405020304" pitchFamily="18" charset="0"/>
                <a:cs typeface="Times New Roman" panose="02020603050405020304" pitchFamily="18" charset="0"/>
              </a:rPr>
              <a:t>59,5</a:t>
            </a:r>
            <a:r>
              <a:rPr lang="ru-RU" sz="1200" dirty="0">
                <a:solidFill>
                  <a:srgbClr val="FF0000"/>
                </a:solidFill>
                <a:latin typeface="Times New Roman" panose="02020603050405020304" pitchFamily="18" charset="0"/>
                <a:cs typeface="Times New Roman" panose="02020603050405020304" pitchFamily="18" charset="0"/>
              </a:rPr>
              <a:t>%).</a:t>
            </a:r>
            <a:endParaRPr lang="ru-RU" sz="1200" dirty="0">
              <a:solidFill>
                <a:srgbClr val="FF0000"/>
              </a:solidFill>
            </a:endParaRPr>
          </a:p>
        </p:txBody>
      </p:sp>
      <p:sp>
        <p:nvSpPr>
          <p:cNvPr id="8" name="TextBox 7">
            <a:extLst>
              <a:ext uri="{FF2B5EF4-FFF2-40B4-BE49-F238E27FC236}">
                <a16:creationId xmlns:a16="http://schemas.microsoft.com/office/drawing/2014/main" id="{F9D24EE0-A203-5D22-B209-412DB7BB026E}"/>
              </a:ext>
            </a:extLst>
          </p:cNvPr>
          <p:cNvSpPr txBox="1"/>
          <p:nvPr/>
        </p:nvSpPr>
        <p:spPr>
          <a:xfrm>
            <a:off x="159913" y="1806404"/>
            <a:ext cx="7985014" cy="1215717"/>
          </a:xfrm>
          <a:prstGeom prst="rect">
            <a:avLst/>
          </a:prstGeom>
          <a:noFill/>
        </p:spPr>
        <p:txBody>
          <a:bodyPr wrap="square">
            <a:spAutoFit/>
          </a:bodyPr>
          <a:lstStyle/>
          <a:p>
            <a:pPr algn="just"/>
            <a:r>
              <a:rPr lang="ru-RU" sz="13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Бюджет округа за 202</a:t>
            </a:r>
            <a:r>
              <a:rPr lang="en-US" sz="1200" dirty="0">
                <a:latin typeface="Times New Roman" panose="02020603050405020304" pitchFamily="18" charset="0"/>
                <a:cs typeface="Times New Roman" panose="02020603050405020304" pitchFamily="18" charset="0"/>
              </a:rPr>
              <a:t>2</a:t>
            </a:r>
            <a:r>
              <a:rPr lang="ru-RU" sz="1200" dirty="0">
                <a:latin typeface="Times New Roman" panose="02020603050405020304" pitchFamily="18" charset="0"/>
                <a:cs typeface="Times New Roman" panose="02020603050405020304" pitchFamily="18" charset="0"/>
              </a:rPr>
              <a:t>год по доходам по предварительным данным исполнен на </a:t>
            </a:r>
            <a:r>
              <a:rPr lang="en-US" sz="1200" dirty="0">
                <a:latin typeface="Times New Roman" panose="02020603050405020304" pitchFamily="18" charset="0"/>
                <a:cs typeface="Times New Roman" panose="02020603050405020304" pitchFamily="18" charset="0"/>
              </a:rPr>
              <a:t>100,4</a:t>
            </a:r>
            <a:r>
              <a:rPr lang="ru-RU" sz="1200" dirty="0">
                <a:latin typeface="Times New Roman" panose="02020603050405020304" pitchFamily="18" charset="0"/>
                <a:cs typeface="Times New Roman" panose="02020603050405020304" pitchFamily="18" charset="0"/>
              </a:rPr>
              <a:t>% при плане </a:t>
            </a:r>
            <a:r>
              <a:rPr lang="en-US" sz="1200" dirty="0">
                <a:latin typeface="Times New Roman" panose="02020603050405020304" pitchFamily="18" charset="0"/>
                <a:cs typeface="Times New Roman" panose="02020603050405020304" pitchFamily="18" charset="0"/>
              </a:rPr>
              <a:t>713868,4</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факт </a:t>
            </a:r>
            <a:r>
              <a:rPr lang="en-US" sz="1200" dirty="0">
                <a:latin typeface="Times New Roman" panose="02020603050405020304" pitchFamily="18" charset="0"/>
                <a:cs typeface="Times New Roman" panose="02020603050405020304" pitchFamily="18" charset="0"/>
              </a:rPr>
              <a:t>716710,2</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из них налоговые и неналоговые доходы при плане </a:t>
            </a:r>
            <a:r>
              <a:rPr lang="en-US" sz="1200" dirty="0">
                <a:latin typeface="Times New Roman" panose="02020603050405020304" pitchFamily="18" charset="0"/>
                <a:cs typeface="Times New Roman" panose="02020603050405020304" pitchFamily="18" charset="0"/>
              </a:rPr>
              <a:t>270386</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факт </a:t>
            </a:r>
            <a:r>
              <a:rPr lang="en-US" sz="1200" dirty="0">
                <a:latin typeface="Times New Roman" panose="02020603050405020304" pitchFamily="18" charset="0"/>
                <a:cs typeface="Times New Roman" panose="02020603050405020304" pitchFamily="18" charset="0"/>
              </a:rPr>
              <a:t>290329,7</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 10</a:t>
            </a:r>
            <a:r>
              <a:rPr lang="en-US" sz="1200" dirty="0">
                <a:latin typeface="Times New Roman" panose="02020603050405020304" pitchFamily="18" charset="0"/>
                <a:cs typeface="Times New Roman" panose="02020603050405020304" pitchFamily="18" charset="0"/>
              </a:rPr>
              <a:t>7</a:t>
            </a:r>
            <a:r>
              <a:rPr lang="ru-RU" sz="1200" dirty="0">
                <a:latin typeface="Times New Roman" panose="02020603050405020304" pitchFamily="18" charset="0"/>
                <a:cs typeface="Times New Roman" panose="02020603050405020304" pitchFamily="18" charset="0"/>
              </a:rPr>
              <a:t>,</a:t>
            </a:r>
            <a:r>
              <a:rPr lang="en-US" sz="1200" dirty="0">
                <a:latin typeface="Times New Roman" panose="02020603050405020304" pitchFamily="18" charset="0"/>
                <a:cs typeface="Times New Roman" panose="02020603050405020304" pitchFamily="18" charset="0"/>
              </a:rPr>
              <a:t>4</a:t>
            </a:r>
            <a:r>
              <a:rPr lang="ru-RU" sz="1200" dirty="0">
                <a:latin typeface="Times New Roman" panose="02020603050405020304" pitchFamily="18" charset="0"/>
                <a:cs typeface="Times New Roman" panose="02020603050405020304" pitchFamily="18" charset="0"/>
              </a:rPr>
              <a:t>%; безвозмездные поступления при плане 443482,4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факт 426380,5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 96,1%.</a:t>
            </a:r>
          </a:p>
          <a:p>
            <a:pPr algn="just"/>
            <a:r>
              <a:rPr lang="ru-RU" sz="1200" dirty="0">
                <a:latin typeface="Times New Roman" panose="02020603050405020304" pitchFamily="18" charset="0"/>
                <a:cs typeface="Times New Roman" panose="02020603050405020304" pitchFamily="18" charset="0"/>
              </a:rPr>
              <a:t>Основными источниками пополнения налоговых доходов бюджета являются: налог на доходы физических лиц (НДФЛ), он составляет 73,9% от налоговых и неналоговых доходов. На втором месте по значимости находятся поступления акцизов 9,6%, УСН удельный вес которого составляет 3,7%. Доля остальных поступлений незначительна.</a:t>
            </a:r>
          </a:p>
        </p:txBody>
      </p:sp>
      <p:sp>
        <p:nvSpPr>
          <p:cNvPr id="10" name="TextBox 9">
            <a:extLst>
              <a:ext uri="{FF2B5EF4-FFF2-40B4-BE49-F238E27FC236}">
                <a16:creationId xmlns:a16="http://schemas.microsoft.com/office/drawing/2014/main" id="{A4EF02FC-76D8-1771-F8E4-32DCB1407F08}"/>
              </a:ext>
            </a:extLst>
          </p:cNvPr>
          <p:cNvSpPr txBox="1"/>
          <p:nvPr/>
        </p:nvSpPr>
        <p:spPr>
          <a:xfrm>
            <a:off x="92802" y="2861195"/>
            <a:ext cx="7985013" cy="923330"/>
          </a:xfrm>
          <a:prstGeom prst="rect">
            <a:avLst/>
          </a:prstGeom>
          <a:noFill/>
        </p:spPr>
        <p:txBody>
          <a:bodyPr wrap="square">
            <a:spAutoFit/>
          </a:bodyPr>
          <a:lstStyle/>
          <a:p>
            <a:pPr algn="just"/>
            <a:r>
              <a:rPr lang="ru-RU" sz="18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По расходам при плане 736669,2тыс.руб., факт составил 693507,6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В структуре </a:t>
            </a:r>
            <a:r>
              <a:rPr lang="ru-RU" sz="1200" b="1" i="1" dirty="0">
                <a:latin typeface="Times New Roman" panose="02020603050405020304" pitchFamily="18" charset="0"/>
                <a:cs typeface="Times New Roman" panose="02020603050405020304" pitchFamily="18" charset="0"/>
              </a:rPr>
              <a:t>расходов</a:t>
            </a:r>
            <a:r>
              <a:rPr lang="ru-RU" sz="1200" dirty="0">
                <a:latin typeface="Times New Roman" panose="02020603050405020304" pitchFamily="18" charset="0"/>
                <a:cs typeface="Times New Roman" panose="02020603050405020304" pitchFamily="18" charset="0"/>
              </a:rPr>
              <a:t> бюджета наибольший удельный вес в общей сумме расходов составили расходы социальной направленности (образование, культура, спорт, социальная политика) – 509301,3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или 73,4% . Из бюджета в 2022 году на реализацию 23 муниципальных программ было направлено 656944 тыс. руб. </a:t>
            </a:r>
            <a:endParaRPr lang="ru-RU" sz="1200" dirty="0"/>
          </a:p>
        </p:txBody>
      </p:sp>
      <p:sp>
        <p:nvSpPr>
          <p:cNvPr id="11" name="TextBox 10">
            <a:extLst>
              <a:ext uri="{FF2B5EF4-FFF2-40B4-BE49-F238E27FC236}">
                <a16:creationId xmlns:a16="http://schemas.microsoft.com/office/drawing/2014/main" id="{D38C1725-87BC-699A-5ED7-1DFE44DA1E05}"/>
              </a:ext>
            </a:extLst>
          </p:cNvPr>
          <p:cNvSpPr txBox="1"/>
          <p:nvPr/>
        </p:nvSpPr>
        <p:spPr>
          <a:xfrm>
            <a:off x="4232512" y="3642726"/>
            <a:ext cx="2585906" cy="292388"/>
          </a:xfrm>
          <a:prstGeom prst="rect">
            <a:avLst/>
          </a:prstGeom>
          <a:noFill/>
        </p:spPr>
        <p:txBody>
          <a:bodyPr wrap="square">
            <a:spAutoFit/>
          </a:bodyPr>
          <a:lstStyle/>
          <a:p>
            <a:r>
              <a:rPr lang="en-US" sz="1300" b="1" dirty="0">
                <a:solidFill>
                  <a:srgbClr val="0000FF"/>
                </a:solidFill>
                <a:latin typeface="Times New Roman" panose="02020603050405020304" pitchFamily="18" charset="0"/>
                <a:cs typeface="Times New Roman" panose="02020603050405020304" pitchFamily="18" charset="0"/>
              </a:rPr>
              <a:t>VI. </a:t>
            </a:r>
            <a:r>
              <a:rPr lang="ru-RU" sz="1300" b="1" dirty="0">
                <a:solidFill>
                  <a:srgbClr val="0000FF"/>
                </a:solidFill>
                <a:latin typeface="Times New Roman" panose="02020603050405020304" pitchFamily="18" charset="0"/>
                <a:cs typeface="Times New Roman" panose="02020603050405020304" pitchFamily="18" charset="0"/>
              </a:rPr>
              <a:t>ЭКОНОМИКА.</a:t>
            </a:r>
          </a:p>
        </p:txBody>
      </p:sp>
      <p:sp>
        <p:nvSpPr>
          <p:cNvPr id="12" name="TextBox 11">
            <a:extLst>
              <a:ext uri="{FF2B5EF4-FFF2-40B4-BE49-F238E27FC236}">
                <a16:creationId xmlns:a16="http://schemas.microsoft.com/office/drawing/2014/main" id="{F4CBC857-6738-A385-2570-42E22150A8BA}"/>
              </a:ext>
            </a:extLst>
          </p:cNvPr>
          <p:cNvSpPr txBox="1"/>
          <p:nvPr/>
        </p:nvSpPr>
        <p:spPr>
          <a:xfrm>
            <a:off x="159913" y="3862348"/>
            <a:ext cx="11861511"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Экономика района представлена сельским хозяйством, промышленностью, торговлей, общественным питанием, а также организациями, оказывающими платные услуги населению. </a:t>
            </a:r>
          </a:p>
          <a:p>
            <a:pPr algn="just"/>
            <a:r>
              <a:rPr lang="ru-RU" sz="1200" dirty="0">
                <a:latin typeface="Times New Roman" panose="02020603050405020304" pitchFamily="18" charset="0"/>
                <a:cs typeface="Times New Roman" panose="02020603050405020304" pitchFamily="18" charset="0"/>
              </a:rPr>
              <a:t>        По данным статистики в округе насчитывается 322 хозяйствующих субъектов всех форм собственности, из их числа предприятия и учреждения – 95. Кроме того, в составе </a:t>
            </a:r>
            <a:r>
              <a:rPr lang="ru-RU" sz="1200" dirty="0" err="1">
                <a:latin typeface="Times New Roman" panose="02020603050405020304" pitchFamily="18" charset="0"/>
                <a:cs typeface="Times New Roman" panose="02020603050405020304" pitchFamily="18" charset="0"/>
              </a:rPr>
              <a:t>Статрегистра</a:t>
            </a:r>
            <a:r>
              <a:rPr lang="ru-RU" sz="1200" dirty="0">
                <a:latin typeface="Times New Roman" panose="02020603050405020304" pitchFamily="18" charset="0"/>
                <a:cs typeface="Times New Roman" panose="02020603050405020304" pitchFamily="18" charset="0"/>
              </a:rPr>
              <a:t> учтены 2227 индивидуальных предпринимателя без образования юридического лица.</a:t>
            </a:r>
          </a:p>
        </p:txBody>
      </p:sp>
      <p:pic>
        <p:nvPicPr>
          <p:cNvPr id="13" name="Рисунок 12">
            <a:extLst>
              <a:ext uri="{FF2B5EF4-FFF2-40B4-BE49-F238E27FC236}">
                <a16:creationId xmlns:a16="http://schemas.microsoft.com/office/drawing/2014/main" id="{9E9AE9EC-B102-4867-8088-FCE70ED984F5}"/>
              </a:ext>
            </a:extLst>
          </p:cNvPr>
          <p:cNvPicPr>
            <a:picLocks noChangeAspect="1"/>
          </p:cNvPicPr>
          <p:nvPr/>
        </p:nvPicPr>
        <p:blipFill>
          <a:blip r:embed="rId4"/>
          <a:stretch>
            <a:fillRect/>
          </a:stretch>
        </p:blipFill>
        <p:spPr>
          <a:xfrm>
            <a:off x="293963" y="4828525"/>
            <a:ext cx="1630610" cy="1087617"/>
          </a:xfrm>
          <a:prstGeom prst="rect">
            <a:avLst/>
          </a:prstGeom>
        </p:spPr>
      </p:pic>
      <p:pic>
        <p:nvPicPr>
          <p:cNvPr id="14" name="Рисунок 13">
            <a:extLst>
              <a:ext uri="{FF2B5EF4-FFF2-40B4-BE49-F238E27FC236}">
                <a16:creationId xmlns:a16="http://schemas.microsoft.com/office/drawing/2014/main" id="{BB98D4F9-FD91-6E47-107F-60A07B0AD941}"/>
              </a:ext>
            </a:extLst>
          </p:cNvPr>
          <p:cNvPicPr>
            <a:picLocks noChangeAspect="1"/>
          </p:cNvPicPr>
          <p:nvPr/>
        </p:nvPicPr>
        <p:blipFill>
          <a:blip r:embed="rId5"/>
          <a:stretch>
            <a:fillRect/>
          </a:stretch>
        </p:blipFill>
        <p:spPr>
          <a:xfrm>
            <a:off x="9876290" y="4670229"/>
            <a:ext cx="2021747" cy="1404207"/>
          </a:xfrm>
          <a:prstGeom prst="rect">
            <a:avLst/>
          </a:prstGeom>
        </p:spPr>
      </p:pic>
      <p:sp>
        <p:nvSpPr>
          <p:cNvPr id="15" name="TextBox 14">
            <a:extLst>
              <a:ext uri="{FF2B5EF4-FFF2-40B4-BE49-F238E27FC236}">
                <a16:creationId xmlns:a16="http://schemas.microsoft.com/office/drawing/2014/main" id="{15FE733B-B79C-D10D-FC5D-9A36E6FC65EE}"/>
              </a:ext>
            </a:extLst>
          </p:cNvPr>
          <p:cNvSpPr txBox="1"/>
          <p:nvPr/>
        </p:nvSpPr>
        <p:spPr>
          <a:xfrm>
            <a:off x="2033805" y="4693345"/>
            <a:ext cx="7719098" cy="1015663"/>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Промышленность округа представлена следующими видами экономической деятельности: производство пищевых продуктов, обработка древесины и изготовление изделий из нее, производство тепловой энергии и воды.</a:t>
            </a:r>
          </a:p>
          <a:p>
            <a:pPr algn="just"/>
            <a:r>
              <a:rPr lang="ru-RU" sz="1200" dirty="0">
                <a:latin typeface="Times New Roman" panose="02020603050405020304" pitchFamily="18" charset="0"/>
                <a:cs typeface="Times New Roman" panose="02020603050405020304" pitchFamily="18" charset="0"/>
              </a:rPr>
              <a:t>Оборот организаций за 2022 год составил 212,1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За 2022 год отгружено товаров собственного производства, выполнено работ и услуг собственными силами крупными и средними организациями на 1551,1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426431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DAAD861-ADB7-76A5-6B20-1917C0855451}"/>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A4F6D241-8280-AAA7-0DE2-DA958D550E0F}"/>
              </a:ext>
            </a:extLst>
          </p:cNvPr>
          <p:cNvSpPr txBox="1"/>
          <p:nvPr/>
        </p:nvSpPr>
        <p:spPr>
          <a:xfrm>
            <a:off x="4444068" y="129786"/>
            <a:ext cx="2577517" cy="292388"/>
          </a:xfrm>
          <a:prstGeom prst="rect">
            <a:avLst/>
          </a:prstGeom>
          <a:noFill/>
        </p:spPr>
        <p:txBody>
          <a:bodyPr wrap="square">
            <a:spAutoFit/>
          </a:bodyPr>
          <a:lstStyle/>
          <a:p>
            <a:pPr algn="ctr"/>
            <a:r>
              <a:rPr lang="ru-RU" sz="1300" b="1" i="1" dirty="0">
                <a:solidFill>
                  <a:srgbClr val="0000FF"/>
                </a:solidFill>
                <a:latin typeface="Times New Roman" panose="02020603050405020304" pitchFamily="18" charset="0"/>
                <a:cs typeface="Times New Roman" panose="02020603050405020304" pitchFamily="18" charset="0"/>
              </a:rPr>
              <a:t>Сельское хозяйство</a:t>
            </a:r>
          </a:p>
        </p:txBody>
      </p:sp>
      <p:pic>
        <p:nvPicPr>
          <p:cNvPr id="4" name="Рисунок 3">
            <a:extLst>
              <a:ext uri="{FF2B5EF4-FFF2-40B4-BE49-F238E27FC236}">
                <a16:creationId xmlns:a16="http://schemas.microsoft.com/office/drawing/2014/main" id="{1E2A78A6-A832-0991-D89C-938D7D56D3EF}"/>
              </a:ext>
            </a:extLst>
          </p:cNvPr>
          <p:cNvPicPr>
            <a:picLocks noChangeAspect="1"/>
          </p:cNvPicPr>
          <p:nvPr/>
        </p:nvPicPr>
        <p:blipFill>
          <a:blip r:embed="rId3"/>
          <a:stretch>
            <a:fillRect/>
          </a:stretch>
        </p:blipFill>
        <p:spPr>
          <a:xfrm>
            <a:off x="9251648" y="129787"/>
            <a:ext cx="2692877" cy="17493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a:extLst>
              <a:ext uri="{FF2B5EF4-FFF2-40B4-BE49-F238E27FC236}">
                <a16:creationId xmlns:a16="http://schemas.microsoft.com/office/drawing/2014/main" id="{82198239-D840-8CF5-5845-BC88311EEFA8}"/>
              </a:ext>
            </a:extLst>
          </p:cNvPr>
          <p:cNvPicPr>
            <a:picLocks noChangeAspect="1"/>
          </p:cNvPicPr>
          <p:nvPr/>
        </p:nvPicPr>
        <p:blipFill>
          <a:blip r:embed="rId4"/>
          <a:stretch>
            <a:fillRect/>
          </a:stretch>
        </p:blipFill>
        <p:spPr>
          <a:xfrm>
            <a:off x="290114" y="478802"/>
            <a:ext cx="2546763" cy="121571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TextBox 5">
            <a:extLst>
              <a:ext uri="{FF2B5EF4-FFF2-40B4-BE49-F238E27FC236}">
                <a16:creationId xmlns:a16="http://schemas.microsoft.com/office/drawing/2014/main" id="{80493C7D-038C-E6A9-FC59-1C4A40CCD5E4}"/>
              </a:ext>
            </a:extLst>
          </p:cNvPr>
          <p:cNvSpPr txBox="1"/>
          <p:nvPr/>
        </p:nvSpPr>
        <p:spPr>
          <a:xfrm>
            <a:off x="2709643" y="422174"/>
            <a:ext cx="6451135" cy="1215717"/>
          </a:xfrm>
          <a:prstGeom prst="rect">
            <a:avLst/>
          </a:prstGeom>
          <a:noFill/>
        </p:spPr>
        <p:txBody>
          <a:bodyPr wrap="square">
            <a:spAutoFit/>
          </a:bodyPr>
          <a:lstStyle/>
          <a:p>
            <a:pPr algn="just"/>
            <a:r>
              <a:rPr lang="ru-RU" sz="13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Сельское хозяйство в хозяйственном комплексе Анучинского округа занимает ведущее место. Главная цель сельскохозяйственного производства округа – обеспечение продовольственной безопасности. </a:t>
            </a:r>
          </a:p>
          <a:p>
            <a:pPr algn="just"/>
            <a:r>
              <a:rPr lang="ru-RU" sz="1200" dirty="0">
                <a:latin typeface="Times New Roman" panose="02020603050405020304" pitchFamily="18" charset="0"/>
                <a:cs typeface="Times New Roman" panose="02020603050405020304" pitchFamily="18" charset="0"/>
              </a:rPr>
              <a:t>На территории округа функционируют 4 сельскохозяйственных предприятия, в том числе одно с иностранным капиталом и 48 </a:t>
            </a:r>
            <a:r>
              <a:rPr lang="ru-RU" sz="1200" dirty="0" err="1">
                <a:latin typeface="Times New Roman" panose="02020603050405020304" pitchFamily="18" charset="0"/>
                <a:cs typeface="Times New Roman" panose="02020603050405020304" pitchFamily="18" charset="0"/>
              </a:rPr>
              <a:t>крестьянско</a:t>
            </a:r>
            <a:r>
              <a:rPr lang="ru-RU" sz="1200" dirty="0">
                <a:latin typeface="Times New Roman" panose="02020603050405020304" pitchFamily="18" charset="0"/>
                <a:cs typeface="Times New Roman" panose="02020603050405020304" pitchFamily="18" charset="0"/>
              </a:rPr>
              <a:t> – фермерских хозяйств (занято сельскохозяйственным производством 121 работник).</a:t>
            </a:r>
          </a:p>
        </p:txBody>
      </p:sp>
      <p:sp>
        <p:nvSpPr>
          <p:cNvPr id="7" name="TextBox 6">
            <a:extLst>
              <a:ext uri="{FF2B5EF4-FFF2-40B4-BE49-F238E27FC236}">
                <a16:creationId xmlns:a16="http://schemas.microsoft.com/office/drawing/2014/main" id="{E29855F1-1DF4-6AD8-E5C6-B5EFCDE2C42C}"/>
              </a:ext>
            </a:extLst>
          </p:cNvPr>
          <p:cNvSpPr txBox="1"/>
          <p:nvPr/>
        </p:nvSpPr>
        <p:spPr>
          <a:xfrm>
            <a:off x="290114" y="1885860"/>
            <a:ext cx="11654411" cy="276999"/>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Валовый объем сельхозпродукции во всех категориях хозяйств составил 1187177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в том числе 855468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животноводство 331709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a:t>
            </a:r>
          </a:p>
        </p:txBody>
      </p:sp>
      <p:graphicFrame>
        <p:nvGraphicFramePr>
          <p:cNvPr id="8" name="Таблица 7">
            <a:extLst>
              <a:ext uri="{FF2B5EF4-FFF2-40B4-BE49-F238E27FC236}">
                <a16:creationId xmlns:a16="http://schemas.microsoft.com/office/drawing/2014/main" id="{FC0488E4-CD0E-08D5-0B39-55A41252E639}"/>
              </a:ext>
            </a:extLst>
          </p:cNvPr>
          <p:cNvGraphicFramePr>
            <a:graphicFrameLocks noGrp="1"/>
          </p:cNvGraphicFramePr>
          <p:nvPr>
            <p:extLst>
              <p:ext uri="{D42A27DB-BD31-4B8C-83A1-F6EECF244321}">
                <p14:modId xmlns:p14="http://schemas.microsoft.com/office/powerpoint/2010/main" val="4227811763"/>
              </p:ext>
            </p:extLst>
          </p:nvPr>
        </p:nvGraphicFramePr>
        <p:xfrm>
          <a:off x="392883" y="2169584"/>
          <a:ext cx="4393035" cy="2044764"/>
        </p:xfrm>
        <a:graphic>
          <a:graphicData uri="http://schemas.openxmlformats.org/drawingml/2006/table">
            <a:tbl>
              <a:tblPr firstRow="1" bandRow="1">
                <a:tableStyleId>{ED083AE6-46FA-4A59-8FB0-9F97EB10719F}</a:tableStyleId>
              </a:tblPr>
              <a:tblGrid>
                <a:gridCol w="1297726">
                  <a:extLst>
                    <a:ext uri="{9D8B030D-6E8A-4147-A177-3AD203B41FA5}">
                      <a16:colId xmlns:a16="http://schemas.microsoft.com/office/drawing/2014/main" val="1548400793"/>
                    </a:ext>
                  </a:extLst>
                </a:gridCol>
                <a:gridCol w="1447047">
                  <a:extLst>
                    <a:ext uri="{9D8B030D-6E8A-4147-A177-3AD203B41FA5}">
                      <a16:colId xmlns:a16="http://schemas.microsoft.com/office/drawing/2014/main" val="1979490290"/>
                    </a:ext>
                  </a:extLst>
                </a:gridCol>
                <a:gridCol w="1648262">
                  <a:extLst>
                    <a:ext uri="{9D8B030D-6E8A-4147-A177-3AD203B41FA5}">
                      <a16:colId xmlns:a16="http://schemas.microsoft.com/office/drawing/2014/main" val="3930685276"/>
                    </a:ext>
                  </a:extLst>
                </a:gridCol>
              </a:tblGrid>
              <a:tr h="271612">
                <a:tc gridSpan="3">
                  <a:txBody>
                    <a:bodyPr/>
                    <a:lstStyle/>
                    <a:p>
                      <a:pPr algn="ctr"/>
                      <a:r>
                        <a:rPr lang="ru-RU" sz="1200" b="1" kern="1200" dirty="0">
                          <a:solidFill>
                            <a:srgbClr val="0000FF"/>
                          </a:solidFill>
                          <a:latin typeface="Times New Roman" panose="02020603050405020304" pitchFamily="18" charset="0"/>
                          <a:cs typeface="Times New Roman" panose="02020603050405020304" pitchFamily="18" charset="0"/>
                        </a:rPr>
                        <a:t>Зерновые культуры </a:t>
                      </a:r>
                      <a:r>
                        <a:rPr lang="ru-RU" sz="1200" b="1" kern="1200" dirty="0">
                          <a:solidFill>
                            <a:srgbClr val="FF0000"/>
                          </a:solidFill>
                          <a:latin typeface="Times New Roman" panose="02020603050405020304" pitchFamily="18" charset="0"/>
                          <a:cs typeface="Times New Roman" panose="02020603050405020304" pitchFamily="18" charset="0"/>
                        </a:rPr>
                        <a:t>3262 га</a:t>
                      </a:r>
                      <a:endParaRPr lang="ru-RU" sz="1200" b="1" i="1" kern="1200" dirty="0">
                        <a:solidFill>
                          <a:schemeClr val="lt1"/>
                        </a:solidFill>
                        <a:latin typeface="Times New Roman" panose="02020603050405020304" pitchFamily="18" charset="0"/>
                        <a:ea typeface="+mn-ea"/>
                        <a:cs typeface="Times New Roman" panose="02020603050405020304" pitchFamily="18" charset="0"/>
                      </a:endParaRPr>
                    </a:p>
                  </a:txBody>
                  <a:tcPr marL="82944" marR="82944" marT="41472" marB="41472"/>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562648381"/>
                  </a:ext>
                </a:extLst>
              </a:tr>
              <a:tr h="260059">
                <a:tc>
                  <a:txBody>
                    <a:bodyPr/>
                    <a:lstStyle/>
                    <a:p>
                      <a:pPr algn="ctr"/>
                      <a:r>
                        <a:rPr lang="ru-RU" sz="1200" b="1" dirty="0">
                          <a:latin typeface="Times New Roman" panose="02020603050405020304" pitchFamily="18" charset="0"/>
                          <a:cs typeface="Times New Roman" panose="02020603050405020304" pitchFamily="18" charset="0"/>
                        </a:rPr>
                        <a:t>Культура</a:t>
                      </a:r>
                      <a:endParaRPr lang="ru-RU" sz="1200" b="1"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b="1" kern="1200" dirty="0">
                          <a:solidFill>
                            <a:schemeClr val="dk1"/>
                          </a:solidFill>
                          <a:latin typeface="Times New Roman" panose="02020603050405020304" pitchFamily="18" charset="0"/>
                          <a:cs typeface="Times New Roman" panose="02020603050405020304" pitchFamily="18" charset="0"/>
                        </a:rPr>
                        <a:t>Площадь</a:t>
                      </a:r>
                      <a:endParaRPr lang="ru-RU" sz="1200" b="1"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b="1" kern="1200" dirty="0">
                          <a:solidFill>
                            <a:schemeClr val="dk1"/>
                          </a:solidFill>
                          <a:latin typeface="Times New Roman" panose="02020603050405020304" pitchFamily="18" charset="0"/>
                          <a:cs typeface="Times New Roman" panose="02020603050405020304" pitchFamily="18" charset="0"/>
                        </a:rPr>
                        <a:t>Урожайность</a:t>
                      </a:r>
                      <a:endParaRPr lang="ru-RU" sz="1200" b="1" i="1" dirty="0">
                        <a:latin typeface="Times New Roman" panose="02020603050405020304" pitchFamily="18" charset="0"/>
                        <a:cs typeface="Times New Roman" panose="02020603050405020304" pitchFamily="18" charset="0"/>
                      </a:endParaRPr>
                    </a:p>
                  </a:txBody>
                  <a:tcPr marL="82944" marR="82944" marT="41472" marB="41472"/>
                </a:tc>
                <a:extLst>
                  <a:ext uri="{0D108BD9-81ED-4DB2-BD59-A6C34878D82A}">
                    <a16:rowId xmlns:a16="http://schemas.microsoft.com/office/drawing/2014/main" val="4116599754"/>
                  </a:ext>
                </a:extLst>
              </a:tr>
              <a:tr h="300778">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Ячмень</a:t>
                      </a:r>
                      <a:endParaRPr lang="ru-RU" sz="1200"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405 га</a:t>
                      </a:r>
                      <a:endParaRPr lang="ru-RU" sz="1200"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23,5 ц/га</a:t>
                      </a:r>
                      <a:endParaRPr lang="ru-RU" sz="1200" i="1" dirty="0">
                        <a:latin typeface="Times New Roman" panose="02020603050405020304" pitchFamily="18" charset="0"/>
                        <a:cs typeface="Times New Roman" panose="02020603050405020304" pitchFamily="18" charset="0"/>
                      </a:endParaRPr>
                    </a:p>
                  </a:txBody>
                  <a:tcPr marL="82944" marR="82944" marT="41472" marB="41472"/>
                </a:tc>
                <a:extLst>
                  <a:ext uri="{0D108BD9-81ED-4DB2-BD59-A6C34878D82A}">
                    <a16:rowId xmlns:a16="http://schemas.microsoft.com/office/drawing/2014/main" val="1367533505"/>
                  </a:ext>
                </a:extLst>
              </a:tr>
              <a:tr h="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a:solidFill>
                            <a:schemeClr val="dk1"/>
                          </a:solidFill>
                          <a:latin typeface="Times New Roman" panose="02020603050405020304" pitchFamily="18" charset="0"/>
                          <a:cs typeface="Times New Roman" panose="02020603050405020304" pitchFamily="18" charset="0"/>
                        </a:rPr>
                        <a:t>Пшеница</a:t>
                      </a:r>
                      <a:endParaRPr lang="ru-RU" sz="1200" dirty="0">
                        <a:latin typeface="Times New Roman" panose="02020603050405020304" pitchFamily="18" charset="0"/>
                        <a:cs typeface="Times New Roman" panose="02020603050405020304" pitchFamily="18" charset="0"/>
                      </a:endParaRPr>
                    </a:p>
                    <a:p>
                      <a:pPr algn="ctr"/>
                      <a:endParaRPr lang="ru-RU" sz="1200"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637 га</a:t>
                      </a:r>
                      <a:endParaRPr lang="ru-RU" sz="1200"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24,4 ц/га</a:t>
                      </a:r>
                      <a:endParaRPr lang="ru-RU" sz="1200" i="1" dirty="0">
                        <a:latin typeface="Times New Roman" panose="02020603050405020304" pitchFamily="18" charset="0"/>
                        <a:cs typeface="Times New Roman" panose="02020603050405020304" pitchFamily="18" charset="0"/>
                      </a:endParaRPr>
                    </a:p>
                  </a:txBody>
                  <a:tcPr marL="82944" marR="82944" marT="41472" marB="41472"/>
                </a:tc>
                <a:extLst>
                  <a:ext uri="{0D108BD9-81ED-4DB2-BD59-A6C34878D82A}">
                    <a16:rowId xmlns:a16="http://schemas.microsoft.com/office/drawing/2014/main" val="66501166"/>
                  </a:ext>
                </a:extLst>
              </a:tr>
              <a:tr h="0">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Овес</a:t>
                      </a:r>
                      <a:endParaRPr lang="ru-RU" sz="1200" dirty="0">
                        <a:latin typeface="Times New Roman" panose="02020603050405020304" pitchFamily="18" charset="0"/>
                        <a:cs typeface="Times New Roman" panose="02020603050405020304" pitchFamily="18" charset="0"/>
                      </a:endParaRPr>
                    </a:p>
                    <a:p>
                      <a:pPr algn="ctr"/>
                      <a:endParaRPr lang="ru-RU" sz="1200"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580 га</a:t>
                      </a:r>
                      <a:endParaRPr lang="ru-RU" sz="1200"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25,0 ц/га</a:t>
                      </a:r>
                      <a:endParaRPr lang="ru-RU" sz="1200" i="1" dirty="0">
                        <a:latin typeface="Times New Roman" panose="02020603050405020304" pitchFamily="18" charset="0"/>
                        <a:cs typeface="Times New Roman" panose="02020603050405020304" pitchFamily="18" charset="0"/>
                      </a:endParaRPr>
                    </a:p>
                  </a:txBody>
                  <a:tcPr marL="82944" marR="82944" marT="41472" marB="41472"/>
                </a:tc>
                <a:extLst>
                  <a:ext uri="{0D108BD9-81ED-4DB2-BD59-A6C34878D82A}">
                    <a16:rowId xmlns:a16="http://schemas.microsoft.com/office/drawing/2014/main" val="203525702"/>
                  </a:ext>
                </a:extLst>
              </a:tr>
              <a:tr h="309142">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Соя</a:t>
                      </a:r>
                      <a:endParaRPr lang="ru-RU" sz="1200"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7335 га</a:t>
                      </a:r>
                      <a:endParaRPr lang="ru-RU" sz="1200" i="1" dirty="0">
                        <a:latin typeface="Times New Roman" panose="02020603050405020304" pitchFamily="18" charset="0"/>
                        <a:cs typeface="Times New Roman" panose="02020603050405020304" pitchFamily="18" charset="0"/>
                      </a:endParaRPr>
                    </a:p>
                  </a:txBody>
                  <a:tcPr marL="82944" marR="82944" marT="41472" marB="41472"/>
                </a:tc>
                <a:tc>
                  <a:txBody>
                    <a:bodyPr/>
                    <a:lstStyle/>
                    <a:p>
                      <a:pPr algn="ctr"/>
                      <a:r>
                        <a:rPr lang="ru-RU" sz="1200" kern="1200" dirty="0">
                          <a:solidFill>
                            <a:schemeClr val="dk1"/>
                          </a:solidFill>
                          <a:latin typeface="Times New Roman" panose="02020603050405020304" pitchFamily="18" charset="0"/>
                          <a:cs typeface="Times New Roman" panose="02020603050405020304" pitchFamily="18" charset="0"/>
                        </a:rPr>
                        <a:t>18,6 ц/га</a:t>
                      </a:r>
                      <a:endParaRPr lang="ru-RU" sz="1200" i="1" dirty="0">
                        <a:latin typeface="Times New Roman" panose="02020603050405020304" pitchFamily="18" charset="0"/>
                        <a:cs typeface="Times New Roman" panose="02020603050405020304" pitchFamily="18" charset="0"/>
                      </a:endParaRPr>
                    </a:p>
                  </a:txBody>
                  <a:tcPr marL="82944" marR="82944" marT="41472" marB="41472"/>
                </a:tc>
                <a:extLst>
                  <a:ext uri="{0D108BD9-81ED-4DB2-BD59-A6C34878D82A}">
                    <a16:rowId xmlns:a16="http://schemas.microsoft.com/office/drawing/2014/main" val="1446053594"/>
                  </a:ext>
                </a:extLst>
              </a:tr>
            </a:tbl>
          </a:graphicData>
        </a:graphic>
      </p:graphicFrame>
      <p:sp>
        <p:nvSpPr>
          <p:cNvPr id="9" name="TextBox 8">
            <a:extLst>
              <a:ext uri="{FF2B5EF4-FFF2-40B4-BE49-F238E27FC236}">
                <a16:creationId xmlns:a16="http://schemas.microsoft.com/office/drawing/2014/main" id="{115C073D-9466-28C9-0096-D83329ECE381}"/>
              </a:ext>
            </a:extLst>
          </p:cNvPr>
          <p:cNvSpPr txBox="1"/>
          <p:nvPr/>
        </p:nvSpPr>
        <p:spPr>
          <a:xfrm>
            <a:off x="4853031" y="2314803"/>
            <a:ext cx="7150217" cy="1754326"/>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Производство молока в хозяйствах всех форм собственности составило 540 тонн. Поголовье скота и птицы:</a:t>
            </a:r>
          </a:p>
          <a:p>
            <a:pPr marL="171450" indent="-171450" algn="just">
              <a:buFontTx/>
              <a:buChar char="-"/>
            </a:pPr>
            <a:r>
              <a:rPr lang="ru-RU" sz="1200" dirty="0">
                <a:latin typeface="Times New Roman" panose="02020603050405020304" pitchFamily="18" charset="0"/>
                <a:cs typeface="Times New Roman" panose="02020603050405020304" pitchFamily="18" charset="0"/>
              </a:rPr>
              <a:t>КРС 1123 голов;</a:t>
            </a:r>
          </a:p>
          <a:p>
            <a:pPr marL="171450" indent="-171450" algn="just">
              <a:buFontTx/>
              <a:buChar char="-"/>
            </a:pPr>
            <a:r>
              <a:rPr lang="ru-RU" sz="1200" dirty="0">
                <a:latin typeface="Times New Roman" panose="02020603050405020304" pitchFamily="18" charset="0"/>
                <a:cs typeface="Times New Roman" panose="02020603050405020304" pitchFamily="18" charset="0"/>
              </a:rPr>
              <a:t>свиней 220 голов;</a:t>
            </a:r>
          </a:p>
          <a:p>
            <a:pPr marL="171450" indent="-171450" algn="just">
              <a:buFontTx/>
              <a:buChar char="-"/>
            </a:pPr>
            <a:r>
              <a:rPr lang="ru-RU" sz="1200" dirty="0">
                <a:latin typeface="Times New Roman" panose="02020603050405020304" pitchFamily="18" charset="0"/>
                <a:cs typeface="Times New Roman" panose="02020603050405020304" pitchFamily="18" charset="0"/>
              </a:rPr>
              <a:t>овцы и козы 800 голов;</a:t>
            </a:r>
          </a:p>
          <a:p>
            <a:pPr marL="171450" indent="-171450" algn="just">
              <a:buFontTx/>
              <a:buChar char="-"/>
            </a:pPr>
            <a:r>
              <a:rPr lang="ru-RU" sz="1200" dirty="0">
                <a:latin typeface="Times New Roman" panose="02020603050405020304" pitchFamily="18" charset="0"/>
                <a:cs typeface="Times New Roman" panose="02020603050405020304" pitchFamily="18" charset="0"/>
              </a:rPr>
              <a:t>птица 45075 голов.</a:t>
            </a:r>
          </a:p>
          <a:p>
            <a:pPr algn="just"/>
            <a:r>
              <a:rPr lang="ru-RU" sz="1200" dirty="0">
                <a:latin typeface="Times New Roman" panose="02020603050405020304" pitchFamily="18" charset="0"/>
                <a:cs typeface="Times New Roman" panose="02020603050405020304" pitchFamily="18" charset="0"/>
              </a:rPr>
              <a:t>Выручка от реализации сельскохозяйственной продукции составила 113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 прибыль – 35,9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Среднемесячная заработная плата составила 23290 руб.</a:t>
            </a:r>
          </a:p>
          <a:p>
            <a:pPr algn="just"/>
            <a:r>
              <a:rPr lang="ru-RU" sz="1200" dirty="0">
                <a:latin typeface="Times New Roman" panose="02020603050405020304" pitchFamily="18" charset="0"/>
                <a:cs typeface="Times New Roman" panose="02020603050405020304" pitchFamily="18" charset="0"/>
              </a:rPr>
              <a:t>Освоено залежных земель 1142 га. Для посевной 2023 года сельхозпредприятиями поднято 4891 га зяби.</a:t>
            </a:r>
          </a:p>
        </p:txBody>
      </p:sp>
      <p:sp>
        <p:nvSpPr>
          <p:cNvPr id="10" name="TextBox 9">
            <a:extLst>
              <a:ext uri="{FF2B5EF4-FFF2-40B4-BE49-F238E27FC236}">
                <a16:creationId xmlns:a16="http://schemas.microsoft.com/office/drawing/2014/main" id="{39C58AC0-DAC9-7C26-039F-C55FF78EAA75}"/>
              </a:ext>
            </a:extLst>
          </p:cNvPr>
          <p:cNvSpPr txBox="1"/>
          <p:nvPr/>
        </p:nvSpPr>
        <p:spPr>
          <a:xfrm>
            <a:off x="295707" y="4649458"/>
            <a:ext cx="11654411" cy="646331"/>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На территории округа работает филиал Краевого государственного бюджетного учреждения «Арсеньевская ветеринарная станция по борьбе с болезнями животных» Анучинская станция, которая выполняет работы по организации и проведению лечебных, </a:t>
            </a:r>
            <a:r>
              <a:rPr lang="ru-RU" sz="1200" dirty="0" err="1">
                <a:latin typeface="Times New Roman" panose="02020603050405020304" pitchFamily="18" charset="0"/>
                <a:cs typeface="Times New Roman" panose="02020603050405020304" pitchFamily="18" charset="0"/>
              </a:rPr>
              <a:t>лечебно</a:t>
            </a:r>
            <a:r>
              <a:rPr lang="ru-RU" sz="1200" dirty="0">
                <a:latin typeface="Times New Roman" panose="02020603050405020304" pitchFamily="18" charset="0"/>
                <a:cs typeface="Times New Roman" panose="02020603050405020304" pitchFamily="18" charset="0"/>
              </a:rPr>
              <a:t> – профилактических и противоэпизоотических мероприятий, обеспечивающих сохранение поголовья животных и по обеспечению ветеринарной – санитарной безопасности продукции животноводства.</a:t>
            </a:r>
          </a:p>
        </p:txBody>
      </p:sp>
    </p:spTree>
    <p:extLst>
      <p:ext uri="{BB962C8B-B14F-4D97-AF65-F5344CB8AC3E}">
        <p14:creationId xmlns:p14="http://schemas.microsoft.com/office/powerpoint/2010/main" val="882975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70067B6-291C-7D75-3019-E523C94C4F82}"/>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C69ADEE3-CDF1-EFD0-54AA-35B6C5A08648}"/>
              </a:ext>
            </a:extLst>
          </p:cNvPr>
          <p:cNvSpPr txBox="1"/>
          <p:nvPr/>
        </p:nvSpPr>
        <p:spPr>
          <a:xfrm>
            <a:off x="3806504" y="0"/>
            <a:ext cx="3189914" cy="292388"/>
          </a:xfrm>
          <a:prstGeom prst="rect">
            <a:avLst/>
          </a:prstGeom>
          <a:noFill/>
        </p:spPr>
        <p:txBody>
          <a:bodyPr wrap="square">
            <a:spAutoFit/>
          </a:bodyPr>
          <a:lstStyle/>
          <a:p>
            <a:pPr algn="ctr"/>
            <a:r>
              <a:rPr lang="ru-RU" sz="1300" b="1" i="1" dirty="0">
                <a:solidFill>
                  <a:srgbClr val="0000FF"/>
                </a:solidFill>
                <a:latin typeface="Times New Roman" panose="02020603050405020304" pitchFamily="18" charset="0"/>
                <a:cs typeface="Times New Roman" panose="02020603050405020304" pitchFamily="18" charset="0"/>
              </a:rPr>
              <a:t>Малый и средний бизнес</a:t>
            </a:r>
          </a:p>
        </p:txBody>
      </p:sp>
      <p:sp>
        <p:nvSpPr>
          <p:cNvPr id="5" name="TextBox 4">
            <a:extLst>
              <a:ext uri="{FF2B5EF4-FFF2-40B4-BE49-F238E27FC236}">
                <a16:creationId xmlns:a16="http://schemas.microsoft.com/office/drawing/2014/main" id="{843516CD-9D02-3649-026F-A2CBC3849E57}"/>
              </a:ext>
            </a:extLst>
          </p:cNvPr>
          <p:cNvSpPr txBox="1"/>
          <p:nvPr/>
        </p:nvSpPr>
        <p:spPr>
          <a:xfrm>
            <a:off x="2633448" y="192184"/>
            <a:ext cx="9506823" cy="249299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Округ характеризуется высокой предпринимательской активностью. Малый бизнес способен обеспечить рост доходов населения, улучшить качество жизни, создать новые рабочие места, а также достаточно быстро дать дополнительные доходы в местный бюджет. Поэтому важным направлением экономического развития округа является формирование предпринимательского потенциала, создание малых и средних предприятий в сельском хозяйстве перерабатывающей промышленности (в том числе пищевой), потребительской сфере (розничная торговля, общественное питание, бытовые и другие платные услуги) и обеспечение их необходимой инфраструктурой.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 каждым годом малый бизнес является все более важным элементом экономики округа, обеспечивая стабильный рост объемов производства, занятости и доходов населения. Именно поэтому, содействие развитию малого и среднего предпринимательства является основным элементом экономической политики округа, способствующим поддержанию здоровой конкуренции и решению социальных задач.</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Подавляющее большинство организаций округа является коммерческими структурами. Их доля в общем количестве организаций района всех организационно – правовых форм составляет 51,1%.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На территории округа насчитывается 275 субъектов малого предпринимательства, в том числе 48 малых организаций. Из общего числа субъектов малого бизнеса 227 человека занимается предпринимательской деятельностью без образования юридического лица, а так же численность самозанятых составляет 238 человек.</a:t>
            </a:r>
          </a:p>
        </p:txBody>
      </p:sp>
      <p:pic>
        <p:nvPicPr>
          <p:cNvPr id="7" name="Рисунок 6">
            <a:extLst>
              <a:ext uri="{FF2B5EF4-FFF2-40B4-BE49-F238E27FC236}">
                <a16:creationId xmlns:a16="http://schemas.microsoft.com/office/drawing/2014/main" id="{2A462374-37C9-B776-4C08-6EBADF9A66CD}"/>
              </a:ext>
            </a:extLst>
          </p:cNvPr>
          <p:cNvPicPr>
            <a:picLocks noChangeAspect="1"/>
          </p:cNvPicPr>
          <p:nvPr/>
        </p:nvPicPr>
        <p:blipFill>
          <a:blip r:embed="rId3"/>
          <a:stretch>
            <a:fillRect/>
          </a:stretch>
        </p:blipFill>
        <p:spPr>
          <a:xfrm>
            <a:off x="283152" y="146194"/>
            <a:ext cx="2298567" cy="2432808"/>
          </a:xfrm>
          <a:prstGeom prst="rect">
            <a:avLst/>
          </a:prstGeom>
        </p:spPr>
      </p:pic>
      <p:sp>
        <p:nvSpPr>
          <p:cNvPr id="8" name="TextBox 7">
            <a:extLst>
              <a:ext uri="{FF2B5EF4-FFF2-40B4-BE49-F238E27FC236}">
                <a16:creationId xmlns:a16="http://schemas.microsoft.com/office/drawing/2014/main" id="{D190AFC3-2D5C-8F47-A62D-9637055D720C}"/>
              </a:ext>
            </a:extLst>
          </p:cNvPr>
          <p:cNvSpPr txBox="1"/>
          <p:nvPr/>
        </p:nvSpPr>
        <p:spPr>
          <a:xfrm>
            <a:off x="283152" y="2587923"/>
            <a:ext cx="11805390" cy="433965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Среднесписочная численность граждан, работающих в малом бизнесе составляет 526 человек.</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solidFill>
                  <a:prstClr val="black"/>
                </a:solidFill>
                <a:latin typeface="Times New Roman" panose="02020603050405020304" pitchFamily="18" charset="0"/>
                <a:cs typeface="Times New Roman" panose="02020603050405020304" pitchFamily="18" charset="0"/>
              </a:rPr>
              <a:t>На территории округа действует муниципальная программа «Развитие и поддержка малого и среднего предпринимательства», на реализацию которой в 2022 году в бюджете округа предусмотрены финансовые средства в сумме 805 </a:t>
            </a:r>
            <a:r>
              <a:rPr lang="ru-RU" sz="1200" dirty="0" err="1">
                <a:solidFill>
                  <a:prstClr val="black"/>
                </a:solidFill>
                <a:latin typeface="Times New Roman" panose="02020603050405020304" pitchFamily="18" charset="0"/>
                <a:cs typeface="Times New Roman" panose="02020603050405020304" pitchFamily="18" charset="0"/>
              </a:rPr>
              <a:t>тыс.руб</a:t>
            </a:r>
            <a:r>
              <a:rPr lang="ru-RU" sz="1200" dirty="0">
                <a:solidFill>
                  <a:prstClr val="black"/>
                </a:solidFill>
                <a:latin typeface="Times New Roman" panose="02020603050405020304" pitchFamily="18" charset="0"/>
                <a:cs typeface="Times New Roman" panose="02020603050405020304" pitchFamily="18" charset="0"/>
              </a:rPr>
              <a:t>. В 2022 году финансовая поддержка была оказана СХПК «Восход» в размере 750 </a:t>
            </a:r>
            <a:r>
              <a:rPr lang="ru-RU" sz="1200" dirty="0" err="1">
                <a:solidFill>
                  <a:prstClr val="black"/>
                </a:solidFill>
                <a:latin typeface="Times New Roman" panose="02020603050405020304" pitchFamily="18" charset="0"/>
                <a:cs typeface="Times New Roman" panose="02020603050405020304" pitchFamily="18" charset="0"/>
              </a:rPr>
              <a:t>тыс.руб</a:t>
            </a:r>
            <a:r>
              <a:rPr lang="ru-RU" sz="1200" dirty="0">
                <a:solidFill>
                  <a:prstClr val="black"/>
                </a:solidFill>
                <a:latin typeface="Times New Roman" panose="02020603050405020304" pitchFamily="18" charset="0"/>
                <a:cs typeface="Times New Roman" panose="02020603050405020304" pitchFamily="18" charset="0"/>
              </a:rPr>
              <a:t>., на возмещение затрат по договору лизинга на приобретение сельскохозяйственной техники.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Имущественная поддержка субъектов МСП заключается в реализации мероприятий по оказанию поддержки на возмездной основе или на льготных условиях.</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solidFill>
                  <a:prstClr val="black"/>
                </a:solidFill>
                <a:latin typeface="Times New Roman" panose="02020603050405020304" pitchFamily="18" charset="0"/>
                <a:cs typeface="Times New Roman" panose="02020603050405020304" pitchFamily="18" charset="0"/>
              </a:rPr>
              <a:t>      Постоянно пополняется перечень муниципального имущества, предназначенного для предоставления во владение и (или) в пользование на долгосрочной основе субъектам МСП.</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Субъект</a:t>
            </a:r>
            <a:r>
              <a:rPr lang="ru-RU" sz="1200" dirty="0" err="1">
                <a:solidFill>
                  <a:prstClr val="black"/>
                </a:solidFill>
                <a:latin typeface="Times New Roman" panose="02020603050405020304" pitchFamily="18" charset="0"/>
                <a:cs typeface="Times New Roman" panose="02020603050405020304" pitchFamily="18" charset="0"/>
              </a:rPr>
              <a:t>ам</a:t>
            </a:r>
            <a:r>
              <a:rPr lang="ru-RU" sz="1200" dirty="0">
                <a:solidFill>
                  <a:prstClr val="black"/>
                </a:solidFill>
                <a:latin typeface="Times New Roman" panose="02020603050405020304" pitchFamily="18" charset="0"/>
                <a:cs typeface="Times New Roman" panose="02020603050405020304" pitchFamily="18" charset="0"/>
              </a:rPr>
              <a:t> МСП представлено в аренду 677 кв.м. муниципального нежилого фонда.</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На территории округа </a:t>
            </a:r>
            <a:r>
              <a:rPr lang="ru-RU" sz="1200" dirty="0">
                <a:solidFill>
                  <a:prstClr val="black"/>
                </a:solidFill>
                <a:latin typeface="Times New Roman" panose="02020603050405020304" pitchFamily="18" charset="0"/>
                <a:cs typeface="Times New Roman" panose="02020603050405020304" pitchFamily="18" charset="0"/>
              </a:rPr>
              <a:t>постановлением администрации от 25.03.2020г № 181 создан Совет по инвестициям и развитию МСП при главе.</a:t>
            </a:r>
            <a:r>
              <a:rPr lang="ru-RU" sz="1200" b="0" i="0" dirty="0">
                <a:solidFill>
                  <a:srgbClr val="1C1C1C"/>
                </a:solidFill>
                <a:effectLst/>
                <a:latin typeface="Open Sans" panose="020B0606030504020204" pitchFamily="34" charset="0"/>
              </a:rPr>
              <a:t> </a:t>
            </a:r>
            <a:r>
              <a:rPr lang="ru-RU" sz="1200" b="0" i="0" dirty="0">
                <a:solidFill>
                  <a:srgbClr val="1C1C1C"/>
                </a:solidFill>
                <a:effectLst/>
                <a:latin typeface="Times New Roman" panose="02020603050405020304" pitchFamily="18" charset="0"/>
                <a:cs typeface="Times New Roman" panose="02020603050405020304" pitchFamily="18" charset="0"/>
              </a:rPr>
              <a:t>Принято постановление от 20.06.2022г №557 "Об утверждении Порядка предоставления субсидий, в том числе грантов в форме субсидий, юридическим лицам, индивидуальным предпринимателям, а также физическим лицам – производителям товаров, работ, услуг из бюджета АМО». Согласно данного постановления субсидии предоставляются на возмещение затрат по договорам лизинга, заключенными с российскими товаропроизводителями на сумму не более 1000,0 млн. руб. и на поддержку социального предпринимательства на сумму не более 100,0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solidFill>
                  <a:srgbClr val="1C1C1C"/>
                </a:solidFill>
                <a:latin typeface="Times New Roman" panose="02020603050405020304" pitchFamily="18" charset="0"/>
                <a:cs typeface="Times New Roman" panose="02020603050405020304" pitchFamily="18" charset="0"/>
              </a:rPr>
              <a:t>      На территории округа 94 объекта торговли (в 2022г открыты 6 новый предприятий), 17 предприятий общественного питания, 18 предприятий в сфере бытового обслуживания (парикмахерские, техническое обслуживание и ремонт автотранспорта, изготовление мебели, ремонт швейных изделий, ритуальные услуги).</a:t>
            </a:r>
            <a:endParaRPr lang="ru-RU" sz="1200" b="0" i="0" dirty="0">
              <a:solidFill>
                <a:srgbClr val="1C1C1C"/>
              </a:solidFill>
              <a:effectLst/>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Суммарные торговые площади в стационарной торговой сети составляют 4388,3 кв.м. В отдаленных малонаселенных и труднодоступных населенных пунктах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п.Тигровый</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с.Ауровка</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п.ЛЗП</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3,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с.Лугохутор</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п.Скворцово</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п.Веселый</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с.Новопокровка</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с.Смольное</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организована выездная торговля и магазины на дому.</a:t>
            </a:r>
          </a:p>
          <a:p>
            <a:pPr marL="0" marR="0" lvl="0" indent="0" algn="just" defTabSz="914400" rtl="0" eaLnBrk="1" fontAlgn="auto" latinLnBrk="0" hangingPunct="1">
              <a:lnSpc>
                <a:spcPct val="100000"/>
              </a:lnSpc>
              <a:spcBef>
                <a:spcPts val="0"/>
              </a:spcBef>
              <a:spcAft>
                <a:spcPts val="0"/>
              </a:spcAft>
              <a:buClrTx/>
              <a:buSzTx/>
              <a:buFontTx/>
              <a:buNone/>
              <a:tabLst/>
              <a:defRPr/>
            </a:pPr>
            <a:r>
              <a:rPr lang="ru-RU" sz="1200" dirty="0">
                <a:solidFill>
                  <a:prstClr val="black"/>
                </a:solidFill>
                <a:latin typeface="Times New Roman" panose="02020603050405020304" pitchFamily="18" charset="0"/>
                <a:cs typeface="Times New Roman" panose="02020603050405020304" pitchFamily="18" charset="0"/>
              </a:rPr>
              <a:t>      В целях выполнения задачи, поставленной Губернатором Приморского края по обеспечению населения края основными продуктами питания по доступным ценам,  на территории округа успешно реализуются социальные проекты «Доступное Приморье», «Карта «Приморец», «Добрый хлеб», «Приморское – лучшее!», «Держим цены». В данных проектах участвуют 13 предприятий торговли.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В целях создания условий для обеспечения жителей услугами торговли и улучшения обеспечения населения сельскохозяйственной продукцией и товарами местных производителей, организуются ярмарки. В Реестр ярмарочных площадок включено 20 мест. На 2 площадках проходят регулярные ярмарки: еженедельная (по средам) универсальная и ежедневная сельскохозяйственная ярмарка «На тигре». Проводятся тематические ярмарки по продаже обуви, одежды и др.</a:t>
            </a:r>
          </a:p>
        </p:txBody>
      </p:sp>
    </p:spTree>
    <p:extLst>
      <p:ext uri="{BB962C8B-B14F-4D97-AF65-F5344CB8AC3E}">
        <p14:creationId xmlns:p14="http://schemas.microsoft.com/office/powerpoint/2010/main" val="1220320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EC5A152-F816-2111-8B58-616B6E84E250}"/>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872FEEC8-CED9-6866-BA0E-C3C0E9999121}"/>
              </a:ext>
            </a:extLst>
          </p:cNvPr>
          <p:cNvSpPr txBox="1"/>
          <p:nvPr/>
        </p:nvSpPr>
        <p:spPr>
          <a:xfrm>
            <a:off x="3951213" y="104057"/>
            <a:ext cx="3726809" cy="292388"/>
          </a:xfrm>
          <a:prstGeom prst="rect">
            <a:avLst/>
          </a:prstGeom>
          <a:noFill/>
        </p:spPr>
        <p:txBody>
          <a:bodyPr wrap="square">
            <a:spAutoFit/>
          </a:bodyPr>
          <a:lstStyle/>
          <a:p>
            <a:r>
              <a:rPr lang="en-US" sz="1300" b="1" dirty="0">
                <a:solidFill>
                  <a:srgbClr val="0000FF"/>
                </a:solidFill>
                <a:latin typeface="Times New Roman" panose="02020603050405020304" pitchFamily="18" charset="0"/>
                <a:cs typeface="Times New Roman" panose="02020603050405020304" pitchFamily="18" charset="0"/>
              </a:rPr>
              <a:t>VII.</a:t>
            </a:r>
            <a:r>
              <a:rPr lang="ru-RU" sz="1300" b="1" dirty="0">
                <a:solidFill>
                  <a:srgbClr val="0000FF"/>
                </a:solidFill>
                <a:latin typeface="Times New Roman" panose="02020603050405020304" pitchFamily="18" charset="0"/>
                <a:cs typeface="Times New Roman" panose="02020603050405020304" pitchFamily="18" charset="0"/>
              </a:rPr>
              <a:t> Инфраструктурный потенциал.</a:t>
            </a:r>
          </a:p>
        </p:txBody>
      </p:sp>
      <p:sp>
        <p:nvSpPr>
          <p:cNvPr id="4" name="TextBox 3">
            <a:extLst>
              <a:ext uri="{FF2B5EF4-FFF2-40B4-BE49-F238E27FC236}">
                <a16:creationId xmlns:a16="http://schemas.microsoft.com/office/drawing/2014/main" id="{7161C324-41BA-612F-D9E6-C314A7258308}"/>
              </a:ext>
            </a:extLst>
          </p:cNvPr>
          <p:cNvSpPr txBox="1"/>
          <p:nvPr/>
        </p:nvSpPr>
        <p:spPr>
          <a:xfrm>
            <a:off x="3476537" y="3902066"/>
            <a:ext cx="4062368" cy="276999"/>
          </a:xfrm>
          <a:prstGeom prst="rect">
            <a:avLst/>
          </a:prstGeom>
          <a:noFill/>
        </p:spPr>
        <p:txBody>
          <a:bodyPr wrap="square">
            <a:spAutoFit/>
          </a:bodyPr>
          <a:lstStyle/>
          <a:p>
            <a:pPr algn="ctr"/>
            <a:r>
              <a:rPr lang="ru-RU" sz="1200" b="1" i="1" dirty="0">
                <a:solidFill>
                  <a:srgbClr val="8A1A7D"/>
                </a:solidFill>
                <a:latin typeface="Times New Roman" panose="02020603050405020304" pitchFamily="18" charset="0"/>
                <a:cs typeface="Times New Roman" panose="02020603050405020304" pitchFamily="18" charset="0"/>
              </a:rPr>
              <a:t>Коммунальное хозяйство</a:t>
            </a:r>
          </a:p>
        </p:txBody>
      </p:sp>
      <p:sp>
        <p:nvSpPr>
          <p:cNvPr id="6" name="TextBox 5">
            <a:extLst>
              <a:ext uri="{FF2B5EF4-FFF2-40B4-BE49-F238E27FC236}">
                <a16:creationId xmlns:a16="http://schemas.microsoft.com/office/drawing/2014/main" id="{B4505BE9-F611-7648-B4A2-B246051FD54F}"/>
              </a:ext>
            </a:extLst>
          </p:cNvPr>
          <p:cNvSpPr txBox="1"/>
          <p:nvPr/>
        </p:nvSpPr>
        <p:spPr>
          <a:xfrm>
            <a:off x="291518" y="634949"/>
            <a:ext cx="11411124" cy="1015663"/>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Жилищный фонд района представлен в большей степени неблагоустроенными деревянными жилыми домами в усадебной застройке. Капитальная застройка представлена 2-этажными многоквартирными жилыми домами и располагается преимущественно в селах Анучино, Пухово, </a:t>
            </a:r>
            <a:r>
              <a:rPr lang="ru-RU" sz="1200" dirty="0" err="1">
                <a:latin typeface="Times New Roman" panose="02020603050405020304" pitchFamily="18" charset="0"/>
                <a:cs typeface="Times New Roman" panose="02020603050405020304" pitchFamily="18" charset="0"/>
              </a:rPr>
              <a:t>Староварваровка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и </a:t>
            </a:r>
            <a:r>
              <a:rPr lang="ru-RU" sz="1200" dirty="0" err="1">
                <a:latin typeface="Times New Roman" panose="02020603050405020304" pitchFamily="18" charset="0"/>
                <a:cs typeface="Times New Roman" panose="02020603050405020304" pitchFamily="18" charset="0"/>
              </a:rPr>
              <a:t>с.Тихоречное.В</a:t>
            </a:r>
            <a:r>
              <a:rPr lang="ru-RU" sz="1200" dirty="0">
                <a:latin typeface="Times New Roman" panose="02020603050405020304" pitchFamily="18" charset="0"/>
                <a:cs typeface="Times New Roman" panose="02020603050405020304" pitchFamily="18" charset="0"/>
              </a:rPr>
              <a:t> с. Анучино, </a:t>
            </a:r>
            <a:r>
              <a:rPr lang="ru-RU" sz="1200" dirty="0" err="1">
                <a:latin typeface="Times New Roman" panose="02020603050405020304" pitchFamily="18" charset="0"/>
                <a:cs typeface="Times New Roman" panose="02020603050405020304" pitchFamily="18" charset="0"/>
              </a:rPr>
              <a:t>Чернышевка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Новогордеевка</a:t>
            </a:r>
            <a:r>
              <a:rPr lang="ru-RU" sz="1200" dirty="0">
                <a:latin typeface="Times New Roman" panose="02020603050405020304" pitchFamily="18" charset="0"/>
                <a:cs typeface="Times New Roman" panose="02020603050405020304" pitchFamily="18" charset="0"/>
              </a:rPr>
              <a:t> и </a:t>
            </a:r>
            <a:r>
              <a:rPr lang="ru-RU" sz="1200" dirty="0" err="1">
                <a:latin typeface="Times New Roman" panose="02020603050405020304" pitchFamily="18" charset="0"/>
                <a:cs typeface="Times New Roman" panose="02020603050405020304" pitchFamily="18" charset="0"/>
              </a:rPr>
              <a:t>Тихоречное</a:t>
            </a:r>
            <a:r>
              <a:rPr lang="ru-RU" sz="1200" dirty="0">
                <a:latin typeface="Times New Roman" panose="02020603050405020304" pitchFamily="18" charset="0"/>
                <a:cs typeface="Times New Roman" panose="02020603050405020304" pitchFamily="18" charset="0"/>
              </a:rPr>
              <a:t> имеются так же 3-этажные многоквартирные жилые дома. В индивидуальном жилом фонде доминируют деревянные одноэтажные дома.</a:t>
            </a:r>
          </a:p>
          <a:p>
            <a:pPr algn="just"/>
            <a:r>
              <a:rPr lang="ru-RU" sz="1200" dirty="0">
                <a:effectLst/>
                <a:latin typeface="Times New Roman" panose="02020603050405020304" pitchFamily="18" charset="0"/>
                <a:ea typeface="Times New Roman" panose="02020603050405020304" pitchFamily="18" charset="0"/>
              </a:rPr>
              <a:t>В 2022 году, по оценке, индивидуальными застройщиками построено 4,2 тыс. м</a:t>
            </a:r>
            <a:r>
              <a:rPr lang="ru-RU" sz="1200" baseline="30000" dirty="0">
                <a:effectLst/>
                <a:latin typeface="Times New Roman" panose="02020603050405020304" pitchFamily="18" charset="0"/>
                <a:ea typeface="Times New Roman" panose="02020603050405020304" pitchFamily="18" charset="0"/>
              </a:rPr>
              <a:t>2</a:t>
            </a:r>
            <a:r>
              <a:rPr lang="ru-RU" sz="1200" dirty="0">
                <a:effectLst/>
                <a:latin typeface="Times New Roman" panose="02020603050405020304" pitchFamily="18" charset="0"/>
                <a:ea typeface="Times New Roman" panose="02020603050405020304" pitchFamily="18" charset="0"/>
              </a:rPr>
              <a:t> жилья.</a:t>
            </a:r>
            <a:endParaRPr lang="ru-RU" sz="1200" dirty="0">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044D97AF-946C-D293-AA1E-1B8E7A0DD226}"/>
              </a:ext>
            </a:extLst>
          </p:cNvPr>
          <p:cNvPicPr>
            <a:picLocks noChangeAspect="1"/>
          </p:cNvPicPr>
          <p:nvPr/>
        </p:nvPicPr>
        <p:blipFill>
          <a:blip r:embed="rId3"/>
          <a:stretch>
            <a:fillRect/>
          </a:stretch>
        </p:blipFill>
        <p:spPr>
          <a:xfrm>
            <a:off x="248172" y="1690015"/>
            <a:ext cx="2234969" cy="1780902"/>
          </a:xfrm>
          <a:prstGeom prst="rect">
            <a:avLst/>
          </a:prstGeom>
        </p:spPr>
      </p:pic>
      <p:sp>
        <p:nvSpPr>
          <p:cNvPr id="9" name="TextBox 8">
            <a:extLst>
              <a:ext uri="{FF2B5EF4-FFF2-40B4-BE49-F238E27FC236}">
                <a16:creationId xmlns:a16="http://schemas.microsoft.com/office/drawing/2014/main" id="{D835FC80-C85C-A83F-C070-8E66FF37CE27}"/>
              </a:ext>
            </a:extLst>
          </p:cNvPr>
          <p:cNvSpPr txBox="1"/>
          <p:nvPr/>
        </p:nvSpPr>
        <p:spPr>
          <a:xfrm>
            <a:off x="2483141" y="1650612"/>
            <a:ext cx="6744749" cy="2123658"/>
          </a:xfrm>
          <a:prstGeom prst="rect">
            <a:avLst/>
          </a:prstGeom>
          <a:noFill/>
        </p:spPr>
        <p:txBody>
          <a:bodyPr wrap="square">
            <a:spAutoFit/>
          </a:bodyPr>
          <a:lstStyle/>
          <a:p>
            <a:pPr algn="just"/>
            <a:r>
              <a:rPr lang="ru-RU" sz="1200" dirty="0">
                <a:effectLst/>
                <a:latin typeface="Times New Roman" panose="02020603050405020304" pitchFamily="18" charset="0"/>
                <a:ea typeface="Calibri" panose="020F0502020204030204" pitchFamily="34" charset="0"/>
              </a:rPr>
              <a:t>В 2022 году предприятием ООО «Транснефть – Дальний Восток» были безвозмездно передан в муниципальную собственность округа жилищный комплекс, состоящий из трех домов на 24 квартиры: 12 двухкомнатных и 12 трехкомнатных. </a:t>
            </a:r>
            <a:r>
              <a:rPr lang="ru-RU" sz="1200" dirty="0">
                <a:solidFill>
                  <a:srgbClr val="000000"/>
                </a:solidFill>
                <a:effectLst/>
                <a:latin typeface="Times New Roman" panose="02020603050405020304" pitchFamily="18" charset="0"/>
                <a:ea typeface="Calibri" panose="020F0502020204030204" pitchFamily="34" charset="0"/>
              </a:rPr>
              <a:t>Жилая площадь помещений составляет от 50 до 69 квадратных метров. Кварти­ры полностью благоустроены, оснащены электроплитами и во­донагревателями. Возле домов есть детская площадка, парко­вочные места для автомобилей, территория огорожена, двери подъездов оснащены домофона­ми, а дома противопожарными сигнализациями. </a:t>
            </a:r>
            <a:r>
              <a:rPr lang="ru-RU" sz="1200" dirty="0">
                <a:effectLst/>
                <a:latin typeface="Times New Roman" panose="02020603050405020304" pitchFamily="18" charset="0"/>
                <a:ea typeface="Calibri" panose="020F0502020204030204" pitchFamily="34" charset="0"/>
              </a:rPr>
              <a:t>14 квартир  были отремонтированы и предоставлены детям – сиротам,  детям оставшихся без попечения родителей, лиц из числа детей – сирот и детей, оставшихся  без  попечения родителей.</a:t>
            </a:r>
          </a:p>
          <a:p>
            <a:pPr algn="just"/>
            <a:r>
              <a:rPr lang="ru-RU" sz="1200" dirty="0">
                <a:effectLst/>
                <a:latin typeface="Times New Roman" panose="02020603050405020304" pitchFamily="18" charset="0"/>
                <a:ea typeface="Calibri" panose="020F0502020204030204" pitchFamily="34" charset="0"/>
                <a:cs typeface="Times New Roman" panose="02020603050405020304" pitchFamily="18" charset="0"/>
              </a:rPr>
              <a:t>На ремонт этих квартир затрачено 3 888 627 рублей, также отремонтирована квартира в </a:t>
            </a:r>
            <a:r>
              <a:rPr lang="ru-RU" sz="1200" dirty="0" err="1">
                <a:effectLst/>
                <a:latin typeface="Times New Roman" panose="02020603050405020304" pitchFamily="18" charset="0"/>
                <a:ea typeface="Calibri" panose="020F0502020204030204" pitchFamily="34" charset="0"/>
                <a:cs typeface="Times New Roman" panose="02020603050405020304" pitchFamily="18" charset="0"/>
              </a:rPr>
              <a:t>с.Пухово</a:t>
            </a:r>
            <a:r>
              <a:rPr lang="ru-RU" sz="1200" dirty="0">
                <a:effectLst/>
                <a:latin typeface="Times New Roman" panose="02020603050405020304" pitchFamily="18" charset="0"/>
                <a:ea typeface="Calibri" panose="020F0502020204030204" pitchFamily="34" charset="0"/>
                <a:cs typeface="Times New Roman" panose="02020603050405020304" pitchFamily="18" charset="0"/>
              </a:rPr>
              <a:t> на сумму 889 430 рублей.</a:t>
            </a:r>
            <a:endParaRPr lang="ru-RU" sz="1200" dirty="0"/>
          </a:p>
        </p:txBody>
      </p:sp>
      <p:sp>
        <p:nvSpPr>
          <p:cNvPr id="12" name="TextBox 11">
            <a:extLst>
              <a:ext uri="{FF2B5EF4-FFF2-40B4-BE49-F238E27FC236}">
                <a16:creationId xmlns:a16="http://schemas.microsoft.com/office/drawing/2014/main" id="{86205832-48F6-6755-50A7-FA1307BD2301}"/>
              </a:ext>
            </a:extLst>
          </p:cNvPr>
          <p:cNvSpPr txBox="1"/>
          <p:nvPr/>
        </p:nvSpPr>
        <p:spPr>
          <a:xfrm>
            <a:off x="3476537" y="375877"/>
            <a:ext cx="4062368" cy="276999"/>
          </a:xfrm>
          <a:prstGeom prst="rect">
            <a:avLst/>
          </a:prstGeom>
          <a:noFill/>
        </p:spPr>
        <p:txBody>
          <a:bodyPr wrap="square">
            <a:spAutoFit/>
          </a:bodyPr>
          <a:lstStyle/>
          <a:p>
            <a:pPr algn="ctr"/>
            <a:r>
              <a:rPr lang="ru-RU" sz="1200" b="1" i="1" dirty="0">
                <a:solidFill>
                  <a:srgbClr val="8A1A7D"/>
                </a:solidFill>
                <a:latin typeface="Times New Roman" panose="02020603050405020304" pitchFamily="18" charset="0"/>
                <a:cs typeface="Times New Roman" panose="02020603050405020304" pitchFamily="18" charset="0"/>
              </a:rPr>
              <a:t>Жилищное хозяйство.</a:t>
            </a:r>
          </a:p>
        </p:txBody>
      </p:sp>
      <p:sp>
        <p:nvSpPr>
          <p:cNvPr id="13" name="TextBox 12">
            <a:extLst>
              <a:ext uri="{FF2B5EF4-FFF2-40B4-BE49-F238E27FC236}">
                <a16:creationId xmlns:a16="http://schemas.microsoft.com/office/drawing/2014/main" id="{E5276346-0885-02A9-5D64-82BEE4F53891}"/>
              </a:ext>
            </a:extLst>
          </p:cNvPr>
          <p:cNvSpPr txBox="1"/>
          <p:nvPr/>
        </p:nvSpPr>
        <p:spPr>
          <a:xfrm>
            <a:off x="248172" y="4104593"/>
            <a:ext cx="11687265" cy="646331"/>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Одной из важнейших структур в округе является жилищно-коммунальное хозяйство, которое представляют котельные, тепловые сети, сети водоснабжения и водоотведения и другие коммунальные услуги.. На территории округа ежеквартально проводится конкурс по отбору управляющей компании на право заключения договора на управление многоквартирными домами, и как следствие нет организации, оказывающей жилищно-коммунальные услуги.</a:t>
            </a:r>
          </a:p>
        </p:txBody>
      </p:sp>
      <p:sp>
        <p:nvSpPr>
          <p:cNvPr id="15" name="TextBox 14">
            <a:extLst>
              <a:ext uri="{FF2B5EF4-FFF2-40B4-BE49-F238E27FC236}">
                <a16:creationId xmlns:a16="http://schemas.microsoft.com/office/drawing/2014/main" id="{1604CD0A-812D-56B0-5571-9F82679C690B}"/>
              </a:ext>
            </a:extLst>
          </p:cNvPr>
          <p:cNvSpPr txBox="1"/>
          <p:nvPr/>
        </p:nvSpPr>
        <p:spPr>
          <a:xfrm>
            <a:off x="105912" y="4667318"/>
            <a:ext cx="2228674" cy="276999"/>
          </a:xfrm>
          <a:prstGeom prst="rect">
            <a:avLst/>
          </a:prstGeom>
          <a:noFill/>
        </p:spPr>
        <p:txBody>
          <a:bodyPr wrap="square">
            <a:spAutoFit/>
          </a:bodyPr>
          <a:lstStyle/>
          <a:p>
            <a:pPr algn="ctr"/>
            <a:r>
              <a:rPr lang="ru-RU" sz="1200" b="1" i="1" dirty="0">
                <a:solidFill>
                  <a:srgbClr val="FF00FF"/>
                </a:solidFill>
                <a:latin typeface="Times New Roman" panose="02020603050405020304" pitchFamily="18" charset="0"/>
                <a:cs typeface="Times New Roman" panose="02020603050405020304" pitchFamily="18" charset="0"/>
              </a:rPr>
              <a:t>Водоснабжение.</a:t>
            </a:r>
          </a:p>
        </p:txBody>
      </p:sp>
      <p:pic>
        <p:nvPicPr>
          <p:cNvPr id="16" name="Рисунок 15">
            <a:extLst>
              <a:ext uri="{FF2B5EF4-FFF2-40B4-BE49-F238E27FC236}">
                <a16:creationId xmlns:a16="http://schemas.microsoft.com/office/drawing/2014/main" id="{B815D6E5-AD3D-DBBE-558C-F3CAA8F35214}"/>
              </a:ext>
            </a:extLst>
          </p:cNvPr>
          <p:cNvPicPr>
            <a:picLocks noChangeAspect="1"/>
          </p:cNvPicPr>
          <p:nvPr/>
        </p:nvPicPr>
        <p:blipFill>
          <a:blip r:embed="rId4"/>
          <a:stretch>
            <a:fillRect/>
          </a:stretch>
        </p:blipFill>
        <p:spPr>
          <a:xfrm>
            <a:off x="211473" y="5094190"/>
            <a:ext cx="1840685" cy="1380514"/>
          </a:xfrm>
          <a:prstGeom prst="rect">
            <a:avLst/>
          </a:prstGeom>
        </p:spPr>
      </p:pic>
      <p:sp>
        <p:nvSpPr>
          <p:cNvPr id="17" name="TextBox 16">
            <a:extLst>
              <a:ext uri="{FF2B5EF4-FFF2-40B4-BE49-F238E27FC236}">
                <a16:creationId xmlns:a16="http://schemas.microsoft.com/office/drawing/2014/main" id="{C5863457-A477-855F-BF02-460EA913E9FC}"/>
              </a:ext>
            </a:extLst>
          </p:cNvPr>
          <p:cNvSpPr txBox="1"/>
          <p:nvPr/>
        </p:nvSpPr>
        <p:spPr>
          <a:xfrm>
            <a:off x="2132203" y="5052475"/>
            <a:ext cx="9768278" cy="276999"/>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a:t>
            </a:r>
          </a:p>
        </p:txBody>
      </p:sp>
      <p:sp>
        <p:nvSpPr>
          <p:cNvPr id="18" name="TextBox 17">
            <a:extLst>
              <a:ext uri="{FF2B5EF4-FFF2-40B4-BE49-F238E27FC236}">
                <a16:creationId xmlns:a16="http://schemas.microsoft.com/office/drawing/2014/main" id="{BB8C9A40-23F5-709E-F98A-89E79F875264}"/>
              </a:ext>
            </a:extLst>
          </p:cNvPr>
          <p:cNvSpPr txBox="1"/>
          <p:nvPr/>
        </p:nvSpPr>
        <p:spPr>
          <a:xfrm>
            <a:off x="2228927" y="4814951"/>
            <a:ext cx="9706510" cy="1938992"/>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В систему водоснабжения Анучинского муниципального округа входит 3 водозабора и 9 отдельно стоящих скважин, включая Министерство Обороны, 3 станции обезжелезивания, сети водоснабжения с водопроводными колонками и пожарными гидрантами. Общая протяженность сетей водоснабжения на территории района  составляет  42,8  км.</a:t>
            </a:r>
          </a:p>
          <a:p>
            <a:pPr algn="just"/>
            <a:r>
              <a:rPr lang="ru-RU" sz="1200" dirty="0">
                <a:latin typeface="Times New Roman" panose="02020603050405020304" pitchFamily="18" charset="0"/>
                <a:cs typeface="Times New Roman" panose="02020603050405020304" pitchFamily="18" charset="0"/>
              </a:rPr>
              <a:t>Функциональные функции станций обезжелезивания – производить очистку воды, подаваемой на питьевые и хозяйственные нужды населения. источниками холодного водоснабжения населенных пунктов округа являются подземные воды из глубинных скважин. Водозаборные узлы обеспечены зоной санитарной охраны, размер которой составляет 30 м.</a:t>
            </a:r>
          </a:p>
          <a:p>
            <a:pPr algn="just"/>
            <a:r>
              <a:rPr lang="ru-RU" sz="1200" dirty="0">
                <a:latin typeface="Times New Roman" panose="02020603050405020304" pitchFamily="18" charset="0"/>
                <a:cs typeface="Times New Roman" panose="02020603050405020304" pitchFamily="18" charset="0"/>
              </a:rPr>
              <a:t>Централизованное горячее водоснабжение в населенных пунктах округа отсутствует. Обеспечение горячей водой населения осуществляется за счет индивидуальных водонагревателей накопительного и проточного типа.</a:t>
            </a:r>
          </a:p>
          <a:p>
            <a:pPr algn="just"/>
            <a:r>
              <a:rPr lang="ru-RU" sz="1200" dirty="0">
                <a:latin typeface="Times New Roman" panose="02020603050405020304" pitchFamily="18" charset="0"/>
                <a:cs typeface="Times New Roman" panose="02020603050405020304" pitchFamily="18" charset="0"/>
              </a:rPr>
              <a:t>Водоснабжение населения, не охваченных централизованными системами водоснабжения, обеспечивается от индивидуальных шахтных колодцев и бытовых скважин.</a:t>
            </a:r>
            <a:endParaRPr lang="ru-RU" dirty="0"/>
          </a:p>
        </p:txBody>
      </p:sp>
      <p:sp>
        <p:nvSpPr>
          <p:cNvPr id="8" name="TextBox 7">
            <a:extLst>
              <a:ext uri="{FF2B5EF4-FFF2-40B4-BE49-F238E27FC236}">
                <a16:creationId xmlns:a16="http://schemas.microsoft.com/office/drawing/2014/main" id="{B2AAD249-1469-7D1B-C8F5-1F842ED015DA}"/>
              </a:ext>
            </a:extLst>
          </p:cNvPr>
          <p:cNvSpPr txBox="1"/>
          <p:nvPr/>
        </p:nvSpPr>
        <p:spPr>
          <a:xfrm>
            <a:off x="9376795" y="2750033"/>
            <a:ext cx="2558642" cy="830997"/>
          </a:xfrm>
          <a:prstGeom prst="rect">
            <a:avLst/>
          </a:prstGeom>
          <a:noFill/>
        </p:spPr>
        <p:txBody>
          <a:bodyPr wrap="square">
            <a:spAutoFit/>
          </a:bodyPr>
          <a:lstStyle/>
          <a:p>
            <a:pPr indent="101600" algn="ctr"/>
            <a:r>
              <a:rPr lang="ru-RU"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Фонд капитального ремонта Приморского края отремонтировал кровлю многоквартирного дома в с. Анучино ул. Банивура,12.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775DE86A-72AF-F22C-7328-E5286A4D062F}"/>
              </a:ext>
            </a:extLst>
          </p:cNvPr>
          <p:cNvPicPr>
            <a:picLocks noChangeAspect="1"/>
          </p:cNvPicPr>
          <p:nvPr/>
        </p:nvPicPr>
        <p:blipFill>
          <a:blip r:embed="rId5"/>
          <a:stretch>
            <a:fillRect/>
          </a:stretch>
        </p:blipFill>
        <p:spPr>
          <a:xfrm>
            <a:off x="9879434" y="1375698"/>
            <a:ext cx="1526104" cy="1356885"/>
          </a:xfrm>
          <a:prstGeom prst="rect">
            <a:avLst/>
          </a:prstGeom>
        </p:spPr>
      </p:pic>
    </p:spTree>
    <p:extLst>
      <p:ext uri="{BB962C8B-B14F-4D97-AF65-F5344CB8AC3E}">
        <p14:creationId xmlns:p14="http://schemas.microsoft.com/office/powerpoint/2010/main" val="1133721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D0E3398-E383-154F-0562-E001C356EE2C}"/>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965541C4-73E0-DD77-3C14-6B9B58DA3862}"/>
              </a:ext>
            </a:extLst>
          </p:cNvPr>
          <p:cNvSpPr txBox="1"/>
          <p:nvPr/>
        </p:nvSpPr>
        <p:spPr>
          <a:xfrm>
            <a:off x="427839" y="118204"/>
            <a:ext cx="1973980" cy="276999"/>
          </a:xfrm>
          <a:prstGeom prst="rect">
            <a:avLst/>
          </a:prstGeom>
          <a:noFill/>
        </p:spPr>
        <p:txBody>
          <a:bodyPr wrap="square">
            <a:spAutoFit/>
          </a:bodyPr>
          <a:lstStyle/>
          <a:p>
            <a:pPr algn="ctr"/>
            <a:r>
              <a:rPr lang="ru-RU" sz="1200" b="1" i="1" dirty="0">
                <a:solidFill>
                  <a:srgbClr val="8A1A7D"/>
                </a:solidFill>
                <a:latin typeface="Times New Roman" panose="02020603050405020304" pitchFamily="18" charset="0"/>
                <a:cs typeface="Times New Roman" panose="02020603050405020304" pitchFamily="18" charset="0"/>
              </a:rPr>
              <a:t>Водоотведение.</a:t>
            </a:r>
          </a:p>
        </p:txBody>
      </p:sp>
      <p:sp>
        <p:nvSpPr>
          <p:cNvPr id="4" name="TextBox 3">
            <a:extLst>
              <a:ext uri="{FF2B5EF4-FFF2-40B4-BE49-F238E27FC236}">
                <a16:creationId xmlns:a16="http://schemas.microsoft.com/office/drawing/2014/main" id="{267AC327-40B2-E2AE-A8B8-BAE05C9E481C}"/>
              </a:ext>
            </a:extLst>
          </p:cNvPr>
          <p:cNvSpPr txBox="1"/>
          <p:nvPr/>
        </p:nvSpPr>
        <p:spPr>
          <a:xfrm>
            <a:off x="2401818" y="439300"/>
            <a:ext cx="9511501" cy="138499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Централизованной системой водоотведения охвачена только часть территории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с.Анучино</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и часть территории </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с.Тихоречное</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Сточные воды от жилой застройки и объектов инфраструктуры по системе самотечных канализационных трубопроводов поступают в приемный резервуар канализационной насосной станции и при помощи насосов, работающих в автоматическом режиме, перекачиваются на очистные сооружения биологической очистки проектной производительностью 400м3/</a:t>
            </a:r>
            <a:r>
              <a:rPr kumimoji="0" lang="ru-RU" sz="1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сут</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В остальных населенных пунктах округа централизованная система водоотведения, предназначенная для приема, транспортировки и очистки сточных вод, образовавшихся в результате хозяйственно-бытовой деятельности населения, отсутствует. Сбор хозяйственно-бытовых стоков от общественных зданий осуществляется в автономные септики с последующим вывозом.</a:t>
            </a:r>
          </a:p>
        </p:txBody>
      </p:sp>
      <p:pic>
        <p:nvPicPr>
          <p:cNvPr id="5" name="Рисунок 4">
            <a:extLst>
              <a:ext uri="{FF2B5EF4-FFF2-40B4-BE49-F238E27FC236}">
                <a16:creationId xmlns:a16="http://schemas.microsoft.com/office/drawing/2014/main" id="{8416FB79-3698-3EA5-5637-02ED42866122}"/>
              </a:ext>
            </a:extLst>
          </p:cNvPr>
          <p:cNvPicPr>
            <a:picLocks noChangeAspect="1"/>
          </p:cNvPicPr>
          <p:nvPr/>
        </p:nvPicPr>
        <p:blipFill>
          <a:blip r:embed="rId3"/>
          <a:stretch>
            <a:fillRect/>
          </a:stretch>
        </p:blipFill>
        <p:spPr>
          <a:xfrm>
            <a:off x="278680" y="513406"/>
            <a:ext cx="2002172" cy="1248281"/>
          </a:xfrm>
          <a:prstGeom prst="rect">
            <a:avLst/>
          </a:prstGeom>
        </p:spPr>
      </p:pic>
      <p:sp>
        <p:nvSpPr>
          <p:cNvPr id="7" name="TextBox 6">
            <a:extLst>
              <a:ext uri="{FF2B5EF4-FFF2-40B4-BE49-F238E27FC236}">
                <a16:creationId xmlns:a16="http://schemas.microsoft.com/office/drawing/2014/main" id="{6A9935A7-F85A-D460-280D-4D653EB82DEB}"/>
              </a:ext>
            </a:extLst>
          </p:cNvPr>
          <p:cNvSpPr txBox="1"/>
          <p:nvPr/>
        </p:nvSpPr>
        <p:spPr>
          <a:xfrm>
            <a:off x="278679" y="1868392"/>
            <a:ext cx="11634639" cy="8309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Система водоотведения включает:</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канализационные очистные сооружения — 3 единицы,  в том числе: биологической очистки – 3единицы.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канализационные насосные станции  – 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сети водоотведения, общая протяжённость сетей водоотведения на территории округа -   12,1 км.</a:t>
            </a:r>
            <a:endParaRPr lang="ru-RU" sz="1200" dirty="0"/>
          </a:p>
        </p:txBody>
      </p:sp>
      <p:sp>
        <p:nvSpPr>
          <p:cNvPr id="6" name="TextBox 5">
            <a:extLst>
              <a:ext uri="{FF2B5EF4-FFF2-40B4-BE49-F238E27FC236}">
                <a16:creationId xmlns:a16="http://schemas.microsoft.com/office/drawing/2014/main" id="{2E37CEA9-3DC2-209B-DA95-BE8ECCFA7853}"/>
              </a:ext>
            </a:extLst>
          </p:cNvPr>
          <p:cNvSpPr txBox="1"/>
          <p:nvPr/>
        </p:nvSpPr>
        <p:spPr>
          <a:xfrm>
            <a:off x="744523" y="2667594"/>
            <a:ext cx="2208401" cy="276999"/>
          </a:xfrm>
          <a:prstGeom prst="rect">
            <a:avLst/>
          </a:prstGeom>
          <a:noFill/>
        </p:spPr>
        <p:txBody>
          <a:bodyPr wrap="square">
            <a:spAutoFit/>
          </a:bodyPr>
          <a:lstStyle/>
          <a:p>
            <a:r>
              <a:rPr lang="ru-RU" sz="1200" b="1" i="1" dirty="0">
                <a:solidFill>
                  <a:srgbClr val="851CB4"/>
                </a:solidFill>
                <a:latin typeface="Times New Roman" panose="02020603050405020304" pitchFamily="18" charset="0"/>
                <a:cs typeface="Times New Roman" panose="02020603050405020304" pitchFamily="18" charset="0"/>
              </a:rPr>
              <a:t>Теплоснабжение.</a:t>
            </a:r>
          </a:p>
        </p:txBody>
      </p:sp>
      <p:pic>
        <p:nvPicPr>
          <p:cNvPr id="8" name="Рисунок 7">
            <a:extLst>
              <a:ext uri="{FF2B5EF4-FFF2-40B4-BE49-F238E27FC236}">
                <a16:creationId xmlns:a16="http://schemas.microsoft.com/office/drawing/2014/main" id="{7BBB1CCC-26D0-80B1-8038-733DBC33F439}"/>
              </a:ext>
            </a:extLst>
          </p:cNvPr>
          <p:cNvPicPr>
            <a:picLocks noChangeAspect="1"/>
          </p:cNvPicPr>
          <p:nvPr/>
        </p:nvPicPr>
        <p:blipFill>
          <a:blip r:embed="rId4"/>
          <a:stretch>
            <a:fillRect/>
          </a:stretch>
        </p:blipFill>
        <p:spPr>
          <a:xfrm>
            <a:off x="278679" y="3146227"/>
            <a:ext cx="3609145" cy="2389839"/>
          </a:xfrm>
          <a:prstGeom prst="rect">
            <a:avLst/>
          </a:prstGeom>
        </p:spPr>
      </p:pic>
      <p:sp>
        <p:nvSpPr>
          <p:cNvPr id="10" name="TextBox 9">
            <a:extLst>
              <a:ext uri="{FF2B5EF4-FFF2-40B4-BE49-F238E27FC236}">
                <a16:creationId xmlns:a16="http://schemas.microsoft.com/office/drawing/2014/main" id="{F6006847-B2E1-B2D5-F4B1-5F1EC6D4EA50}"/>
              </a:ext>
            </a:extLst>
          </p:cNvPr>
          <p:cNvSpPr txBox="1"/>
          <p:nvPr/>
        </p:nvSpPr>
        <p:spPr>
          <a:xfrm>
            <a:off x="3988627" y="3027564"/>
            <a:ext cx="7924691" cy="2862322"/>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Теплоснабжение жилой и общественной застройки на территории  населенных пунктов округа  осуществляется по смешанной схеме. Часть индивидуальной жилой застройки оборудованы печами на твердом топливе.</a:t>
            </a:r>
          </a:p>
          <a:p>
            <a:pPr algn="just"/>
            <a:r>
              <a:rPr lang="ru-RU" sz="1200" dirty="0">
                <a:latin typeface="Times New Roman" panose="02020603050405020304" pitchFamily="18" charset="0"/>
                <a:cs typeface="Times New Roman" panose="02020603050405020304" pitchFamily="18" charset="0"/>
              </a:rPr>
              <a:t>Многоквартирный жилой фонд, крупные общественные здания и некоторые производственные предприятия подключены к централизованным  системам теплоснабжения, которые состоят и котельных (24 единицы) и тепловых сетей протяженностью 27км. </a:t>
            </a:r>
          </a:p>
          <a:p>
            <a:pPr algn="just"/>
            <a:r>
              <a:rPr lang="ru-RU" sz="1200" dirty="0">
                <a:latin typeface="Times New Roman" panose="02020603050405020304" pitchFamily="18" charset="0"/>
                <a:cs typeface="Times New Roman" panose="02020603050405020304" pitchFamily="18" charset="0"/>
              </a:rPr>
              <a:t>Котельные расположены в с. Анучино, </a:t>
            </a:r>
            <a:r>
              <a:rPr lang="ru-RU" sz="1200" dirty="0" err="1">
                <a:latin typeface="Times New Roman" panose="02020603050405020304" pitchFamily="18" charset="0"/>
                <a:cs typeface="Times New Roman" panose="02020603050405020304" pitchFamily="18" charset="0"/>
              </a:rPr>
              <a:t>с.Новогордеевка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с.Шекляево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с.Еловка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с.Муравейка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с.Тихоречное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с.Пухово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с.Гражданка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с.Рисовое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с.Староварваровка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с.Виноградовка</a:t>
            </a:r>
            <a:r>
              <a:rPr lang="ru-RU" sz="1200" dirty="0">
                <a:latin typeface="Times New Roman" panose="02020603050405020304" pitchFamily="18" charset="0"/>
                <a:cs typeface="Times New Roman" panose="02020603050405020304" pitchFamily="18" charset="0"/>
              </a:rPr>
              <a:t>. На остальной территории округа отопление зданий и сооружений </a:t>
            </a:r>
            <a:r>
              <a:rPr lang="ru-RU" sz="1200" dirty="0" err="1">
                <a:latin typeface="Times New Roman" panose="02020603050405020304" pitchFamily="18" charset="0"/>
                <a:cs typeface="Times New Roman" panose="02020603050405020304" pitchFamily="18" charset="0"/>
              </a:rPr>
              <a:t>осущесвляется</a:t>
            </a:r>
            <a:r>
              <a:rPr lang="ru-RU" sz="1200" dirty="0">
                <a:latin typeface="Times New Roman" panose="02020603050405020304" pitchFamily="18" charset="0"/>
                <a:cs typeface="Times New Roman" panose="02020603050405020304" pitchFamily="18" charset="0"/>
              </a:rPr>
              <a:t> индивидуальными источниками тепловой энергии. Население пользуется печным отоплением.</a:t>
            </a:r>
          </a:p>
          <a:p>
            <a:pPr algn="just"/>
            <a:r>
              <a:rPr lang="ru-RU" sz="1200" dirty="0">
                <a:latin typeface="Times New Roman" panose="02020603050405020304" pitchFamily="18" charset="0"/>
                <a:cs typeface="Times New Roman" panose="02020603050405020304" pitchFamily="18" charset="0"/>
              </a:rPr>
              <a:t>Услуги по теплоснабжению оказывает тепловой район «Анучинский» Арсеньевского филиала КГУП «Примтеплоэнерго».</a:t>
            </a:r>
          </a:p>
          <a:p>
            <a:pPr algn="just"/>
            <a:r>
              <a:rPr lang="ru-RU" sz="1200" dirty="0">
                <a:latin typeface="Times New Roman" panose="02020603050405020304" pitchFamily="18" charset="0"/>
                <a:cs typeface="Times New Roman" panose="02020603050405020304" pitchFamily="18" charset="0"/>
              </a:rPr>
              <a:t> В 2022 году для выполнения работ по замене участка тепловой сети от котельной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и шести котлов на четырех котельных в </a:t>
            </a:r>
            <a:r>
              <a:rPr lang="ru-RU" sz="1200" dirty="0" err="1">
                <a:latin typeface="Times New Roman" panose="02020603050405020304" pitchFamily="18" charset="0"/>
                <a:cs typeface="Times New Roman" panose="02020603050405020304" pitchFamily="18" charset="0"/>
              </a:rPr>
              <a:t>с.Пухово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с.Тихоречное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приобретены трубы и котлы на сумму 1,3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 Общая сумма затрат по текущему и капитальному ремонту составила 4,9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 Выполнены работы по актуализации схемы теплоснабжения округа стоимостью 400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endParaRPr lang="ru-RU" sz="1200" dirty="0"/>
          </a:p>
        </p:txBody>
      </p:sp>
    </p:spTree>
    <p:extLst>
      <p:ext uri="{BB962C8B-B14F-4D97-AF65-F5344CB8AC3E}">
        <p14:creationId xmlns:p14="http://schemas.microsoft.com/office/powerpoint/2010/main" val="4122435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3112FFF-5C88-CF8D-DEF2-1E6FD98030DB}"/>
              </a:ext>
            </a:extLst>
          </p:cNvPr>
          <p:cNvPicPr>
            <a:picLocks noChangeAspect="1"/>
          </p:cNvPicPr>
          <p:nvPr/>
        </p:nvPicPr>
        <p:blipFill>
          <a:blip r:embed="rId2"/>
          <a:stretch>
            <a:fillRect/>
          </a:stretch>
        </p:blipFill>
        <p:spPr>
          <a:xfrm>
            <a:off x="0" y="0"/>
            <a:ext cx="12192000" cy="6858000"/>
          </a:xfrm>
          <a:prstGeom prst="rect">
            <a:avLst/>
          </a:prstGeom>
        </p:spPr>
      </p:pic>
      <p:pic>
        <p:nvPicPr>
          <p:cNvPr id="3" name="Рисунок 2">
            <a:extLst>
              <a:ext uri="{FF2B5EF4-FFF2-40B4-BE49-F238E27FC236}">
                <a16:creationId xmlns:a16="http://schemas.microsoft.com/office/drawing/2014/main" id="{E1DDEB23-5F6D-210D-68D1-F05B6B629175}"/>
              </a:ext>
            </a:extLst>
          </p:cNvPr>
          <p:cNvPicPr>
            <a:picLocks noChangeAspect="1"/>
          </p:cNvPicPr>
          <p:nvPr/>
        </p:nvPicPr>
        <p:blipFill>
          <a:blip r:embed="rId3"/>
          <a:stretch>
            <a:fillRect/>
          </a:stretch>
        </p:blipFill>
        <p:spPr>
          <a:xfrm>
            <a:off x="251671" y="486561"/>
            <a:ext cx="1937856" cy="1812022"/>
          </a:xfrm>
          <a:prstGeom prst="rect">
            <a:avLst/>
          </a:prstGeom>
        </p:spPr>
      </p:pic>
      <p:sp>
        <p:nvSpPr>
          <p:cNvPr id="6" name="TextBox 5">
            <a:extLst>
              <a:ext uri="{FF2B5EF4-FFF2-40B4-BE49-F238E27FC236}">
                <a16:creationId xmlns:a16="http://schemas.microsoft.com/office/drawing/2014/main" id="{727403BA-8639-D037-3D7C-49A049F80A3B}"/>
              </a:ext>
            </a:extLst>
          </p:cNvPr>
          <p:cNvSpPr txBox="1"/>
          <p:nvPr/>
        </p:nvSpPr>
        <p:spPr>
          <a:xfrm>
            <a:off x="518020" y="104781"/>
            <a:ext cx="2208401" cy="276999"/>
          </a:xfrm>
          <a:prstGeom prst="rect">
            <a:avLst/>
          </a:prstGeom>
          <a:noFill/>
        </p:spPr>
        <p:txBody>
          <a:bodyPr wrap="square">
            <a:spAutoFit/>
          </a:bodyPr>
          <a:lstStyle/>
          <a:p>
            <a:r>
              <a:rPr lang="ru-RU" sz="1200" b="1" i="1" dirty="0">
                <a:solidFill>
                  <a:srgbClr val="851CB4"/>
                </a:solidFill>
                <a:latin typeface="Times New Roman" panose="02020603050405020304" pitchFamily="18" charset="0"/>
                <a:cs typeface="Times New Roman" panose="02020603050405020304" pitchFamily="18" charset="0"/>
              </a:rPr>
              <a:t>Электроснабжение.</a:t>
            </a:r>
          </a:p>
        </p:txBody>
      </p:sp>
      <p:sp>
        <p:nvSpPr>
          <p:cNvPr id="7" name="TextBox 6">
            <a:extLst>
              <a:ext uri="{FF2B5EF4-FFF2-40B4-BE49-F238E27FC236}">
                <a16:creationId xmlns:a16="http://schemas.microsoft.com/office/drawing/2014/main" id="{671473FF-0987-5EDE-8446-614E34816217}"/>
              </a:ext>
            </a:extLst>
          </p:cNvPr>
          <p:cNvSpPr txBox="1"/>
          <p:nvPr/>
        </p:nvSpPr>
        <p:spPr>
          <a:xfrm>
            <a:off x="2291593" y="407028"/>
            <a:ext cx="9648736" cy="1954381"/>
          </a:xfrm>
          <a:prstGeom prst="rect">
            <a:avLst/>
          </a:prstGeom>
          <a:noFill/>
        </p:spPr>
        <p:txBody>
          <a:bodyPr wrap="square">
            <a:spAutoFit/>
          </a:bodyPr>
          <a:lstStyle/>
          <a:p>
            <a:pPr algn="just"/>
            <a:r>
              <a:rPr lang="ru-RU" sz="13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На территории округа передача электрической энергии и технологическое присоединение к распределительным электрическим сетям  осуществляется </a:t>
            </a:r>
            <a:r>
              <a:rPr lang="ru-RU" sz="1200" dirty="0" err="1">
                <a:latin typeface="Times New Roman" panose="02020603050405020304" pitchFamily="18" charset="0"/>
                <a:cs typeface="Times New Roman" panose="02020603050405020304" pitchFamily="18" charset="0"/>
              </a:rPr>
              <a:t>Анучинским</a:t>
            </a:r>
            <a:r>
              <a:rPr lang="ru-RU" sz="1200" dirty="0">
                <a:latin typeface="Times New Roman" panose="02020603050405020304" pitchFamily="18" charset="0"/>
                <a:cs typeface="Times New Roman" panose="02020603050405020304" pitchFamily="18" charset="0"/>
              </a:rPr>
              <a:t> РЭС структурного подразделения ПСЭС АО «ДРСК» Приморских электрических сетей. Проведение работ по модернизации и  ремонту объектов электросетевого хозяйства ведется в основном за счет инвестиционных программ организаций, эксплуатирующих данные сети.</a:t>
            </a:r>
          </a:p>
          <a:p>
            <a:pPr algn="just"/>
            <a:r>
              <a:rPr lang="ru-RU" sz="1200" dirty="0">
                <a:latin typeface="Times New Roman" panose="02020603050405020304" pitchFamily="18" charset="0"/>
                <a:cs typeface="Times New Roman" panose="02020603050405020304" pitchFamily="18" charset="0"/>
              </a:rPr>
              <a:t>Опорными центрами питания для населенных пунктов округа являются ПС 220кВ «Арсеньев-2»,ПС 220кВ «НПС -10», ПС 35/10кВ «Анучино», ПС 35/10кВ «</a:t>
            </a:r>
            <a:r>
              <a:rPr lang="ru-RU" sz="1200" dirty="0" err="1">
                <a:latin typeface="Times New Roman" panose="02020603050405020304" pitchFamily="18" charset="0"/>
                <a:cs typeface="Times New Roman" panose="02020603050405020304" pitchFamily="18" charset="0"/>
              </a:rPr>
              <a:t>Чернышевка</a:t>
            </a:r>
            <a:r>
              <a:rPr lang="ru-RU" sz="1200" dirty="0">
                <a:latin typeface="Times New Roman" panose="02020603050405020304" pitchFamily="18" charset="0"/>
                <a:cs typeface="Times New Roman" panose="02020603050405020304" pitchFamily="18" charset="0"/>
              </a:rPr>
              <a:t>», ПС 35/10кВ «Гражданка». Подстанции, осуществляющие электроснабжение округа, имеют резерв мощности для подключения новых потребителей без перераспределения нагрузок и замены оборудования. Энергоснабжение всех населенных пунктов и промышленных предприятий округа осуществляется по линиям 10кВ через ТП-10/0,4кВ.</a:t>
            </a:r>
          </a:p>
          <a:p>
            <a:pPr algn="just"/>
            <a:r>
              <a:rPr lang="ru-RU" sz="1200" dirty="0">
                <a:latin typeface="Times New Roman" panose="02020603050405020304" pitchFamily="18" charset="0"/>
                <a:cs typeface="Times New Roman" panose="02020603050405020304" pitchFamily="18" charset="0"/>
              </a:rPr>
              <a:t>В 2022 году были выполнены работы по устройству уличного освещения в 7 населенных пунктах (19 улиц), общая стоимость работ составила 2,8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a:t>
            </a:r>
          </a:p>
        </p:txBody>
      </p:sp>
      <p:pic>
        <p:nvPicPr>
          <p:cNvPr id="8" name="Рисунок 7">
            <a:extLst>
              <a:ext uri="{FF2B5EF4-FFF2-40B4-BE49-F238E27FC236}">
                <a16:creationId xmlns:a16="http://schemas.microsoft.com/office/drawing/2014/main" id="{0D6D3F35-4139-85F6-B60B-8D798006D094}"/>
              </a:ext>
            </a:extLst>
          </p:cNvPr>
          <p:cNvPicPr>
            <a:picLocks noChangeAspect="1"/>
          </p:cNvPicPr>
          <p:nvPr/>
        </p:nvPicPr>
        <p:blipFill>
          <a:blip r:embed="rId4"/>
          <a:stretch>
            <a:fillRect/>
          </a:stretch>
        </p:blipFill>
        <p:spPr>
          <a:xfrm>
            <a:off x="278585" y="2633797"/>
            <a:ext cx="1910942" cy="1225140"/>
          </a:xfrm>
          <a:prstGeom prst="rect">
            <a:avLst/>
          </a:prstGeom>
        </p:spPr>
      </p:pic>
      <p:sp>
        <p:nvSpPr>
          <p:cNvPr id="9" name="TextBox 8">
            <a:extLst>
              <a:ext uri="{FF2B5EF4-FFF2-40B4-BE49-F238E27FC236}">
                <a16:creationId xmlns:a16="http://schemas.microsoft.com/office/drawing/2014/main" id="{85ADDC1F-B405-3D42-86BF-C3A8772A8DE0}"/>
              </a:ext>
            </a:extLst>
          </p:cNvPr>
          <p:cNvSpPr txBox="1"/>
          <p:nvPr/>
        </p:nvSpPr>
        <p:spPr>
          <a:xfrm>
            <a:off x="143313" y="2327690"/>
            <a:ext cx="2208401" cy="276999"/>
          </a:xfrm>
          <a:prstGeom prst="rect">
            <a:avLst/>
          </a:prstGeom>
          <a:noFill/>
        </p:spPr>
        <p:txBody>
          <a:bodyPr wrap="square">
            <a:spAutoFit/>
          </a:bodyPr>
          <a:lstStyle/>
          <a:p>
            <a:r>
              <a:rPr lang="ru-RU" sz="1200" b="1" i="1" dirty="0">
                <a:solidFill>
                  <a:srgbClr val="851CB4"/>
                </a:solidFill>
                <a:latin typeface="Times New Roman" panose="02020603050405020304" pitchFamily="18" charset="0"/>
                <a:cs typeface="Times New Roman" panose="02020603050405020304" pitchFamily="18" charset="0"/>
              </a:rPr>
              <a:t>Трубопроводный транспорт</a:t>
            </a:r>
          </a:p>
        </p:txBody>
      </p:sp>
      <p:sp>
        <p:nvSpPr>
          <p:cNvPr id="10" name="TextBox 9">
            <a:extLst>
              <a:ext uri="{FF2B5EF4-FFF2-40B4-BE49-F238E27FC236}">
                <a16:creationId xmlns:a16="http://schemas.microsoft.com/office/drawing/2014/main" id="{6C97A1D4-FB4C-3CF3-3F26-F7C9B6F1DE1C}"/>
              </a:ext>
            </a:extLst>
          </p:cNvPr>
          <p:cNvSpPr txBox="1"/>
          <p:nvPr/>
        </p:nvSpPr>
        <p:spPr>
          <a:xfrm>
            <a:off x="2291593" y="2629174"/>
            <a:ext cx="9648736" cy="1015663"/>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Через территорию округа проходит магистральный трубопровод объекта «Трубопроводная система «Восточная Сибирь – Тихий океан» участок НПС «Сковородино» – </a:t>
            </a:r>
            <a:r>
              <a:rPr lang="ru-RU" sz="1200" dirty="0" err="1">
                <a:latin typeface="Times New Roman" panose="02020603050405020304" pitchFamily="18" charset="0"/>
                <a:cs typeface="Times New Roman" panose="02020603050405020304" pitchFamily="18" charset="0"/>
              </a:rPr>
              <a:t>Спецморнефтепорт</a:t>
            </a:r>
            <a:r>
              <a:rPr lang="ru-RU" sz="1200" dirty="0">
                <a:latin typeface="Times New Roman" panose="02020603050405020304" pitchFamily="18" charset="0"/>
                <a:cs typeface="Times New Roman" panose="02020603050405020304" pitchFamily="18" charset="0"/>
              </a:rPr>
              <a:t> «Козьмино» (ВСТО – </a:t>
            </a:r>
            <a:r>
              <a:rPr lang="en-US" sz="1200" dirty="0">
                <a:latin typeface="Times New Roman" panose="02020603050405020304" pitchFamily="18" charset="0"/>
                <a:cs typeface="Times New Roman" panose="02020603050405020304" pitchFamily="18" charset="0"/>
              </a:rPr>
              <a:t>II</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В районе поселка Тигровый располагается нефтеперекачивающая станция НПС № 41. Это последняя перекачивающая станция перед терминалом в Козьмино и крупнейшая в Приморском крае. Помимо оборудования для перекачки нефти здесь расположены два резервуара на 50 </a:t>
            </a:r>
            <a:r>
              <a:rPr lang="ru-RU" sz="1200" dirty="0" err="1">
                <a:latin typeface="Times New Roman" panose="02020603050405020304" pitchFamily="18" charset="0"/>
                <a:cs typeface="Times New Roman" panose="02020603050405020304" pitchFamily="18" charset="0"/>
              </a:rPr>
              <a:t>тыс.кубометров</a:t>
            </a:r>
            <a:r>
              <a:rPr lang="ru-RU" sz="1200" dirty="0">
                <a:latin typeface="Times New Roman" panose="02020603050405020304" pitchFamily="18" charset="0"/>
                <a:cs typeface="Times New Roman" panose="02020603050405020304" pitchFamily="18" charset="0"/>
              </a:rPr>
              <a:t> нефти каждый, так называемый резервуарный парк.</a:t>
            </a:r>
          </a:p>
        </p:txBody>
      </p:sp>
      <p:sp>
        <p:nvSpPr>
          <p:cNvPr id="11" name="TextBox 10">
            <a:extLst>
              <a:ext uri="{FF2B5EF4-FFF2-40B4-BE49-F238E27FC236}">
                <a16:creationId xmlns:a16="http://schemas.microsoft.com/office/drawing/2014/main" id="{DDDEB2A1-B984-3B9E-A526-F50D5852F367}"/>
              </a:ext>
            </a:extLst>
          </p:cNvPr>
          <p:cNvSpPr txBox="1"/>
          <p:nvPr/>
        </p:nvSpPr>
        <p:spPr>
          <a:xfrm>
            <a:off x="2868337" y="3858937"/>
            <a:ext cx="6153324" cy="292388"/>
          </a:xfrm>
          <a:prstGeom prst="rect">
            <a:avLst/>
          </a:prstGeom>
          <a:noFill/>
        </p:spPr>
        <p:txBody>
          <a:bodyPr wrap="square">
            <a:spAutoFit/>
          </a:bodyPr>
          <a:lstStyle/>
          <a:p>
            <a:pPr algn="ctr"/>
            <a:r>
              <a:rPr lang="ru-RU" sz="1300" b="1" i="1" dirty="0">
                <a:solidFill>
                  <a:srgbClr val="0000FF"/>
                </a:solidFill>
                <a:latin typeface="Times New Roman" panose="02020603050405020304" pitchFamily="18" charset="0"/>
                <a:cs typeface="Times New Roman" panose="02020603050405020304" pitchFamily="18" charset="0"/>
              </a:rPr>
              <a:t>Благоустройство</a:t>
            </a:r>
          </a:p>
        </p:txBody>
      </p:sp>
      <p:sp>
        <p:nvSpPr>
          <p:cNvPr id="13" name="TextBox 12">
            <a:extLst>
              <a:ext uri="{FF2B5EF4-FFF2-40B4-BE49-F238E27FC236}">
                <a16:creationId xmlns:a16="http://schemas.microsoft.com/office/drawing/2014/main" id="{43C584AF-68D9-277A-A759-01524BDEA5F4}"/>
              </a:ext>
            </a:extLst>
          </p:cNvPr>
          <p:cNvSpPr txBox="1"/>
          <p:nvPr/>
        </p:nvSpPr>
        <p:spPr>
          <a:xfrm>
            <a:off x="278585" y="4111973"/>
            <a:ext cx="11661744" cy="461665"/>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На территории округа на постоянной основе ведутся работы по благоустройству территории, скверов, </a:t>
            </a:r>
            <a:r>
              <a:rPr lang="ru-RU" sz="1200" dirty="0" err="1">
                <a:latin typeface="Times New Roman" panose="02020603050405020304" pitchFamily="18" charset="0"/>
                <a:cs typeface="Times New Roman" panose="02020603050405020304" pitchFamily="18" charset="0"/>
              </a:rPr>
              <a:t>обкашивание</a:t>
            </a:r>
            <a:r>
              <a:rPr lang="ru-RU" sz="1200" dirty="0">
                <a:latin typeface="Times New Roman" panose="02020603050405020304" pitchFamily="18" charset="0"/>
                <a:cs typeface="Times New Roman" panose="02020603050405020304" pitchFamily="18" charset="0"/>
              </a:rPr>
              <a:t> незакрепленных территорий, ликвидация несанкционированных свалок, снос и обрезка аварийных деревьев, посадка и уход за цветниками, обрезка живых изгородей, посадка кустарников и деревьев-саженцев. </a:t>
            </a:r>
          </a:p>
        </p:txBody>
      </p:sp>
      <p:sp>
        <p:nvSpPr>
          <p:cNvPr id="14" name="TextBox 13">
            <a:extLst>
              <a:ext uri="{FF2B5EF4-FFF2-40B4-BE49-F238E27FC236}">
                <a16:creationId xmlns:a16="http://schemas.microsoft.com/office/drawing/2014/main" id="{A17E4B32-174E-6582-F3E0-694989CAFC4D}"/>
              </a:ext>
            </a:extLst>
          </p:cNvPr>
          <p:cNvSpPr txBox="1"/>
          <p:nvPr/>
        </p:nvSpPr>
        <p:spPr>
          <a:xfrm>
            <a:off x="226852" y="4515489"/>
            <a:ext cx="10343275"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В  собственности округа отсутствует полигон ТБО, в связи, с чем региональным экологическим оператором проведена работа по заключению договора с компанией-перевозчиком ООО «Лидер» для дальнейшего сбора и транспортировки мусора на полигон </a:t>
            </a:r>
            <a:r>
              <a:rPr lang="ru-RU" sz="1200" dirty="0" err="1">
                <a:latin typeface="Times New Roman" panose="02020603050405020304" pitchFamily="18" charset="0"/>
                <a:cs typeface="Times New Roman" panose="02020603050405020304" pitchFamily="18" charset="0"/>
              </a:rPr>
              <a:t>г.Арсеньева</a:t>
            </a:r>
            <a:r>
              <a:rPr lang="ru-RU" sz="1200" dirty="0">
                <a:latin typeface="Times New Roman" panose="02020603050405020304" pitchFamily="18" charset="0"/>
                <a:cs typeface="Times New Roman" panose="02020603050405020304" pitchFamily="18" charset="0"/>
              </a:rPr>
              <a:t>. В 2022 году приобретено  контейнера для обустройства  7 контейнерных площадок для накопления твердых коммунальных отходов в с. </a:t>
            </a:r>
            <a:r>
              <a:rPr lang="ru-RU" sz="1200" dirty="0" err="1">
                <a:latin typeface="Times New Roman" panose="02020603050405020304" pitchFamily="18" charset="0"/>
                <a:cs typeface="Times New Roman" panose="02020603050405020304" pitchFamily="18" charset="0"/>
              </a:rPr>
              <a:t>Таежка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с.Муравейка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с.Пухово</a:t>
            </a:r>
            <a:r>
              <a:rPr lang="ru-RU" sz="1200" dirty="0">
                <a:latin typeface="Times New Roman" panose="02020603050405020304" pitchFamily="18" charset="0"/>
                <a:cs typeface="Times New Roman" panose="02020603050405020304" pitchFamily="18" charset="0"/>
              </a:rPr>
              <a:t> на общую сумму 832,5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p>
        </p:txBody>
      </p:sp>
      <p:pic>
        <p:nvPicPr>
          <p:cNvPr id="15" name="Рисунок 14">
            <a:extLst>
              <a:ext uri="{FF2B5EF4-FFF2-40B4-BE49-F238E27FC236}">
                <a16:creationId xmlns:a16="http://schemas.microsoft.com/office/drawing/2014/main" id="{A7382427-E4CE-3254-37F3-C80A41EE4285}"/>
              </a:ext>
            </a:extLst>
          </p:cNvPr>
          <p:cNvPicPr>
            <a:picLocks noChangeAspect="1"/>
          </p:cNvPicPr>
          <p:nvPr/>
        </p:nvPicPr>
        <p:blipFill>
          <a:blip r:embed="rId5"/>
          <a:stretch>
            <a:fillRect/>
          </a:stretch>
        </p:blipFill>
        <p:spPr>
          <a:xfrm>
            <a:off x="10662407" y="4538403"/>
            <a:ext cx="1287149" cy="1384995"/>
          </a:xfrm>
          <a:prstGeom prst="rect">
            <a:avLst/>
          </a:prstGeom>
        </p:spPr>
      </p:pic>
      <p:pic>
        <p:nvPicPr>
          <p:cNvPr id="17" name="Рисунок 16">
            <a:extLst>
              <a:ext uri="{FF2B5EF4-FFF2-40B4-BE49-F238E27FC236}">
                <a16:creationId xmlns:a16="http://schemas.microsoft.com/office/drawing/2014/main" id="{26243390-665C-9306-AD26-678517AC4519}"/>
              </a:ext>
            </a:extLst>
          </p:cNvPr>
          <p:cNvPicPr>
            <a:picLocks noChangeAspect="1"/>
          </p:cNvPicPr>
          <p:nvPr/>
        </p:nvPicPr>
        <p:blipFill>
          <a:blip r:embed="rId6"/>
          <a:stretch>
            <a:fillRect/>
          </a:stretch>
        </p:blipFill>
        <p:spPr>
          <a:xfrm>
            <a:off x="226853" y="5346486"/>
            <a:ext cx="2260695" cy="1435624"/>
          </a:xfrm>
          <a:prstGeom prst="rect">
            <a:avLst/>
          </a:prstGeom>
        </p:spPr>
      </p:pic>
      <p:sp>
        <p:nvSpPr>
          <p:cNvPr id="18" name="TextBox 17">
            <a:extLst>
              <a:ext uri="{FF2B5EF4-FFF2-40B4-BE49-F238E27FC236}">
                <a16:creationId xmlns:a16="http://schemas.microsoft.com/office/drawing/2014/main" id="{F2CA9DFE-D422-4B9A-67C4-60D79062CA5E}"/>
              </a:ext>
            </a:extLst>
          </p:cNvPr>
          <p:cNvSpPr txBox="1"/>
          <p:nvPr/>
        </p:nvSpPr>
        <p:spPr>
          <a:xfrm>
            <a:off x="2642815" y="5619975"/>
            <a:ext cx="5058387"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В  2022 году были реализованы мероприятия по благоустройству дворовых территорий многоквартирных домов:</a:t>
            </a:r>
          </a:p>
          <a:p>
            <a:pPr algn="just"/>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ул.Банивура</a:t>
            </a:r>
            <a:r>
              <a:rPr lang="ru-RU" sz="1200" dirty="0">
                <a:latin typeface="Times New Roman" panose="02020603050405020304" pitchFamily="18" charset="0"/>
                <a:cs typeface="Times New Roman" panose="02020603050405020304" pitchFamily="18" charset="0"/>
              </a:rPr>
              <a:t> д. 13а и д. 15а  (стоимость работ – 3354,5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(установлены урны, скамейки, освещение, устройство асфальта).</a:t>
            </a:r>
          </a:p>
        </p:txBody>
      </p:sp>
      <p:pic>
        <p:nvPicPr>
          <p:cNvPr id="19" name="Рисунок 18">
            <a:extLst>
              <a:ext uri="{FF2B5EF4-FFF2-40B4-BE49-F238E27FC236}">
                <a16:creationId xmlns:a16="http://schemas.microsoft.com/office/drawing/2014/main" id="{7F9E72A3-8AE4-DEE7-5174-A215D8C85E5D}"/>
              </a:ext>
            </a:extLst>
          </p:cNvPr>
          <p:cNvPicPr>
            <a:picLocks noChangeAspect="1"/>
          </p:cNvPicPr>
          <p:nvPr/>
        </p:nvPicPr>
        <p:blipFill>
          <a:blip r:embed="rId7"/>
          <a:stretch>
            <a:fillRect/>
          </a:stretch>
        </p:blipFill>
        <p:spPr>
          <a:xfrm>
            <a:off x="7934149" y="5338237"/>
            <a:ext cx="2175024" cy="1421324"/>
          </a:xfrm>
          <a:prstGeom prst="rect">
            <a:avLst/>
          </a:prstGeom>
        </p:spPr>
      </p:pic>
    </p:spTree>
    <p:extLst>
      <p:ext uri="{BB962C8B-B14F-4D97-AF65-F5344CB8AC3E}">
        <p14:creationId xmlns:p14="http://schemas.microsoft.com/office/powerpoint/2010/main" val="2030174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121C3FD5-B476-46A8-DF44-DBCB0714D550}"/>
              </a:ext>
            </a:extLst>
          </p:cNvPr>
          <p:cNvPicPr>
            <a:picLocks noChangeAspect="1"/>
          </p:cNvPicPr>
          <p:nvPr/>
        </p:nvPicPr>
        <p:blipFill>
          <a:blip r:embed="rId2"/>
          <a:stretch>
            <a:fill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E986BBBD-B760-22AC-DDE3-B86A2A759D17}"/>
              </a:ext>
            </a:extLst>
          </p:cNvPr>
          <p:cNvSpPr txBox="1"/>
          <p:nvPr/>
        </p:nvSpPr>
        <p:spPr>
          <a:xfrm>
            <a:off x="428121" y="234243"/>
            <a:ext cx="7729994" cy="461665"/>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Установлены две детские площадки на сумму 4451,8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 (качели, карусели, песочницы, игровой комплекс, стол со скамейками, урны, спортивный комплекс).</a:t>
            </a:r>
          </a:p>
        </p:txBody>
      </p:sp>
      <p:pic>
        <p:nvPicPr>
          <p:cNvPr id="4" name="Рисунок 3">
            <a:extLst>
              <a:ext uri="{FF2B5EF4-FFF2-40B4-BE49-F238E27FC236}">
                <a16:creationId xmlns:a16="http://schemas.microsoft.com/office/drawing/2014/main" id="{4BA98A93-570D-F977-8064-4532D9C5C04E}"/>
              </a:ext>
            </a:extLst>
          </p:cNvPr>
          <p:cNvPicPr>
            <a:picLocks noChangeAspect="1"/>
          </p:cNvPicPr>
          <p:nvPr/>
        </p:nvPicPr>
        <p:blipFill>
          <a:blip r:embed="rId3"/>
          <a:stretch>
            <a:fillRect/>
          </a:stretch>
        </p:blipFill>
        <p:spPr>
          <a:xfrm>
            <a:off x="490825" y="1063788"/>
            <a:ext cx="2188859" cy="1579484"/>
          </a:xfrm>
          <a:prstGeom prst="rect">
            <a:avLst/>
          </a:prstGeom>
        </p:spPr>
      </p:pic>
      <p:sp>
        <p:nvSpPr>
          <p:cNvPr id="5" name="TextBox 4">
            <a:extLst>
              <a:ext uri="{FF2B5EF4-FFF2-40B4-BE49-F238E27FC236}">
                <a16:creationId xmlns:a16="http://schemas.microsoft.com/office/drawing/2014/main" id="{9874F76D-553A-C33A-D07A-C6043F65ECAF}"/>
              </a:ext>
            </a:extLst>
          </p:cNvPr>
          <p:cNvSpPr txBox="1"/>
          <p:nvPr/>
        </p:nvSpPr>
        <p:spPr>
          <a:xfrm>
            <a:off x="784722" y="2643272"/>
            <a:ext cx="1894962" cy="276999"/>
          </a:xfrm>
          <a:prstGeom prst="rect">
            <a:avLst/>
          </a:prstGeom>
          <a:noFill/>
        </p:spPr>
        <p:txBody>
          <a:bodyPr wrap="square">
            <a:spAutoFit/>
          </a:bodyPr>
          <a:lstStyle/>
          <a:p>
            <a:pPr algn="just"/>
            <a:r>
              <a:rPr lang="ru-RU" sz="1200" dirty="0" err="1">
                <a:latin typeface="Times New Roman" panose="02020603050405020304" pitchFamily="18" charset="0"/>
                <a:cs typeface="Times New Roman" panose="02020603050405020304" pitchFamily="18" charset="0"/>
              </a:rPr>
              <a:t>с.Смольное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ул.Угловая</a:t>
            </a:r>
            <a:endParaRPr lang="ru-RU" sz="12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C33CFAF7-BD5D-2154-A29D-7478BCB2B1A0}"/>
              </a:ext>
            </a:extLst>
          </p:cNvPr>
          <p:cNvPicPr>
            <a:picLocks noChangeAspect="1"/>
          </p:cNvPicPr>
          <p:nvPr/>
        </p:nvPicPr>
        <p:blipFill>
          <a:blip r:embed="rId4"/>
          <a:stretch>
            <a:fillRect/>
          </a:stretch>
        </p:blipFill>
        <p:spPr>
          <a:xfrm>
            <a:off x="2999512" y="1063788"/>
            <a:ext cx="2389641" cy="1579484"/>
          </a:xfrm>
          <a:prstGeom prst="rect">
            <a:avLst/>
          </a:prstGeom>
        </p:spPr>
      </p:pic>
      <p:sp>
        <p:nvSpPr>
          <p:cNvPr id="7" name="TextBox 6">
            <a:extLst>
              <a:ext uri="{FF2B5EF4-FFF2-40B4-BE49-F238E27FC236}">
                <a16:creationId xmlns:a16="http://schemas.microsoft.com/office/drawing/2014/main" id="{86A727BD-32CF-D236-7DAB-8D392AF576B7}"/>
              </a:ext>
            </a:extLst>
          </p:cNvPr>
          <p:cNvSpPr txBox="1"/>
          <p:nvPr/>
        </p:nvSpPr>
        <p:spPr>
          <a:xfrm>
            <a:off x="3158697" y="2643272"/>
            <a:ext cx="2071270" cy="276999"/>
          </a:xfrm>
          <a:prstGeom prst="rect">
            <a:avLst/>
          </a:prstGeom>
          <a:noFill/>
        </p:spPr>
        <p:txBody>
          <a:bodyPr wrap="square">
            <a:spAutoFit/>
          </a:bodyPr>
          <a:lstStyle/>
          <a:p>
            <a:pPr algn="just"/>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ул.Советская</a:t>
            </a:r>
            <a:endParaRPr lang="ru-RU" sz="1200" dirty="0">
              <a:latin typeface="Times New Roman" panose="02020603050405020304" pitchFamily="18" charset="0"/>
              <a:cs typeface="Times New Roman" panose="02020603050405020304" pitchFamily="18" charset="0"/>
            </a:endParaRPr>
          </a:p>
        </p:txBody>
      </p:sp>
      <p:pic>
        <p:nvPicPr>
          <p:cNvPr id="10" name="Рисунок 9">
            <a:extLst>
              <a:ext uri="{FF2B5EF4-FFF2-40B4-BE49-F238E27FC236}">
                <a16:creationId xmlns:a16="http://schemas.microsoft.com/office/drawing/2014/main" id="{D9BC134A-B226-D90B-4CA8-A6A8E504A16A}"/>
              </a:ext>
            </a:extLst>
          </p:cNvPr>
          <p:cNvPicPr>
            <a:picLocks noChangeAspect="1"/>
          </p:cNvPicPr>
          <p:nvPr/>
        </p:nvPicPr>
        <p:blipFill>
          <a:blip r:embed="rId5"/>
          <a:stretch>
            <a:fillRect/>
          </a:stretch>
        </p:blipFill>
        <p:spPr>
          <a:xfrm>
            <a:off x="8418450" y="234244"/>
            <a:ext cx="1564449" cy="2409028"/>
          </a:xfrm>
          <a:prstGeom prst="rect">
            <a:avLst/>
          </a:prstGeom>
        </p:spPr>
      </p:pic>
      <p:sp>
        <p:nvSpPr>
          <p:cNvPr id="11" name="TextBox 10">
            <a:extLst>
              <a:ext uri="{FF2B5EF4-FFF2-40B4-BE49-F238E27FC236}">
                <a16:creationId xmlns:a16="http://schemas.microsoft.com/office/drawing/2014/main" id="{DCFF629A-C6DC-38DB-7960-0ECAFA48FCB5}"/>
              </a:ext>
            </a:extLst>
          </p:cNvPr>
          <p:cNvSpPr txBox="1"/>
          <p:nvPr/>
        </p:nvSpPr>
        <p:spPr>
          <a:xfrm>
            <a:off x="9982898" y="410411"/>
            <a:ext cx="2021747" cy="1569660"/>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Выполнены работы по очистке и ремонту 8 общественных колодцев в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с.Пухово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с.Таежка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с.Тихоречное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с.Смольное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с.Старогордеевка</a:t>
            </a:r>
            <a:r>
              <a:rPr lang="ru-RU" sz="1200" dirty="0">
                <a:latin typeface="Times New Roman" panose="02020603050405020304" pitchFamily="18" charset="0"/>
                <a:cs typeface="Times New Roman" panose="02020603050405020304" pitchFamily="18" charset="0"/>
              </a:rPr>
              <a:t> на общую сумму 1191,7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p>
        </p:txBody>
      </p:sp>
      <p:sp>
        <p:nvSpPr>
          <p:cNvPr id="12" name="TextBox 11">
            <a:extLst>
              <a:ext uri="{FF2B5EF4-FFF2-40B4-BE49-F238E27FC236}">
                <a16:creationId xmlns:a16="http://schemas.microsoft.com/office/drawing/2014/main" id="{15D2C41E-8CA4-B32F-E8C6-CA2628B6AFF4}"/>
              </a:ext>
            </a:extLst>
          </p:cNvPr>
          <p:cNvSpPr txBox="1"/>
          <p:nvPr/>
        </p:nvSpPr>
        <p:spPr>
          <a:xfrm>
            <a:off x="4437148" y="3036393"/>
            <a:ext cx="1562449" cy="292388"/>
          </a:xfrm>
          <a:prstGeom prst="rect">
            <a:avLst/>
          </a:prstGeom>
          <a:noFill/>
        </p:spPr>
        <p:txBody>
          <a:bodyPr wrap="square">
            <a:spAutoFit/>
          </a:bodyPr>
          <a:lstStyle/>
          <a:p>
            <a:pPr algn="ctr"/>
            <a:r>
              <a:rPr lang="ru-RU" sz="1300" b="1" i="1" dirty="0">
                <a:solidFill>
                  <a:srgbClr val="0000FF"/>
                </a:solidFill>
                <a:latin typeface="Times New Roman" panose="02020603050405020304" pitchFamily="18" charset="0"/>
                <a:cs typeface="Times New Roman" panose="02020603050405020304" pitchFamily="18" charset="0"/>
              </a:rPr>
              <a:t>Дороги.</a:t>
            </a:r>
          </a:p>
        </p:txBody>
      </p:sp>
      <p:sp>
        <p:nvSpPr>
          <p:cNvPr id="13" name="TextBox 12">
            <a:extLst>
              <a:ext uri="{FF2B5EF4-FFF2-40B4-BE49-F238E27FC236}">
                <a16:creationId xmlns:a16="http://schemas.microsoft.com/office/drawing/2014/main" id="{BBE7FBFF-DF5D-5A7F-8DB0-10CA2C2A7FDB}"/>
              </a:ext>
            </a:extLst>
          </p:cNvPr>
          <p:cNvSpPr txBox="1"/>
          <p:nvPr/>
        </p:nvSpPr>
        <p:spPr>
          <a:xfrm>
            <a:off x="305550" y="3237537"/>
            <a:ext cx="8112899" cy="1954381"/>
          </a:xfrm>
          <a:prstGeom prst="rect">
            <a:avLst/>
          </a:prstGeom>
          <a:noFill/>
        </p:spPr>
        <p:txBody>
          <a:bodyPr wrap="square">
            <a:spAutoFit/>
          </a:bodyPr>
          <a:lstStyle/>
          <a:p>
            <a:pPr algn="just"/>
            <a:r>
              <a:rPr lang="ru-RU" sz="13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Система транспортных коммуникаций </a:t>
            </a:r>
            <a:r>
              <a:rPr lang="ru-RU" sz="1200" dirty="0" err="1">
                <a:latin typeface="Times New Roman" panose="02020603050405020304" pitchFamily="18" charset="0"/>
                <a:cs typeface="Times New Roman" panose="02020603050405020304" pitchFamily="18" charset="0"/>
              </a:rPr>
              <a:t>Анучинского</a:t>
            </a:r>
            <a:r>
              <a:rPr lang="ru-RU" sz="1200" dirty="0">
                <a:latin typeface="Times New Roman" panose="02020603050405020304" pitchFamily="18" charset="0"/>
                <a:cs typeface="Times New Roman" panose="02020603050405020304" pitchFamily="18" charset="0"/>
              </a:rPr>
              <a:t> муниципального округа состоит из межселенных дорог местного значения общего пользования и сети автомобильных дорог(улиц). Общая протяженность сети автомобильных дорог общего пользования на территории округа составляет 315,3 км. В Анучинском муниципальном округе нет своего парка техники, пассажирские перевозки осуществляются только  межмуниципальными маршрутами.</a:t>
            </a:r>
          </a:p>
          <a:p>
            <a:pPr algn="just"/>
            <a:r>
              <a:rPr lang="ru-RU" sz="1200" dirty="0">
                <a:latin typeface="Times New Roman" panose="02020603050405020304" pitchFamily="18" charset="0"/>
                <a:cs typeface="Times New Roman" panose="02020603050405020304" pitchFamily="18" charset="0"/>
              </a:rPr>
              <a:t>     В 2022 году выполнен ремонт асфальтового и гравийного покрытий 10,4 км дорог местного значения в </a:t>
            </a:r>
            <a:r>
              <a:rPr lang="ru-RU" sz="1200" dirty="0" err="1">
                <a:latin typeface="Times New Roman" panose="02020603050405020304" pitchFamily="18" charset="0"/>
                <a:cs typeface="Times New Roman" panose="02020603050405020304" pitchFamily="18" charset="0"/>
              </a:rPr>
              <a:t>с.Тихоречное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с.Корниловка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с.Таежка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с.Пухово</a:t>
            </a:r>
            <a:r>
              <a:rPr lang="ru-RU" sz="1200" dirty="0">
                <a:latin typeface="Times New Roman" panose="02020603050405020304" pitchFamily="18" charset="0"/>
                <a:cs typeface="Times New Roman" panose="02020603050405020304" pitchFamily="18" charset="0"/>
              </a:rPr>
              <a:t> – Арсеньев, 69-й км на сумму 38,7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 В целях отвода дождевых и ливневых вод были приобретены и обустроены </a:t>
            </a:r>
            <a:r>
              <a:rPr lang="ru-RU" sz="1200" dirty="0" err="1">
                <a:latin typeface="Times New Roman" panose="02020603050405020304" pitchFamily="18" charset="0"/>
                <a:cs typeface="Times New Roman" panose="02020603050405020304" pitchFamily="18" charset="0"/>
              </a:rPr>
              <a:t>трубопереезды</a:t>
            </a:r>
            <a:r>
              <a:rPr lang="ru-RU" sz="1200" dirty="0">
                <a:latin typeface="Times New Roman" panose="02020603050405020304" pitchFamily="18" charset="0"/>
                <a:cs typeface="Times New Roman" panose="02020603050405020304" pitchFamily="18" charset="0"/>
              </a:rPr>
              <a:t>, прокопаны кюветы на сумму 3,0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 На подсыпку дороги на кладбище в </a:t>
            </a:r>
            <a:r>
              <a:rPr lang="ru-RU" sz="1200" dirty="0" err="1">
                <a:latin typeface="Times New Roman" panose="02020603050405020304" pitchFamily="18" charset="0"/>
                <a:cs typeface="Times New Roman" panose="02020603050405020304" pitchFamily="18" charset="0"/>
              </a:rPr>
              <a:t>с.Тихоречное</a:t>
            </a:r>
            <a:r>
              <a:rPr lang="ru-RU" sz="1200" dirty="0">
                <a:latin typeface="Times New Roman" panose="02020603050405020304" pitchFamily="18" charset="0"/>
                <a:cs typeface="Times New Roman" panose="02020603050405020304" pitchFamily="18" charset="0"/>
              </a:rPr>
              <a:t> и Новотроицкое было израсходовано 150,4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      В рамках безопасности дорожного движения на сумму 2,9 млн. руб. было установлено 5 светофоров в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выполнена дорожная разметка, приобретены и установлены дорожные знаки.</a:t>
            </a:r>
          </a:p>
        </p:txBody>
      </p:sp>
      <p:pic>
        <p:nvPicPr>
          <p:cNvPr id="14" name="Рисунок 13">
            <a:extLst>
              <a:ext uri="{FF2B5EF4-FFF2-40B4-BE49-F238E27FC236}">
                <a16:creationId xmlns:a16="http://schemas.microsoft.com/office/drawing/2014/main" id="{B48D03AB-D8C8-B781-0228-BC071ED77052}"/>
              </a:ext>
            </a:extLst>
          </p:cNvPr>
          <p:cNvPicPr>
            <a:picLocks noChangeAspect="1"/>
          </p:cNvPicPr>
          <p:nvPr/>
        </p:nvPicPr>
        <p:blipFill>
          <a:blip r:embed="rId6"/>
          <a:stretch>
            <a:fillRect/>
          </a:stretch>
        </p:blipFill>
        <p:spPr>
          <a:xfrm>
            <a:off x="8586236" y="3182587"/>
            <a:ext cx="3139497" cy="2177978"/>
          </a:xfrm>
          <a:prstGeom prst="rect">
            <a:avLst/>
          </a:prstGeom>
        </p:spPr>
      </p:pic>
      <p:pic>
        <p:nvPicPr>
          <p:cNvPr id="15" name="Рисунок 14">
            <a:extLst>
              <a:ext uri="{FF2B5EF4-FFF2-40B4-BE49-F238E27FC236}">
                <a16:creationId xmlns:a16="http://schemas.microsoft.com/office/drawing/2014/main" id="{BDC4D206-5CBB-9FE0-F07D-12883F3DE168}"/>
              </a:ext>
            </a:extLst>
          </p:cNvPr>
          <p:cNvPicPr>
            <a:picLocks noChangeAspect="1"/>
          </p:cNvPicPr>
          <p:nvPr/>
        </p:nvPicPr>
        <p:blipFill>
          <a:blip r:embed="rId7"/>
          <a:stretch>
            <a:fillRect/>
          </a:stretch>
        </p:blipFill>
        <p:spPr>
          <a:xfrm>
            <a:off x="305550" y="5191917"/>
            <a:ext cx="2781599" cy="1557571"/>
          </a:xfrm>
          <a:prstGeom prst="rect">
            <a:avLst/>
          </a:prstGeom>
        </p:spPr>
      </p:pic>
      <p:sp>
        <p:nvSpPr>
          <p:cNvPr id="17" name="TextBox 16">
            <a:extLst>
              <a:ext uri="{FF2B5EF4-FFF2-40B4-BE49-F238E27FC236}">
                <a16:creationId xmlns:a16="http://schemas.microsoft.com/office/drawing/2014/main" id="{040D2A48-8BDF-8C5F-26EB-BA760875A8E0}"/>
              </a:ext>
            </a:extLst>
          </p:cNvPr>
          <p:cNvSpPr txBox="1"/>
          <p:nvPr/>
        </p:nvSpPr>
        <p:spPr>
          <a:xfrm>
            <a:off x="3087149" y="5496471"/>
            <a:ext cx="8567036" cy="474232"/>
          </a:xfrm>
          <a:prstGeom prst="rect">
            <a:avLst/>
          </a:prstGeom>
          <a:noFill/>
        </p:spPr>
        <p:txBody>
          <a:bodyPr wrap="square">
            <a:spAutoFit/>
          </a:bodyPr>
          <a:lstStyle/>
          <a:p>
            <a:pPr>
              <a:lnSpc>
                <a:spcPct val="107000"/>
              </a:lnSpc>
              <a:spcAft>
                <a:spcPts val="800"/>
              </a:spcAft>
            </a:pPr>
            <a:r>
              <a:rPr lang="ru-RU"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Филиал «Мостостроительный» АО «</a:t>
            </a:r>
            <a:r>
              <a:rPr lang="ru-RU" sz="12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Примавтодор</a:t>
            </a:r>
            <a:r>
              <a:rPr lang="ru-RU"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завершил работы по строительству  моста с использовани­ем комплекта САРМ – среднего автомобильного раздвижного моста </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на участке дороги Анучино–Еловка–Муравейка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8927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F735427-F09C-E5FE-204F-D07F6B8CC6AF}"/>
              </a:ext>
            </a:extLst>
          </p:cNvPr>
          <p:cNvPicPr>
            <a:picLocks noChangeAspect="1"/>
          </p:cNvPicPr>
          <p:nvPr/>
        </p:nvPicPr>
        <p:blipFill>
          <a:blip r:embed="rId2"/>
          <a:stretch>
            <a:fillRect/>
          </a:stretch>
        </p:blipFill>
        <p:spPr>
          <a:xfrm>
            <a:off x="1194" y="0"/>
            <a:ext cx="12189611" cy="6858000"/>
          </a:xfrm>
          <a:prstGeom prst="rect">
            <a:avLst/>
          </a:prstGeom>
        </p:spPr>
      </p:pic>
      <p:sp>
        <p:nvSpPr>
          <p:cNvPr id="3" name="TextBox 2">
            <a:extLst>
              <a:ext uri="{FF2B5EF4-FFF2-40B4-BE49-F238E27FC236}">
                <a16:creationId xmlns:a16="http://schemas.microsoft.com/office/drawing/2014/main" id="{9BF9E158-3B27-ED62-0B44-D9B900D821B2}"/>
              </a:ext>
            </a:extLst>
          </p:cNvPr>
          <p:cNvSpPr txBox="1"/>
          <p:nvPr/>
        </p:nvSpPr>
        <p:spPr>
          <a:xfrm>
            <a:off x="3672282" y="79507"/>
            <a:ext cx="3164746" cy="292388"/>
          </a:xfrm>
          <a:prstGeom prst="rect">
            <a:avLst/>
          </a:prstGeom>
          <a:noFill/>
        </p:spPr>
        <p:txBody>
          <a:bodyPr wrap="square">
            <a:spAutoFit/>
          </a:bodyPr>
          <a:lstStyle/>
          <a:p>
            <a:r>
              <a:rPr lang="en-US" sz="1300" b="1" dirty="0">
                <a:solidFill>
                  <a:srgbClr val="FF0000"/>
                </a:solidFill>
                <a:latin typeface="Times New Roman" panose="02020603050405020304" pitchFamily="18" charset="0"/>
                <a:cs typeface="Times New Roman" panose="02020603050405020304" pitchFamily="18" charset="0"/>
              </a:rPr>
              <a:t>VIII.</a:t>
            </a:r>
            <a:r>
              <a:rPr lang="ru-RU" sz="1300" b="1" dirty="0">
                <a:solidFill>
                  <a:srgbClr val="FF0000"/>
                </a:solidFill>
                <a:latin typeface="Times New Roman" panose="02020603050405020304" pitchFamily="18" charset="0"/>
                <a:cs typeface="Times New Roman" panose="02020603050405020304" pitchFamily="18" charset="0"/>
              </a:rPr>
              <a:t>Организация социальной сферы</a:t>
            </a:r>
            <a:endParaRPr lang="ru-RU" sz="1300" dirty="0"/>
          </a:p>
        </p:txBody>
      </p:sp>
      <p:sp>
        <p:nvSpPr>
          <p:cNvPr id="4" name="TextBox 3">
            <a:extLst>
              <a:ext uri="{FF2B5EF4-FFF2-40B4-BE49-F238E27FC236}">
                <a16:creationId xmlns:a16="http://schemas.microsoft.com/office/drawing/2014/main" id="{4424AF62-FE4C-E7E7-B8C8-80720D77D990}"/>
              </a:ext>
            </a:extLst>
          </p:cNvPr>
          <p:cNvSpPr txBox="1"/>
          <p:nvPr/>
        </p:nvSpPr>
        <p:spPr>
          <a:xfrm>
            <a:off x="4337108" y="371895"/>
            <a:ext cx="1963024" cy="307777"/>
          </a:xfrm>
          <a:prstGeom prst="rect">
            <a:avLst/>
          </a:prstGeom>
          <a:noFill/>
        </p:spPr>
        <p:txBody>
          <a:bodyPr wrap="square">
            <a:spAutoFit/>
          </a:bodyPr>
          <a:lstStyle/>
          <a:p>
            <a:r>
              <a:rPr lang="ru-RU" sz="1300" b="1" i="1" dirty="0">
                <a:solidFill>
                  <a:srgbClr val="BC1418"/>
                </a:solidFill>
                <a:latin typeface="Times New Roman" panose="02020603050405020304" pitchFamily="18" charset="0"/>
                <a:cs typeface="Times New Roman" panose="02020603050405020304" pitchFamily="18" charset="0"/>
              </a:rPr>
              <a:t>Здравоохранение</a:t>
            </a:r>
            <a:r>
              <a:rPr lang="ru-RU" sz="1400" b="1" i="1" dirty="0">
                <a:solidFill>
                  <a:srgbClr val="BC1418"/>
                </a:solidFill>
                <a:latin typeface="Times New Roman" panose="02020603050405020304" pitchFamily="18" charset="0"/>
                <a:cs typeface="Times New Roman" panose="02020603050405020304" pitchFamily="18" charset="0"/>
              </a:rPr>
              <a:t>.</a:t>
            </a:r>
          </a:p>
        </p:txBody>
      </p:sp>
      <p:pic>
        <p:nvPicPr>
          <p:cNvPr id="5" name="Рисунок 4">
            <a:extLst>
              <a:ext uri="{FF2B5EF4-FFF2-40B4-BE49-F238E27FC236}">
                <a16:creationId xmlns:a16="http://schemas.microsoft.com/office/drawing/2014/main" id="{45B373EA-8324-16BE-3262-5949E2DA7A6D}"/>
              </a:ext>
            </a:extLst>
          </p:cNvPr>
          <p:cNvPicPr>
            <a:picLocks noChangeAspect="1"/>
          </p:cNvPicPr>
          <p:nvPr/>
        </p:nvPicPr>
        <p:blipFill>
          <a:blip r:embed="rId3"/>
          <a:stretch>
            <a:fillRect/>
          </a:stretch>
        </p:blipFill>
        <p:spPr>
          <a:xfrm>
            <a:off x="194639" y="574159"/>
            <a:ext cx="2619375" cy="1743075"/>
          </a:xfrm>
          <a:prstGeom prst="rect">
            <a:avLst/>
          </a:prstGeom>
          <a:ln>
            <a:noFill/>
          </a:ln>
          <a:effectLst>
            <a:softEdge rad="112500"/>
          </a:effectLst>
        </p:spPr>
      </p:pic>
      <p:sp>
        <p:nvSpPr>
          <p:cNvPr id="6" name="TextBox 5">
            <a:extLst>
              <a:ext uri="{FF2B5EF4-FFF2-40B4-BE49-F238E27FC236}">
                <a16:creationId xmlns:a16="http://schemas.microsoft.com/office/drawing/2014/main" id="{A575B061-BCC0-2F30-1835-28CD24694A09}"/>
              </a:ext>
            </a:extLst>
          </p:cNvPr>
          <p:cNvSpPr txBox="1"/>
          <p:nvPr/>
        </p:nvSpPr>
        <p:spPr>
          <a:xfrm>
            <a:off x="2814012" y="660867"/>
            <a:ext cx="9183349" cy="1384995"/>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Оказание медицинских услуг населению в округе осуществляет Краевое государственное бюджетное учреждение здравоохранения «Анучинская центральная районная больница». В 2022 году общее население обслуживания составило 12418 человек.</a:t>
            </a:r>
          </a:p>
          <a:p>
            <a:pPr algn="just"/>
            <a:r>
              <a:rPr lang="ru-RU" sz="1200" dirty="0">
                <a:latin typeface="Times New Roman" panose="02020603050405020304" pitchFamily="18" charset="0"/>
                <a:cs typeface="Times New Roman" panose="02020603050405020304" pitchFamily="18" charset="0"/>
              </a:rPr>
              <a:t>Анучинская больница рассчитана на 66 коек для оказания медицинской помощи, из них: круглосуточного пребывания – 43 койки, дневного пребывания – 23 койки.</a:t>
            </a:r>
          </a:p>
          <a:p>
            <a:pPr algn="just"/>
            <a:r>
              <a:rPr lang="ru-RU" sz="1200" dirty="0">
                <a:latin typeface="Times New Roman" panose="02020603050405020304" pitchFamily="18" charset="0"/>
                <a:cs typeface="Times New Roman" panose="02020603050405020304" pitchFamily="18" charset="0"/>
              </a:rPr>
              <a:t>Стационарную помощь населению оказывают 2 стационарных отделения круглосуточного пребывания, в том числе:</a:t>
            </a:r>
          </a:p>
          <a:p>
            <a:pPr marL="171450" indent="-171450" algn="just">
              <a:buFontTx/>
              <a:buChar char="-"/>
            </a:pPr>
            <a:r>
              <a:rPr lang="ru-RU" sz="1200" dirty="0">
                <a:latin typeface="Times New Roman" panose="02020603050405020304" pitchFamily="18" charset="0"/>
                <a:cs typeface="Times New Roman" panose="02020603050405020304" pitchFamily="18" charset="0"/>
              </a:rPr>
              <a:t>хирургическое отделение на 14 коек, из них </a:t>
            </a:r>
            <a:r>
              <a:rPr lang="ru-RU" sz="1200" dirty="0" err="1">
                <a:latin typeface="Times New Roman" panose="02020603050405020304" pitchFamily="18" charset="0"/>
                <a:cs typeface="Times New Roman" panose="02020603050405020304" pitchFamily="18" charset="0"/>
              </a:rPr>
              <a:t>акушерско</a:t>
            </a:r>
            <a:r>
              <a:rPr lang="ru-RU" sz="1200" dirty="0">
                <a:latin typeface="Times New Roman" panose="02020603050405020304" pitchFamily="18" charset="0"/>
                <a:cs typeface="Times New Roman" panose="02020603050405020304" pitchFamily="18" charset="0"/>
              </a:rPr>
              <a:t> – гинекологических – 6, хирургических – 8.;</a:t>
            </a:r>
          </a:p>
          <a:p>
            <a:pPr marL="171450" indent="-171450" algn="just">
              <a:buFontTx/>
              <a:buChar char="-"/>
            </a:pPr>
            <a:r>
              <a:rPr lang="ru-RU" sz="1200" dirty="0">
                <a:latin typeface="Times New Roman" panose="02020603050405020304" pitchFamily="18" charset="0"/>
                <a:cs typeface="Times New Roman" panose="02020603050405020304" pitchFamily="18" charset="0"/>
              </a:rPr>
              <a:t>терапевтическое отделение на 24 койки. </a:t>
            </a:r>
          </a:p>
        </p:txBody>
      </p:sp>
      <p:sp>
        <p:nvSpPr>
          <p:cNvPr id="7" name="TextBox 6">
            <a:extLst>
              <a:ext uri="{FF2B5EF4-FFF2-40B4-BE49-F238E27FC236}">
                <a16:creationId xmlns:a16="http://schemas.microsoft.com/office/drawing/2014/main" id="{ACA91FE9-69C3-B7E6-6158-EC1A8C2E6E5F}"/>
              </a:ext>
            </a:extLst>
          </p:cNvPr>
          <p:cNvSpPr txBox="1"/>
          <p:nvPr/>
        </p:nvSpPr>
        <p:spPr>
          <a:xfrm>
            <a:off x="194639" y="2276480"/>
            <a:ext cx="11802722" cy="3785652"/>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В настоящее время амбулаторно – поликлиническая помощь взрослому населению оказывается поликлиникой (мощностью 126 посещений в смену), детскому населению оказывается педиатрическим отделением поликлиники (мощностью 21 посещение в смену) в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    Так же в структуру Анучинской больницы входит:</a:t>
            </a:r>
          </a:p>
          <a:p>
            <a:pPr marL="171450" indent="-171450" algn="just">
              <a:buFontTx/>
              <a:buChar char="-"/>
            </a:pPr>
            <a:r>
              <a:rPr lang="ru-RU" sz="1200" dirty="0">
                <a:latin typeface="Times New Roman" panose="02020603050405020304" pitchFamily="18" charset="0"/>
                <a:cs typeface="Times New Roman" panose="02020603050405020304" pitchFamily="18" charset="0"/>
              </a:rPr>
              <a:t>врачебная амбулатория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с дневным стационаром на 5 коек, на 26 посещений в смену и отделение скорой медицинской помощи;</a:t>
            </a:r>
          </a:p>
          <a:p>
            <a:pPr marL="171450" indent="-171450" algn="just">
              <a:buFontTx/>
              <a:buChar char="-"/>
            </a:pPr>
            <a:r>
              <a:rPr lang="ru-RU" sz="1200" dirty="0">
                <a:latin typeface="Times New Roman" panose="02020603050405020304" pitchFamily="18" charset="0"/>
                <a:cs typeface="Times New Roman" panose="02020603050405020304" pitchFamily="18" charset="0"/>
              </a:rPr>
              <a:t>врачебная амбулатория </a:t>
            </a:r>
            <a:r>
              <a:rPr lang="ru-RU" sz="1200" dirty="0" err="1">
                <a:latin typeface="Times New Roman" panose="02020603050405020304" pitchFamily="18" charset="0"/>
                <a:cs typeface="Times New Roman" panose="02020603050405020304" pitchFamily="18" charset="0"/>
              </a:rPr>
              <a:t>с.Староварваровка</a:t>
            </a:r>
            <a:r>
              <a:rPr lang="ru-RU" sz="1200" dirty="0">
                <a:latin typeface="Times New Roman" panose="02020603050405020304" pitchFamily="18" charset="0"/>
                <a:cs typeface="Times New Roman" panose="02020603050405020304" pitchFamily="18" charset="0"/>
              </a:rPr>
              <a:t> на 17 посещений в смену;</a:t>
            </a:r>
          </a:p>
          <a:p>
            <a:pPr marL="171450" indent="-171450" algn="just">
              <a:buFontTx/>
              <a:buChar char="-"/>
            </a:pPr>
            <a:r>
              <a:rPr lang="ru-RU" sz="1200" dirty="0">
                <a:latin typeface="Times New Roman" panose="02020603050405020304" pitchFamily="18" charset="0"/>
                <a:cs typeface="Times New Roman" panose="02020603050405020304" pitchFamily="18" charset="0"/>
              </a:rPr>
              <a:t>14 фельдшерско-акушерских пункта, из них 11 – модульных в </a:t>
            </a:r>
            <a:r>
              <a:rPr lang="ru-RU" sz="1200" dirty="0" err="1">
                <a:latin typeface="Times New Roman" panose="02020603050405020304" pitchFamily="18" charset="0"/>
                <a:cs typeface="Times New Roman" panose="02020603050405020304" pitchFamily="18" charset="0"/>
              </a:rPr>
              <a:t>с.Шекляево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с.Новогордеевка,с.Таежка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с.Гродеково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с.Муравейка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с.Еловка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с.Смольное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с.Виноградовка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с.Гражданка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с.Пухово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с.Рисовое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с.Новотроицкое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с.Тихоречное</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с.Корниловка</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    Отделение скорой медицинской помощи выполняет 4000 вызовов в год.</a:t>
            </a:r>
          </a:p>
          <a:p>
            <a:pPr algn="just"/>
            <a:r>
              <a:rPr lang="ru-RU" sz="1200" dirty="0">
                <a:latin typeface="Times New Roman" panose="02020603050405020304" pitchFamily="18" charset="0"/>
                <a:cs typeface="Times New Roman" panose="02020603050405020304" pitchFamily="18" charset="0"/>
              </a:rPr>
              <a:t>    В 2022 году введен новый профиль оказания медицинской помощи в круглосуточном стационаре – гериатрия – это система мер по оказанию медицинской помощи пациентам пожилого и старческого возраста. Выделены дополнительные объемы на мощность в 5 коек.</a:t>
            </a:r>
          </a:p>
          <a:p>
            <a:pPr algn="just"/>
            <a:r>
              <a:rPr lang="ru-RU" sz="1200" dirty="0">
                <a:latin typeface="Times New Roman" panose="02020603050405020304" pitchFamily="18" charset="0"/>
                <a:cs typeface="Times New Roman" panose="02020603050405020304" pitchFamily="18" charset="0"/>
              </a:rPr>
              <a:t>    Прием ведут специалисты по профилям: терапия, педиатрия, неврология, эндокринология, офтальмология, онкология, хирургия, гинекология, фтизиатрия, психиатрия, психиатрия-наркология, оториноларингология.</a:t>
            </a:r>
          </a:p>
          <a:p>
            <a:pPr algn="just"/>
            <a:r>
              <a:rPr lang="ru-RU" sz="1200" dirty="0">
                <a:latin typeface="Times New Roman" panose="02020603050405020304" pitchFamily="18" charset="0"/>
                <a:cs typeface="Times New Roman" panose="02020603050405020304" pitchFamily="18" charset="0"/>
              </a:rPr>
              <a:t>    В рамках целевой подготовки в ТГМУ проходят обучение на различных курсах – 3 человека, в целевой ординатуре 2 врача. Всем студентам, обучающимся по целевому направлению, выплачивается ежемесячная стипендия в размере 500 рублей.</a:t>
            </a:r>
          </a:p>
          <a:p>
            <a:pPr algn="just"/>
            <a:r>
              <a:rPr lang="ru-RU" sz="1200" dirty="0">
                <a:latin typeface="Times New Roman" panose="02020603050405020304" pitchFamily="18" charset="0"/>
                <a:cs typeface="Times New Roman" panose="02020603050405020304" pitchFamily="18" charset="0"/>
              </a:rPr>
              <a:t>    Существенную роль в укомплектовании учреждения врачами играет реализация программы «Земский врач»/ «Земский фельдшер». В 2022году трудоустроено 8 новых сотрудников.</a:t>
            </a:r>
          </a:p>
          <a:p>
            <a:pPr algn="just"/>
            <a:r>
              <a:rPr lang="ru-RU" sz="1200" dirty="0">
                <a:latin typeface="Times New Roman" panose="02020603050405020304" pitchFamily="18" charset="0"/>
                <a:cs typeface="Times New Roman" panose="02020603050405020304" pitchFamily="18" charset="0"/>
              </a:rPr>
              <a:t>    Единовременную компенсационную выплату в 2022 году получили 3 специалиста (1 врач-психиатр, 1 фельдшер скорой медицинской помощи и 1 заведующий ФАП).</a:t>
            </a:r>
          </a:p>
          <a:p>
            <a:pPr algn="just"/>
            <a:r>
              <a:rPr lang="ru-RU" sz="1200" dirty="0">
                <a:latin typeface="Times New Roman" panose="02020603050405020304" pitchFamily="18" charset="0"/>
                <a:cs typeface="Times New Roman" panose="02020603050405020304" pitchFamily="18" charset="0"/>
              </a:rPr>
              <a:t>    За период 2022 года было предоставлено служебное жилье 3 сотрудникам. Одному работнику была выплачена компенсация в сумме 240000руб на оплату за найм жилого помещения.</a:t>
            </a:r>
          </a:p>
          <a:p>
            <a:pPr algn="just"/>
            <a:r>
              <a:rPr lang="ru-RU" sz="12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232193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3E45959A-D369-D06A-F199-F469E79EEA48}"/>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0C911A9-CC27-0F0E-B965-5ED680703B94}"/>
              </a:ext>
            </a:extLst>
          </p:cNvPr>
          <p:cNvSpPr txBox="1"/>
          <p:nvPr/>
        </p:nvSpPr>
        <p:spPr>
          <a:xfrm>
            <a:off x="4507216" y="65792"/>
            <a:ext cx="1754886" cy="292388"/>
          </a:xfrm>
          <a:prstGeom prst="rect">
            <a:avLst/>
          </a:prstGeom>
          <a:noFill/>
        </p:spPr>
        <p:txBody>
          <a:bodyPr wrap="square">
            <a:spAutoFit/>
          </a:bodyPr>
          <a:lstStyle/>
          <a:p>
            <a:pPr algn="ctr"/>
            <a:r>
              <a:rPr lang="ru-RU" sz="1300" b="1" i="1" dirty="0">
                <a:solidFill>
                  <a:srgbClr val="FF0000"/>
                </a:solidFill>
                <a:latin typeface="Times New Roman" panose="02020603050405020304" pitchFamily="18" charset="0"/>
                <a:cs typeface="Times New Roman" panose="02020603050405020304" pitchFamily="18" charset="0"/>
              </a:rPr>
              <a:t>Образование</a:t>
            </a:r>
            <a:r>
              <a:rPr lang="ru-RU" sz="1200" b="1" i="1" dirty="0">
                <a:solidFill>
                  <a:srgbClr val="FF0000"/>
                </a:solidFill>
                <a:latin typeface="Times New Roman" panose="02020603050405020304" pitchFamily="18" charset="0"/>
                <a:cs typeface="Times New Roman" panose="02020603050405020304" pitchFamily="18" charset="0"/>
              </a:rPr>
              <a:t>.</a:t>
            </a:r>
          </a:p>
        </p:txBody>
      </p:sp>
      <p:pic>
        <p:nvPicPr>
          <p:cNvPr id="7" name="Рисунок 6">
            <a:extLst>
              <a:ext uri="{FF2B5EF4-FFF2-40B4-BE49-F238E27FC236}">
                <a16:creationId xmlns:a16="http://schemas.microsoft.com/office/drawing/2014/main" id="{3634D58B-005E-8600-A739-87A6E19B23DF}"/>
              </a:ext>
            </a:extLst>
          </p:cNvPr>
          <p:cNvPicPr>
            <a:picLocks noChangeAspect="1"/>
          </p:cNvPicPr>
          <p:nvPr/>
        </p:nvPicPr>
        <p:blipFill>
          <a:blip r:embed="rId3"/>
          <a:stretch>
            <a:fillRect/>
          </a:stretch>
        </p:blipFill>
        <p:spPr>
          <a:xfrm>
            <a:off x="198973" y="358180"/>
            <a:ext cx="2247122" cy="1495005"/>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3A1F89C7-59A3-B11E-5C99-8D00C5EE0AE1}"/>
              </a:ext>
            </a:extLst>
          </p:cNvPr>
          <p:cNvSpPr txBox="1"/>
          <p:nvPr/>
        </p:nvSpPr>
        <p:spPr>
          <a:xfrm>
            <a:off x="2504818" y="358180"/>
            <a:ext cx="9488209" cy="1569660"/>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Образовательная система округа состоит из 7 дошкольных образовательных учреждений + 2 дошкольные группы при школах; 4 общеобразовательных учреждений и 5 филиалов; 2 учреждений дополнительного образования.</a:t>
            </a:r>
          </a:p>
          <a:p>
            <a:pPr algn="just"/>
            <a:r>
              <a:rPr lang="ru-RU" sz="1200" dirty="0">
                <a:latin typeface="Times New Roman" panose="02020603050405020304" pitchFamily="18" charset="0"/>
                <a:cs typeface="Times New Roman" panose="02020603050405020304" pitchFamily="18" charset="0"/>
              </a:rPr>
              <a:t>Всего  в сфере образования работает 339 человек, из них 179 педагогов.</a:t>
            </a:r>
          </a:p>
          <a:p>
            <a:pPr algn="just"/>
            <a:r>
              <a:rPr lang="ru-RU" sz="1200" dirty="0">
                <a:latin typeface="Times New Roman" panose="02020603050405020304" pitchFamily="18" charset="0"/>
                <a:cs typeface="Times New Roman" panose="02020603050405020304" pitchFamily="18" charset="0"/>
              </a:rPr>
              <a:t>    Услугами дошкольного образования охвачено 388 человек. Родительская плата за присмотр и уход за ребенком в детских садах составляет 2250 рублей в месяц.</a:t>
            </a:r>
          </a:p>
          <a:p>
            <a:pPr algn="just"/>
            <a:r>
              <a:rPr lang="ru-RU" sz="1200" dirty="0">
                <a:latin typeface="Times New Roman" panose="02020603050405020304" pitchFamily="18" charset="0"/>
                <a:cs typeface="Times New Roman" panose="02020603050405020304" pitchFamily="18" charset="0"/>
              </a:rPr>
              <a:t>     Наряду с реализацией основной образовательной программой в детских садах широко внедряются программы дополнительного образования, направленные на развитие индивидуальных способностей детей. Охват дополнительным образованием составил 213 детей старше 5 лет. На базе дошкольных учреждений работало 16 кружков разной направленности, их посещало 165 человек.</a:t>
            </a:r>
          </a:p>
        </p:txBody>
      </p:sp>
      <p:sp>
        <p:nvSpPr>
          <p:cNvPr id="10" name="TextBox 9">
            <a:extLst>
              <a:ext uri="{FF2B5EF4-FFF2-40B4-BE49-F238E27FC236}">
                <a16:creationId xmlns:a16="http://schemas.microsoft.com/office/drawing/2014/main" id="{EFB4D4FE-E30C-28CC-C8D4-7C8E95EBFA6D}"/>
              </a:ext>
            </a:extLst>
          </p:cNvPr>
          <p:cNvSpPr txBox="1"/>
          <p:nvPr/>
        </p:nvSpPr>
        <p:spPr>
          <a:xfrm>
            <a:off x="198973" y="1927840"/>
            <a:ext cx="11794054" cy="2308324"/>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Государственная итоговая аттестация проводилась в соответствии с законодательством Министерства просвещения РФ. Аттестаты об основном общем образовании получили 132 выпускника 9 классов, из них 2 с отличием. Аттестаты о среднем (полном) общем образовании получили 40 выпускников 11 классов, из них 3 с отличием и награждены медалями «За особые успехи в учении». Четверо обучающихся и школ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и </a:t>
            </a:r>
            <a:r>
              <a:rPr lang="ru-RU" sz="1200" dirty="0" err="1">
                <a:latin typeface="Times New Roman" panose="02020603050405020304" pitchFamily="18" charset="0"/>
                <a:cs typeface="Times New Roman" panose="02020603050405020304" pitchFamily="18" charset="0"/>
              </a:rPr>
              <a:t>с.Гражданка</a:t>
            </a:r>
            <a:r>
              <a:rPr lang="ru-RU" sz="1200" dirty="0">
                <a:latin typeface="Times New Roman" panose="02020603050405020304" pitchFamily="18" charset="0"/>
                <a:cs typeface="Times New Roman" panose="02020603050405020304" pitchFamily="18" charset="0"/>
              </a:rPr>
              <a:t> получили стипендию Губернатора Приморского края для одаренных детей. Один учащийся стал стипендиатом главы Анучинского муниципального округа.</a:t>
            </a:r>
          </a:p>
          <a:p>
            <a:pPr algn="just"/>
            <a:r>
              <a:rPr lang="ru-RU" sz="1200" dirty="0">
                <a:latin typeface="Times New Roman" panose="02020603050405020304" pitchFamily="18" charset="0"/>
                <a:cs typeface="Times New Roman" panose="02020603050405020304" pitchFamily="18" charset="0"/>
              </a:rPr>
              <a:t>   Ежегодно обучающиеся школ округа активно принимают участие в международных, всероссийских и краевых конкурсах, показывая при этом хорошие результаты. Из 1733 учащихся, принявших участие в конкурсах, 348 стали победителями и призерами.</a:t>
            </a:r>
          </a:p>
          <a:p>
            <a:pPr algn="just"/>
            <a:r>
              <a:rPr lang="ru-RU" sz="1200" dirty="0">
                <a:latin typeface="Times New Roman" panose="02020603050405020304" pitchFamily="18" charset="0"/>
                <a:cs typeface="Times New Roman" panose="02020603050405020304" pitchFamily="18" charset="0"/>
              </a:rPr>
              <a:t>   С целью доступности образования в округе обеспечен транспортный подвоз детей к месту учебы 7 школьными автобусами – 367 школьников. В 2022году в общеобразовательных учреждениях 953 школьника было охвачено горячим питанием.</a:t>
            </a:r>
          </a:p>
          <a:p>
            <a:pPr algn="just"/>
            <a:r>
              <a:rPr lang="ru-RU" sz="1200" dirty="0">
                <a:latin typeface="Times New Roman" panose="02020603050405020304" pitchFamily="18" charset="0"/>
                <a:cs typeface="Times New Roman" panose="02020603050405020304" pitchFamily="18" charset="0"/>
              </a:rPr>
              <a:t>    На территории округа работают учреждения дополнительного образования – детская школа искусств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и филиал с. </a:t>
            </a:r>
            <a:r>
              <a:rPr lang="ru-RU" sz="1200" dirty="0" err="1">
                <a:latin typeface="Times New Roman" panose="02020603050405020304" pitchFamily="18" charset="0"/>
                <a:cs typeface="Times New Roman" panose="02020603050405020304" pitchFamily="18" charset="0"/>
              </a:rPr>
              <a:t>Староварваровка</a:t>
            </a:r>
            <a:r>
              <a:rPr lang="ru-RU" sz="1200" dirty="0">
                <a:latin typeface="Times New Roman" panose="02020603050405020304" pitchFamily="18" charset="0"/>
                <a:cs typeface="Times New Roman" panose="02020603050405020304" pitchFamily="18" charset="0"/>
              </a:rPr>
              <a:t>, и ДЮСШ </a:t>
            </a:r>
            <a:r>
              <a:rPr lang="ru-RU" sz="1200" dirty="0" err="1">
                <a:latin typeface="Times New Roman" panose="02020603050405020304" pitchFamily="18" charset="0"/>
                <a:cs typeface="Times New Roman" panose="02020603050405020304" pitchFamily="18" charset="0"/>
              </a:rPr>
              <a:t>с.Анучино</a:t>
            </a:r>
            <a:endParaRPr lang="ru-RU" sz="1200" dirty="0">
              <a:latin typeface="Times New Roman" panose="02020603050405020304" pitchFamily="18" charset="0"/>
              <a:cs typeface="Times New Roman" panose="02020603050405020304" pitchFamily="18" charset="0"/>
            </a:endParaRPr>
          </a:p>
          <a:p>
            <a:pPr algn="just"/>
            <a:r>
              <a:rPr lang="ru-RU" sz="1200" dirty="0">
                <a:latin typeface="Times New Roman" panose="02020603050405020304" pitchFamily="18" charset="0"/>
                <a:cs typeface="Times New Roman" panose="02020603050405020304" pitchFamily="18" charset="0"/>
              </a:rPr>
              <a:t>Обучение проводилось по 5 образовательным программам: легкая атлетика, волейбол, шахматы, лыжные гонки, футбол. 881 учащийся приняли участие в 36 соревнованиях различного уровня.</a:t>
            </a:r>
          </a:p>
          <a:p>
            <a:pPr algn="just"/>
            <a:r>
              <a:rPr lang="ru-RU" sz="1200" dirty="0">
                <a:latin typeface="Times New Roman" panose="02020603050405020304" pitchFamily="18" charset="0"/>
                <a:cs typeface="Times New Roman" panose="02020603050405020304" pitchFamily="18" charset="0"/>
              </a:rPr>
              <a:t>В 2022 году было потрачено на укрепление материально-технической базы учреждений – 17905,5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p>
        </p:txBody>
      </p:sp>
      <p:pic>
        <p:nvPicPr>
          <p:cNvPr id="11" name="Рисунок 10">
            <a:extLst>
              <a:ext uri="{FF2B5EF4-FFF2-40B4-BE49-F238E27FC236}">
                <a16:creationId xmlns:a16="http://schemas.microsoft.com/office/drawing/2014/main" id="{2B7E5E92-763F-E497-013B-37D7DAD05D37}"/>
              </a:ext>
            </a:extLst>
          </p:cNvPr>
          <p:cNvPicPr>
            <a:picLocks noChangeAspect="1"/>
          </p:cNvPicPr>
          <p:nvPr/>
        </p:nvPicPr>
        <p:blipFill>
          <a:blip r:embed="rId4"/>
          <a:stretch>
            <a:fillRect/>
          </a:stretch>
        </p:blipFill>
        <p:spPr>
          <a:xfrm>
            <a:off x="8741328" y="3926048"/>
            <a:ext cx="1229952" cy="1082180"/>
          </a:xfrm>
          <a:prstGeom prst="rect">
            <a:avLst/>
          </a:prstGeom>
        </p:spPr>
      </p:pic>
      <p:sp>
        <p:nvSpPr>
          <p:cNvPr id="12" name="TextBox 11">
            <a:extLst>
              <a:ext uri="{FF2B5EF4-FFF2-40B4-BE49-F238E27FC236}">
                <a16:creationId xmlns:a16="http://schemas.microsoft.com/office/drawing/2014/main" id="{99F8EFBE-F7B7-A849-FFFA-E31EF1593C2A}"/>
              </a:ext>
            </a:extLst>
          </p:cNvPr>
          <p:cNvSpPr txBox="1"/>
          <p:nvPr/>
        </p:nvSpPr>
        <p:spPr>
          <a:xfrm>
            <a:off x="9971280" y="3855680"/>
            <a:ext cx="2021747" cy="1015663"/>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Капитальный ремонт кабинетов «ТОЧКА РОСТА» в 2-х школах </a:t>
            </a:r>
            <a:r>
              <a:rPr lang="ru-RU" sz="1200" dirty="0" err="1">
                <a:latin typeface="Times New Roman" panose="02020603050405020304" pitchFamily="18" charset="0"/>
                <a:cs typeface="Times New Roman" panose="02020603050405020304" pitchFamily="18" charset="0"/>
              </a:rPr>
              <a:t>с.Новогордеевка</a:t>
            </a:r>
            <a:r>
              <a:rPr lang="ru-RU" sz="1200" dirty="0">
                <a:latin typeface="Times New Roman" panose="02020603050405020304" pitchFamily="18" charset="0"/>
                <a:cs typeface="Times New Roman" panose="02020603050405020304" pitchFamily="18" charset="0"/>
              </a:rPr>
              <a:t> и </a:t>
            </a:r>
            <a:r>
              <a:rPr lang="ru-RU" sz="1200" dirty="0" err="1">
                <a:latin typeface="Times New Roman" panose="02020603050405020304" pitchFamily="18" charset="0"/>
                <a:cs typeface="Times New Roman" panose="02020603050405020304" pitchFamily="18" charset="0"/>
              </a:rPr>
              <a:t>с.Гражданка</a:t>
            </a:r>
            <a:endParaRPr lang="ru-RU" sz="1200"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0A60CC93-1172-0541-4FBE-9B5885AB60F2}"/>
              </a:ext>
            </a:extLst>
          </p:cNvPr>
          <p:cNvPicPr>
            <a:picLocks noChangeAspect="1"/>
          </p:cNvPicPr>
          <p:nvPr/>
        </p:nvPicPr>
        <p:blipFill>
          <a:blip r:embed="rId5"/>
          <a:stretch>
            <a:fillRect/>
          </a:stretch>
        </p:blipFill>
        <p:spPr>
          <a:xfrm>
            <a:off x="8606193" y="5142209"/>
            <a:ext cx="1500222" cy="913117"/>
          </a:xfrm>
          <a:prstGeom prst="rect">
            <a:avLst/>
          </a:prstGeom>
        </p:spPr>
      </p:pic>
      <p:sp>
        <p:nvSpPr>
          <p:cNvPr id="14" name="TextBox 13">
            <a:extLst>
              <a:ext uri="{FF2B5EF4-FFF2-40B4-BE49-F238E27FC236}">
                <a16:creationId xmlns:a16="http://schemas.microsoft.com/office/drawing/2014/main" id="{EBAB663D-9418-7BF2-5B4E-48EB90D51713}"/>
              </a:ext>
            </a:extLst>
          </p:cNvPr>
          <p:cNvSpPr txBox="1"/>
          <p:nvPr/>
        </p:nvSpPr>
        <p:spPr>
          <a:xfrm>
            <a:off x="10174832" y="5008228"/>
            <a:ext cx="1614642" cy="646331"/>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Капитальный ремонт </a:t>
            </a:r>
            <a:r>
              <a:rPr lang="ru-RU" sz="1200" dirty="0" err="1">
                <a:latin typeface="Times New Roman" panose="02020603050405020304" pitchFamily="18" charset="0"/>
                <a:cs typeface="Times New Roman" panose="02020603050405020304" pitchFamily="18" charset="0"/>
              </a:rPr>
              <a:t>спортаза</a:t>
            </a:r>
            <a:r>
              <a:rPr lang="ru-RU" sz="1200" dirty="0">
                <a:latin typeface="Times New Roman" panose="02020603050405020304" pitchFamily="18" charset="0"/>
                <a:cs typeface="Times New Roman" panose="02020603050405020304" pitchFamily="18" charset="0"/>
              </a:rPr>
              <a:t> в школе </a:t>
            </a:r>
            <a:r>
              <a:rPr lang="ru-RU" sz="1200" dirty="0" err="1">
                <a:latin typeface="Times New Roman" panose="02020603050405020304" pitchFamily="18" charset="0"/>
                <a:cs typeface="Times New Roman" panose="02020603050405020304" pitchFamily="18" charset="0"/>
              </a:rPr>
              <a:t>с.Виноградовка</a:t>
            </a:r>
            <a:r>
              <a:rPr lang="ru-RU" sz="1200" dirty="0">
                <a:latin typeface="Times New Roman" panose="02020603050405020304" pitchFamily="18" charset="0"/>
                <a:cs typeface="Times New Roman" panose="02020603050405020304" pitchFamily="18" charset="0"/>
              </a:rPr>
              <a:t>.</a:t>
            </a:r>
          </a:p>
        </p:txBody>
      </p:sp>
      <p:pic>
        <p:nvPicPr>
          <p:cNvPr id="15" name="Рисунок 14">
            <a:extLst>
              <a:ext uri="{FF2B5EF4-FFF2-40B4-BE49-F238E27FC236}">
                <a16:creationId xmlns:a16="http://schemas.microsoft.com/office/drawing/2014/main" id="{E13A31FC-F058-8283-72CA-408A29A32330}"/>
              </a:ext>
            </a:extLst>
          </p:cNvPr>
          <p:cNvPicPr>
            <a:picLocks noChangeAspect="1"/>
          </p:cNvPicPr>
          <p:nvPr/>
        </p:nvPicPr>
        <p:blipFill>
          <a:blip r:embed="rId6"/>
          <a:stretch>
            <a:fillRect/>
          </a:stretch>
        </p:blipFill>
        <p:spPr>
          <a:xfrm>
            <a:off x="3502703" y="4310819"/>
            <a:ext cx="2139231" cy="1202953"/>
          </a:xfrm>
          <a:prstGeom prst="rect">
            <a:avLst/>
          </a:prstGeom>
        </p:spPr>
      </p:pic>
      <p:sp>
        <p:nvSpPr>
          <p:cNvPr id="16" name="TextBox 15">
            <a:extLst>
              <a:ext uri="{FF2B5EF4-FFF2-40B4-BE49-F238E27FC236}">
                <a16:creationId xmlns:a16="http://schemas.microsoft.com/office/drawing/2014/main" id="{9A7E6EAA-9693-1A07-D4C1-87AA47755337}"/>
              </a:ext>
            </a:extLst>
          </p:cNvPr>
          <p:cNvSpPr txBox="1"/>
          <p:nvPr/>
        </p:nvSpPr>
        <p:spPr>
          <a:xfrm>
            <a:off x="5848413" y="4546563"/>
            <a:ext cx="2139230" cy="461665"/>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Благоустройство территории школы с. Анучино</a:t>
            </a:r>
          </a:p>
        </p:txBody>
      </p:sp>
    </p:spTree>
    <p:extLst>
      <p:ext uri="{BB962C8B-B14F-4D97-AF65-F5344CB8AC3E}">
        <p14:creationId xmlns:p14="http://schemas.microsoft.com/office/powerpoint/2010/main" val="175518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F77A1EBE-F256-7532-AFBF-3A432E70B2CC}"/>
              </a:ext>
            </a:extLst>
          </p:cNvPr>
          <p:cNvPicPr>
            <a:picLocks noChangeAspect="1"/>
          </p:cNvPicPr>
          <p:nvPr/>
        </p:nvPicPr>
        <p:blipFill>
          <a:blip r:embed="rId2"/>
          <a:stretch>
            <a:fillRect/>
          </a:stretch>
        </p:blipFill>
        <p:spPr>
          <a:xfrm>
            <a:off x="0" y="0"/>
            <a:ext cx="12191999" cy="6858000"/>
          </a:xfrm>
          <a:prstGeom prst="rect">
            <a:avLst/>
          </a:prstGeom>
        </p:spPr>
      </p:pic>
      <p:pic>
        <p:nvPicPr>
          <p:cNvPr id="3" name="Рисунок 2">
            <a:extLst>
              <a:ext uri="{FF2B5EF4-FFF2-40B4-BE49-F238E27FC236}">
                <a16:creationId xmlns:a16="http://schemas.microsoft.com/office/drawing/2014/main" id="{597D311A-E293-FFF0-5C44-6B995CFD9391}"/>
              </a:ext>
            </a:extLst>
          </p:cNvPr>
          <p:cNvPicPr>
            <a:picLocks noChangeAspect="1"/>
          </p:cNvPicPr>
          <p:nvPr/>
        </p:nvPicPr>
        <p:blipFill>
          <a:blip r:embed="rId3"/>
          <a:stretch>
            <a:fillRect/>
          </a:stretch>
        </p:blipFill>
        <p:spPr>
          <a:xfrm>
            <a:off x="337215" y="335559"/>
            <a:ext cx="1936201" cy="1831334"/>
          </a:xfrm>
          <a:prstGeom prst="rect">
            <a:avLst/>
          </a:prstGeom>
        </p:spPr>
      </p:pic>
      <p:sp>
        <p:nvSpPr>
          <p:cNvPr id="5" name="TextBox 4">
            <a:extLst>
              <a:ext uri="{FF2B5EF4-FFF2-40B4-BE49-F238E27FC236}">
                <a16:creationId xmlns:a16="http://schemas.microsoft.com/office/drawing/2014/main" id="{5984FA52-323C-E6F6-7544-634C2663DDDF}"/>
              </a:ext>
            </a:extLst>
          </p:cNvPr>
          <p:cNvSpPr txBox="1"/>
          <p:nvPr/>
        </p:nvSpPr>
        <p:spPr>
          <a:xfrm>
            <a:off x="3313651" y="0"/>
            <a:ext cx="2309069" cy="366960"/>
          </a:xfrm>
          <a:prstGeom prst="rect">
            <a:avLst/>
          </a:prstGeom>
          <a:noFill/>
        </p:spPr>
        <p:txBody>
          <a:bodyPr wrap="square">
            <a:spAutoFit/>
          </a:bodyPr>
          <a:lstStyle/>
          <a:p>
            <a:pPr marL="0" marR="0" lvl="0" indent="449580" algn="ctr" defTabSz="914400" rtl="0" eaLnBrk="1" fontAlgn="auto" latinLnBrk="0" hangingPunct="1">
              <a:lnSpc>
                <a:spcPct val="150000"/>
              </a:lnSpc>
              <a:spcBef>
                <a:spcPts val="0"/>
              </a:spcBef>
              <a:spcAft>
                <a:spcPts val="0"/>
              </a:spcAft>
              <a:buClrTx/>
              <a:buSzTx/>
              <a:buFontTx/>
              <a:buNone/>
              <a:tabLst/>
              <a:defRPr/>
            </a:pPr>
            <a:r>
              <a:rPr kumimoji="0" lang="ru-RU" sz="1300" b="1" i="1" u="none" strike="noStrike" kern="1200" cap="none" spc="0" normalizeH="0" baseline="0" noProof="0" dirty="0">
                <a:ln>
                  <a:noFill/>
                </a:ln>
                <a:solidFill>
                  <a:srgbClr val="FF0000"/>
                </a:solidFill>
                <a:effectLst/>
                <a:uLnTx/>
                <a:uFillTx/>
                <a:latin typeface="Times New Roman" panose="02020603050405020304" pitchFamily="18" charset="0"/>
                <a:ea typeface="Courier New" panose="02070309020205020404" pitchFamily="49" charset="0"/>
                <a:cs typeface="+mn-cs"/>
              </a:rPr>
              <a:t>Культура.</a:t>
            </a:r>
            <a:endParaRPr kumimoji="0" lang="ru-RU" sz="1300" b="0" i="0" u="none" strike="noStrike" kern="1200" cap="none" spc="0" normalizeH="0" baseline="0" noProof="0" dirty="0">
              <a:ln>
                <a:noFill/>
              </a:ln>
              <a:solidFill>
                <a:srgbClr val="FF0000"/>
              </a:solidFill>
              <a:effectLst/>
              <a:uLnTx/>
              <a:uFillTx/>
              <a:latin typeface="Courier New" panose="02070309020205020404" pitchFamily="49" charset="0"/>
              <a:ea typeface="Courier New" panose="02070309020205020404" pitchFamily="49" charset="0"/>
              <a:cs typeface="+mn-cs"/>
            </a:endParaRPr>
          </a:p>
        </p:txBody>
      </p:sp>
      <p:sp>
        <p:nvSpPr>
          <p:cNvPr id="7" name="TextBox 6">
            <a:extLst>
              <a:ext uri="{FF2B5EF4-FFF2-40B4-BE49-F238E27FC236}">
                <a16:creationId xmlns:a16="http://schemas.microsoft.com/office/drawing/2014/main" id="{5B2921D3-9832-CC7A-18FB-295D13CF95F2}"/>
              </a:ext>
            </a:extLst>
          </p:cNvPr>
          <p:cNvSpPr txBox="1"/>
          <p:nvPr/>
        </p:nvSpPr>
        <p:spPr>
          <a:xfrm>
            <a:off x="2397154" y="335559"/>
            <a:ext cx="9473267" cy="1938992"/>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На территории округа функционирует 12 клубов, 9 библиотек, </a:t>
            </a:r>
            <a:r>
              <a:rPr lang="ru-RU" sz="1200" dirty="0" err="1">
                <a:latin typeface="Times New Roman" panose="02020603050405020304" pitchFamily="18" charset="0"/>
                <a:cs typeface="Times New Roman" panose="02020603050405020304" pitchFamily="18" charset="0"/>
              </a:rPr>
              <a:t>историко</a:t>
            </a:r>
            <a:r>
              <a:rPr lang="ru-RU" sz="1200" dirty="0">
                <a:latin typeface="Times New Roman" panose="02020603050405020304" pitchFamily="18" charset="0"/>
                <a:cs typeface="Times New Roman" panose="02020603050405020304" pitchFamily="18" charset="0"/>
              </a:rPr>
              <a:t> – краеведческий музей с Анучино и филиал музея </a:t>
            </a:r>
            <a:r>
              <a:rPr lang="ru-RU" sz="1200" dirty="0" err="1">
                <a:latin typeface="Times New Roman" panose="02020603050405020304" pitchFamily="18" charset="0"/>
                <a:cs typeface="Times New Roman" panose="02020603050405020304" pitchFamily="18" charset="0"/>
              </a:rPr>
              <a:t>с.Староварваровка</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В 2022г учреждениями культуры и библиотеками применялись разнообразные формы работы. Было увеличено число мероприятий, направленных на патриотическое воспитание молодежи.</a:t>
            </a:r>
          </a:p>
          <a:p>
            <a:pPr algn="just"/>
            <a:r>
              <a:rPr lang="ru-RU" sz="1200" dirty="0">
                <a:latin typeface="Times New Roman" panose="02020603050405020304" pitchFamily="18" charset="0"/>
                <a:cs typeface="Times New Roman" panose="02020603050405020304" pitchFamily="18" charset="0"/>
              </a:rPr>
              <a:t>Увеличилось число мероприятий, проводимых на уличных площадках, а также участие во всероссийских акциях и концертах. Всего было проведено 2168 мероприятий, в которых приняли участие более 112740 человек.</a:t>
            </a:r>
          </a:p>
          <a:p>
            <a:pPr algn="just"/>
            <a:r>
              <a:rPr lang="ru-RU" sz="1200" dirty="0">
                <a:latin typeface="Times New Roman" panose="02020603050405020304" pitchFamily="18" charset="0"/>
                <a:cs typeface="Times New Roman" panose="02020603050405020304" pitchFamily="18" charset="0"/>
              </a:rPr>
              <a:t>В 2022 году были созданы и работали 99 клубных формирований, в которых насчитывается 1096 участников, из них:</a:t>
            </a:r>
          </a:p>
          <a:p>
            <a:pPr marL="171450" indent="-171450" algn="just">
              <a:buFontTx/>
              <a:buChar char="-"/>
            </a:pPr>
            <a:r>
              <a:rPr lang="ru-RU" sz="1200" dirty="0">
                <a:latin typeface="Times New Roman" panose="02020603050405020304" pitchFamily="18" charset="0"/>
                <a:cs typeface="Times New Roman" panose="02020603050405020304" pitchFamily="18" charset="0"/>
              </a:rPr>
              <a:t>55 детских клубных формирований – 658 детей;</a:t>
            </a:r>
          </a:p>
          <a:p>
            <a:pPr marL="171450" indent="-171450" algn="just">
              <a:buFontTx/>
              <a:buChar char="-"/>
            </a:pPr>
            <a:r>
              <a:rPr lang="ru-RU" sz="1200" dirty="0">
                <a:latin typeface="Times New Roman" panose="02020603050405020304" pitchFamily="18" charset="0"/>
                <a:cs typeface="Times New Roman" panose="02020603050405020304" pitchFamily="18" charset="0"/>
              </a:rPr>
              <a:t>18 молодежных клубных формирований – 225 участников;</a:t>
            </a:r>
          </a:p>
          <a:p>
            <a:pPr marL="171450" indent="-171450" algn="just">
              <a:buFontTx/>
              <a:buChar char="-"/>
            </a:pPr>
            <a:r>
              <a:rPr lang="ru-RU" sz="1200" dirty="0">
                <a:latin typeface="Times New Roman" panose="02020603050405020304" pitchFamily="18" charset="0"/>
                <a:cs typeface="Times New Roman" panose="02020603050405020304" pitchFamily="18" charset="0"/>
              </a:rPr>
              <a:t>23 клубных формирования для старшего поколения – 213 участников.</a:t>
            </a:r>
          </a:p>
          <a:p>
            <a:endParaRPr lang="ru-RU" sz="1200" dirty="0"/>
          </a:p>
        </p:txBody>
      </p:sp>
      <p:sp>
        <p:nvSpPr>
          <p:cNvPr id="8" name="TextBox 7">
            <a:extLst>
              <a:ext uri="{FF2B5EF4-FFF2-40B4-BE49-F238E27FC236}">
                <a16:creationId xmlns:a16="http://schemas.microsoft.com/office/drawing/2014/main" id="{934710C8-57C5-BE13-6988-CC059D6ED766}"/>
              </a:ext>
            </a:extLst>
          </p:cNvPr>
          <p:cNvSpPr txBox="1"/>
          <p:nvPr/>
        </p:nvSpPr>
        <p:spPr>
          <a:xfrm>
            <a:off x="321578" y="2242393"/>
            <a:ext cx="11533207" cy="1200329"/>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Для библиотек округа в 2022г были приобретены книги в количестве 2743 экземпляра на общую сумму 1280,2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Организация клубов при библиотеках является хорошей формой привлечения новых читателей. В библиотеке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работает клуб «Общение» для пенсионеров и инвалидов. Для молодежи с .Гродеково работает </a:t>
            </a:r>
            <a:r>
              <a:rPr lang="ru-RU" sz="1200" dirty="0" err="1">
                <a:latin typeface="Times New Roman" panose="02020603050405020304" pitchFamily="18" charset="0"/>
                <a:cs typeface="Times New Roman" panose="02020603050405020304" pitchFamily="18" charset="0"/>
              </a:rPr>
              <a:t>медиастудия</a:t>
            </a:r>
            <a:r>
              <a:rPr lang="ru-RU" sz="1200" dirty="0">
                <a:latin typeface="Times New Roman" panose="02020603050405020304" pitchFamily="18" charset="0"/>
                <a:cs typeface="Times New Roman" panose="02020603050405020304" pitchFamily="18" charset="0"/>
              </a:rPr>
              <a:t> «Живи, село родное». Ребята снимают видеоролики о жизни молодежи в селах округа, участвуют во всероссийских и региональных конкурсах.</a:t>
            </a:r>
          </a:p>
          <a:p>
            <a:pPr algn="just"/>
            <a:r>
              <a:rPr lang="ru-RU" sz="1200" dirty="0">
                <a:latin typeface="Times New Roman" panose="02020603050405020304" pitchFamily="18" charset="0"/>
                <a:cs typeface="Times New Roman" panose="02020603050405020304" pitchFamily="18" charset="0"/>
              </a:rPr>
              <a:t>Для детей работают клубы «Малышок»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Любознайка</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с.Новогордеевка</a:t>
            </a:r>
            <a:r>
              <a:rPr lang="ru-RU" sz="1200" dirty="0">
                <a:latin typeface="Times New Roman" panose="02020603050405020304" pitchFamily="18" charset="0"/>
                <a:cs typeface="Times New Roman" panose="02020603050405020304" pitchFamily="18" charset="0"/>
              </a:rPr>
              <a:t>, «Эколог» </a:t>
            </a:r>
            <a:r>
              <a:rPr lang="ru-RU" sz="1200" dirty="0" err="1">
                <a:latin typeface="Times New Roman" panose="02020603050405020304" pitchFamily="18" charset="0"/>
                <a:cs typeface="Times New Roman" panose="02020603050405020304" pitchFamily="18" charset="0"/>
              </a:rPr>
              <a:t>с.Муравейка</a:t>
            </a:r>
            <a:r>
              <a:rPr lang="ru-RU" sz="1200" dirty="0">
                <a:latin typeface="Times New Roman" panose="02020603050405020304" pitchFamily="18" charset="0"/>
                <a:cs typeface="Times New Roman" panose="02020603050405020304" pitchFamily="18" charset="0"/>
              </a:rPr>
              <a:t> и «Месяцеслов» </a:t>
            </a:r>
            <a:r>
              <a:rPr lang="ru-RU" sz="1200" dirty="0" err="1">
                <a:latin typeface="Times New Roman" panose="02020603050405020304" pitchFamily="18" charset="0"/>
                <a:cs typeface="Times New Roman" panose="02020603050405020304" pitchFamily="18" charset="0"/>
              </a:rPr>
              <a:t>с.Виноградовка</a:t>
            </a:r>
            <a:r>
              <a:rPr lang="ru-RU" sz="1200" dirty="0">
                <a:latin typeface="Times New Roman" panose="02020603050405020304" pitchFamily="18" charset="0"/>
                <a:cs typeface="Times New Roman" panose="02020603050405020304" pitchFamily="18" charset="0"/>
              </a:rPr>
              <a:t>.</a:t>
            </a:r>
          </a:p>
          <a:p>
            <a:pPr algn="just"/>
            <a:r>
              <a:rPr lang="ru-RU" sz="1200" dirty="0">
                <a:latin typeface="Times New Roman" panose="02020603050405020304" pitchFamily="18" charset="0"/>
                <a:cs typeface="Times New Roman" panose="02020603050405020304" pitchFamily="18" charset="0"/>
              </a:rPr>
              <a:t>В 2022г музей посетили 9000 человек, проведено 99 мероприятий и 102 экскурсии.</a:t>
            </a:r>
          </a:p>
        </p:txBody>
      </p:sp>
      <p:pic>
        <p:nvPicPr>
          <p:cNvPr id="9" name="Рисунок 8">
            <a:extLst>
              <a:ext uri="{FF2B5EF4-FFF2-40B4-BE49-F238E27FC236}">
                <a16:creationId xmlns:a16="http://schemas.microsoft.com/office/drawing/2014/main" id="{5B6FC716-7144-85C8-9414-5B88458206D8}"/>
              </a:ext>
            </a:extLst>
          </p:cNvPr>
          <p:cNvPicPr>
            <a:picLocks noChangeAspect="1"/>
          </p:cNvPicPr>
          <p:nvPr/>
        </p:nvPicPr>
        <p:blipFill>
          <a:blip r:embed="rId4"/>
          <a:stretch>
            <a:fillRect/>
          </a:stretch>
        </p:blipFill>
        <p:spPr>
          <a:xfrm>
            <a:off x="267362" y="3518222"/>
            <a:ext cx="2075906" cy="2629948"/>
          </a:xfrm>
          <a:prstGeom prst="rect">
            <a:avLst/>
          </a:prstGeom>
        </p:spPr>
      </p:pic>
      <p:pic>
        <p:nvPicPr>
          <p:cNvPr id="10" name="Рисунок 9">
            <a:extLst>
              <a:ext uri="{FF2B5EF4-FFF2-40B4-BE49-F238E27FC236}">
                <a16:creationId xmlns:a16="http://schemas.microsoft.com/office/drawing/2014/main" id="{3327E8C3-7071-8974-E65E-0748C5DF5298}"/>
              </a:ext>
            </a:extLst>
          </p:cNvPr>
          <p:cNvPicPr>
            <a:picLocks noChangeAspect="1"/>
          </p:cNvPicPr>
          <p:nvPr/>
        </p:nvPicPr>
        <p:blipFill>
          <a:blip r:embed="rId5"/>
          <a:stretch>
            <a:fillRect/>
          </a:stretch>
        </p:blipFill>
        <p:spPr>
          <a:xfrm>
            <a:off x="5402511" y="3580701"/>
            <a:ext cx="2813348" cy="1800342"/>
          </a:xfrm>
          <a:prstGeom prst="rect">
            <a:avLst/>
          </a:prstGeom>
        </p:spPr>
      </p:pic>
      <p:sp>
        <p:nvSpPr>
          <p:cNvPr id="12" name="TextBox 11">
            <a:extLst>
              <a:ext uri="{FF2B5EF4-FFF2-40B4-BE49-F238E27FC236}">
                <a16:creationId xmlns:a16="http://schemas.microsoft.com/office/drawing/2014/main" id="{C35FC6CD-6F09-E8BB-89D6-1E0808D461C4}"/>
              </a:ext>
            </a:extLst>
          </p:cNvPr>
          <p:cNvSpPr txBox="1"/>
          <p:nvPr/>
        </p:nvSpPr>
        <p:spPr>
          <a:xfrm>
            <a:off x="2397154" y="3580701"/>
            <a:ext cx="2813348" cy="1569660"/>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В течение 2022г особое внимание уделялось реализации национального проекта «Культура». В рамках данного проекта был произведен капитальный ремонт Дома культуры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и приобретены кресла для зрительного зала. Общая сумма затрат составила 17 869,5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p>
        </p:txBody>
      </p:sp>
      <p:sp>
        <p:nvSpPr>
          <p:cNvPr id="13" name="TextBox 12">
            <a:extLst>
              <a:ext uri="{FF2B5EF4-FFF2-40B4-BE49-F238E27FC236}">
                <a16:creationId xmlns:a16="http://schemas.microsoft.com/office/drawing/2014/main" id="{F9A8ACBF-3D23-D0AE-AD83-CF7F8F6545D7}"/>
              </a:ext>
            </a:extLst>
          </p:cNvPr>
          <p:cNvSpPr txBox="1"/>
          <p:nvPr/>
        </p:nvSpPr>
        <p:spPr>
          <a:xfrm>
            <a:off x="8388172" y="3632567"/>
            <a:ext cx="3398360" cy="646331"/>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Отремонтирован памятник воинам – </a:t>
            </a:r>
            <a:r>
              <a:rPr lang="ru-RU" sz="1200" dirty="0" err="1">
                <a:latin typeface="Times New Roman" panose="02020603050405020304" pitchFamily="18" charset="0"/>
                <a:cs typeface="Times New Roman" panose="02020603050405020304" pitchFamily="18" charset="0"/>
              </a:rPr>
              <a:t>анучинцам</a:t>
            </a:r>
            <a:r>
              <a:rPr lang="ru-RU" sz="1200" dirty="0">
                <a:latin typeface="Times New Roman" panose="02020603050405020304" pitchFamily="18" charset="0"/>
                <a:cs typeface="Times New Roman" panose="02020603050405020304" pitchFamily="18" charset="0"/>
              </a:rPr>
              <a:t>, погибшим в годы Великой Отечественной войны 1941-1945гг. Сумма составила -8573,8 </a:t>
            </a:r>
            <a:r>
              <a:rPr lang="ru-RU" sz="1200" dirty="0" err="1">
                <a:latin typeface="Times New Roman" panose="02020603050405020304" pitchFamily="18" charset="0"/>
                <a:cs typeface="Times New Roman" panose="02020603050405020304" pitchFamily="18" charset="0"/>
              </a:rPr>
              <a:t>тыс.руб</a:t>
            </a:r>
            <a:r>
              <a:rPr lang="ru-RU" sz="1200" dirty="0">
                <a:latin typeface="Times New Roman" panose="02020603050405020304" pitchFamily="18" charset="0"/>
                <a:cs typeface="Times New Roman" panose="02020603050405020304" pitchFamily="18" charset="0"/>
              </a:rPr>
              <a:t>.</a:t>
            </a:r>
          </a:p>
        </p:txBody>
      </p:sp>
      <p:sp>
        <p:nvSpPr>
          <p:cNvPr id="14" name="TextBox 13">
            <a:extLst>
              <a:ext uri="{FF2B5EF4-FFF2-40B4-BE49-F238E27FC236}">
                <a16:creationId xmlns:a16="http://schemas.microsoft.com/office/drawing/2014/main" id="{94E1F874-7850-4BA6-F3FA-AA7422163C8F}"/>
              </a:ext>
            </a:extLst>
          </p:cNvPr>
          <p:cNvSpPr txBox="1"/>
          <p:nvPr/>
        </p:nvSpPr>
        <p:spPr>
          <a:xfrm>
            <a:off x="2713349" y="5588531"/>
            <a:ext cx="9141435" cy="276999"/>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Всего на укрепление материально-технической базы и проведение ремонтов в учреждениях культуры израсходовано </a:t>
            </a:r>
            <a:r>
              <a:rPr lang="ru-RU" sz="1200">
                <a:latin typeface="Times New Roman" panose="02020603050405020304" pitchFamily="18" charset="0"/>
                <a:cs typeface="Times New Roman" panose="02020603050405020304" pitchFamily="18" charset="0"/>
              </a:rPr>
              <a:t>более 28,2 </a:t>
            </a:r>
            <a:r>
              <a:rPr lang="ru-RU" sz="1200" dirty="0" err="1">
                <a:latin typeface="Times New Roman" panose="02020603050405020304" pitchFamily="18" charset="0"/>
                <a:cs typeface="Times New Roman" panose="02020603050405020304" pitchFamily="18" charset="0"/>
              </a:rPr>
              <a:t>млн.руб</a:t>
            </a:r>
            <a:r>
              <a:rPr lang="ru-RU" sz="12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865017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A64C7B5-6B1C-ADE9-809A-31F5F95F782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BBD163B-5B15-C5C3-5DCE-891CCC2EB764}"/>
              </a:ext>
            </a:extLst>
          </p:cNvPr>
          <p:cNvSpPr txBox="1"/>
          <p:nvPr/>
        </p:nvSpPr>
        <p:spPr>
          <a:xfrm>
            <a:off x="4484265" y="100412"/>
            <a:ext cx="3223469" cy="292388"/>
          </a:xfrm>
          <a:prstGeom prst="rect">
            <a:avLst/>
          </a:prstGeom>
          <a:noFill/>
        </p:spPr>
        <p:txBody>
          <a:bodyPr wrap="square">
            <a:spAutoFit/>
          </a:bodyPr>
          <a:lstStyle/>
          <a:p>
            <a:r>
              <a:rPr lang="ru-RU" sz="1300" b="1" i="1" dirty="0">
                <a:solidFill>
                  <a:srgbClr val="FF0000"/>
                </a:solidFill>
                <a:latin typeface="Times New Roman" panose="02020603050405020304" pitchFamily="18" charset="0"/>
                <a:cs typeface="Times New Roman" panose="02020603050405020304" pitchFamily="18" charset="0"/>
              </a:rPr>
              <a:t>Физическая культура и спорт</a:t>
            </a:r>
          </a:p>
        </p:txBody>
      </p:sp>
      <p:pic>
        <p:nvPicPr>
          <p:cNvPr id="5" name="Рисунок 4">
            <a:extLst>
              <a:ext uri="{FF2B5EF4-FFF2-40B4-BE49-F238E27FC236}">
                <a16:creationId xmlns:a16="http://schemas.microsoft.com/office/drawing/2014/main" id="{97AD3FF1-41B1-E2A5-7FEF-44F5836DEC34}"/>
              </a:ext>
            </a:extLst>
          </p:cNvPr>
          <p:cNvPicPr>
            <a:picLocks noChangeAspect="1"/>
          </p:cNvPicPr>
          <p:nvPr/>
        </p:nvPicPr>
        <p:blipFill>
          <a:blip r:embed="rId3"/>
          <a:stretch>
            <a:fillRect/>
          </a:stretch>
        </p:blipFill>
        <p:spPr>
          <a:xfrm>
            <a:off x="214365" y="430508"/>
            <a:ext cx="2465472" cy="1426129"/>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AE276BD9-5B9C-36AB-3C5F-E9C261F57145}"/>
              </a:ext>
            </a:extLst>
          </p:cNvPr>
          <p:cNvSpPr txBox="1"/>
          <p:nvPr/>
        </p:nvSpPr>
        <p:spPr>
          <a:xfrm>
            <a:off x="2894201" y="343354"/>
            <a:ext cx="9083433" cy="1600438"/>
          </a:xfrm>
          <a:prstGeom prst="rect">
            <a:avLst/>
          </a:prstGeom>
          <a:noFill/>
        </p:spPr>
        <p:txBody>
          <a:bodyPr wrap="square">
            <a:spAutoFit/>
          </a:bodyPr>
          <a:lstStyle/>
          <a:p>
            <a:pPr algn="just"/>
            <a:r>
              <a:rPr lang="ru-RU" sz="1400" dirty="0">
                <a:latin typeface="Times New Roman" panose="02020603050405020304" pitchFamily="18" charset="0"/>
                <a:cs typeface="Times New Roman" panose="02020603050405020304" pitchFamily="18" charset="0"/>
              </a:rPr>
              <a:t>     </a:t>
            </a:r>
            <a:r>
              <a:rPr lang="ru-RU" sz="1200" dirty="0">
                <a:latin typeface="Times New Roman" panose="02020603050405020304" pitchFamily="18" charset="0"/>
                <a:cs typeface="Times New Roman" panose="02020603050405020304" pitchFamily="18" charset="0"/>
              </a:rPr>
              <a:t>Спортивные объекты используется для занятий спортом и для проведения различного рода спортивных мероприятий. Всего на территории округа имеются 34 спортивных объекта.</a:t>
            </a:r>
          </a:p>
          <a:p>
            <a:pPr algn="just"/>
            <a:r>
              <a:rPr lang="ru-RU" sz="1200" dirty="0">
                <a:latin typeface="Times New Roman" panose="02020603050405020304" pitchFamily="18" charset="0"/>
                <a:cs typeface="Times New Roman" panose="02020603050405020304" pitchFamily="18" charset="0"/>
              </a:rPr>
              <a:t>Количество  граждан, систематически занимающихся физической культурой и спортом, в 2022году составило 5803 человек.</a:t>
            </a:r>
          </a:p>
          <a:p>
            <a:pPr algn="just"/>
            <a:r>
              <a:rPr lang="ru-RU" sz="1200" dirty="0">
                <a:latin typeface="Times New Roman" panose="02020603050405020304" pitchFamily="18" charset="0"/>
                <a:cs typeface="Times New Roman" panose="02020603050405020304" pitchFamily="18" charset="0"/>
              </a:rPr>
              <a:t>В 2022г было проведено 49 спортивных мероприятий. Спортсмены округа приняли активное участие и показали достойные результаты в следующих видах спорта: волейбол, мини-футбол, шахматы, бадминтон, лыжные гонки, джиу-джитсу, легкая атлетика, спортивный туризм и т.д. Всего в спортивных мероприятиях приняли участие 5112 человек.</a:t>
            </a:r>
          </a:p>
          <a:p>
            <a:pPr algn="just"/>
            <a:r>
              <a:rPr lang="ru-RU" sz="1200" dirty="0">
                <a:latin typeface="Times New Roman" panose="02020603050405020304" pitchFamily="18" charset="0"/>
                <a:cs typeface="Times New Roman" panose="02020603050405020304" pitchFamily="18" charset="0"/>
              </a:rPr>
              <a:t>На базе Центра тестирования «Готов к труду и обороне» ДЮСШ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прошли тестирование 238 человек, прошли испытания 169 человек.  </a:t>
            </a:r>
          </a:p>
        </p:txBody>
      </p:sp>
      <p:sp>
        <p:nvSpPr>
          <p:cNvPr id="7" name="TextBox 6">
            <a:extLst>
              <a:ext uri="{FF2B5EF4-FFF2-40B4-BE49-F238E27FC236}">
                <a16:creationId xmlns:a16="http://schemas.microsoft.com/office/drawing/2014/main" id="{61614561-4FE8-A65A-3FAC-D3CBBEEA18B4}"/>
              </a:ext>
            </a:extLst>
          </p:cNvPr>
          <p:cNvSpPr txBox="1"/>
          <p:nvPr/>
        </p:nvSpPr>
        <p:spPr>
          <a:xfrm>
            <a:off x="103988" y="1828562"/>
            <a:ext cx="11873646"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На лыжной базе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проведена реконструкция лыжной трассы «Зеленый остров», в результате увеличена дистанция лыжни с 2000м до 3000м и добавлен спуск – подъем 500м для лыжников – профессионалов и воспитанников ДЮСШ, также установлено освещение лыжной трассы (стартовый круг 500м.).</a:t>
            </a:r>
          </a:p>
          <a:p>
            <a:pPr algn="just"/>
            <a:r>
              <a:rPr lang="ru-RU" sz="1200" dirty="0">
                <a:latin typeface="Times New Roman" panose="02020603050405020304" pitchFamily="18" charset="0"/>
                <a:cs typeface="Times New Roman" panose="02020603050405020304" pitchFamily="18" charset="0"/>
              </a:rPr>
              <a:t>Для более качественного обслуживания лыжной трассы приобретен снегоход «Ермак» и навесное оборудование. Для бесплатного проката лыжного инвентаря и коньков, приобретено дополнительно 30 лыжных комплектов и 30 пар коньков, а так же станок для заточки коньков.</a:t>
            </a:r>
          </a:p>
        </p:txBody>
      </p:sp>
      <p:sp>
        <p:nvSpPr>
          <p:cNvPr id="8" name="TextBox 7">
            <a:extLst>
              <a:ext uri="{FF2B5EF4-FFF2-40B4-BE49-F238E27FC236}">
                <a16:creationId xmlns:a16="http://schemas.microsoft.com/office/drawing/2014/main" id="{DDDAFECE-8BB8-1727-D977-F99E5618221E}"/>
              </a:ext>
            </a:extLst>
          </p:cNvPr>
          <p:cNvSpPr txBox="1"/>
          <p:nvPr/>
        </p:nvSpPr>
        <p:spPr>
          <a:xfrm>
            <a:off x="103988" y="2659559"/>
            <a:ext cx="3209664" cy="830997"/>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На территории школы в </a:t>
            </a:r>
            <a:r>
              <a:rPr lang="ru-RU" sz="1200" dirty="0" err="1">
                <a:latin typeface="Times New Roman" panose="02020603050405020304" pitchFamily="18" charset="0"/>
                <a:cs typeface="Times New Roman" panose="02020603050405020304" pitchFamily="18" charset="0"/>
              </a:rPr>
              <a:t>с.Анучино</a:t>
            </a:r>
            <a:r>
              <a:rPr lang="ru-RU" sz="1200" dirty="0">
                <a:latin typeface="Times New Roman" panose="02020603050405020304" pitchFamily="18" charset="0"/>
                <a:cs typeface="Times New Roman" panose="02020603050405020304" pitchFamily="18" charset="0"/>
              </a:rPr>
              <a:t> установлено спортивное сооружение для занятий экстремальными видами спорта «Скейт-парк».</a:t>
            </a:r>
          </a:p>
        </p:txBody>
      </p:sp>
      <p:pic>
        <p:nvPicPr>
          <p:cNvPr id="9" name="Рисунок 8">
            <a:extLst>
              <a:ext uri="{FF2B5EF4-FFF2-40B4-BE49-F238E27FC236}">
                <a16:creationId xmlns:a16="http://schemas.microsoft.com/office/drawing/2014/main" id="{62533754-41D7-3BEE-7181-43199FB46DBE}"/>
              </a:ext>
            </a:extLst>
          </p:cNvPr>
          <p:cNvPicPr>
            <a:picLocks noChangeAspect="1"/>
          </p:cNvPicPr>
          <p:nvPr/>
        </p:nvPicPr>
        <p:blipFill>
          <a:blip r:embed="rId4"/>
          <a:stretch>
            <a:fillRect/>
          </a:stretch>
        </p:blipFill>
        <p:spPr>
          <a:xfrm>
            <a:off x="420267" y="3590573"/>
            <a:ext cx="2200847" cy="1231499"/>
          </a:xfrm>
          <a:prstGeom prst="rect">
            <a:avLst/>
          </a:prstGeom>
        </p:spPr>
      </p:pic>
      <p:sp>
        <p:nvSpPr>
          <p:cNvPr id="10" name="TextBox 9">
            <a:extLst>
              <a:ext uri="{FF2B5EF4-FFF2-40B4-BE49-F238E27FC236}">
                <a16:creationId xmlns:a16="http://schemas.microsoft.com/office/drawing/2014/main" id="{8F2EE4C3-A146-E017-4093-5C98CF0B5FDA}"/>
              </a:ext>
            </a:extLst>
          </p:cNvPr>
          <p:cNvSpPr txBox="1"/>
          <p:nvPr/>
        </p:nvSpPr>
        <p:spPr>
          <a:xfrm>
            <a:off x="3041381" y="4461356"/>
            <a:ext cx="3209664" cy="646331"/>
          </a:xfrm>
          <a:prstGeom prst="rect">
            <a:avLst/>
          </a:prstGeom>
          <a:noFill/>
        </p:spPr>
        <p:txBody>
          <a:bodyPr wrap="square">
            <a:spAutoFit/>
          </a:bodyPr>
          <a:lstStyle/>
          <a:p>
            <a:pPr algn="ctr"/>
            <a:r>
              <a:rPr lang="ru-RU" sz="1200" dirty="0">
                <a:latin typeface="Times New Roman" panose="02020603050405020304" pitchFamily="18" charset="0"/>
                <a:cs typeface="Times New Roman" panose="02020603050405020304" pitchFamily="18" charset="0"/>
              </a:rPr>
              <a:t>     В рамках инициативного бюджетирования «Твой проект» установлена спортивная площадка «</a:t>
            </a:r>
            <a:r>
              <a:rPr lang="ru-RU" sz="1200" dirty="0" err="1">
                <a:latin typeface="Times New Roman" panose="02020603050405020304" pitchFamily="18" charset="0"/>
                <a:cs typeface="Times New Roman" panose="02020603050405020304" pitchFamily="18" charset="0"/>
              </a:rPr>
              <a:t>ЗОЖник</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с.Гродеково</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ул.Озерная</a:t>
            </a:r>
            <a:endParaRPr lang="ru-RU" sz="1200" dirty="0">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221BB9AD-DB9A-C4F6-93BD-422A6D26EEE3}"/>
              </a:ext>
            </a:extLst>
          </p:cNvPr>
          <p:cNvPicPr>
            <a:picLocks noChangeAspect="1"/>
          </p:cNvPicPr>
          <p:nvPr/>
        </p:nvPicPr>
        <p:blipFill>
          <a:blip r:embed="rId5"/>
          <a:stretch>
            <a:fillRect/>
          </a:stretch>
        </p:blipFill>
        <p:spPr>
          <a:xfrm>
            <a:off x="3521103" y="2801072"/>
            <a:ext cx="2444708" cy="1579001"/>
          </a:xfrm>
          <a:prstGeom prst="rect">
            <a:avLst/>
          </a:prstGeom>
        </p:spPr>
      </p:pic>
      <p:sp>
        <p:nvSpPr>
          <p:cNvPr id="13" name="TextBox 12">
            <a:extLst>
              <a:ext uri="{FF2B5EF4-FFF2-40B4-BE49-F238E27FC236}">
                <a16:creationId xmlns:a16="http://schemas.microsoft.com/office/drawing/2014/main" id="{31C1954D-762D-4487-C4D7-467EFAA7F4B0}"/>
              </a:ext>
            </a:extLst>
          </p:cNvPr>
          <p:cNvSpPr txBox="1"/>
          <p:nvPr/>
        </p:nvSpPr>
        <p:spPr>
          <a:xfrm>
            <a:off x="6275037" y="2705726"/>
            <a:ext cx="5702597" cy="1015663"/>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В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с целью популяризации в округе пляжного волейбола, при поддержке СХПК «Восход» и руководства школы </a:t>
            </a:r>
            <a:r>
              <a:rPr lang="ru-RU" sz="1200" dirty="0" err="1">
                <a:latin typeface="Times New Roman" panose="02020603050405020304" pitchFamily="18" charset="0"/>
                <a:cs typeface="Times New Roman" panose="02020603050405020304" pitchFamily="18" charset="0"/>
              </a:rPr>
              <a:t>с.Чернышевка</a:t>
            </a:r>
            <a:r>
              <a:rPr lang="ru-RU" sz="1200" dirty="0">
                <a:latin typeface="Times New Roman" panose="02020603050405020304" pitchFamily="18" charset="0"/>
                <a:cs typeface="Times New Roman" panose="02020603050405020304" pitchFamily="18" charset="0"/>
              </a:rPr>
              <a:t>, установлена площадка для пляжного волейбола.</a:t>
            </a:r>
          </a:p>
          <a:p>
            <a:pPr algn="just"/>
            <a:r>
              <a:rPr lang="ru-RU" sz="1200" dirty="0">
                <a:latin typeface="Times New Roman" panose="02020603050405020304" pitchFamily="18" charset="0"/>
                <a:cs typeface="Times New Roman" panose="02020603050405020304" pitchFamily="18" charset="0"/>
              </a:rPr>
              <a:t>На всех спортивных объектах проведено брендирование национального проекта «Демография» и регионального проекта «Спорт – норм жизни».</a:t>
            </a:r>
          </a:p>
        </p:txBody>
      </p:sp>
    </p:spTree>
    <p:extLst>
      <p:ext uri="{BB962C8B-B14F-4D97-AF65-F5344CB8AC3E}">
        <p14:creationId xmlns:p14="http://schemas.microsoft.com/office/powerpoint/2010/main" val="3164915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A45C688-6F9B-F9E4-10FB-F39B2B7E004D}"/>
              </a:ext>
            </a:extLst>
          </p:cNvPr>
          <p:cNvPicPr>
            <a:picLocks noChangeAspect="1"/>
          </p:cNvPicPr>
          <p:nvPr/>
        </p:nvPicPr>
        <p:blipFill>
          <a:blip r:embed="rId2"/>
          <a:stretch>
            <a:fillRect/>
          </a:stretch>
        </p:blipFill>
        <p:spPr>
          <a:xfrm>
            <a:off x="0" y="0"/>
            <a:ext cx="12192000" cy="6857999"/>
          </a:xfrm>
          <a:prstGeom prst="rect">
            <a:avLst/>
          </a:prstGeom>
        </p:spPr>
      </p:pic>
      <p:sp>
        <p:nvSpPr>
          <p:cNvPr id="5" name="TextBox 4">
            <a:extLst>
              <a:ext uri="{FF2B5EF4-FFF2-40B4-BE49-F238E27FC236}">
                <a16:creationId xmlns:a16="http://schemas.microsoft.com/office/drawing/2014/main" id="{7078A58C-11DB-68DE-540C-EC93FA296618}"/>
              </a:ext>
            </a:extLst>
          </p:cNvPr>
          <p:cNvSpPr txBox="1"/>
          <p:nvPr/>
        </p:nvSpPr>
        <p:spPr>
          <a:xfrm>
            <a:off x="3420611" y="183503"/>
            <a:ext cx="4355983" cy="292388"/>
          </a:xfrm>
          <a:prstGeom prst="rect">
            <a:avLst/>
          </a:prstGeom>
          <a:noFill/>
        </p:spPr>
        <p:txBody>
          <a:bodyPr wrap="square">
            <a:spAutoFit/>
          </a:bodyPr>
          <a:lstStyle/>
          <a:p>
            <a:pPr algn="ctr"/>
            <a:r>
              <a:rPr lang="ru-RU" sz="1300" dirty="0">
                <a:solidFill>
                  <a:srgbClr val="0000FF"/>
                </a:solidFill>
                <a:latin typeface="Times New Roman" panose="02020603050405020304" pitchFamily="18" charset="0"/>
                <a:cs typeface="Times New Roman" panose="02020603050405020304" pitchFamily="18" charset="0"/>
              </a:rPr>
              <a:t>Нормативно – правовые акты</a:t>
            </a:r>
          </a:p>
        </p:txBody>
      </p:sp>
      <p:sp>
        <p:nvSpPr>
          <p:cNvPr id="6" name="TextBox 5">
            <a:extLst>
              <a:ext uri="{FF2B5EF4-FFF2-40B4-BE49-F238E27FC236}">
                <a16:creationId xmlns:a16="http://schemas.microsoft.com/office/drawing/2014/main" id="{DE188774-0BFE-70A7-9813-DBD52755AAA2}"/>
              </a:ext>
            </a:extLst>
          </p:cNvPr>
          <p:cNvSpPr txBox="1"/>
          <p:nvPr/>
        </p:nvSpPr>
        <p:spPr>
          <a:xfrm>
            <a:off x="474328" y="735508"/>
            <a:ext cx="11243344" cy="3046988"/>
          </a:xfrm>
          <a:prstGeom prst="rect">
            <a:avLst/>
          </a:prstGeom>
          <a:noFill/>
        </p:spPr>
        <p:txBody>
          <a:bodyPr wrap="square">
            <a:spAutoFit/>
          </a:bodyPr>
          <a:lstStyle/>
          <a:p>
            <a:pPr algn="just"/>
            <a:r>
              <a:rPr lang="ru-RU" sz="1200" dirty="0">
                <a:latin typeface="Times New Roman" panose="02020603050405020304" pitchFamily="18" charset="0"/>
                <a:cs typeface="Times New Roman" panose="02020603050405020304" pitchFamily="18" charset="0"/>
              </a:rPr>
              <a:t>- Постановление администрации от 25.03.2020г. № 181 «О создании Совета по инвестициям и развитию малого и среднего предпринимательства при главе администрации Анучинского муниципального округа»;</a:t>
            </a:r>
          </a:p>
          <a:p>
            <a:pPr algn="just"/>
            <a:r>
              <a:rPr lang="ru-RU" sz="1200" dirty="0">
                <a:latin typeface="Times New Roman" panose="02020603050405020304" pitchFamily="18" charset="0"/>
                <a:cs typeface="Times New Roman" panose="02020603050405020304" pitchFamily="18" charset="0"/>
              </a:rPr>
              <a:t>- Постановление администрации от 25.07.2019г № 378«Об утверждении положения о муниципальной поддержке инвестиционной деятельности на территории Анучинского муниципального района»;</a:t>
            </a:r>
          </a:p>
          <a:p>
            <a:pPr algn="just"/>
            <a:r>
              <a:rPr lang="ru-RU" sz="1200" dirty="0">
                <a:latin typeface="Times New Roman" panose="02020603050405020304" pitchFamily="18" charset="0"/>
                <a:cs typeface="Times New Roman" panose="02020603050405020304" pitchFamily="18" charset="0"/>
              </a:rPr>
              <a:t>- Постановление администрации от 01.02.2019г № 64-па «Об организации работы по обеспечению благоприятного инвестиционного климата в Анучинском  муниципальном районе»;</a:t>
            </a:r>
          </a:p>
          <a:p>
            <a:pPr algn="just"/>
            <a:r>
              <a:rPr lang="ru-RU" sz="1200" dirty="0">
                <a:latin typeface="Times New Roman" panose="02020603050405020304" pitchFamily="18" charset="0"/>
                <a:cs typeface="Times New Roman" panose="02020603050405020304" pitchFamily="18" charset="0"/>
              </a:rPr>
              <a:t>- Постановление от 13.07.2022 г. № 630 «Об утверждении Положения о </a:t>
            </a:r>
            <a:r>
              <a:rPr lang="ru-RU" sz="1200" dirty="0" err="1">
                <a:latin typeface="Times New Roman" panose="02020603050405020304" pitchFamily="18" charset="0"/>
                <a:cs typeface="Times New Roman" panose="02020603050405020304" pitchFamily="18" charset="0"/>
              </a:rPr>
              <a:t>муниципально</a:t>
            </a:r>
            <a:r>
              <a:rPr lang="ru-RU" sz="1200" dirty="0">
                <a:latin typeface="Times New Roman" panose="02020603050405020304" pitchFamily="18" charset="0"/>
                <a:cs typeface="Times New Roman" panose="02020603050405020304" pitchFamily="18" charset="0"/>
              </a:rPr>
              <a:t>-частном партнерстве в Анучинском муниципальном округе»; </a:t>
            </a:r>
          </a:p>
          <a:p>
            <a:pPr algn="just"/>
            <a:r>
              <a:rPr lang="ru-RU" sz="1200" dirty="0">
                <a:latin typeface="Times New Roman" panose="02020603050405020304" pitchFamily="18" charset="0"/>
                <a:cs typeface="Times New Roman" panose="02020603050405020304" pitchFamily="18" charset="0"/>
              </a:rPr>
              <a:t>- Постановление от 20.06.2022г №557 "Об утверждении Порядка предоставления субсидий, в том числе грантов в форме субсидий, юридическим лицам, индивидуальным предпринимателям, а также физическим лицам – производителям товаров, работ, услуг из бюджета АМО»;</a:t>
            </a:r>
          </a:p>
          <a:p>
            <a:pPr algn="just"/>
            <a:r>
              <a:rPr lang="ru-RU" sz="1200" dirty="0">
                <a:latin typeface="Times New Roman" panose="02020603050405020304" pitchFamily="18" charset="0"/>
                <a:cs typeface="Times New Roman" panose="02020603050405020304" pitchFamily="18" charset="0"/>
              </a:rPr>
              <a:t>- Распоряжение от 25.07.2022 №363-р «О реализации мероприятий по внедрению стандарта развития конкуренции в Анучинском муниципальном округе Приморского края на 2022 – 2025 годы»;</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lang="ru-RU" sz="1200" dirty="0">
                <a:latin typeface="Times New Roman" panose="02020603050405020304" pitchFamily="18" charset="0"/>
                <a:cs typeface="Times New Roman" panose="02020603050405020304" pitchFamily="18" charset="0"/>
              </a:rPr>
              <a:t>Постановление администрации от 13.12.202г № 1020-НПА «</a:t>
            </a: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Об утверждении Порядка проведения оценки регулирующего воздействия проектов муниципальных</a:t>
            </a:r>
          </a:p>
          <a:p>
            <a:pPr marR="0" lvl="0" algn="just" defTabSz="914400" rtl="0" eaLnBrk="1" fontAlgn="auto" latinLnBrk="0" hangingPunct="1">
              <a:lnSpc>
                <a:spcPct val="100000"/>
              </a:lnSpc>
              <a:spcBef>
                <a:spcPts val="0"/>
              </a:spcBef>
              <a:spcAft>
                <a:spcPts val="0"/>
              </a:spcAft>
              <a:buClrTx/>
              <a:buSzTx/>
              <a:tabLst/>
              <a:defRPr/>
            </a:pPr>
            <a:r>
              <a:rPr kumimoji="0" lang="ru-RU"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нормативных правовых актов Анучинского муниципального округа и Порядка проведения экспертизы муниципальных нормативных правовых актов Анучинского муниципального округа, затрагивающих вопросы осуществления предпринимательской и инвестиционной деятельности»;</a:t>
            </a:r>
          </a:p>
          <a:p>
            <a:pPr marR="0" lvl="0" algn="just" defTabSz="914400" rtl="0" eaLnBrk="1" fontAlgn="auto" latinLnBrk="0" hangingPunct="1">
              <a:lnSpc>
                <a:spcPct val="100000"/>
              </a:lnSpc>
              <a:spcBef>
                <a:spcPts val="0"/>
              </a:spcBef>
              <a:spcAft>
                <a:spcPts val="0"/>
              </a:spcAft>
              <a:buClrTx/>
              <a:buSzTx/>
              <a:tabLst/>
              <a:defRPr/>
            </a:pPr>
            <a:r>
              <a:rPr lang="ru-RU" sz="1200" dirty="0">
                <a:solidFill>
                  <a:prstClr val="black"/>
                </a:solidFill>
                <a:latin typeface="Times New Roman" panose="02020603050405020304" pitchFamily="18" charset="0"/>
                <a:cs typeface="Times New Roman" panose="02020603050405020304" pitchFamily="18" charset="0"/>
              </a:rPr>
              <a:t>- Распоряжение от 25.09.2019г № 326-р «Об утверждении Плана мероприятий («дорожной карты») по содействию развитию конкуренции, развитию конкурентной среды в Анучинском муниципальном районе».</a:t>
            </a:r>
            <a:endParaRPr lang="ru-RU" sz="1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48350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5277</TotalTime>
  <Words>8463</Words>
  <Application>Microsoft Office PowerPoint</Application>
  <PresentationFormat>Широкоэкранный</PresentationFormat>
  <Paragraphs>447</Paragraphs>
  <Slides>27</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27</vt:i4>
      </vt:variant>
    </vt:vector>
  </HeadingPairs>
  <TitlesOfParts>
    <vt:vector size="34" baseType="lpstr">
      <vt:lpstr>Arial</vt:lpstr>
      <vt:lpstr>Calibri</vt:lpstr>
      <vt:lpstr>Calibri Light</vt:lpstr>
      <vt:lpstr>Courier New</vt:lpstr>
      <vt:lpstr>Open Sans</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Вера В. Клыкова</dc:creator>
  <cp:lastModifiedBy>Вера В. Клыкова</cp:lastModifiedBy>
  <cp:revision>382</cp:revision>
  <cp:lastPrinted>2023-01-16T23:03:06Z</cp:lastPrinted>
  <dcterms:created xsi:type="dcterms:W3CDTF">2020-09-16T01:44:41Z</dcterms:created>
  <dcterms:modified xsi:type="dcterms:W3CDTF">2023-01-30T02:06:05Z</dcterms:modified>
</cp:coreProperties>
</file>