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rts/chart10.xml" ContentType="application/vnd.openxmlformats-officedocument.drawingml.chart+xml"/>
  <Override PartName="/ppt/charts/style2.xml" ContentType="application/vnd.ms-office.chartstyle+xml"/>
  <Override PartName="/ppt/charts/colors2.xml" ContentType="application/vnd.ms-office.chartcolorstyle+xml"/>
  <Override PartName="/ppt/charts/chart11.xml" ContentType="application/vnd.openxmlformats-officedocument.drawingml.chart+xml"/>
  <Override PartName="/ppt/charts/chart12.xml" ContentType="application/vnd.openxmlformats-officedocument.drawingml.chart+xml"/>
  <Override PartName="/ppt/charts/style3.xml" ContentType="application/vnd.ms-office.chartstyle+xml"/>
  <Override PartName="/ppt/charts/colors3.xml" ContentType="application/vnd.ms-office.chartcolorstyl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rts/chart13.xml" ContentType="application/vnd.openxmlformats-officedocument.drawingml.chart+xml"/>
  <Override PartName="/ppt/drawings/drawing1.xml" ContentType="application/vnd.openxmlformats-officedocument.drawingml.chartshapes+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style4.xml" ContentType="application/vnd.ms-office.chartstyle+xml"/>
  <Override PartName="/ppt/charts/colors4.xml" ContentType="application/vnd.ms-office.chartcolorstyl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87" r:id="rId2"/>
    <p:sldId id="454" r:id="rId3"/>
    <p:sldId id="455" r:id="rId4"/>
    <p:sldId id="456" r:id="rId5"/>
    <p:sldId id="457" r:id="rId6"/>
    <p:sldId id="458" r:id="rId7"/>
    <p:sldId id="459" r:id="rId8"/>
    <p:sldId id="460" r:id="rId9"/>
    <p:sldId id="461" r:id="rId10"/>
    <p:sldId id="462" r:id="rId11"/>
    <p:sldId id="463" r:id="rId12"/>
    <p:sldId id="464" r:id="rId13"/>
    <p:sldId id="465" r:id="rId14"/>
    <p:sldId id="466" r:id="rId15"/>
    <p:sldId id="467" r:id="rId16"/>
    <p:sldId id="468" r:id="rId17"/>
    <p:sldId id="469" r:id="rId18"/>
    <p:sldId id="489" r:id="rId19"/>
    <p:sldId id="476" r:id="rId20"/>
    <p:sldId id="478" r:id="rId21"/>
    <p:sldId id="491" r:id="rId22"/>
    <p:sldId id="492" r:id="rId23"/>
    <p:sldId id="490" r:id="rId24"/>
    <p:sldId id="493" r:id="rId25"/>
    <p:sldId id="479" r:id="rId26"/>
    <p:sldId id="480" r:id="rId27"/>
    <p:sldId id="481" r:id="rId28"/>
    <p:sldId id="482" r:id="rId29"/>
    <p:sldId id="483" r:id="rId30"/>
    <p:sldId id="484" r:id="rId31"/>
    <p:sldId id="485" r:id="rId32"/>
    <p:sldId id="486" r:id="rId33"/>
    <p:sldId id="487" r:id="rId34"/>
    <p:sldId id="495" r:id="rId35"/>
    <p:sldId id="496" r:id="rId36"/>
    <p:sldId id="488" r:id="rId37"/>
    <p:sldId id="494" r:id="rId38"/>
    <p:sldId id="497" r:id="rId39"/>
    <p:sldId id="498" r:id="rId40"/>
    <p:sldId id="499" r:id="rId41"/>
    <p:sldId id="500" r:id="rId42"/>
    <p:sldId id="501" r:id="rId43"/>
    <p:sldId id="502" r:id="rId44"/>
    <p:sldId id="503" r:id="rId45"/>
    <p:sldId id="504" r:id="rId46"/>
    <p:sldId id="505" r:id="rId47"/>
    <p:sldId id="506" r:id="rId48"/>
    <p:sldId id="507" r:id="rId49"/>
    <p:sldId id="508" r:id="rId50"/>
    <p:sldId id="509" r:id="rId51"/>
    <p:sldId id="510" r:id="rId52"/>
    <p:sldId id="511" r:id="rId53"/>
    <p:sldId id="512" r:id="rId54"/>
    <p:sldId id="513" r:id="rId55"/>
    <p:sldId id="514" r:id="rId56"/>
  </p:sldIdLst>
  <p:sldSz cx="12192000" cy="6858000"/>
  <p:notesSz cx="6888163" cy="100203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3FE"/>
    <a:srgbClr val="FFD7F9"/>
    <a:srgbClr val="F0FE8A"/>
    <a:srgbClr val="A9F1FD"/>
    <a:srgbClr val="65E6FB"/>
    <a:srgbClr val="E1E7FF"/>
    <a:srgbClr val="CADFF2"/>
    <a:srgbClr val="E0E0E0"/>
    <a:srgbClr val="FAD9C2"/>
    <a:srgbClr val="F8CAA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D083AE6-46FA-4A59-8FB0-9F97EB10719F}" styleName="Светлый стиль 3 — акцент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22838BEF-8BB2-4498-84A7-C5851F593DF1}" styleName="Средний стиль 4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Средний стиль 4 — акцент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A107856-5554-42FB-B03E-39F5DBC370BA}" styleName="Средний стиль 4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D7AC3CCA-C797-4891-BE02-D94E43425B78}" styleName="Средний стиль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505E3EF-67EA-436B-97B2-0124C06EBD24}" styleName="Средний стиль 4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113" d="100"/>
          <a:sy n="113" d="100"/>
        </p:scale>
        <p:origin x="222"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2.xml"/><Relationship Id="rId1" Type="http://schemas.microsoft.com/office/2011/relationships/chartStyle" Target="style2.xml"/></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3.xml"/><Relationship Id="rId1" Type="http://schemas.microsoft.com/office/2011/relationships/chartStyle" Target="style3.xml"/></Relationships>
</file>

<file path=ppt/charts/_rels/chart1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1" u="none" strike="noStrike" kern="1200" spc="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ru-RU" sz="1000" dirty="0">
                <a:solidFill>
                  <a:schemeClr val="tx1">
                    <a:lumMod val="95000"/>
                    <a:lumOff val="5000"/>
                  </a:schemeClr>
                </a:solidFill>
              </a:rPr>
              <a:t>Численность населения (чел.)</a:t>
            </a:r>
          </a:p>
        </c:rich>
      </c:tx>
      <c:layout>
        <c:manualLayout>
          <c:xMode val="edge"/>
          <c:yMode val="edge"/>
          <c:x val="0.19257493486200641"/>
          <c:y val="6.3049010428405619E-2"/>
        </c:manualLayout>
      </c:layout>
      <c:overlay val="0"/>
      <c:spPr>
        <a:noFill/>
        <a:ln>
          <a:noFill/>
        </a:ln>
        <a:effectLst/>
      </c:spPr>
      <c:txPr>
        <a:bodyPr rot="0" spcFirstLastPara="1" vertOverflow="ellipsis" vert="horz" wrap="square" anchor="ctr" anchorCtr="1"/>
        <a:lstStyle/>
        <a:p>
          <a:pPr>
            <a:defRPr sz="1200" b="1" i="1" u="none" strike="noStrike" kern="1200" spc="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Численность постоянного населения на конец года (тыс.чел.)</c:v>
                </c:pt>
              </c:strCache>
            </c:strRef>
          </c:tx>
          <c:spPr>
            <a:solidFill>
              <a:schemeClr val="accent2">
                <a:lumMod val="40000"/>
                <a:lumOff val="60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2024г</c:v>
                </c:pt>
                <c:pt idx="1">
                  <c:v>2025г</c:v>
                </c:pt>
                <c:pt idx="2">
                  <c:v>2026г</c:v>
                </c:pt>
                <c:pt idx="3">
                  <c:v>2027г</c:v>
                </c:pt>
                <c:pt idx="4">
                  <c:v>2028г</c:v>
                </c:pt>
              </c:strCache>
            </c:strRef>
          </c:cat>
          <c:val>
            <c:numRef>
              <c:f>Лист1!$B$2:$B$6</c:f>
              <c:numCache>
                <c:formatCode>General</c:formatCode>
                <c:ptCount val="5"/>
                <c:pt idx="0">
                  <c:v>12314</c:v>
                </c:pt>
                <c:pt idx="1">
                  <c:v>11981</c:v>
                </c:pt>
                <c:pt idx="2">
                  <c:v>11902</c:v>
                </c:pt>
                <c:pt idx="3" formatCode="0">
                  <c:v>11767</c:v>
                </c:pt>
                <c:pt idx="4">
                  <c:v>11652</c:v>
                </c:pt>
              </c:numCache>
            </c:numRef>
          </c:val>
          <c:shape val="cylinder"/>
          <c:extLst>
            <c:ext xmlns:c16="http://schemas.microsoft.com/office/drawing/2014/chart" uri="{C3380CC4-5D6E-409C-BE32-E72D297353CC}">
              <c16:uniqueId val="{00000000-4C98-414D-91AA-7CFC60382E5A}"/>
            </c:ext>
          </c:extLst>
        </c:ser>
        <c:dLbls>
          <c:showLegendKey val="0"/>
          <c:showVal val="1"/>
          <c:showCatName val="0"/>
          <c:showSerName val="0"/>
          <c:showPercent val="0"/>
          <c:showBubbleSize val="0"/>
        </c:dLbls>
        <c:gapWidth val="150"/>
        <c:shape val="box"/>
        <c:axId val="177748992"/>
        <c:axId val="177754880"/>
        <c:axId val="0"/>
      </c:bar3DChart>
      <c:catAx>
        <c:axId val="17774899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7754880"/>
        <c:crosses val="autoZero"/>
        <c:auto val="1"/>
        <c:lblAlgn val="ctr"/>
        <c:lblOffset val="100"/>
        <c:noMultiLvlLbl val="0"/>
      </c:catAx>
      <c:valAx>
        <c:axId val="177754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77489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1"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r>
              <a:rPr lang="ru-RU" sz="1000" dirty="0">
                <a:solidFill>
                  <a:schemeClr val="tx1">
                    <a:lumMod val="95000"/>
                    <a:lumOff val="5000"/>
                  </a:schemeClr>
                </a:solidFill>
              </a:rPr>
              <a:t>Уровень зарегистрированной безработицы (%)</a:t>
            </a:r>
          </a:p>
          <a:p>
            <a:pPr>
              <a:defRPr sz="1000" b="1" i="1"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sz="1000" dirty="0">
              <a:solidFill>
                <a:schemeClr val="tx1">
                  <a:lumMod val="95000"/>
                  <a:lumOff val="5000"/>
                </a:schemeClr>
              </a:solidFill>
            </a:endParaRPr>
          </a:p>
        </c:rich>
      </c:tx>
      <c:layout>
        <c:manualLayout>
          <c:xMode val="edge"/>
          <c:yMode val="edge"/>
          <c:x val="6.7578164576575034E-2"/>
          <c:y val="2.3065211672897424E-2"/>
        </c:manualLayout>
      </c:layout>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Объем отгруженной продукции, работ и услуг (млн.руб.)</c:v>
                </c:pt>
              </c:strCache>
            </c:strRef>
          </c:tx>
          <c:spPr>
            <a:solidFill>
              <a:srgbClr val="E0E6B6"/>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2024г</c:v>
                </c:pt>
                <c:pt idx="1">
                  <c:v>2025г</c:v>
                </c:pt>
                <c:pt idx="2">
                  <c:v>2026г</c:v>
                </c:pt>
                <c:pt idx="3">
                  <c:v>2027г</c:v>
                </c:pt>
                <c:pt idx="4">
                  <c:v>2028г</c:v>
                </c:pt>
              </c:strCache>
            </c:strRef>
          </c:cat>
          <c:val>
            <c:numRef>
              <c:f>Лист1!$B$2:$B$6</c:f>
              <c:numCache>
                <c:formatCode>0.00</c:formatCode>
                <c:ptCount val="5"/>
                <c:pt idx="0">
                  <c:v>2.2000000000000002</c:v>
                </c:pt>
                <c:pt idx="1">
                  <c:v>1.66</c:v>
                </c:pt>
                <c:pt idx="2">
                  <c:v>1.62</c:v>
                </c:pt>
                <c:pt idx="3">
                  <c:v>1.6</c:v>
                </c:pt>
                <c:pt idx="4">
                  <c:v>1.55</c:v>
                </c:pt>
              </c:numCache>
            </c:numRef>
          </c:val>
          <c:shape val="cylinder"/>
          <c:extLst>
            <c:ext xmlns:c16="http://schemas.microsoft.com/office/drawing/2014/chart" uri="{C3380CC4-5D6E-409C-BE32-E72D297353CC}">
              <c16:uniqueId val="{00000000-2612-46EF-9403-A278AA32286F}"/>
            </c:ext>
          </c:extLst>
        </c:ser>
        <c:dLbls>
          <c:showLegendKey val="0"/>
          <c:showVal val="1"/>
          <c:showCatName val="0"/>
          <c:showSerName val="0"/>
          <c:showPercent val="0"/>
          <c:showBubbleSize val="0"/>
        </c:dLbls>
        <c:gapWidth val="150"/>
        <c:shape val="box"/>
        <c:axId val="181214592"/>
        <c:axId val="181228672"/>
        <c:axId val="0"/>
      </c:bar3DChart>
      <c:catAx>
        <c:axId val="18121459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1228672"/>
        <c:crosses val="autoZero"/>
        <c:auto val="1"/>
        <c:lblAlgn val="ctr"/>
        <c:lblOffset val="100"/>
        <c:noMultiLvlLbl val="0"/>
      </c:catAx>
      <c:valAx>
        <c:axId val="18122867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12145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1" u="none" strike="noStrike" kern="1200" spc="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ru-RU" sz="1000" dirty="0">
                <a:solidFill>
                  <a:schemeClr val="tx1">
                    <a:lumMod val="95000"/>
                    <a:lumOff val="5000"/>
                  </a:schemeClr>
                </a:solidFill>
              </a:rPr>
              <a:t>Индекс потребительских цен (%) </a:t>
            </a:r>
          </a:p>
        </c:rich>
      </c:tx>
      <c:layout>
        <c:manualLayout>
          <c:xMode val="edge"/>
          <c:yMode val="edge"/>
          <c:x val="0.30599130315055817"/>
          <c:y val="4.6130194300741757E-2"/>
        </c:manualLayout>
      </c:layout>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Инвестиции в основной капитал</c:v>
                </c:pt>
              </c:strCache>
            </c:strRef>
          </c:tx>
          <c:spPr>
            <a:solidFill>
              <a:srgbClr val="00B0F0"/>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2024г</c:v>
                </c:pt>
                <c:pt idx="1">
                  <c:v>2025г</c:v>
                </c:pt>
                <c:pt idx="2">
                  <c:v>2026г</c:v>
                </c:pt>
                <c:pt idx="3">
                  <c:v>2027г</c:v>
                </c:pt>
                <c:pt idx="4">
                  <c:v>2028г</c:v>
                </c:pt>
              </c:strCache>
            </c:strRef>
          </c:cat>
          <c:val>
            <c:numRef>
              <c:f>Лист1!$B$2:$B$6</c:f>
              <c:numCache>
                <c:formatCode>0.00</c:formatCode>
                <c:ptCount val="5"/>
                <c:pt idx="0">
                  <c:v>108.5</c:v>
                </c:pt>
                <c:pt idx="1">
                  <c:v>109.3</c:v>
                </c:pt>
                <c:pt idx="2">
                  <c:v>104</c:v>
                </c:pt>
                <c:pt idx="3">
                  <c:v>104</c:v>
                </c:pt>
                <c:pt idx="4">
                  <c:v>104</c:v>
                </c:pt>
              </c:numCache>
            </c:numRef>
          </c:val>
          <c:shape val="cylinder"/>
          <c:extLst>
            <c:ext xmlns:c16="http://schemas.microsoft.com/office/drawing/2014/chart" uri="{C3380CC4-5D6E-409C-BE32-E72D297353CC}">
              <c16:uniqueId val="{00000000-0230-4772-AF64-BA0759B1DEBF}"/>
            </c:ext>
          </c:extLst>
        </c:ser>
        <c:dLbls>
          <c:showLegendKey val="0"/>
          <c:showVal val="1"/>
          <c:showCatName val="0"/>
          <c:showSerName val="0"/>
          <c:showPercent val="0"/>
          <c:showBubbleSize val="0"/>
        </c:dLbls>
        <c:gapWidth val="150"/>
        <c:shape val="box"/>
        <c:axId val="181516928"/>
        <c:axId val="181531008"/>
        <c:axId val="0"/>
      </c:bar3DChart>
      <c:catAx>
        <c:axId val="18151692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1531008"/>
        <c:crosses val="autoZero"/>
        <c:auto val="1"/>
        <c:lblAlgn val="ctr"/>
        <c:lblOffset val="100"/>
        <c:noMultiLvlLbl val="0"/>
      </c:catAx>
      <c:valAx>
        <c:axId val="18153100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15169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1"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r>
              <a:rPr lang="ru-RU" sz="1000" dirty="0">
                <a:solidFill>
                  <a:schemeClr val="tx1">
                    <a:lumMod val="95000"/>
                    <a:lumOff val="5000"/>
                  </a:schemeClr>
                </a:solidFill>
              </a:rPr>
              <a:t>Инвестиции в основной капитал (млн.руб.)</a:t>
            </a:r>
          </a:p>
        </c:rich>
      </c:tx>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Объем отгруженной продукции, работ и услуг (млн.руб.)</c:v>
                </c:pt>
              </c:strCache>
            </c:strRef>
          </c:tx>
          <c:spPr>
            <a:solidFill>
              <a:srgbClr val="CC66FF"/>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2024г</c:v>
                </c:pt>
                <c:pt idx="1">
                  <c:v>2025г</c:v>
                </c:pt>
                <c:pt idx="2">
                  <c:v>2026г</c:v>
                </c:pt>
                <c:pt idx="3">
                  <c:v>2027г</c:v>
                </c:pt>
                <c:pt idx="4">
                  <c:v>2028г</c:v>
                </c:pt>
              </c:strCache>
            </c:strRef>
          </c:cat>
          <c:val>
            <c:numRef>
              <c:f>Лист1!$B$2:$B$6</c:f>
              <c:numCache>
                <c:formatCode>0.00</c:formatCode>
                <c:ptCount val="5"/>
                <c:pt idx="0">
                  <c:v>98.6</c:v>
                </c:pt>
                <c:pt idx="1">
                  <c:v>108.3</c:v>
                </c:pt>
                <c:pt idx="2">
                  <c:v>117.9</c:v>
                </c:pt>
                <c:pt idx="3">
                  <c:v>123.2</c:v>
                </c:pt>
                <c:pt idx="4">
                  <c:v>133.1</c:v>
                </c:pt>
              </c:numCache>
            </c:numRef>
          </c:val>
          <c:shape val="cylinder"/>
          <c:extLst>
            <c:ext xmlns:c16="http://schemas.microsoft.com/office/drawing/2014/chart" uri="{C3380CC4-5D6E-409C-BE32-E72D297353CC}">
              <c16:uniqueId val="{00000000-5C3B-4556-9442-3021E26E1EE0}"/>
            </c:ext>
          </c:extLst>
        </c:ser>
        <c:dLbls>
          <c:showLegendKey val="0"/>
          <c:showVal val="1"/>
          <c:showCatName val="0"/>
          <c:showSerName val="0"/>
          <c:showPercent val="0"/>
          <c:showBubbleSize val="0"/>
        </c:dLbls>
        <c:gapWidth val="150"/>
        <c:shape val="box"/>
        <c:axId val="181603328"/>
        <c:axId val="181617408"/>
        <c:axId val="0"/>
      </c:bar3DChart>
      <c:catAx>
        <c:axId val="18160332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1617408"/>
        <c:crosses val="autoZero"/>
        <c:auto val="1"/>
        <c:lblAlgn val="ctr"/>
        <c:lblOffset val="100"/>
        <c:noMultiLvlLbl val="0"/>
      </c:catAx>
      <c:valAx>
        <c:axId val="18161740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16033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1"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r>
              <a:rPr lang="ru-RU" sz="1100" dirty="0">
                <a:solidFill>
                  <a:schemeClr val="tx1">
                    <a:lumMod val="95000"/>
                    <a:lumOff val="5000"/>
                  </a:schemeClr>
                </a:solidFill>
              </a:rPr>
              <a:t>Прибыль (%)</a:t>
            </a:r>
          </a:p>
        </c:rich>
      </c:tx>
      <c:layout>
        <c:manualLayout>
          <c:xMode val="edge"/>
          <c:yMode val="edge"/>
          <c:x val="0.42698602618110187"/>
          <c:y val="6.1506925734322183E-2"/>
        </c:manualLayout>
      </c:layout>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Численность постоянного населения на конец года (тыс.чел.)</c:v>
                </c:pt>
              </c:strCache>
            </c:strRef>
          </c:tx>
          <c:spPr>
            <a:solidFill>
              <a:srgbClr val="FFFF00"/>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2024г</c:v>
                </c:pt>
                <c:pt idx="1">
                  <c:v>2025г</c:v>
                </c:pt>
                <c:pt idx="2">
                  <c:v>2026г</c:v>
                </c:pt>
                <c:pt idx="3">
                  <c:v>2027г</c:v>
                </c:pt>
                <c:pt idx="4">
                  <c:v>2028г</c:v>
                </c:pt>
              </c:strCache>
            </c:strRef>
          </c:cat>
          <c:val>
            <c:numRef>
              <c:f>Лист1!$B$2:$B$6</c:f>
              <c:numCache>
                <c:formatCode>0.00</c:formatCode>
                <c:ptCount val="5"/>
                <c:pt idx="0">
                  <c:v>104.3</c:v>
                </c:pt>
                <c:pt idx="1">
                  <c:v>104.4</c:v>
                </c:pt>
                <c:pt idx="2">
                  <c:v>104.6</c:v>
                </c:pt>
                <c:pt idx="3">
                  <c:v>104.8</c:v>
                </c:pt>
                <c:pt idx="4">
                  <c:v>105</c:v>
                </c:pt>
              </c:numCache>
            </c:numRef>
          </c:val>
          <c:shape val="cylinder"/>
          <c:extLst>
            <c:ext xmlns:c16="http://schemas.microsoft.com/office/drawing/2014/chart" uri="{C3380CC4-5D6E-409C-BE32-E72D297353CC}">
              <c16:uniqueId val="{00000000-13B9-41F0-8EB2-702EA04938CE}"/>
            </c:ext>
          </c:extLst>
        </c:ser>
        <c:dLbls>
          <c:showLegendKey val="0"/>
          <c:showVal val="1"/>
          <c:showCatName val="0"/>
          <c:showSerName val="0"/>
          <c:showPercent val="0"/>
          <c:showBubbleSize val="0"/>
        </c:dLbls>
        <c:gapWidth val="150"/>
        <c:shape val="box"/>
        <c:axId val="181481856"/>
        <c:axId val="181483392"/>
        <c:axId val="0"/>
      </c:bar3DChart>
      <c:catAx>
        <c:axId val="18148185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1483392"/>
        <c:crosses val="autoZero"/>
        <c:auto val="1"/>
        <c:lblAlgn val="ctr"/>
        <c:lblOffset val="100"/>
        <c:noMultiLvlLbl val="0"/>
      </c:catAx>
      <c:valAx>
        <c:axId val="18148339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14818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1"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r>
              <a:rPr lang="ru-RU" sz="1000" dirty="0">
                <a:solidFill>
                  <a:schemeClr val="tx1">
                    <a:lumMod val="95000"/>
                    <a:lumOff val="5000"/>
                  </a:schemeClr>
                </a:solidFill>
              </a:rPr>
              <a:t>Среднемесячная заработная плата(руб</a:t>
            </a:r>
            <a:r>
              <a:rPr lang="ru-RU" sz="1100" dirty="0">
                <a:solidFill>
                  <a:schemeClr val="tx1">
                    <a:lumMod val="95000"/>
                    <a:lumOff val="5000"/>
                  </a:schemeClr>
                </a:solidFill>
              </a:rPr>
              <a:t>.)</a:t>
            </a:r>
          </a:p>
        </c:rich>
      </c:tx>
      <c:layout>
        <c:manualLayout>
          <c:xMode val="edge"/>
          <c:yMode val="edge"/>
          <c:x val="0.26135119959295511"/>
          <c:y val="4.6130194300741757E-2"/>
        </c:manualLayout>
      </c:layout>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Среднемесячная заработная плата (руб.)</c:v>
                </c:pt>
              </c:strCache>
            </c:strRef>
          </c:tx>
          <c:spPr>
            <a:solidFill>
              <a:schemeClr val="accent6"/>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2024г</c:v>
                </c:pt>
                <c:pt idx="1">
                  <c:v>2025г</c:v>
                </c:pt>
                <c:pt idx="2">
                  <c:v>2026г</c:v>
                </c:pt>
                <c:pt idx="3">
                  <c:v>2027г</c:v>
                </c:pt>
                <c:pt idx="4">
                  <c:v>2028г</c:v>
                </c:pt>
              </c:strCache>
            </c:strRef>
          </c:cat>
          <c:val>
            <c:numRef>
              <c:f>Лист1!$B$2:$B$6</c:f>
              <c:numCache>
                <c:formatCode>0.00</c:formatCode>
                <c:ptCount val="5"/>
                <c:pt idx="0">
                  <c:v>76451.100000000006</c:v>
                </c:pt>
                <c:pt idx="1">
                  <c:v>88768.3</c:v>
                </c:pt>
                <c:pt idx="2">
                  <c:v>102872.3</c:v>
                </c:pt>
                <c:pt idx="3">
                  <c:v>119332.2</c:v>
                </c:pt>
                <c:pt idx="4">
                  <c:v>134751.9</c:v>
                </c:pt>
              </c:numCache>
            </c:numRef>
          </c:val>
          <c:shape val="cylinder"/>
          <c:extLst>
            <c:ext xmlns:c16="http://schemas.microsoft.com/office/drawing/2014/chart" uri="{C3380CC4-5D6E-409C-BE32-E72D297353CC}">
              <c16:uniqueId val="{00000000-EBAD-47AB-BDE8-8C8D9808DE53}"/>
            </c:ext>
          </c:extLst>
        </c:ser>
        <c:dLbls>
          <c:showLegendKey val="0"/>
          <c:showVal val="1"/>
          <c:showCatName val="0"/>
          <c:showSerName val="0"/>
          <c:showPercent val="0"/>
          <c:showBubbleSize val="0"/>
        </c:dLbls>
        <c:gapWidth val="150"/>
        <c:shape val="box"/>
        <c:axId val="180981120"/>
        <c:axId val="180987008"/>
        <c:axId val="0"/>
      </c:bar3DChart>
      <c:catAx>
        <c:axId val="18098112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0987008"/>
        <c:crosses val="autoZero"/>
        <c:auto val="1"/>
        <c:lblAlgn val="ctr"/>
        <c:lblOffset val="100"/>
        <c:noMultiLvlLbl val="0"/>
      </c:catAx>
      <c:valAx>
        <c:axId val="18098700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09811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1"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r>
              <a:rPr lang="ru-RU" sz="1000" dirty="0">
                <a:solidFill>
                  <a:schemeClr val="tx1">
                    <a:lumMod val="95000"/>
                    <a:lumOff val="5000"/>
                  </a:schemeClr>
                </a:solidFill>
              </a:rPr>
              <a:t>Объем</a:t>
            </a:r>
            <a:r>
              <a:rPr lang="ru-RU" sz="1000" baseline="0" dirty="0">
                <a:solidFill>
                  <a:schemeClr val="tx1">
                    <a:lumMod val="95000"/>
                    <a:lumOff val="5000"/>
                  </a:schemeClr>
                </a:solidFill>
              </a:rPr>
              <a:t> жилищного строительства</a:t>
            </a:r>
            <a:r>
              <a:rPr lang="ru-RU" sz="1000" dirty="0">
                <a:solidFill>
                  <a:schemeClr val="tx1">
                    <a:lumMod val="95000"/>
                    <a:lumOff val="5000"/>
                  </a:schemeClr>
                </a:solidFill>
              </a:rPr>
              <a:t>(кв.м.)</a:t>
            </a:r>
          </a:p>
        </c:rich>
      </c:tx>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Объем отгруженной продукции, работ и услуг (млн.руб.)</c:v>
                </c:pt>
              </c:strCache>
            </c:strRef>
          </c:tx>
          <c:spPr>
            <a:solidFill>
              <a:srgbClr val="C4FD7F"/>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2024г</c:v>
                </c:pt>
                <c:pt idx="1">
                  <c:v>2025г</c:v>
                </c:pt>
                <c:pt idx="2">
                  <c:v>2026г</c:v>
                </c:pt>
                <c:pt idx="3">
                  <c:v>2027г</c:v>
                </c:pt>
                <c:pt idx="4">
                  <c:v>2028г</c:v>
                </c:pt>
              </c:strCache>
            </c:strRef>
          </c:cat>
          <c:val>
            <c:numRef>
              <c:f>Лист1!$B$2:$B$6</c:f>
              <c:numCache>
                <c:formatCode>General</c:formatCode>
                <c:ptCount val="5"/>
                <c:pt idx="0">
                  <c:v>3250</c:v>
                </c:pt>
                <c:pt idx="1">
                  <c:v>3316</c:v>
                </c:pt>
                <c:pt idx="2">
                  <c:v>3700</c:v>
                </c:pt>
                <c:pt idx="3" formatCode="0">
                  <c:v>3900</c:v>
                </c:pt>
                <c:pt idx="4">
                  <c:v>4200</c:v>
                </c:pt>
              </c:numCache>
            </c:numRef>
          </c:val>
          <c:shape val="cylinder"/>
          <c:extLst>
            <c:ext xmlns:c16="http://schemas.microsoft.com/office/drawing/2014/chart" uri="{C3380CC4-5D6E-409C-BE32-E72D297353CC}">
              <c16:uniqueId val="{00000000-DE6D-42BB-82E7-73F6935F0F25}"/>
            </c:ext>
          </c:extLst>
        </c:ser>
        <c:dLbls>
          <c:showLegendKey val="0"/>
          <c:showVal val="1"/>
          <c:showCatName val="0"/>
          <c:showSerName val="0"/>
          <c:showPercent val="0"/>
          <c:showBubbleSize val="0"/>
        </c:dLbls>
        <c:gapWidth val="150"/>
        <c:shape val="box"/>
        <c:axId val="181265536"/>
        <c:axId val="181267072"/>
        <c:axId val="0"/>
      </c:bar3DChart>
      <c:catAx>
        <c:axId val="18126553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1267072"/>
        <c:crosses val="autoZero"/>
        <c:auto val="1"/>
        <c:lblAlgn val="ctr"/>
        <c:lblOffset val="100"/>
        <c:noMultiLvlLbl val="0"/>
      </c:catAx>
      <c:valAx>
        <c:axId val="181267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12655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1"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r>
              <a:rPr lang="ru-RU" sz="1000" dirty="0">
                <a:solidFill>
                  <a:schemeClr val="tx1">
                    <a:lumMod val="95000"/>
                    <a:lumOff val="5000"/>
                  </a:schemeClr>
                </a:solidFill>
              </a:rPr>
              <a:t>Фонд оплаты труда (</a:t>
            </a:r>
            <a:r>
              <a:rPr lang="ru-RU" sz="1000" dirty="0" err="1">
                <a:solidFill>
                  <a:schemeClr val="tx1">
                    <a:lumMod val="95000"/>
                    <a:lumOff val="5000"/>
                  </a:schemeClr>
                </a:solidFill>
              </a:rPr>
              <a:t>млн.руб</a:t>
            </a:r>
            <a:r>
              <a:rPr lang="ru-RU" sz="1000" dirty="0">
                <a:solidFill>
                  <a:schemeClr val="tx1">
                    <a:lumMod val="95000"/>
                    <a:lumOff val="5000"/>
                  </a:schemeClr>
                </a:solidFill>
              </a:rPr>
              <a:t>.)</a:t>
            </a:r>
          </a:p>
        </c:rich>
      </c:tx>
      <c:layout>
        <c:manualLayout>
          <c:xMode val="edge"/>
          <c:yMode val="edge"/>
          <c:x val="0.31443393471016745"/>
          <c:y val="5.3818560017531998E-2"/>
        </c:manualLayout>
      </c:layout>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Столбец1</c:v>
                </c:pt>
              </c:strCache>
            </c:strRef>
          </c:tx>
          <c:spPr>
            <a:solidFill>
              <a:schemeClr val="accent2"/>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2024г</c:v>
                </c:pt>
                <c:pt idx="1">
                  <c:v>2025г</c:v>
                </c:pt>
                <c:pt idx="2">
                  <c:v>2026г</c:v>
                </c:pt>
                <c:pt idx="3">
                  <c:v>2027г</c:v>
                </c:pt>
                <c:pt idx="4">
                  <c:v>2028г</c:v>
                </c:pt>
              </c:strCache>
            </c:strRef>
          </c:cat>
          <c:val>
            <c:numRef>
              <c:f>Лист1!$B$2:$B$6</c:f>
              <c:numCache>
                <c:formatCode>0.00</c:formatCode>
                <c:ptCount val="5"/>
                <c:pt idx="0">
                  <c:v>1191.883</c:v>
                </c:pt>
                <c:pt idx="1">
                  <c:v>1432.32</c:v>
                </c:pt>
                <c:pt idx="2">
                  <c:v>1493.9</c:v>
                </c:pt>
                <c:pt idx="3">
                  <c:v>1599.3</c:v>
                </c:pt>
                <c:pt idx="4">
                  <c:v>1700.9</c:v>
                </c:pt>
              </c:numCache>
            </c:numRef>
          </c:val>
          <c:shape val="cylinder"/>
          <c:extLst>
            <c:ext xmlns:c16="http://schemas.microsoft.com/office/drawing/2014/chart" uri="{C3380CC4-5D6E-409C-BE32-E72D297353CC}">
              <c16:uniqueId val="{00000000-8A8D-423A-B2CA-4895A6405288}"/>
            </c:ext>
          </c:extLst>
        </c:ser>
        <c:dLbls>
          <c:showLegendKey val="0"/>
          <c:showVal val="1"/>
          <c:showCatName val="0"/>
          <c:showSerName val="0"/>
          <c:showPercent val="0"/>
          <c:showBubbleSize val="0"/>
        </c:dLbls>
        <c:gapWidth val="150"/>
        <c:shape val="box"/>
        <c:axId val="180941952"/>
        <c:axId val="180943488"/>
        <c:axId val="0"/>
      </c:bar3DChart>
      <c:catAx>
        <c:axId val="18094195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0943488"/>
        <c:crosses val="autoZero"/>
        <c:auto val="1"/>
        <c:lblAlgn val="ctr"/>
        <c:lblOffset val="100"/>
        <c:noMultiLvlLbl val="0"/>
      </c:catAx>
      <c:valAx>
        <c:axId val="18094348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09419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1"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r>
              <a:rPr lang="ru-RU" sz="1000" dirty="0">
                <a:solidFill>
                  <a:schemeClr val="tx1">
                    <a:lumMod val="95000"/>
                    <a:lumOff val="5000"/>
                  </a:schemeClr>
                </a:solidFill>
              </a:rPr>
              <a:t>Прожиточный минимум(руб.)</a:t>
            </a:r>
          </a:p>
        </c:rich>
      </c:tx>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Объем отгруженной продукции, работ и услуг (млн.руб.)</c:v>
                </c:pt>
              </c:strCache>
            </c:strRef>
          </c:tx>
          <c:spPr>
            <a:solidFill>
              <a:srgbClr val="E3CEFE"/>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2024г</c:v>
                </c:pt>
                <c:pt idx="1">
                  <c:v>2025г</c:v>
                </c:pt>
                <c:pt idx="2">
                  <c:v>2026г</c:v>
                </c:pt>
                <c:pt idx="3">
                  <c:v>2027г</c:v>
                </c:pt>
                <c:pt idx="4">
                  <c:v>2028г</c:v>
                </c:pt>
              </c:strCache>
            </c:strRef>
          </c:cat>
          <c:val>
            <c:numRef>
              <c:f>Лист1!$B$2:$B$6</c:f>
              <c:numCache>
                <c:formatCode>General</c:formatCode>
                <c:ptCount val="5"/>
                <c:pt idx="0">
                  <c:v>18389</c:v>
                </c:pt>
                <c:pt idx="1">
                  <c:v>21102</c:v>
                </c:pt>
                <c:pt idx="2">
                  <c:v>22706</c:v>
                </c:pt>
                <c:pt idx="3" formatCode="0">
                  <c:v>23614</c:v>
                </c:pt>
                <c:pt idx="4">
                  <c:v>24559</c:v>
                </c:pt>
              </c:numCache>
            </c:numRef>
          </c:val>
          <c:shape val="cylinder"/>
          <c:extLst>
            <c:ext xmlns:c16="http://schemas.microsoft.com/office/drawing/2014/chart" uri="{C3380CC4-5D6E-409C-BE32-E72D297353CC}">
              <c16:uniqueId val="{00000000-54D5-4AA6-837A-ADE772913D5B}"/>
            </c:ext>
          </c:extLst>
        </c:ser>
        <c:dLbls>
          <c:showLegendKey val="0"/>
          <c:showVal val="1"/>
          <c:showCatName val="0"/>
          <c:showSerName val="0"/>
          <c:showPercent val="0"/>
          <c:showBubbleSize val="0"/>
        </c:dLbls>
        <c:gapWidth val="150"/>
        <c:shape val="box"/>
        <c:axId val="181650560"/>
        <c:axId val="181652096"/>
        <c:axId val="0"/>
      </c:bar3DChart>
      <c:catAx>
        <c:axId val="18165056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1652096"/>
        <c:crosses val="autoZero"/>
        <c:auto val="1"/>
        <c:lblAlgn val="ctr"/>
        <c:lblOffset val="100"/>
        <c:noMultiLvlLbl val="0"/>
      </c:catAx>
      <c:valAx>
        <c:axId val="181652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16505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Лист1!$B$1</c:f>
              <c:strCache>
                <c:ptCount val="1"/>
                <c:pt idx="0">
                  <c:v>налоговые</c:v>
                </c:pt>
              </c:strCache>
            </c:strRef>
          </c:tx>
          <c:spPr>
            <a:solidFill>
              <a:schemeClr val="accent6">
                <a:lumMod val="60000"/>
                <a:lumOff val="40000"/>
              </a:schemeClr>
            </a:solidFill>
            <a:ln>
              <a:solidFill>
                <a:srgbClr val="6600FF"/>
              </a:solidFill>
            </a:ln>
            <a:effectLst>
              <a:innerShdw blurRad="63500" dist="50800" dir="5400000">
                <a:prstClr val="black">
                  <a:alpha val="50000"/>
                </a:prstClr>
              </a:innerShdw>
            </a:effectLst>
            <a:scene3d>
              <a:camera prst="orthographicFront"/>
              <a:lightRig rig="threePt" dir="t"/>
            </a:scene3d>
            <a:sp3d>
              <a:bevelT w="165100" prst="coolSlan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Лист1!$A$2:$A$6</c:f>
              <c:numCache>
                <c:formatCode>General</c:formatCode>
                <c:ptCount val="5"/>
                <c:pt idx="0">
                  <c:v>2024</c:v>
                </c:pt>
                <c:pt idx="1">
                  <c:v>2025</c:v>
                </c:pt>
                <c:pt idx="2">
                  <c:v>2026</c:v>
                </c:pt>
                <c:pt idx="3">
                  <c:v>2027</c:v>
                </c:pt>
                <c:pt idx="4">
                  <c:v>2028</c:v>
                </c:pt>
              </c:numCache>
            </c:numRef>
          </c:cat>
          <c:val>
            <c:numRef>
              <c:f>Лист1!$B$2:$B$6</c:f>
              <c:numCache>
                <c:formatCode>0.00</c:formatCode>
                <c:ptCount val="5"/>
                <c:pt idx="0">
                  <c:v>320142</c:v>
                </c:pt>
                <c:pt idx="1">
                  <c:v>347337</c:v>
                </c:pt>
                <c:pt idx="2">
                  <c:v>362691</c:v>
                </c:pt>
                <c:pt idx="3">
                  <c:v>396280</c:v>
                </c:pt>
                <c:pt idx="4">
                  <c:v>419560</c:v>
                </c:pt>
              </c:numCache>
            </c:numRef>
          </c:val>
          <c:extLst>
            <c:ext xmlns:c16="http://schemas.microsoft.com/office/drawing/2014/chart" uri="{C3380CC4-5D6E-409C-BE32-E72D297353CC}">
              <c16:uniqueId val="{00000000-2DC0-4DEF-B9A5-2A0001ABEBEB}"/>
            </c:ext>
          </c:extLst>
        </c:ser>
        <c:ser>
          <c:idx val="1"/>
          <c:order val="1"/>
          <c:tx>
            <c:strRef>
              <c:f>Лист1!$C$1</c:f>
              <c:strCache>
                <c:ptCount val="1"/>
                <c:pt idx="0">
                  <c:v>неналоговые</c:v>
                </c:pt>
              </c:strCache>
            </c:strRef>
          </c:tx>
          <c:spPr>
            <a:solidFill>
              <a:schemeClr val="accent3">
                <a:lumMod val="60000"/>
                <a:lumOff val="40000"/>
              </a:schemeClr>
            </a:solidFill>
            <a:ln>
              <a:noFill/>
            </a:ln>
            <a:effectLst>
              <a:glow rad="63500">
                <a:schemeClr val="accent6">
                  <a:satMod val="175000"/>
                  <a:alpha val="40000"/>
                </a:schemeClr>
              </a:glow>
            </a:effectLst>
            <a:scene3d>
              <a:camera prst="orthographicFront"/>
              <a:lightRig rig="threePt" dir="t"/>
            </a:scene3d>
            <a:sp3d>
              <a:bevelT w="114300" prst="artDeco"/>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Лист1!$A$2:$A$6</c:f>
              <c:numCache>
                <c:formatCode>General</c:formatCode>
                <c:ptCount val="5"/>
                <c:pt idx="0">
                  <c:v>2024</c:v>
                </c:pt>
                <c:pt idx="1">
                  <c:v>2025</c:v>
                </c:pt>
                <c:pt idx="2">
                  <c:v>2026</c:v>
                </c:pt>
                <c:pt idx="3">
                  <c:v>2027</c:v>
                </c:pt>
                <c:pt idx="4">
                  <c:v>2028</c:v>
                </c:pt>
              </c:numCache>
            </c:numRef>
          </c:cat>
          <c:val>
            <c:numRef>
              <c:f>Лист1!$C$2:$C$6</c:f>
              <c:numCache>
                <c:formatCode>0.00</c:formatCode>
                <c:ptCount val="5"/>
                <c:pt idx="0">
                  <c:v>27259</c:v>
                </c:pt>
                <c:pt idx="1">
                  <c:v>17942</c:v>
                </c:pt>
                <c:pt idx="2">
                  <c:v>15540</c:v>
                </c:pt>
                <c:pt idx="3">
                  <c:v>15384</c:v>
                </c:pt>
                <c:pt idx="4">
                  <c:v>15385</c:v>
                </c:pt>
              </c:numCache>
            </c:numRef>
          </c:val>
          <c:extLst>
            <c:ext xmlns:c16="http://schemas.microsoft.com/office/drawing/2014/chart" uri="{C3380CC4-5D6E-409C-BE32-E72D297353CC}">
              <c16:uniqueId val="{00000001-2DC0-4DEF-B9A5-2A0001ABEBEB}"/>
            </c:ext>
          </c:extLst>
        </c:ser>
        <c:ser>
          <c:idx val="2"/>
          <c:order val="2"/>
          <c:tx>
            <c:strRef>
              <c:f>Лист1!$D$1</c:f>
              <c:strCache>
                <c:ptCount val="1"/>
                <c:pt idx="0">
                  <c:v>безвозмездные</c:v>
                </c:pt>
              </c:strCache>
            </c:strRef>
          </c:tx>
          <c:spPr>
            <a:solidFill>
              <a:schemeClr val="accent2">
                <a:lumMod val="60000"/>
                <a:lumOff val="40000"/>
              </a:schemeClr>
            </a:solidFill>
            <a:ln>
              <a:noFill/>
            </a:ln>
            <a:effectLst/>
            <a:scene3d>
              <a:camera prst="orthographicFront"/>
              <a:lightRig rig="threePt" dir="t"/>
            </a:scene3d>
            <a:sp3d>
              <a:bevelT w="101600" prst="riblet"/>
              <a:bevelB w="139700" h="139700" prst="divo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Лист1!$A$2:$A$6</c:f>
              <c:numCache>
                <c:formatCode>General</c:formatCode>
                <c:ptCount val="5"/>
                <c:pt idx="0">
                  <c:v>2024</c:v>
                </c:pt>
                <c:pt idx="1">
                  <c:v>2025</c:v>
                </c:pt>
                <c:pt idx="2">
                  <c:v>2026</c:v>
                </c:pt>
                <c:pt idx="3">
                  <c:v>2027</c:v>
                </c:pt>
                <c:pt idx="4">
                  <c:v>2028</c:v>
                </c:pt>
              </c:numCache>
            </c:numRef>
          </c:cat>
          <c:val>
            <c:numRef>
              <c:f>Лист1!$D$2:$D$6</c:f>
              <c:numCache>
                <c:formatCode>0.00</c:formatCode>
                <c:ptCount val="5"/>
                <c:pt idx="0">
                  <c:v>630797</c:v>
                </c:pt>
                <c:pt idx="1">
                  <c:v>565466</c:v>
                </c:pt>
                <c:pt idx="2">
                  <c:v>686876</c:v>
                </c:pt>
                <c:pt idx="3">
                  <c:v>605263</c:v>
                </c:pt>
                <c:pt idx="4">
                  <c:v>603488</c:v>
                </c:pt>
              </c:numCache>
            </c:numRef>
          </c:val>
          <c:extLst>
            <c:ext xmlns:c16="http://schemas.microsoft.com/office/drawing/2014/chart" uri="{C3380CC4-5D6E-409C-BE32-E72D297353CC}">
              <c16:uniqueId val="{00000002-2DC0-4DEF-B9A5-2A0001ABEBEB}"/>
            </c:ext>
          </c:extLst>
        </c:ser>
        <c:dLbls>
          <c:dLblPos val="outEnd"/>
          <c:showLegendKey val="0"/>
          <c:showVal val="1"/>
          <c:showCatName val="0"/>
          <c:showSerName val="0"/>
          <c:showPercent val="0"/>
          <c:showBubbleSize val="0"/>
        </c:dLbls>
        <c:gapWidth val="219"/>
        <c:overlap val="-27"/>
        <c:axId val="892937392"/>
        <c:axId val="892942792"/>
      </c:barChart>
      <c:catAx>
        <c:axId val="892937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892942792"/>
        <c:crosses val="autoZero"/>
        <c:auto val="1"/>
        <c:lblAlgn val="ctr"/>
        <c:lblOffset val="100"/>
        <c:noMultiLvlLbl val="0"/>
      </c:catAx>
      <c:valAx>
        <c:axId val="89294279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892937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ндфл</c:v>
                </c:pt>
              </c:strCache>
            </c:strRef>
          </c:tx>
          <c:spPr>
            <a:solidFill>
              <a:srgbClr val="FED6FA"/>
            </a:solidFill>
            <a:ln>
              <a:noFill/>
            </a:ln>
            <a:effectLst>
              <a:outerShdw blurRad="57150" dist="19050" dir="5400000" algn="ctr" rotWithShape="0">
                <a:srgbClr val="000000">
                  <a:alpha val="63000"/>
                </a:srgbClr>
              </a:outerShdw>
            </a:effectLst>
            <a:sp3d/>
          </c:spPr>
          <c:invertIfNegative val="0"/>
          <c:dLbls>
            <c:dLbl>
              <c:idx val="0"/>
              <c:layout>
                <c:manualLayout>
                  <c:x val="0"/>
                  <c:y val="-2.0265053334389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1B3-470C-91E1-2962ED4A3C73}"/>
                </c:ext>
              </c:extLst>
            </c:dLbl>
            <c:dLbl>
              <c:idx val="1"/>
              <c:layout>
                <c:manualLayout>
                  <c:x val="-4.6098619580300313E-17"/>
                  <c:y val="-2.279818500118778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1B3-470C-91E1-2962ED4A3C73}"/>
                </c:ext>
              </c:extLst>
            </c:dLbl>
            <c:dLbl>
              <c:idx val="2"/>
              <c:layout>
                <c:manualLayout>
                  <c:x val="2.5144992062992233E-3"/>
                  <c:y val="-2.279818500118779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1B3-470C-91E1-2962ED4A3C73}"/>
                </c:ext>
              </c:extLst>
            </c:dLbl>
            <c:dLbl>
              <c:idx val="3"/>
              <c:layout>
                <c:manualLayout>
                  <c:x val="-2.5144992062994076E-3"/>
                  <c:y val="-2.026505333438913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1B3-470C-91E1-2962ED4A3C73}"/>
                </c:ext>
              </c:extLst>
            </c:dLbl>
            <c:dLbl>
              <c:idx val="4"/>
              <c:layout>
                <c:manualLayout>
                  <c:x val="-9.2197239160600626E-17"/>
                  <c:y val="-1.519879000079185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1B3-470C-91E1-2962ED4A3C73}"/>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2024г</c:v>
                </c:pt>
                <c:pt idx="1">
                  <c:v>2025г</c:v>
                </c:pt>
                <c:pt idx="2">
                  <c:v>2026г</c:v>
                </c:pt>
                <c:pt idx="3">
                  <c:v>2027г</c:v>
                </c:pt>
                <c:pt idx="4">
                  <c:v>2028г</c:v>
                </c:pt>
              </c:strCache>
            </c:strRef>
          </c:cat>
          <c:val>
            <c:numRef>
              <c:f>Лист1!$B$2:$B$6</c:f>
              <c:numCache>
                <c:formatCode>0.00</c:formatCode>
                <c:ptCount val="5"/>
                <c:pt idx="0">
                  <c:v>274135</c:v>
                </c:pt>
                <c:pt idx="1">
                  <c:v>292262</c:v>
                </c:pt>
                <c:pt idx="2">
                  <c:v>305610</c:v>
                </c:pt>
                <c:pt idx="3">
                  <c:v>323947</c:v>
                </c:pt>
                <c:pt idx="4">
                  <c:v>343384</c:v>
                </c:pt>
              </c:numCache>
            </c:numRef>
          </c:val>
          <c:extLst>
            <c:ext xmlns:c16="http://schemas.microsoft.com/office/drawing/2014/chart" uri="{C3380CC4-5D6E-409C-BE32-E72D297353CC}">
              <c16:uniqueId val="{00000000-B0F3-425F-87FC-5C5582FFE531}"/>
            </c:ext>
          </c:extLst>
        </c:ser>
        <c:ser>
          <c:idx val="1"/>
          <c:order val="1"/>
          <c:tx>
            <c:strRef>
              <c:f>Лист1!$C$1</c:f>
              <c:strCache>
                <c:ptCount val="1"/>
                <c:pt idx="0">
                  <c:v>акцизы</c:v>
                </c:pt>
              </c:strCache>
            </c:strRef>
          </c:tx>
          <c:spPr>
            <a:solidFill>
              <a:schemeClr val="tx2">
                <a:lumMod val="40000"/>
                <a:lumOff val="60000"/>
              </a:schemeClr>
            </a:solidFill>
            <a:ln>
              <a:noFill/>
            </a:ln>
            <a:effectLst>
              <a:outerShdw blurRad="57150" dist="19050" dir="5400000" algn="ctr" rotWithShape="0">
                <a:srgbClr val="000000">
                  <a:alpha val="63000"/>
                </a:srgbClr>
              </a:outerShdw>
            </a:effectLst>
            <a:sp3d/>
          </c:spPr>
          <c:invertIfNegative val="0"/>
          <c:dLbls>
            <c:dLbl>
              <c:idx val="0"/>
              <c:layout>
                <c:manualLayout>
                  <c:x val="7.5434976188979231E-3"/>
                  <c:y val="-6.07951600031675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1B3-470C-91E1-2962ED4A3C73}"/>
                </c:ext>
              </c:extLst>
            </c:dLbl>
            <c:dLbl>
              <c:idx val="1"/>
              <c:layout>
                <c:manualLayout>
                  <c:x val="2.7659491269292472E-2"/>
                  <c:y val="-3.546384333518108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1B3-470C-91E1-2962ED4A3C73}"/>
                </c:ext>
              </c:extLst>
            </c:dLbl>
            <c:dLbl>
              <c:idx val="2"/>
              <c:layout>
                <c:manualLayout>
                  <c:x val="2.7659491269292378E-2"/>
                  <c:y val="-4.053010666877827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1B3-470C-91E1-2962ED4A3C73}"/>
                </c:ext>
              </c:extLst>
            </c:dLbl>
            <c:dLbl>
              <c:idx val="3"/>
              <c:layout>
                <c:manualLayout>
                  <c:x val="1.5086995237795893E-2"/>
                  <c:y val="-2.279818500118778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F1B3-470C-91E1-2962ED4A3C73}"/>
                </c:ext>
              </c:extLst>
            </c:dLbl>
            <c:dLbl>
              <c:idx val="4"/>
              <c:layout>
                <c:manualLayout>
                  <c:x val="2.0115993650394525E-2"/>
                  <c:y val="-1.013252666719456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F1B3-470C-91E1-2962ED4A3C73}"/>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2024г</c:v>
                </c:pt>
                <c:pt idx="1">
                  <c:v>2025г</c:v>
                </c:pt>
                <c:pt idx="2">
                  <c:v>2026г</c:v>
                </c:pt>
                <c:pt idx="3">
                  <c:v>2027г</c:v>
                </c:pt>
                <c:pt idx="4">
                  <c:v>2028г</c:v>
                </c:pt>
              </c:strCache>
            </c:strRef>
          </c:cat>
          <c:val>
            <c:numRef>
              <c:f>Лист1!$C$2:$C$6</c:f>
              <c:numCache>
                <c:formatCode>0.00</c:formatCode>
                <c:ptCount val="5"/>
                <c:pt idx="0">
                  <c:v>35267</c:v>
                </c:pt>
                <c:pt idx="1">
                  <c:v>38113</c:v>
                </c:pt>
                <c:pt idx="2">
                  <c:v>42414</c:v>
                </c:pt>
                <c:pt idx="3">
                  <c:v>57166</c:v>
                </c:pt>
                <c:pt idx="4">
                  <c:v>60709</c:v>
                </c:pt>
              </c:numCache>
            </c:numRef>
          </c:val>
          <c:extLst>
            <c:ext xmlns:c16="http://schemas.microsoft.com/office/drawing/2014/chart" uri="{C3380CC4-5D6E-409C-BE32-E72D297353CC}">
              <c16:uniqueId val="{00000001-B0F3-425F-87FC-5C5582FFE531}"/>
            </c:ext>
          </c:extLst>
        </c:ser>
        <c:ser>
          <c:idx val="2"/>
          <c:order val="2"/>
          <c:tx>
            <c:strRef>
              <c:f>Лист1!$D$1</c:f>
              <c:strCache>
                <c:ptCount val="1"/>
                <c:pt idx="0">
                  <c:v>доходы от использования и продажи имущества</c:v>
                </c:pt>
              </c:strCache>
            </c:strRef>
          </c:tx>
          <c:spPr>
            <a:solidFill>
              <a:schemeClr val="accent2">
                <a:lumMod val="60000"/>
                <a:lumOff val="40000"/>
              </a:schemeClr>
            </a:solidFill>
            <a:ln>
              <a:noFill/>
            </a:ln>
            <a:effectLst>
              <a:outerShdw blurRad="57150" dist="19050" dir="5400000" algn="ctr" rotWithShape="0">
                <a:srgbClr val="000000">
                  <a:alpha val="63000"/>
                </a:srgbClr>
              </a:outerShdw>
            </a:effectLst>
            <a:sp3d/>
          </c:spPr>
          <c:invertIfNegative val="0"/>
          <c:dLbls>
            <c:dLbl>
              <c:idx val="0"/>
              <c:layout>
                <c:manualLayout>
                  <c:x val="2.209967613448215E-2"/>
                  <c:y val="-4.21818281910429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309-4371-8CB9-10D7076C8B7C}"/>
                </c:ext>
              </c:extLst>
            </c:dLbl>
            <c:dLbl>
              <c:idx val="1"/>
              <c:layout>
                <c:manualLayout>
                  <c:x val="2.8739834963715433E-2"/>
                  <c:y val="-4.27325350045886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309-4371-8CB9-10D7076C8B7C}"/>
                </c:ext>
              </c:extLst>
            </c:dLbl>
            <c:dLbl>
              <c:idx val="2"/>
              <c:layout>
                <c:manualLayout>
                  <c:x val="3.4495266257252077E-2"/>
                  <c:y val="-4.713818951295466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309-4371-8CB9-10D7076C8B7C}"/>
                </c:ext>
              </c:extLst>
            </c:dLbl>
            <c:dLbl>
              <c:idx val="3"/>
              <c:layout>
                <c:manualLayout>
                  <c:x val="2.0292899559121079E-2"/>
                  <c:y val="-4.339334328900618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309-4371-8CB9-10D7076C8B7C}"/>
                </c:ext>
              </c:extLst>
            </c:dLbl>
            <c:dLbl>
              <c:idx val="4"/>
              <c:layout>
                <c:manualLayout>
                  <c:x val="3.0173990475591602E-2"/>
                  <c:y val="-3.63448545613423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309-4371-8CB9-10D7076C8B7C}"/>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2024г</c:v>
                </c:pt>
                <c:pt idx="1">
                  <c:v>2025г</c:v>
                </c:pt>
                <c:pt idx="2">
                  <c:v>2026г</c:v>
                </c:pt>
                <c:pt idx="3">
                  <c:v>2027г</c:v>
                </c:pt>
                <c:pt idx="4">
                  <c:v>2028г</c:v>
                </c:pt>
              </c:strCache>
            </c:strRef>
          </c:cat>
          <c:val>
            <c:numRef>
              <c:f>Лист1!$D$2:$D$6</c:f>
              <c:numCache>
                <c:formatCode>0.00</c:formatCode>
                <c:ptCount val="5"/>
                <c:pt idx="0">
                  <c:v>24476</c:v>
                </c:pt>
                <c:pt idx="1">
                  <c:v>14318</c:v>
                </c:pt>
                <c:pt idx="2">
                  <c:v>12720</c:v>
                </c:pt>
                <c:pt idx="3">
                  <c:v>12720</c:v>
                </c:pt>
                <c:pt idx="4">
                  <c:v>12720</c:v>
                </c:pt>
              </c:numCache>
            </c:numRef>
          </c:val>
          <c:extLst>
            <c:ext xmlns:c16="http://schemas.microsoft.com/office/drawing/2014/chart" uri="{C3380CC4-5D6E-409C-BE32-E72D297353CC}">
              <c16:uniqueId val="{00000002-B0F3-425F-87FC-5C5582FFE531}"/>
            </c:ext>
          </c:extLst>
        </c:ser>
        <c:ser>
          <c:idx val="3"/>
          <c:order val="3"/>
          <c:tx>
            <c:strRef>
              <c:f>Лист1!$E$1</c:f>
              <c:strCache>
                <c:ptCount val="1"/>
                <c:pt idx="0">
                  <c:v>прочие поступления</c:v>
                </c:pt>
              </c:strCache>
            </c:strRef>
          </c:tx>
          <c:invertIfNegative val="0"/>
          <c:dLbls>
            <c:dLbl>
              <c:idx val="0"/>
              <c:layout>
                <c:manualLayout>
                  <c:x val="3.2688489681891059E-2"/>
                  <c:y val="-2.026505333438913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0F3-425F-87FC-5C5582FFE531}"/>
                </c:ext>
              </c:extLst>
            </c:dLbl>
            <c:dLbl>
              <c:idx val="1"/>
              <c:layout>
                <c:manualLayout>
                  <c:x val="3.0173990475591741E-2"/>
                  <c:y val="-2.279818500118787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0F3-425F-87FC-5C5582FFE531}"/>
                </c:ext>
              </c:extLst>
            </c:dLbl>
            <c:dLbl>
              <c:idx val="2"/>
              <c:layout>
                <c:manualLayout>
                  <c:x val="1.634424484094546E-2"/>
                  <c:y val="-2.02650533343892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0F3-425F-87FC-5C5582FFE531}"/>
                </c:ext>
              </c:extLst>
            </c:dLbl>
            <c:dLbl>
              <c:idx val="3"/>
              <c:layout>
                <c:manualLayout>
                  <c:x val="2.5144992062993154E-2"/>
                  <c:y val="-2.02650533343890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0F3-425F-87FC-5C5582FFE531}"/>
                </c:ext>
              </c:extLst>
            </c:dLbl>
            <c:dLbl>
              <c:idx val="4"/>
              <c:layout>
                <c:manualLayout>
                  <c:x val="3.8974737697639206E-2"/>
                  <c:y val="-2.533131666798642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0F3-425F-87FC-5C5582FFE531}"/>
                </c:ext>
              </c:extLst>
            </c:dLbl>
            <c:spPr>
              <a:noFill/>
              <a:ln>
                <a:noFill/>
              </a:ln>
              <a:effectLst/>
            </c:spPr>
            <c:txPr>
              <a:bodyPr wrap="square" lIns="38100" tIns="19050" rIns="38100" bIns="19050" anchor="ctr">
                <a:spAutoFit/>
              </a:bodyPr>
              <a:lstStyle/>
              <a:p>
                <a:pPr>
                  <a:defRPr>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2024г</c:v>
                </c:pt>
                <c:pt idx="1">
                  <c:v>2025г</c:v>
                </c:pt>
                <c:pt idx="2">
                  <c:v>2026г</c:v>
                </c:pt>
                <c:pt idx="3">
                  <c:v>2027г</c:v>
                </c:pt>
                <c:pt idx="4">
                  <c:v>2028г</c:v>
                </c:pt>
              </c:strCache>
            </c:strRef>
          </c:cat>
          <c:val>
            <c:numRef>
              <c:f>Лист1!$E$2:$E$6</c:f>
              <c:numCache>
                <c:formatCode>0.00</c:formatCode>
                <c:ptCount val="5"/>
                <c:pt idx="0">
                  <c:v>13361</c:v>
                </c:pt>
                <c:pt idx="1">
                  <c:v>3624</c:v>
                </c:pt>
                <c:pt idx="2">
                  <c:v>2820</c:v>
                </c:pt>
                <c:pt idx="3">
                  <c:v>2664</c:v>
                </c:pt>
                <c:pt idx="4">
                  <c:v>2665</c:v>
                </c:pt>
              </c:numCache>
            </c:numRef>
          </c:val>
          <c:extLst>
            <c:ext xmlns:c16="http://schemas.microsoft.com/office/drawing/2014/chart" uri="{C3380CC4-5D6E-409C-BE32-E72D297353CC}">
              <c16:uniqueId val="{00000008-B0F3-425F-87FC-5C5582FFE531}"/>
            </c:ext>
          </c:extLst>
        </c:ser>
        <c:dLbls>
          <c:showLegendKey val="0"/>
          <c:showVal val="1"/>
          <c:showCatName val="0"/>
          <c:showSerName val="0"/>
          <c:showPercent val="0"/>
          <c:showBubbleSize val="0"/>
        </c:dLbls>
        <c:gapWidth val="150"/>
        <c:shape val="box"/>
        <c:axId val="171464960"/>
        <c:axId val="171474944"/>
        <c:axId val="0"/>
      </c:bar3DChart>
      <c:catAx>
        <c:axId val="171464960"/>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1474944"/>
        <c:crosses val="autoZero"/>
        <c:auto val="1"/>
        <c:lblAlgn val="ctr"/>
        <c:lblOffset val="100"/>
        <c:noMultiLvlLbl val="0"/>
      </c:catAx>
      <c:valAx>
        <c:axId val="17147494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1464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cene3d>
          <a:camera prst="orthographicFront"/>
          <a:lightRig rig="threePt" dir="t"/>
        </a:scene3d>
        <a:sp3d>
          <a:bevelT/>
        </a:sp3d>
      </c:spPr>
    </c:backWall>
    <c:plotArea>
      <c:layout/>
      <c:line3DChart>
        <c:grouping val="standard"/>
        <c:varyColors val="0"/>
        <c:ser>
          <c:idx val="0"/>
          <c:order val="0"/>
          <c:tx>
            <c:strRef>
              <c:f>Лист1!$B$1</c:f>
              <c:strCache>
                <c:ptCount val="1"/>
                <c:pt idx="0">
                  <c:v>Ряд 1</c:v>
                </c:pt>
              </c:strCache>
            </c:strRef>
          </c:tx>
          <c:spPr>
            <a:solidFill>
              <a:srgbClr val="92D050"/>
            </a:solidFill>
            <a:ln>
              <a:noFill/>
            </a:ln>
            <a:effectLst/>
            <a:sp3d/>
          </c:spPr>
          <c:dLbls>
            <c:dLbl>
              <c:idx val="3"/>
              <c:layout>
                <c:manualLayout>
                  <c:x val="-4.3750000000000115E-2"/>
                  <c:y val="3.515624783733711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3DE-4A44-BFC6-C0D6CEC7F1A5}"/>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2024год</c:v>
                </c:pt>
                <c:pt idx="1">
                  <c:v>2025год</c:v>
                </c:pt>
                <c:pt idx="2">
                  <c:v>2026год</c:v>
                </c:pt>
                <c:pt idx="3">
                  <c:v>2027 год</c:v>
                </c:pt>
                <c:pt idx="4">
                  <c:v>2028 год</c:v>
                </c:pt>
              </c:strCache>
            </c:strRef>
          </c:cat>
          <c:val>
            <c:numRef>
              <c:f>Лист1!$B$2:$B$6</c:f>
              <c:numCache>
                <c:formatCode>General</c:formatCode>
                <c:ptCount val="5"/>
                <c:pt idx="0">
                  <c:v>981287</c:v>
                </c:pt>
                <c:pt idx="1">
                  <c:v>1001933</c:v>
                </c:pt>
                <c:pt idx="2">
                  <c:v>1065107</c:v>
                </c:pt>
                <c:pt idx="3">
                  <c:v>1001475</c:v>
                </c:pt>
                <c:pt idx="4">
                  <c:v>1007410</c:v>
                </c:pt>
              </c:numCache>
            </c:numRef>
          </c:val>
          <c:smooth val="0"/>
          <c:extLst>
            <c:ext xmlns:c16="http://schemas.microsoft.com/office/drawing/2014/chart" uri="{C3380CC4-5D6E-409C-BE32-E72D297353CC}">
              <c16:uniqueId val="{00000000-43DE-4A44-BFC6-C0D6CEC7F1A5}"/>
            </c:ext>
          </c:extLst>
        </c:ser>
        <c:dLbls>
          <c:showLegendKey val="0"/>
          <c:showVal val="1"/>
          <c:showCatName val="0"/>
          <c:showSerName val="0"/>
          <c:showPercent val="0"/>
          <c:showBubbleSize val="0"/>
        </c:dLbls>
        <c:axId val="483893192"/>
        <c:axId val="483893552"/>
        <c:axId val="483718960"/>
      </c:line3DChart>
      <c:catAx>
        <c:axId val="48389319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483893552"/>
        <c:crosses val="autoZero"/>
        <c:auto val="1"/>
        <c:lblAlgn val="ctr"/>
        <c:lblOffset val="100"/>
        <c:noMultiLvlLbl val="0"/>
      </c:catAx>
      <c:valAx>
        <c:axId val="483893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483893192"/>
        <c:crosses val="autoZero"/>
        <c:crossBetween val="between"/>
      </c:valAx>
      <c:serAx>
        <c:axId val="483718960"/>
        <c:scaling>
          <c:orientation val="minMax"/>
        </c:scaling>
        <c:delete val="1"/>
        <c:axPos val="b"/>
        <c:majorTickMark val="out"/>
        <c:minorTickMark val="none"/>
        <c:tickLblPos val="nextTo"/>
        <c:crossAx val="483893552"/>
        <c:crosses val="autoZero"/>
      </c:ser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9824680118110248E-2"/>
          <c:y val="9.8519617463114079E-2"/>
          <c:w val="0.88512032480314951"/>
          <c:h val="0.63040736329526048"/>
        </c:manualLayout>
      </c:layout>
      <c:bar3DChart>
        <c:barDir val="col"/>
        <c:grouping val="clustered"/>
        <c:varyColors val="0"/>
        <c:ser>
          <c:idx val="0"/>
          <c:order val="0"/>
          <c:tx>
            <c:strRef>
              <c:f>Лист1!$B$1</c:f>
              <c:strCache>
                <c:ptCount val="1"/>
                <c:pt idx="0">
                  <c:v>2024г</c:v>
                </c:pt>
              </c:strCache>
            </c:strRef>
          </c:tx>
          <c:spPr>
            <a:solidFill>
              <a:schemeClr val="accent6">
                <a:lumMod val="20000"/>
                <a:lumOff val="80000"/>
              </a:schemeClr>
            </a:solidFill>
            <a:ln>
              <a:noFill/>
            </a:ln>
            <a:effectLst>
              <a:outerShdw blurRad="57150" dist="19050" dir="5400000" algn="ctr" rotWithShape="0">
                <a:srgbClr val="000000">
                  <a:alpha val="63000"/>
                </a:srgbClr>
              </a:outerShdw>
            </a:effectLst>
            <a:sp3d/>
          </c:spPr>
          <c:invertIfNegative val="0"/>
          <c:dLbls>
            <c:dLbl>
              <c:idx val="0"/>
              <c:layout>
                <c:manualLayout>
                  <c:x val="-1.4062500000000021E-2"/>
                  <c:y val="4.687499711644941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F85-4E95-BAF0-D633EE329E92}"/>
                </c:ext>
              </c:extLst>
            </c:dLbl>
            <c:dLbl>
              <c:idx val="1"/>
              <c:layout>
                <c:manualLayout>
                  <c:x val="-2.5000000000000081E-2"/>
                  <c:y val="5.85937463955618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F85-4E95-BAF0-D633EE329E92}"/>
                </c:ext>
              </c:extLst>
            </c:dLbl>
            <c:dLbl>
              <c:idx val="2"/>
              <c:layout>
                <c:manualLayout>
                  <c:x val="-1.4062500000000021E-2"/>
                  <c:y val="3.515624783733711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F85-4E95-BAF0-D633EE329E92}"/>
                </c:ext>
              </c:extLst>
            </c:dLbl>
            <c:dLbl>
              <c:idx val="3"/>
              <c:layout>
                <c:manualLayout>
                  <c:x val="-9.3750000000000638E-3"/>
                  <c:y val="1.64062489907572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F85-4E95-BAF0-D633EE329E92}"/>
                </c:ext>
              </c:extLst>
            </c:dLbl>
            <c:dLbl>
              <c:idx val="4"/>
              <c:layout>
                <c:manualLayout>
                  <c:x val="-9.3750000000000638E-3"/>
                  <c:y val="3.046874812569218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F85-4E95-BAF0-D633EE329E92}"/>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FF"/>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общегосударственные вопросы</c:v>
                </c:pt>
                <c:pt idx="1">
                  <c:v>социальная сфера</c:v>
                </c:pt>
                <c:pt idx="2">
                  <c:v>экономика</c:v>
                </c:pt>
                <c:pt idx="3">
                  <c:v>прочие расходы</c:v>
                </c:pt>
              </c:strCache>
            </c:strRef>
          </c:cat>
          <c:val>
            <c:numRef>
              <c:f>Лист1!$B$2:$B$5</c:f>
              <c:numCache>
                <c:formatCode>General</c:formatCode>
                <c:ptCount val="4"/>
                <c:pt idx="0">
                  <c:v>124374</c:v>
                </c:pt>
                <c:pt idx="1">
                  <c:v>631440</c:v>
                </c:pt>
                <c:pt idx="2">
                  <c:v>211867</c:v>
                </c:pt>
                <c:pt idx="3">
                  <c:v>13606</c:v>
                </c:pt>
              </c:numCache>
            </c:numRef>
          </c:val>
          <c:shape val="cylinder"/>
          <c:extLst>
            <c:ext xmlns:c16="http://schemas.microsoft.com/office/drawing/2014/chart" uri="{C3380CC4-5D6E-409C-BE32-E72D297353CC}">
              <c16:uniqueId val="{00000005-6F85-4E95-BAF0-D633EE329E92}"/>
            </c:ext>
          </c:extLst>
        </c:ser>
        <c:ser>
          <c:idx val="1"/>
          <c:order val="1"/>
          <c:tx>
            <c:strRef>
              <c:f>Лист1!$C$1</c:f>
              <c:strCache>
                <c:ptCount val="1"/>
                <c:pt idx="0">
                  <c:v>2025г</c:v>
                </c:pt>
              </c:strCache>
            </c:strRef>
          </c:tx>
          <c:spPr>
            <a:solidFill>
              <a:schemeClr val="accent2">
                <a:lumMod val="40000"/>
                <a:lumOff val="60000"/>
              </a:schemeClr>
            </a:solidFill>
            <a:ln>
              <a:noFill/>
            </a:ln>
            <a:effectLst>
              <a:outerShdw blurRad="57150" dist="19050" dir="5400000" algn="ctr" rotWithShape="0">
                <a:srgbClr val="000000">
                  <a:alpha val="63000"/>
                </a:srgbClr>
              </a:outerShdw>
            </a:effectLst>
            <a:sp3d/>
          </c:spPr>
          <c:invertIfNegative val="0"/>
          <c:dLbls>
            <c:dLbl>
              <c:idx val="0"/>
              <c:layout>
                <c:manualLayout>
                  <c:x val="-2.6562500000000031E-2"/>
                  <c:y val="-1.874999884657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F85-4E95-BAF0-D633EE329E92}"/>
                </c:ext>
              </c:extLst>
            </c:dLbl>
            <c:dLbl>
              <c:idx val="1"/>
              <c:layout>
                <c:manualLayout>
                  <c:x val="-2.8124999999999987E-2"/>
                  <c:y val="3.515624783733711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F85-4E95-BAF0-D633EE329E92}"/>
                </c:ext>
              </c:extLst>
            </c:dLbl>
            <c:dLbl>
              <c:idx val="2"/>
              <c:layout>
                <c:manualLayout>
                  <c:x val="-2.2656250000000072E-2"/>
                  <c:y val="2.8124998269869694E-2"/>
                </c:manualLayout>
              </c:layout>
              <c:showLegendKey val="0"/>
              <c:showVal val="1"/>
              <c:showCatName val="0"/>
              <c:showSerName val="0"/>
              <c:showPercent val="0"/>
              <c:showBubbleSize val="0"/>
              <c:extLst>
                <c:ext xmlns:c15="http://schemas.microsoft.com/office/drawing/2012/chart" uri="{CE6537A1-D6FC-4f65-9D91-7224C49458BB}">
                  <c15:layout>
                    <c:manualLayout>
                      <c:w val="6.7968749999999994E-2"/>
                      <c:h val="3.3984372909425881E-2"/>
                    </c:manualLayout>
                  </c15:layout>
                </c:ext>
                <c:ext xmlns:c16="http://schemas.microsoft.com/office/drawing/2014/chart" uri="{C3380CC4-5D6E-409C-BE32-E72D297353CC}">
                  <c16:uniqueId val="{00000008-6F85-4E95-BAF0-D633EE329E92}"/>
                </c:ext>
              </c:extLst>
            </c:dLbl>
            <c:dLbl>
              <c:idx val="3"/>
              <c:layout>
                <c:manualLayout>
                  <c:x val="0"/>
                  <c:y val="-3.749999769315989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F85-4E95-BAF0-D633EE329E92}"/>
                </c:ext>
              </c:extLst>
            </c:dLbl>
            <c:dLbl>
              <c:idx val="4"/>
              <c:layout>
                <c:manualLayout>
                  <c:x val="-2.5000000000000001E-2"/>
                  <c:y val="2.10937487024022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6F85-4E95-BAF0-D633EE329E92}"/>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FF"/>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общегосударственные вопросы</c:v>
                </c:pt>
                <c:pt idx="1">
                  <c:v>социальная сфера</c:v>
                </c:pt>
                <c:pt idx="2">
                  <c:v>экономика</c:v>
                </c:pt>
                <c:pt idx="3">
                  <c:v>прочие расходы</c:v>
                </c:pt>
              </c:strCache>
            </c:strRef>
          </c:cat>
          <c:val>
            <c:numRef>
              <c:f>Лист1!$C$2:$C$5</c:f>
              <c:numCache>
                <c:formatCode>General</c:formatCode>
                <c:ptCount val="4"/>
                <c:pt idx="0">
                  <c:v>133953</c:v>
                </c:pt>
                <c:pt idx="1">
                  <c:v>724117</c:v>
                </c:pt>
                <c:pt idx="2">
                  <c:v>132712</c:v>
                </c:pt>
                <c:pt idx="3">
                  <c:v>11151</c:v>
                </c:pt>
              </c:numCache>
            </c:numRef>
          </c:val>
          <c:shape val="cylinder"/>
          <c:extLst>
            <c:ext xmlns:c16="http://schemas.microsoft.com/office/drawing/2014/chart" uri="{C3380CC4-5D6E-409C-BE32-E72D297353CC}">
              <c16:uniqueId val="{0000000B-6F85-4E95-BAF0-D633EE329E92}"/>
            </c:ext>
          </c:extLst>
        </c:ser>
        <c:ser>
          <c:idx val="2"/>
          <c:order val="2"/>
          <c:tx>
            <c:strRef>
              <c:f>Лист1!$D$1</c:f>
              <c:strCache>
                <c:ptCount val="1"/>
                <c:pt idx="0">
                  <c:v>2026г</c:v>
                </c:pt>
              </c:strCache>
            </c:strRef>
          </c:tx>
          <c:spPr>
            <a:solidFill>
              <a:srgbClr val="00B050"/>
            </a:solidFill>
            <a:ln>
              <a:noFill/>
            </a:ln>
            <a:effectLst>
              <a:outerShdw blurRad="57150" dist="19050" dir="5400000" algn="ctr" rotWithShape="0">
                <a:srgbClr val="000000">
                  <a:alpha val="63000"/>
                </a:srgbClr>
              </a:outerShdw>
            </a:effectLst>
            <a:sp3d/>
          </c:spPr>
          <c:invertIfNegative val="0"/>
          <c:dLbls>
            <c:dLbl>
              <c:idx val="0"/>
              <c:layout>
                <c:manualLayout>
                  <c:x val="0"/>
                  <c:y val="-3.515624783733711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6F85-4E95-BAF0-D633EE329E92}"/>
                </c:ext>
              </c:extLst>
            </c:dLbl>
            <c:dLbl>
              <c:idx val="1"/>
              <c:layout>
                <c:manualLayout>
                  <c:x val="-3.125E-2"/>
                  <c:y val="-4.687499711644953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6F85-4E95-BAF0-D633EE329E92}"/>
                </c:ext>
              </c:extLst>
            </c:dLbl>
            <c:dLbl>
              <c:idx val="2"/>
              <c:layout>
                <c:manualLayout>
                  <c:x val="2.1875000000000113E-2"/>
                  <c:y val="-2.109374870240229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6F85-4E95-BAF0-D633EE329E92}"/>
                </c:ext>
              </c:extLst>
            </c:dLbl>
            <c:dLbl>
              <c:idx val="3"/>
              <c:layout>
                <c:manualLayout>
                  <c:x val="3.2812500000000001E-2"/>
                  <c:y val="-3.74999976931598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6F85-4E95-BAF0-D633EE329E92}"/>
                </c:ext>
              </c:extLst>
            </c:dLbl>
            <c:dLbl>
              <c:idx val="4"/>
              <c:layout>
                <c:manualLayout>
                  <c:x val="1.1458200967218196E-16"/>
                  <c:y val="-4.45312472606270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6F85-4E95-BAF0-D633EE329E92}"/>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FF"/>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общегосударственные вопросы</c:v>
                </c:pt>
                <c:pt idx="1">
                  <c:v>социальная сфера</c:v>
                </c:pt>
                <c:pt idx="2">
                  <c:v>экономика</c:v>
                </c:pt>
                <c:pt idx="3">
                  <c:v>прочие расходы</c:v>
                </c:pt>
              </c:strCache>
            </c:strRef>
          </c:cat>
          <c:val>
            <c:numRef>
              <c:f>Лист1!$D$2:$D$5</c:f>
              <c:numCache>
                <c:formatCode>General</c:formatCode>
                <c:ptCount val="4"/>
                <c:pt idx="0">
                  <c:v>156034</c:v>
                </c:pt>
                <c:pt idx="1">
                  <c:v>784956</c:v>
                </c:pt>
                <c:pt idx="2">
                  <c:v>114389</c:v>
                </c:pt>
                <c:pt idx="3">
                  <c:v>9727</c:v>
                </c:pt>
              </c:numCache>
            </c:numRef>
          </c:val>
          <c:shape val="cylinder"/>
          <c:extLst>
            <c:ext xmlns:c16="http://schemas.microsoft.com/office/drawing/2014/chart" uri="{C3380CC4-5D6E-409C-BE32-E72D297353CC}">
              <c16:uniqueId val="{00000011-6F85-4E95-BAF0-D633EE329E92}"/>
            </c:ext>
          </c:extLst>
        </c:ser>
        <c:ser>
          <c:idx val="3"/>
          <c:order val="3"/>
          <c:tx>
            <c:strRef>
              <c:f>Лист1!$E$1</c:f>
              <c:strCache>
                <c:ptCount val="1"/>
                <c:pt idx="0">
                  <c:v>2027г</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invertIfNegative val="0"/>
          <c:dLbls>
            <c:dLbl>
              <c:idx val="0"/>
              <c:layout>
                <c:manualLayout>
                  <c:x val="3.5937499999999997E-2"/>
                  <c:y val="-2.109374870240229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6F85-4E95-BAF0-D633EE329E92}"/>
                </c:ext>
              </c:extLst>
            </c:dLbl>
            <c:dLbl>
              <c:idx val="1"/>
              <c:layout>
                <c:manualLayout>
                  <c:x val="-4.6874999999999998E-3"/>
                  <c:y val="-3.281249798151482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6F85-4E95-BAF0-D633EE329E92}"/>
                </c:ext>
              </c:extLst>
            </c:dLbl>
            <c:dLbl>
              <c:idx val="2"/>
              <c:layout>
                <c:manualLayout>
                  <c:x val="1.093749999999988E-2"/>
                  <c:y val="0.112499993079478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6F85-4E95-BAF0-D633EE329E92}"/>
                </c:ext>
              </c:extLst>
            </c:dLbl>
            <c:dLbl>
              <c:idx val="3"/>
              <c:layout>
                <c:manualLayout>
                  <c:x val="8.7143439065236281E-3"/>
                  <c:y val="6.065010475342061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6F85-4E95-BAF0-D633EE329E92}"/>
                </c:ext>
              </c:extLst>
            </c:dLbl>
            <c:dLbl>
              <c:idx val="4"/>
              <c:layout>
                <c:manualLayout>
                  <c:x val="4.3749999999999886E-2"/>
                  <c:y val="-1.1718749279112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6F85-4E95-BAF0-D633EE329E92}"/>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FF"/>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общегосударственные вопросы</c:v>
                </c:pt>
                <c:pt idx="1">
                  <c:v>социальная сфера</c:v>
                </c:pt>
                <c:pt idx="2">
                  <c:v>экономика</c:v>
                </c:pt>
                <c:pt idx="3">
                  <c:v>прочие расходы</c:v>
                </c:pt>
              </c:strCache>
            </c:strRef>
          </c:cat>
          <c:val>
            <c:numRef>
              <c:f>Лист1!$E$2:$E$5</c:f>
              <c:numCache>
                <c:formatCode>General</c:formatCode>
                <c:ptCount val="4"/>
                <c:pt idx="0">
                  <c:v>156858</c:v>
                </c:pt>
                <c:pt idx="1">
                  <c:v>738345</c:v>
                </c:pt>
                <c:pt idx="2">
                  <c:v>95436</c:v>
                </c:pt>
                <c:pt idx="3">
                  <c:v>10836</c:v>
                </c:pt>
              </c:numCache>
            </c:numRef>
          </c:val>
          <c:shape val="cylinder"/>
          <c:extLst>
            <c:ext xmlns:c16="http://schemas.microsoft.com/office/drawing/2014/chart" uri="{C3380CC4-5D6E-409C-BE32-E72D297353CC}">
              <c16:uniqueId val="{00000017-6F85-4E95-BAF0-D633EE329E92}"/>
            </c:ext>
          </c:extLst>
        </c:ser>
        <c:ser>
          <c:idx val="4"/>
          <c:order val="4"/>
          <c:tx>
            <c:strRef>
              <c:f>Лист1!$F$1</c:f>
              <c:strCache>
                <c:ptCount val="1"/>
                <c:pt idx="0">
                  <c:v>2028г</c:v>
                </c:pt>
              </c:strCache>
            </c:strRef>
          </c:tx>
          <c:spPr>
            <a:solidFill>
              <a:srgbClr val="00B0F0"/>
            </a:solidFill>
            <a:ln>
              <a:noFill/>
            </a:ln>
            <a:effectLst>
              <a:outerShdw blurRad="57150" dist="19050" dir="5400000" algn="ctr" rotWithShape="0">
                <a:srgbClr val="000000">
                  <a:alpha val="63000"/>
                </a:srgbClr>
              </a:outerShdw>
            </a:effectLst>
            <a:sp3d/>
          </c:spPr>
          <c:invertIfNegative val="0"/>
          <c:dLbls>
            <c:dLbl>
              <c:idx val="0"/>
              <c:layout>
                <c:manualLayout>
                  <c:x val="1.8749999999999972E-2"/>
                  <c:y val="0.1429687412051715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6F85-4E95-BAF0-D633EE329E92}"/>
                </c:ext>
              </c:extLst>
            </c:dLbl>
            <c:dLbl>
              <c:idx val="1"/>
              <c:layout>
                <c:manualLayout>
                  <c:x val="4.0624999999999988E-2"/>
                  <c:y val="-1.17187492791124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6F85-4E95-BAF0-D633EE329E92}"/>
                </c:ext>
              </c:extLst>
            </c:dLbl>
            <c:dLbl>
              <c:idx val="2"/>
              <c:layout>
                <c:manualLayout>
                  <c:x val="2.343750000000001E-2"/>
                  <c:y val="-1.1718749279112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6F85-4E95-BAF0-D633EE329E92}"/>
                </c:ext>
              </c:extLst>
            </c:dLbl>
            <c:dLbl>
              <c:idx val="3"/>
              <c:layout>
                <c:manualLayout>
                  <c:x val="1.8749999999999999E-2"/>
                  <c:y val="-2.109374870240229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6F85-4E95-BAF0-D633EE329E92}"/>
                </c:ext>
              </c:extLst>
            </c:dLbl>
            <c:dLbl>
              <c:idx val="4"/>
              <c:layout>
                <c:manualLayout>
                  <c:x val="3.7500000000000006E-2"/>
                  <c:y val="4.92187469722718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6F85-4E95-BAF0-D633EE329E92}"/>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FF"/>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общегосударственные вопросы</c:v>
                </c:pt>
                <c:pt idx="1">
                  <c:v>социальная сфера</c:v>
                </c:pt>
                <c:pt idx="2">
                  <c:v>экономика</c:v>
                </c:pt>
                <c:pt idx="3">
                  <c:v>прочие расходы</c:v>
                </c:pt>
              </c:strCache>
            </c:strRef>
          </c:cat>
          <c:val>
            <c:numRef>
              <c:f>Лист1!$F$2:$F$5</c:f>
              <c:numCache>
                <c:formatCode>General</c:formatCode>
                <c:ptCount val="4"/>
                <c:pt idx="0">
                  <c:v>136813</c:v>
                </c:pt>
                <c:pt idx="1">
                  <c:v>762543</c:v>
                </c:pt>
                <c:pt idx="2">
                  <c:v>98908</c:v>
                </c:pt>
                <c:pt idx="3">
                  <c:v>9146</c:v>
                </c:pt>
              </c:numCache>
            </c:numRef>
          </c:val>
          <c:shape val="cylinder"/>
          <c:extLst>
            <c:ext xmlns:c16="http://schemas.microsoft.com/office/drawing/2014/chart" uri="{C3380CC4-5D6E-409C-BE32-E72D297353CC}">
              <c16:uniqueId val="{0000001D-6F85-4E95-BAF0-D633EE329E92}"/>
            </c:ext>
          </c:extLst>
        </c:ser>
        <c:dLbls>
          <c:showLegendKey val="0"/>
          <c:showVal val="0"/>
          <c:showCatName val="0"/>
          <c:showSerName val="0"/>
          <c:showPercent val="0"/>
          <c:showBubbleSize val="0"/>
        </c:dLbls>
        <c:gapWidth val="150"/>
        <c:shape val="box"/>
        <c:axId val="176225280"/>
        <c:axId val="176124672"/>
        <c:axId val="0"/>
      </c:bar3DChart>
      <c:catAx>
        <c:axId val="176225280"/>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6124672"/>
        <c:crosses val="autoZero"/>
        <c:auto val="1"/>
        <c:lblAlgn val="ctr"/>
        <c:lblOffset val="100"/>
        <c:noMultiLvlLbl val="0"/>
      </c:catAx>
      <c:valAx>
        <c:axId val="176124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6225280"/>
        <c:crosses val="autoZero"/>
        <c:crossBetween val="between"/>
      </c:valAx>
      <c:spPr>
        <a:noFill/>
        <a:ln>
          <a:noFill/>
        </a:ln>
        <a:effectLst/>
      </c:spPr>
    </c:plotArea>
    <c:legend>
      <c:legendPos val="b"/>
      <c:layout>
        <c:manualLayout>
          <c:xMode val="edge"/>
          <c:yMode val="edge"/>
          <c:x val="0.38194756741815888"/>
          <c:y val="0.82756207405613358"/>
          <c:w val="0.22721223094311124"/>
          <c:h val="3.6205343256298012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autoUpdate val="0"/>
  </c:externalData>
  <c:userShapes r:id="rId2"/>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r>
              <a:rPr lang="ru-RU" sz="1200">
                <a:solidFill>
                  <a:schemeClr val="tx1">
                    <a:lumMod val="95000"/>
                    <a:lumOff val="5000"/>
                  </a:schemeClr>
                </a:solidFill>
                <a:latin typeface="Times New Roman" panose="02020603050405020304" pitchFamily="18" charset="0"/>
                <a:cs typeface="Times New Roman" panose="02020603050405020304" pitchFamily="18" charset="0"/>
              </a:rPr>
              <a:t>Динамика расходов (тыс.руб)</a:t>
            </a:r>
          </a:p>
        </c:rich>
      </c:tx>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Лист1!$B$1</c:f>
              <c:strCache>
                <c:ptCount val="1"/>
                <c:pt idx="0">
                  <c:v>программные</c:v>
                </c:pt>
              </c:strCache>
            </c:strRef>
          </c:tx>
          <c:spPr>
            <a:solidFill>
              <a:schemeClr val="accent4">
                <a:lumMod val="20000"/>
                <a:lumOff val="80000"/>
              </a:schemeClr>
            </a:solidFill>
            <a:ln>
              <a:noFill/>
            </a:ln>
            <a:effectLst>
              <a:outerShdw blurRad="57150" dist="19050" dir="5400000" algn="ctr" rotWithShape="0">
                <a:srgbClr val="000000">
                  <a:alpha val="63000"/>
                </a:srgbClr>
              </a:outerShdw>
            </a:effectLst>
            <a:sp3d/>
          </c:spPr>
          <c:invertIfNegative val="0"/>
          <c:dLbls>
            <c:spPr>
              <a:noFill/>
              <a:ln>
                <a:noFill/>
              </a:ln>
              <a:effectLst/>
            </c:spPr>
            <c:txPr>
              <a:bodyPr wrap="square" lIns="38100" tIns="19050" rIns="38100" bIns="19050" anchor="ctr">
                <a:spAutoFit/>
              </a:bodyPr>
              <a:lstStyle/>
              <a:p>
                <a:pPr>
                  <a:defRPr sz="900" b="1">
                    <a:solidFill>
                      <a:srgbClr val="002060"/>
                    </a:solidFill>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2024г</c:v>
                </c:pt>
                <c:pt idx="1">
                  <c:v>2025г</c:v>
                </c:pt>
                <c:pt idx="2">
                  <c:v>2026г</c:v>
                </c:pt>
                <c:pt idx="3">
                  <c:v>2027г</c:v>
                </c:pt>
                <c:pt idx="4">
                  <c:v>2028г</c:v>
                </c:pt>
              </c:strCache>
            </c:strRef>
          </c:cat>
          <c:val>
            <c:numRef>
              <c:f>Лист1!$B$2:$B$6</c:f>
              <c:numCache>
                <c:formatCode>0.00</c:formatCode>
                <c:ptCount val="5"/>
                <c:pt idx="0">
                  <c:v>939963</c:v>
                </c:pt>
                <c:pt idx="1">
                  <c:v>959316</c:v>
                </c:pt>
                <c:pt idx="2">
                  <c:v>1018088</c:v>
                </c:pt>
                <c:pt idx="3">
                  <c:v>954611</c:v>
                </c:pt>
                <c:pt idx="4">
                  <c:v>975032</c:v>
                </c:pt>
              </c:numCache>
            </c:numRef>
          </c:val>
          <c:extLst>
            <c:ext xmlns:c16="http://schemas.microsoft.com/office/drawing/2014/chart" uri="{C3380CC4-5D6E-409C-BE32-E72D297353CC}">
              <c16:uniqueId val="{00000000-6107-48A4-B8B0-899F12495245}"/>
            </c:ext>
          </c:extLst>
        </c:ser>
        <c:ser>
          <c:idx val="1"/>
          <c:order val="1"/>
          <c:tx>
            <c:strRef>
              <c:f>Лист1!$C$1</c:f>
              <c:strCache>
                <c:ptCount val="1"/>
                <c:pt idx="0">
                  <c:v>непрограммные</c:v>
                </c:pt>
              </c:strCache>
            </c:strRef>
          </c:tx>
          <c:spPr>
            <a:solidFill>
              <a:srgbClr val="FF6699"/>
            </a:solidFill>
            <a:ln>
              <a:noFill/>
            </a:ln>
            <a:effectLst>
              <a:outerShdw blurRad="57150" dist="19050" dir="5400000" algn="ctr" rotWithShape="0">
                <a:srgbClr val="000000">
                  <a:alpha val="63000"/>
                </a:srgbClr>
              </a:outerShdw>
            </a:effectLst>
            <a:sp3d/>
          </c:spPr>
          <c:invertIfNegative val="0"/>
          <c:dLbls>
            <c:dLbl>
              <c:idx val="0"/>
              <c:layout>
                <c:manualLayout>
                  <c:x val="8.6899818194632102E-3"/>
                  <c:y val="-0.12244898853585588"/>
                </c:manualLayout>
              </c:layout>
              <c:spPr>
                <a:noFill/>
                <a:ln>
                  <a:noFill/>
                </a:ln>
                <a:effectLst/>
              </c:spPr>
              <c:txPr>
                <a:bodyPr wrap="square" lIns="38100" tIns="19050" rIns="38100" bIns="19050" anchor="ctr">
                  <a:spAutoFit/>
                </a:bodyPr>
                <a:lstStyle/>
                <a:p>
                  <a:pPr>
                    <a:defRPr sz="900" b="1">
                      <a:solidFill>
                        <a:srgbClr val="002060"/>
                      </a:solidFill>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107-48A4-B8B0-899F12495245}"/>
                </c:ext>
              </c:extLst>
            </c:dLbl>
            <c:dLbl>
              <c:idx val="1"/>
              <c:layout>
                <c:manualLayout>
                  <c:x val="1.2414259742090332E-2"/>
                  <c:y val="-0.12244898853585594"/>
                </c:manualLayout>
              </c:layout>
              <c:spPr>
                <a:noFill/>
                <a:ln>
                  <a:noFill/>
                </a:ln>
                <a:effectLst/>
              </c:spPr>
              <c:txPr>
                <a:bodyPr wrap="square" lIns="38100" tIns="19050" rIns="38100" bIns="19050" anchor="ctr">
                  <a:spAutoFit/>
                </a:bodyPr>
                <a:lstStyle/>
                <a:p>
                  <a:pPr>
                    <a:defRPr sz="900" b="1">
                      <a:solidFill>
                        <a:srgbClr val="002060"/>
                      </a:solidFill>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107-48A4-B8B0-899F12495245}"/>
                </c:ext>
              </c:extLst>
            </c:dLbl>
            <c:dLbl>
              <c:idx val="2"/>
              <c:layout>
                <c:manualLayout>
                  <c:x val="6.2071298710451661E-3"/>
                  <c:y val="-0.13636364632402131"/>
                </c:manualLayout>
              </c:layout>
              <c:spPr>
                <a:noFill/>
                <a:ln>
                  <a:noFill/>
                </a:ln>
                <a:effectLst/>
              </c:spPr>
              <c:txPr>
                <a:bodyPr wrap="square" lIns="38100" tIns="19050" rIns="38100" bIns="19050" anchor="ctr">
                  <a:spAutoFit/>
                </a:bodyPr>
                <a:lstStyle/>
                <a:p>
                  <a:pPr>
                    <a:defRPr sz="900" b="1">
                      <a:solidFill>
                        <a:srgbClr val="002060"/>
                      </a:solidFill>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107-48A4-B8B0-899F12495245}"/>
                </c:ext>
              </c:extLst>
            </c:dLbl>
            <c:dLbl>
              <c:idx val="3"/>
              <c:layout>
                <c:manualLayout>
                  <c:x val="4.9657038968362243E-3"/>
                  <c:y val="-0.13358071476638828"/>
                </c:manualLayout>
              </c:layout>
              <c:spPr>
                <a:noFill/>
                <a:ln>
                  <a:noFill/>
                </a:ln>
                <a:effectLst/>
              </c:spPr>
              <c:txPr>
                <a:bodyPr wrap="square" lIns="38100" tIns="19050" rIns="38100" bIns="19050" anchor="ctr">
                  <a:spAutoFit/>
                </a:bodyPr>
                <a:lstStyle/>
                <a:p>
                  <a:pPr>
                    <a:defRPr sz="900" b="1">
                      <a:solidFill>
                        <a:srgbClr val="002060"/>
                      </a:solidFill>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107-48A4-B8B0-899F12495245}"/>
                </c:ext>
              </c:extLst>
            </c:dLbl>
            <c:dLbl>
              <c:idx val="4"/>
              <c:layout>
                <c:manualLayout>
                  <c:x val="2.4828519484179756E-3"/>
                  <c:y val="-0.11131726230532353"/>
                </c:manualLayout>
              </c:layout>
              <c:spPr>
                <a:noFill/>
                <a:ln>
                  <a:noFill/>
                </a:ln>
                <a:effectLst/>
              </c:spPr>
              <c:txPr>
                <a:bodyPr wrap="square" lIns="38100" tIns="19050" rIns="38100" bIns="19050" anchor="ctr">
                  <a:spAutoFit/>
                </a:bodyPr>
                <a:lstStyle/>
                <a:p>
                  <a:pPr>
                    <a:defRPr sz="900" b="1">
                      <a:solidFill>
                        <a:srgbClr val="002060"/>
                      </a:solidFill>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107-48A4-B8B0-899F12495245}"/>
                </c:ext>
              </c:extLst>
            </c:dLbl>
            <c:spPr>
              <a:noFill/>
              <a:ln>
                <a:noFill/>
              </a:ln>
              <a:effectLst/>
            </c:spPr>
            <c:txPr>
              <a:bodyPr wrap="square" lIns="38100" tIns="19050" rIns="38100" bIns="19050" anchor="ctr">
                <a:spAutoFit/>
              </a:bodyPr>
              <a:lstStyle/>
              <a:p>
                <a:pPr>
                  <a:defRPr sz="900" b="1">
                    <a:solidFill>
                      <a:srgbClr val="7030A0"/>
                    </a:solidFill>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2024г</c:v>
                </c:pt>
                <c:pt idx="1">
                  <c:v>2025г</c:v>
                </c:pt>
                <c:pt idx="2">
                  <c:v>2026г</c:v>
                </c:pt>
                <c:pt idx="3">
                  <c:v>2027г</c:v>
                </c:pt>
                <c:pt idx="4">
                  <c:v>2028г</c:v>
                </c:pt>
              </c:strCache>
            </c:strRef>
          </c:cat>
          <c:val>
            <c:numRef>
              <c:f>Лист1!$C$2:$C$6</c:f>
              <c:numCache>
                <c:formatCode>0.00</c:formatCode>
                <c:ptCount val="5"/>
                <c:pt idx="0">
                  <c:v>41324</c:v>
                </c:pt>
                <c:pt idx="1">
                  <c:v>42617</c:v>
                </c:pt>
                <c:pt idx="2">
                  <c:v>47019</c:v>
                </c:pt>
                <c:pt idx="3">
                  <c:v>46864</c:v>
                </c:pt>
                <c:pt idx="4">
                  <c:v>32377</c:v>
                </c:pt>
              </c:numCache>
            </c:numRef>
          </c:val>
          <c:extLst>
            <c:ext xmlns:c16="http://schemas.microsoft.com/office/drawing/2014/chart" uri="{C3380CC4-5D6E-409C-BE32-E72D297353CC}">
              <c16:uniqueId val="{00000006-6107-48A4-B8B0-899F12495245}"/>
            </c:ext>
          </c:extLst>
        </c:ser>
        <c:dLbls>
          <c:showLegendKey val="0"/>
          <c:showVal val="1"/>
          <c:showCatName val="0"/>
          <c:showSerName val="0"/>
          <c:showPercent val="0"/>
          <c:showBubbleSize val="0"/>
        </c:dLbls>
        <c:gapWidth val="150"/>
        <c:shape val="cylinder"/>
        <c:axId val="177511040"/>
        <c:axId val="177521024"/>
        <c:axId val="0"/>
      </c:bar3DChart>
      <c:catAx>
        <c:axId val="177511040"/>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7521024"/>
        <c:crosses val="autoZero"/>
        <c:auto val="1"/>
        <c:lblAlgn val="ctr"/>
        <c:lblOffset val="100"/>
        <c:noMultiLvlLbl val="0"/>
      </c:catAx>
      <c:valAx>
        <c:axId val="17752102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7511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социальная сфера</c:v>
                </c:pt>
              </c:strCache>
            </c:strRef>
          </c:tx>
          <c:spPr>
            <a:solidFill>
              <a:srgbClr val="FFCC99"/>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000CC"/>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2024г</c:v>
                </c:pt>
                <c:pt idx="1">
                  <c:v>2025г</c:v>
                </c:pt>
                <c:pt idx="2">
                  <c:v>2026г</c:v>
                </c:pt>
                <c:pt idx="3">
                  <c:v>2027г</c:v>
                </c:pt>
                <c:pt idx="4">
                  <c:v>2028г</c:v>
                </c:pt>
              </c:strCache>
            </c:strRef>
          </c:cat>
          <c:val>
            <c:numRef>
              <c:f>Лист1!$B$2:$B$6</c:f>
              <c:numCache>
                <c:formatCode>General</c:formatCode>
                <c:ptCount val="5"/>
                <c:pt idx="0">
                  <c:v>596397</c:v>
                </c:pt>
                <c:pt idx="1">
                  <c:v>682937</c:v>
                </c:pt>
                <c:pt idx="2">
                  <c:v>760176</c:v>
                </c:pt>
                <c:pt idx="3">
                  <c:v>714072</c:v>
                </c:pt>
                <c:pt idx="4">
                  <c:v>741819</c:v>
                </c:pt>
              </c:numCache>
            </c:numRef>
          </c:val>
          <c:extLst>
            <c:ext xmlns:c16="http://schemas.microsoft.com/office/drawing/2014/chart" uri="{C3380CC4-5D6E-409C-BE32-E72D297353CC}">
              <c16:uniqueId val="{00000000-3451-42C4-82EE-2A0B9BE65B2F}"/>
            </c:ext>
          </c:extLst>
        </c:ser>
        <c:ser>
          <c:idx val="1"/>
          <c:order val="1"/>
          <c:tx>
            <c:strRef>
              <c:f>Лист1!$C$1</c:f>
              <c:strCache>
                <c:ptCount val="1"/>
                <c:pt idx="0">
                  <c:v>общего характера</c:v>
                </c:pt>
              </c:strCache>
            </c:strRef>
          </c:tx>
          <c:spPr>
            <a:solidFill>
              <a:srgbClr val="FDEA7B"/>
            </a:solidFill>
            <a:ln>
              <a:noFill/>
            </a:ln>
            <a:effectLst/>
            <a:sp3d/>
          </c:spPr>
          <c:invertIfNegative val="0"/>
          <c:dLbls>
            <c:dLbl>
              <c:idx val="0"/>
              <c:layout>
                <c:manualLayout>
                  <c:x val="1.36241323270915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451-42C4-82EE-2A0B9BE65B2F}"/>
                </c:ext>
              </c:extLst>
            </c:dLbl>
            <c:dLbl>
              <c:idx val="1"/>
              <c:layout>
                <c:manualLayout>
                  <c:x val="1.9816919748496725E-2"/>
                  <c:y val="-2.934272300469483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451-42C4-82EE-2A0B9BE65B2F}"/>
                </c:ext>
              </c:extLst>
            </c:dLbl>
            <c:dLbl>
              <c:idx val="2"/>
              <c:layout>
                <c:manualLayout>
                  <c:x val="2.4771149685621142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451-42C4-82EE-2A0B9BE65B2F}"/>
                </c:ext>
              </c:extLst>
            </c:dLbl>
            <c:dLbl>
              <c:idx val="3"/>
              <c:layout>
                <c:manualLayout>
                  <c:x val="1.6101247295653549E-2"/>
                  <c:y val="-5.868544600939074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451-42C4-82EE-2A0B9BE65B2F}"/>
                </c:ext>
              </c:extLst>
            </c:dLbl>
            <c:dLbl>
              <c:idx val="4"/>
              <c:layout>
                <c:manualLayout>
                  <c:x val="1.4862689811372601E-2"/>
                  <c:y val="-1.1737089201878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451-42C4-82EE-2A0B9BE65B2F}"/>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000CC"/>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2024г</c:v>
                </c:pt>
                <c:pt idx="1">
                  <c:v>2025г</c:v>
                </c:pt>
                <c:pt idx="2">
                  <c:v>2026г</c:v>
                </c:pt>
                <c:pt idx="3">
                  <c:v>2027г</c:v>
                </c:pt>
                <c:pt idx="4">
                  <c:v>2028г</c:v>
                </c:pt>
              </c:strCache>
            </c:strRef>
          </c:cat>
          <c:val>
            <c:numRef>
              <c:f>Лист1!$C$2:$C$6</c:f>
              <c:numCache>
                <c:formatCode>General</c:formatCode>
                <c:ptCount val="5"/>
                <c:pt idx="0">
                  <c:v>149564</c:v>
                </c:pt>
                <c:pt idx="1">
                  <c:v>158690</c:v>
                </c:pt>
                <c:pt idx="2">
                  <c:v>161640</c:v>
                </c:pt>
                <c:pt idx="3">
                  <c:v>158792</c:v>
                </c:pt>
                <c:pt idx="4">
                  <c:v>150615</c:v>
                </c:pt>
              </c:numCache>
            </c:numRef>
          </c:val>
          <c:extLst>
            <c:ext xmlns:c16="http://schemas.microsoft.com/office/drawing/2014/chart" uri="{C3380CC4-5D6E-409C-BE32-E72D297353CC}">
              <c16:uniqueId val="{00000006-3451-42C4-82EE-2A0B9BE65B2F}"/>
            </c:ext>
          </c:extLst>
        </c:ser>
        <c:ser>
          <c:idx val="2"/>
          <c:order val="2"/>
          <c:tx>
            <c:strRef>
              <c:f>Лист1!$D$1</c:f>
              <c:strCache>
                <c:ptCount val="1"/>
                <c:pt idx="0">
                  <c:v>безопасность жизнедеятельности</c:v>
                </c:pt>
              </c:strCache>
            </c:strRef>
          </c:tx>
          <c:spPr>
            <a:solidFill>
              <a:schemeClr val="accent6">
                <a:lumMod val="60000"/>
                <a:lumOff val="40000"/>
              </a:schemeClr>
            </a:solidFill>
            <a:ln>
              <a:noFill/>
            </a:ln>
            <a:effectLst/>
            <a:sp3d/>
          </c:spPr>
          <c:invertIfNegative val="0"/>
          <c:dLbls>
            <c:dLbl>
              <c:idx val="0"/>
              <c:layout>
                <c:manualLayout>
                  <c:x val="2.2706624902950887E-17"/>
                  <c:y val="-4.10798122065726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451-42C4-82EE-2A0B9BE65B2F}"/>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000CC"/>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2024г</c:v>
                </c:pt>
                <c:pt idx="1">
                  <c:v>2025г</c:v>
                </c:pt>
                <c:pt idx="2">
                  <c:v>2026г</c:v>
                </c:pt>
                <c:pt idx="3">
                  <c:v>2027г</c:v>
                </c:pt>
                <c:pt idx="4">
                  <c:v>2028г</c:v>
                </c:pt>
              </c:strCache>
            </c:strRef>
          </c:cat>
          <c:val>
            <c:numRef>
              <c:f>Лист1!$D$2:$D$6</c:f>
              <c:numCache>
                <c:formatCode>General</c:formatCode>
                <c:ptCount val="5"/>
                <c:pt idx="0">
                  <c:v>2719</c:v>
                </c:pt>
                <c:pt idx="1">
                  <c:v>5824</c:v>
                </c:pt>
                <c:pt idx="2">
                  <c:v>3559</c:v>
                </c:pt>
                <c:pt idx="3">
                  <c:v>4151</c:v>
                </c:pt>
                <c:pt idx="4">
                  <c:v>1950</c:v>
                </c:pt>
              </c:numCache>
            </c:numRef>
          </c:val>
          <c:extLst>
            <c:ext xmlns:c16="http://schemas.microsoft.com/office/drawing/2014/chart" uri="{C3380CC4-5D6E-409C-BE32-E72D297353CC}">
              <c16:uniqueId val="{00000008-3451-42C4-82EE-2A0B9BE65B2F}"/>
            </c:ext>
          </c:extLst>
        </c:ser>
        <c:ser>
          <c:idx val="3"/>
          <c:order val="3"/>
          <c:tx>
            <c:strRef>
              <c:f>Лист1!$E$1</c:f>
              <c:strCache>
                <c:ptCount val="1"/>
                <c:pt idx="0">
                  <c:v>экономика</c:v>
                </c:pt>
              </c:strCache>
            </c:strRef>
          </c:tx>
          <c:spPr>
            <a:solidFill>
              <a:srgbClr val="CC99FF"/>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000CC"/>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2024г</c:v>
                </c:pt>
                <c:pt idx="1">
                  <c:v>2025г</c:v>
                </c:pt>
                <c:pt idx="2">
                  <c:v>2026г</c:v>
                </c:pt>
                <c:pt idx="3">
                  <c:v>2027г</c:v>
                </c:pt>
                <c:pt idx="4">
                  <c:v>2028г</c:v>
                </c:pt>
              </c:strCache>
            </c:strRef>
          </c:cat>
          <c:val>
            <c:numRef>
              <c:f>Лист1!$E$2:$E$6</c:f>
              <c:numCache>
                <c:formatCode>General</c:formatCode>
                <c:ptCount val="5"/>
                <c:pt idx="0">
                  <c:v>191193</c:v>
                </c:pt>
                <c:pt idx="1">
                  <c:v>111865</c:v>
                </c:pt>
                <c:pt idx="2">
                  <c:v>92712</c:v>
                </c:pt>
                <c:pt idx="3">
                  <c:v>77596</c:v>
                </c:pt>
                <c:pt idx="4">
                  <c:v>80948</c:v>
                </c:pt>
              </c:numCache>
            </c:numRef>
          </c:val>
          <c:extLst>
            <c:ext xmlns:c16="http://schemas.microsoft.com/office/drawing/2014/chart" uri="{C3380CC4-5D6E-409C-BE32-E72D297353CC}">
              <c16:uniqueId val="{00000009-3451-42C4-82EE-2A0B9BE65B2F}"/>
            </c:ext>
          </c:extLst>
        </c:ser>
        <c:dLbls>
          <c:showLegendKey val="0"/>
          <c:showVal val="1"/>
          <c:showCatName val="0"/>
          <c:showSerName val="0"/>
          <c:showPercent val="0"/>
          <c:showBubbleSize val="0"/>
        </c:dLbls>
        <c:gapWidth val="150"/>
        <c:shape val="box"/>
        <c:axId val="177690112"/>
        <c:axId val="177691648"/>
        <c:axId val="0"/>
      </c:bar3DChart>
      <c:catAx>
        <c:axId val="17769011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7691648"/>
        <c:crosses val="autoZero"/>
        <c:auto val="1"/>
        <c:lblAlgn val="ctr"/>
        <c:lblOffset val="100"/>
        <c:noMultiLvlLbl val="0"/>
      </c:catAx>
      <c:valAx>
        <c:axId val="177691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7690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Лист1!$B$1</c:f>
              <c:strCache>
                <c:ptCount val="1"/>
                <c:pt idx="0">
                  <c:v>2028г</c:v>
                </c:pt>
              </c:strCache>
            </c:strRef>
          </c:tx>
          <c:spPr>
            <a:solidFill>
              <a:srgbClr val="FFD7F9"/>
            </a:solidFill>
            <a:ln>
              <a:noFill/>
            </a:ln>
            <a:effectLst>
              <a:outerShdw blurRad="57150" dist="19050" dir="5400000" algn="ctr" rotWithShape="0">
                <a:srgbClr val="000000">
                  <a:alpha val="63000"/>
                </a:srgbClr>
              </a:outerShdw>
            </a:effectLst>
            <a:scene3d>
              <a:camera prst="orthographicFront"/>
              <a:lightRig rig="threePt" dir="t"/>
            </a:scene3d>
            <a:sp3d>
              <a:bevel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Лист1!$B$2</c:f>
              <c:numCache>
                <c:formatCode>General</c:formatCode>
                <c:ptCount val="1"/>
                <c:pt idx="0">
                  <c:v>32377</c:v>
                </c:pt>
              </c:numCache>
            </c:numRef>
          </c:val>
          <c:extLst>
            <c:ext xmlns:c16="http://schemas.microsoft.com/office/drawing/2014/chart" uri="{C3380CC4-5D6E-409C-BE32-E72D297353CC}">
              <c16:uniqueId val="{00000000-EA3F-4572-BCDE-1759090D1B57}"/>
            </c:ext>
          </c:extLst>
        </c:ser>
        <c:ser>
          <c:idx val="1"/>
          <c:order val="1"/>
          <c:tx>
            <c:strRef>
              <c:f>Лист1!$C$1</c:f>
              <c:strCache>
                <c:ptCount val="1"/>
                <c:pt idx="0">
                  <c:v>2027г</c:v>
                </c:pt>
              </c:strCache>
            </c:strRef>
          </c:tx>
          <c:spPr>
            <a:solidFill>
              <a:schemeClr val="accent2">
                <a:lumMod val="20000"/>
                <a:lumOff val="80000"/>
              </a:schemeClr>
            </a:solidFill>
            <a:ln>
              <a:noFill/>
            </a:ln>
            <a:effectLst>
              <a:outerShdw blurRad="57150" dist="19050" dir="5400000" algn="ctr" rotWithShape="0">
                <a:srgbClr val="000000">
                  <a:alpha val="63000"/>
                </a:srgbClr>
              </a:outerShdw>
            </a:effectLst>
            <a:scene3d>
              <a:camera prst="orthographicFront"/>
              <a:lightRig rig="threePt" dir="t"/>
            </a:scene3d>
            <a:sp3d>
              <a:bevel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Лист1!$C$2</c:f>
              <c:numCache>
                <c:formatCode>General</c:formatCode>
                <c:ptCount val="1"/>
                <c:pt idx="0">
                  <c:v>46864</c:v>
                </c:pt>
              </c:numCache>
            </c:numRef>
          </c:val>
          <c:extLst>
            <c:ext xmlns:c16="http://schemas.microsoft.com/office/drawing/2014/chart" uri="{C3380CC4-5D6E-409C-BE32-E72D297353CC}">
              <c16:uniqueId val="{00000001-EA3F-4572-BCDE-1759090D1B57}"/>
            </c:ext>
          </c:extLst>
        </c:ser>
        <c:ser>
          <c:idx val="2"/>
          <c:order val="2"/>
          <c:tx>
            <c:strRef>
              <c:f>Лист1!$D$1</c:f>
              <c:strCache>
                <c:ptCount val="1"/>
                <c:pt idx="0">
                  <c:v>2026г</c:v>
                </c:pt>
              </c:strCache>
            </c:strRef>
          </c:tx>
          <c:spPr>
            <a:solidFill>
              <a:schemeClr val="bg1">
                <a:lumMod val="85000"/>
              </a:schemeClr>
            </a:solidFill>
            <a:ln>
              <a:noFill/>
            </a:ln>
            <a:effectLst>
              <a:outerShdw blurRad="57150" dist="19050" dir="5400000" algn="ctr" rotWithShape="0">
                <a:srgbClr val="000000">
                  <a:alpha val="63000"/>
                </a:srgbClr>
              </a:outerShdw>
            </a:effectLst>
            <a:scene3d>
              <a:camera prst="orthographicFront"/>
              <a:lightRig rig="threePt" dir="t"/>
            </a:scene3d>
            <a:sp3d>
              <a:bevel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Лист1!$D$2</c:f>
              <c:numCache>
                <c:formatCode>General</c:formatCode>
                <c:ptCount val="1"/>
                <c:pt idx="0">
                  <c:v>46419</c:v>
                </c:pt>
              </c:numCache>
            </c:numRef>
          </c:val>
          <c:extLst>
            <c:ext xmlns:c16="http://schemas.microsoft.com/office/drawing/2014/chart" uri="{C3380CC4-5D6E-409C-BE32-E72D297353CC}">
              <c16:uniqueId val="{00000002-EA3F-4572-BCDE-1759090D1B57}"/>
            </c:ext>
          </c:extLst>
        </c:ser>
        <c:ser>
          <c:idx val="3"/>
          <c:order val="3"/>
          <c:tx>
            <c:strRef>
              <c:f>Лист1!$E$1</c:f>
              <c:strCache>
                <c:ptCount val="1"/>
                <c:pt idx="0">
                  <c:v>2025г</c:v>
                </c:pt>
              </c:strCache>
            </c:strRef>
          </c:tx>
          <c:spPr>
            <a:solidFill>
              <a:srgbClr val="F0FE8A"/>
            </a:solidFill>
            <a:ln>
              <a:noFill/>
            </a:ln>
            <a:effectLst>
              <a:outerShdw blurRad="57150" dist="19050" dir="5400000" algn="ctr" rotWithShape="0">
                <a:srgbClr val="000000">
                  <a:alpha val="63000"/>
                </a:srgbClr>
              </a:outerShdw>
            </a:effectLst>
            <a:scene3d>
              <a:camera prst="orthographicFront"/>
              <a:lightRig rig="threePt" dir="t"/>
            </a:scene3d>
            <a:sp3d>
              <a:bevel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Лист1!$E$2</c:f>
              <c:numCache>
                <c:formatCode>General</c:formatCode>
                <c:ptCount val="1"/>
                <c:pt idx="0">
                  <c:v>41657</c:v>
                </c:pt>
              </c:numCache>
            </c:numRef>
          </c:val>
          <c:extLst>
            <c:ext xmlns:c16="http://schemas.microsoft.com/office/drawing/2014/chart" uri="{C3380CC4-5D6E-409C-BE32-E72D297353CC}">
              <c16:uniqueId val="{00000003-EA3F-4572-BCDE-1759090D1B57}"/>
            </c:ext>
          </c:extLst>
        </c:ser>
        <c:ser>
          <c:idx val="4"/>
          <c:order val="4"/>
          <c:tx>
            <c:strRef>
              <c:f>Лист1!$F$1</c:f>
              <c:strCache>
                <c:ptCount val="1"/>
                <c:pt idx="0">
                  <c:v>2024г</c:v>
                </c:pt>
              </c:strCache>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lightRig rig="threePt" dir="t"/>
            </a:scene3d>
            <a:sp3d>
              <a:bevelT/>
            </a:sp3d>
          </c:spPr>
          <c:invertIfNegative val="0"/>
          <c:dPt>
            <c:idx val="0"/>
            <c:invertIfNegative val="0"/>
            <c:bubble3D val="0"/>
            <c:spPr>
              <a:solidFill>
                <a:schemeClr val="accent1">
                  <a:lumMod val="20000"/>
                  <a:lumOff val="80000"/>
                </a:schemeClr>
              </a:solidFill>
              <a:ln>
                <a:noFill/>
              </a:ln>
              <a:effectLst>
                <a:outerShdw blurRad="57150" dist="19050" dir="5400000" algn="ctr" rotWithShape="0">
                  <a:srgbClr val="000000">
                    <a:alpha val="63000"/>
                  </a:srgbClr>
                </a:outerShdw>
              </a:effectLst>
              <a:scene3d>
                <a:camera prst="orthographicFront"/>
                <a:lightRig rig="threePt" dir="t"/>
              </a:scene3d>
              <a:sp3d>
                <a:bevelT/>
              </a:sp3d>
            </c:spPr>
            <c:extLst>
              <c:ext xmlns:c16="http://schemas.microsoft.com/office/drawing/2014/chart" uri="{C3380CC4-5D6E-409C-BE32-E72D297353CC}">
                <c16:uniqueId val="{00000005-EA3F-4572-BCDE-1759090D1B57}"/>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Лист1!$F$2</c:f>
              <c:numCache>
                <c:formatCode>General</c:formatCode>
                <c:ptCount val="1"/>
                <c:pt idx="0">
                  <c:v>41324</c:v>
                </c:pt>
              </c:numCache>
            </c:numRef>
          </c:val>
          <c:extLst>
            <c:ext xmlns:c16="http://schemas.microsoft.com/office/drawing/2014/chart" uri="{C3380CC4-5D6E-409C-BE32-E72D297353CC}">
              <c16:uniqueId val="{00000004-EA3F-4572-BCDE-1759090D1B57}"/>
            </c:ext>
          </c:extLst>
        </c:ser>
        <c:dLbls>
          <c:dLblPos val="inEnd"/>
          <c:showLegendKey val="0"/>
          <c:showVal val="1"/>
          <c:showCatName val="0"/>
          <c:showSerName val="0"/>
          <c:showPercent val="0"/>
          <c:showBubbleSize val="0"/>
        </c:dLbls>
        <c:gapWidth val="115"/>
        <c:overlap val="-20"/>
        <c:axId val="472217288"/>
        <c:axId val="472219448"/>
      </c:barChart>
      <c:catAx>
        <c:axId val="472217288"/>
        <c:scaling>
          <c:orientation val="minMax"/>
        </c:scaling>
        <c:delete val="1"/>
        <c:axPos val="l"/>
        <c:numFmt formatCode="General" sourceLinked="1"/>
        <c:majorTickMark val="none"/>
        <c:minorTickMark val="none"/>
        <c:tickLblPos val="nextTo"/>
        <c:crossAx val="472219448"/>
        <c:crosses val="autoZero"/>
        <c:auto val="1"/>
        <c:lblAlgn val="ctr"/>
        <c:lblOffset val="100"/>
        <c:noMultiLvlLbl val="0"/>
      </c:catAx>
      <c:valAx>
        <c:axId val="47221944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472217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0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41">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 Id="rId4" Type="http://schemas.openxmlformats.org/officeDocument/2006/relationships/image" Target="../media/image13.png"/></Relationships>
</file>

<file path=ppt/diagrams/_rels/data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image" Target="../media/image52.png"/></Relationships>
</file>

<file path=ppt/diagrams/_rels/data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image" Target="../media/image55.png"/></Relationships>
</file>

<file path=ppt/diagrams/_rels/data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image" Target="../media/image58.png"/><Relationship Id="rId4" Type="http://schemas.openxmlformats.org/officeDocument/2006/relationships/image" Target="../media/image61.png"/></Relationships>
</file>

<file path=ppt/diagrams/_rels/data8.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image" Target="../media/image63.png"/><Relationship Id="rId1" Type="http://schemas.openxmlformats.org/officeDocument/2006/relationships/image" Target="../media/image62.png"/><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diagrams/_rels/data9.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image" Target="../media/image117.png"/><Relationship Id="rId5" Type="http://schemas.openxmlformats.org/officeDocument/2006/relationships/image" Target="../media/image121.png"/><Relationship Id="rId4" Type="http://schemas.openxmlformats.org/officeDocument/2006/relationships/image" Target="../media/image120.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 Id="rId4" Type="http://schemas.openxmlformats.org/officeDocument/2006/relationships/image" Target="../media/image13.png"/></Relationships>
</file>

<file path=ppt/diagrams/_rels/drawing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image" Target="../media/image52.png"/></Relationships>
</file>

<file path=ppt/diagrams/_rels/drawing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image" Target="../media/image55.png"/></Relationships>
</file>

<file path=ppt/diagrams/_rels/drawing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image" Target="../media/image58.png"/><Relationship Id="rId4" Type="http://schemas.openxmlformats.org/officeDocument/2006/relationships/image" Target="../media/image61.png"/></Relationships>
</file>

<file path=ppt/diagrams/_rels/drawing8.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image" Target="../media/image63.png"/><Relationship Id="rId1" Type="http://schemas.openxmlformats.org/officeDocument/2006/relationships/image" Target="../media/image62.png"/><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diagrams/_rels/drawing9.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image" Target="../media/image117.png"/><Relationship Id="rId5" Type="http://schemas.openxmlformats.org/officeDocument/2006/relationships/image" Target="../media/image121.png"/><Relationship Id="rId4" Type="http://schemas.openxmlformats.org/officeDocument/2006/relationships/image" Target="../media/image12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07AA939-E187-477C-9116-ABC0D9654D7F}" type="doc">
      <dgm:prSet loTypeId="urn:microsoft.com/office/officeart/2008/layout/PictureAccentList" loCatId="list" qsTypeId="urn:microsoft.com/office/officeart/2005/8/quickstyle/simple1" qsCatId="simple" csTypeId="urn:microsoft.com/office/officeart/2005/8/colors/accent1_2" csCatId="accent1" phldr="1"/>
      <dgm:spPr/>
      <dgm:t>
        <a:bodyPr/>
        <a:lstStyle/>
        <a:p>
          <a:endParaRPr lang="ru-RU"/>
        </a:p>
      </dgm:t>
    </dgm:pt>
    <dgm:pt modelId="{BB69833D-D13D-4081-A87E-8DDA2F5040CF}">
      <dgm:prSet phldrT="[Текст]" custT="1"/>
      <dgm:spPr>
        <a:solidFill>
          <a:schemeClr val="accent4">
            <a:lumMod val="20000"/>
            <a:lumOff val="80000"/>
          </a:schemeClr>
        </a:solidFill>
      </dgm:spPr>
      <dgm:t>
        <a:bodyPr/>
        <a:lstStyle/>
        <a:p>
          <a:r>
            <a:rPr lang="ru-RU" sz="1100" b="1" dirty="0">
              <a:solidFill>
                <a:srgbClr val="002060"/>
              </a:solidFill>
              <a:latin typeface="Times New Roman" panose="02020603050405020304" pitchFamily="18" charset="0"/>
              <a:cs typeface="Times New Roman" panose="02020603050405020304" pitchFamily="18" charset="0"/>
            </a:rPr>
            <a:t>Участники бюджетного процесса</a:t>
          </a:r>
        </a:p>
      </dgm:t>
    </dgm:pt>
    <dgm:pt modelId="{9FAEA662-E37C-4A7A-A1E3-1F7CD56FA123}" type="parTrans" cxnId="{E15CA0CF-24DB-4D64-B512-FBF136BD9D26}">
      <dgm:prSet/>
      <dgm:spPr/>
      <dgm:t>
        <a:bodyPr/>
        <a:lstStyle/>
        <a:p>
          <a:endParaRPr lang="ru-RU"/>
        </a:p>
      </dgm:t>
    </dgm:pt>
    <dgm:pt modelId="{C7C324F1-CF1F-477A-98A8-8712EC952CC5}" type="sibTrans" cxnId="{E15CA0CF-24DB-4D64-B512-FBF136BD9D26}">
      <dgm:prSet/>
      <dgm:spPr/>
      <dgm:t>
        <a:bodyPr/>
        <a:lstStyle/>
        <a:p>
          <a:endParaRPr lang="ru-RU"/>
        </a:p>
      </dgm:t>
    </dgm:pt>
    <dgm:pt modelId="{4495A8D8-EAD2-43C6-BFA9-9B0780035D7F}">
      <dgm:prSet phldrT="[Текст]" custT="1"/>
      <dgm:spPr>
        <a:solidFill>
          <a:schemeClr val="accent4">
            <a:lumMod val="20000"/>
            <a:lumOff val="80000"/>
          </a:schemeClr>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Администрация Анучинского МО</a:t>
          </a:r>
        </a:p>
      </dgm:t>
    </dgm:pt>
    <dgm:pt modelId="{031D70F3-A43A-4BFD-9AD8-C28863843877}" type="parTrans" cxnId="{06E7AE64-297A-436C-8E5A-4594DF5A3369}">
      <dgm:prSet/>
      <dgm:spPr/>
      <dgm:t>
        <a:bodyPr/>
        <a:lstStyle/>
        <a:p>
          <a:endParaRPr lang="ru-RU"/>
        </a:p>
      </dgm:t>
    </dgm:pt>
    <dgm:pt modelId="{35953009-CA1A-4EBF-9E4C-A8E58FFCCCFC}" type="sibTrans" cxnId="{06E7AE64-297A-436C-8E5A-4594DF5A3369}">
      <dgm:prSet/>
      <dgm:spPr/>
      <dgm:t>
        <a:bodyPr/>
        <a:lstStyle/>
        <a:p>
          <a:endParaRPr lang="ru-RU"/>
        </a:p>
      </dgm:t>
    </dgm:pt>
    <dgm:pt modelId="{E6999592-6CCF-4315-A266-366C28533DF3}">
      <dgm:prSet phldrT="[Текст]" custT="1"/>
      <dgm:spPr>
        <a:solidFill>
          <a:schemeClr val="accent4">
            <a:lumMod val="20000"/>
            <a:lumOff val="80000"/>
          </a:schemeClr>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Финансово – экономическое управление администрации Анучинского МО</a:t>
          </a:r>
        </a:p>
      </dgm:t>
    </dgm:pt>
    <dgm:pt modelId="{64787999-A78C-46E9-A7BD-D01681E2D0E6}" type="parTrans" cxnId="{36594311-DC77-460F-9C41-E7F2EA2C5218}">
      <dgm:prSet/>
      <dgm:spPr/>
      <dgm:t>
        <a:bodyPr/>
        <a:lstStyle/>
        <a:p>
          <a:endParaRPr lang="ru-RU"/>
        </a:p>
      </dgm:t>
    </dgm:pt>
    <dgm:pt modelId="{5C8E4662-AFC9-4F05-AA00-FC51A7714DF1}" type="sibTrans" cxnId="{36594311-DC77-460F-9C41-E7F2EA2C5218}">
      <dgm:prSet/>
      <dgm:spPr/>
      <dgm:t>
        <a:bodyPr/>
        <a:lstStyle/>
        <a:p>
          <a:endParaRPr lang="ru-RU"/>
        </a:p>
      </dgm:t>
    </dgm:pt>
    <dgm:pt modelId="{15626E59-3C14-4913-B985-21BF614E62A4}">
      <dgm:prSet custT="1"/>
      <dgm:spPr>
        <a:solidFill>
          <a:schemeClr val="accent4">
            <a:lumMod val="20000"/>
            <a:lumOff val="80000"/>
          </a:schemeClr>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Глава администрации Анучинского МО</a:t>
          </a:r>
        </a:p>
      </dgm:t>
    </dgm:pt>
    <dgm:pt modelId="{9071BC27-2DFA-41DF-A680-ECF74FDB8BE7}" type="parTrans" cxnId="{B8DE1355-CF56-4FB6-91C9-B3BEC044D9E3}">
      <dgm:prSet/>
      <dgm:spPr/>
      <dgm:t>
        <a:bodyPr/>
        <a:lstStyle/>
        <a:p>
          <a:endParaRPr lang="ru-RU"/>
        </a:p>
      </dgm:t>
    </dgm:pt>
    <dgm:pt modelId="{9247930F-BD23-49C3-A4A5-ECE21D84795B}" type="sibTrans" cxnId="{B8DE1355-CF56-4FB6-91C9-B3BEC044D9E3}">
      <dgm:prSet/>
      <dgm:spPr/>
      <dgm:t>
        <a:bodyPr/>
        <a:lstStyle/>
        <a:p>
          <a:endParaRPr lang="ru-RU"/>
        </a:p>
      </dgm:t>
    </dgm:pt>
    <dgm:pt modelId="{2D46D101-3B82-4F7F-8D25-8E5D1BCC5300}">
      <dgm:prSet custT="1"/>
      <dgm:spPr>
        <a:solidFill>
          <a:schemeClr val="accent4">
            <a:lumMod val="20000"/>
            <a:lumOff val="80000"/>
          </a:schemeClr>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Дума Анучинского МО</a:t>
          </a:r>
        </a:p>
      </dgm:t>
    </dgm:pt>
    <dgm:pt modelId="{EF58B9D7-547A-494F-AC9E-98E004182F95}" type="parTrans" cxnId="{4E3C692C-666A-4998-9E4D-FD46CA111F28}">
      <dgm:prSet/>
      <dgm:spPr/>
      <dgm:t>
        <a:bodyPr/>
        <a:lstStyle/>
        <a:p>
          <a:endParaRPr lang="ru-RU"/>
        </a:p>
      </dgm:t>
    </dgm:pt>
    <dgm:pt modelId="{04C875AC-3DD0-4DE0-9E9F-EBF0077C87A4}" type="sibTrans" cxnId="{4E3C692C-666A-4998-9E4D-FD46CA111F28}">
      <dgm:prSet/>
      <dgm:spPr/>
      <dgm:t>
        <a:bodyPr/>
        <a:lstStyle/>
        <a:p>
          <a:endParaRPr lang="ru-RU"/>
        </a:p>
      </dgm:t>
    </dgm:pt>
    <dgm:pt modelId="{DDD094BB-AE70-4B79-B6BE-B38EAA74E765}" type="pres">
      <dgm:prSet presAssocID="{207AA939-E187-477C-9116-ABC0D9654D7F}" presName="layout" presStyleCnt="0">
        <dgm:presLayoutVars>
          <dgm:chMax/>
          <dgm:chPref/>
          <dgm:dir/>
          <dgm:animOne val="branch"/>
          <dgm:animLvl val="lvl"/>
          <dgm:resizeHandles/>
        </dgm:presLayoutVars>
      </dgm:prSet>
      <dgm:spPr/>
    </dgm:pt>
    <dgm:pt modelId="{846AAC75-7C18-48AA-8C1A-938313FA3FF2}" type="pres">
      <dgm:prSet presAssocID="{BB69833D-D13D-4081-A87E-8DDA2F5040CF}" presName="root" presStyleCnt="0">
        <dgm:presLayoutVars>
          <dgm:chMax/>
          <dgm:chPref val="4"/>
        </dgm:presLayoutVars>
      </dgm:prSet>
      <dgm:spPr/>
    </dgm:pt>
    <dgm:pt modelId="{900F1C3D-677B-464C-A834-F6017DC31902}" type="pres">
      <dgm:prSet presAssocID="{BB69833D-D13D-4081-A87E-8DDA2F5040CF}" presName="rootComposite" presStyleCnt="0">
        <dgm:presLayoutVars/>
      </dgm:prSet>
      <dgm:spPr/>
    </dgm:pt>
    <dgm:pt modelId="{B399BF70-BC83-4C31-BDF0-CD4752E4FF79}" type="pres">
      <dgm:prSet presAssocID="{BB69833D-D13D-4081-A87E-8DDA2F5040CF}" presName="rootText" presStyleLbl="node0" presStyleIdx="0" presStyleCnt="1">
        <dgm:presLayoutVars>
          <dgm:chMax/>
          <dgm:chPref val="4"/>
        </dgm:presLayoutVars>
      </dgm:prSet>
      <dgm:spPr/>
    </dgm:pt>
    <dgm:pt modelId="{5FA26B69-228F-4B53-A9C2-D639482F9E5A}" type="pres">
      <dgm:prSet presAssocID="{BB69833D-D13D-4081-A87E-8DDA2F5040CF}" presName="childShape" presStyleCnt="0">
        <dgm:presLayoutVars>
          <dgm:chMax val="0"/>
          <dgm:chPref val="0"/>
        </dgm:presLayoutVars>
      </dgm:prSet>
      <dgm:spPr/>
    </dgm:pt>
    <dgm:pt modelId="{C77223BE-AFD5-40C7-9DB0-DC1B3CA6B9BA}" type="pres">
      <dgm:prSet presAssocID="{4495A8D8-EAD2-43C6-BFA9-9B0780035D7F}" presName="childComposite" presStyleCnt="0">
        <dgm:presLayoutVars>
          <dgm:chMax val="0"/>
          <dgm:chPref val="0"/>
        </dgm:presLayoutVars>
      </dgm:prSet>
      <dgm:spPr/>
    </dgm:pt>
    <dgm:pt modelId="{64472B14-7459-469A-B5D0-FD85B44BFC2F}" type="pres">
      <dgm:prSet presAssocID="{4495A8D8-EAD2-43C6-BFA9-9B0780035D7F}" presName="Image" presStyleLbl="node1" presStyleIdx="0" presStyleCnt="4"/>
      <dgm:spPr>
        <a:blipFill rotWithShape="1">
          <a:blip xmlns:r="http://schemas.openxmlformats.org/officeDocument/2006/relationships" r:embed="rId1"/>
          <a:srcRect/>
          <a:stretch>
            <a:fillRect/>
          </a:stretch>
        </a:blipFill>
      </dgm:spPr>
    </dgm:pt>
    <dgm:pt modelId="{53B85C69-804A-48D7-94FB-DDF3B2513565}" type="pres">
      <dgm:prSet presAssocID="{4495A8D8-EAD2-43C6-BFA9-9B0780035D7F}" presName="childText" presStyleLbl="lnNode1" presStyleIdx="0" presStyleCnt="4">
        <dgm:presLayoutVars>
          <dgm:chMax val="0"/>
          <dgm:chPref val="0"/>
          <dgm:bulletEnabled val="1"/>
        </dgm:presLayoutVars>
      </dgm:prSet>
      <dgm:spPr/>
    </dgm:pt>
    <dgm:pt modelId="{88F71632-CAA7-4B7D-A820-526822949B61}" type="pres">
      <dgm:prSet presAssocID="{E6999592-6CCF-4315-A266-366C28533DF3}" presName="childComposite" presStyleCnt="0">
        <dgm:presLayoutVars>
          <dgm:chMax val="0"/>
          <dgm:chPref val="0"/>
        </dgm:presLayoutVars>
      </dgm:prSet>
      <dgm:spPr/>
    </dgm:pt>
    <dgm:pt modelId="{835BC97C-6C76-46E8-A311-FC029410416B}" type="pres">
      <dgm:prSet presAssocID="{E6999592-6CCF-4315-A266-366C28533DF3}" presName="Image" presStyleLbl="node1" presStyleIdx="1" presStyleCnt="4"/>
      <dgm:spPr>
        <a:blipFill rotWithShape="1">
          <a:blip xmlns:r="http://schemas.openxmlformats.org/officeDocument/2006/relationships" r:embed="rId2"/>
          <a:srcRect/>
          <a:stretch>
            <a:fillRect t="-13000" b="-13000"/>
          </a:stretch>
        </a:blipFill>
      </dgm:spPr>
    </dgm:pt>
    <dgm:pt modelId="{48B06858-FFB8-4369-B6A1-B19D72733DA5}" type="pres">
      <dgm:prSet presAssocID="{E6999592-6CCF-4315-A266-366C28533DF3}" presName="childText" presStyleLbl="lnNode1" presStyleIdx="1" presStyleCnt="4">
        <dgm:presLayoutVars>
          <dgm:chMax val="0"/>
          <dgm:chPref val="0"/>
          <dgm:bulletEnabled val="1"/>
        </dgm:presLayoutVars>
      </dgm:prSet>
      <dgm:spPr/>
    </dgm:pt>
    <dgm:pt modelId="{8DA07704-AF87-456B-9B32-2B82A4F7B51C}" type="pres">
      <dgm:prSet presAssocID="{15626E59-3C14-4913-B985-21BF614E62A4}" presName="childComposite" presStyleCnt="0">
        <dgm:presLayoutVars>
          <dgm:chMax val="0"/>
          <dgm:chPref val="0"/>
        </dgm:presLayoutVars>
      </dgm:prSet>
      <dgm:spPr/>
    </dgm:pt>
    <dgm:pt modelId="{D416204C-9E08-4A78-908A-144DB974F39D}" type="pres">
      <dgm:prSet presAssocID="{15626E59-3C14-4913-B985-21BF614E62A4}" presName="Image" presStyleLbl="node1" presStyleIdx="2" presStyleCnt="4"/>
      <dgm:spPr>
        <a:blipFill rotWithShape="1">
          <a:blip xmlns:r="http://schemas.openxmlformats.org/officeDocument/2006/relationships" r:embed="rId3"/>
          <a:srcRect/>
          <a:stretch>
            <a:fillRect/>
          </a:stretch>
        </a:blipFill>
      </dgm:spPr>
    </dgm:pt>
    <dgm:pt modelId="{CCC32C02-33FB-402D-9573-9DA8B74A00F4}" type="pres">
      <dgm:prSet presAssocID="{15626E59-3C14-4913-B985-21BF614E62A4}" presName="childText" presStyleLbl="lnNode1" presStyleIdx="2" presStyleCnt="4">
        <dgm:presLayoutVars>
          <dgm:chMax val="0"/>
          <dgm:chPref val="0"/>
          <dgm:bulletEnabled val="1"/>
        </dgm:presLayoutVars>
      </dgm:prSet>
      <dgm:spPr/>
    </dgm:pt>
    <dgm:pt modelId="{2ED802CA-929D-41AB-BAE7-BDB90F73891E}" type="pres">
      <dgm:prSet presAssocID="{2D46D101-3B82-4F7F-8D25-8E5D1BCC5300}" presName="childComposite" presStyleCnt="0">
        <dgm:presLayoutVars>
          <dgm:chMax val="0"/>
          <dgm:chPref val="0"/>
        </dgm:presLayoutVars>
      </dgm:prSet>
      <dgm:spPr/>
    </dgm:pt>
    <dgm:pt modelId="{F7D188B6-9473-4B26-90CC-073335D84676}" type="pres">
      <dgm:prSet presAssocID="{2D46D101-3B82-4F7F-8D25-8E5D1BCC5300}" presName="Image" presStyleLbl="node1" presStyleIdx="3" presStyleCnt="4"/>
      <dgm:spPr>
        <a:blipFill rotWithShape="1">
          <a:blip xmlns:r="http://schemas.openxmlformats.org/officeDocument/2006/relationships" r:embed="rId4"/>
          <a:srcRect/>
          <a:stretch>
            <a:fillRect/>
          </a:stretch>
        </a:blipFill>
      </dgm:spPr>
    </dgm:pt>
    <dgm:pt modelId="{12E21F2A-86F2-417D-B425-A2D1E2C6D2BE}" type="pres">
      <dgm:prSet presAssocID="{2D46D101-3B82-4F7F-8D25-8E5D1BCC5300}" presName="childText" presStyleLbl="lnNode1" presStyleIdx="3" presStyleCnt="4">
        <dgm:presLayoutVars>
          <dgm:chMax val="0"/>
          <dgm:chPref val="0"/>
          <dgm:bulletEnabled val="1"/>
        </dgm:presLayoutVars>
      </dgm:prSet>
      <dgm:spPr/>
    </dgm:pt>
  </dgm:ptLst>
  <dgm:cxnLst>
    <dgm:cxn modelId="{36594311-DC77-460F-9C41-E7F2EA2C5218}" srcId="{BB69833D-D13D-4081-A87E-8DDA2F5040CF}" destId="{E6999592-6CCF-4315-A266-366C28533DF3}" srcOrd="1" destOrd="0" parTransId="{64787999-A78C-46E9-A7BD-D01681E2D0E6}" sibTransId="{5C8E4662-AFC9-4F05-AA00-FC51A7714DF1}"/>
    <dgm:cxn modelId="{E12D4D19-C47F-4F6C-AC8B-3FDE6D103DE3}" type="presOf" srcId="{E6999592-6CCF-4315-A266-366C28533DF3}" destId="{48B06858-FFB8-4369-B6A1-B19D72733DA5}" srcOrd="0" destOrd="0" presId="urn:microsoft.com/office/officeart/2008/layout/PictureAccentList"/>
    <dgm:cxn modelId="{70C8E81F-B4F0-40E6-8C51-F00758A33DFA}" type="presOf" srcId="{207AA939-E187-477C-9116-ABC0D9654D7F}" destId="{DDD094BB-AE70-4B79-B6BE-B38EAA74E765}" srcOrd="0" destOrd="0" presId="urn:microsoft.com/office/officeart/2008/layout/PictureAccentList"/>
    <dgm:cxn modelId="{4E3C692C-666A-4998-9E4D-FD46CA111F28}" srcId="{BB69833D-D13D-4081-A87E-8DDA2F5040CF}" destId="{2D46D101-3B82-4F7F-8D25-8E5D1BCC5300}" srcOrd="3" destOrd="0" parTransId="{EF58B9D7-547A-494F-AC9E-98E004182F95}" sibTransId="{04C875AC-3DD0-4DE0-9E9F-EBF0077C87A4}"/>
    <dgm:cxn modelId="{06E7AE64-297A-436C-8E5A-4594DF5A3369}" srcId="{BB69833D-D13D-4081-A87E-8DDA2F5040CF}" destId="{4495A8D8-EAD2-43C6-BFA9-9B0780035D7F}" srcOrd="0" destOrd="0" parTransId="{031D70F3-A43A-4BFD-9AD8-C28863843877}" sibTransId="{35953009-CA1A-4EBF-9E4C-A8E58FFCCCFC}"/>
    <dgm:cxn modelId="{B8DE1355-CF56-4FB6-91C9-B3BEC044D9E3}" srcId="{BB69833D-D13D-4081-A87E-8DDA2F5040CF}" destId="{15626E59-3C14-4913-B985-21BF614E62A4}" srcOrd="2" destOrd="0" parTransId="{9071BC27-2DFA-41DF-A680-ECF74FDB8BE7}" sibTransId="{9247930F-BD23-49C3-A4A5-ECE21D84795B}"/>
    <dgm:cxn modelId="{54F2DABB-EDA8-40D5-8280-AE974F200546}" type="presOf" srcId="{2D46D101-3B82-4F7F-8D25-8E5D1BCC5300}" destId="{12E21F2A-86F2-417D-B425-A2D1E2C6D2BE}" srcOrd="0" destOrd="0" presId="urn:microsoft.com/office/officeart/2008/layout/PictureAccentList"/>
    <dgm:cxn modelId="{D72119C3-87E7-40F2-83C6-C4CE0DE75AC0}" type="presOf" srcId="{15626E59-3C14-4913-B985-21BF614E62A4}" destId="{CCC32C02-33FB-402D-9573-9DA8B74A00F4}" srcOrd="0" destOrd="0" presId="urn:microsoft.com/office/officeart/2008/layout/PictureAccentList"/>
    <dgm:cxn modelId="{E15CA0CF-24DB-4D64-B512-FBF136BD9D26}" srcId="{207AA939-E187-477C-9116-ABC0D9654D7F}" destId="{BB69833D-D13D-4081-A87E-8DDA2F5040CF}" srcOrd="0" destOrd="0" parTransId="{9FAEA662-E37C-4A7A-A1E3-1F7CD56FA123}" sibTransId="{C7C324F1-CF1F-477A-98A8-8712EC952CC5}"/>
    <dgm:cxn modelId="{2EBA83F2-A4EB-4EC9-8062-D13088FFE8AA}" type="presOf" srcId="{BB69833D-D13D-4081-A87E-8DDA2F5040CF}" destId="{B399BF70-BC83-4C31-BDF0-CD4752E4FF79}" srcOrd="0" destOrd="0" presId="urn:microsoft.com/office/officeart/2008/layout/PictureAccentList"/>
    <dgm:cxn modelId="{A47CC3FA-7463-4853-81D0-48A6877F9B0A}" type="presOf" srcId="{4495A8D8-EAD2-43C6-BFA9-9B0780035D7F}" destId="{53B85C69-804A-48D7-94FB-DDF3B2513565}" srcOrd="0" destOrd="0" presId="urn:microsoft.com/office/officeart/2008/layout/PictureAccentList"/>
    <dgm:cxn modelId="{20D2712C-6233-403F-ADA0-99BDF91A4F51}" type="presParOf" srcId="{DDD094BB-AE70-4B79-B6BE-B38EAA74E765}" destId="{846AAC75-7C18-48AA-8C1A-938313FA3FF2}" srcOrd="0" destOrd="0" presId="urn:microsoft.com/office/officeart/2008/layout/PictureAccentList"/>
    <dgm:cxn modelId="{C0B50968-D243-4153-B8C7-8DDF2D2F71F3}" type="presParOf" srcId="{846AAC75-7C18-48AA-8C1A-938313FA3FF2}" destId="{900F1C3D-677B-464C-A834-F6017DC31902}" srcOrd="0" destOrd="0" presId="urn:microsoft.com/office/officeart/2008/layout/PictureAccentList"/>
    <dgm:cxn modelId="{63706249-1D06-4F90-B3AF-6F9FB472104A}" type="presParOf" srcId="{900F1C3D-677B-464C-A834-F6017DC31902}" destId="{B399BF70-BC83-4C31-BDF0-CD4752E4FF79}" srcOrd="0" destOrd="0" presId="urn:microsoft.com/office/officeart/2008/layout/PictureAccentList"/>
    <dgm:cxn modelId="{80D316B2-1FB6-402A-B282-927E91D3B0A2}" type="presParOf" srcId="{846AAC75-7C18-48AA-8C1A-938313FA3FF2}" destId="{5FA26B69-228F-4B53-A9C2-D639482F9E5A}" srcOrd="1" destOrd="0" presId="urn:microsoft.com/office/officeart/2008/layout/PictureAccentList"/>
    <dgm:cxn modelId="{AF28F955-9B4A-4E43-B3E7-6B6ECE6A237F}" type="presParOf" srcId="{5FA26B69-228F-4B53-A9C2-D639482F9E5A}" destId="{C77223BE-AFD5-40C7-9DB0-DC1B3CA6B9BA}" srcOrd="0" destOrd="0" presId="urn:microsoft.com/office/officeart/2008/layout/PictureAccentList"/>
    <dgm:cxn modelId="{41814734-0A1F-4BC4-8D8F-78F2EA8953E3}" type="presParOf" srcId="{C77223BE-AFD5-40C7-9DB0-DC1B3CA6B9BA}" destId="{64472B14-7459-469A-B5D0-FD85B44BFC2F}" srcOrd="0" destOrd="0" presId="urn:microsoft.com/office/officeart/2008/layout/PictureAccentList"/>
    <dgm:cxn modelId="{2C648F42-16BF-402A-942A-90036E39D384}" type="presParOf" srcId="{C77223BE-AFD5-40C7-9DB0-DC1B3CA6B9BA}" destId="{53B85C69-804A-48D7-94FB-DDF3B2513565}" srcOrd="1" destOrd="0" presId="urn:microsoft.com/office/officeart/2008/layout/PictureAccentList"/>
    <dgm:cxn modelId="{88EC498C-427F-4C18-9AAF-A584A5771C72}" type="presParOf" srcId="{5FA26B69-228F-4B53-A9C2-D639482F9E5A}" destId="{88F71632-CAA7-4B7D-A820-526822949B61}" srcOrd="1" destOrd="0" presId="urn:microsoft.com/office/officeart/2008/layout/PictureAccentList"/>
    <dgm:cxn modelId="{124FD643-BE62-4BB7-93DD-4B1054D8B9AE}" type="presParOf" srcId="{88F71632-CAA7-4B7D-A820-526822949B61}" destId="{835BC97C-6C76-46E8-A311-FC029410416B}" srcOrd="0" destOrd="0" presId="urn:microsoft.com/office/officeart/2008/layout/PictureAccentList"/>
    <dgm:cxn modelId="{F239A428-36D4-4F64-A3F3-5D8FFAB6FECF}" type="presParOf" srcId="{88F71632-CAA7-4B7D-A820-526822949B61}" destId="{48B06858-FFB8-4369-B6A1-B19D72733DA5}" srcOrd="1" destOrd="0" presId="urn:microsoft.com/office/officeart/2008/layout/PictureAccentList"/>
    <dgm:cxn modelId="{4EF10F20-7CC3-48C6-871A-BDB869D60284}" type="presParOf" srcId="{5FA26B69-228F-4B53-A9C2-D639482F9E5A}" destId="{8DA07704-AF87-456B-9B32-2B82A4F7B51C}" srcOrd="2" destOrd="0" presId="urn:microsoft.com/office/officeart/2008/layout/PictureAccentList"/>
    <dgm:cxn modelId="{67D36F4C-3D02-4E9A-9649-A3E29C0CB654}" type="presParOf" srcId="{8DA07704-AF87-456B-9B32-2B82A4F7B51C}" destId="{D416204C-9E08-4A78-908A-144DB974F39D}" srcOrd="0" destOrd="0" presId="urn:microsoft.com/office/officeart/2008/layout/PictureAccentList"/>
    <dgm:cxn modelId="{4DE49771-3E84-444F-9BA3-B7278EDCA6CE}" type="presParOf" srcId="{8DA07704-AF87-456B-9B32-2B82A4F7B51C}" destId="{CCC32C02-33FB-402D-9573-9DA8B74A00F4}" srcOrd="1" destOrd="0" presId="urn:microsoft.com/office/officeart/2008/layout/PictureAccentList"/>
    <dgm:cxn modelId="{E90F73F6-D261-4FA3-8E14-09B160B8E52E}" type="presParOf" srcId="{5FA26B69-228F-4B53-A9C2-D639482F9E5A}" destId="{2ED802CA-929D-41AB-BAE7-BDB90F73891E}" srcOrd="3" destOrd="0" presId="urn:microsoft.com/office/officeart/2008/layout/PictureAccentList"/>
    <dgm:cxn modelId="{566F150E-9AB1-4A19-AF9F-2F1151E82543}" type="presParOf" srcId="{2ED802CA-929D-41AB-BAE7-BDB90F73891E}" destId="{F7D188B6-9473-4B26-90CC-073335D84676}" srcOrd="0" destOrd="0" presId="urn:microsoft.com/office/officeart/2008/layout/PictureAccentList"/>
    <dgm:cxn modelId="{B1BFF0CC-4DFB-407C-A8D7-9C6F6213E7D2}" type="presParOf" srcId="{2ED802CA-929D-41AB-BAE7-BDB90F73891E}" destId="{12E21F2A-86F2-417D-B425-A2D1E2C6D2BE}" srcOrd="1" destOrd="0" presId="urn:microsoft.com/office/officeart/2008/layout/PictureAccent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130C57A-A737-4726-865C-6FC3143BDF74}" type="doc">
      <dgm:prSet loTypeId="urn:microsoft.com/office/officeart/2005/8/layout/hList6" loCatId="list" qsTypeId="urn:microsoft.com/office/officeart/2005/8/quickstyle/3d3" qsCatId="3D" csTypeId="urn:microsoft.com/office/officeart/2005/8/colors/accent4_5" csCatId="accent4" phldr="1"/>
      <dgm:spPr/>
      <dgm:t>
        <a:bodyPr/>
        <a:lstStyle/>
        <a:p>
          <a:endParaRPr lang="ru-RU"/>
        </a:p>
      </dgm:t>
    </dgm:pt>
    <dgm:pt modelId="{FC519325-7A76-4A2D-BB28-BF962F8B188C}">
      <dgm:prSet phldrT="[Текст]" custT="1"/>
      <dgm:spPr/>
      <dgm:t>
        <a:bodyPr/>
        <a:lstStyle/>
        <a:p>
          <a:pPr algn="ctr"/>
          <a:r>
            <a:rPr lang="ru-RU" sz="1000" b="1" dirty="0">
              <a:solidFill>
                <a:srgbClr val="C00000"/>
              </a:solidFill>
              <a:latin typeface="Times New Roman" panose="02020603050405020304" pitchFamily="18" charset="0"/>
              <a:cs typeface="Times New Roman" panose="02020603050405020304" pitchFamily="18" charset="0"/>
            </a:rPr>
            <a:t>не позднее 1ноября 2025 года</a:t>
          </a: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проект решения о бюджете Анучинского муниципального округа на 2026год и плановый период 2027 и 2028 годов размещается в информационно-телекоммуникационной сети Интернет для проведения общественных обсуждений</a:t>
          </a:r>
        </a:p>
      </dgm:t>
    </dgm:pt>
    <dgm:pt modelId="{A6E7E506-ADFE-4B14-8622-13295A5F34E1}" type="parTrans" cxnId="{71CEE29B-660E-4DE0-B99A-569E917200B3}">
      <dgm:prSet/>
      <dgm:spPr/>
      <dgm:t>
        <a:bodyPr/>
        <a:lstStyle/>
        <a:p>
          <a:endParaRPr lang="ru-RU"/>
        </a:p>
      </dgm:t>
    </dgm:pt>
    <dgm:pt modelId="{C74E9AFC-A382-41CC-BA48-4FAD49F8D871}" type="sibTrans" cxnId="{71CEE29B-660E-4DE0-B99A-569E917200B3}">
      <dgm:prSet/>
      <dgm:spPr/>
      <dgm:t>
        <a:bodyPr/>
        <a:lstStyle/>
        <a:p>
          <a:endParaRPr lang="ru-RU"/>
        </a:p>
      </dgm:t>
    </dgm:pt>
    <dgm:pt modelId="{98BABDD5-50CD-4953-956E-83C114806D3F}">
      <dgm:prSet phldrT="[Текст]" custT="1"/>
      <dgm:spPr/>
      <dgm:t>
        <a:bodyPr/>
        <a:lstStyle/>
        <a:p>
          <a:pPr algn="ctr"/>
          <a:r>
            <a:rPr lang="ru-RU" sz="1000" b="1" dirty="0">
              <a:solidFill>
                <a:srgbClr val="C00000"/>
              </a:solidFill>
              <a:latin typeface="Times New Roman" panose="02020603050405020304" pitchFamily="18" charset="0"/>
              <a:cs typeface="Times New Roman" panose="02020603050405020304" pitchFamily="18" charset="0"/>
            </a:rPr>
            <a:t>18 ноября 2025 года</a:t>
          </a: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публичные слушания по проекту бюджета Анучинского муниципального округа на 2026год и плановый период 2027 и 2028годов проводятся в актовом зале здания администрации (</a:t>
          </a:r>
          <a:r>
            <a:rPr lang="ru-RU" sz="1000" dirty="0" err="1">
              <a:solidFill>
                <a:schemeClr val="tx1">
                  <a:lumMod val="95000"/>
                  <a:lumOff val="5000"/>
                </a:schemeClr>
              </a:solidFill>
              <a:latin typeface="Times New Roman" panose="02020603050405020304" pitchFamily="18" charset="0"/>
              <a:cs typeface="Times New Roman" panose="02020603050405020304" pitchFamily="18" charset="0"/>
            </a:rPr>
            <a:t>с.Анучино</a:t>
          </a: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000" dirty="0" err="1">
              <a:solidFill>
                <a:schemeClr val="tx1">
                  <a:lumMod val="95000"/>
                  <a:lumOff val="5000"/>
                </a:schemeClr>
              </a:solidFill>
              <a:latin typeface="Times New Roman" panose="02020603050405020304" pitchFamily="18" charset="0"/>
              <a:cs typeface="Times New Roman" panose="02020603050405020304" pitchFamily="18" charset="0"/>
            </a:rPr>
            <a:t>ул.Лазо</a:t>
          </a: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 6)</a:t>
          </a:r>
        </a:p>
      </dgm:t>
    </dgm:pt>
    <dgm:pt modelId="{B2483C18-2140-4E7A-ACAE-FDA5666359B7}" type="parTrans" cxnId="{FDB63EAE-8894-41FE-99D8-E62CA6421C4A}">
      <dgm:prSet/>
      <dgm:spPr/>
      <dgm:t>
        <a:bodyPr/>
        <a:lstStyle/>
        <a:p>
          <a:endParaRPr lang="ru-RU"/>
        </a:p>
      </dgm:t>
    </dgm:pt>
    <dgm:pt modelId="{BEC91A9D-3878-4F91-93A8-7F982A77BD77}" type="sibTrans" cxnId="{FDB63EAE-8894-41FE-99D8-E62CA6421C4A}">
      <dgm:prSet/>
      <dgm:spPr/>
      <dgm:t>
        <a:bodyPr/>
        <a:lstStyle/>
        <a:p>
          <a:endParaRPr lang="ru-RU"/>
        </a:p>
      </dgm:t>
    </dgm:pt>
    <dgm:pt modelId="{E66CE5FE-0A91-4FDD-9E89-341973C214F2}">
      <dgm:prSet phldrT="[Текст]" custT="1"/>
      <dgm:spPr/>
      <dgm:t>
        <a:bodyPr/>
        <a:lstStyle/>
        <a:p>
          <a:pPr algn="ctr"/>
          <a:r>
            <a:rPr lang="ru-RU" sz="1000" b="1" dirty="0">
              <a:solidFill>
                <a:srgbClr val="C00000"/>
              </a:solidFill>
              <a:latin typeface="Times New Roman" panose="02020603050405020304" pitchFamily="18" charset="0"/>
              <a:cs typeface="Times New Roman" panose="02020603050405020304" pitchFamily="18" charset="0"/>
            </a:rPr>
            <a:t>не позднее 20 октября 2025 года</a:t>
          </a: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 проект решения о бюджете Анучинского муниципального округа на 2026 год и плановый период 2027 и 2028 годов направляется на согласование в Минфин Приморского края</a:t>
          </a:r>
        </a:p>
      </dgm:t>
    </dgm:pt>
    <dgm:pt modelId="{FFFEA936-003C-4990-8067-1C041D79FA23}" type="parTrans" cxnId="{2AA7F2C9-2298-47A1-A9E5-4860467CE773}">
      <dgm:prSet/>
      <dgm:spPr/>
      <dgm:t>
        <a:bodyPr/>
        <a:lstStyle/>
        <a:p>
          <a:endParaRPr lang="ru-RU"/>
        </a:p>
      </dgm:t>
    </dgm:pt>
    <dgm:pt modelId="{0DF76CF4-8D13-4833-9198-21CFF26860D8}" type="sibTrans" cxnId="{2AA7F2C9-2298-47A1-A9E5-4860467CE773}">
      <dgm:prSet/>
      <dgm:spPr/>
      <dgm:t>
        <a:bodyPr/>
        <a:lstStyle/>
        <a:p>
          <a:endParaRPr lang="ru-RU"/>
        </a:p>
      </dgm:t>
    </dgm:pt>
    <dgm:pt modelId="{ED758180-D738-4BCA-BFF2-66532F302FCE}">
      <dgm:prSet custT="1"/>
      <dgm:spPr/>
      <dgm:t>
        <a:bodyPr/>
        <a:lstStyle/>
        <a:p>
          <a:pPr algn="ctr"/>
          <a:r>
            <a:rPr lang="ru-RU" sz="1000" b="1" dirty="0">
              <a:solidFill>
                <a:srgbClr val="C00000"/>
              </a:solidFill>
              <a:latin typeface="Times New Roman" panose="02020603050405020304" pitchFamily="18" charset="0"/>
              <a:cs typeface="Times New Roman" panose="02020603050405020304" pitchFamily="18" charset="0"/>
            </a:rPr>
            <a:t>не позднее 15 ноября 2025 года</a:t>
          </a: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 проект решения о бюджете Анучинского муниципального округа на 2025 год и плановый период 2026 и 2027 годов вносится Главой округа на рассмотрение в Думу Анучинского муниципального округа </a:t>
          </a:r>
        </a:p>
      </dgm:t>
    </dgm:pt>
    <dgm:pt modelId="{F4C3F4BE-90D5-4039-999D-759BDFF1DEAB}" type="parTrans" cxnId="{8EB29DDD-D479-4E78-957F-000177478FFC}">
      <dgm:prSet/>
      <dgm:spPr/>
      <dgm:t>
        <a:bodyPr/>
        <a:lstStyle/>
        <a:p>
          <a:endParaRPr lang="ru-RU"/>
        </a:p>
      </dgm:t>
    </dgm:pt>
    <dgm:pt modelId="{C29BFE7C-E75E-4CCE-883B-FBAB9CE0AE51}" type="sibTrans" cxnId="{8EB29DDD-D479-4E78-957F-000177478FFC}">
      <dgm:prSet/>
      <dgm:spPr/>
      <dgm:t>
        <a:bodyPr/>
        <a:lstStyle/>
        <a:p>
          <a:endParaRPr lang="ru-RU"/>
        </a:p>
      </dgm:t>
    </dgm:pt>
    <dgm:pt modelId="{33014F5C-C095-4C76-BADE-26BCBFBC8B6F}" type="pres">
      <dgm:prSet presAssocID="{A130C57A-A737-4726-865C-6FC3143BDF74}" presName="Name0" presStyleCnt="0">
        <dgm:presLayoutVars>
          <dgm:dir/>
          <dgm:resizeHandles val="exact"/>
        </dgm:presLayoutVars>
      </dgm:prSet>
      <dgm:spPr/>
    </dgm:pt>
    <dgm:pt modelId="{876D6826-0A78-49C8-B767-6B9D0F643522}" type="pres">
      <dgm:prSet presAssocID="{FC519325-7A76-4A2D-BB28-BF962F8B188C}" presName="node" presStyleLbl="node1" presStyleIdx="0" presStyleCnt="4">
        <dgm:presLayoutVars>
          <dgm:bulletEnabled val="1"/>
        </dgm:presLayoutVars>
      </dgm:prSet>
      <dgm:spPr/>
    </dgm:pt>
    <dgm:pt modelId="{27DDD818-D51D-4AD6-A505-A5F7D06F0244}" type="pres">
      <dgm:prSet presAssocID="{C74E9AFC-A382-41CC-BA48-4FAD49F8D871}" presName="sibTrans" presStyleCnt="0"/>
      <dgm:spPr/>
    </dgm:pt>
    <dgm:pt modelId="{B277CC73-F3A0-4893-A39F-0C74D9483CA1}" type="pres">
      <dgm:prSet presAssocID="{98BABDD5-50CD-4953-956E-83C114806D3F}" presName="node" presStyleLbl="node1" presStyleIdx="1" presStyleCnt="4">
        <dgm:presLayoutVars>
          <dgm:bulletEnabled val="1"/>
        </dgm:presLayoutVars>
      </dgm:prSet>
      <dgm:spPr/>
    </dgm:pt>
    <dgm:pt modelId="{DF45B9D9-3B54-4FEA-B1D8-8FE307405EB8}" type="pres">
      <dgm:prSet presAssocID="{BEC91A9D-3878-4F91-93A8-7F982A77BD77}" presName="sibTrans" presStyleCnt="0"/>
      <dgm:spPr/>
    </dgm:pt>
    <dgm:pt modelId="{D41F9D49-AE85-4AA2-96E4-AF2051CF5C0C}" type="pres">
      <dgm:prSet presAssocID="{E66CE5FE-0A91-4FDD-9E89-341973C214F2}" presName="node" presStyleLbl="node1" presStyleIdx="2" presStyleCnt="4" custScaleX="109781">
        <dgm:presLayoutVars>
          <dgm:bulletEnabled val="1"/>
        </dgm:presLayoutVars>
      </dgm:prSet>
      <dgm:spPr/>
    </dgm:pt>
    <dgm:pt modelId="{2E6EA312-7AFE-4A6A-9C54-D8F5BDD6480F}" type="pres">
      <dgm:prSet presAssocID="{0DF76CF4-8D13-4833-9198-21CFF26860D8}" presName="sibTrans" presStyleCnt="0"/>
      <dgm:spPr/>
    </dgm:pt>
    <dgm:pt modelId="{56E80793-5829-478E-9B9C-911244333FB9}" type="pres">
      <dgm:prSet presAssocID="{ED758180-D738-4BCA-BFF2-66532F302FCE}" presName="node" presStyleLbl="node1" presStyleIdx="3" presStyleCnt="4">
        <dgm:presLayoutVars>
          <dgm:bulletEnabled val="1"/>
        </dgm:presLayoutVars>
      </dgm:prSet>
      <dgm:spPr/>
    </dgm:pt>
  </dgm:ptLst>
  <dgm:cxnLst>
    <dgm:cxn modelId="{70E4363F-87C0-48F9-AA7D-EBB934F79B07}" type="presOf" srcId="{FC519325-7A76-4A2D-BB28-BF962F8B188C}" destId="{876D6826-0A78-49C8-B767-6B9D0F643522}" srcOrd="0" destOrd="0" presId="urn:microsoft.com/office/officeart/2005/8/layout/hList6"/>
    <dgm:cxn modelId="{476A656E-A4FA-4C93-9746-01E247004934}" type="presOf" srcId="{ED758180-D738-4BCA-BFF2-66532F302FCE}" destId="{56E80793-5829-478E-9B9C-911244333FB9}" srcOrd="0" destOrd="0" presId="urn:microsoft.com/office/officeart/2005/8/layout/hList6"/>
    <dgm:cxn modelId="{765D8E8B-C501-40CF-BB6A-6A6E483BFB85}" type="presOf" srcId="{98BABDD5-50CD-4953-956E-83C114806D3F}" destId="{B277CC73-F3A0-4893-A39F-0C74D9483CA1}" srcOrd="0" destOrd="0" presId="urn:microsoft.com/office/officeart/2005/8/layout/hList6"/>
    <dgm:cxn modelId="{71CEE29B-660E-4DE0-B99A-569E917200B3}" srcId="{A130C57A-A737-4726-865C-6FC3143BDF74}" destId="{FC519325-7A76-4A2D-BB28-BF962F8B188C}" srcOrd="0" destOrd="0" parTransId="{A6E7E506-ADFE-4B14-8622-13295A5F34E1}" sibTransId="{C74E9AFC-A382-41CC-BA48-4FAD49F8D871}"/>
    <dgm:cxn modelId="{3093E7A9-F90C-4904-926A-07FE4EC4F74B}" type="presOf" srcId="{A130C57A-A737-4726-865C-6FC3143BDF74}" destId="{33014F5C-C095-4C76-BADE-26BCBFBC8B6F}" srcOrd="0" destOrd="0" presId="urn:microsoft.com/office/officeart/2005/8/layout/hList6"/>
    <dgm:cxn modelId="{FDB63EAE-8894-41FE-99D8-E62CA6421C4A}" srcId="{A130C57A-A737-4726-865C-6FC3143BDF74}" destId="{98BABDD5-50CD-4953-956E-83C114806D3F}" srcOrd="1" destOrd="0" parTransId="{B2483C18-2140-4E7A-ACAE-FDA5666359B7}" sibTransId="{BEC91A9D-3878-4F91-93A8-7F982A77BD77}"/>
    <dgm:cxn modelId="{2AA7F2C9-2298-47A1-A9E5-4860467CE773}" srcId="{A130C57A-A737-4726-865C-6FC3143BDF74}" destId="{E66CE5FE-0A91-4FDD-9E89-341973C214F2}" srcOrd="2" destOrd="0" parTransId="{FFFEA936-003C-4990-8067-1C041D79FA23}" sibTransId="{0DF76CF4-8D13-4833-9198-21CFF26860D8}"/>
    <dgm:cxn modelId="{BEE624DD-E3FB-4C5E-A560-691827244BCA}" type="presOf" srcId="{E66CE5FE-0A91-4FDD-9E89-341973C214F2}" destId="{D41F9D49-AE85-4AA2-96E4-AF2051CF5C0C}" srcOrd="0" destOrd="0" presId="urn:microsoft.com/office/officeart/2005/8/layout/hList6"/>
    <dgm:cxn modelId="{8EB29DDD-D479-4E78-957F-000177478FFC}" srcId="{A130C57A-A737-4726-865C-6FC3143BDF74}" destId="{ED758180-D738-4BCA-BFF2-66532F302FCE}" srcOrd="3" destOrd="0" parTransId="{F4C3F4BE-90D5-4039-999D-759BDFF1DEAB}" sibTransId="{C29BFE7C-E75E-4CCE-883B-FBAB9CE0AE51}"/>
    <dgm:cxn modelId="{A8700E48-10CE-4DFA-8BB9-CC15915B209B}" type="presParOf" srcId="{33014F5C-C095-4C76-BADE-26BCBFBC8B6F}" destId="{876D6826-0A78-49C8-B767-6B9D0F643522}" srcOrd="0" destOrd="0" presId="urn:microsoft.com/office/officeart/2005/8/layout/hList6"/>
    <dgm:cxn modelId="{D3A676B9-B4E8-48E6-B5BB-C084DABE9681}" type="presParOf" srcId="{33014F5C-C095-4C76-BADE-26BCBFBC8B6F}" destId="{27DDD818-D51D-4AD6-A505-A5F7D06F0244}" srcOrd="1" destOrd="0" presId="urn:microsoft.com/office/officeart/2005/8/layout/hList6"/>
    <dgm:cxn modelId="{ECB8B822-34E3-4FCE-9F78-94C0E29CCDDC}" type="presParOf" srcId="{33014F5C-C095-4C76-BADE-26BCBFBC8B6F}" destId="{B277CC73-F3A0-4893-A39F-0C74D9483CA1}" srcOrd="2" destOrd="0" presId="urn:microsoft.com/office/officeart/2005/8/layout/hList6"/>
    <dgm:cxn modelId="{71DD87DA-C6F5-43EE-9055-5661530E0B6D}" type="presParOf" srcId="{33014F5C-C095-4C76-BADE-26BCBFBC8B6F}" destId="{DF45B9D9-3B54-4FEA-B1D8-8FE307405EB8}" srcOrd="3" destOrd="0" presId="urn:microsoft.com/office/officeart/2005/8/layout/hList6"/>
    <dgm:cxn modelId="{7772CA85-E48F-4402-A43C-B56DD639FD33}" type="presParOf" srcId="{33014F5C-C095-4C76-BADE-26BCBFBC8B6F}" destId="{D41F9D49-AE85-4AA2-96E4-AF2051CF5C0C}" srcOrd="4" destOrd="0" presId="urn:microsoft.com/office/officeart/2005/8/layout/hList6"/>
    <dgm:cxn modelId="{E8993CAB-3E42-470F-88FB-71C6F95DB87D}" type="presParOf" srcId="{33014F5C-C095-4C76-BADE-26BCBFBC8B6F}" destId="{2E6EA312-7AFE-4A6A-9C54-D8F5BDD6480F}" srcOrd="5" destOrd="0" presId="urn:microsoft.com/office/officeart/2005/8/layout/hList6"/>
    <dgm:cxn modelId="{8F3D2BAA-4324-4CF6-8BA5-08ABFC6FBB99}" type="presParOf" srcId="{33014F5C-C095-4C76-BADE-26BCBFBC8B6F}" destId="{56E80793-5829-478E-9B9C-911244333FB9}" srcOrd="6"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4A893E2-744D-4826-AAB2-F44E93EC4539}" type="doc">
      <dgm:prSet loTypeId="urn:microsoft.com/office/officeart/2005/8/layout/cycle5" loCatId="cycle" qsTypeId="urn:microsoft.com/office/officeart/2005/8/quickstyle/3d3" qsCatId="3D" csTypeId="urn:microsoft.com/office/officeart/2005/8/colors/accent1_2" csCatId="accent1" phldr="1"/>
      <dgm:spPr/>
      <dgm:t>
        <a:bodyPr/>
        <a:lstStyle/>
        <a:p>
          <a:endParaRPr lang="ru-RU"/>
        </a:p>
      </dgm:t>
    </dgm:pt>
    <dgm:pt modelId="{7CF5A4E7-87B9-4656-9CC1-3E1319FE8656}">
      <dgm:prSet phldrT="[Текст]" phldr="0" custT="1"/>
      <dgm:spPr>
        <a:solidFill>
          <a:srgbClr val="FED6FA"/>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2024 год</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79437,89</a:t>
          </a:r>
        </a:p>
      </dgm:t>
    </dgm:pt>
    <dgm:pt modelId="{4F57A9BE-37D9-4E5A-8F1D-83E18BE441DA}" type="parTrans" cxnId="{B8675F90-CEAB-41CD-B818-FFB426134E46}">
      <dgm:prSet/>
      <dgm:spPr/>
      <dgm:t>
        <a:bodyPr/>
        <a:lstStyle/>
        <a:p>
          <a:endParaRPr lang="ru-RU"/>
        </a:p>
      </dgm:t>
    </dgm:pt>
    <dgm:pt modelId="{42296714-9CF6-47EF-BDC8-BD89B511F56E}" type="sibTrans" cxnId="{B8675F90-CEAB-41CD-B818-FFB426134E46}">
      <dgm:prSet/>
      <dgm:spPr/>
      <dgm:t>
        <a:bodyPr/>
        <a:lstStyle/>
        <a:p>
          <a:endParaRPr lang="ru-RU"/>
        </a:p>
      </dgm:t>
    </dgm:pt>
    <dgm:pt modelId="{E4E866CB-063E-462D-A48D-78FF1E7DAE5C}">
      <dgm:prSet phldrT="[Текст]" phldr="0" custT="1"/>
      <dgm:spPr>
        <a:solidFill>
          <a:srgbClr val="FED6FA"/>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2025 год 76863,89</a:t>
          </a:r>
        </a:p>
      </dgm:t>
    </dgm:pt>
    <dgm:pt modelId="{31C05D60-3D76-4178-B7DD-1BFBF1A7B08B}" type="parTrans" cxnId="{3088AF61-EFBC-4054-B4CD-69DBE7BCDC51}">
      <dgm:prSet/>
      <dgm:spPr/>
      <dgm:t>
        <a:bodyPr/>
        <a:lstStyle/>
        <a:p>
          <a:endParaRPr lang="ru-RU"/>
        </a:p>
      </dgm:t>
    </dgm:pt>
    <dgm:pt modelId="{A67C69AD-FE63-4FFD-9307-0D001AD496E2}" type="sibTrans" cxnId="{3088AF61-EFBC-4054-B4CD-69DBE7BCDC51}">
      <dgm:prSet/>
      <dgm:spPr/>
      <dgm:t>
        <a:bodyPr/>
        <a:lstStyle/>
        <a:p>
          <a:endParaRPr lang="ru-RU"/>
        </a:p>
      </dgm:t>
    </dgm:pt>
    <dgm:pt modelId="{E98DECA9-5398-453E-B876-06518682FA06}">
      <dgm:prSet phldrT="[Текст]" phldr="0" custT="1"/>
      <dgm:spPr>
        <a:solidFill>
          <a:srgbClr val="FED6FA"/>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2028 год 89120,57</a:t>
          </a:r>
        </a:p>
      </dgm:t>
    </dgm:pt>
    <dgm:pt modelId="{503753E4-D0D0-4AC3-B6B3-74A0EA0B6D8A}" type="parTrans" cxnId="{CE3DF950-106F-487F-9C3F-DE47BD93052E}">
      <dgm:prSet/>
      <dgm:spPr/>
      <dgm:t>
        <a:bodyPr/>
        <a:lstStyle/>
        <a:p>
          <a:endParaRPr lang="ru-RU"/>
        </a:p>
      </dgm:t>
    </dgm:pt>
    <dgm:pt modelId="{F4F516A3-E080-46E2-8371-601CDC46891E}" type="sibTrans" cxnId="{CE3DF950-106F-487F-9C3F-DE47BD93052E}">
      <dgm:prSet/>
      <dgm:spPr/>
      <dgm:t>
        <a:bodyPr/>
        <a:lstStyle/>
        <a:p>
          <a:endParaRPr lang="ru-RU"/>
        </a:p>
      </dgm:t>
    </dgm:pt>
    <dgm:pt modelId="{51E4B44E-F7B3-4780-A87C-8326A9F2D728}">
      <dgm:prSet phldrT="[Текст]" phldr="0" custT="1"/>
      <dgm:spPr>
        <a:solidFill>
          <a:srgbClr val="FED6FA"/>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2027 год 86421,91</a:t>
          </a:r>
        </a:p>
      </dgm:t>
    </dgm:pt>
    <dgm:pt modelId="{DCA6E383-2785-407A-929C-84A9CF03F905}" type="parTrans" cxnId="{368E2D16-7933-458B-BD8E-200C5A52190F}">
      <dgm:prSet/>
      <dgm:spPr/>
      <dgm:t>
        <a:bodyPr/>
        <a:lstStyle/>
        <a:p>
          <a:endParaRPr lang="ru-RU"/>
        </a:p>
      </dgm:t>
    </dgm:pt>
    <dgm:pt modelId="{00DCABEE-6AEC-4AF0-9BDE-D42E27A4D4CC}" type="sibTrans" cxnId="{368E2D16-7933-458B-BD8E-200C5A52190F}">
      <dgm:prSet/>
      <dgm:spPr/>
      <dgm:t>
        <a:bodyPr/>
        <a:lstStyle/>
        <a:p>
          <a:endParaRPr lang="ru-RU"/>
        </a:p>
      </dgm:t>
    </dgm:pt>
    <dgm:pt modelId="{B7945829-259E-4410-A8C0-CA115C839C85}">
      <dgm:prSet phldrT="[Текст]" phldr="0" custT="1"/>
      <dgm:spPr>
        <a:solidFill>
          <a:srgbClr val="FED6FA"/>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2026 год 89489,76</a:t>
          </a:r>
        </a:p>
      </dgm:t>
    </dgm:pt>
    <dgm:pt modelId="{53A69CE1-9B7F-4391-85D1-D039DDBA596D}" type="parTrans" cxnId="{ACFF6A88-F3F3-40F6-A7B7-2FF56C3E8CE6}">
      <dgm:prSet/>
      <dgm:spPr/>
      <dgm:t>
        <a:bodyPr/>
        <a:lstStyle/>
        <a:p>
          <a:endParaRPr lang="ru-RU"/>
        </a:p>
      </dgm:t>
    </dgm:pt>
    <dgm:pt modelId="{E0F8C322-9CAA-4326-96BC-FE5E67FD466B}" type="sibTrans" cxnId="{ACFF6A88-F3F3-40F6-A7B7-2FF56C3E8CE6}">
      <dgm:prSet/>
      <dgm:spPr/>
      <dgm:t>
        <a:bodyPr/>
        <a:lstStyle/>
        <a:p>
          <a:endParaRPr lang="ru-RU"/>
        </a:p>
      </dgm:t>
    </dgm:pt>
    <dgm:pt modelId="{7D24D0E5-2216-40A3-A6A2-F72B5A58B0BF}" type="pres">
      <dgm:prSet presAssocID="{C4A893E2-744D-4826-AAB2-F44E93EC4539}" presName="cycle" presStyleCnt="0">
        <dgm:presLayoutVars>
          <dgm:dir/>
          <dgm:resizeHandles val="exact"/>
        </dgm:presLayoutVars>
      </dgm:prSet>
      <dgm:spPr/>
    </dgm:pt>
    <dgm:pt modelId="{CFDA075C-229E-4D45-B65C-B2C3058669F2}" type="pres">
      <dgm:prSet presAssocID="{7CF5A4E7-87B9-4656-9CC1-3E1319FE8656}" presName="node" presStyleLbl="node1" presStyleIdx="0" presStyleCnt="5">
        <dgm:presLayoutVars>
          <dgm:bulletEnabled val="1"/>
        </dgm:presLayoutVars>
      </dgm:prSet>
      <dgm:spPr/>
    </dgm:pt>
    <dgm:pt modelId="{895AAFB9-C75D-474B-8C18-2D453D7B7E2D}" type="pres">
      <dgm:prSet presAssocID="{7CF5A4E7-87B9-4656-9CC1-3E1319FE8656}" presName="spNode" presStyleCnt="0"/>
      <dgm:spPr/>
    </dgm:pt>
    <dgm:pt modelId="{6AFCB754-523E-4EFE-A5DD-9F6A5C7B8644}" type="pres">
      <dgm:prSet presAssocID="{42296714-9CF6-47EF-BDC8-BD89B511F56E}" presName="sibTrans" presStyleLbl="sibTrans1D1" presStyleIdx="0" presStyleCnt="5"/>
      <dgm:spPr/>
    </dgm:pt>
    <dgm:pt modelId="{90A6E7C6-7F60-4704-8539-8FCB06D1F3C2}" type="pres">
      <dgm:prSet presAssocID="{E4E866CB-063E-462D-A48D-78FF1E7DAE5C}" presName="node" presStyleLbl="node1" presStyleIdx="1" presStyleCnt="5">
        <dgm:presLayoutVars>
          <dgm:bulletEnabled val="1"/>
        </dgm:presLayoutVars>
      </dgm:prSet>
      <dgm:spPr/>
    </dgm:pt>
    <dgm:pt modelId="{0945341D-15B5-457F-BF3D-8B234972FAE0}" type="pres">
      <dgm:prSet presAssocID="{E4E866CB-063E-462D-A48D-78FF1E7DAE5C}" presName="spNode" presStyleCnt="0"/>
      <dgm:spPr/>
    </dgm:pt>
    <dgm:pt modelId="{B6BB0053-0ECD-429F-A818-C4D0A4AEFB56}" type="pres">
      <dgm:prSet presAssocID="{A67C69AD-FE63-4FFD-9307-0D001AD496E2}" presName="sibTrans" presStyleLbl="sibTrans1D1" presStyleIdx="1" presStyleCnt="5"/>
      <dgm:spPr/>
    </dgm:pt>
    <dgm:pt modelId="{56BC5EB4-9B62-47A4-BB83-FE1CD174A619}" type="pres">
      <dgm:prSet presAssocID="{E98DECA9-5398-453E-B876-06518682FA06}" presName="node" presStyleLbl="node1" presStyleIdx="2" presStyleCnt="5">
        <dgm:presLayoutVars>
          <dgm:bulletEnabled val="1"/>
        </dgm:presLayoutVars>
      </dgm:prSet>
      <dgm:spPr/>
    </dgm:pt>
    <dgm:pt modelId="{FA05143D-7696-4B23-B7F5-A5A16D35318C}" type="pres">
      <dgm:prSet presAssocID="{E98DECA9-5398-453E-B876-06518682FA06}" presName="spNode" presStyleCnt="0"/>
      <dgm:spPr/>
    </dgm:pt>
    <dgm:pt modelId="{62B11CF8-3540-4278-BA1A-22AD722FA046}" type="pres">
      <dgm:prSet presAssocID="{F4F516A3-E080-46E2-8371-601CDC46891E}" presName="sibTrans" presStyleLbl="sibTrans1D1" presStyleIdx="2" presStyleCnt="5"/>
      <dgm:spPr/>
    </dgm:pt>
    <dgm:pt modelId="{16432373-7074-42E5-98FC-9DC56D09E657}" type="pres">
      <dgm:prSet presAssocID="{51E4B44E-F7B3-4780-A87C-8326A9F2D728}" presName="node" presStyleLbl="node1" presStyleIdx="3" presStyleCnt="5">
        <dgm:presLayoutVars>
          <dgm:bulletEnabled val="1"/>
        </dgm:presLayoutVars>
      </dgm:prSet>
      <dgm:spPr/>
    </dgm:pt>
    <dgm:pt modelId="{B4C77550-3D1E-4E9B-9611-364E05D7E250}" type="pres">
      <dgm:prSet presAssocID="{51E4B44E-F7B3-4780-A87C-8326A9F2D728}" presName="spNode" presStyleCnt="0"/>
      <dgm:spPr/>
    </dgm:pt>
    <dgm:pt modelId="{1C1ABA3D-65BC-4D4F-A10F-7EF7FB155E14}" type="pres">
      <dgm:prSet presAssocID="{00DCABEE-6AEC-4AF0-9BDE-D42E27A4D4CC}" presName="sibTrans" presStyleLbl="sibTrans1D1" presStyleIdx="3" presStyleCnt="5"/>
      <dgm:spPr/>
    </dgm:pt>
    <dgm:pt modelId="{AFC1A0F0-EFEC-4B44-86D1-3C58D68C3DF1}" type="pres">
      <dgm:prSet presAssocID="{B7945829-259E-4410-A8C0-CA115C839C85}" presName="node" presStyleLbl="node1" presStyleIdx="4" presStyleCnt="5">
        <dgm:presLayoutVars>
          <dgm:bulletEnabled val="1"/>
        </dgm:presLayoutVars>
      </dgm:prSet>
      <dgm:spPr/>
    </dgm:pt>
    <dgm:pt modelId="{6F25001C-5299-49A7-ADF9-74B53DDF07C6}" type="pres">
      <dgm:prSet presAssocID="{B7945829-259E-4410-A8C0-CA115C839C85}" presName="spNode" presStyleCnt="0"/>
      <dgm:spPr/>
    </dgm:pt>
    <dgm:pt modelId="{9ADFB6F8-777D-453D-9AE6-0BF4A16B6801}" type="pres">
      <dgm:prSet presAssocID="{E0F8C322-9CAA-4326-96BC-FE5E67FD466B}" presName="sibTrans" presStyleLbl="sibTrans1D1" presStyleIdx="4" presStyleCnt="5"/>
      <dgm:spPr/>
    </dgm:pt>
  </dgm:ptLst>
  <dgm:cxnLst>
    <dgm:cxn modelId="{368E2D16-7933-458B-BD8E-200C5A52190F}" srcId="{C4A893E2-744D-4826-AAB2-F44E93EC4539}" destId="{51E4B44E-F7B3-4780-A87C-8326A9F2D728}" srcOrd="3" destOrd="0" parTransId="{DCA6E383-2785-407A-929C-84A9CF03F905}" sibTransId="{00DCABEE-6AEC-4AF0-9BDE-D42E27A4D4CC}"/>
    <dgm:cxn modelId="{34412629-E259-44DF-8BA5-D9FFC35B86FC}" type="presOf" srcId="{C4A893E2-744D-4826-AAB2-F44E93EC4539}" destId="{7D24D0E5-2216-40A3-A6A2-F72B5A58B0BF}" srcOrd="0" destOrd="0" presId="urn:microsoft.com/office/officeart/2005/8/layout/cycle5"/>
    <dgm:cxn modelId="{D137663E-FA42-4892-B6B4-BAEEF92F7CE0}" type="presOf" srcId="{A67C69AD-FE63-4FFD-9307-0D001AD496E2}" destId="{B6BB0053-0ECD-429F-A818-C4D0A4AEFB56}" srcOrd="0" destOrd="0" presId="urn:microsoft.com/office/officeart/2005/8/layout/cycle5"/>
    <dgm:cxn modelId="{877A375E-D713-41B1-B42C-0A667BB11E3D}" type="presOf" srcId="{42296714-9CF6-47EF-BDC8-BD89B511F56E}" destId="{6AFCB754-523E-4EFE-A5DD-9F6A5C7B8644}" srcOrd="0" destOrd="0" presId="urn:microsoft.com/office/officeart/2005/8/layout/cycle5"/>
    <dgm:cxn modelId="{3088AF61-EFBC-4054-B4CD-69DBE7BCDC51}" srcId="{C4A893E2-744D-4826-AAB2-F44E93EC4539}" destId="{E4E866CB-063E-462D-A48D-78FF1E7DAE5C}" srcOrd="1" destOrd="0" parTransId="{31C05D60-3D76-4178-B7DD-1BFBF1A7B08B}" sibTransId="{A67C69AD-FE63-4FFD-9307-0D001AD496E2}"/>
    <dgm:cxn modelId="{CE3DF950-106F-487F-9C3F-DE47BD93052E}" srcId="{C4A893E2-744D-4826-AAB2-F44E93EC4539}" destId="{E98DECA9-5398-453E-B876-06518682FA06}" srcOrd="2" destOrd="0" parTransId="{503753E4-D0D0-4AC3-B6B3-74A0EA0B6D8A}" sibTransId="{F4F516A3-E080-46E2-8371-601CDC46891E}"/>
    <dgm:cxn modelId="{ACFF6A88-F3F3-40F6-A7B7-2FF56C3E8CE6}" srcId="{C4A893E2-744D-4826-AAB2-F44E93EC4539}" destId="{B7945829-259E-4410-A8C0-CA115C839C85}" srcOrd="4" destOrd="0" parTransId="{53A69CE1-9B7F-4391-85D1-D039DDBA596D}" sibTransId="{E0F8C322-9CAA-4326-96BC-FE5E67FD466B}"/>
    <dgm:cxn modelId="{22E73C90-FCC7-4DBD-A5E5-E0B7C2410928}" type="presOf" srcId="{00DCABEE-6AEC-4AF0-9BDE-D42E27A4D4CC}" destId="{1C1ABA3D-65BC-4D4F-A10F-7EF7FB155E14}" srcOrd="0" destOrd="0" presId="urn:microsoft.com/office/officeart/2005/8/layout/cycle5"/>
    <dgm:cxn modelId="{B8675F90-CEAB-41CD-B818-FFB426134E46}" srcId="{C4A893E2-744D-4826-AAB2-F44E93EC4539}" destId="{7CF5A4E7-87B9-4656-9CC1-3E1319FE8656}" srcOrd="0" destOrd="0" parTransId="{4F57A9BE-37D9-4E5A-8F1D-83E18BE441DA}" sibTransId="{42296714-9CF6-47EF-BDC8-BD89B511F56E}"/>
    <dgm:cxn modelId="{DAC64093-21CD-4E72-B6F1-A2D30CF18CBB}" type="presOf" srcId="{F4F516A3-E080-46E2-8371-601CDC46891E}" destId="{62B11CF8-3540-4278-BA1A-22AD722FA046}" srcOrd="0" destOrd="0" presId="urn:microsoft.com/office/officeart/2005/8/layout/cycle5"/>
    <dgm:cxn modelId="{DC8A2E95-4C8E-4EF1-84DA-459CB9F83095}" type="presOf" srcId="{B7945829-259E-4410-A8C0-CA115C839C85}" destId="{AFC1A0F0-EFEC-4B44-86D1-3C58D68C3DF1}" srcOrd="0" destOrd="0" presId="urn:microsoft.com/office/officeart/2005/8/layout/cycle5"/>
    <dgm:cxn modelId="{410EAE9A-6B5D-4EF3-87E5-594773FBB17C}" type="presOf" srcId="{E0F8C322-9CAA-4326-96BC-FE5E67FD466B}" destId="{9ADFB6F8-777D-453D-9AE6-0BF4A16B6801}" srcOrd="0" destOrd="0" presId="urn:microsoft.com/office/officeart/2005/8/layout/cycle5"/>
    <dgm:cxn modelId="{65807CE2-6529-4C7E-BB35-E2CA83461E25}" type="presOf" srcId="{51E4B44E-F7B3-4780-A87C-8326A9F2D728}" destId="{16432373-7074-42E5-98FC-9DC56D09E657}" srcOrd="0" destOrd="0" presId="urn:microsoft.com/office/officeart/2005/8/layout/cycle5"/>
    <dgm:cxn modelId="{0EF293E2-8ED6-40E1-8720-7A47C2A39969}" type="presOf" srcId="{7CF5A4E7-87B9-4656-9CC1-3E1319FE8656}" destId="{CFDA075C-229E-4D45-B65C-B2C3058669F2}" srcOrd="0" destOrd="0" presId="urn:microsoft.com/office/officeart/2005/8/layout/cycle5"/>
    <dgm:cxn modelId="{CE7588E3-C7B5-4146-94F3-618C0487A4E5}" type="presOf" srcId="{E4E866CB-063E-462D-A48D-78FF1E7DAE5C}" destId="{90A6E7C6-7F60-4704-8539-8FCB06D1F3C2}" srcOrd="0" destOrd="0" presId="urn:microsoft.com/office/officeart/2005/8/layout/cycle5"/>
    <dgm:cxn modelId="{56D399E3-7006-44D5-817E-9F2A7A221C98}" type="presOf" srcId="{E98DECA9-5398-453E-B876-06518682FA06}" destId="{56BC5EB4-9B62-47A4-BB83-FE1CD174A619}" srcOrd="0" destOrd="0" presId="urn:microsoft.com/office/officeart/2005/8/layout/cycle5"/>
    <dgm:cxn modelId="{AAC1817C-AFB3-4626-B82B-B78107CF05E0}" type="presParOf" srcId="{7D24D0E5-2216-40A3-A6A2-F72B5A58B0BF}" destId="{CFDA075C-229E-4D45-B65C-B2C3058669F2}" srcOrd="0" destOrd="0" presId="urn:microsoft.com/office/officeart/2005/8/layout/cycle5"/>
    <dgm:cxn modelId="{E1980617-3EF1-421D-BA53-513158EFD916}" type="presParOf" srcId="{7D24D0E5-2216-40A3-A6A2-F72B5A58B0BF}" destId="{895AAFB9-C75D-474B-8C18-2D453D7B7E2D}" srcOrd="1" destOrd="0" presId="urn:microsoft.com/office/officeart/2005/8/layout/cycle5"/>
    <dgm:cxn modelId="{E4D0DF66-1BC8-46BB-8F3B-55BD23C58AED}" type="presParOf" srcId="{7D24D0E5-2216-40A3-A6A2-F72B5A58B0BF}" destId="{6AFCB754-523E-4EFE-A5DD-9F6A5C7B8644}" srcOrd="2" destOrd="0" presId="urn:microsoft.com/office/officeart/2005/8/layout/cycle5"/>
    <dgm:cxn modelId="{E217966F-04F6-4536-9824-E67A31CB7D2E}" type="presParOf" srcId="{7D24D0E5-2216-40A3-A6A2-F72B5A58B0BF}" destId="{90A6E7C6-7F60-4704-8539-8FCB06D1F3C2}" srcOrd="3" destOrd="0" presId="urn:microsoft.com/office/officeart/2005/8/layout/cycle5"/>
    <dgm:cxn modelId="{50EF6B44-C38B-47D0-8F32-EC63831BBE99}" type="presParOf" srcId="{7D24D0E5-2216-40A3-A6A2-F72B5A58B0BF}" destId="{0945341D-15B5-457F-BF3D-8B234972FAE0}" srcOrd="4" destOrd="0" presId="urn:microsoft.com/office/officeart/2005/8/layout/cycle5"/>
    <dgm:cxn modelId="{40FE01E7-C2AB-4130-98F8-035440AFB68C}" type="presParOf" srcId="{7D24D0E5-2216-40A3-A6A2-F72B5A58B0BF}" destId="{B6BB0053-0ECD-429F-A818-C4D0A4AEFB56}" srcOrd="5" destOrd="0" presId="urn:microsoft.com/office/officeart/2005/8/layout/cycle5"/>
    <dgm:cxn modelId="{62F75EDF-78CF-4496-A26C-0F88A3CBB25A}" type="presParOf" srcId="{7D24D0E5-2216-40A3-A6A2-F72B5A58B0BF}" destId="{56BC5EB4-9B62-47A4-BB83-FE1CD174A619}" srcOrd="6" destOrd="0" presId="urn:microsoft.com/office/officeart/2005/8/layout/cycle5"/>
    <dgm:cxn modelId="{5F3CCED6-D24E-4491-9F59-D0DD78F014DB}" type="presParOf" srcId="{7D24D0E5-2216-40A3-A6A2-F72B5A58B0BF}" destId="{FA05143D-7696-4B23-B7F5-A5A16D35318C}" srcOrd="7" destOrd="0" presId="urn:microsoft.com/office/officeart/2005/8/layout/cycle5"/>
    <dgm:cxn modelId="{852D86E7-05AE-42B8-8438-1A13B5951D1A}" type="presParOf" srcId="{7D24D0E5-2216-40A3-A6A2-F72B5A58B0BF}" destId="{62B11CF8-3540-4278-BA1A-22AD722FA046}" srcOrd="8" destOrd="0" presId="urn:microsoft.com/office/officeart/2005/8/layout/cycle5"/>
    <dgm:cxn modelId="{D820773F-220A-4F54-A17C-8E046241C0BD}" type="presParOf" srcId="{7D24D0E5-2216-40A3-A6A2-F72B5A58B0BF}" destId="{16432373-7074-42E5-98FC-9DC56D09E657}" srcOrd="9" destOrd="0" presId="urn:microsoft.com/office/officeart/2005/8/layout/cycle5"/>
    <dgm:cxn modelId="{8667B1DE-1F41-46F5-946A-C0EE7981D561}" type="presParOf" srcId="{7D24D0E5-2216-40A3-A6A2-F72B5A58B0BF}" destId="{B4C77550-3D1E-4E9B-9611-364E05D7E250}" srcOrd="10" destOrd="0" presId="urn:microsoft.com/office/officeart/2005/8/layout/cycle5"/>
    <dgm:cxn modelId="{C931A05D-38AD-4751-8D13-10473ADC5A42}" type="presParOf" srcId="{7D24D0E5-2216-40A3-A6A2-F72B5A58B0BF}" destId="{1C1ABA3D-65BC-4D4F-A10F-7EF7FB155E14}" srcOrd="11" destOrd="0" presId="urn:microsoft.com/office/officeart/2005/8/layout/cycle5"/>
    <dgm:cxn modelId="{F641AB1B-18BB-485C-8258-272AFC31C456}" type="presParOf" srcId="{7D24D0E5-2216-40A3-A6A2-F72B5A58B0BF}" destId="{AFC1A0F0-EFEC-4B44-86D1-3C58D68C3DF1}" srcOrd="12" destOrd="0" presId="urn:microsoft.com/office/officeart/2005/8/layout/cycle5"/>
    <dgm:cxn modelId="{997D31C1-40A0-4FE0-863A-5F8F8297E4C0}" type="presParOf" srcId="{7D24D0E5-2216-40A3-A6A2-F72B5A58B0BF}" destId="{6F25001C-5299-49A7-ADF9-74B53DDF07C6}" srcOrd="13" destOrd="0" presId="urn:microsoft.com/office/officeart/2005/8/layout/cycle5"/>
    <dgm:cxn modelId="{B55A677D-CEB1-4652-9F36-AA8666573794}" type="presParOf" srcId="{7D24D0E5-2216-40A3-A6A2-F72B5A58B0BF}" destId="{9ADFB6F8-777D-453D-9AE6-0BF4A16B6801}" srcOrd="14"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4A893E2-744D-4826-AAB2-F44E93EC4539}" type="doc">
      <dgm:prSet loTypeId="urn:microsoft.com/office/officeart/2005/8/layout/cycle5" loCatId="cycle" qsTypeId="urn:microsoft.com/office/officeart/2005/8/quickstyle/3d3" qsCatId="3D" csTypeId="urn:microsoft.com/office/officeart/2005/8/colors/accent1_2" csCatId="accent1" phldr="1"/>
      <dgm:spPr/>
      <dgm:t>
        <a:bodyPr/>
        <a:lstStyle/>
        <a:p>
          <a:endParaRPr lang="ru-RU"/>
        </a:p>
      </dgm:t>
    </dgm:pt>
    <dgm:pt modelId="{7CF5A4E7-87B9-4656-9CC1-3E1319FE8656}">
      <dgm:prSet phldrT="[Текст]" phldr="0" custT="1"/>
      <dgm:spPr>
        <a:solidFill>
          <a:srgbClr val="CC99FF"/>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2024 год 79688,73</a:t>
          </a:r>
        </a:p>
      </dgm:t>
    </dgm:pt>
    <dgm:pt modelId="{4F57A9BE-37D9-4E5A-8F1D-83E18BE441DA}" type="parTrans" cxnId="{B8675F90-CEAB-41CD-B818-FFB426134E46}">
      <dgm:prSet/>
      <dgm:spPr/>
      <dgm:t>
        <a:bodyPr/>
        <a:lstStyle/>
        <a:p>
          <a:endParaRPr lang="ru-RU"/>
        </a:p>
      </dgm:t>
    </dgm:pt>
    <dgm:pt modelId="{42296714-9CF6-47EF-BDC8-BD89B511F56E}" type="sibTrans" cxnId="{B8675F90-CEAB-41CD-B818-FFB426134E46}">
      <dgm:prSet/>
      <dgm:spPr/>
      <dgm:t>
        <a:bodyPr/>
        <a:lstStyle/>
        <a:p>
          <a:endParaRPr lang="ru-RU"/>
        </a:p>
      </dgm:t>
    </dgm:pt>
    <dgm:pt modelId="{E4E866CB-063E-462D-A48D-78FF1E7DAE5C}">
      <dgm:prSet phldrT="[Текст]" phldr="0" custT="1"/>
      <dgm:spPr>
        <a:solidFill>
          <a:srgbClr val="CC99FF"/>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2025 год 82742,86</a:t>
          </a:r>
        </a:p>
      </dgm:t>
    </dgm:pt>
    <dgm:pt modelId="{31C05D60-3D76-4178-B7DD-1BFBF1A7B08B}" type="parTrans" cxnId="{3088AF61-EFBC-4054-B4CD-69DBE7BCDC51}">
      <dgm:prSet/>
      <dgm:spPr/>
      <dgm:t>
        <a:bodyPr/>
        <a:lstStyle/>
        <a:p>
          <a:endParaRPr lang="ru-RU"/>
        </a:p>
      </dgm:t>
    </dgm:pt>
    <dgm:pt modelId="{A67C69AD-FE63-4FFD-9307-0D001AD496E2}" type="sibTrans" cxnId="{3088AF61-EFBC-4054-B4CD-69DBE7BCDC51}">
      <dgm:prSet/>
      <dgm:spPr/>
      <dgm:t>
        <a:bodyPr/>
        <a:lstStyle/>
        <a:p>
          <a:endParaRPr lang="ru-RU"/>
        </a:p>
      </dgm:t>
    </dgm:pt>
    <dgm:pt modelId="{E98DECA9-5398-453E-B876-06518682FA06}">
      <dgm:prSet phldrT="[Текст]" phldr="0" custT="1"/>
      <dgm:spPr>
        <a:solidFill>
          <a:srgbClr val="CC99FF"/>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2028 год 86458,08</a:t>
          </a:r>
        </a:p>
      </dgm:t>
    </dgm:pt>
    <dgm:pt modelId="{503753E4-D0D0-4AC3-B6B3-74A0EA0B6D8A}" type="parTrans" cxnId="{CE3DF950-106F-487F-9C3F-DE47BD93052E}">
      <dgm:prSet/>
      <dgm:spPr/>
      <dgm:t>
        <a:bodyPr/>
        <a:lstStyle/>
        <a:p>
          <a:endParaRPr lang="ru-RU"/>
        </a:p>
      </dgm:t>
    </dgm:pt>
    <dgm:pt modelId="{F4F516A3-E080-46E2-8371-601CDC46891E}" type="sibTrans" cxnId="{CE3DF950-106F-487F-9C3F-DE47BD93052E}">
      <dgm:prSet/>
      <dgm:spPr/>
      <dgm:t>
        <a:bodyPr/>
        <a:lstStyle/>
        <a:p>
          <a:endParaRPr lang="ru-RU"/>
        </a:p>
      </dgm:t>
    </dgm:pt>
    <dgm:pt modelId="{51E4B44E-F7B3-4780-A87C-8326A9F2D728}">
      <dgm:prSet phldrT="[Текст]" phldr="0" custT="1"/>
      <dgm:spPr>
        <a:solidFill>
          <a:srgbClr val="CC99FF"/>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2027 год 85108,78</a:t>
          </a:r>
        </a:p>
      </dgm:t>
    </dgm:pt>
    <dgm:pt modelId="{DCA6E383-2785-407A-929C-84A9CF03F905}" type="parTrans" cxnId="{368E2D16-7933-458B-BD8E-200C5A52190F}">
      <dgm:prSet/>
      <dgm:spPr/>
      <dgm:t>
        <a:bodyPr/>
        <a:lstStyle/>
        <a:p>
          <a:endParaRPr lang="ru-RU"/>
        </a:p>
      </dgm:t>
    </dgm:pt>
    <dgm:pt modelId="{00DCABEE-6AEC-4AF0-9BDE-D42E27A4D4CC}" type="sibTrans" cxnId="{368E2D16-7933-458B-BD8E-200C5A52190F}">
      <dgm:prSet/>
      <dgm:spPr/>
      <dgm:t>
        <a:bodyPr/>
        <a:lstStyle/>
        <a:p>
          <a:endParaRPr lang="ru-RU"/>
        </a:p>
      </dgm:t>
    </dgm:pt>
    <dgm:pt modelId="{B7945829-259E-4410-A8C0-CA115C839C85}">
      <dgm:prSet phldrT="[Текст]" phldr="0" custT="1"/>
      <dgm:spPr>
        <a:solidFill>
          <a:srgbClr val="CC99FF"/>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2026 год 89489,76</a:t>
          </a:r>
        </a:p>
      </dgm:t>
    </dgm:pt>
    <dgm:pt modelId="{53A69CE1-9B7F-4391-85D1-D039DDBA596D}" type="parTrans" cxnId="{ACFF6A88-F3F3-40F6-A7B7-2FF56C3E8CE6}">
      <dgm:prSet/>
      <dgm:spPr/>
      <dgm:t>
        <a:bodyPr/>
        <a:lstStyle/>
        <a:p>
          <a:endParaRPr lang="ru-RU"/>
        </a:p>
      </dgm:t>
    </dgm:pt>
    <dgm:pt modelId="{E0F8C322-9CAA-4326-96BC-FE5E67FD466B}" type="sibTrans" cxnId="{ACFF6A88-F3F3-40F6-A7B7-2FF56C3E8CE6}">
      <dgm:prSet/>
      <dgm:spPr/>
      <dgm:t>
        <a:bodyPr/>
        <a:lstStyle/>
        <a:p>
          <a:endParaRPr lang="ru-RU"/>
        </a:p>
      </dgm:t>
    </dgm:pt>
    <dgm:pt modelId="{7D24D0E5-2216-40A3-A6A2-F72B5A58B0BF}" type="pres">
      <dgm:prSet presAssocID="{C4A893E2-744D-4826-AAB2-F44E93EC4539}" presName="cycle" presStyleCnt="0">
        <dgm:presLayoutVars>
          <dgm:dir/>
          <dgm:resizeHandles val="exact"/>
        </dgm:presLayoutVars>
      </dgm:prSet>
      <dgm:spPr/>
    </dgm:pt>
    <dgm:pt modelId="{CFDA075C-229E-4D45-B65C-B2C3058669F2}" type="pres">
      <dgm:prSet presAssocID="{7CF5A4E7-87B9-4656-9CC1-3E1319FE8656}" presName="node" presStyleLbl="node1" presStyleIdx="0" presStyleCnt="5">
        <dgm:presLayoutVars>
          <dgm:bulletEnabled val="1"/>
        </dgm:presLayoutVars>
      </dgm:prSet>
      <dgm:spPr/>
    </dgm:pt>
    <dgm:pt modelId="{895AAFB9-C75D-474B-8C18-2D453D7B7E2D}" type="pres">
      <dgm:prSet presAssocID="{7CF5A4E7-87B9-4656-9CC1-3E1319FE8656}" presName="spNode" presStyleCnt="0"/>
      <dgm:spPr/>
    </dgm:pt>
    <dgm:pt modelId="{6AFCB754-523E-4EFE-A5DD-9F6A5C7B8644}" type="pres">
      <dgm:prSet presAssocID="{42296714-9CF6-47EF-BDC8-BD89B511F56E}" presName="sibTrans" presStyleLbl="sibTrans1D1" presStyleIdx="0" presStyleCnt="5"/>
      <dgm:spPr/>
    </dgm:pt>
    <dgm:pt modelId="{90A6E7C6-7F60-4704-8539-8FCB06D1F3C2}" type="pres">
      <dgm:prSet presAssocID="{E4E866CB-063E-462D-A48D-78FF1E7DAE5C}" presName="node" presStyleLbl="node1" presStyleIdx="1" presStyleCnt="5">
        <dgm:presLayoutVars>
          <dgm:bulletEnabled val="1"/>
        </dgm:presLayoutVars>
      </dgm:prSet>
      <dgm:spPr/>
    </dgm:pt>
    <dgm:pt modelId="{0945341D-15B5-457F-BF3D-8B234972FAE0}" type="pres">
      <dgm:prSet presAssocID="{E4E866CB-063E-462D-A48D-78FF1E7DAE5C}" presName="spNode" presStyleCnt="0"/>
      <dgm:spPr/>
    </dgm:pt>
    <dgm:pt modelId="{B6BB0053-0ECD-429F-A818-C4D0A4AEFB56}" type="pres">
      <dgm:prSet presAssocID="{A67C69AD-FE63-4FFD-9307-0D001AD496E2}" presName="sibTrans" presStyleLbl="sibTrans1D1" presStyleIdx="1" presStyleCnt="5"/>
      <dgm:spPr/>
    </dgm:pt>
    <dgm:pt modelId="{56BC5EB4-9B62-47A4-BB83-FE1CD174A619}" type="pres">
      <dgm:prSet presAssocID="{E98DECA9-5398-453E-B876-06518682FA06}" presName="node" presStyleLbl="node1" presStyleIdx="2" presStyleCnt="5">
        <dgm:presLayoutVars>
          <dgm:bulletEnabled val="1"/>
        </dgm:presLayoutVars>
      </dgm:prSet>
      <dgm:spPr/>
    </dgm:pt>
    <dgm:pt modelId="{FA05143D-7696-4B23-B7F5-A5A16D35318C}" type="pres">
      <dgm:prSet presAssocID="{E98DECA9-5398-453E-B876-06518682FA06}" presName="spNode" presStyleCnt="0"/>
      <dgm:spPr/>
    </dgm:pt>
    <dgm:pt modelId="{62B11CF8-3540-4278-BA1A-22AD722FA046}" type="pres">
      <dgm:prSet presAssocID="{F4F516A3-E080-46E2-8371-601CDC46891E}" presName="sibTrans" presStyleLbl="sibTrans1D1" presStyleIdx="2" presStyleCnt="5"/>
      <dgm:spPr/>
    </dgm:pt>
    <dgm:pt modelId="{16432373-7074-42E5-98FC-9DC56D09E657}" type="pres">
      <dgm:prSet presAssocID="{51E4B44E-F7B3-4780-A87C-8326A9F2D728}" presName="node" presStyleLbl="node1" presStyleIdx="3" presStyleCnt="5">
        <dgm:presLayoutVars>
          <dgm:bulletEnabled val="1"/>
        </dgm:presLayoutVars>
      </dgm:prSet>
      <dgm:spPr/>
    </dgm:pt>
    <dgm:pt modelId="{B4C77550-3D1E-4E9B-9611-364E05D7E250}" type="pres">
      <dgm:prSet presAssocID="{51E4B44E-F7B3-4780-A87C-8326A9F2D728}" presName="spNode" presStyleCnt="0"/>
      <dgm:spPr/>
    </dgm:pt>
    <dgm:pt modelId="{1C1ABA3D-65BC-4D4F-A10F-7EF7FB155E14}" type="pres">
      <dgm:prSet presAssocID="{00DCABEE-6AEC-4AF0-9BDE-D42E27A4D4CC}" presName="sibTrans" presStyleLbl="sibTrans1D1" presStyleIdx="3" presStyleCnt="5"/>
      <dgm:spPr/>
    </dgm:pt>
    <dgm:pt modelId="{AFC1A0F0-EFEC-4B44-86D1-3C58D68C3DF1}" type="pres">
      <dgm:prSet presAssocID="{B7945829-259E-4410-A8C0-CA115C839C85}" presName="node" presStyleLbl="node1" presStyleIdx="4" presStyleCnt="5">
        <dgm:presLayoutVars>
          <dgm:bulletEnabled val="1"/>
        </dgm:presLayoutVars>
      </dgm:prSet>
      <dgm:spPr/>
    </dgm:pt>
    <dgm:pt modelId="{6F25001C-5299-49A7-ADF9-74B53DDF07C6}" type="pres">
      <dgm:prSet presAssocID="{B7945829-259E-4410-A8C0-CA115C839C85}" presName="spNode" presStyleCnt="0"/>
      <dgm:spPr/>
    </dgm:pt>
    <dgm:pt modelId="{9ADFB6F8-777D-453D-9AE6-0BF4A16B6801}" type="pres">
      <dgm:prSet presAssocID="{E0F8C322-9CAA-4326-96BC-FE5E67FD466B}" presName="sibTrans" presStyleLbl="sibTrans1D1" presStyleIdx="4" presStyleCnt="5"/>
      <dgm:spPr/>
    </dgm:pt>
  </dgm:ptLst>
  <dgm:cxnLst>
    <dgm:cxn modelId="{368E2D16-7933-458B-BD8E-200C5A52190F}" srcId="{C4A893E2-744D-4826-AAB2-F44E93EC4539}" destId="{51E4B44E-F7B3-4780-A87C-8326A9F2D728}" srcOrd="3" destOrd="0" parTransId="{DCA6E383-2785-407A-929C-84A9CF03F905}" sibTransId="{00DCABEE-6AEC-4AF0-9BDE-D42E27A4D4CC}"/>
    <dgm:cxn modelId="{34412629-E259-44DF-8BA5-D9FFC35B86FC}" type="presOf" srcId="{C4A893E2-744D-4826-AAB2-F44E93EC4539}" destId="{7D24D0E5-2216-40A3-A6A2-F72B5A58B0BF}" srcOrd="0" destOrd="0" presId="urn:microsoft.com/office/officeart/2005/8/layout/cycle5"/>
    <dgm:cxn modelId="{D137663E-FA42-4892-B6B4-BAEEF92F7CE0}" type="presOf" srcId="{A67C69AD-FE63-4FFD-9307-0D001AD496E2}" destId="{B6BB0053-0ECD-429F-A818-C4D0A4AEFB56}" srcOrd="0" destOrd="0" presId="urn:microsoft.com/office/officeart/2005/8/layout/cycle5"/>
    <dgm:cxn modelId="{877A375E-D713-41B1-B42C-0A667BB11E3D}" type="presOf" srcId="{42296714-9CF6-47EF-BDC8-BD89B511F56E}" destId="{6AFCB754-523E-4EFE-A5DD-9F6A5C7B8644}" srcOrd="0" destOrd="0" presId="urn:microsoft.com/office/officeart/2005/8/layout/cycle5"/>
    <dgm:cxn modelId="{3088AF61-EFBC-4054-B4CD-69DBE7BCDC51}" srcId="{C4A893E2-744D-4826-AAB2-F44E93EC4539}" destId="{E4E866CB-063E-462D-A48D-78FF1E7DAE5C}" srcOrd="1" destOrd="0" parTransId="{31C05D60-3D76-4178-B7DD-1BFBF1A7B08B}" sibTransId="{A67C69AD-FE63-4FFD-9307-0D001AD496E2}"/>
    <dgm:cxn modelId="{CE3DF950-106F-487F-9C3F-DE47BD93052E}" srcId="{C4A893E2-744D-4826-AAB2-F44E93EC4539}" destId="{E98DECA9-5398-453E-B876-06518682FA06}" srcOrd="2" destOrd="0" parTransId="{503753E4-D0D0-4AC3-B6B3-74A0EA0B6D8A}" sibTransId="{F4F516A3-E080-46E2-8371-601CDC46891E}"/>
    <dgm:cxn modelId="{ACFF6A88-F3F3-40F6-A7B7-2FF56C3E8CE6}" srcId="{C4A893E2-744D-4826-AAB2-F44E93EC4539}" destId="{B7945829-259E-4410-A8C0-CA115C839C85}" srcOrd="4" destOrd="0" parTransId="{53A69CE1-9B7F-4391-85D1-D039DDBA596D}" sibTransId="{E0F8C322-9CAA-4326-96BC-FE5E67FD466B}"/>
    <dgm:cxn modelId="{22E73C90-FCC7-4DBD-A5E5-E0B7C2410928}" type="presOf" srcId="{00DCABEE-6AEC-4AF0-9BDE-D42E27A4D4CC}" destId="{1C1ABA3D-65BC-4D4F-A10F-7EF7FB155E14}" srcOrd="0" destOrd="0" presId="urn:microsoft.com/office/officeart/2005/8/layout/cycle5"/>
    <dgm:cxn modelId="{B8675F90-CEAB-41CD-B818-FFB426134E46}" srcId="{C4A893E2-744D-4826-AAB2-F44E93EC4539}" destId="{7CF5A4E7-87B9-4656-9CC1-3E1319FE8656}" srcOrd="0" destOrd="0" parTransId="{4F57A9BE-37D9-4E5A-8F1D-83E18BE441DA}" sibTransId="{42296714-9CF6-47EF-BDC8-BD89B511F56E}"/>
    <dgm:cxn modelId="{DAC64093-21CD-4E72-B6F1-A2D30CF18CBB}" type="presOf" srcId="{F4F516A3-E080-46E2-8371-601CDC46891E}" destId="{62B11CF8-3540-4278-BA1A-22AD722FA046}" srcOrd="0" destOrd="0" presId="urn:microsoft.com/office/officeart/2005/8/layout/cycle5"/>
    <dgm:cxn modelId="{DC8A2E95-4C8E-4EF1-84DA-459CB9F83095}" type="presOf" srcId="{B7945829-259E-4410-A8C0-CA115C839C85}" destId="{AFC1A0F0-EFEC-4B44-86D1-3C58D68C3DF1}" srcOrd="0" destOrd="0" presId="urn:microsoft.com/office/officeart/2005/8/layout/cycle5"/>
    <dgm:cxn modelId="{410EAE9A-6B5D-4EF3-87E5-594773FBB17C}" type="presOf" srcId="{E0F8C322-9CAA-4326-96BC-FE5E67FD466B}" destId="{9ADFB6F8-777D-453D-9AE6-0BF4A16B6801}" srcOrd="0" destOrd="0" presId="urn:microsoft.com/office/officeart/2005/8/layout/cycle5"/>
    <dgm:cxn modelId="{65807CE2-6529-4C7E-BB35-E2CA83461E25}" type="presOf" srcId="{51E4B44E-F7B3-4780-A87C-8326A9F2D728}" destId="{16432373-7074-42E5-98FC-9DC56D09E657}" srcOrd="0" destOrd="0" presId="urn:microsoft.com/office/officeart/2005/8/layout/cycle5"/>
    <dgm:cxn modelId="{0EF293E2-8ED6-40E1-8720-7A47C2A39969}" type="presOf" srcId="{7CF5A4E7-87B9-4656-9CC1-3E1319FE8656}" destId="{CFDA075C-229E-4D45-B65C-B2C3058669F2}" srcOrd="0" destOrd="0" presId="urn:microsoft.com/office/officeart/2005/8/layout/cycle5"/>
    <dgm:cxn modelId="{CE7588E3-C7B5-4146-94F3-618C0487A4E5}" type="presOf" srcId="{E4E866CB-063E-462D-A48D-78FF1E7DAE5C}" destId="{90A6E7C6-7F60-4704-8539-8FCB06D1F3C2}" srcOrd="0" destOrd="0" presId="urn:microsoft.com/office/officeart/2005/8/layout/cycle5"/>
    <dgm:cxn modelId="{56D399E3-7006-44D5-817E-9F2A7A221C98}" type="presOf" srcId="{E98DECA9-5398-453E-B876-06518682FA06}" destId="{56BC5EB4-9B62-47A4-BB83-FE1CD174A619}" srcOrd="0" destOrd="0" presId="urn:microsoft.com/office/officeart/2005/8/layout/cycle5"/>
    <dgm:cxn modelId="{AAC1817C-AFB3-4626-B82B-B78107CF05E0}" type="presParOf" srcId="{7D24D0E5-2216-40A3-A6A2-F72B5A58B0BF}" destId="{CFDA075C-229E-4D45-B65C-B2C3058669F2}" srcOrd="0" destOrd="0" presId="urn:microsoft.com/office/officeart/2005/8/layout/cycle5"/>
    <dgm:cxn modelId="{E1980617-3EF1-421D-BA53-513158EFD916}" type="presParOf" srcId="{7D24D0E5-2216-40A3-A6A2-F72B5A58B0BF}" destId="{895AAFB9-C75D-474B-8C18-2D453D7B7E2D}" srcOrd="1" destOrd="0" presId="urn:microsoft.com/office/officeart/2005/8/layout/cycle5"/>
    <dgm:cxn modelId="{E4D0DF66-1BC8-46BB-8F3B-55BD23C58AED}" type="presParOf" srcId="{7D24D0E5-2216-40A3-A6A2-F72B5A58B0BF}" destId="{6AFCB754-523E-4EFE-A5DD-9F6A5C7B8644}" srcOrd="2" destOrd="0" presId="urn:microsoft.com/office/officeart/2005/8/layout/cycle5"/>
    <dgm:cxn modelId="{E217966F-04F6-4536-9824-E67A31CB7D2E}" type="presParOf" srcId="{7D24D0E5-2216-40A3-A6A2-F72B5A58B0BF}" destId="{90A6E7C6-7F60-4704-8539-8FCB06D1F3C2}" srcOrd="3" destOrd="0" presId="urn:microsoft.com/office/officeart/2005/8/layout/cycle5"/>
    <dgm:cxn modelId="{50EF6B44-C38B-47D0-8F32-EC63831BBE99}" type="presParOf" srcId="{7D24D0E5-2216-40A3-A6A2-F72B5A58B0BF}" destId="{0945341D-15B5-457F-BF3D-8B234972FAE0}" srcOrd="4" destOrd="0" presId="urn:microsoft.com/office/officeart/2005/8/layout/cycle5"/>
    <dgm:cxn modelId="{40FE01E7-C2AB-4130-98F8-035440AFB68C}" type="presParOf" srcId="{7D24D0E5-2216-40A3-A6A2-F72B5A58B0BF}" destId="{B6BB0053-0ECD-429F-A818-C4D0A4AEFB56}" srcOrd="5" destOrd="0" presId="urn:microsoft.com/office/officeart/2005/8/layout/cycle5"/>
    <dgm:cxn modelId="{62F75EDF-78CF-4496-A26C-0F88A3CBB25A}" type="presParOf" srcId="{7D24D0E5-2216-40A3-A6A2-F72B5A58B0BF}" destId="{56BC5EB4-9B62-47A4-BB83-FE1CD174A619}" srcOrd="6" destOrd="0" presId="urn:microsoft.com/office/officeart/2005/8/layout/cycle5"/>
    <dgm:cxn modelId="{5F3CCED6-D24E-4491-9F59-D0DD78F014DB}" type="presParOf" srcId="{7D24D0E5-2216-40A3-A6A2-F72B5A58B0BF}" destId="{FA05143D-7696-4B23-B7F5-A5A16D35318C}" srcOrd="7" destOrd="0" presId="urn:microsoft.com/office/officeart/2005/8/layout/cycle5"/>
    <dgm:cxn modelId="{852D86E7-05AE-42B8-8438-1A13B5951D1A}" type="presParOf" srcId="{7D24D0E5-2216-40A3-A6A2-F72B5A58B0BF}" destId="{62B11CF8-3540-4278-BA1A-22AD722FA046}" srcOrd="8" destOrd="0" presId="urn:microsoft.com/office/officeart/2005/8/layout/cycle5"/>
    <dgm:cxn modelId="{D820773F-220A-4F54-A17C-8E046241C0BD}" type="presParOf" srcId="{7D24D0E5-2216-40A3-A6A2-F72B5A58B0BF}" destId="{16432373-7074-42E5-98FC-9DC56D09E657}" srcOrd="9" destOrd="0" presId="urn:microsoft.com/office/officeart/2005/8/layout/cycle5"/>
    <dgm:cxn modelId="{8667B1DE-1F41-46F5-946A-C0EE7981D561}" type="presParOf" srcId="{7D24D0E5-2216-40A3-A6A2-F72B5A58B0BF}" destId="{B4C77550-3D1E-4E9B-9611-364E05D7E250}" srcOrd="10" destOrd="0" presId="urn:microsoft.com/office/officeart/2005/8/layout/cycle5"/>
    <dgm:cxn modelId="{C931A05D-38AD-4751-8D13-10473ADC5A42}" type="presParOf" srcId="{7D24D0E5-2216-40A3-A6A2-F72B5A58B0BF}" destId="{1C1ABA3D-65BC-4D4F-A10F-7EF7FB155E14}" srcOrd="11" destOrd="0" presId="urn:microsoft.com/office/officeart/2005/8/layout/cycle5"/>
    <dgm:cxn modelId="{F641AB1B-18BB-485C-8258-272AFC31C456}" type="presParOf" srcId="{7D24D0E5-2216-40A3-A6A2-F72B5A58B0BF}" destId="{AFC1A0F0-EFEC-4B44-86D1-3C58D68C3DF1}" srcOrd="12" destOrd="0" presId="urn:microsoft.com/office/officeart/2005/8/layout/cycle5"/>
    <dgm:cxn modelId="{997D31C1-40A0-4FE0-863A-5F8F8297E4C0}" type="presParOf" srcId="{7D24D0E5-2216-40A3-A6A2-F72B5A58B0BF}" destId="{6F25001C-5299-49A7-ADF9-74B53DDF07C6}" srcOrd="13" destOrd="0" presId="urn:microsoft.com/office/officeart/2005/8/layout/cycle5"/>
    <dgm:cxn modelId="{B55A677D-CEB1-4652-9F36-AA8666573794}" type="presParOf" srcId="{7D24D0E5-2216-40A3-A6A2-F72B5A58B0BF}" destId="{9ADFB6F8-777D-453D-9AE6-0BF4A16B6801}" srcOrd="14" destOrd="0" presId="urn:microsoft.com/office/officeart/2005/8/layout/cycle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EBEEAB6-2764-4E7E-BF72-A70CA11CCB49}" type="doc">
      <dgm:prSet loTypeId="urn:microsoft.com/office/officeart/2005/8/layout/pList2#1" loCatId="picture" qsTypeId="urn:microsoft.com/office/officeart/2005/8/quickstyle/3d1" qsCatId="3D" csTypeId="urn:microsoft.com/office/officeart/2005/8/colors/accent1_2" csCatId="accent1" phldr="1"/>
      <dgm:spPr/>
    </dgm:pt>
    <dgm:pt modelId="{BD5A9724-F43D-478A-B444-AA28D254BBB0}">
      <dgm:prSet phldrT="[Текст]" custT="1"/>
      <dgm:spPr>
        <a:solidFill>
          <a:schemeClr val="accent2">
            <a:lumMod val="60000"/>
            <a:lumOff val="40000"/>
          </a:schemeClr>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Общегосударственные вопросы</a:t>
          </a:r>
        </a:p>
      </dgm:t>
    </dgm:pt>
    <dgm:pt modelId="{AA146F2B-404B-4CAC-9A54-7102C0510692}" type="parTrans" cxnId="{E2FD4978-7A70-4D60-B944-E6A7D217A0C0}">
      <dgm:prSet/>
      <dgm:spPr/>
      <dgm:t>
        <a:bodyPr/>
        <a:lstStyle/>
        <a:p>
          <a:endParaRPr lang="ru-RU"/>
        </a:p>
      </dgm:t>
    </dgm:pt>
    <dgm:pt modelId="{C6907726-7722-48B1-8A67-76694CE3BDC7}" type="sibTrans" cxnId="{E2FD4978-7A70-4D60-B944-E6A7D217A0C0}">
      <dgm:prSet/>
      <dgm:spPr/>
      <dgm:t>
        <a:bodyPr/>
        <a:lstStyle/>
        <a:p>
          <a:endParaRPr lang="ru-RU"/>
        </a:p>
      </dgm:t>
    </dgm:pt>
    <dgm:pt modelId="{D031B8B8-BA4D-4A73-997C-1D4441AF38C8}">
      <dgm:prSet phldrT="[Текст]" custT="1"/>
      <dgm:spPr>
        <a:solidFill>
          <a:schemeClr val="accent1">
            <a:lumMod val="60000"/>
            <a:lumOff val="40000"/>
          </a:schemeClr>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оборона</a:t>
          </a:r>
        </a:p>
      </dgm:t>
    </dgm:pt>
    <dgm:pt modelId="{3D0D9AA8-D6B8-453B-BF7B-F017A29463BE}" type="parTrans" cxnId="{A5284967-5C52-4E61-8B7F-F42B9CDF546E}">
      <dgm:prSet/>
      <dgm:spPr/>
      <dgm:t>
        <a:bodyPr/>
        <a:lstStyle/>
        <a:p>
          <a:endParaRPr lang="ru-RU"/>
        </a:p>
      </dgm:t>
    </dgm:pt>
    <dgm:pt modelId="{D5F593A7-DB8A-4F09-9990-9C70E2C23BF1}" type="sibTrans" cxnId="{A5284967-5C52-4E61-8B7F-F42B9CDF546E}">
      <dgm:prSet/>
      <dgm:spPr/>
      <dgm:t>
        <a:bodyPr/>
        <a:lstStyle/>
        <a:p>
          <a:endParaRPr lang="ru-RU"/>
        </a:p>
      </dgm:t>
    </dgm:pt>
    <dgm:pt modelId="{8AD8993A-C628-4B4F-9CF9-E10CB87CFEC4}">
      <dgm:prSet phldrT="[Текст]" custT="1"/>
      <dgm:spPr>
        <a:solidFill>
          <a:schemeClr val="accent4">
            <a:lumMod val="60000"/>
            <a:lumOff val="40000"/>
          </a:schemeClr>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безопасность и правоохранительная деятельность</a:t>
          </a:r>
        </a:p>
      </dgm:t>
    </dgm:pt>
    <dgm:pt modelId="{1D47B509-0101-4B13-9D1B-5EBA43A4F27D}" type="parTrans" cxnId="{ED3FCE13-E66B-466B-825B-39C8AC14729B}">
      <dgm:prSet/>
      <dgm:spPr/>
      <dgm:t>
        <a:bodyPr/>
        <a:lstStyle/>
        <a:p>
          <a:endParaRPr lang="ru-RU"/>
        </a:p>
      </dgm:t>
    </dgm:pt>
    <dgm:pt modelId="{9E23D3EA-9339-4BBF-AC69-1EAC307BAFCE}" type="sibTrans" cxnId="{ED3FCE13-E66B-466B-825B-39C8AC14729B}">
      <dgm:prSet/>
      <dgm:spPr/>
      <dgm:t>
        <a:bodyPr/>
        <a:lstStyle/>
        <a:p>
          <a:endParaRPr lang="ru-RU"/>
        </a:p>
      </dgm:t>
    </dgm:pt>
    <dgm:pt modelId="{4A0B59DB-0116-4000-BFD8-F1C4116ACB6F}" type="pres">
      <dgm:prSet presAssocID="{AEBEEAB6-2764-4E7E-BF72-A70CA11CCB49}" presName="Name0" presStyleCnt="0">
        <dgm:presLayoutVars>
          <dgm:dir/>
          <dgm:resizeHandles val="exact"/>
        </dgm:presLayoutVars>
      </dgm:prSet>
      <dgm:spPr/>
    </dgm:pt>
    <dgm:pt modelId="{29E82745-C478-4E58-8ADA-DE1760BA91AC}" type="pres">
      <dgm:prSet presAssocID="{AEBEEAB6-2764-4E7E-BF72-A70CA11CCB49}" presName="bkgdShp" presStyleLbl="alignAccFollowNode1" presStyleIdx="0" presStyleCnt="1" custLinFactNeighborX="-1298" custLinFactNeighborY="-20249"/>
      <dgm:spPr/>
    </dgm:pt>
    <dgm:pt modelId="{E1743CC9-D038-4015-B524-71FA64EABA0E}" type="pres">
      <dgm:prSet presAssocID="{AEBEEAB6-2764-4E7E-BF72-A70CA11CCB49}" presName="linComp" presStyleCnt="0"/>
      <dgm:spPr/>
    </dgm:pt>
    <dgm:pt modelId="{F35F7A57-4DB1-4A5F-B401-52A9BFA88E9E}" type="pres">
      <dgm:prSet presAssocID="{BD5A9724-F43D-478A-B444-AA28D254BBB0}" presName="compNode" presStyleCnt="0"/>
      <dgm:spPr/>
    </dgm:pt>
    <dgm:pt modelId="{CAC331C8-BE51-406F-9EF5-AC6F316EA313}" type="pres">
      <dgm:prSet presAssocID="{BD5A9724-F43D-478A-B444-AA28D254BBB0}" presName="node" presStyleLbl="node1" presStyleIdx="0" presStyleCnt="3">
        <dgm:presLayoutVars>
          <dgm:bulletEnabled val="1"/>
        </dgm:presLayoutVars>
      </dgm:prSet>
      <dgm:spPr/>
    </dgm:pt>
    <dgm:pt modelId="{50DD8CFA-311F-45CA-9663-422520B90F73}" type="pres">
      <dgm:prSet presAssocID="{BD5A9724-F43D-478A-B444-AA28D254BBB0}" presName="invisiNode" presStyleLbl="node1" presStyleIdx="0" presStyleCnt="3"/>
      <dgm:spPr/>
    </dgm:pt>
    <dgm:pt modelId="{BE50F3B7-6194-4ADD-8DE4-732D0747E10F}" type="pres">
      <dgm:prSet presAssocID="{BD5A9724-F43D-478A-B444-AA28D254BBB0}" presName="imagNode" presStyleLbl="fgImgPlace1" presStyleIdx="0" presStyleCnt="3" custLinFactNeighborX="-3647" custLinFactNeighborY="9587"/>
      <dgm:spPr>
        <a:blipFill rotWithShape="1">
          <a:blip xmlns:r="http://schemas.openxmlformats.org/officeDocument/2006/relationships" r:embed="rId1"/>
          <a:srcRect/>
          <a:stretch>
            <a:fillRect t="-46000" b="-46000"/>
          </a:stretch>
        </a:blipFill>
      </dgm:spPr>
    </dgm:pt>
    <dgm:pt modelId="{9F986BC4-2957-495D-9041-2D08BAEF0D46}" type="pres">
      <dgm:prSet presAssocID="{C6907726-7722-48B1-8A67-76694CE3BDC7}" presName="sibTrans" presStyleLbl="sibTrans2D1" presStyleIdx="0" presStyleCnt="0"/>
      <dgm:spPr/>
    </dgm:pt>
    <dgm:pt modelId="{64CC30A5-2533-4BB9-A25E-1D68B6632D4F}" type="pres">
      <dgm:prSet presAssocID="{D031B8B8-BA4D-4A73-997C-1D4441AF38C8}" presName="compNode" presStyleCnt="0"/>
      <dgm:spPr/>
    </dgm:pt>
    <dgm:pt modelId="{472575A3-F211-4156-8D2E-2A5BD46570C9}" type="pres">
      <dgm:prSet presAssocID="{D031B8B8-BA4D-4A73-997C-1D4441AF38C8}" presName="node" presStyleLbl="node1" presStyleIdx="1" presStyleCnt="3">
        <dgm:presLayoutVars>
          <dgm:bulletEnabled val="1"/>
        </dgm:presLayoutVars>
      </dgm:prSet>
      <dgm:spPr/>
    </dgm:pt>
    <dgm:pt modelId="{8F085669-2B1D-4A19-8B9C-E6E578C515B2}" type="pres">
      <dgm:prSet presAssocID="{D031B8B8-BA4D-4A73-997C-1D4441AF38C8}" presName="invisiNode" presStyleLbl="node1" presStyleIdx="1" presStyleCnt="3"/>
      <dgm:spPr/>
    </dgm:pt>
    <dgm:pt modelId="{1CE14BF8-834A-4D6E-A52E-D40C5754E10D}" type="pres">
      <dgm:prSet presAssocID="{D031B8B8-BA4D-4A73-997C-1D4441AF38C8}" presName="imagNode" presStyleLbl="fgImgPlace1" presStyleIdx="1" presStyleCnt="3"/>
      <dgm:spPr>
        <a:blipFill rotWithShape="0">
          <a:blip xmlns:r="http://schemas.openxmlformats.org/officeDocument/2006/relationships" r:embed="rId2"/>
          <a:stretch>
            <a:fillRect/>
          </a:stretch>
        </a:blipFill>
      </dgm:spPr>
    </dgm:pt>
    <dgm:pt modelId="{E653A1CD-D60E-419A-AB51-FEB50F65E6D9}" type="pres">
      <dgm:prSet presAssocID="{D5F593A7-DB8A-4F09-9990-9C70E2C23BF1}" presName="sibTrans" presStyleLbl="sibTrans2D1" presStyleIdx="0" presStyleCnt="0"/>
      <dgm:spPr/>
    </dgm:pt>
    <dgm:pt modelId="{0F8F6563-6F4C-472B-9614-072233715D45}" type="pres">
      <dgm:prSet presAssocID="{8AD8993A-C628-4B4F-9CF9-E10CB87CFEC4}" presName="compNode" presStyleCnt="0"/>
      <dgm:spPr/>
    </dgm:pt>
    <dgm:pt modelId="{3DA74EAD-807A-4BC0-8FA9-19E213ACCFC5}" type="pres">
      <dgm:prSet presAssocID="{8AD8993A-C628-4B4F-9CF9-E10CB87CFEC4}" presName="node" presStyleLbl="node1" presStyleIdx="2" presStyleCnt="3" custLinFactNeighborY="10061">
        <dgm:presLayoutVars>
          <dgm:bulletEnabled val="1"/>
        </dgm:presLayoutVars>
      </dgm:prSet>
      <dgm:spPr/>
    </dgm:pt>
    <dgm:pt modelId="{74618225-9D6B-47A8-B980-DF890A1DF4E9}" type="pres">
      <dgm:prSet presAssocID="{8AD8993A-C628-4B4F-9CF9-E10CB87CFEC4}" presName="invisiNode" presStyleLbl="node1" presStyleIdx="2" presStyleCnt="3"/>
      <dgm:spPr/>
    </dgm:pt>
    <dgm:pt modelId="{1796D9A1-3CE5-40E1-A92D-121BD4E4F110}" type="pres">
      <dgm:prSet presAssocID="{8AD8993A-C628-4B4F-9CF9-E10CB87CFEC4}" presName="imagNode" presStyleLbl="fgImgPlace1" presStyleIdx="2" presStyleCnt="3" custLinFactNeighborX="-2831"/>
      <dgm:spPr>
        <a:blipFill rotWithShape="1">
          <a:blip xmlns:r="http://schemas.openxmlformats.org/officeDocument/2006/relationships" r:embed="rId3"/>
          <a:srcRect/>
          <a:stretch>
            <a:fillRect t="-35000" b="-35000"/>
          </a:stretch>
        </a:blipFill>
      </dgm:spPr>
    </dgm:pt>
  </dgm:ptLst>
  <dgm:cxnLst>
    <dgm:cxn modelId="{061E6A0E-6C18-46A1-933D-F5243E472D80}" type="presOf" srcId="{8AD8993A-C628-4B4F-9CF9-E10CB87CFEC4}" destId="{3DA74EAD-807A-4BC0-8FA9-19E213ACCFC5}" srcOrd="0" destOrd="0" presId="urn:microsoft.com/office/officeart/2005/8/layout/pList2#1"/>
    <dgm:cxn modelId="{DE55710F-EF6A-4562-80F0-40CE0A493FD0}" type="presOf" srcId="{D5F593A7-DB8A-4F09-9990-9C70E2C23BF1}" destId="{E653A1CD-D60E-419A-AB51-FEB50F65E6D9}" srcOrd="0" destOrd="0" presId="urn:microsoft.com/office/officeart/2005/8/layout/pList2#1"/>
    <dgm:cxn modelId="{ED3FCE13-E66B-466B-825B-39C8AC14729B}" srcId="{AEBEEAB6-2764-4E7E-BF72-A70CA11CCB49}" destId="{8AD8993A-C628-4B4F-9CF9-E10CB87CFEC4}" srcOrd="2" destOrd="0" parTransId="{1D47B509-0101-4B13-9D1B-5EBA43A4F27D}" sibTransId="{9E23D3EA-9339-4BBF-AC69-1EAC307BAFCE}"/>
    <dgm:cxn modelId="{8ABAF114-0B97-4D51-982E-99CD3CE75074}" type="presOf" srcId="{C6907726-7722-48B1-8A67-76694CE3BDC7}" destId="{9F986BC4-2957-495D-9041-2D08BAEF0D46}" srcOrd="0" destOrd="0" presId="urn:microsoft.com/office/officeart/2005/8/layout/pList2#1"/>
    <dgm:cxn modelId="{A5284967-5C52-4E61-8B7F-F42B9CDF546E}" srcId="{AEBEEAB6-2764-4E7E-BF72-A70CA11CCB49}" destId="{D031B8B8-BA4D-4A73-997C-1D4441AF38C8}" srcOrd="1" destOrd="0" parTransId="{3D0D9AA8-D6B8-453B-BF7B-F017A29463BE}" sibTransId="{D5F593A7-DB8A-4F09-9990-9C70E2C23BF1}"/>
    <dgm:cxn modelId="{A226D357-1492-43FD-977A-900ABE748F06}" type="presOf" srcId="{AEBEEAB6-2764-4E7E-BF72-A70CA11CCB49}" destId="{4A0B59DB-0116-4000-BFD8-F1C4116ACB6F}" srcOrd="0" destOrd="0" presId="urn:microsoft.com/office/officeart/2005/8/layout/pList2#1"/>
    <dgm:cxn modelId="{E2FD4978-7A70-4D60-B944-E6A7D217A0C0}" srcId="{AEBEEAB6-2764-4E7E-BF72-A70CA11CCB49}" destId="{BD5A9724-F43D-478A-B444-AA28D254BBB0}" srcOrd="0" destOrd="0" parTransId="{AA146F2B-404B-4CAC-9A54-7102C0510692}" sibTransId="{C6907726-7722-48B1-8A67-76694CE3BDC7}"/>
    <dgm:cxn modelId="{1C3DC259-5B23-4BFE-A025-B85D19600046}" type="presOf" srcId="{BD5A9724-F43D-478A-B444-AA28D254BBB0}" destId="{CAC331C8-BE51-406F-9EF5-AC6F316EA313}" srcOrd="0" destOrd="0" presId="urn:microsoft.com/office/officeart/2005/8/layout/pList2#1"/>
    <dgm:cxn modelId="{A4186CD8-E68D-4304-BB76-FED3607E04B1}" type="presOf" srcId="{D031B8B8-BA4D-4A73-997C-1D4441AF38C8}" destId="{472575A3-F211-4156-8D2E-2A5BD46570C9}" srcOrd="0" destOrd="0" presId="urn:microsoft.com/office/officeart/2005/8/layout/pList2#1"/>
    <dgm:cxn modelId="{4F3508D6-F33F-4F52-9E3E-2D8825A608D3}" type="presParOf" srcId="{4A0B59DB-0116-4000-BFD8-F1C4116ACB6F}" destId="{29E82745-C478-4E58-8ADA-DE1760BA91AC}" srcOrd="0" destOrd="0" presId="urn:microsoft.com/office/officeart/2005/8/layout/pList2#1"/>
    <dgm:cxn modelId="{89A442CC-8A29-4E80-8C49-B9A173135339}" type="presParOf" srcId="{4A0B59DB-0116-4000-BFD8-F1C4116ACB6F}" destId="{E1743CC9-D038-4015-B524-71FA64EABA0E}" srcOrd="1" destOrd="0" presId="urn:microsoft.com/office/officeart/2005/8/layout/pList2#1"/>
    <dgm:cxn modelId="{53480615-65F1-4E6D-80A5-5B6BC241B27D}" type="presParOf" srcId="{E1743CC9-D038-4015-B524-71FA64EABA0E}" destId="{F35F7A57-4DB1-4A5F-B401-52A9BFA88E9E}" srcOrd="0" destOrd="0" presId="urn:microsoft.com/office/officeart/2005/8/layout/pList2#1"/>
    <dgm:cxn modelId="{961B949C-337D-4C62-B1F3-58E1CB002BA9}" type="presParOf" srcId="{F35F7A57-4DB1-4A5F-B401-52A9BFA88E9E}" destId="{CAC331C8-BE51-406F-9EF5-AC6F316EA313}" srcOrd="0" destOrd="0" presId="urn:microsoft.com/office/officeart/2005/8/layout/pList2#1"/>
    <dgm:cxn modelId="{27B04350-3121-41A2-89D7-7CCA4DF89BC0}" type="presParOf" srcId="{F35F7A57-4DB1-4A5F-B401-52A9BFA88E9E}" destId="{50DD8CFA-311F-45CA-9663-422520B90F73}" srcOrd="1" destOrd="0" presId="urn:microsoft.com/office/officeart/2005/8/layout/pList2#1"/>
    <dgm:cxn modelId="{8EDA9D04-F623-4B99-A56E-B67697B28880}" type="presParOf" srcId="{F35F7A57-4DB1-4A5F-B401-52A9BFA88E9E}" destId="{BE50F3B7-6194-4ADD-8DE4-732D0747E10F}" srcOrd="2" destOrd="0" presId="urn:microsoft.com/office/officeart/2005/8/layout/pList2#1"/>
    <dgm:cxn modelId="{5180874B-DCCB-4452-82FF-AFBDF968F26D}" type="presParOf" srcId="{E1743CC9-D038-4015-B524-71FA64EABA0E}" destId="{9F986BC4-2957-495D-9041-2D08BAEF0D46}" srcOrd="1" destOrd="0" presId="urn:microsoft.com/office/officeart/2005/8/layout/pList2#1"/>
    <dgm:cxn modelId="{0432F9B0-A75D-45E5-AFD5-873D7ADFB7C9}" type="presParOf" srcId="{E1743CC9-D038-4015-B524-71FA64EABA0E}" destId="{64CC30A5-2533-4BB9-A25E-1D68B6632D4F}" srcOrd="2" destOrd="0" presId="urn:microsoft.com/office/officeart/2005/8/layout/pList2#1"/>
    <dgm:cxn modelId="{1999D759-0329-46B7-9BE9-AD523A881080}" type="presParOf" srcId="{64CC30A5-2533-4BB9-A25E-1D68B6632D4F}" destId="{472575A3-F211-4156-8D2E-2A5BD46570C9}" srcOrd="0" destOrd="0" presId="urn:microsoft.com/office/officeart/2005/8/layout/pList2#1"/>
    <dgm:cxn modelId="{1708620A-898E-4B80-A866-69979DFAF6AA}" type="presParOf" srcId="{64CC30A5-2533-4BB9-A25E-1D68B6632D4F}" destId="{8F085669-2B1D-4A19-8B9C-E6E578C515B2}" srcOrd="1" destOrd="0" presId="urn:microsoft.com/office/officeart/2005/8/layout/pList2#1"/>
    <dgm:cxn modelId="{80FB91FB-42F1-4635-8293-60954CE0ED6A}" type="presParOf" srcId="{64CC30A5-2533-4BB9-A25E-1D68B6632D4F}" destId="{1CE14BF8-834A-4D6E-A52E-D40C5754E10D}" srcOrd="2" destOrd="0" presId="urn:microsoft.com/office/officeart/2005/8/layout/pList2#1"/>
    <dgm:cxn modelId="{A196927B-B700-4252-9525-F7CC12C36A98}" type="presParOf" srcId="{E1743CC9-D038-4015-B524-71FA64EABA0E}" destId="{E653A1CD-D60E-419A-AB51-FEB50F65E6D9}" srcOrd="3" destOrd="0" presId="urn:microsoft.com/office/officeart/2005/8/layout/pList2#1"/>
    <dgm:cxn modelId="{2DE33161-9BD2-4E6D-A054-C9B6984A8E59}" type="presParOf" srcId="{E1743CC9-D038-4015-B524-71FA64EABA0E}" destId="{0F8F6563-6F4C-472B-9614-072233715D45}" srcOrd="4" destOrd="0" presId="urn:microsoft.com/office/officeart/2005/8/layout/pList2#1"/>
    <dgm:cxn modelId="{6FB0EC65-E39E-4D2D-A420-CD75F5B9091D}" type="presParOf" srcId="{0F8F6563-6F4C-472B-9614-072233715D45}" destId="{3DA74EAD-807A-4BC0-8FA9-19E213ACCFC5}" srcOrd="0" destOrd="0" presId="urn:microsoft.com/office/officeart/2005/8/layout/pList2#1"/>
    <dgm:cxn modelId="{14259827-9FE9-47D0-B55E-ED189FF0E080}" type="presParOf" srcId="{0F8F6563-6F4C-472B-9614-072233715D45}" destId="{74618225-9D6B-47A8-B980-DF890A1DF4E9}" srcOrd="1" destOrd="0" presId="urn:microsoft.com/office/officeart/2005/8/layout/pList2#1"/>
    <dgm:cxn modelId="{4BEF9BD9-623D-4D78-8F80-AC5040216BEB}" type="presParOf" srcId="{0F8F6563-6F4C-472B-9614-072233715D45}" destId="{1796D9A1-3CE5-40E1-A92D-121BD4E4F110}" srcOrd="2" destOrd="0" presId="urn:microsoft.com/office/officeart/2005/8/layout/pList2#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EBEEAB6-2764-4E7E-BF72-A70CA11CCB49}" type="doc">
      <dgm:prSet loTypeId="urn:microsoft.com/office/officeart/2005/8/layout/pList2#2" loCatId="picture" qsTypeId="urn:microsoft.com/office/officeart/2005/8/quickstyle/3d1" qsCatId="3D" csTypeId="urn:microsoft.com/office/officeart/2005/8/colors/accent1_2" csCatId="accent1" phldr="1"/>
      <dgm:spPr/>
    </dgm:pt>
    <dgm:pt modelId="{BD5A9724-F43D-478A-B444-AA28D254BBB0}">
      <dgm:prSet phldrT="[Текст]" custT="1"/>
      <dgm:spPr>
        <a:solidFill>
          <a:schemeClr val="accent6">
            <a:lumMod val="60000"/>
            <a:lumOff val="40000"/>
          </a:schemeClr>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экономика</a:t>
          </a:r>
        </a:p>
      </dgm:t>
    </dgm:pt>
    <dgm:pt modelId="{AA146F2B-404B-4CAC-9A54-7102C0510692}" type="parTrans" cxnId="{E2FD4978-7A70-4D60-B944-E6A7D217A0C0}">
      <dgm:prSet/>
      <dgm:spPr/>
      <dgm:t>
        <a:bodyPr/>
        <a:lstStyle/>
        <a:p>
          <a:endParaRPr lang="ru-RU"/>
        </a:p>
      </dgm:t>
    </dgm:pt>
    <dgm:pt modelId="{C6907726-7722-48B1-8A67-76694CE3BDC7}" type="sibTrans" cxnId="{E2FD4978-7A70-4D60-B944-E6A7D217A0C0}">
      <dgm:prSet/>
      <dgm:spPr/>
      <dgm:t>
        <a:bodyPr/>
        <a:lstStyle/>
        <a:p>
          <a:endParaRPr lang="ru-RU"/>
        </a:p>
      </dgm:t>
    </dgm:pt>
    <dgm:pt modelId="{D031B8B8-BA4D-4A73-997C-1D4441AF38C8}">
      <dgm:prSet phldrT="[Текст]" custT="1"/>
      <dgm:spPr>
        <a:solidFill>
          <a:srgbClr val="FFFF00"/>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Жилищно-коммунальное хозяйство</a:t>
          </a:r>
        </a:p>
      </dgm:t>
    </dgm:pt>
    <dgm:pt modelId="{3D0D9AA8-D6B8-453B-BF7B-F017A29463BE}" type="parTrans" cxnId="{A5284967-5C52-4E61-8B7F-F42B9CDF546E}">
      <dgm:prSet/>
      <dgm:spPr/>
      <dgm:t>
        <a:bodyPr/>
        <a:lstStyle/>
        <a:p>
          <a:endParaRPr lang="ru-RU"/>
        </a:p>
      </dgm:t>
    </dgm:pt>
    <dgm:pt modelId="{D5F593A7-DB8A-4F09-9990-9C70E2C23BF1}" type="sibTrans" cxnId="{A5284967-5C52-4E61-8B7F-F42B9CDF546E}">
      <dgm:prSet/>
      <dgm:spPr/>
      <dgm:t>
        <a:bodyPr/>
        <a:lstStyle/>
        <a:p>
          <a:endParaRPr lang="ru-RU"/>
        </a:p>
      </dgm:t>
    </dgm:pt>
    <dgm:pt modelId="{8AD8993A-C628-4B4F-9CF9-E10CB87CFEC4}">
      <dgm:prSet phldrT="[Текст]" custT="1"/>
      <dgm:spPr>
        <a:solidFill>
          <a:srgbClr val="FA7EDC"/>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Образование</a:t>
          </a:r>
        </a:p>
      </dgm:t>
    </dgm:pt>
    <dgm:pt modelId="{1D47B509-0101-4B13-9D1B-5EBA43A4F27D}" type="parTrans" cxnId="{ED3FCE13-E66B-466B-825B-39C8AC14729B}">
      <dgm:prSet/>
      <dgm:spPr/>
      <dgm:t>
        <a:bodyPr/>
        <a:lstStyle/>
        <a:p>
          <a:endParaRPr lang="ru-RU"/>
        </a:p>
      </dgm:t>
    </dgm:pt>
    <dgm:pt modelId="{9E23D3EA-9339-4BBF-AC69-1EAC307BAFCE}" type="sibTrans" cxnId="{ED3FCE13-E66B-466B-825B-39C8AC14729B}">
      <dgm:prSet/>
      <dgm:spPr/>
      <dgm:t>
        <a:bodyPr/>
        <a:lstStyle/>
        <a:p>
          <a:endParaRPr lang="ru-RU"/>
        </a:p>
      </dgm:t>
    </dgm:pt>
    <dgm:pt modelId="{4A0B59DB-0116-4000-BFD8-F1C4116ACB6F}" type="pres">
      <dgm:prSet presAssocID="{AEBEEAB6-2764-4E7E-BF72-A70CA11CCB49}" presName="Name0" presStyleCnt="0">
        <dgm:presLayoutVars>
          <dgm:dir/>
          <dgm:resizeHandles val="exact"/>
        </dgm:presLayoutVars>
      </dgm:prSet>
      <dgm:spPr/>
    </dgm:pt>
    <dgm:pt modelId="{29E82745-C478-4E58-8ADA-DE1760BA91AC}" type="pres">
      <dgm:prSet presAssocID="{AEBEEAB6-2764-4E7E-BF72-A70CA11CCB49}" presName="bkgdShp" presStyleLbl="alignAccFollowNode1" presStyleIdx="0" presStyleCnt="1" custLinFactNeighborX="-11803" custLinFactNeighborY="-8605"/>
      <dgm:spPr/>
    </dgm:pt>
    <dgm:pt modelId="{E1743CC9-D038-4015-B524-71FA64EABA0E}" type="pres">
      <dgm:prSet presAssocID="{AEBEEAB6-2764-4E7E-BF72-A70CA11CCB49}" presName="linComp" presStyleCnt="0"/>
      <dgm:spPr/>
    </dgm:pt>
    <dgm:pt modelId="{F35F7A57-4DB1-4A5F-B401-52A9BFA88E9E}" type="pres">
      <dgm:prSet presAssocID="{BD5A9724-F43D-478A-B444-AA28D254BBB0}" presName="compNode" presStyleCnt="0"/>
      <dgm:spPr/>
    </dgm:pt>
    <dgm:pt modelId="{CAC331C8-BE51-406F-9EF5-AC6F316EA313}" type="pres">
      <dgm:prSet presAssocID="{BD5A9724-F43D-478A-B444-AA28D254BBB0}" presName="node" presStyleLbl="node1" presStyleIdx="0" presStyleCnt="3">
        <dgm:presLayoutVars>
          <dgm:bulletEnabled val="1"/>
        </dgm:presLayoutVars>
      </dgm:prSet>
      <dgm:spPr/>
    </dgm:pt>
    <dgm:pt modelId="{50DD8CFA-311F-45CA-9663-422520B90F73}" type="pres">
      <dgm:prSet presAssocID="{BD5A9724-F43D-478A-B444-AA28D254BBB0}" presName="invisiNode" presStyleLbl="node1" presStyleIdx="0" presStyleCnt="3"/>
      <dgm:spPr/>
    </dgm:pt>
    <dgm:pt modelId="{BE50F3B7-6194-4ADD-8DE4-732D0747E10F}" type="pres">
      <dgm:prSet presAssocID="{BD5A9724-F43D-478A-B444-AA28D254BBB0}" presName="imagNode" presStyleLbl="fgImgPlace1" presStyleIdx="0" presStyleCnt="3"/>
      <dgm:spPr>
        <a:blipFill rotWithShape="1">
          <a:blip xmlns:r="http://schemas.openxmlformats.org/officeDocument/2006/relationships" r:embed="rId1"/>
          <a:srcRect/>
          <a:stretch>
            <a:fillRect t="-5000" b="-5000"/>
          </a:stretch>
        </a:blipFill>
      </dgm:spPr>
    </dgm:pt>
    <dgm:pt modelId="{9F986BC4-2957-495D-9041-2D08BAEF0D46}" type="pres">
      <dgm:prSet presAssocID="{C6907726-7722-48B1-8A67-76694CE3BDC7}" presName="sibTrans" presStyleLbl="sibTrans2D1" presStyleIdx="0" presStyleCnt="0"/>
      <dgm:spPr/>
    </dgm:pt>
    <dgm:pt modelId="{64CC30A5-2533-4BB9-A25E-1D68B6632D4F}" type="pres">
      <dgm:prSet presAssocID="{D031B8B8-BA4D-4A73-997C-1D4441AF38C8}" presName="compNode" presStyleCnt="0"/>
      <dgm:spPr/>
    </dgm:pt>
    <dgm:pt modelId="{472575A3-F211-4156-8D2E-2A5BD46570C9}" type="pres">
      <dgm:prSet presAssocID="{D031B8B8-BA4D-4A73-997C-1D4441AF38C8}" presName="node" presStyleLbl="node1" presStyleIdx="1" presStyleCnt="3">
        <dgm:presLayoutVars>
          <dgm:bulletEnabled val="1"/>
        </dgm:presLayoutVars>
      </dgm:prSet>
      <dgm:spPr/>
    </dgm:pt>
    <dgm:pt modelId="{8F085669-2B1D-4A19-8B9C-E6E578C515B2}" type="pres">
      <dgm:prSet presAssocID="{D031B8B8-BA4D-4A73-997C-1D4441AF38C8}" presName="invisiNode" presStyleLbl="node1" presStyleIdx="1" presStyleCnt="3"/>
      <dgm:spPr/>
    </dgm:pt>
    <dgm:pt modelId="{1CE14BF8-834A-4D6E-A52E-D40C5754E10D}" type="pres">
      <dgm:prSet presAssocID="{D031B8B8-BA4D-4A73-997C-1D4441AF38C8}" presName="imagNode" presStyleLbl="fgImgPlace1" presStyleIdx="1" presStyleCnt="3"/>
      <dgm:spPr>
        <a:blipFill rotWithShape="1">
          <a:blip xmlns:r="http://schemas.openxmlformats.org/officeDocument/2006/relationships" r:embed="rId2"/>
          <a:srcRect/>
          <a:stretch>
            <a:fillRect t="-10000" b="-10000"/>
          </a:stretch>
        </a:blipFill>
      </dgm:spPr>
    </dgm:pt>
    <dgm:pt modelId="{E653A1CD-D60E-419A-AB51-FEB50F65E6D9}" type="pres">
      <dgm:prSet presAssocID="{D5F593A7-DB8A-4F09-9990-9C70E2C23BF1}" presName="sibTrans" presStyleLbl="sibTrans2D1" presStyleIdx="0" presStyleCnt="0"/>
      <dgm:spPr/>
    </dgm:pt>
    <dgm:pt modelId="{0F8F6563-6F4C-472B-9614-072233715D45}" type="pres">
      <dgm:prSet presAssocID="{8AD8993A-C628-4B4F-9CF9-E10CB87CFEC4}" presName="compNode" presStyleCnt="0"/>
      <dgm:spPr/>
    </dgm:pt>
    <dgm:pt modelId="{3DA74EAD-807A-4BC0-8FA9-19E213ACCFC5}" type="pres">
      <dgm:prSet presAssocID="{8AD8993A-C628-4B4F-9CF9-E10CB87CFEC4}" presName="node" presStyleLbl="node1" presStyleIdx="2" presStyleCnt="3">
        <dgm:presLayoutVars>
          <dgm:bulletEnabled val="1"/>
        </dgm:presLayoutVars>
      </dgm:prSet>
      <dgm:spPr/>
    </dgm:pt>
    <dgm:pt modelId="{74618225-9D6B-47A8-B980-DF890A1DF4E9}" type="pres">
      <dgm:prSet presAssocID="{8AD8993A-C628-4B4F-9CF9-E10CB87CFEC4}" presName="invisiNode" presStyleLbl="node1" presStyleIdx="2" presStyleCnt="3"/>
      <dgm:spPr/>
    </dgm:pt>
    <dgm:pt modelId="{1796D9A1-3CE5-40E1-A92D-121BD4E4F110}" type="pres">
      <dgm:prSet presAssocID="{8AD8993A-C628-4B4F-9CF9-E10CB87CFEC4}" presName="imagNode" presStyleLbl="fgImgPlace1" presStyleIdx="2" presStyleCnt="3"/>
      <dgm:spPr>
        <a:blipFill rotWithShape="1">
          <a:blip xmlns:r="http://schemas.openxmlformats.org/officeDocument/2006/relationships" r:embed="rId3"/>
          <a:srcRect/>
          <a:stretch>
            <a:fillRect t="-16000" b="-16000"/>
          </a:stretch>
        </a:blipFill>
      </dgm:spPr>
    </dgm:pt>
  </dgm:ptLst>
  <dgm:cxnLst>
    <dgm:cxn modelId="{9D72E40F-4EF3-46E2-A918-61A44BC93C99}" type="presOf" srcId="{C6907726-7722-48B1-8A67-76694CE3BDC7}" destId="{9F986BC4-2957-495D-9041-2D08BAEF0D46}" srcOrd="0" destOrd="0" presId="urn:microsoft.com/office/officeart/2005/8/layout/pList2#2"/>
    <dgm:cxn modelId="{ED3FCE13-E66B-466B-825B-39C8AC14729B}" srcId="{AEBEEAB6-2764-4E7E-BF72-A70CA11CCB49}" destId="{8AD8993A-C628-4B4F-9CF9-E10CB87CFEC4}" srcOrd="2" destOrd="0" parTransId="{1D47B509-0101-4B13-9D1B-5EBA43A4F27D}" sibTransId="{9E23D3EA-9339-4BBF-AC69-1EAC307BAFCE}"/>
    <dgm:cxn modelId="{C1BD8F5F-FDEE-4677-AF11-2E432862299E}" type="presOf" srcId="{AEBEEAB6-2764-4E7E-BF72-A70CA11CCB49}" destId="{4A0B59DB-0116-4000-BFD8-F1C4116ACB6F}" srcOrd="0" destOrd="0" presId="urn:microsoft.com/office/officeart/2005/8/layout/pList2#2"/>
    <dgm:cxn modelId="{A5284967-5C52-4E61-8B7F-F42B9CDF546E}" srcId="{AEBEEAB6-2764-4E7E-BF72-A70CA11CCB49}" destId="{D031B8B8-BA4D-4A73-997C-1D4441AF38C8}" srcOrd="1" destOrd="0" parTransId="{3D0D9AA8-D6B8-453B-BF7B-F017A29463BE}" sibTransId="{D5F593A7-DB8A-4F09-9990-9C70E2C23BF1}"/>
    <dgm:cxn modelId="{E2FD4978-7A70-4D60-B944-E6A7D217A0C0}" srcId="{AEBEEAB6-2764-4E7E-BF72-A70CA11CCB49}" destId="{BD5A9724-F43D-478A-B444-AA28D254BBB0}" srcOrd="0" destOrd="0" parTransId="{AA146F2B-404B-4CAC-9A54-7102C0510692}" sibTransId="{C6907726-7722-48B1-8A67-76694CE3BDC7}"/>
    <dgm:cxn modelId="{4E62B391-022A-4B1E-B6CF-2C6BAE4D6197}" type="presOf" srcId="{D5F593A7-DB8A-4F09-9990-9C70E2C23BF1}" destId="{E653A1CD-D60E-419A-AB51-FEB50F65E6D9}" srcOrd="0" destOrd="0" presId="urn:microsoft.com/office/officeart/2005/8/layout/pList2#2"/>
    <dgm:cxn modelId="{18D17EA7-AA6F-4787-B7EC-6D789872BB5B}" type="presOf" srcId="{BD5A9724-F43D-478A-B444-AA28D254BBB0}" destId="{CAC331C8-BE51-406F-9EF5-AC6F316EA313}" srcOrd="0" destOrd="0" presId="urn:microsoft.com/office/officeart/2005/8/layout/pList2#2"/>
    <dgm:cxn modelId="{3E1D76B0-1AEC-44BC-9B32-B498ED6E6A37}" type="presOf" srcId="{8AD8993A-C628-4B4F-9CF9-E10CB87CFEC4}" destId="{3DA74EAD-807A-4BC0-8FA9-19E213ACCFC5}" srcOrd="0" destOrd="0" presId="urn:microsoft.com/office/officeart/2005/8/layout/pList2#2"/>
    <dgm:cxn modelId="{A13C94BC-5831-49BF-BA21-8C2917B71D33}" type="presOf" srcId="{D031B8B8-BA4D-4A73-997C-1D4441AF38C8}" destId="{472575A3-F211-4156-8D2E-2A5BD46570C9}" srcOrd="0" destOrd="0" presId="urn:microsoft.com/office/officeart/2005/8/layout/pList2#2"/>
    <dgm:cxn modelId="{725F4888-5B98-4E48-9D11-087910B37DA1}" type="presParOf" srcId="{4A0B59DB-0116-4000-BFD8-F1C4116ACB6F}" destId="{29E82745-C478-4E58-8ADA-DE1760BA91AC}" srcOrd="0" destOrd="0" presId="urn:microsoft.com/office/officeart/2005/8/layout/pList2#2"/>
    <dgm:cxn modelId="{49602F32-0980-49DC-9218-DE6B077D1B4B}" type="presParOf" srcId="{4A0B59DB-0116-4000-BFD8-F1C4116ACB6F}" destId="{E1743CC9-D038-4015-B524-71FA64EABA0E}" srcOrd="1" destOrd="0" presId="urn:microsoft.com/office/officeart/2005/8/layout/pList2#2"/>
    <dgm:cxn modelId="{4EE597CF-11B6-415F-9D40-12C2942199EA}" type="presParOf" srcId="{E1743CC9-D038-4015-B524-71FA64EABA0E}" destId="{F35F7A57-4DB1-4A5F-B401-52A9BFA88E9E}" srcOrd="0" destOrd="0" presId="urn:microsoft.com/office/officeart/2005/8/layout/pList2#2"/>
    <dgm:cxn modelId="{A65EC626-FE2A-460D-94F9-58335FE1CAEB}" type="presParOf" srcId="{F35F7A57-4DB1-4A5F-B401-52A9BFA88E9E}" destId="{CAC331C8-BE51-406F-9EF5-AC6F316EA313}" srcOrd="0" destOrd="0" presId="urn:microsoft.com/office/officeart/2005/8/layout/pList2#2"/>
    <dgm:cxn modelId="{3BB07A35-0EF9-42BD-89A0-D4C371F854B5}" type="presParOf" srcId="{F35F7A57-4DB1-4A5F-B401-52A9BFA88E9E}" destId="{50DD8CFA-311F-45CA-9663-422520B90F73}" srcOrd="1" destOrd="0" presId="urn:microsoft.com/office/officeart/2005/8/layout/pList2#2"/>
    <dgm:cxn modelId="{7134834E-18E8-4B8B-A532-1BAD9DCBC2EE}" type="presParOf" srcId="{F35F7A57-4DB1-4A5F-B401-52A9BFA88E9E}" destId="{BE50F3B7-6194-4ADD-8DE4-732D0747E10F}" srcOrd="2" destOrd="0" presId="urn:microsoft.com/office/officeart/2005/8/layout/pList2#2"/>
    <dgm:cxn modelId="{D54888DD-C6BF-4723-AE98-933DC92FCF25}" type="presParOf" srcId="{E1743CC9-D038-4015-B524-71FA64EABA0E}" destId="{9F986BC4-2957-495D-9041-2D08BAEF0D46}" srcOrd="1" destOrd="0" presId="urn:microsoft.com/office/officeart/2005/8/layout/pList2#2"/>
    <dgm:cxn modelId="{44603B04-0B39-44FB-B221-FC44EC66783B}" type="presParOf" srcId="{E1743CC9-D038-4015-B524-71FA64EABA0E}" destId="{64CC30A5-2533-4BB9-A25E-1D68B6632D4F}" srcOrd="2" destOrd="0" presId="urn:microsoft.com/office/officeart/2005/8/layout/pList2#2"/>
    <dgm:cxn modelId="{F36E1DCC-3C46-4C60-9BF2-585324409BE3}" type="presParOf" srcId="{64CC30A5-2533-4BB9-A25E-1D68B6632D4F}" destId="{472575A3-F211-4156-8D2E-2A5BD46570C9}" srcOrd="0" destOrd="0" presId="urn:microsoft.com/office/officeart/2005/8/layout/pList2#2"/>
    <dgm:cxn modelId="{FB122E6D-D8A0-4ED2-9EF3-C9F8F0D3D7BA}" type="presParOf" srcId="{64CC30A5-2533-4BB9-A25E-1D68B6632D4F}" destId="{8F085669-2B1D-4A19-8B9C-E6E578C515B2}" srcOrd="1" destOrd="0" presId="urn:microsoft.com/office/officeart/2005/8/layout/pList2#2"/>
    <dgm:cxn modelId="{483A821F-C77D-40DE-BE3A-CD64A2246FDB}" type="presParOf" srcId="{64CC30A5-2533-4BB9-A25E-1D68B6632D4F}" destId="{1CE14BF8-834A-4D6E-A52E-D40C5754E10D}" srcOrd="2" destOrd="0" presId="urn:microsoft.com/office/officeart/2005/8/layout/pList2#2"/>
    <dgm:cxn modelId="{D7976C2F-513D-436A-AFC5-3AB81F4847B9}" type="presParOf" srcId="{E1743CC9-D038-4015-B524-71FA64EABA0E}" destId="{E653A1CD-D60E-419A-AB51-FEB50F65E6D9}" srcOrd="3" destOrd="0" presId="urn:microsoft.com/office/officeart/2005/8/layout/pList2#2"/>
    <dgm:cxn modelId="{80103DB0-8B25-40DE-9A71-CC507928CF3E}" type="presParOf" srcId="{E1743CC9-D038-4015-B524-71FA64EABA0E}" destId="{0F8F6563-6F4C-472B-9614-072233715D45}" srcOrd="4" destOrd="0" presId="urn:microsoft.com/office/officeart/2005/8/layout/pList2#2"/>
    <dgm:cxn modelId="{B1B282F1-9488-4B60-A2D6-FBA3481D63C4}" type="presParOf" srcId="{0F8F6563-6F4C-472B-9614-072233715D45}" destId="{3DA74EAD-807A-4BC0-8FA9-19E213ACCFC5}" srcOrd="0" destOrd="0" presId="urn:microsoft.com/office/officeart/2005/8/layout/pList2#2"/>
    <dgm:cxn modelId="{A05F2978-5B0A-4E8C-B126-188FECACAD0B}" type="presParOf" srcId="{0F8F6563-6F4C-472B-9614-072233715D45}" destId="{74618225-9D6B-47A8-B980-DF890A1DF4E9}" srcOrd="1" destOrd="0" presId="urn:microsoft.com/office/officeart/2005/8/layout/pList2#2"/>
    <dgm:cxn modelId="{703C9572-1610-47AE-B3F2-9F6DD6188336}" type="presParOf" srcId="{0F8F6563-6F4C-472B-9614-072233715D45}" destId="{1796D9A1-3CE5-40E1-A92D-121BD4E4F110}" srcOrd="2" destOrd="0" presId="urn:microsoft.com/office/officeart/2005/8/layout/pList2#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EBEEAB6-2764-4E7E-BF72-A70CA11CCB49}" type="doc">
      <dgm:prSet loTypeId="urn:microsoft.com/office/officeart/2005/8/layout/pList2#3" loCatId="picture" qsTypeId="urn:microsoft.com/office/officeart/2005/8/quickstyle/3d1" qsCatId="3D" csTypeId="urn:microsoft.com/office/officeart/2005/8/colors/accent1_2" csCatId="accent1" phldr="1"/>
      <dgm:spPr/>
      <dgm:t>
        <a:bodyPr/>
        <a:lstStyle/>
        <a:p>
          <a:endParaRPr lang="ru-RU"/>
        </a:p>
      </dgm:t>
    </dgm:pt>
    <dgm:pt modelId="{BD5A9724-F43D-478A-B444-AA28D254BBB0}">
      <dgm:prSet phldrT="[Текст]" custT="1"/>
      <dgm:spPr>
        <a:solidFill>
          <a:srgbClr val="6CF410"/>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Культура, кинематография</a:t>
          </a:r>
        </a:p>
      </dgm:t>
    </dgm:pt>
    <dgm:pt modelId="{AA146F2B-404B-4CAC-9A54-7102C0510692}" type="parTrans" cxnId="{E2FD4978-7A70-4D60-B944-E6A7D217A0C0}">
      <dgm:prSet/>
      <dgm:spPr/>
      <dgm:t>
        <a:bodyPr/>
        <a:lstStyle/>
        <a:p>
          <a:endParaRPr lang="ru-RU"/>
        </a:p>
      </dgm:t>
    </dgm:pt>
    <dgm:pt modelId="{C6907726-7722-48B1-8A67-76694CE3BDC7}" type="sibTrans" cxnId="{E2FD4978-7A70-4D60-B944-E6A7D217A0C0}">
      <dgm:prSet/>
      <dgm:spPr/>
      <dgm:t>
        <a:bodyPr/>
        <a:lstStyle/>
        <a:p>
          <a:endParaRPr lang="ru-RU"/>
        </a:p>
      </dgm:t>
    </dgm:pt>
    <dgm:pt modelId="{D031B8B8-BA4D-4A73-997C-1D4441AF38C8}">
      <dgm:prSet phldrT="[Текст]" custT="1"/>
      <dgm:spPr>
        <a:solidFill>
          <a:srgbClr val="FF3399"/>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Социальная политика</a:t>
          </a:r>
        </a:p>
      </dgm:t>
    </dgm:pt>
    <dgm:pt modelId="{3D0D9AA8-D6B8-453B-BF7B-F017A29463BE}" type="parTrans" cxnId="{A5284967-5C52-4E61-8B7F-F42B9CDF546E}">
      <dgm:prSet/>
      <dgm:spPr/>
      <dgm:t>
        <a:bodyPr/>
        <a:lstStyle/>
        <a:p>
          <a:endParaRPr lang="ru-RU"/>
        </a:p>
      </dgm:t>
    </dgm:pt>
    <dgm:pt modelId="{D5F593A7-DB8A-4F09-9990-9C70E2C23BF1}" type="sibTrans" cxnId="{A5284967-5C52-4E61-8B7F-F42B9CDF546E}">
      <dgm:prSet/>
      <dgm:spPr/>
      <dgm:t>
        <a:bodyPr/>
        <a:lstStyle/>
        <a:p>
          <a:endParaRPr lang="ru-RU"/>
        </a:p>
      </dgm:t>
    </dgm:pt>
    <dgm:pt modelId="{8AD8993A-C628-4B4F-9CF9-E10CB87CFEC4}">
      <dgm:prSet phldrT="[Текст]" custT="1"/>
      <dgm:spPr>
        <a:solidFill>
          <a:schemeClr val="accent1">
            <a:lumMod val="20000"/>
            <a:lumOff val="80000"/>
          </a:schemeClr>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Физкультура и спорт</a:t>
          </a:r>
        </a:p>
      </dgm:t>
    </dgm:pt>
    <dgm:pt modelId="{1D47B509-0101-4B13-9D1B-5EBA43A4F27D}" type="parTrans" cxnId="{ED3FCE13-E66B-466B-825B-39C8AC14729B}">
      <dgm:prSet/>
      <dgm:spPr/>
      <dgm:t>
        <a:bodyPr/>
        <a:lstStyle/>
        <a:p>
          <a:endParaRPr lang="ru-RU"/>
        </a:p>
      </dgm:t>
    </dgm:pt>
    <dgm:pt modelId="{9E23D3EA-9339-4BBF-AC69-1EAC307BAFCE}" type="sibTrans" cxnId="{ED3FCE13-E66B-466B-825B-39C8AC14729B}">
      <dgm:prSet/>
      <dgm:spPr/>
      <dgm:t>
        <a:bodyPr/>
        <a:lstStyle/>
        <a:p>
          <a:endParaRPr lang="ru-RU"/>
        </a:p>
      </dgm:t>
    </dgm:pt>
    <dgm:pt modelId="{ED8CC8AD-78A1-413E-AF56-FFD5A0089F1F}">
      <dgm:prSet custT="1"/>
      <dgm:spPr>
        <a:solidFill>
          <a:schemeClr val="bg1">
            <a:lumMod val="95000"/>
          </a:schemeClr>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Средства массовой информации</a:t>
          </a:r>
        </a:p>
      </dgm:t>
    </dgm:pt>
    <dgm:pt modelId="{CCE04D95-7274-421D-B6CC-73ADDECE8931}" type="parTrans" cxnId="{EE52E70E-7783-4DF4-BE2E-DDAE14837D81}">
      <dgm:prSet/>
      <dgm:spPr/>
      <dgm:t>
        <a:bodyPr/>
        <a:lstStyle/>
        <a:p>
          <a:endParaRPr lang="ru-RU"/>
        </a:p>
      </dgm:t>
    </dgm:pt>
    <dgm:pt modelId="{9A2C1238-9ABF-4609-9A43-F77FDA1661A9}" type="sibTrans" cxnId="{EE52E70E-7783-4DF4-BE2E-DDAE14837D81}">
      <dgm:prSet/>
      <dgm:spPr/>
      <dgm:t>
        <a:bodyPr/>
        <a:lstStyle/>
        <a:p>
          <a:endParaRPr lang="ru-RU"/>
        </a:p>
      </dgm:t>
    </dgm:pt>
    <dgm:pt modelId="{4A0B59DB-0116-4000-BFD8-F1C4116ACB6F}" type="pres">
      <dgm:prSet presAssocID="{AEBEEAB6-2764-4E7E-BF72-A70CA11CCB49}" presName="Name0" presStyleCnt="0">
        <dgm:presLayoutVars>
          <dgm:dir/>
          <dgm:resizeHandles val="exact"/>
        </dgm:presLayoutVars>
      </dgm:prSet>
      <dgm:spPr/>
    </dgm:pt>
    <dgm:pt modelId="{29E82745-C478-4E58-8ADA-DE1760BA91AC}" type="pres">
      <dgm:prSet presAssocID="{AEBEEAB6-2764-4E7E-BF72-A70CA11CCB49}" presName="bkgdShp" presStyleLbl="alignAccFollowNode1" presStyleIdx="0" presStyleCnt="1"/>
      <dgm:spPr/>
    </dgm:pt>
    <dgm:pt modelId="{E1743CC9-D038-4015-B524-71FA64EABA0E}" type="pres">
      <dgm:prSet presAssocID="{AEBEEAB6-2764-4E7E-BF72-A70CA11CCB49}" presName="linComp" presStyleCnt="0"/>
      <dgm:spPr/>
    </dgm:pt>
    <dgm:pt modelId="{F35F7A57-4DB1-4A5F-B401-52A9BFA88E9E}" type="pres">
      <dgm:prSet presAssocID="{BD5A9724-F43D-478A-B444-AA28D254BBB0}" presName="compNode" presStyleCnt="0"/>
      <dgm:spPr/>
    </dgm:pt>
    <dgm:pt modelId="{CAC331C8-BE51-406F-9EF5-AC6F316EA313}" type="pres">
      <dgm:prSet presAssocID="{BD5A9724-F43D-478A-B444-AA28D254BBB0}" presName="node" presStyleLbl="node1" presStyleIdx="0" presStyleCnt="4">
        <dgm:presLayoutVars>
          <dgm:bulletEnabled val="1"/>
        </dgm:presLayoutVars>
      </dgm:prSet>
      <dgm:spPr/>
    </dgm:pt>
    <dgm:pt modelId="{50DD8CFA-311F-45CA-9663-422520B90F73}" type="pres">
      <dgm:prSet presAssocID="{BD5A9724-F43D-478A-B444-AA28D254BBB0}" presName="invisiNode" presStyleLbl="node1" presStyleIdx="0" presStyleCnt="4"/>
      <dgm:spPr/>
    </dgm:pt>
    <dgm:pt modelId="{BE50F3B7-6194-4ADD-8DE4-732D0747E10F}" type="pres">
      <dgm:prSet presAssocID="{BD5A9724-F43D-478A-B444-AA28D254BBB0}" presName="imagNode" presStyleLbl="fgImgPlace1" presStyleIdx="0" presStyleCnt="4"/>
      <dgm:spPr>
        <a:blipFill rotWithShape="1">
          <a:blip xmlns:r="http://schemas.openxmlformats.org/officeDocument/2006/relationships" r:embed="rId1"/>
          <a:srcRect/>
          <a:stretch>
            <a:fillRect t="-5000" b="-5000"/>
          </a:stretch>
        </a:blipFill>
      </dgm:spPr>
    </dgm:pt>
    <dgm:pt modelId="{9F986BC4-2957-495D-9041-2D08BAEF0D46}" type="pres">
      <dgm:prSet presAssocID="{C6907726-7722-48B1-8A67-76694CE3BDC7}" presName="sibTrans" presStyleLbl="sibTrans2D1" presStyleIdx="0" presStyleCnt="0"/>
      <dgm:spPr/>
    </dgm:pt>
    <dgm:pt modelId="{64CC30A5-2533-4BB9-A25E-1D68B6632D4F}" type="pres">
      <dgm:prSet presAssocID="{D031B8B8-BA4D-4A73-997C-1D4441AF38C8}" presName="compNode" presStyleCnt="0"/>
      <dgm:spPr/>
    </dgm:pt>
    <dgm:pt modelId="{472575A3-F211-4156-8D2E-2A5BD46570C9}" type="pres">
      <dgm:prSet presAssocID="{D031B8B8-BA4D-4A73-997C-1D4441AF38C8}" presName="node" presStyleLbl="node1" presStyleIdx="1" presStyleCnt="4">
        <dgm:presLayoutVars>
          <dgm:bulletEnabled val="1"/>
        </dgm:presLayoutVars>
      </dgm:prSet>
      <dgm:spPr/>
    </dgm:pt>
    <dgm:pt modelId="{8F085669-2B1D-4A19-8B9C-E6E578C515B2}" type="pres">
      <dgm:prSet presAssocID="{D031B8B8-BA4D-4A73-997C-1D4441AF38C8}" presName="invisiNode" presStyleLbl="node1" presStyleIdx="1" presStyleCnt="4"/>
      <dgm:spPr/>
    </dgm:pt>
    <dgm:pt modelId="{1CE14BF8-834A-4D6E-A52E-D40C5754E10D}" type="pres">
      <dgm:prSet presAssocID="{D031B8B8-BA4D-4A73-997C-1D4441AF38C8}" presName="imagNode" presStyleLbl="fgImgPlace1" presStyleIdx="1" presStyleCnt="4"/>
      <dgm:spPr>
        <a:blipFill rotWithShape="0">
          <a:blip xmlns:r="http://schemas.openxmlformats.org/officeDocument/2006/relationships" r:embed="rId2"/>
          <a:stretch>
            <a:fillRect/>
          </a:stretch>
        </a:blipFill>
      </dgm:spPr>
    </dgm:pt>
    <dgm:pt modelId="{E653A1CD-D60E-419A-AB51-FEB50F65E6D9}" type="pres">
      <dgm:prSet presAssocID="{D5F593A7-DB8A-4F09-9990-9C70E2C23BF1}" presName="sibTrans" presStyleLbl="sibTrans2D1" presStyleIdx="0" presStyleCnt="0"/>
      <dgm:spPr/>
    </dgm:pt>
    <dgm:pt modelId="{0F8F6563-6F4C-472B-9614-072233715D45}" type="pres">
      <dgm:prSet presAssocID="{8AD8993A-C628-4B4F-9CF9-E10CB87CFEC4}" presName="compNode" presStyleCnt="0"/>
      <dgm:spPr/>
    </dgm:pt>
    <dgm:pt modelId="{3DA74EAD-807A-4BC0-8FA9-19E213ACCFC5}" type="pres">
      <dgm:prSet presAssocID="{8AD8993A-C628-4B4F-9CF9-E10CB87CFEC4}" presName="node" presStyleLbl="node1" presStyleIdx="2" presStyleCnt="4">
        <dgm:presLayoutVars>
          <dgm:bulletEnabled val="1"/>
        </dgm:presLayoutVars>
      </dgm:prSet>
      <dgm:spPr/>
    </dgm:pt>
    <dgm:pt modelId="{74618225-9D6B-47A8-B980-DF890A1DF4E9}" type="pres">
      <dgm:prSet presAssocID="{8AD8993A-C628-4B4F-9CF9-E10CB87CFEC4}" presName="invisiNode" presStyleLbl="node1" presStyleIdx="2" presStyleCnt="4"/>
      <dgm:spPr/>
    </dgm:pt>
    <dgm:pt modelId="{1796D9A1-3CE5-40E1-A92D-121BD4E4F110}" type="pres">
      <dgm:prSet presAssocID="{8AD8993A-C628-4B4F-9CF9-E10CB87CFEC4}" presName="imagNode" presStyleLbl="fgImgPlace1" presStyleIdx="2" presStyleCnt="4"/>
      <dgm:spPr>
        <a:blipFill rotWithShape="1">
          <a:blip xmlns:r="http://schemas.openxmlformats.org/officeDocument/2006/relationships" r:embed="rId3"/>
          <a:srcRect/>
          <a:stretch>
            <a:fillRect t="-5000" b="-5000"/>
          </a:stretch>
        </a:blipFill>
      </dgm:spPr>
    </dgm:pt>
    <dgm:pt modelId="{5726ED1E-0433-4333-9F56-5B486EBDAC2B}" type="pres">
      <dgm:prSet presAssocID="{9E23D3EA-9339-4BBF-AC69-1EAC307BAFCE}" presName="sibTrans" presStyleLbl="sibTrans2D1" presStyleIdx="0" presStyleCnt="0"/>
      <dgm:spPr/>
    </dgm:pt>
    <dgm:pt modelId="{C1C5BD2E-1C37-4C93-A9FB-A3999159CA3D}" type="pres">
      <dgm:prSet presAssocID="{ED8CC8AD-78A1-413E-AF56-FFD5A0089F1F}" presName="compNode" presStyleCnt="0"/>
      <dgm:spPr/>
    </dgm:pt>
    <dgm:pt modelId="{0DD58BC6-B66C-4C53-8769-20FD4C3E66E4}" type="pres">
      <dgm:prSet presAssocID="{ED8CC8AD-78A1-413E-AF56-FFD5A0089F1F}" presName="node" presStyleLbl="node1" presStyleIdx="3" presStyleCnt="4">
        <dgm:presLayoutVars>
          <dgm:bulletEnabled val="1"/>
        </dgm:presLayoutVars>
      </dgm:prSet>
      <dgm:spPr/>
    </dgm:pt>
    <dgm:pt modelId="{8C26433A-805B-4DC6-AAC1-1910E898CA91}" type="pres">
      <dgm:prSet presAssocID="{ED8CC8AD-78A1-413E-AF56-FFD5A0089F1F}" presName="invisiNode" presStyleLbl="node1" presStyleIdx="3" presStyleCnt="4"/>
      <dgm:spPr/>
    </dgm:pt>
    <dgm:pt modelId="{BD4B80F7-4A7C-4A37-8EB2-886062AFBCF1}" type="pres">
      <dgm:prSet presAssocID="{ED8CC8AD-78A1-413E-AF56-FFD5A0089F1F}" presName="imagNode" presStyleLbl="fgImgPlace1" presStyleIdx="3" presStyleCnt="4"/>
      <dgm:spPr>
        <a:blipFill rotWithShape="1">
          <a:blip xmlns:r="http://schemas.openxmlformats.org/officeDocument/2006/relationships" r:embed="rId4"/>
          <a:srcRect/>
          <a:stretch>
            <a:fillRect t="-7000" b="-7000"/>
          </a:stretch>
        </a:blipFill>
      </dgm:spPr>
    </dgm:pt>
  </dgm:ptLst>
  <dgm:cxnLst>
    <dgm:cxn modelId="{F0ADD503-7A7D-4653-A7D3-45BF611C294B}" type="presOf" srcId="{8AD8993A-C628-4B4F-9CF9-E10CB87CFEC4}" destId="{3DA74EAD-807A-4BC0-8FA9-19E213ACCFC5}" srcOrd="0" destOrd="0" presId="urn:microsoft.com/office/officeart/2005/8/layout/pList2#3"/>
    <dgm:cxn modelId="{EE52E70E-7783-4DF4-BE2E-DDAE14837D81}" srcId="{AEBEEAB6-2764-4E7E-BF72-A70CA11CCB49}" destId="{ED8CC8AD-78A1-413E-AF56-FFD5A0089F1F}" srcOrd="3" destOrd="0" parTransId="{CCE04D95-7274-421D-B6CC-73ADDECE8931}" sibTransId="{9A2C1238-9ABF-4609-9A43-F77FDA1661A9}"/>
    <dgm:cxn modelId="{ED3FCE13-E66B-466B-825B-39C8AC14729B}" srcId="{AEBEEAB6-2764-4E7E-BF72-A70CA11CCB49}" destId="{8AD8993A-C628-4B4F-9CF9-E10CB87CFEC4}" srcOrd="2" destOrd="0" parTransId="{1D47B509-0101-4B13-9D1B-5EBA43A4F27D}" sibTransId="{9E23D3EA-9339-4BBF-AC69-1EAC307BAFCE}"/>
    <dgm:cxn modelId="{A5284967-5C52-4E61-8B7F-F42B9CDF546E}" srcId="{AEBEEAB6-2764-4E7E-BF72-A70CA11CCB49}" destId="{D031B8B8-BA4D-4A73-997C-1D4441AF38C8}" srcOrd="1" destOrd="0" parTransId="{3D0D9AA8-D6B8-453B-BF7B-F017A29463BE}" sibTransId="{D5F593A7-DB8A-4F09-9990-9C70E2C23BF1}"/>
    <dgm:cxn modelId="{9F5EF54B-D18B-41CA-8F44-FCCA4C10EE70}" type="presOf" srcId="{ED8CC8AD-78A1-413E-AF56-FFD5A0089F1F}" destId="{0DD58BC6-B66C-4C53-8769-20FD4C3E66E4}" srcOrd="0" destOrd="0" presId="urn:microsoft.com/office/officeart/2005/8/layout/pList2#3"/>
    <dgm:cxn modelId="{E2FD4978-7A70-4D60-B944-E6A7D217A0C0}" srcId="{AEBEEAB6-2764-4E7E-BF72-A70CA11CCB49}" destId="{BD5A9724-F43D-478A-B444-AA28D254BBB0}" srcOrd="0" destOrd="0" parTransId="{AA146F2B-404B-4CAC-9A54-7102C0510692}" sibTransId="{C6907726-7722-48B1-8A67-76694CE3BDC7}"/>
    <dgm:cxn modelId="{1A81D77F-8492-44AA-91C3-211F0A0A040A}" type="presOf" srcId="{D031B8B8-BA4D-4A73-997C-1D4441AF38C8}" destId="{472575A3-F211-4156-8D2E-2A5BD46570C9}" srcOrd="0" destOrd="0" presId="urn:microsoft.com/office/officeart/2005/8/layout/pList2#3"/>
    <dgm:cxn modelId="{C8B6769A-20EB-4C48-8758-73A4234176A0}" type="presOf" srcId="{BD5A9724-F43D-478A-B444-AA28D254BBB0}" destId="{CAC331C8-BE51-406F-9EF5-AC6F316EA313}" srcOrd="0" destOrd="0" presId="urn:microsoft.com/office/officeart/2005/8/layout/pList2#3"/>
    <dgm:cxn modelId="{BFC86DBE-2E1B-4E8A-8B7C-0039816DCAEC}" type="presOf" srcId="{D5F593A7-DB8A-4F09-9990-9C70E2C23BF1}" destId="{E653A1CD-D60E-419A-AB51-FEB50F65E6D9}" srcOrd="0" destOrd="0" presId="urn:microsoft.com/office/officeart/2005/8/layout/pList2#3"/>
    <dgm:cxn modelId="{32647DD5-FBAB-43D1-A535-2FAF4DCF854F}" type="presOf" srcId="{C6907726-7722-48B1-8A67-76694CE3BDC7}" destId="{9F986BC4-2957-495D-9041-2D08BAEF0D46}" srcOrd="0" destOrd="0" presId="urn:microsoft.com/office/officeart/2005/8/layout/pList2#3"/>
    <dgm:cxn modelId="{B94DF6FB-25DC-4502-BF94-A7833A0A60F6}" type="presOf" srcId="{AEBEEAB6-2764-4E7E-BF72-A70CA11CCB49}" destId="{4A0B59DB-0116-4000-BFD8-F1C4116ACB6F}" srcOrd="0" destOrd="0" presId="urn:microsoft.com/office/officeart/2005/8/layout/pList2#3"/>
    <dgm:cxn modelId="{04A85CFE-0772-4E5A-B5BD-71E777754FC9}" type="presOf" srcId="{9E23D3EA-9339-4BBF-AC69-1EAC307BAFCE}" destId="{5726ED1E-0433-4333-9F56-5B486EBDAC2B}" srcOrd="0" destOrd="0" presId="urn:microsoft.com/office/officeart/2005/8/layout/pList2#3"/>
    <dgm:cxn modelId="{76EE5297-3B2D-4C75-AD65-D41AFA5BCD84}" type="presParOf" srcId="{4A0B59DB-0116-4000-BFD8-F1C4116ACB6F}" destId="{29E82745-C478-4E58-8ADA-DE1760BA91AC}" srcOrd="0" destOrd="0" presId="urn:microsoft.com/office/officeart/2005/8/layout/pList2#3"/>
    <dgm:cxn modelId="{EAF942E1-A96F-43D2-8643-C269A89B879D}" type="presParOf" srcId="{4A0B59DB-0116-4000-BFD8-F1C4116ACB6F}" destId="{E1743CC9-D038-4015-B524-71FA64EABA0E}" srcOrd="1" destOrd="0" presId="urn:microsoft.com/office/officeart/2005/8/layout/pList2#3"/>
    <dgm:cxn modelId="{44CF6F4D-6EEF-4297-A62A-F09E50E34E49}" type="presParOf" srcId="{E1743CC9-D038-4015-B524-71FA64EABA0E}" destId="{F35F7A57-4DB1-4A5F-B401-52A9BFA88E9E}" srcOrd="0" destOrd="0" presId="urn:microsoft.com/office/officeart/2005/8/layout/pList2#3"/>
    <dgm:cxn modelId="{C6F15A92-ADC0-4DB3-B03D-60ECAF676676}" type="presParOf" srcId="{F35F7A57-4DB1-4A5F-B401-52A9BFA88E9E}" destId="{CAC331C8-BE51-406F-9EF5-AC6F316EA313}" srcOrd="0" destOrd="0" presId="urn:microsoft.com/office/officeart/2005/8/layout/pList2#3"/>
    <dgm:cxn modelId="{71E91222-68C0-41FA-AEAA-EBC9037D6829}" type="presParOf" srcId="{F35F7A57-4DB1-4A5F-B401-52A9BFA88E9E}" destId="{50DD8CFA-311F-45CA-9663-422520B90F73}" srcOrd="1" destOrd="0" presId="urn:microsoft.com/office/officeart/2005/8/layout/pList2#3"/>
    <dgm:cxn modelId="{C4745D20-5400-46EA-BD4E-21F42EE1A0D9}" type="presParOf" srcId="{F35F7A57-4DB1-4A5F-B401-52A9BFA88E9E}" destId="{BE50F3B7-6194-4ADD-8DE4-732D0747E10F}" srcOrd="2" destOrd="0" presId="urn:microsoft.com/office/officeart/2005/8/layout/pList2#3"/>
    <dgm:cxn modelId="{1BA942F3-1615-4935-A430-B2C18CCF1BCB}" type="presParOf" srcId="{E1743CC9-D038-4015-B524-71FA64EABA0E}" destId="{9F986BC4-2957-495D-9041-2D08BAEF0D46}" srcOrd="1" destOrd="0" presId="urn:microsoft.com/office/officeart/2005/8/layout/pList2#3"/>
    <dgm:cxn modelId="{ABF2AEC9-35D0-4FD7-B43C-DB3113DEC3C9}" type="presParOf" srcId="{E1743CC9-D038-4015-B524-71FA64EABA0E}" destId="{64CC30A5-2533-4BB9-A25E-1D68B6632D4F}" srcOrd="2" destOrd="0" presId="urn:microsoft.com/office/officeart/2005/8/layout/pList2#3"/>
    <dgm:cxn modelId="{595FE42B-4969-42DE-BFBB-6F2408FE73B2}" type="presParOf" srcId="{64CC30A5-2533-4BB9-A25E-1D68B6632D4F}" destId="{472575A3-F211-4156-8D2E-2A5BD46570C9}" srcOrd="0" destOrd="0" presId="urn:microsoft.com/office/officeart/2005/8/layout/pList2#3"/>
    <dgm:cxn modelId="{B3F6626E-FA62-4639-9F9A-7715BB60D3DA}" type="presParOf" srcId="{64CC30A5-2533-4BB9-A25E-1D68B6632D4F}" destId="{8F085669-2B1D-4A19-8B9C-E6E578C515B2}" srcOrd="1" destOrd="0" presId="urn:microsoft.com/office/officeart/2005/8/layout/pList2#3"/>
    <dgm:cxn modelId="{E47E6333-9AA4-414D-B89A-775012B010BD}" type="presParOf" srcId="{64CC30A5-2533-4BB9-A25E-1D68B6632D4F}" destId="{1CE14BF8-834A-4D6E-A52E-D40C5754E10D}" srcOrd="2" destOrd="0" presId="urn:microsoft.com/office/officeart/2005/8/layout/pList2#3"/>
    <dgm:cxn modelId="{50E38BCA-9AFC-47A5-B760-C76B56C81136}" type="presParOf" srcId="{E1743CC9-D038-4015-B524-71FA64EABA0E}" destId="{E653A1CD-D60E-419A-AB51-FEB50F65E6D9}" srcOrd="3" destOrd="0" presId="urn:microsoft.com/office/officeart/2005/8/layout/pList2#3"/>
    <dgm:cxn modelId="{08AA9F31-1ED0-445D-B537-03732174D965}" type="presParOf" srcId="{E1743CC9-D038-4015-B524-71FA64EABA0E}" destId="{0F8F6563-6F4C-472B-9614-072233715D45}" srcOrd="4" destOrd="0" presId="urn:microsoft.com/office/officeart/2005/8/layout/pList2#3"/>
    <dgm:cxn modelId="{2115E52B-9198-4DE3-910B-8C01FDEB5B14}" type="presParOf" srcId="{0F8F6563-6F4C-472B-9614-072233715D45}" destId="{3DA74EAD-807A-4BC0-8FA9-19E213ACCFC5}" srcOrd="0" destOrd="0" presId="urn:microsoft.com/office/officeart/2005/8/layout/pList2#3"/>
    <dgm:cxn modelId="{C58404DE-5AB0-4FA4-A818-8D039A762CA6}" type="presParOf" srcId="{0F8F6563-6F4C-472B-9614-072233715D45}" destId="{74618225-9D6B-47A8-B980-DF890A1DF4E9}" srcOrd="1" destOrd="0" presId="urn:microsoft.com/office/officeart/2005/8/layout/pList2#3"/>
    <dgm:cxn modelId="{8EE1F29B-FFC8-440A-A29C-9215333B5B7F}" type="presParOf" srcId="{0F8F6563-6F4C-472B-9614-072233715D45}" destId="{1796D9A1-3CE5-40E1-A92D-121BD4E4F110}" srcOrd="2" destOrd="0" presId="urn:microsoft.com/office/officeart/2005/8/layout/pList2#3"/>
    <dgm:cxn modelId="{96907F5B-FFC5-4E6B-810C-5D465C2197B4}" type="presParOf" srcId="{E1743CC9-D038-4015-B524-71FA64EABA0E}" destId="{5726ED1E-0433-4333-9F56-5B486EBDAC2B}" srcOrd="5" destOrd="0" presId="urn:microsoft.com/office/officeart/2005/8/layout/pList2#3"/>
    <dgm:cxn modelId="{ED2DE8BE-FCAF-4584-9A4C-5945A1E0CEFA}" type="presParOf" srcId="{E1743CC9-D038-4015-B524-71FA64EABA0E}" destId="{C1C5BD2E-1C37-4C93-A9FB-A3999159CA3D}" srcOrd="6" destOrd="0" presId="urn:microsoft.com/office/officeart/2005/8/layout/pList2#3"/>
    <dgm:cxn modelId="{4EF4844F-D61D-4BAA-98F2-C06450EA51BA}" type="presParOf" srcId="{C1C5BD2E-1C37-4C93-A9FB-A3999159CA3D}" destId="{0DD58BC6-B66C-4C53-8769-20FD4C3E66E4}" srcOrd="0" destOrd="0" presId="urn:microsoft.com/office/officeart/2005/8/layout/pList2#3"/>
    <dgm:cxn modelId="{E7D8AB64-4A39-475C-9529-51E82B2EE07C}" type="presParOf" srcId="{C1C5BD2E-1C37-4C93-A9FB-A3999159CA3D}" destId="{8C26433A-805B-4DC6-AAC1-1910E898CA91}" srcOrd="1" destOrd="0" presId="urn:microsoft.com/office/officeart/2005/8/layout/pList2#3"/>
    <dgm:cxn modelId="{615628ED-9923-4103-ACAC-93E9C009A669}" type="presParOf" srcId="{C1C5BD2E-1C37-4C93-A9FB-A3999159CA3D}" destId="{BD4B80F7-4A7C-4A37-8EB2-886062AFBCF1}" srcOrd="2" destOrd="0" presId="urn:microsoft.com/office/officeart/2005/8/layout/pList2#3"/>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AF68D49-9B48-4D19-A387-73986F76F1B3}" type="doc">
      <dgm:prSet loTypeId="urn:microsoft.com/office/officeart/2005/8/layout/hList7#3" loCatId="list" qsTypeId="urn:microsoft.com/office/officeart/2005/8/quickstyle/3d3" qsCatId="3D" csTypeId="urn:microsoft.com/office/officeart/2005/8/colors/colorful4" csCatId="colorful" phldr="1"/>
      <dgm:spPr/>
    </dgm:pt>
    <dgm:pt modelId="{9CFD7768-61AF-4DC3-BF22-19EDCF9A807C}">
      <dgm:prSet phldrT="[Текст]" custT="1"/>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Администрация Анучинского муниципального округа</a:t>
          </a:r>
        </a:p>
      </dgm:t>
    </dgm:pt>
    <dgm:pt modelId="{E9C18D9C-82EB-46B1-8E52-614C7FCBE3DF}" type="parTrans" cxnId="{A83947D7-E862-4D82-A145-DBF556059C23}">
      <dgm:prSet/>
      <dgm:spPr/>
      <dgm:t>
        <a:bodyPr/>
        <a:lstStyle/>
        <a:p>
          <a:endParaRPr lang="ru-RU"/>
        </a:p>
      </dgm:t>
    </dgm:pt>
    <dgm:pt modelId="{BEF21B2D-1D83-4F81-9949-F94E2F32EF35}" type="sibTrans" cxnId="{A83947D7-E862-4D82-A145-DBF556059C23}">
      <dgm:prSet/>
      <dgm:spPr/>
      <dgm:t>
        <a:bodyPr/>
        <a:lstStyle/>
        <a:p>
          <a:endParaRPr lang="ru-RU"/>
        </a:p>
      </dgm:t>
    </dgm:pt>
    <dgm:pt modelId="{82127A95-74F1-45DB-8A70-FB0ECAD9B55E}">
      <dgm:prSet phldrT="[Текст]" custT="1"/>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МУ «Хозяйственное управление» администрации АМО</a:t>
          </a:r>
        </a:p>
      </dgm:t>
    </dgm:pt>
    <dgm:pt modelId="{A4623D4A-CB5F-474F-AF4F-FC5EC9A1EF59}" type="parTrans" cxnId="{8A1D3BB5-085B-4C0E-9DF3-35491A9DB550}">
      <dgm:prSet/>
      <dgm:spPr/>
      <dgm:t>
        <a:bodyPr/>
        <a:lstStyle/>
        <a:p>
          <a:endParaRPr lang="ru-RU"/>
        </a:p>
      </dgm:t>
    </dgm:pt>
    <dgm:pt modelId="{B8E89860-EBE3-499C-A759-74B23A070E01}" type="sibTrans" cxnId="{8A1D3BB5-085B-4C0E-9DF3-35491A9DB550}">
      <dgm:prSet/>
      <dgm:spPr/>
      <dgm:t>
        <a:bodyPr/>
        <a:lstStyle/>
        <a:p>
          <a:endParaRPr lang="ru-RU"/>
        </a:p>
      </dgm:t>
    </dgm:pt>
    <dgm:pt modelId="{8B954111-E315-42E3-A813-36CE1B01A80B}">
      <dgm:prSet phldrT="[Текст]" custT="1"/>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КУ «Муниципальный орган управления образованием» АМО</a:t>
          </a:r>
        </a:p>
      </dgm:t>
    </dgm:pt>
    <dgm:pt modelId="{8EC9397C-EB2D-48E3-8362-2F7F73BA9C20}" type="parTrans" cxnId="{0A40106D-DADD-438B-9892-A586B32F7A6A}">
      <dgm:prSet/>
      <dgm:spPr/>
      <dgm:t>
        <a:bodyPr/>
        <a:lstStyle/>
        <a:p>
          <a:endParaRPr lang="ru-RU"/>
        </a:p>
      </dgm:t>
    </dgm:pt>
    <dgm:pt modelId="{57108D3A-132E-4C63-8AA9-ECD30C747D23}" type="sibTrans" cxnId="{0A40106D-DADD-438B-9892-A586B32F7A6A}">
      <dgm:prSet/>
      <dgm:spPr/>
      <dgm:t>
        <a:bodyPr/>
        <a:lstStyle/>
        <a:p>
          <a:endParaRPr lang="ru-RU"/>
        </a:p>
      </dgm:t>
    </dgm:pt>
    <dgm:pt modelId="{6B8EC61E-35DC-413C-88E2-87BC922DD9D4}">
      <dgm:prSet custT="1"/>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МКУК «Информационно-досуговый центр» АМО</a:t>
          </a:r>
        </a:p>
      </dgm:t>
    </dgm:pt>
    <dgm:pt modelId="{DC6F059C-94B2-4CFD-B19A-673787C17253}" type="parTrans" cxnId="{AE10C84E-2577-485A-9070-76CE34BCC434}">
      <dgm:prSet/>
      <dgm:spPr/>
      <dgm:t>
        <a:bodyPr/>
        <a:lstStyle/>
        <a:p>
          <a:endParaRPr lang="ru-RU"/>
        </a:p>
      </dgm:t>
    </dgm:pt>
    <dgm:pt modelId="{20837F2D-14FD-4D69-AA8B-C1F39F1FCC71}" type="sibTrans" cxnId="{AE10C84E-2577-485A-9070-76CE34BCC434}">
      <dgm:prSet/>
      <dgm:spPr/>
      <dgm:t>
        <a:bodyPr/>
        <a:lstStyle/>
        <a:p>
          <a:endParaRPr lang="ru-RU"/>
        </a:p>
      </dgm:t>
    </dgm:pt>
    <dgm:pt modelId="{5CDF5980-79A6-47B8-9F6C-2C31899CD527}">
      <dgm:prSet custT="1"/>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Дума Анучинского муниципального округа</a:t>
          </a:r>
        </a:p>
      </dgm:t>
    </dgm:pt>
    <dgm:pt modelId="{056D9C45-CD3D-4892-BE84-A4C5DCF46165}" type="parTrans" cxnId="{709B58A4-4E7B-4514-950E-9C2D42997FC9}">
      <dgm:prSet/>
      <dgm:spPr/>
      <dgm:t>
        <a:bodyPr/>
        <a:lstStyle/>
        <a:p>
          <a:endParaRPr lang="ru-RU"/>
        </a:p>
      </dgm:t>
    </dgm:pt>
    <dgm:pt modelId="{26AA5459-F3C4-4807-9837-F9D5451901ED}" type="sibTrans" cxnId="{709B58A4-4E7B-4514-950E-9C2D42997FC9}">
      <dgm:prSet/>
      <dgm:spPr/>
      <dgm:t>
        <a:bodyPr/>
        <a:lstStyle/>
        <a:p>
          <a:endParaRPr lang="ru-RU"/>
        </a:p>
      </dgm:t>
    </dgm:pt>
    <dgm:pt modelId="{FF6179A4-BC5A-45B2-B683-ABB9D26E446B}">
      <dgm:prSet custT="1"/>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МУ Контрольно-счетная палата АМО</a:t>
          </a:r>
        </a:p>
      </dgm:t>
    </dgm:pt>
    <dgm:pt modelId="{08297F91-3577-4EB0-A442-9526314E87FA}" type="parTrans" cxnId="{6E496AB0-ED77-4C95-A2A1-C71737C6618F}">
      <dgm:prSet/>
      <dgm:spPr/>
      <dgm:t>
        <a:bodyPr/>
        <a:lstStyle/>
        <a:p>
          <a:endParaRPr lang="ru-RU"/>
        </a:p>
      </dgm:t>
    </dgm:pt>
    <dgm:pt modelId="{9B1F9DE3-5CC8-492D-A5D2-3691253EC008}" type="sibTrans" cxnId="{6E496AB0-ED77-4C95-A2A1-C71737C6618F}">
      <dgm:prSet/>
      <dgm:spPr/>
      <dgm:t>
        <a:bodyPr/>
        <a:lstStyle/>
        <a:p>
          <a:endParaRPr lang="ru-RU"/>
        </a:p>
      </dgm:t>
    </dgm:pt>
    <dgm:pt modelId="{2F6A7C6B-9C5B-4B99-8C01-89FB4E0EE455}">
      <dgm:prSet custT="1"/>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Финансово-экономическое управление администрации АМО</a:t>
          </a:r>
        </a:p>
      </dgm:t>
    </dgm:pt>
    <dgm:pt modelId="{04690679-5821-423B-BCA9-3CEA28A6986E}" type="parTrans" cxnId="{D907782B-27DD-440B-AA1B-97BB3E44580C}">
      <dgm:prSet/>
      <dgm:spPr/>
      <dgm:t>
        <a:bodyPr/>
        <a:lstStyle/>
        <a:p>
          <a:endParaRPr lang="ru-RU"/>
        </a:p>
      </dgm:t>
    </dgm:pt>
    <dgm:pt modelId="{4939DD61-25A3-484A-A9AC-996065AD12E9}" type="sibTrans" cxnId="{D907782B-27DD-440B-AA1B-97BB3E44580C}">
      <dgm:prSet/>
      <dgm:spPr/>
      <dgm:t>
        <a:bodyPr/>
        <a:lstStyle/>
        <a:p>
          <a:endParaRPr lang="ru-RU"/>
        </a:p>
      </dgm:t>
    </dgm:pt>
    <dgm:pt modelId="{408FAB21-9BC0-4B16-965E-3B5D6726350E}" type="pres">
      <dgm:prSet presAssocID="{FAF68D49-9B48-4D19-A387-73986F76F1B3}" presName="Name0" presStyleCnt="0">
        <dgm:presLayoutVars>
          <dgm:dir/>
          <dgm:resizeHandles val="exact"/>
        </dgm:presLayoutVars>
      </dgm:prSet>
      <dgm:spPr/>
    </dgm:pt>
    <dgm:pt modelId="{72F91573-032F-453E-AA21-6FE9DE5E5A9D}" type="pres">
      <dgm:prSet presAssocID="{FAF68D49-9B48-4D19-A387-73986F76F1B3}" presName="fgShape" presStyleLbl="fgShp" presStyleIdx="0" presStyleCnt="1"/>
      <dgm:spPr/>
    </dgm:pt>
    <dgm:pt modelId="{82F17E84-4E9E-4273-8E23-EDCEA66CADB3}" type="pres">
      <dgm:prSet presAssocID="{FAF68D49-9B48-4D19-A387-73986F76F1B3}" presName="linComp" presStyleCnt="0"/>
      <dgm:spPr/>
    </dgm:pt>
    <dgm:pt modelId="{2F7A9DEF-6FB9-4610-B948-685B505C3F75}" type="pres">
      <dgm:prSet presAssocID="{9CFD7768-61AF-4DC3-BF22-19EDCF9A807C}" presName="compNode" presStyleCnt="0"/>
      <dgm:spPr/>
    </dgm:pt>
    <dgm:pt modelId="{AE410574-03E4-41B0-99A4-D2B4B1EA931D}" type="pres">
      <dgm:prSet presAssocID="{9CFD7768-61AF-4DC3-BF22-19EDCF9A807C}" presName="bkgdShape" presStyleLbl="node1" presStyleIdx="0" presStyleCnt="7"/>
      <dgm:spPr/>
    </dgm:pt>
    <dgm:pt modelId="{69254DEF-D59C-4574-BCEB-E1675C4B7D38}" type="pres">
      <dgm:prSet presAssocID="{9CFD7768-61AF-4DC3-BF22-19EDCF9A807C}" presName="nodeTx" presStyleLbl="node1" presStyleIdx="0" presStyleCnt="7">
        <dgm:presLayoutVars>
          <dgm:bulletEnabled val="1"/>
        </dgm:presLayoutVars>
      </dgm:prSet>
      <dgm:spPr/>
    </dgm:pt>
    <dgm:pt modelId="{66C55950-D063-4C38-9668-AFCACA7E6738}" type="pres">
      <dgm:prSet presAssocID="{9CFD7768-61AF-4DC3-BF22-19EDCF9A807C}" presName="invisiNode" presStyleLbl="node1" presStyleIdx="0" presStyleCnt="7"/>
      <dgm:spPr/>
    </dgm:pt>
    <dgm:pt modelId="{5159D7E7-3D9B-4174-A4D7-069016045730}" type="pres">
      <dgm:prSet presAssocID="{9CFD7768-61AF-4DC3-BF22-19EDCF9A807C}" presName="imagNode" presStyleLbl="fgImgPlace1" presStyleIdx="0" presStyleCnt="7"/>
      <dgm:spPr>
        <a:blipFill rotWithShape="1">
          <a:blip xmlns:r="http://schemas.openxmlformats.org/officeDocument/2006/relationships" r:embed="rId1"/>
          <a:srcRect/>
          <a:stretch>
            <a:fillRect l="-16000" r="-16000"/>
          </a:stretch>
        </a:blipFill>
      </dgm:spPr>
    </dgm:pt>
    <dgm:pt modelId="{F2E7BC99-7B54-49F7-AB5C-2367C59B5966}" type="pres">
      <dgm:prSet presAssocID="{BEF21B2D-1D83-4F81-9949-F94E2F32EF35}" presName="sibTrans" presStyleLbl="sibTrans2D1" presStyleIdx="0" presStyleCnt="0"/>
      <dgm:spPr/>
    </dgm:pt>
    <dgm:pt modelId="{8833CAA9-38CB-4CB3-B9BA-A6CE9C5DB1E5}" type="pres">
      <dgm:prSet presAssocID="{82127A95-74F1-45DB-8A70-FB0ECAD9B55E}" presName="compNode" presStyleCnt="0"/>
      <dgm:spPr/>
    </dgm:pt>
    <dgm:pt modelId="{DB063DD4-00C9-4E1B-BFF5-9E129C609BAE}" type="pres">
      <dgm:prSet presAssocID="{82127A95-74F1-45DB-8A70-FB0ECAD9B55E}" presName="bkgdShape" presStyleLbl="node1" presStyleIdx="1" presStyleCnt="7"/>
      <dgm:spPr/>
    </dgm:pt>
    <dgm:pt modelId="{AE781078-0A81-4569-BCF2-0B69ED1D21B0}" type="pres">
      <dgm:prSet presAssocID="{82127A95-74F1-45DB-8A70-FB0ECAD9B55E}" presName="nodeTx" presStyleLbl="node1" presStyleIdx="1" presStyleCnt="7">
        <dgm:presLayoutVars>
          <dgm:bulletEnabled val="1"/>
        </dgm:presLayoutVars>
      </dgm:prSet>
      <dgm:spPr/>
    </dgm:pt>
    <dgm:pt modelId="{D543AD64-0E5C-4F8C-B54F-EDF12CDFA94A}" type="pres">
      <dgm:prSet presAssocID="{82127A95-74F1-45DB-8A70-FB0ECAD9B55E}" presName="invisiNode" presStyleLbl="node1" presStyleIdx="1" presStyleCnt="7"/>
      <dgm:spPr/>
    </dgm:pt>
    <dgm:pt modelId="{96AA0A9D-56E5-4E87-A59B-922A44530958}" type="pres">
      <dgm:prSet presAssocID="{82127A95-74F1-45DB-8A70-FB0ECAD9B55E}" presName="imagNode" presStyleLbl="fgImgPlace1" presStyleIdx="1" presStyleCnt="7"/>
      <dgm:spPr>
        <a:blipFill rotWithShape="1">
          <a:blip xmlns:r="http://schemas.openxmlformats.org/officeDocument/2006/relationships" r:embed="rId2"/>
          <a:srcRect/>
          <a:stretch>
            <a:fillRect l="-17000" r="-17000"/>
          </a:stretch>
        </a:blipFill>
      </dgm:spPr>
    </dgm:pt>
    <dgm:pt modelId="{2BFEFD60-D5E6-42D5-9E04-86E2D90367B8}" type="pres">
      <dgm:prSet presAssocID="{B8E89860-EBE3-499C-A759-74B23A070E01}" presName="sibTrans" presStyleLbl="sibTrans2D1" presStyleIdx="0" presStyleCnt="0"/>
      <dgm:spPr/>
    </dgm:pt>
    <dgm:pt modelId="{FC920B26-FF72-492F-ADA2-C01155064114}" type="pres">
      <dgm:prSet presAssocID="{8B954111-E315-42E3-A813-36CE1B01A80B}" presName="compNode" presStyleCnt="0"/>
      <dgm:spPr/>
    </dgm:pt>
    <dgm:pt modelId="{2150F8B6-4150-481B-BA15-4D887317E578}" type="pres">
      <dgm:prSet presAssocID="{8B954111-E315-42E3-A813-36CE1B01A80B}" presName="bkgdShape" presStyleLbl="node1" presStyleIdx="2" presStyleCnt="7"/>
      <dgm:spPr/>
    </dgm:pt>
    <dgm:pt modelId="{6AEA80E5-8A3F-4EEA-951C-A74991F5F100}" type="pres">
      <dgm:prSet presAssocID="{8B954111-E315-42E3-A813-36CE1B01A80B}" presName="nodeTx" presStyleLbl="node1" presStyleIdx="2" presStyleCnt="7">
        <dgm:presLayoutVars>
          <dgm:bulletEnabled val="1"/>
        </dgm:presLayoutVars>
      </dgm:prSet>
      <dgm:spPr/>
    </dgm:pt>
    <dgm:pt modelId="{9E278FE8-086C-4633-9524-FB3B963023E9}" type="pres">
      <dgm:prSet presAssocID="{8B954111-E315-42E3-A813-36CE1B01A80B}" presName="invisiNode" presStyleLbl="node1" presStyleIdx="2" presStyleCnt="7"/>
      <dgm:spPr/>
    </dgm:pt>
    <dgm:pt modelId="{24F838FB-CA13-4FC8-BFC1-02C25DAF7365}" type="pres">
      <dgm:prSet presAssocID="{8B954111-E315-42E3-A813-36CE1B01A80B}" presName="imagNode" presStyleLbl="fgImgPlace1" presStyleIdx="2" presStyleCnt="7"/>
      <dgm:spPr>
        <a:blipFill rotWithShape="1">
          <a:blip xmlns:r="http://schemas.openxmlformats.org/officeDocument/2006/relationships" r:embed="rId3"/>
          <a:srcRect/>
          <a:stretch>
            <a:fillRect l="-62000" r="-62000"/>
          </a:stretch>
        </a:blipFill>
      </dgm:spPr>
    </dgm:pt>
    <dgm:pt modelId="{88BBE692-D388-4717-91E5-9EA2C1B61C97}" type="pres">
      <dgm:prSet presAssocID="{57108D3A-132E-4C63-8AA9-ECD30C747D23}" presName="sibTrans" presStyleLbl="sibTrans2D1" presStyleIdx="0" presStyleCnt="0"/>
      <dgm:spPr/>
    </dgm:pt>
    <dgm:pt modelId="{DC4678F2-68C0-49B2-B16A-601A2491B003}" type="pres">
      <dgm:prSet presAssocID="{6B8EC61E-35DC-413C-88E2-87BC922DD9D4}" presName="compNode" presStyleCnt="0"/>
      <dgm:spPr/>
    </dgm:pt>
    <dgm:pt modelId="{9CFE0332-9645-4E70-A763-DD3D0CD28D0A}" type="pres">
      <dgm:prSet presAssocID="{6B8EC61E-35DC-413C-88E2-87BC922DD9D4}" presName="bkgdShape" presStyleLbl="node1" presStyleIdx="3" presStyleCnt="7"/>
      <dgm:spPr/>
    </dgm:pt>
    <dgm:pt modelId="{E4D3992A-7CA8-4B43-8CDC-5E3066302AC4}" type="pres">
      <dgm:prSet presAssocID="{6B8EC61E-35DC-413C-88E2-87BC922DD9D4}" presName="nodeTx" presStyleLbl="node1" presStyleIdx="3" presStyleCnt="7">
        <dgm:presLayoutVars>
          <dgm:bulletEnabled val="1"/>
        </dgm:presLayoutVars>
      </dgm:prSet>
      <dgm:spPr/>
    </dgm:pt>
    <dgm:pt modelId="{118D1AEA-586A-4408-8279-8E44D402D70E}" type="pres">
      <dgm:prSet presAssocID="{6B8EC61E-35DC-413C-88E2-87BC922DD9D4}" presName="invisiNode" presStyleLbl="node1" presStyleIdx="3" presStyleCnt="7"/>
      <dgm:spPr/>
    </dgm:pt>
    <dgm:pt modelId="{1CB07D10-BD0F-41BA-8366-0F4C5ED0CFFB}" type="pres">
      <dgm:prSet presAssocID="{6B8EC61E-35DC-413C-88E2-87BC922DD9D4}" presName="imagNode" presStyleLbl="fgImgPlace1" presStyleIdx="3" presStyleCnt="7"/>
      <dgm:spPr>
        <a:blipFill rotWithShape="1">
          <a:blip xmlns:r="http://schemas.openxmlformats.org/officeDocument/2006/relationships" r:embed="rId4"/>
          <a:srcRect/>
          <a:stretch>
            <a:fillRect l="-17000" r="-17000"/>
          </a:stretch>
        </a:blipFill>
      </dgm:spPr>
    </dgm:pt>
    <dgm:pt modelId="{6D562097-A03E-4451-A5D9-5B8D1D652C7E}" type="pres">
      <dgm:prSet presAssocID="{20837F2D-14FD-4D69-AA8B-C1F39F1FCC71}" presName="sibTrans" presStyleLbl="sibTrans2D1" presStyleIdx="0" presStyleCnt="0"/>
      <dgm:spPr/>
    </dgm:pt>
    <dgm:pt modelId="{01171292-2319-4DD7-ADD4-485DCF07056C}" type="pres">
      <dgm:prSet presAssocID="{5CDF5980-79A6-47B8-9F6C-2C31899CD527}" presName="compNode" presStyleCnt="0"/>
      <dgm:spPr/>
    </dgm:pt>
    <dgm:pt modelId="{CF05CAA5-FB67-47E0-A589-928EC62E4B90}" type="pres">
      <dgm:prSet presAssocID="{5CDF5980-79A6-47B8-9F6C-2C31899CD527}" presName="bkgdShape" presStyleLbl="node1" presStyleIdx="4" presStyleCnt="7"/>
      <dgm:spPr/>
    </dgm:pt>
    <dgm:pt modelId="{8C3578AE-3CD0-4C59-BADE-96B248E8AB4E}" type="pres">
      <dgm:prSet presAssocID="{5CDF5980-79A6-47B8-9F6C-2C31899CD527}" presName="nodeTx" presStyleLbl="node1" presStyleIdx="4" presStyleCnt="7">
        <dgm:presLayoutVars>
          <dgm:bulletEnabled val="1"/>
        </dgm:presLayoutVars>
      </dgm:prSet>
      <dgm:spPr/>
    </dgm:pt>
    <dgm:pt modelId="{1D427AE7-6591-45EA-8B62-1EFD1D4EF4D3}" type="pres">
      <dgm:prSet presAssocID="{5CDF5980-79A6-47B8-9F6C-2C31899CD527}" presName="invisiNode" presStyleLbl="node1" presStyleIdx="4" presStyleCnt="7"/>
      <dgm:spPr/>
    </dgm:pt>
    <dgm:pt modelId="{ACECC939-10EF-49E4-B3E5-126C8099E12C}" type="pres">
      <dgm:prSet presAssocID="{5CDF5980-79A6-47B8-9F6C-2C31899CD527}" presName="imagNode" presStyleLbl="fgImgPlace1" presStyleIdx="4" presStyleCnt="7"/>
      <dgm:spPr>
        <a:blipFill rotWithShape="1">
          <a:blip xmlns:r="http://schemas.openxmlformats.org/officeDocument/2006/relationships" r:embed="rId5"/>
          <a:srcRect/>
          <a:stretch>
            <a:fillRect l="-17000" r="-17000"/>
          </a:stretch>
        </a:blipFill>
      </dgm:spPr>
    </dgm:pt>
    <dgm:pt modelId="{335B9FAE-6ED3-4982-B2DB-BF78B97336A2}" type="pres">
      <dgm:prSet presAssocID="{26AA5459-F3C4-4807-9837-F9D5451901ED}" presName="sibTrans" presStyleLbl="sibTrans2D1" presStyleIdx="0" presStyleCnt="0"/>
      <dgm:spPr/>
    </dgm:pt>
    <dgm:pt modelId="{5BCD8FC8-52C8-470C-976F-96A824A8B621}" type="pres">
      <dgm:prSet presAssocID="{FF6179A4-BC5A-45B2-B683-ABB9D26E446B}" presName="compNode" presStyleCnt="0"/>
      <dgm:spPr/>
    </dgm:pt>
    <dgm:pt modelId="{A30C4903-15B0-45A0-8234-71C35A6FA7CC}" type="pres">
      <dgm:prSet presAssocID="{FF6179A4-BC5A-45B2-B683-ABB9D26E446B}" presName="bkgdShape" presStyleLbl="node1" presStyleIdx="5" presStyleCnt="7"/>
      <dgm:spPr/>
    </dgm:pt>
    <dgm:pt modelId="{24B657B4-B178-4543-A0DF-C7F1442B54B9}" type="pres">
      <dgm:prSet presAssocID="{FF6179A4-BC5A-45B2-B683-ABB9D26E446B}" presName="nodeTx" presStyleLbl="node1" presStyleIdx="5" presStyleCnt="7">
        <dgm:presLayoutVars>
          <dgm:bulletEnabled val="1"/>
        </dgm:presLayoutVars>
      </dgm:prSet>
      <dgm:spPr/>
    </dgm:pt>
    <dgm:pt modelId="{33589437-4777-418A-B100-0697C5200625}" type="pres">
      <dgm:prSet presAssocID="{FF6179A4-BC5A-45B2-B683-ABB9D26E446B}" presName="invisiNode" presStyleLbl="node1" presStyleIdx="5" presStyleCnt="7"/>
      <dgm:spPr/>
    </dgm:pt>
    <dgm:pt modelId="{CDFD1732-BBF7-4A04-B328-C8996DDF7820}" type="pres">
      <dgm:prSet presAssocID="{FF6179A4-BC5A-45B2-B683-ABB9D26E446B}" presName="imagNode" presStyleLbl="fgImgPlace1" presStyleIdx="5" presStyleCnt="7"/>
      <dgm:spPr>
        <a:blipFill rotWithShape="1">
          <a:blip xmlns:r="http://schemas.openxmlformats.org/officeDocument/2006/relationships" r:embed="rId6"/>
          <a:srcRect/>
          <a:stretch>
            <a:fillRect l="-27000" r="-27000"/>
          </a:stretch>
        </a:blipFill>
      </dgm:spPr>
    </dgm:pt>
    <dgm:pt modelId="{BF1B0CB7-765F-4724-9A42-80CA49F1ACA9}" type="pres">
      <dgm:prSet presAssocID="{9B1F9DE3-5CC8-492D-A5D2-3691253EC008}" presName="sibTrans" presStyleLbl="sibTrans2D1" presStyleIdx="0" presStyleCnt="0"/>
      <dgm:spPr/>
    </dgm:pt>
    <dgm:pt modelId="{2CECDD26-C855-41CD-8D1E-5C270069438D}" type="pres">
      <dgm:prSet presAssocID="{2F6A7C6B-9C5B-4B99-8C01-89FB4E0EE455}" presName="compNode" presStyleCnt="0"/>
      <dgm:spPr/>
    </dgm:pt>
    <dgm:pt modelId="{A601FD11-CF49-46AB-85E5-0D12A350A14E}" type="pres">
      <dgm:prSet presAssocID="{2F6A7C6B-9C5B-4B99-8C01-89FB4E0EE455}" presName="bkgdShape" presStyleLbl="node1" presStyleIdx="6" presStyleCnt="7"/>
      <dgm:spPr/>
    </dgm:pt>
    <dgm:pt modelId="{6D236917-5DED-4A8C-9D4A-1969445ECE2C}" type="pres">
      <dgm:prSet presAssocID="{2F6A7C6B-9C5B-4B99-8C01-89FB4E0EE455}" presName="nodeTx" presStyleLbl="node1" presStyleIdx="6" presStyleCnt="7">
        <dgm:presLayoutVars>
          <dgm:bulletEnabled val="1"/>
        </dgm:presLayoutVars>
      </dgm:prSet>
      <dgm:spPr/>
    </dgm:pt>
    <dgm:pt modelId="{0E769E8A-1756-4B89-AD5E-5195E76625B0}" type="pres">
      <dgm:prSet presAssocID="{2F6A7C6B-9C5B-4B99-8C01-89FB4E0EE455}" presName="invisiNode" presStyleLbl="node1" presStyleIdx="6" presStyleCnt="7"/>
      <dgm:spPr/>
    </dgm:pt>
    <dgm:pt modelId="{78AD3DAB-F870-487F-876D-CE8CA54D8CD6}" type="pres">
      <dgm:prSet presAssocID="{2F6A7C6B-9C5B-4B99-8C01-89FB4E0EE455}" presName="imagNode" presStyleLbl="fgImgPlace1" presStyleIdx="6" presStyleCnt="7"/>
      <dgm:spPr>
        <a:blipFill rotWithShape="1">
          <a:blip xmlns:r="http://schemas.openxmlformats.org/officeDocument/2006/relationships" r:embed="rId7"/>
          <a:srcRect/>
          <a:stretch>
            <a:fillRect l="-21000" r="-21000"/>
          </a:stretch>
        </a:blipFill>
      </dgm:spPr>
    </dgm:pt>
  </dgm:ptLst>
  <dgm:cxnLst>
    <dgm:cxn modelId="{8A46A303-E88C-453C-9903-A5FFDAAAE779}" type="presOf" srcId="{5CDF5980-79A6-47B8-9F6C-2C31899CD527}" destId="{CF05CAA5-FB67-47E0-A589-928EC62E4B90}" srcOrd="0" destOrd="0" presId="urn:microsoft.com/office/officeart/2005/8/layout/hList7#3"/>
    <dgm:cxn modelId="{35C5C516-48C9-4C86-BD3F-B8EA8A170743}" type="presOf" srcId="{5CDF5980-79A6-47B8-9F6C-2C31899CD527}" destId="{8C3578AE-3CD0-4C59-BADE-96B248E8AB4E}" srcOrd="1" destOrd="0" presId="urn:microsoft.com/office/officeart/2005/8/layout/hList7#3"/>
    <dgm:cxn modelId="{2CC0E618-49CD-4856-9734-5FFFF40D00CA}" type="presOf" srcId="{8B954111-E315-42E3-A813-36CE1B01A80B}" destId="{2150F8B6-4150-481B-BA15-4D887317E578}" srcOrd="0" destOrd="0" presId="urn:microsoft.com/office/officeart/2005/8/layout/hList7#3"/>
    <dgm:cxn modelId="{D907782B-27DD-440B-AA1B-97BB3E44580C}" srcId="{FAF68D49-9B48-4D19-A387-73986F76F1B3}" destId="{2F6A7C6B-9C5B-4B99-8C01-89FB4E0EE455}" srcOrd="6" destOrd="0" parTransId="{04690679-5821-423B-BCA9-3CEA28A6986E}" sibTransId="{4939DD61-25A3-484A-A9AC-996065AD12E9}"/>
    <dgm:cxn modelId="{FC749F34-3F94-442C-B3F5-CA7E9E0A1FE0}" type="presOf" srcId="{B8E89860-EBE3-499C-A759-74B23A070E01}" destId="{2BFEFD60-D5E6-42D5-9E04-86E2D90367B8}" srcOrd="0" destOrd="0" presId="urn:microsoft.com/office/officeart/2005/8/layout/hList7#3"/>
    <dgm:cxn modelId="{13BC5F36-117A-482B-93CF-BBEFA3B92342}" type="presOf" srcId="{2F6A7C6B-9C5B-4B99-8C01-89FB4E0EE455}" destId="{6D236917-5DED-4A8C-9D4A-1969445ECE2C}" srcOrd="1" destOrd="0" presId="urn:microsoft.com/office/officeart/2005/8/layout/hList7#3"/>
    <dgm:cxn modelId="{1973E33D-12B6-4653-88A7-E6FA8207FBF0}" type="presOf" srcId="{FAF68D49-9B48-4D19-A387-73986F76F1B3}" destId="{408FAB21-9BC0-4B16-965E-3B5D6726350E}" srcOrd="0" destOrd="0" presId="urn:microsoft.com/office/officeart/2005/8/layout/hList7#3"/>
    <dgm:cxn modelId="{BA392448-42E2-49B4-964F-A219469D777F}" type="presOf" srcId="{9B1F9DE3-5CC8-492D-A5D2-3691253EC008}" destId="{BF1B0CB7-765F-4724-9A42-80CA49F1ACA9}" srcOrd="0" destOrd="0" presId="urn:microsoft.com/office/officeart/2005/8/layout/hList7#3"/>
    <dgm:cxn modelId="{CD7EB948-3473-428B-B00B-707EA7815685}" type="presOf" srcId="{57108D3A-132E-4C63-8AA9-ECD30C747D23}" destId="{88BBE692-D388-4717-91E5-9EA2C1B61C97}" srcOrd="0" destOrd="0" presId="urn:microsoft.com/office/officeart/2005/8/layout/hList7#3"/>
    <dgm:cxn modelId="{A6D2346C-35BE-4986-A69E-790EC9C7BC0E}" type="presOf" srcId="{8B954111-E315-42E3-A813-36CE1B01A80B}" destId="{6AEA80E5-8A3F-4EEA-951C-A74991F5F100}" srcOrd="1" destOrd="0" presId="urn:microsoft.com/office/officeart/2005/8/layout/hList7#3"/>
    <dgm:cxn modelId="{0A40106D-DADD-438B-9892-A586B32F7A6A}" srcId="{FAF68D49-9B48-4D19-A387-73986F76F1B3}" destId="{8B954111-E315-42E3-A813-36CE1B01A80B}" srcOrd="2" destOrd="0" parTransId="{8EC9397C-EB2D-48E3-8362-2F7F73BA9C20}" sibTransId="{57108D3A-132E-4C63-8AA9-ECD30C747D23}"/>
    <dgm:cxn modelId="{AE10C84E-2577-485A-9070-76CE34BCC434}" srcId="{FAF68D49-9B48-4D19-A387-73986F76F1B3}" destId="{6B8EC61E-35DC-413C-88E2-87BC922DD9D4}" srcOrd="3" destOrd="0" parTransId="{DC6F059C-94B2-4CFD-B19A-673787C17253}" sibTransId="{20837F2D-14FD-4D69-AA8B-C1F39F1FCC71}"/>
    <dgm:cxn modelId="{A27FCF4F-4C37-4DFE-82E8-40354D35BF6E}" type="presOf" srcId="{20837F2D-14FD-4D69-AA8B-C1F39F1FCC71}" destId="{6D562097-A03E-4451-A5D9-5B8D1D652C7E}" srcOrd="0" destOrd="0" presId="urn:microsoft.com/office/officeart/2005/8/layout/hList7#3"/>
    <dgm:cxn modelId="{2DD7CB73-78CB-464A-B97D-5CC440CBC4B9}" type="presOf" srcId="{9CFD7768-61AF-4DC3-BF22-19EDCF9A807C}" destId="{69254DEF-D59C-4574-BCEB-E1675C4B7D38}" srcOrd="1" destOrd="0" presId="urn:microsoft.com/office/officeart/2005/8/layout/hList7#3"/>
    <dgm:cxn modelId="{31CB4180-DE29-42B8-AAA5-AE1FEE5430D5}" type="presOf" srcId="{6B8EC61E-35DC-413C-88E2-87BC922DD9D4}" destId="{E4D3992A-7CA8-4B43-8CDC-5E3066302AC4}" srcOrd="1" destOrd="0" presId="urn:microsoft.com/office/officeart/2005/8/layout/hList7#3"/>
    <dgm:cxn modelId="{709B58A4-4E7B-4514-950E-9C2D42997FC9}" srcId="{FAF68D49-9B48-4D19-A387-73986F76F1B3}" destId="{5CDF5980-79A6-47B8-9F6C-2C31899CD527}" srcOrd="4" destOrd="0" parTransId="{056D9C45-CD3D-4892-BE84-A4C5DCF46165}" sibTransId="{26AA5459-F3C4-4807-9837-F9D5451901ED}"/>
    <dgm:cxn modelId="{8C3076A6-F108-494B-B6B0-2885E7051CB4}" type="presOf" srcId="{82127A95-74F1-45DB-8A70-FB0ECAD9B55E}" destId="{DB063DD4-00C9-4E1B-BFF5-9E129C609BAE}" srcOrd="0" destOrd="0" presId="urn:microsoft.com/office/officeart/2005/8/layout/hList7#3"/>
    <dgm:cxn modelId="{5DFFC3AE-602D-4874-8B8D-749CE93906C1}" type="presOf" srcId="{2F6A7C6B-9C5B-4B99-8C01-89FB4E0EE455}" destId="{A601FD11-CF49-46AB-85E5-0D12A350A14E}" srcOrd="0" destOrd="0" presId="urn:microsoft.com/office/officeart/2005/8/layout/hList7#3"/>
    <dgm:cxn modelId="{6E496AB0-ED77-4C95-A2A1-C71737C6618F}" srcId="{FAF68D49-9B48-4D19-A387-73986F76F1B3}" destId="{FF6179A4-BC5A-45B2-B683-ABB9D26E446B}" srcOrd="5" destOrd="0" parTransId="{08297F91-3577-4EB0-A442-9526314E87FA}" sibTransId="{9B1F9DE3-5CC8-492D-A5D2-3691253EC008}"/>
    <dgm:cxn modelId="{8A1D3BB5-085B-4C0E-9DF3-35491A9DB550}" srcId="{FAF68D49-9B48-4D19-A387-73986F76F1B3}" destId="{82127A95-74F1-45DB-8A70-FB0ECAD9B55E}" srcOrd="1" destOrd="0" parTransId="{A4623D4A-CB5F-474F-AF4F-FC5EC9A1EF59}" sibTransId="{B8E89860-EBE3-499C-A759-74B23A070E01}"/>
    <dgm:cxn modelId="{842759BE-8259-4208-9CBC-C6232B27C081}" type="presOf" srcId="{26AA5459-F3C4-4807-9837-F9D5451901ED}" destId="{335B9FAE-6ED3-4982-B2DB-BF78B97336A2}" srcOrd="0" destOrd="0" presId="urn:microsoft.com/office/officeart/2005/8/layout/hList7#3"/>
    <dgm:cxn modelId="{2AC7F4C8-6824-46BD-A7B8-A6C9D0945866}" type="presOf" srcId="{9CFD7768-61AF-4DC3-BF22-19EDCF9A807C}" destId="{AE410574-03E4-41B0-99A4-D2B4B1EA931D}" srcOrd="0" destOrd="0" presId="urn:microsoft.com/office/officeart/2005/8/layout/hList7#3"/>
    <dgm:cxn modelId="{A83947D7-E862-4D82-A145-DBF556059C23}" srcId="{FAF68D49-9B48-4D19-A387-73986F76F1B3}" destId="{9CFD7768-61AF-4DC3-BF22-19EDCF9A807C}" srcOrd="0" destOrd="0" parTransId="{E9C18D9C-82EB-46B1-8E52-614C7FCBE3DF}" sibTransId="{BEF21B2D-1D83-4F81-9949-F94E2F32EF35}"/>
    <dgm:cxn modelId="{AA625FEA-720A-431B-AAE4-056992ECB474}" type="presOf" srcId="{FF6179A4-BC5A-45B2-B683-ABB9D26E446B}" destId="{A30C4903-15B0-45A0-8234-71C35A6FA7CC}" srcOrd="0" destOrd="0" presId="urn:microsoft.com/office/officeart/2005/8/layout/hList7#3"/>
    <dgm:cxn modelId="{4AFB35EC-9A59-4237-B448-DBD998C8C926}" type="presOf" srcId="{6B8EC61E-35DC-413C-88E2-87BC922DD9D4}" destId="{9CFE0332-9645-4E70-A763-DD3D0CD28D0A}" srcOrd="0" destOrd="0" presId="urn:microsoft.com/office/officeart/2005/8/layout/hList7#3"/>
    <dgm:cxn modelId="{7421FBF7-5CD1-47FC-94E2-70ACE3CACCA2}" type="presOf" srcId="{82127A95-74F1-45DB-8A70-FB0ECAD9B55E}" destId="{AE781078-0A81-4569-BCF2-0B69ED1D21B0}" srcOrd="1" destOrd="0" presId="urn:microsoft.com/office/officeart/2005/8/layout/hList7#3"/>
    <dgm:cxn modelId="{D8B876FA-1AE3-47F1-B4A2-0B31B171743E}" type="presOf" srcId="{BEF21B2D-1D83-4F81-9949-F94E2F32EF35}" destId="{F2E7BC99-7B54-49F7-AB5C-2367C59B5966}" srcOrd="0" destOrd="0" presId="urn:microsoft.com/office/officeart/2005/8/layout/hList7#3"/>
    <dgm:cxn modelId="{800EB9FA-D960-48A2-A9AE-398E49B6B14D}" type="presOf" srcId="{FF6179A4-BC5A-45B2-B683-ABB9D26E446B}" destId="{24B657B4-B178-4543-A0DF-C7F1442B54B9}" srcOrd="1" destOrd="0" presId="urn:microsoft.com/office/officeart/2005/8/layout/hList7#3"/>
    <dgm:cxn modelId="{390A7B5E-F8FE-4307-BE4A-335F37CD1D99}" type="presParOf" srcId="{408FAB21-9BC0-4B16-965E-3B5D6726350E}" destId="{72F91573-032F-453E-AA21-6FE9DE5E5A9D}" srcOrd="0" destOrd="0" presId="urn:microsoft.com/office/officeart/2005/8/layout/hList7#3"/>
    <dgm:cxn modelId="{ADA23EDD-42AE-43B3-81B0-0647379CBFBE}" type="presParOf" srcId="{408FAB21-9BC0-4B16-965E-3B5D6726350E}" destId="{82F17E84-4E9E-4273-8E23-EDCEA66CADB3}" srcOrd="1" destOrd="0" presId="urn:microsoft.com/office/officeart/2005/8/layout/hList7#3"/>
    <dgm:cxn modelId="{FD64D9A5-6035-4779-B6FB-824DBE657457}" type="presParOf" srcId="{82F17E84-4E9E-4273-8E23-EDCEA66CADB3}" destId="{2F7A9DEF-6FB9-4610-B948-685B505C3F75}" srcOrd="0" destOrd="0" presId="urn:microsoft.com/office/officeart/2005/8/layout/hList7#3"/>
    <dgm:cxn modelId="{05464563-8929-41EF-B32B-6C09717F9815}" type="presParOf" srcId="{2F7A9DEF-6FB9-4610-B948-685B505C3F75}" destId="{AE410574-03E4-41B0-99A4-D2B4B1EA931D}" srcOrd="0" destOrd="0" presId="urn:microsoft.com/office/officeart/2005/8/layout/hList7#3"/>
    <dgm:cxn modelId="{A6206FB1-6BEA-4753-810F-C4EAFEF192D0}" type="presParOf" srcId="{2F7A9DEF-6FB9-4610-B948-685B505C3F75}" destId="{69254DEF-D59C-4574-BCEB-E1675C4B7D38}" srcOrd="1" destOrd="0" presId="urn:microsoft.com/office/officeart/2005/8/layout/hList7#3"/>
    <dgm:cxn modelId="{8F3F0C69-7A22-484B-987D-8E3FF5EB2420}" type="presParOf" srcId="{2F7A9DEF-6FB9-4610-B948-685B505C3F75}" destId="{66C55950-D063-4C38-9668-AFCACA7E6738}" srcOrd="2" destOrd="0" presId="urn:microsoft.com/office/officeart/2005/8/layout/hList7#3"/>
    <dgm:cxn modelId="{2B2F021E-B7BF-4FA9-87AF-0C4672CD9F0A}" type="presParOf" srcId="{2F7A9DEF-6FB9-4610-B948-685B505C3F75}" destId="{5159D7E7-3D9B-4174-A4D7-069016045730}" srcOrd="3" destOrd="0" presId="urn:microsoft.com/office/officeart/2005/8/layout/hList7#3"/>
    <dgm:cxn modelId="{E5064DCB-E95E-4FE9-8729-C022092EE053}" type="presParOf" srcId="{82F17E84-4E9E-4273-8E23-EDCEA66CADB3}" destId="{F2E7BC99-7B54-49F7-AB5C-2367C59B5966}" srcOrd="1" destOrd="0" presId="urn:microsoft.com/office/officeart/2005/8/layout/hList7#3"/>
    <dgm:cxn modelId="{ECE75F3C-3EA7-4CEE-B934-B69186EDCAC3}" type="presParOf" srcId="{82F17E84-4E9E-4273-8E23-EDCEA66CADB3}" destId="{8833CAA9-38CB-4CB3-B9BA-A6CE9C5DB1E5}" srcOrd="2" destOrd="0" presId="urn:microsoft.com/office/officeart/2005/8/layout/hList7#3"/>
    <dgm:cxn modelId="{5A028051-9869-40C7-AE97-531F35D9B575}" type="presParOf" srcId="{8833CAA9-38CB-4CB3-B9BA-A6CE9C5DB1E5}" destId="{DB063DD4-00C9-4E1B-BFF5-9E129C609BAE}" srcOrd="0" destOrd="0" presId="urn:microsoft.com/office/officeart/2005/8/layout/hList7#3"/>
    <dgm:cxn modelId="{D685590B-1E44-45E4-85C5-EA431C1CA60A}" type="presParOf" srcId="{8833CAA9-38CB-4CB3-B9BA-A6CE9C5DB1E5}" destId="{AE781078-0A81-4569-BCF2-0B69ED1D21B0}" srcOrd="1" destOrd="0" presId="urn:microsoft.com/office/officeart/2005/8/layout/hList7#3"/>
    <dgm:cxn modelId="{AF107D28-3B0A-41DF-8A02-38C4842464D7}" type="presParOf" srcId="{8833CAA9-38CB-4CB3-B9BA-A6CE9C5DB1E5}" destId="{D543AD64-0E5C-4F8C-B54F-EDF12CDFA94A}" srcOrd="2" destOrd="0" presId="urn:microsoft.com/office/officeart/2005/8/layout/hList7#3"/>
    <dgm:cxn modelId="{D662F9DD-9208-4BFB-8076-B4B0D86B28CA}" type="presParOf" srcId="{8833CAA9-38CB-4CB3-B9BA-A6CE9C5DB1E5}" destId="{96AA0A9D-56E5-4E87-A59B-922A44530958}" srcOrd="3" destOrd="0" presId="urn:microsoft.com/office/officeart/2005/8/layout/hList7#3"/>
    <dgm:cxn modelId="{62D5BDD9-AA22-4E88-B4BB-2768E31EB501}" type="presParOf" srcId="{82F17E84-4E9E-4273-8E23-EDCEA66CADB3}" destId="{2BFEFD60-D5E6-42D5-9E04-86E2D90367B8}" srcOrd="3" destOrd="0" presId="urn:microsoft.com/office/officeart/2005/8/layout/hList7#3"/>
    <dgm:cxn modelId="{26143806-B674-45BB-A338-D0009C7C701C}" type="presParOf" srcId="{82F17E84-4E9E-4273-8E23-EDCEA66CADB3}" destId="{FC920B26-FF72-492F-ADA2-C01155064114}" srcOrd="4" destOrd="0" presId="urn:microsoft.com/office/officeart/2005/8/layout/hList7#3"/>
    <dgm:cxn modelId="{BD4C2EF3-A7F1-441B-9C76-3857E3D08FDE}" type="presParOf" srcId="{FC920B26-FF72-492F-ADA2-C01155064114}" destId="{2150F8B6-4150-481B-BA15-4D887317E578}" srcOrd="0" destOrd="0" presId="urn:microsoft.com/office/officeart/2005/8/layout/hList7#3"/>
    <dgm:cxn modelId="{F713FB54-88F1-4EE0-80CF-916F84BA7A59}" type="presParOf" srcId="{FC920B26-FF72-492F-ADA2-C01155064114}" destId="{6AEA80E5-8A3F-4EEA-951C-A74991F5F100}" srcOrd="1" destOrd="0" presId="urn:microsoft.com/office/officeart/2005/8/layout/hList7#3"/>
    <dgm:cxn modelId="{EB99DCEA-B47D-464F-B857-DA3A3AE4B108}" type="presParOf" srcId="{FC920B26-FF72-492F-ADA2-C01155064114}" destId="{9E278FE8-086C-4633-9524-FB3B963023E9}" srcOrd="2" destOrd="0" presId="urn:microsoft.com/office/officeart/2005/8/layout/hList7#3"/>
    <dgm:cxn modelId="{9C1366CC-73FB-42BB-B6BC-689AB0CC54CC}" type="presParOf" srcId="{FC920B26-FF72-492F-ADA2-C01155064114}" destId="{24F838FB-CA13-4FC8-BFC1-02C25DAF7365}" srcOrd="3" destOrd="0" presId="urn:microsoft.com/office/officeart/2005/8/layout/hList7#3"/>
    <dgm:cxn modelId="{CA6376E3-187E-4EF6-951F-36D21191FA93}" type="presParOf" srcId="{82F17E84-4E9E-4273-8E23-EDCEA66CADB3}" destId="{88BBE692-D388-4717-91E5-9EA2C1B61C97}" srcOrd="5" destOrd="0" presId="urn:microsoft.com/office/officeart/2005/8/layout/hList7#3"/>
    <dgm:cxn modelId="{C8735FFB-935E-47F4-9572-2933F2905CE0}" type="presParOf" srcId="{82F17E84-4E9E-4273-8E23-EDCEA66CADB3}" destId="{DC4678F2-68C0-49B2-B16A-601A2491B003}" srcOrd="6" destOrd="0" presId="urn:microsoft.com/office/officeart/2005/8/layout/hList7#3"/>
    <dgm:cxn modelId="{4C90E947-2D23-45A2-9128-13BB6E5F8BF2}" type="presParOf" srcId="{DC4678F2-68C0-49B2-B16A-601A2491B003}" destId="{9CFE0332-9645-4E70-A763-DD3D0CD28D0A}" srcOrd="0" destOrd="0" presId="urn:microsoft.com/office/officeart/2005/8/layout/hList7#3"/>
    <dgm:cxn modelId="{E9DA154F-491F-4AE7-B35C-EAE59412F8E5}" type="presParOf" srcId="{DC4678F2-68C0-49B2-B16A-601A2491B003}" destId="{E4D3992A-7CA8-4B43-8CDC-5E3066302AC4}" srcOrd="1" destOrd="0" presId="urn:microsoft.com/office/officeart/2005/8/layout/hList7#3"/>
    <dgm:cxn modelId="{69506D0E-7942-4FD7-BD4E-C36F0807D5F8}" type="presParOf" srcId="{DC4678F2-68C0-49B2-B16A-601A2491B003}" destId="{118D1AEA-586A-4408-8279-8E44D402D70E}" srcOrd="2" destOrd="0" presId="urn:microsoft.com/office/officeart/2005/8/layout/hList7#3"/>
    <dgm:cxn modelId="{BD3ABA2A-B56F-413F-9D38-F410477E5367}" type="presParOf" srcId="{DC4678F2-68C0-49B2-B16A-601A2491B003}" destId="{1CB07D10-BD0F-41BA-8366-0F4C5ED0CFFB}" srcOrd="3" destOrd="0" presId="urn:microsoft.com/office/officeart/2005/8/layout/hList7#3"/>
    <dgm:cxn modelId="{68BB4E47-6CDE-45B8-8209-D682FD7FB46D}" type="presParOf" srcId="{82F17E84-4E9E-4273-8E23-EDCEA66CADB3}" destId="{6D562097-A03E-4451-A5D9-5B8D1D652C7E}" srcOrd="7" destOrd="0" presId="urn:microsoft.com/office/officeart/2005/8/layout/hList7#3"/>
    <dgm:cxn modelId="{C930A83E-AFB4-49CC-909F-311EED4A8631}" type="presParOf" srcId="{82F17E84-4E9E-4273-8E23-EDCEA66CADB3}" destId="{01171292-2319-4DD7-ADD4-485DCF07056C}" srcOrd="8" destOrd="0" presId="urn:microsoft.com/office/officeart/2005/8/layout/hList7#3"/>
    <dgm:cxn modelId="{671572BE-E2B5-482E-9BD7-E614BC802650}" type="presParOf" srcId="{01171292-2319-4DD7-ADD4-485DCF07056C}" destId="{CF05CAA5-FB67-47E0-A589-928EC62E4B90}" srcOrd="0" destOrd="0" presId="urn:microsoft.com/office/officeart/2005/8/layout/hList7#3"/>
    <dgm:cxn modelId="{25E5E726-E8B3-4CBE-9981-27685F0EA12C}" type="presParOf" srcId="{01171292-2319-4DD7-ADD4-485DCF07056C}" destId="{8C3578AE-3CD0-4C59-BADE-96B248E8AB4E}" srcOrd="1" destOrd="0" presId="urn:microsoft.com/office/officeart/2005/8/layout/hList7#3"/>
    <dgm:cxn modelId="{5FC1D1B8-7371-4A06-AFD5-2C7751CC9042}" type="presParOf" srcId="{01171292-2319-4DD7-ADD4-485DCF07056C}" destId="{1D427AE7-6591-45EA-8B62-1EFD1D4EF4D3}" srcOrd="2" destOrd="0" presId="urn:microsoft.com/office/officeart/2005/8/layout/hList7#3"/>
    <dgm:cxn modelId="{43F80DAE-3186-4964-A4A0-F7D720D433F9}" type="presParOf" srcId="{01171292-2319-4DD7-ADD4-485DCF07056C}" destId="{ACECC939-10EF-49E4-B3E5-126C8099E12C}" srcOrd="3" destOrd="0" presId="urn:microsoft.com/office/officeart/2005/8/layout/hList7#3"/>
    <dgm:cxn modelId="{C1229794-F28F-4478-B7CA-4546D9766F14}" type="presParOf" srcId="{82F17E84-4E9E-4273-8E23-EDCEA66CADB3}" destId="{335B9FAE-6ED3-4982-B2DB-BF78B97336A2}" srcOrd="9" destOrd="0" presId="urn:microsoft.com/office/officeart/2005/8/layout/hList7#3"/>
    <dgm:cxn modelId="{1CF1AB79-0E26-483D-8C52-106A25E94E37}" type="presParOf" srcId="{82F17E84-4E9E-4273-8E23-EDCEA66CADB3}" destId="{5BCD8FC8-52C8-470C-976F-96A824A8B621}" srcOrd="10" destOrd="0" presId="urn:microsoft.com/office/officeart/2005/8/layout/hList7#3"/>
    <dgm:cxn modelId="{59207C17-F58C-4746-BC43-BD2968163C36}" type="presParOf" srcId="{5BCD8FC8-52C8-470C-976F-96A824A8B621}" destId="{A30C4903-15B0-45A0-8234-71C35A6FA7CC}" srcOrd="0" destOrd="0" presId="urn:microsoft.com/office/officeart/2005/8/layout/hList7#3"/>
    <dgm:cxn modelId="{59F5F3DA-D09D-4FDB-86CC-2A505523D0DB}" type="presParOf" srcId="{5BCD8FC8-52C8-470C-976F-96A824A8B621}" destId="{24B657B4-B178-4543-A0DF-C7F1442B54B9}" srcOrd="1" destOrd="0" presId="urn:microsoft.com/office/officeart/2005/8/layout/hList7#3"/>
    <dgm:cxn modelId="{6A39EC1C-8ECA-4843-940A-007E79A0EC1D}" type="presParOf" srcId="{5BCD8FC8-52C8-470C-976F-96A824A8B621}" destId="{33589437-4777-418A-B100-0697C5200625}" srcOrd="2" destOrd="0" presId="urn:microsoft.com/office/officeart/2005/8/layout/hList7#3"/>
    <dgm:cxn modelId="{79AD6071-A31C-4D08-8313-765E68C33DCD}" type="presParOf" srcId="{5BCD8FC8-52C8-470C-976F-96A824A8B621}" destId="{CDFD1732-BBF7-4A04-B328-C8996DDF7820}" srcOrd="3" destOrd="0" presId="urn:microsoft.com/office/officeart/2005/8/layout/hList7#3"/>
    <dgm:cxn modelId="{56F1EA3F-9BCB-415F-9CCC-592606CDD02C}" type="presParOf" srcId="{82F17E84-4E9E-4273-8E23-EDCEA66CADB3}" destId="{BF1B0CB7-765F-4724-9A42-80CA49F1ACA9}" srcOrd="11" destOrd="0" presId="urn:microsoft.com/office/officeart/2005/8/layout/hList7#3"/>
    <dgm:cxn modelId="{7152F362-A27B-4340-AFE3-390A876CFC20}" type="presParOf" srcId="{82F17E84-4E9E-4273-8E23-EDCEA66CADB3}" destId="{2CECDD26-C855-41CD-8D1E-5C270069438D}" srcOrd="12" destOrd="0" presId="urn:microsoft.com/office/officeart/2005/8/layout/hList7#3"/>
    <dgm:cxn modelId="{3C07315D-A6B0-46A9-A541-5C2A734F4E87}" type="presParOf" srcId="{2CECDD26-C855-41CD-8D1E-5C270069438D}" destId="{A601FD11-CF49-46AB-85E5-0D12A350A14E}" srcOrd="0" destOrd="0" presId="urn:microsoft.com/office/officeart/2005/8/layout/hList7#3"/>
    <dgm:cxn modelId="{7370121F-F8D6-4226-B5BB-BE3272582D3E}" type="presParOf" srcId="{2CECDD26-C855-41CD-8D1E-5C270069438D}" destId="{6D236917-5DED-4A8C-9D4A-1969445ECE2C}" srcOrd="1" destOrd="0" presId="urn:microsoft.com/office/officeart/2005/8/layout/hList7#3"/>
    <dgm:cxn modelId="{6DA4F29B-65A6-410A-9B33-3910E139E9AC}" type="presParOf" srcId="{2CECDD26-C855-41CD-8D1E-5C270069438D}" destId="{0E769E8A-1756-4B89-AD5E-5195E76625B0}" srcOrd="2" destOrd="0" presId="urn:microsoft.com/office/officeart/2005/8/layout/hList7#3"/>
    <dgm:cxn modelId="{0700A972-F124-4F4A-AD70-62E0EC9A08C7}" type="presParOf" srcId="{2CECDD26-C855-41CD-8D1E-5C270069438D}" destId="{78AD3DAB-F870-487F-876D-CE8CA54D8CD6}" srcOrd="3" destOrd="0" presId="urn:microsoft.com/office/officeart/2005/8/layout/hList7#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591BBF5-4AD5-44F1-AE20-648DE2244FC1}" type="doc">
      <dgm:prSet loTypeId="urn:microsoft.com/office/officeart/2005/8/layout/pList2" loCatId="list" qsTypeId="urn:microsoft.com/office/officeart/2005/8/quickstyle/simple1" qsCatId="simple" csTypeId="urn:microsoft.com/office/officeart/2005/8/colors/accent1_2" csCatId="accent1" phldr="1"/>
      <dgm:spPr/>
      <dgm:t>
        <a:bodyPr/>
        <a:lstStyle/>
        <a:p>
          <a:endParaRPr lang="ru-RU"/>
        </a:p>
      </dgm:t>
    </dgm:pt>
    <dgm:pt modelId="{C5F6D93F-0029-4E3B-BFCE-5FC14B12F116}">
      <dgm:prSet phldrT="[Текст]" custT="1"/>
      <dgm:spPr>
        <a:solidFill>
          <a:schemeClr val="accent6">
            <a:lumMod val="40000"/>
            <a:lumOff val="60000"/>
          </a:schemeClr>
        </a:solidFill>
      </dgm:spPr>
      <dgm:t>
        <a:bodyPr/>
        <a:lstStyle/>
        <a:p>
          <a:r>
            <a:rPr lang="ru-RU" sz="1200" dirty="0">
              <a:solidFill>
                <a:srgbClr val="9900FF"/>
              </a:solidFill>
              <a:latin typeface="Times New Roman" panose="02020603050405020304" pitchFamily="18" charset="0"/>
              <a:cs typeface="Times New Roman" panose="02020603050405020304" pitchFamily="18" charset="0"/>
            </a:rPr>
            <a:t>Ремонт автомобильных дорог местного значения</a:t>
          </a:r>
        </a:p>
      </dgm:t>
    </dgm:pt>
    <dgm:pt modelId="{D927F40F-0E44-477B-86D2-B2ABDA4CDBEA}" type="parTrans" cxnId="{F0C16D66-3829-44E5-826C-ADF129B1B257}">
      <dgm:prSet/>
      <dgm:spPr/>
      <dgm:t>
        <a:bodyPr/>
        <a:lstStyle/>
        <a:p>
          <a:endParaRPr lang="ru-RU"/>
        </a:p>
      </dgm:t>
    </dgm:pt>
    <dgm:pt modelId="{E0717738-5497-4FB7-AAD3-A0531A8E6F9E}" type="sibTrans" cxnId="{F0C16D66-3829-44E5-826C-ADF129B1B257}">
      <dgm:prSet/>
      <dgm:spPr/>
      <dgm:t>
        <a:bodyPr/>
        <a:lstStyle/>
        <a:p>
          <a:endParaRPr lang="ru-RU"/>
        </a:p>
      </dgm:t>
    </dgm:pt>
    <dgm:pt modelId="{B4579E47-B8DD-4F9C-A3CA-A3C86B032F53}">
      <dgm:prSet phldrT="[Текст]" custT="1"/>
      <dgm:spPr>
        <a:solidFill>
          <a:schemeClr val="accent6">
            <a:lumMod val="40000"/>
            <a:lumOff val="60000"/>
          </a:schemeClr>
        </a:solidFill>
      </dgm:spPr>
      <dgm:t>
        <a:bodyPr/>
        <a:lstStyle/>
        <a:p>
          <a:r>
            <a:rPr lang="ru-RU" sz="1200" dirty="0">
              <a:solidFill>
                <a:srgbClr val="9900FF"/>
              </a:solidFill>
              <a:latin typeface="Times New Roman" panose="02020603050405020304" pitchFamily="18" charset="0"/>
              <a:cs typeface="Times New Roman" panose="02020603050405020304" pitchFamily="18" charset="0"/>
            </a:rPr>
            <a:t>Ремонт сетей водоснабжения</a:t>
          </a:r>
        </a:p>
      </dgm:t>
    </dgm:pt>
    <dgm:pt modelId="{E2ADDE2D-086A-49B5-BB99-A6C82F55E220}" type="parTrans" cxnId="{B2D3B41D-C8B0-47B3-ADBF-F609FD1BCE55}">
      <dgm:prSet/>
      <dgm:spPr/>
      <dgm:t>
        <a:bodyPr/>
        <a:lstStyle/>
        <a:p>
          <a:endParaRPr lang="ru-RU"/>
        </a:p>
      </dgm:t>
    </dgm:pt>
    <dgm:pt modelId="{8B594731-6343-4E29-A1B7-522AF03A741F}" type="sibTrans" cxnId="{B2D3B41D-C8B0-47B3-ADBF-F609FD1BCE55}">
      <dgm:prSet/>
      <dgm:spPr/>
      <dgm:t>
        <a:bodyPr/>
        <a:lstStyle/>
        <a:p>
          <a:endParaRPr lang="ru-RU"/>
        </a:p>
      </dgm:t>
    </dgm:pt>
    <dgm:pt modelId="{4E30F385-E15D-48C7-819E-A47862704660}">
      <dgm:prSet custT="1"/>
      <dgm:spPr>
        <a:solidFill>
          <a:schemeClr val="accent6">
            <a:lumMod val="40000"/>
            <a:lumOff val="60000"/>
          </a:schemeClr>
        </a:solidFill>
      </dgm:spPr>
      <dgm:t>
        <a:bodyPr/>
        <a:lstStyle/>
        <a:p>
          <a:r>
            <a:rPr lang="ru-RU" sz="1200" dirty="0">
              <a:solidFill>
                <a:srgbClr val="9900FF"/>
              </a:solidFill>
              <a:latin typeface="Times New Roman" panose="02020603050405020304" pitchFamily="18" charset="0"/>
              <a:cs typeface="Times New Roman" panose="02020603050405020304" pitchFamily="18" charset="0"/>
            </a:rPr>
            <a:t>Благоустройство придомовых территорий</a:t>
          </a:r>
        </a:p>
      </dgm:t>
    </dgm:pt>
    <dgm:pt modelId="{11D82F0E-7965-463F-8A95-3A790FC05129}" type="parTrans" cxnId="{907B3EA0-BCE2-4E87-B252-B14F3C9634F5}">
      <dgm:prSet/>
      <dgm:spPr/>
      <dgm:t>
        <a:bodyPr/>
        <a:lstStyle/>
        <a:p>
          <a:endParaRPr lang="ru-RU"/>
        </a:p>
      </dgm:t>
    </dgm:pt>
    <dgm:pt modelId="{0042597D-8FB8-431B-B280-9E6CA6953710}" type="sibTrans" cxnId="{907B3EA0-BCE2-4E87-B252-B14F3C9634F5}">
      <dgm:prSet/>
      <dgm:spPr/>
      <dgm:t>
        <a:bodyPr/>
        <a:lstStyle/>
        <a:p>
          <a:endParaRPr lang="ru-RU"/>
        </a:p>
      </dgm:t>
    </dgm:pt>
    <dgm:pt modelId="{92546139-5120-47DA-ABC5-758B8837537F}">
      <dgm:prSet custT="1"/>
      <dgm:spPr>
        <a:solidFill>
          <a:schemeClr val="accent6">
            <a:lumMod val="40000"/>
            <a:lumOff val="60000"/>
          </a:schemeClr>
        </a:solidFill>
      </dgm:spPr>
      <dgm:t>
        <a:bodyPr/>
        <a:lstStyle/>
        <a:p>
          <a:r>
            <a:rPr lang="ru-RU" sz="1200" dirty="0">
              <a:solidFill>
                <a:srgbClr val="9900FF"/>
              </a:solidFill>
              <a:latin typeface="Times New Roman" panose="02020603050405020304" pitchFamily="18" charset="0"/>
              <a:cs typeface="Times New Roman" panose="02020603050405020304" pitchFamily="18" charset="0"/>
            </a:rPr>
            <a:t>Устройство уличного освещения</a:t>
          </a:r>
        </a:p>
      </dgm:t>
    </dgm:pt>
    <dgm:pt modelId="{B247DB1F-306D-4C3C-ABF6-FB697FFD1170}" type="parTrans" cxnId="{4627F8F2-F4DB-4A0F-BC9C-E3EAB5154062}">
      <dgm:prSet/>
      <dgm:spPr/>
      <dgm:t>
        <a:bodyPr/>
        <a:lstStyle/>
        <a:p>
          <a:endParaRPr lang="ru-RU"/>
        </a:p>
      </dgm:t>
    </dgm:pt>
    <dgm:pt modelId="{D71558F1-69CB-4878-A53B-42BF880CFE1C}" type="sibTrans" cxnId="{4627F8F2-F4DB-4A0F-BC9C-E3EAB5154062}">
      <dgm:prSet/>
      <dgm:spPr/>
      <dgm:t>
        <a:bodyPr/>
        <a:lstStyle/>
        <a:p>
          <a:endParaRPr lang="ru-RU"/>
        </a:p>
      </dgm:t>
    </dgm:pt>
    <dgm:pt modelId="{B6B6B4AD-7341-49ED-9691-B5B023667BF4}">
      <dgm:prSet phldrT="[Текст]" custT="1"/>
      <dgm:spPr>
        <a:solidFill>
          <a:schemeClr val="accent6">
            <a:lumMod val="40000"/>
            <a:lumOff val="60000"/>
          </a:schemeClr>
        </a:solidFill>
      </dgm:spPr>
      <dgm:t>
        <a:bodyPr/>
        <a:lstStyle/>
        <a:p>
          <a:r>
            <a:rPr lang="ru-RU" sz="1200" dirty="0">
              <a:solidFill>
                <a:srgbClr val="9900FF"/>
              </a:solidFill>
              <a:latin typeface="Times New Roman" panose="02020603050405020304" pitchFamily="18" charset="0"/>
              <a:cs typeface="Times New Roman" panose="02020603050405020304" pitchFamily="18" charset="0"/>
            </a:rPr>
            <a:t>Ремонт учреждений общего образования</a:t>
          </a:r>
        </a:p>
      </dgm:t>
    </dgm:pt>
    <dgm:pt modelId="{6ABC660E-9ACA-444B-878E-91EB837426D3}" type="parTrans" cxnId="{98F5E502-BD30-4814-9808-6A30205FD07F}">
      <dgm:prSet/>
      <dgm:spPr/>
      <dgm:t>
        <a:bodyPr/>
        <a:lstStyle/>
        <a:p>
          <a:endParaRPr lang="ru-RU"/>
        </a:p>
      </dgm:t>
    </dgm:pt>
    <dgm:pt modelId="{11C6D741-8E1E-4902-BD1D-37AC477BB519}" type="sibTrans" cxnId="{98F5E502-BD30-4814-9808-6A30205FD07F}">
      <dgm:prSet/>
      <dgm:spPr/>
      <dgm:t>
        <a:bodyPr/>
        <a:lstStyle/>
        <a:p>
          <a:endParaRPr lang="ru-RU"/>
        </a:p>
      </dgm:t>
    </dgm:pt>
    <dgm:pt modelId="{D42C529B-92DB-4D60-8FC2-2BA2165EC51B}" type="pres">
      <dgm:prSet presAssocID="{A591BBF5-4AD5-44F1-AE20-648DE2244FC1}" presName="Name0" presStyleCnt="0">
        <dgm:presLayoutVars>
          <dgm:dir/>
          <dgm:resizeHandles val="exact"/>
        </dgm:presLayoutVars>
      </dgm:prSet>
      <dgm:spPr/>
    </dgm:pt>
    <dgm:pt modelId="{82C7E25D-DF4F-46E0-B248-ED336875DA73}" type="pres">
      <dgm:prSet presAssocID="{A591BBF5-4AD5-44F1-AE20-648DE2244FC1}" presName="bkgdShp" presStyleLbl="alignAccFollowNode1" presStyleIdx="0" presStyleCnt="1" custLinFactNeighborX="-20357" custLinFactNeighborY="-18849"/>
      <dgm:spPr/>
    </dgm:pt>
    <dgm:pt modelId="{88946F2F-8936-41ED-B9FB-22BEF7E423F8}" type="pres">
      <dgm:prSet presAssocID="{A591BBF5-4AD5-44F1-AE20-648DE2244FC1}" presName="linComp" presStyleCnt="0"/>
      <dgm:spPr/>
    </dgm:pt>
    <dgm:pt modelId="{B7C42017-A40A-41F2-BFC1-620CE5C3C521}" type="pres">
      <dgm:prSet presAssocID="{B6B6B4AD-7341-49ED-9691-B5B023667BF4}" presName="compNode" presStyleCnt="0"/>
      <dgm:spPr/>
    </dgm:pt>
    <dgm:pt modelId="{B371E1B3-BB39-4380-A9D3-1D6B9C080022}" type="pres">
      <dgm:prSet presAssocID="{B6B6B4AD-7341-49ED-9691-B5B023667BF4}" presName="node" presStyleLbl="node1" presStyleIdx="0" presStyleCnt="5">
        <dgm:presLayoutVars>
          <dgm:bulletEnabled val="1"/>
        </dgm:presLayoutVars>
      </dgm:prSet>
      <dgm:spPr/>
    </dgm:pt>
    <dgm:pt modelId="{E37A7C3E-CD0A-41AE-8447-6BC9E5988C24}" type="pres">
      <dgm:prSet presAssocID="{B6B6B4AD-7341-49ED-9691-B5B023667BF4}" presName="invisiNode" presStyleLbl="node1" presStyleIdx="0" presStyleCnt="5"/>
      <dgm:spPr/>
    </dgm:pt>
    <dgm:pt modelId="{28DF9423-B6DD-4F47-96CF-871513793A0D}" type="pres">
      <dgm:prSet presAssocID="{B6B6B4AD-7341-49ED-9691-B5B023667BF4}" presName="imagNode" presStyleLbl="fgImgPlace1" presStyleIdx="0" presStyleCnt="5"/>
      <dgm:spPr>
        <a:blipFill rotWithShape="1">
          <a:blip xmlns:r="http://schemas.openxmlformats.org/officeDocument/2006/relationships" r:embed="rId1"/>
          <a:srcRect/>
          <a:stretch>
            <a:fillRect t="-18000" b="-18000"/>
          </a:stretch>
        </a:blipFill>
      </dgm:spPr>
    </dgm:pt>
    <dgm:pt modelId="{6F9DCAD2-25B0-477A-A76A-62489FC3FA69}" type="pres">
      <dgm:prSet presAssocID="{11C6D741-8E1E-4902-BD1D-37AC477BB519}" presName="sibTrans" presStyleLbl="sibTrans2D1" presStyleIdx="0" presStyleCnt="0"/>
      <dgm:spPr/>
    </dgm:pt>
    <dgm:pt modelId="{5E8F5D5E-947A-465B-87DB-92B321867474}" type="pres">
      <dgm:prSet presAssocID="{C5F6D93F-0029-4E3B-BFCE-5FC14B12F116}" presName="compNode" presStyleCnt="0"/>
      <dgm:spPr/>
    </dgm:pt>
    <dgm:pt modelId="{A1D157A7-35E2-4AA1-BB77-4CDA2F376630}" type="pres">
      <dgm:prSet presAssocID="{C5F6D93F-0029-4E3B-BFCE-5FC14B12F116}" presName="node" presStyleLbl="node1" presStyleIdx="1" presStyleCnt="5">
        <dgm:presLayoutVars>
          <dgm:bulletEnabled val="1"/>
        </dgm:presLayoutVars>
      </dgm:prSet>
      <dgm:spPr/>
    </dgm:pt>
    <dgm:pt modelId="{860C602D-DB33-465D-9580-F68425912A4C}" type="pres">
      <dgm:prSet presAssocID="{C5F6D93F-0029-4E3B-BFCE-5FC14B12F116}" presName="invisiNode" presStyleLbl="node1" presStyleIdx="1" presStyleCnt="5"/>
      <dgm:spPr/>
    </dgm:pt>
    <dgm:pt modelId="{A7F506BE-45D0-48B6-AF40-DBE6E45C383D}" type="pres">
      <dgm:prSet presAssocID="{C5F6D93F-0029-4E3B-BFCE-5FC14B12F116}" presName="imagNode" presStyleLbl="fgImgPlace1" presStyleIdx="1" presStyleCnt="5"/>
      <dgm:spPr>
        <a:blipFill rotWithShape="1">
          <a:blip xmlns:r="http://schemas.openxmlformats.org/officeDocument/2006/relationships" r:embed="rId2"/>
          <a:srcRect/>
          <a:stretch>
            <a:fillRect l="-12000" r="-12000"/>
          </a:stretch>
        </a:blipFill>
      </dgm:spPr>
    </dgm:pt>
    <dgm:pt modelId="{3C37307D-A407-4DC9-8A62-49447F2AA725}" type="pres">
      <dgm:prSet presAssocID="{E0717738-5497-4FB7-AAD3-A0531A8E6F9E}" presName="sibTrans" presStyleLbl="sibTrans2D1" presStyleIdx="0" presStyleCnt="0"/>
      <dgm:spPr/>
    </dgm:pt>
    <dgm:pt modelId="{99177088-73E3-4DAD-9D79-573D8E7FD1D8}" type="pres">
      <dgm:prSet presAssocID="{B4579E47-B8DD-4F9C-A3CA-A3C86B032F53}" presName="compNode" presStyleCnt="0"/>
      <dgm:spPr/>
    </dgm:pt>
    <dgm:pt modelId="{1DD61109-0895-4B17-8F23-F757635AB355}" type="pres">
      <dgm:prSet presAssocID="{B4579E47-B8DD-4F9C-A3CA-A3C86B032F53}" presName="node" presStyleLbl="node1" presStyleIdx="2" presStyleCnt="5" custLinFactNeighborX="1691" custLinFactNeighborY="0">
        <dgm:presLayoutVars>
          <dgm:bulletEnabled val="1"/>
        </dgm:presLayoutVars>
      </dgm:prSet>
      <dgm:spPr/>
    </dgm:pt>
    <dgm:pt modelId="{E5227AD4-7DD6-4E0F-A7B4-E20ADBE30E1E}" type="pres">
      <dgm:prSet presAssocID="{B4579E47-B8DD-4F9C-A3CA-A3C86B032F53}" presName="invisiNode" presStyleLbl="node1" presStyleIdx="2" presStyleCnt="5"/>
      <dgm:spPr/>
    </dgm:pt>
    <dgm:pt modelId="{3C2A1178-5D54-4C42-9857-8170565BA4DB}" type="pres">
      <dgm:prSet presAssocID="{B4579E47-B8DD-4F9C-A3CA-A3C86B032F53}" presName="imagNode" presStyleLbl="fgImgPlace1" presStyleIdx="2" presStyleCnt="5"/>
      <dgm:spPr>
        <a:blipFill rotWithShape="1">
          <a:blip xmlns:r="http://schemas.openxmlformats.org/officeDocument/2006/relationships" r:embed="rId3"/>
          <a:srcRect/>
          <a:stretch>
            <a:fillRect t="-3000" b="-3000"/>
          </a:stretch>
        </a:blipFill>
      </dgm:spPr>
    </dgm:pt>
    <dgm:pt modelId="{527D382E-D75F-4C40-A5F2-08EBB08B456D}" type="pres">
      <dgm:prSet presAssocID="{8B594731-6343-4E29-A1B7-522AF03A741F}" presName="sibTrans" presStyleLbl="sibTrans2D1" presStyleIdx="0" presStyleCnt="0"/>
      <dgm:spPr/>
    </dgm:pt>
    <dgm:pt modelId="{FADE2C0E-C7EC-4C2E-A041-E9EF16581C30}" type="pres">
      <dgm:prSet presAssocID="{4E30F385-E15D-48C7-819E-A47862704660}" presName="compNode" presStyleCnt="0"/>
      <dgm:spPr/>
    </dgm:pt>
    <dgm:pt modelId="{D55521C5-769F-4BDE-9C36-209E7ECB09DA}" type="pres">
      <dgm:prSet presAssocID="{4E30F385-E15D-48C7-819E-A47862704660}" presName="node" presStyleLbl="node1" presStyleIdx="3" presStyleCnt="5">
        <dgm:presLayoutVars>
          <dgm:bulletEnabled val="1"/>
        </dgm:presLayoutVars>
      </dgm:prSet>
      <dgm:spPr/>
    </dgm:pt>
    <dgm:pt modelId="{F61AA272-F80F-4E92-AA59-F497DF98FFB9}" type="pres">
      <dgm:prSet presAssocID="{4E30F385-E15D-48C7-819E-A47862704660}" presName="invisiNode" presStyleLbl="node1" presStyleIdx="3" presStyleCnt="5"/>
      <dgm:spPr/>
    </dgm:pt>
    <dgm:pt modelId="{642FF542-F6A1-4F51-845D-5A3DDDED363C}" type="pres">
      <dgm:prSet presAssocID="{4E30F385-E15D-48C7-819E-A47862704660}" presName="imagNode" presStyleLbl="fgImgPlace1" presStyleIdx="3" presStyleCnt="5"/>
      <dgm:spPr>
        <a:blipFill rotWithShape="1">
          <a:blip xmlns:r="http://schemas.openxmlformats.org/officeDocument/2006/relationships" r:embed="rId4"/>
          <a:srcRect/>
          <a:stretch>
            <a:fillRect l="-4000" r="-4000"/>
          </a:stretch>
        </a:blipFill>
      </dgm:spPr>
    </dgm:pt>
    <dgm:pt modelId="{0C7C2AB2-F83F-40E7-A189-019F6227B8AE}" type="pres">
      <dgm:prSet presAssocID="{0042597D-8FB8-431B-B280-9E6CA6953710}" presName="sibTrans" presStyleLbl="sibTrans2D1" presStyleIdx="0" presStyleCnt="0"/>
      <dgm:spPr/>
    </dgm:pt>
    <dgm:pt modelId="{F4F31D8C-31B6-4999-A6A5-D80214D330C0}" type="pres">
      <dgm:prSet presAssocID="{92546139-5120-47DA-ABC5-758B8837537F}" presName="compNode" presStyleCnt="0"/>
      <dgm:spPr/>
    </dgm:pt>
    <dgm:pt modelId="{520DB536-082F-456A-9A2B-FC72098E758A}" type="pres">
      <dgm:prSet presAssocID="{92546139-5120-47DA-ABC5-758B8837537F}" presName="node" presStyleLbl="node1" presStyleIdx="4" presStyleCnt="5">
        <dgm:presLayoutVars>
          <dgm:bulletEnabled val="1"/>
        </dgm:presLayoutVars>
      </dgm:prSet>
      <dgm:spPr/>
    </dgm:pt>
    <dgm:pt modelId="{60BD5FAC-66E8-4B35-A173-3E1A0802F081}" type="pres">
      <dgm:prSet presAssocID="{92546139-5120-47DA-ABC5-758B8837537F}" presName="invisiNode" presStyleLbl="node1" presStyleIdx="4" presStyleCnt="5"/>
      <dgm:spPr/>
    </dgm:pt>
    <dgm:pt modelId="{491D2E85-3E82-4156-B16D-4BC577675FC2}" type="pres">
      <dgm:prSet presAssocID="{92546139-5120-47DA-ABC5-758B8837537F}" presName="imagNode" presStyleLbl="fgImgPlace1" presStyleIdx="4" presStyleCnt="5"/>
      <dgm:spPr>
        <a:blipFill rotWithShape="1">
          <a:blip xmlns:r="http://schemas.openxmlformats.org/officeDocument/2006/relationships" r:embed="rId5"/>
          <a:srcRect/>
          <a:stretch>
            <a:fillRect l="-30000" r="-30000"/>
          </a:stretch>
        </a:blipFill>
      </dgm:spPr>
    </dgm:pt>
  </dgm:ptLst>
  <dgm:cxnLst>
    <dgm:cxn modelId="{FE92BC01-57BF-45D0-8143-0C3A55D61EC2}" type="presOf" srcId="{4E30F385-E15D-48C7-819E-A47862704660}" destId="{D55521C5-769F-4BDE-9C36-209E7ECB09DA}" srcOrd="0" destOrd="0" presId="urn:microsoft.com/office/officeart/2005/8/layout/pList2"/>
    <dgm:cxn modelId="{98F5E502-BD30-4814-9808-6A30205FD07F}" srcId="{A591BBF5-4AD5-44F1-AE20-648DE2244FC1}" destId="{B6B6B4AD-7341-49ED-9691-B5B023667BF4}" srcOrd="0" destOrd="0" parTransId="{6ABC660E-9ACA-444B-878E-91EB837426D3}" sibTransId="{11C6D741-8E1E-4902-BD1D-37AC477BB519}"/>
    <dgm:cxn modelId="{B2D3B41D-C8B0-47B3-ADBF-F609FD1BCE55}" srcId="{A591BBF5-4AD5-44F1-AE20-648DE2244FC1}" destId="{B4579E47-B8DD-4F9C-A3CA-A3C86B032F53}" srcOrd="2" destOrd="0" parTransId="{E2ADDE2D-086A-49B5-BB99-A6C82F55E220}" sibTransId="{8B594731-6343-4E29-A1B7-522AF03A741F}"/>
    <dgm:cxn modelId="{3E3ED45E-4F98-4099-A860-E5D9962475A8}" type="presOf" srcId="{8B594731-6343-4E29-A1B7-522AF03A741F}" destId="{527D382E-D75F-4C40-A5F2-08EBB08B456D}" srcOrd="0" destOrd="0" presId="urn:microsoft.com/office/officeart/2005/8/layout/pList2"/>
    <dgm:cxn modelId="{F0C16D66-3829-44E5-826C-ADF129B1B257}" srcId="{A591BBF5-4AD5-44F1-AE20-648DE2244FC1}" destId="{C5F6D93F-0029-4E3B-BFCE-5FC14B12F116}" srcOrd="1" destOrd="0" parTransId="{D927F40F-0E44-477B-86D2-B2ABDA4CDBEA}" sibTransId="{E0717738-5497-4FB7-AAD3-A0531A8E6F9E}"/>
    <dgm:cxn modelId="{FA18B988-A3B0-4B37-9983-C7829DAA9321}" type="presOf" srcId="{11C6D741-8E1E-4902-BD1D-37AC477BB519}" destId="{6F9DCAD2-25B0-477A-A76A-62489FC3FA69}" srcOrd="0" destOrd="0" presId="urn:microsoft.com/office/officeart/2005/8/layout/pList2"/>
    <dgm:cxn modelId="{907B3EA0-BCE2-4E87-B252-B14F3C9634F5}" srcId="{A591BBF5-4AD5-44F1-AE20-648DE2244FC1}" destId="{4E30F385-E15D-48C7-819E-A47862704660}" srcOrd="3" destOrd="0" parTransId="{11D82F0E-7965-463F-8A95-3A790FC05129}" sibTransId="{0042597D-8FB8-431B-B280-9E6CA6953710}"/>
    <dgm:cxn modelId="{B9E553B1-F32F-4827-906A-C1B010CC92D3}" type="presOf" srcId="{C5F6D93F-0029-4E3B-BFCE-5FC14B12F116}" destId="{A1D157A7-35E2-4AA1-BB77-4CDA2F376630}" srcOrd="0" destOrd="0" presId="urn:microsoft.com/office/officeart/2005/8/layout/pList2"/>
    <dgm:cxn modelId="{DEC283B3-6741-4986-B0E5-F84782524FF2}" type="presOf" srcId="{B4579E47-B8DD-4F9C-A3CA-A3C86B032F53}" destId="{1DD61109-0895-4B17-8F23-F757635AB355}" srcOrd="0" destOrd="0" presId="urn:microsoft.com/office/officeart/2005/8/layout/pList2"/>
    <dgm:cxn modelId="{112164D0-1811-4137-B5C8-F2BE7B5BB772}" type="presOf" srcId="{A591BBF5-4AD5-44F1-AE20-648DE2244FC1}" destId="{D42C529B-92DB-4D60-8FC2-2BA2165EC51B}" srcOrd="0" destOrd="0" presId="urn:microsoft.com/office/officeart/2005/8/layout/pList2"/>
    <dgm:cxn modelId="{725000DC-C7F7-4C4E-88BD-9533CEBF300C}" type="presOf" srcId="{0042597D-8FB8-431B-B280-9E6CA6953710}" destId="{0C7C2AB2-F83F-40E7-A189-019F6227B8AE}" srcOrd="0" destOrd="0" presId="urn:microsoft.com/office/officeart/2005/8/layout/pList2"/>
    <dgm:cxn modelId="{66B65EE4-34A6-4FD1-807A-73306B698DC0}" type="presOf" srcId="{92546139-5120-47DA-ABC5-758B8837537F}" destId="{520DB536-082F-456A-9A2B-FC72098E758A}" srcOrd="0" destOrd="0" presId="urn:microsoft.com/office/officeart/2005/8/layout/pList2"/>
    <dgm:cxn modelId="{4627F8F2-F4DB-4A0F-BC9C-E3EAB5154062}" srcId="{A591BBF5-4AD5-44F1-AE20-648DE2244FC1}" destId="{92546139-5120-47DA-ABC5-758B8837537F}" srcOrd="4" destOrd="0" parTransId="{B247DB1F-306D-4C3C-ABF6-FB697FFD1170}" sibTransId="{D71558F1-69CB-4878-A53B-42BF880CFE1C}"/>
    <dgm:cxn modelId="{43D355F3-9E2F-4776-9B5B-061FF5F09467}" type="presOf" srcId="{B6B6B4AD-7341-49ED-9691-B5B023667BF4}" destId="{B371E1B3-BB39-4380-A9D3-1D6B9C080022}" srcOrd="0" destOrd="0" presId="urn:microsoft.com/office/officeart/2005/8/layout/pList2"/>
    <dgm:cxn modelId="{FE21A9F6-F25F-4511-8CD9-210D01D32DC7}" type="presOf" srcId="{E0717738-5497-4FB7-AAD3-A0531A8E6F9E}" destId="{3C37307D-A407-4DC9-8A62-49447F2AA725}" srcOrd="0" destOrd="0" presId="urn:microsoft.com/office/officeart/2005/8/layout/pList2"/>
    <dgm:cxn modelId="{B7E15C8C-18F9-48E7-AA55-3EF66E315CC8}" type="presParOf" srcId="{D42C529B-92DB-4D60-8FC2-2BA2165EC51B}" destId="{82C7E25D-DF4F-46E0-B248-ED336875DA73}" srcOrd="0" destOrd="0" presId="urn:microsoft.com/office/officeart/2005/8/layout/pList2"/>
    <dgm:cxn modelId="{C54305AE-DCA0-45C1-AE91-2161728B6A03}" type="presParOf" srcId="{D42C529B-92DB-4D60-8FC2-2BA2165EC51B}" destId="{88946F2F-8936-41ED-B9FB-22BEF7E423F8}" srcOrd="1" destOrd="0" presId="urn:microsoft.com/office/officeart/2005/8/layout/pList2"/>
    <dgm:cxn modelId="{4EEF3EF1-02BB-4C80-BD32-76ACAB6633A4}" type="presParOf" srcId="{88946F2F-8936-41ED-B9FB-22BEF7E423F8}" destId="{B7C42017-A40A-41F2-BFC1-620CE5C3C521}" srcOrd="0" destOrd="0" presId="urn:microsoft.com/office/officeart/2005/8/layout/pList2"/>
    <dgm:cxn modelId="{78E8F277-81DA-4E4A-A472-B5B7D952FBCC}" type="presParOf" srcId="{B7C42017-A40A-41F2-BFC1-620CE5C3C521}" destId="{B371E1B3-BB39-4380-A9D3-1D6B9C080022}" srcOrd="0" destOrd="0" presId="urn:microsoft.com/office/officeart/2005/8/layout/pList2"/>
    <dgm:cxn modelId="{07AE033C-FC3A-4AFD-97D0-6EB7A06645F1}" type="presParOf" srcId="{B7C42017-A40A-41F2-BFC1-620CE5C3C521}" destId="{E37A7C3E-CD0A-41AE-8447-6BC9E5988C24}" srcOrd="1" destOrd="0" presId="urn:microsoft.com/office/officeart/2005/8/layout/pList2"/>
    <dgm:cxn modelId="{FBA52AA0-2EF3-4D31-AA2B-6AE3A3EA9C81}" type="presParOf" srcId="{B7C42017-A40A-41F2-BFC1-620CE5C3C521}" destId="{28DF9423-B6DD-4F47-96CF-871513793A0D}" srcOrd="2" destOrd="0" presId="urn:microsoft.com/office/officeart/2005/8/layout/pList2"/>
    <dgm:cxn modelId="{EC24EB66-05A3-4576-A2F4-7007E9F3EADE}" type="presParOf" srcId="{88946F2F-8936-41ED-B9FB-22BEF7E423F8}" destId="{6F9DCAD2-25B0-477A-A76A-62489FC3FA69}" srcOrd="1" destOrd="0" presId="urn:microsoft.com/office/officeart/2005/8/layout/pList2"/>
    <dgm:cxn modelId="{A8E1CE3E-9C2C-4CAF-90ED-5097D1A6F2BC}" type="presParOf" srcId="{88946F2F-8936-41ED-B9FB-22BEF7E423F8}" destId="{5E8F5D5E-947A-465B-87DB-92B321867474}" srcOrd="2" destOrd="0" presId="urn:microsoft.com/office/officeart/2005/8/layout/pList2"/>
    <dgm:cxn modelId="{4E29335A-A1ED-4231-B6C3-D87589EF2DBB}" type="presParOf" srcId="{5E8F5D5E-947A-465B-87DB-92B321867474}" destId="{A1D157A7-35E2-4AA1-BB77-4CDA2F376630}" srcOrd="0" destOrd="0" presId="urn:microsoft.com/office/officeart/2005/8/layout/pList2"/>
    <dgm:cxn modelId="{6791A3B7-531D-4031-A62B-073174D2A1C8}" type="presParOf" srcId="{5E8F5D5E-947A-465B-87DB-92B321867474}" destId="{860C602D-DB33-465D-9580-F68425912A4C}" srcOrd="1" destOrd="0" presId="urn:microsoft.com/office/officeart/2005/8/layout/pList2"/>
    <dgm:cxn modelId="{D6FA09C2-D052-4485-9920-29CE21CA8A01}" type="presParOf" srcId="{5E8F5D5E-947A-465B-87DB-92B321867474}" destId="{A7F506BE-45D0-48B6-AF40-DBE6E45C383D}" srcOrd="2" destOrd="0" presId="urn:microsoft.com/office/officeart/2005/8/layout/pList2"/>
    <dgm:cxn modelId="{5E2C495F-ED75-4D52-98B6-653B974C3454}" type="presParOf" srcId="{88946F2F-8936-41ED-B9FB-22BEF7E423F8}" destId="{3C37307D-A407-4DC9-8A62-49447F2AA725}" srcOrd="3" destOrd="0" presId="urn:microsoft.com/office/officeart/2005/8/layout/pList2"/>
    <dgm:cxn modelId="{D83426C2-04CE-4A2A-AF3B-1097A0DDAB0E}" type="presParOf" srcId="{88946F2F-8936-41ED-B9FB-22BEF7E423F8}" destId="{99177088-73E3-4DAD-9D79-573D8E7FD1D8}" srcOrd="4" destOrd="0" presId="urn:microsoft.com/office/officeart/2005/8/layout/pList2"/>
    <dgm:cxn modelId="{426FA238-511C-4DB6-83D5-F7AB5CA8A81B}" type="presParOf" srcId="{99177088-73E3-4DAD-9D79-573D8E7FD1D8}" destId="{1DD61109-0895-4B17-8F23-F757635AB355}" srcOrd="0" destOrd="0" presId="urn:microsoft.com/office/officeart/2005/8/layout/pList2"/>
    <dgm:cxn modelId="{B543638F-21B3-4A5F-A3AC-D6D813127FEC}" type="presParOf" srcId="{99177088-73E3-4DAD-9D79-573D8E7FD1D8}" destId="{E5227AD4-7DD6-4E0F-A7B4-E20ADBE30E1E}" srcOrd="1" destOrd="0" presId="urn:microsoft.com/office/officeart/2005/8/layout/pList2"/>
    <dgm:cxn modelId="{7645A963-4A16-4C21-A03E-1A94B6B59BA7}" type="presParOf" srcId="{99177088-73E3-4DAD-9D79-573D8E7FD1D8}" destId="{3C2A1178-5D54-4C42-9857-8170565BA4DB}" srcOrd="2" destOrd="0" presId="urn:microsoft.com/office/officeart/2005/8/layout/pList2"/>
    <dgm:cxn modelId="{E3D9DCA3-7DFC-47CF-ABF4-48890B4C90E6}" type="presParOf" srcId="{88946F2F-8936-41ED-B9FB-22BEF7E423F8}" destId="{527D382E-D75F-4C40-A5F2-08EBB08B456D}" srcOrd="5" destOrd="0" presId="urn:microsoft.com/office/officeart/2005/8/layout/pList2"/>
    <dgm:cxn modelId="{C044DD38-B1F2-4D89-8A7E-27B4892990E3}" type="presParOf" srcId="{88946F2F-8936-41ED-B9FB-22BEF7E423F8}" destId="{FADE2C0E-C7EC-4C2E-A041-E9EF16581C30}" srcOrd="6" destOrd="0" presId="urn:microsoft.com/office/officeart/2005/8/layout/pList2"/>
    <dgm:cxn modelId="{C2CDC3E7-5799-46E5-A7E3-42C18FFC1304}" type="presParOf" srcId="{FADE2C0E-C7EC-4C2E-A041-E9EF16581C30}" destId="{D55521C5-769F-4BDE-9C36-209E7ECB09DA}" srcOrd="0" destOrd="0" presId="urn:microsoft.com/office/officeart/2005/8/layout/pList2"/>
    <dgm:cxn modelId="{C767BB67-BD66-4E20-A85D-7B0A9DAA2094}" type="presParOf" srcId="{FADE2C0E-C7EC-4C2E-A041-E9EF16581C30}" destId="{F61AA272-F80F-4E92-AA59-F497DF98FFB9}" srcOrd="1" destOrd="0" presId="urn:microsoft.com/office/officeart/2005/8/layout/pList2"/>
    <dgm:cxn modelId="{C7925B5A-B233-4499-8682-6E3F8DCD1634}" type="presParOf" srcId="{FADE2C0E-C7EC-4C2E-A041-E9EF16581C30}" destId="{642FF542-F6A1-4F51-845D-5A3DDDED363C}" srcOrd="2" destOrd="0" presId="urn:microsoft.com/office/officeart/2005/8/layout/pList2"/>
    <dgm:cxn modelId="{8F43DF6F-58CB-4B6C-B427-17D8151C444B}" type="presParOf" srcId="{88946F2F-8936-41ED-B9FB-22BEF7E423F8}" destId="{0C7C2AB2-F83F-40E7-A189-019F6227B8AE}" srcOrd="7" destOrd="0" presId="urn:microsoft.com/office/officeart/2005/8/layout/pList2"/>
    <dgm:cxn modelId="{A1DDDE7F-960F-4DD0-8A60-1509758953EF}" type="presParOf" srcId="{88946F2F-8936-41ED-B9FB-22BEF7E423F8}" destId="{F4F31D8C-31B6-4999-A6A5-D80214D330C0}" srcOrd="8" destOrd="0" presId="urn:microsoft.com/office/officeart/2005/8/layout/pList2"/>
    <dgm:cxn modelId="{8D55244F-585A-4002-BC5B-F737BDB20824}" type="presParOf" srcId="{F4F31D8C-31B6-4999-A6A5-D80214D330C0}" destId="{520DB536-082F-456A-9A2B-FC72098E758A}" srcOrd="0" destOrd="0" presId="urn:microsoft.com/office/officeart/2005/8/layout/pList2"/>
    <dgm:cxn modelId="{63B3B449-6317-465D-B95F-DA8604ED1BA4}" type="presParOf" srcId="{F4F31D8C-31B6-4999-A6A5-D80214D330C0}" destId="{60BD5FAC-66E8-4B35-A173-3E1A0802F081}" srcOrd="1" destOrd="0" presId="urn:microsoft.com/office/officeart/2005/8/layout/pList2"/>
    <dgm:cxn modelId="{F1DB3FCE-C382-4FF9-A5B0-CCD7BACAFD80}" type="presParOf" srcId="{F4F31D8C-31B6-4999-A6A5-D80214D330C0}" destId="{491D2E85-3E82-4156-B16D-4BC577675FC2}"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99BF70-BC83-4C31-BDF0-CD4752E4FF79}">
      <dsp:nvSpPr>
        <dsp:cNvPr id="0" name=""/>
        <dsp:cNvSpPr/>
      </dsp:nvSpPr>
      <dsp:spPr>
        <a:xfrm>
          <a:off x="894238" y="793"/>
          <a:ext cx="4637490" cy="604866"/>
        </a:xfrm>
        <a:prstGeom prst="roundRect">
          <a:avLst>
            <a:gd name="adj" fmla="val 10000"/>
          </a:avLst>
        </a:prstGeom>
        <a:solidFill>
          <a:schemeClr val="accent4">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002060"/>
              </a:solidFill>
              <a:latin typeface="Times New Roman" panose="02020603050405020304" pitchFamily="18" charset="0"/>
              <a:cs typeface="Times New Roman" panose="02020603050405020304" pitchFamily="18" charset="0"/>
            </a:rPr>
            <a:t>Участники бюджетного процесса</a:t>
          </a:r>
        </a:p>
      </dsp:txBody>
      <dsp:txXfrm>
        <a:off x="911954" y="18509"/>
        <a:ext cx="4602058" cy="569434"/>
      </dsp:txXfrm>
    </dsp:sp>
    <dsp:sp modelId="{64472B14-7459-469A-B5D0-FD85B44BFC2F}">
      <dsp:nvSpPr>
        <dsp:cNvPr id="0" name=""/>
        <dsp:cNvSpPr/>
      </dsp:nvSpPr>
      <dsp:spPr>
        <a:xfrm>
          <a:off x="894238" y="714536"/>
          <a:ext cx="604866" cy="604866"/>
        </a:xfrm>
        <a:prstGeom prst="roundRect">
          <a:avLst>
            <a:gd name="adj" fmla="val 16670"/>
          </a:avLst>
        </a:prstGeom>
        <a:blipFill rotWithShape="1">
          <a:blip xmlns:r="http://schemas.openxmlformats.org/officeDocument/2006/relationships" r:embed="rId1"/>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B85C69-804A-48D7-94FB-DDF3B2513565}">
      <dsp:nvSpPr>
        <dsp:cNvPr id="0" name=""/>
        <dsp:cNvSpPr/>
      </dsp:nvSpPr>
      <dsp:spPr>
        <a:xfrm>
          <a:off x="1535397" y="714536"/>
          <a:ext cx="3996331" cy="604866"/>
        </a:xfrm>
        <a:prstGeom prst="roundRect">
          <a:avLst>
            <a:gd name="adj" fmla="val 16670"/>
          </a:avLst>
        </a:prstGeom>
        <a:solidFill>
          <a:schemeClr val="accent4">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Администрация Анучинского МО</a:t>
          </a:r>
        </a:p>
      </dsp:txBody>
      <dsp:txXfrm>
        <a:off x="1564929" y="744068"/>
        <a:ext cx="3937267" cy="545802"/>
      </dsp:txXfrm>
    </dsp:sp>
    <dsp:sp modelId="{835BC97C-6C76-46E8-A311-FC029410416B}">
      <dsp:nvSpPr>
        <dsp:cNvPr id="0" name=""/>
        <dsp:cNvSpPr/>
      </dsp:nvSpPr>
      <dsp:spPr>
        <a:xfrm>
          <a:off x="894238" y="1391987"/>
          <a:ext cx="604866" cy="604866"/>
        </a:xfrm>
        <a:prstGeom prst="roundRect">
          <a:avLst>
            <a:gd name="adj" fmla="val 16670"/>
          </a:avLst>
        </a:prstGeom>
        <a:blipFill rotWithShape="1">
          <a:blip xmlns:r="http://schemas.openxmlformats.org/officeDocument/2006/relationships" r:embed="rId2"/>
          <a:srcRect/>
          <a:stretch>
            <a:fillRect t="-13000" b="-1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B06858-FFB8-4369-B6A1-B19D72733DA5}">
      <dsp:nvSpPr>
        <dsp:cNvPr id="0" name=""/>
        <dsp:cNvSpPr/>
      </dsp:nvSpPr>
      <dsp:spPr>
        <a:xfrm>
          <a:off x="1535397" y="1391987"/>
          <a:ext cx="3996331" cy="604866"/>
        </a:xfrm>
        <a:prstGeom prst="roundRect">
          <a:avLst>
            <a:gd name="adj" fmla="val 16670"/>
          </a:avLst>
        </a:prstGeom>
        <a:solidFill>
          <a:schemeClr val="accent4">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Финансово – экономическое управление администрации Анучинского МО</a:t>
          </a:r>
        </a:p>
      </dsp:txBody>
      <dsp:txXfrm>
        <a:off x="1564929" y="1421519"/>
        <a:ext cx="3937267" cy="545802"/>
      </dsp:txXfrm>
    </dsp:sp>
    <dsp:sp modelId="{D416204C-9E08-4A78-908A-144DB974F39D}">
      <dsp:nvSpPr>
        <dsp:cNvPr id="0" name=""/>
        <dsp:cNvSpPr/>
      </dsp:nvSpPr>
      <dsp:spPr>
        <a:xfrm>
          <a:off x="894238" y="2069438"/>
          <a:ext cx="604866" cy="604866"/>
        </a:xfrm>
        <a:prstGeom prst="roundRect">
          <a:avLst>
            <a:gd name="adj" fmla="val 16670"/>
          </a:avLst>
        </a:prstGeom>
        <a:blipFill rotWithShape="1">
          <a:blip xmlns:r="http://schemas.openxmlformats.org/officeDocument/2006/relationships" r:embed="rId3"/>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C32C02-33FB-402D-9573-9DA8B74A00F4}">
      <dsp:nvSpPr>
        <dsp:cNvPr id="0" name=""/>
        <dsp:cNvSpPr/>
      </dsp:nvSpPr>
      <dsp:spPr>
        <a:xfrm>
          <a:off x="1535397" y="2069438"/>
          <a:ext cx="3996331" cy="604866"/>
        </a:xfrm>
        <a:prstGeom prst="roundRect">
          <a:avLst>
            <a:gd name="adj" fmla="val 16670"/>
          </a:avLst>
        </a:prstGeom>
        <a:solidFill>
          <a:schemeClr val="accent4">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Глава администрации Анучинского МО</a:t>
          </a:r>
        </a:p>
      </dsp:txBody>
      <dsp:txXfrm>
        <a:off x="1564929" y="2098970"/>
        <a:ext cx="3937267" cy="545802"/>
      </dsp:txXfrm>
    </dsp:sp>
    <dsp:sp modelId="{F7D188B6-9473-4B26-90CC-073335D84676}">
      <dsp:nvSpPr>
        <dsp:cNvPr id="0" name=""/>
        <dsp:cNvSpPr/>
      </dsp:nvSpPr>
      <dsp:spPr>
        <a:xfrm>
          <a:off x="894238" y="2746889"/>
          <a:ext cx="604866" cy="604866"/>
        </a:xfrm>
        <a:prstGeom prst="roundRect">
          <a:avLst>
            <a:gd name="adj" fmla="val 16670"/>
          </a:avLst>
        </a:prstGeom>
        <a:blipFill rotWithShape="1">
          <a:blip xmlns:r="http://schemas.openxmlformats.org/officeDocument/2006/relationships" r:embed="rId4"/>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E21F2A-86F2-417D-B425-A2D1E2C6D2BE}">
      <dsp:nvSpPr>
        <dsp:cNvPr id="0" name=""/>
        <dsp:cNvSpPr/>
      </dsp:nvSpPr>
      <dsp:spPr>
        <a:xfrm>
          <a:off x="1535397" y="2746889"/>
          <a:ext cx="3996331" cy="604866"/>
        </a:xfrm>
        <a:prstGeom prst="roundRect">
          <a:avLst>
            <a:gd name="adj" fmla="val 16670"/>
          </a:avLst>
        </a:prstGeom>
        <a:solidFill>
          <a:schemeClr val="accent4">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Дума Анучинского МО</a:t>
          </a:r>
        </a:p>
      </dsp:txBody>
      <dsp:txXfrm>
        <a:off x="1564929" y="2776421"/>
        <a:ext cx="3937267" cy="5458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6D6826-0A78-49C8-B767-6B9D0F643522}">
      <dsp:nvSpPr>
        <dsp:cNvPr id="0" name=""/>
        <dsp:cNvSpPr/>
      </dsp:nvSpPr>
      <dsp:spPr>
        <a:xfrm rot="16200000">
          <a:off x="544872" y="-541683"/>
          <a:ext cx="1544366" cy="2627732"/>
        </a:xfrm>
        <a:prstGeom prst="flowChartManualOperation">
          <a:avLst/>
        </a:prstGeom>
        <a:solidFill>
          <a:schemeClr val="accent4">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3500" tIns="0" rIns="63500" bIns="0" numCol="1" spcCol="1270" anchor="ctr" anchorCtr="0">
          <a:noAutofit/>
        </a:bodyPr>
        <a:lstStyle/>
        <a:p>
          <a:pPr marL="0" lvl="0" indent="0" algn="ctr" defTabSz="444500">
            <a:lnSpc>
              <a:spcPct val="90000"/>
            </a:lnSpc>
            <a:spcBef>
              <a:spcPct val="0"/>
            </a:spcBef>
            <a:spcAft>
              <a:spcPct val="35000"/>
            </a:spcAft>
            <a:buNone/>
          </a:pPr>
          <a:r>
            <a:rPr lang="ru-RU" sz="1000" b="1" kern="1200" dirty="0">
              <a:solidFill>
                <a:srgbClr val="C00000"/>
              </a:solidFill>
              <a:latin typeface="Times New Roman" panose="02020603050405020304" pitchFamily="18" charset="0"/>
              <a:cs typeface="Times New Roman" panose="02020603050405020304" pitchFamily="18" charset="0"/>
            </a:rPr>
            <a:t>не позднее 1ноября 2025 года</a:t>
          </a: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проект решения о бюджете Анучинского муниципального округа на 2026год и плановый период 2027 и 2028 годов размещается в информационно-телекоммуникационной сети Интернет для проведения общественных обсуждений</a:t>
          </a:r>
        </a:p>
      </dsp:txBody>
      <dsp:txXfrm rot="5400000">
        <a:off x="3189" y="308873"/>
        <a:ext cx="2627732" cy="926620"/>
      </dsp:txXfrm>
    </dsp:sp>
    <dsp:sp modelId="{B277CC73-F3A0-4893-A39F-0C74D9483CA1}">
      <dsp:nvSpPr>
        <dsp:cNvPr id="0" name=""/>
        <dsp:cNvSpPr/>
      </dsp:nvSpPr>
      <dsp:spPr>
        <a:xfrm rot="16200000">
          <a:off x="3369685" y="-541683"/>
          <a:ext cx="1544366" cy="2627732"/>
        </a:xfrm>
        <a:prstGeom prst="flowChartManualOperation">
          <a:avLst/>
        </a:prstGeom>
        <a:solidFill>
          <a:schemeClr val="accent4">
            <a:alpha val="90000"/>
            <a:hueOff val="0"/>
            <a:satOff val="0"/>
            <a:lumOff val="0"/>
            <a:alphaOff val="-13333"/>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3500" tIns="0" rIns="63500" bIns="0" numCol="1" spcCol="1270" anchor="ctr" anchorCtr="0">
          <a:noAutofit/>
        </a:bodyPr>
        <a:lstStyle/>
        <a:p>
          <a:pPr marL="0" lvl="0" indent="0" algn="ctr" defTabSz="444500">
            <a:lnSpc>
              <a:spcPct val="90000"/>
            </a:lnSpc>
            <a:spcBef>
              <a:spcPct val="0"/>
            </a:spcBef>
            <a:spcAft>
              <a:spcPct val="35000"/>
            </a:spcAft>
            <a:buNone/>
          </a:pPr>
          <a:r>
            <a:rPr lang="ru-RU" sz="1000" b="1" kern="1200" dirty="0">
              <a:solidFill>
                <a:srgbClr val="C00000"/>
              </a:solidFill>
              <a:latin typeface="Times New Roman" panose="02020603050405020304" pitchFamily="18" charset="0"/>
              <a:cs typeface="Times New Roman" panose="02020603050405020304" pitchFamily="18" charset="0"/>
            </a:rPr>
            <a:t>18 ноября 2025 года</a:t>
          </a: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публичные слушания по проекту бюджета Анучинского муниципального округа на 2026год и плановый период 2027 и 2028годов проводятся в актовом зале здания администрации (</a:t>
          </a:r>
          <a:r>
            <a:rPr lang="ru-RU" sz="1000" kern="1200" dirty="0" err="1">
              <a:solidFill>
                <a:schemeClr val="tx1">
                  <a:lumMod val="95000"/>
                  <a:lumOff val="5000"/>
                </a:schemeClr>
              </a:solidFill>
              <a:latin typeface="Times New Roman" panose="02020603050405020304" pitchFamily="18" charset="0"/>
              <a:cs typeface="Times New Roman" panose="02020603050405020304" pitchFamily="18" charset="0"/>
            </a:rPr>
            <a:t>с.Анучино</a:t>
          </a: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000" kern="1200" dirty="0" err="1">
              <a:solidFill>
                <a:schemeClr val="tx1">
                  <a:lumMod val="95000"/>
                  <a:lumOff val="5000"/>
                </a:schemeClr>
              </a:solidFill>
              <a:latin typeface="Times New Roman" panose="02020603050405020304" pitchFamily="18" charset="0"/>
              <a:cs typeface="Times New Roman" panose="02020603050405020304" pitchFamily="18" charset="0"/>
            </a:rPr>
            <a:t>ул.Лазо</a:t>
          </a: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 6)</a:t>
          </a:r>
        </a:p>
      </dsp:txBody>
      <dsp:txXfrm rot="5400000">
        <a:off x="2828002" y="308873"/>
        <a:ext cx="2627732" cy="926620"/>
      </dsp:txXfrm>
    </dsp:sp>
    <dsp:sp modelId="{D41F9D49-AE85-4AA2-96E4-AF2051CF5C0C}">
      <dsp:nvSpPr>
        <dsp:cNvPr id="0" name=""/>
        <dsp:cNvSpPr/>
      </dsp:nvSpPr>
      <dsp:spPr>
        <a:xfrm rot="16200000">
          <a:off x="6323006" y="-670192"/>
          <a:ext cx="1544366" cy="2884750"/>
        </a:xfrm>
        <a:prstGeom prst="flowChartManualOperation">
          <a:avLst/>
        </a:prstGeom>
        <a:solidFill>
          <a:schemeClr val="accent4">
            <a:alpha val="90000"/>
            <a:hueOff val="0"/>
            <a:satOff val="0"/>
            <a:lumOff val="0"/>
            <a:alphaOff val="-26667"/>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3500" tIns="0" rIns="63500" bIns="0" numCol="1" spcCol="1270" anchor="ctr" anchorCtr="0">
          <a:noAutofit/>
        </a:bodyPr>
        <a:lstStyle/>
        <a:p>
          <a:pPr marL="0" lvl="0" indent="0" algn="ctr" defTabSz="444500">
            <a:lnSpc>
              <a:spcPct val="90000"/>
            </a:lnSpc>
            <a:spcBef>
              <a:spcPct val="0"/>
            </a:spcBef>
            <a:spcAft>
              <a:spcPct val="35000"/>
            </a:spcAft>
            <a:buNone/>
          </a:pPr>
          <a:r>
            <a:rPr lang="ru-RU" sz="1000" b="1" kern="1200" dirty="0">
              <a:solidFill>
                <a:srgbClr val="C00000"/>
              </a:solidFill>
              <a:latin typeface="Times New Roman" panose="02020603050405020304" pitchFamily="18" charset="0"/>
              <a:cs typeface="Times New Roman" panose="02020603050405020304" pitchFamily="18" charset="0"/>
            </a:rPr>
            <a:t>не позднее 20 октября 2025 года</a:t>
          </a: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 проект решения о бюджете Анучинского муниципального округа на 2026 год и плановый период 2027 и 2028 годов направляется на согласование в Минфин Приморского края</a:t>
          </a:r>
        </a:p>
      </dsp:txBody>
      <dsp:txXfrm rot="5400000">
        <a:off x="5652814" y="308873"/>
        <a:ext cx="2884750" cy="926620"/>
      </dsp:txXfrm>
    </dsp:sp>
    <dsp:sp modelId="{56E80793-5829-478E-9B9C-911244333FB9}">
      <dsp:nvSpPr>
        <dsp:cNvPr id="0" name=""/>
        <dsp:cNvSpPr/>
      </dsp:nvSpPr>
      <dsp:spPr>
        <a:xfrm rot="16200000">
          <a:off x="9276328" y="-541683"/>
          <a:ext cx="1544366" cy="2627732"/>
        </a:xfrm>
        <a:prstGeom prst="flowChartManualOperation">
          <a:avLst/>
        </a:prstGeom>
        <a:solidFill>
          <a:schemeClr val="accent4">
            <a:alpha val="90000"/>
            <a:hueOff val="0"/>
            <a:satOff val="0"/>
            <a:lumOff val="0"/>
            <a:alphaOff val="-4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3500" tIns="0" rIns="63500" bIns="0" numCol="1" spcCol="1270" anchor="ctr" anchorCtr="0">
          <a:noAutofit/>
        </a:bodyPr>
        <a:lstStyle/>
        <a:p>
          <a:pPr marL="0" lvl="0" indent="0" algn="ctr" defTabSz="444500">
            <a:lnSpc>
              <a:spcPct val="90000"/>
            </a:lnSpc>
            <a:spcBef>
              <a:spcPct val="0"/>
            </a:spcBef>
            <a:spcAft>
              <a:spcPct val="35000"/>
            </a:spcAft>
            <a:buNone/>
          </a:pPr>
          <a:r>
            <a:rPr lang="ru-RU" sz="1000" b="1" kern="1200" dirty="0">
              <a:solidFill>
                <a:srgbClr val="C00000"/>
              </a:solidFill>
              <a:latin typeface="Times New Roman" panose="02020603050405020304" pitchFamily="18" charset="0"/>
              <a:cs typeface="Times New Roman" panose="02020603050405020304" pitchFamily="18" charset="0"/>
            </a:rPr>
            <a:t>не позднее 15 ноября 2025 года</a:t>
          </a: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 проект решения о бюджете Анучинского муниципального округа на 2025 год и плановый период 2026 и 2027 годов вносится Главой округа на рассмотрение в Думу Анучинского муниципального округа </a:t>
          </a:r>
        </a:p>
      </dsp:txBody>
      <dsp:txXfrm rot="5400000">
        <a:off x="8734645" y="308873"/>
        <a:ext cx="2627732" cy="9266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DA075C-229E-4D45-B65C-B2C3058669F2}">
      <dsp:nvSpPr>
        <dsp:cNvPr id="0" name=""/>
        <dsp:cNvSpPr/>
      </dsp:nvSpPr>
      <dsp:spPr>
        <a:xfrm>
          <a:off x="1414011" y="1407"/>
          <a:ext cx="954989" cy="620742"/>
        </a:xfrm>
        <a:prstGeom prst="roundRect">
          <a:avLst/>
        </a:prstGeom>
        <a:solidFill>
          <a:srgbClr val="FED6FA"/>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2024 год</a:t>
          </a:r>
        </a:p>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79437,89</a:t>
          </a:r>
        </a:p>
      </dsp:txBody>
      <dsp:txXfrm>
        <a:off x="1444313" y="31709"/>
        <a:ext cx="894385" cy="560138"/>
      </dsp:txXfrm>
    </dsp:sp>
    <dsp:sp modelId="{6AFCB754-523E-4EFE-A5DD-9F6A5C7B8644}">
      <dsp:nvSpPr>
        <dsp:cNvPr id="0" name=""/>
        <dsp:cNvSpPr/>
      </dsp:nvSpPr>
      <dsp:spPr>
        <a:xfrm>
          <a:off x="652086" y="311779"/>
          <a:ext cx="2478839" cy="2478839"/>
        </a:xfrm>
        <a:custGeom>
          <a:avLst/>
          <a:gdLst/>
          <a:ahLst/>
          <a:cxnLst/>
          <a:rect l="0" t="0" r="0" b="0"/>
          <a:pathLst>
            <a:path>
              <a:moveTo>
                <a:pt x="1844665" y="157828"/>
              </a:moveTo>
              <a:arcTo wR="1239419" hR="1239419" stAng="17953852" swAng="1210878"/>
            </a:path>
          </a:pathLst>
        </a:custGeom>
        <a:noFill/>
        <a:ln w="6350" cap="flat" cmpd="sng" algn="ctr">
          <a:solidFill>
            <a:schemeClr val="accent1">
              <a:hueOff val="0"/>
              <a:satOff val="0"/>
              <a:lumOff val="0"/>
              <a:alphaOff val="0"/>
            </a:schemeClr>
          </a:solidFill>
          <a:prstDash val="solid"/>
          <a:miter lim="800000"/>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90A6E7C6-7F60-4704-8539-8FCB06D1F3C2}">
      <dsp:nvSpPr>
        <dsp:cNvPr id="0" name=""/>
        <dsp:cNvSpPr/>
      </dsp:nvSpPr>
      <dsp:spPr>
        <a:xfrm>
          <a:off x="2592770" y="857825"/>
          <a:ext cx="954989" cy="620742"/>
        </a:xfrm>
        <a:prstGeom prst="roundRect">
          <a:avLst/>
        </a:prstGeom>
        <a:solidFill>
          <a:srgbClr val="FED6FA"/>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2025 год 76863,89</a:t>
          </a:r>
        </a:p>
      </dsp:txBody>
      <dsp:txXfrm>
        <a:off x="2623072" y="888127"/>
        <a:ext cx="894385" cy="560138"/>
      </dsp:txXfrm>
    </dsp:sp>
    <dsp:sp modelId="{B6BB0053-0ECD-429F-A818-C4D0A4AEFB56}">
      <dsp:nvSpPr>
        <dsp:cNvPr id="0" name=""/>
        <dsp:cNvSpPr/>
      </dsp:nvSpPr>
      <dsp:spPr>
        <a:xfrm>
          <a:off x="652086" y="311779"/>
          <a:ext cx="2478839" cy="2478839"/>
        </a:xfrm>
        <a:custGeom>
          <a:avLst/>
          <a:gdLst/>
          <a:ahLst/>
          <a:cxnLst/>
          <a:rect l="0" t="0" r="0" b="0"/>
          <a:pathLst>
            <a:path>
              <a:moveTo>
                <a:pt x="2475861" y="1325294"/>
              </a:moveTo>
              <a:arcTo wR="1239419" hR="1239419" stAng="21838380" swAng="1359215"/>
            </a:path>
          </a:pathLst>
        </a:custGeom>
        <a:noFill/>
        <a:ln w="6350" cap="flat" cmpd="sng" algn="ctr">
          <a:solidFill>
            <a:schemeClr val="accent1">
              <a:hueOff val="0"/>
              <a:satOff val="0"/>
              <a:lumOff val="0"/>
              <a:alphaOff val="0"/>
            </a:schemeClr>
          </a:solidFill>
          <a:prstDash val="solid"/>
          <a:miter lim="800000"/>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56BC5EB4-9B62-47A4-BB83-FE1CD174A619}">
      <dsp:nvSpPr>
        <dsp:cNvPr id="0" name=""/>
        <dsp:cNvSpPr/>
      </dsp:nvSpPr>
      <dsp:spPr>
        <a:xfrm>
          <a:off x="2142524" y="2243539"/>
          <a:ext cx="954989" cy="620742"/>
        </a:xfrm>
        <a:prstGeom prst="roundRect">
          <a:avLst/>
        </a:prstGeom>
        <a:solidFill>
          <a:srgbClr val="FED6FA"/>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2028 год 89120,57</a:t>
          </a:r>
        </a:p>
      </dsp:txBody>
      <dsp:txXfrm>
        <a:off x="2172826" y="2273841"/>
        <a:ext cx="894385" cy="560138"/>
      </dsp:txXfrm>
    </dsp:sp>
    <dsp:sp modelId="{62B11CF8-3540-4278-BA1A-22AD722FA046}">
      <dsp:nvSpPr>
        <dsp:cNvPr id="0" name=""/>
        <dsp:cNvSpPr/>
      </dsp:nvSpPr>
      <dsp:spPr>
        <a:xfrm>
          <a:off x="652086" y="311779"/>
          <a:ext cx="2478839" cy="2478839"/>
        </a:xfrm>
        <a:custGeom>
          <a:avLst/>
          <a:gdLst/>
          <a:ahLst/>
          <a:cxnLst/>
          <a:rect l="0" t="0" r="0" b="0"/>
          <a:pathLst>
            <a:path>
              <a:moveTo>
                <a:pt x="1391395" y="2469486"/>
              </a:moveTo>
              <a:arcTo wR="1239419" hR="1239419" stAng="4977405" swAng="845191"/>
            </a:path>
          </a:pathLst>
        </a:custGeom>
        <a:noFill/>
        <a:ln w="6350" cap="flat" cmpd="sng" algn="ctr">
          <a:solidFill>
            <a:schemeClr val="accent1">
              <a:hueOff val="0"/>
              <a:satOff val="0"/>
              <a:lumOff val="0"/>
              <a:alphaOff val="0"/>
            </a:schemeClr>
          </a:solidFill>
          <a:prstDash val="solid"/>
          <a:miter lim="800000"/>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16432373-7074-42E5-98FC-9DC56D09E657}">
      <dsp:nvSpPr>
        <dsp:cNvPr id="0" name=""/>
        <dsp:cNvSpPr/>
      </dsp:nvSpPr>
      <dsp:spPr>
        <a:xfrm>
          <a:off x="685499" y="2243539"/>
          <a:ext cx="954989" cy="620742"/>
        </a:xfrm>
        <a:prstGeom prst="roundRect">
          <a:avLst/>
        </a:prstGeom>
        <a:solidFill>
          <a:srgbClr val="FED6FA"/>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2027 год 86421,91</a:t>
          </a:r>
        </a:p>
      </dsp:txBody>
      <dsp:txXfrm>
        <a:off x="715801" y="2273841"/>
        <a:ext cx="894385" cy="560138"/>
      </dsp:txXfrm>
    </dsp:sp>
    <dsp:sp modelId="{1C1ABA3D-65BC-4D4F-A10F-7EF7FB155E14}">
      <dsp:nvSpPr>
        <dsp:cNvPr id="0" name=""/>
        <dsp:cNvSpPr/>
      </dsp:nvSpPr>
      <dsp:spPr>
        <a:xfrm>
          <a:off x="652086" y="311779"/>
          <a:ext cx="2478839" cy="2478839"/>
        </a:xfrm>
        <a:custGeom>
          <a:avLst/>
          <a:gdLst/>
          <a:ahLst/>
          <a:cxnLst/>
          <a:rect l="0" t="0" r="0" b="0"/>
          <a:pathLst>
            <a:path>
              <a:moveTo>
                <a:pt x="131444" y="1794895"/>
              </a:moveTo>
              <a:arcTo wR="1239419" hR="1239419" stAng="9202405" swAng="1359215"/>
            </a:path>
          </a:pathLst>
        </a:custGeom>
        <a:noFill/>
        <a:ln w="6350" cap="flat" cmpd="sng" algn="ctr">
          <a:solidFill>
            <a:schemeClr val="accent1">
              <a:hueOff val="0"/>
              <a:satOff val="0"/>
              <a:lumOff val="0"/>
              <a:alphaOff val="0"/>
            </a:schemeClr>
          </a:solidFill>
          <a:prstDash val="solid"/>
          <a:miter lim="800000"/>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AFC1A0F0-EFEC-4B44-86D1-3C58D68C3DF1}">
      <dsp:nvSpPr>
        <dsp:cNvPr id="0" name=""/>
        <dsp:cNvSpPr/>
      </dsp:nvSpPr>
      <dsp:spPr>
        <a:xfrm>
          <a:off x="235253" y="857825"/>
          <a:ext cx="954989" cy="620742"/>
        </a:xfrm>
        <a:prstGeom prst="roundRect">
          <a:avLst/>
        </a:prstGeom>
        <a:solidFill>
          <a:srgbClr val="FED6FA"/>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2026 год 89489,76</a:t>
          </a:r>
        </a:p>
      </dsp:txBody>
      <dsp:txXfrm>
        <a:off x="265555" y="888127"/>
        <a:ext cx="894385" cy="560138"/>
      </dsp:txXfrm>
    </dsp:sp>
    <dsp:sp modelId="{9ADFB6F8-777D-453D-9AE6-0BF4A16B6801}">
      <dsp:nvSpPr>
        <dsp:cNvPr id="0" name=""/>
        <dsp:cNvSpPr/>
      </dsp:nvSpPr>
      <dsp:spPr>
        <a:xfrm>
          <a:off x="652086" y="311779"/>
          <a:ext cx="2478839" cy="2478839"/>
        </a:xfrm>
        <a:custGeom>
          <a:avLst/>
          <a:gdLst/>
          <a:ahLst/>
          <a:cxnLst/>
          <a:rect l="0" t="0" r="0" b="0"/>
          <a:pathLst>
            <a:path>
              <a:moveTo>
                <a:pt x="298192" y="433037"/>
              </a:moveTo>
              <a:arcTo wR="1239419" hR="1239419" stAng="13235271" swAng="1210878"/>
            </a:path>
          </a:pathLst>
        </a:custGeom>
        <a:noFill/>
        <a:ln w="6350" cap="flat" cmpd="sng" algn="ctr">
          <a:solidFill>
            <a:schemeClr val="accent1">
              <a:hueOff val="0"/>
              <a:satOff val="0"/>
              <a:lumOff val="0"/>
              <a:alphaOff val="0"/>
            </a:schemeClr>
          </a:solidFill>
          <a:prstDash val="solid"/>
          <a:miter lim="800000"/>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DA075C-229E-4D45-B65C-B2C3058669F2}">
      <dsp:nvSpPr>
        <dsp:cNvPr id="0" name=""/>
        <dsp:cNvSpPr/>
      </dsp:nvSpPr>
      <dsp:spPr>
        <a:xfrm>
          <a:off x="1589576" y="1048"/>
          <a:ext cx="954755" cy="620590"/>
        </a:xfrm>
        <a:prstGeom prst="roundRect">
          <a:avLst/>
        </a:prstGeom>
        <a:solidFill>
          <a:srgbClr val="CC99FF"/>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2024 год 79688,73</a:t>
          </a:r>
        </a:p>
      </dsp:txBody>
      <dsp:txXfrm>
        <a:off x="1619871" y="31343"/>
        <a:ext cx="894165" cy="560000"/>
      </dsp:txXfrm>
    </dsp:sp>
    <dsp:sp modelId="{6AFCB754-523E-4EFE-A5DD-9F6A5C7B8644}">
      <dsp:nvSpPr>
        <dsp:cNvPr id="0" name=""/>
        <dsp:cNvSpPr/>
      </dsp:nvSpPr>
      <dsp:spPr>
        <a:xfrm>
          <a:off x="827123" y="311344"/>
          <a:ext cx="2479661" cy="2479661"/>
        </a:xfrm>
        <a:custGeom>
          <a:avLst/>
          <a:gdLst/>
          <a:ahLst/>
          <a:cxnLst/>
          <a:rect l="0" t="0" r="0" b="0"/>
          <a:pathLst>
            <a:path>
              <a:moveTo>
                <a:pt x="1845102" y="157783"/>
              </a:moveTo>
              <a:arcTo wR="1239830" hR="1239830" stAng="17953298" swAng="1211757"/>
            </a:path>
          </a:pathLst>
        </a:custGeom>
        <a:noFill/>
        <a:ln w="6350" cap="flat" cmpd="sng" algn="ctr">
          <a:solidFill>
            <a:schemeClr val="accent1">
              <a:hueOff val="0"/>
              <a:satOff val="0"/>
              <a:lumOff val="0"/>
              <a:alphaOff val="0"/>
            </a:schemeClr>
          </a:solidFill>
          <a:prstDash val="solid"/>
          <a:miter lim="800000"/>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90A6E7C6-7F60-4704-8539-8FCB06D1F3C2}">
      <dsp:nvSpPr>
        <dsp:cNvPr id="0" name=""/>
        <dsp:cNvSpPr/>
      </dsp:nvSpPr>
      <dsp:spPr>
        <a:xfrm>
          <a:off x="2768725" y="857750"/>
          <a:ext cx="954755" cy="620590"/>
        </a:xfrm>
        <a:prstGeom prst="roundRect">
          <a:avLst/>
        </a:prstGeom>
        <a:solidFill>
          <a:srgbClr val="CC99FF"/>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2025 год 82742,86</a:t>
          </a:r>
        </a:p>
      </dsp:txBody>
      <dsp:txXfrm>
        <a:off x="2799020" y="888045"/>
        <a:ext cx="894165" cy="560000"/>
      </dsp:txXfrm>
    </dsp:sp>
    <dsp:sp modelId="{B6BB0053-0ECD-429F-A818-C4D0A4AEFB56}">
      <dsp:nvSpPr>
        <dsp:cNvPr id="0" name=""/>
        <dsp:cNvSpPr/>
      </dsp:nvSpPr>
      <dsp:spPr>
        <a:xfrm>
          <a:off x="827123" y="311344"/>
          <a:ext cx="2479661" cy="2479661"/>
        </a:xfrm>
        <a:custGeom>
          <a:avLst/>
          <a:gdLst/>
          <a:ahLst/>
          <a:cxnLst/>
          <a:rect l="0" t="0" r="0" b="0"/>
          <a:pathLst>
            <a:path>
              <a:moveTo>
                <a:pt x="2476689" y="1325629"/>
              </a:moveTo>
              <a:arcTo wR="1239830" hR="1239830" stAng="21838090" swAng="1359895"/>
            </a:path>
          </a:pathLst>
        </a:custGeom>
        <a:noFill/>
        <a:ln w="6350" cap="flat" cmpd="sng" algn="ctr">
          <a:solidFill>
            <a:schemeClr val="accent1">
              <a:hueOff val="0"/>
              <a:satOff val="0"/>
              <a:lumOff val="0"/>
              <a:alphaOff val="0"/>
            </a:schemeClr>
          </a:solidFill>
          <a:prstDash val="solid"/>
          <a:miter lim="800000"/>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56BC5EB4-9B62-47A4-BB83-FE1CD174A619}">
      <dsp:nvSpPr>
        <dsp:cNvPr id="0" name=""/>
        <dsp:cNvSpPr/>
      </dsp:nvSpPr>
      <dsp:spPr>
        <a:xfrm>
          <a:off x="2318330" y="2243923"/>
          <a:ext cx="954755" cy="620590"/>
        </a:xfrm>
        <a:prstGeom prst="roundRect">
          <a:avLst/>
        </a:prstGeom>
        <a:solidFill>
          <a:srgbClr val="CC99FF"/>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2028 год 86458,08</a:t>
          </a:r>
        </a:p>
      </dsp:txBody>
      <dsp:txXfrm>
        <a:off x="2348625" y="2274218"/>
        <a:ext cx="894165" cy="560000"/>
      </dsp:txXfrm>
    </dsp:sp>
    <dsp:sp modelId="{62B11CF8-3540-4278-BA1A-22AD722FA046}">
      <dsp:nvSpPr>
        <dsp:cNvPr id="0" name=""/>
        <dsp:cNvSpPr/>
      </dsp:nvSpPr>
      <dsp:spPr>
        <a:xfrm>
          <a:off x="827123" y="311344"/>
          <a:ext cx="2479661" cy="2479661"/>
        </a:xfrm>
        <a:custGeom>
          <a:avLst/>
          <a:gdLst/>
          <a:ahLst/>
          <a:cxnLst/>
          <a:rect l="0" t="0" r="0" b="0"/>
          <a:pathLst>
            <a:path>
              <a:moveTo>
                <a:pt x="1392026" y="2470284"/>
              </a:moveTo>
              <a:arcTo wR="1239830" hR="1239830" stAng="4976930" swAng="846139"/>
            </a:path>
          </a:pathLst>
        </a:custGeom>
        <a:noFill/>
        <a:ln w="6350" cap="flat" cmpd="sng" algn="ctr">
          <a:solidFill>
            <a:schemeClr val="accent1">
              <a:hueOff val="0"/>
              <a:satOff val="0"/>
              <a:lumOff val="0"/>
              <a:alphaOff val="0"/>
            </a:schemeClr>
          </a:solidFill>
          <a:prstDash val="solid"/>
          <a:miter lim="800000"/>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16432373-7074-42E5-98FC-9DC56D09E657}">
      <dsp:nvSpPr>
        <dsp:cNvPr id="0" name=""/>
        <dsp:cNvSpPr/>
      </dsp:nvSpPr>
      <dsp:spPr>
        <a:xfrm>
          <a:off x="860822" y="2243923"/>
          <a:ext cx="954755" cy="620590"/>
        </a:xfrm>
        <a:prstGeom prst="roundRect">
          <a:avLst/>
        </a:prstGeom>
        <a:solidFill>
          <a:srgbClr val="CC99FF"/>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2027 год 85108,78</a:t>
          </a:r>
        </a:p>
      </dsp:txBody>
      <dsp:txXfrm>
        <a:off x="891117" y="2274218"/>
        <a:ext cx="894165" cy="560000"/>
      </dsp:txXfrm>
    </dsp:sp>
    <dsp:sp modelId="{1C1ABA3D-65BC-4D4F-A10F-7EF7FB155E14}">
      <dsp:nvSpPr>
        <dsp:cNvPr id="0" name=""/>
        <dsp:cNvSpPr/>
      </dsp:nvSpPr>
      <dsp:spPr>
        <a:xfrm>
          <a:off x="827123" y="311344"/>
          <a:ext cx="2479661" cy="2479661"/>
        </a:xfrm>
        <a:custGeom>
          <a:avLst/>
          <a:gdLst/>
          <a:ahLst/>
          <a:cxnLst/>
          <a:rect l="0" t="0" r="0" b="0"/>
          <a:pathLst>
            <a:path>
              <a:moveTo>
                <a:pt x="131551" y="1795616"/>
              </a:moveTo>
              <a:arcTo wR="1239830" hR="1239830" stAng="9202014" swAng="1359895"/>
            </a:path>
          </a:pathLst>
        </a:custGeom>
        <a:noFill/>
        <a:ln w="6350" cap="flat" cmpd="sng" algn="ctr">
          <a:solidFill>
            <a:schemeClr val="accent1">
              <a:hueOff val="0"/>
              <a:satOff val="0"/>
              <a:lumOff val="0"/>
              <a:alphaOff val="0"/>
            </a:schemeClr>
          </a:solidFill>
          <a:prstDash val="solid"/>
          <a:miter lim="800000"/>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AFC1A0F0-EFEC-4B44-86D1-3C58D68C3DF1}">
      <dsp:nvSpPr>
        <dsp:cNvPr id="0" name=""/>
        <dsp:cNvSpPr/>
      </dsp:nvSpPr>
      <dsp:spPr>
        <a:xfrm>
          <a:off x="410427" y="857750"/>
          <a:ext cx="954755" cy="620590"/>
        </a:xfrm>
        <a:prstGeom prst="roundRect">
          <a:avLst/>
        </a:prstGeom>
        <a:solidFill>
          <a:srgbClr val="CC99FF"/>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2026 год 89489,76</a:t>
          </a:r>
        </a:p>
      </dsp:txBody>
      <dsp:txXfrm>
        <a:off x="440722" y="888045"/>
        <a:ext cx="894165" cy="560000"/>
      </dsp:txXfrm>
    </dsp:sp>
    <dsp:sp modelId="{9ADFB6F8-777D-453D-9AE6-0BF4A16B6801}">
      <dsp:nvSpPr>
        <dsp:cNvPr id="0" name=""/>
        <dsp:cNvSpPr/>
      </dsp:nvSpPr>
      <dsp:spPr>
        <a:xfrm>
          <a:off x="827123" y="311344"/>
          <a:ext cx="2479661" cy="2479661"/>
        </a:xfrm>
        <a:custGeom>
          <a:avLst/>
          <a:gdLst/>
          <a:ahLst/>
          <a:cxnLst/>
          <a:rect l="0" t="0" r="0" b="0"/>
          <a:pathLst>
            <a:path>
              <a:moveTo>
                <a:pt x="298215" y="433269"/>
              </a:moveTo>
              <a:arcTo wR="1239830" hR="1239830" stAng="13234945" swAng="1211757"/>
            </a:path>
          </a:pathLst>
        </a:custGeom>
        <a:noFill/>
        <a:ln w="6350" cap="flat" cmpd="sng" algn="ctr">
          <a:solidFill>
            <a:schemeClr val="accent1">
              <a:hueOff val="0"/>
              <a:satOff val="0"/>
              <a:lumOff val="0"/>
              <a:alphaOff val="0"/>
            </a:schemeClr>
          </a:solidFill>
          <a:prstDash val="solid"/>
          <a:miter lim="800000"/>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E82745-C478-4E58-8ADA-DE1760BA91AC}">
      <dsp:nvSpPr>
        <dsp:cNvPr id="0" name=""/>
        <dsp:cNvSpPr/>
      </dsp:nvSpPr>
      <dsp:spPr>
        <a:xfrm>
          <a:off x="0" y="0"/>
          <a:ext cx="5324437" cy="1114101"/>
        </a:xfrm>
        <a:prstGeom prst="roundRect">
          <a:avLst>
            <a:gd name="adj" fmla="val 10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BE50F3B7-6194-4ADD-8DE4-732D0747E10F}">
      <dsp:nvSpPr>
        <dsp:cNvPr id="0" name=""/>
        <dsp:cNvSpPr/>
      </dsp:nvSpPr>
      <dsp:spPr>
        <a:xfrm>
          <a:off x="102692" y="226873"/>
          <a:ext cx="1564053" cy="817007"/>
        </a:xfrm>
        <a:prstGeom prst="roundRect">
          <a:avLst>
            <a:gd name="adj" fmla="val 10000"/>
          </a:avLst>
        </a:prstGeom>
        <a:blipFill rotWithShape="1">
          <a:blip xmlns:r="http://schemas.openxmlformats.org/officeDocument/2006/relationships" r:embed="rId1"/>
          <a:srcRect/>
          <a:stretch>
            <a:fillRect t="-46000" b="-46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CAC331C8-BE51-406F-9EF5-AC6F316EA313}">
      <dsp:nvSpPr>
        <dsp:cNvPr id="0" name=""/>
        <dsp:cNvSpPr/>
      </dsp:nvSpPr>
      <dsp:spPr>
        <a:xfrm rot="10800000">
          <a:off x="159733" y="1114101"/>
          <a:ext cx="1564053" cy="1361679"/>
        </a:xfrm>
        <a:prstGeom prst="round2SameRect">
          <a:avLst>
            <a:gd name="adj1" fmla="val 10500"/>
            <a:gd name="adj2" fmla="val 0"/>
          </a:avLst>
        </a:prstGeom>
        <a:solidFill>
          <a:schemeClr val="accent2">
            <a:lumMod val="60000"/>
            <a:lumOff val="4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Общегосударственные вопросы</a:t>
          </a:r>
        </a:p>
      </dsp:txBody>
      <dsp:txXfrm rot="10800000">
        <a:off x="201609" y="1114101"/>
        <a:ext cx="1480301" cy="1319803"/>
      </dsp:txXfrm>
    </dsp:sp>
    <dsp:sp modelId="{1CE14BF8-834A-4D6E-A52E-D40C5754E10D}">
      <dsp:nvSpPr>
        <dsp:cNvPr id="0" name=""/>
        <dsp:cNvSpPr/>
      </dsp:nvSpPr>
      <dsp:spPr>
        <a:xfrm>
          <a:off x="1880191" y="148546"/>
          <a:ext cx="1564053" cy="817007"/>
        </a:xfrm>
        <a:prstGeom prst="roundRect">
          <a:avLst>
            <a:gd name="adj" fmla="val 10000"/>
          </a:avLst>
        </a:prstGeom>
        <a:blipFill rotWithShape="0">
          <a:blip xmlns:r="http://schemas.openxmlformats.org/officeDocument/2006/relationships" r:embed="rId2"/>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72575A3-F211-4156-8D2E-2A5BD46570C9}">
      <dsp:nvSpPr>
        <dsp:cNvPr id="0" name=""/>
        <dsp:cNvSpPr/>
      </dsp:nvSpPr>
      <dsp:spPr>
        <a:xfrm rot="10800000">
          <a:off x="1880191" y="1114101"/>
          <a:ext cx="1564053" cy="1361679"/>
        </a:xfrm>
        <a:prstGeom prst="round2SameRect">
          <a:avLst>
            <a:gd name="adj1" fmla="val 10500"/>
            <a:gd name="adj2" fmla="val 0"/>
          </a:avLst>
        </a:prstGeom>
        <a:solidFill>
          <a:schemeClr val="accent1">
            <a:lumMod val="60000"/>
            <a:lumOff val="4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оборона</a:t>
          </a:r>
        </a:p>
      </dsp:txBody>
      <dsp:txXfrm rot="10800000">
        <a:off x="1922067" y="1114101"/>
        <a:ext cx="1480301" cy="1319803"/>
      </dsp:txXfrm>
    </dsp:sp>
    <dsp:sp modelId="{1796D9A1-3CE5-40E1-A92D-121BD4E4F110}">
      <dsp:nvSpPr>
        <dsp:cNvPr id="0" name=""/>
        <dsp:cNvSpPr/>
      </dsp:nvSpPr>
      <dsp:spPr>
        <a:xfrm>
          <a:off x="3556372" y="148546"/>
          <a:ext cx="1564053" cy="817007"/>
        </a:xfrm>
        <a:prstGeom prst="roundRect">
          <a:avLst>
            <a:gd name="adj" fmla="val 10000"/>
          </a:avLst>
        </a:prstGeom>
        <a:blipFill rotWithShape="1">
          <a:blip xmlns:r="http://schemas.openxmlformats.org/officeDocument/2006/relationships" r:embed="rId3"/>
          <a:srcRect/>
          <a:stretch>
            <a:fillRect t="-35000" b="-35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DA74EAD-807A-4BC0-8FA9-19E213ACCFC5}">
      <dsp:nvSpPr>
        <dsp:cNvPr id="0" name=""/>
        <dsp:cNvSpPr/>
      </dsp:nvSpPr>
      <dsp:spPr>
        <a:xfrm rot="10800000">
          <a:off x="3600650" y="1114101"/>
          <a:ext cx="1564053" cy="1361679"/>
        </a:xfrm>
        <a:prstGeom prst="round2SameRect">
          <a:avLst>
            <a:gd name="adj1" fmla="val 10500"/>
            <a:gd name="adj2" fmla="val 0"/>
          </a:avLst>
        </a:prstGeom>
        <a:solidFill>
          <a:schemeClr val="accent4">
            <a:lumMod val="60000"/>
            <a:lumOff val="4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безопасность и правоохранительная деятельность</a:t>
          </a:r>
        </a:p>
      </dsp:txBody>
      <dsp:txXfrm rot="10800000">
        <a:off x="3642526" y="1114101"/>
        <a:ext cx="1480301" cy="131980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E82745-C478-4E58-8ADA-DE1760BA91AC}">
      <dsp:nvSpPr>
        <dsp:cNvPr id="0" name=""/>
        <dsp:cNvSpPr/>
      </dsp:nvSpPr>
      <dsp:spPr>
        <a:xfrm>
          <a:off x="0" y="0"/>
          <a:ext cx="5221738" cy="1114101"/>
        </a:xfrm>
        <a:prstGeom prst="roundRect">
          <a:avLst>
            <a:gd name="adj" fmla="val 10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BE50F3B7-6194-4ADD-8DE4-732D0747E10F}">
      <dsp:nvSpPr>
        <dsp:cNvPr id="0" name=""/>
        <dsp:cNvSpPr/>
      </dsp:nvSpPr>
      <dsp:spPr>
        <a:xfrm>
          <a:off x="156652" y="148546"/>
          <a:ext cx="1533885" cy="817007"/>
        </a:xfrm>
        <a:prstGeom prst="roundRect">
          <a:avLst>
            <a:gd name="adj" fmla="val 10000"/>
          </a:avLst>
        </a:prstGeom>
        <a:blipFill rotWithShape="1">
          <a:blip xmlns:r="http://schemas.openxmlformats.org/officeDocument/2006/relationships" r:embed="rId1"/>
          <a:srcRect/>
          <a:stretch>
            <a:fillRect t="-5000" b="-5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CAC331C8-BE51-406F-9EF5-AC6F316EA313}">
      <dsp:nvSpPr>
        <dsp:cNvPr id="0" name=""/>
        <dsp:cNvSpPr/>
      </dsp:nvSpPr>
      <dsp:spPr>
        <a:xfrm rot="10800000">
          <a:off x="156652" y="1114101"/>
          <a:ext cx="1533885" cy="1361679"/>
        </a:xfrm>
        <a:prstGeom prst="round2SameRect">
          <a:avLst>
            <a:gd name="adj1" fmla="val 10500"/>
            <a:gd name="adj2" fmla="val 0"/>
          </a:avLst>
        </a:prstGeom>
        <a:solidFill>
          <a:schemeClr val="accent6">
            <a:lumMod val="60000"/>
            <a:lumOff val="4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экономика</a:t>
          </a:r>
        </a:p>
      </dsp:txBody>
      <dsp:txXfrm rot="10800000">
        <a:off x="198528" y="1114101"/>
        <a:ext cx="1450133" cy="1319803"/>
      </dsp:txXfrm>
    </dsp:sp>
    <dsp:sp modelId="{1CE14BF8-834A-4D6E-A52E-D40C5754E10D}">
      <dsp:nvSpPr>
        <dsp:cNvPr id="0" name=""/>
        <dsp:cNvSpPr/>
      </dsp:nvSpPr>
      <dsp:spPr>
        <a:xfrm>
          <a:off x="1843926" y="148546"/>
          <a:ext cx="1533885" cy="817007"/>
        </a:xfrm>
        <a:prstGeom prst="roundRect">
          <a:avLst>
            <a:gd name="adj" fmla="val 10000"/>
          </a:avLst>
        </a:prstGeom>
        <a:blipFill rotWithShape="1">
          <a:blip xmlns:r="http://schemas.openxmlformats.org/officeDocument/2006/relationships" r:embed="rId2"/>
          <a:srcRect/>
          <a:stretch>
            <a:fillRect t="-10000" b="-10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72575A3-F211-4156-8D2E-2A5BD46570C9}">
      <dsp:nvSpPr>
        <dsp:cNvPr id="0" name=""/>
        <dsp:cNvSpPr/>
      </dsp:nvSpPr>
      <dsp:spPr>
        <a:xfrm rot="10800000">
          <a:off x="1843926" y="1114101"/>
          <a:ext cx="1533885" cy="1361679"/>
        </a:xfrm>
        <a:prstGeom prst="round2SameRect">
          <a:avLst>
            <a:gd name="adj1" fmla="val 10500"/>
            <a:gd name="adj2" fmla="val 0"/>
          </a:avLst>
        </a:prstGeom>
        <a:solidFill>
          <a:srgbClr val="FFFF0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Жилищно-коммунальное хозяйство</a:t>
          </a:r>
        </a:p>
      </dsp:txBody>
      <dsp:txXfrm rot="10800000">
        <a:off x="1885802" y="1114101"/>
        <a:ext cx="1450133" cy="1319803"/>
      </dsp:txXfrm>
    </dsp:sp>
    <dsp:sp modelId="{1796D9A1-3CE5-40E1-A92D-121BD4E4F110}">
      <dsp:nvSpPr>
        <dsp:cNvPr id="0" name=""/>
        <dsp:cNvSpPr/>
      </dsp:nvSpPr>
      <dsp:spPr>
        <a:xfrm>
          <a:off x="3531200" y="148546"/>
          <a:ext cx="1533885" cy="817007"/>
        </a:xfrm>
        <a:prstGeom prst="roundRect">
          <a:avLst>
            <a:gd name="adj" fmla="val 10000"/>
          </a:avLst>
        </a:prstGeom>
        <a:blipFill rotWithShape="1">
          <a:blip xmlns:r="http://schemas.openxmlformats.org/officeDocument/2006/relationships" r:embed="rId3"/>
          <a:srcRect/>
          <a:stretch>
            <a:fillRect t="-16000" b="-16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DA74EAD-807A-4BC0-8FA9-19E213ACCFC5}">
      <dsp:nvSpPr>
        <dsp:cNvPr id="0" name=""/>
        <dsp:cNvSpPr/>
      </dsp:nvSpPr>
      <dsp:spPr>
        <a:xfrm rot="10800000">
          <a:off x="3531200" y="1114101"/>
          <a:ext cx="1533885" cy="1361679"/>
        </a:xfrm>
        <a:prstGeom prst="round2SameRect">
          <a:avLst>
            <a:gd name="adj1" fmla="val 10500"/>
            <a:gd name="adj2" fmla="val 0"/>
          </a:avLst>
        </a:prstGeom>
        <a:solidFill>
          <a:srgbClr val="FA7EDC"/>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Образование</a:t>
          </a:r>
        </a:p>
      </dsp:txBody>
      <dsp:txXfrm rot="10800000">
        <a:off x="3573076" y="1114101"/>
        <a:ext cx="1450133" cy="131980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E82745-C478-4E58-8ADA-DE1760BA91AC}">
      <dsp:nvSpPr>
        <dsp:cNvPr id="0" name=""/>
        <dsp:cNvSpPr/>
      </dsp:nvSpPr>
      <dsp:spPr>
        <a:xfrm>
          <a:off x="0" y="0"/>
          <a:ext cx="6273805" cy="1186523"/>
        </a:xfrm>
        <a:prstGeom prst="roundRect">
          <a:avLst>
            <a:gd name="adj" fmla="val 10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BE50F3B7-6194-4ADD-8DE4-732D0747E10F}">
      <dsp:nvSpPr>
        <dsp:cNvPr id="0" name=""/>
        <dsp:cNvSpPr/>
      </dsp:nvSpPr>
      <dsp:spPr>
        <a:xfrm>
          <a:off x="189941" y="158203"/>
          <a:ext cx="1370679" cy="870117"/>
        </a:xfrm>
        <a:prstGeom prst="roundRect">
          <a:avLst>
            <a:gd name="adj" fmla="val 10000"/>
          </a:avLst>
        </a:prstGeom>
        <a:blipFill rotWithShape="1">
          <a:blip xmlns:r="http://schemas.openxmlformats.org/officeDocument/2006/relationships" r:embed="rId1"/>
          <a:srcRect/>
          <a:stretch>
            <a:fillRect t="-5000" b="-5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CAC331C8-BE51-406F-9EF5-AC6F316EA313}">
      <dsp:nvSpPr>
        <dsp:cNvPr id="0" name=""/>
        <dsp:cNvSpPr/>
      </dsp:nvSpPr>
      <dsp:spPr>
        <a:xfrm rot="10800000">
          <a:off x="189941" y="1186523"/>
          <a:ext cx="1370679" cy="1450195"/>
        </a:xfrm>
        <a:prstGeom prst="round2SameRect">
          <a:avLst>
            <a:gd name="adj1" fmla="val 10500"/>
            <a:gd name="adj2" fmla="val 0"/>
          </a:avLst>
        </a:prstGeom>
        <a:solidFill>
          <a:srgbClr val="6CF41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Культура, кинематография</a:t>
          </a:r>
        </a:p>
      </dsp:txBody>
      <dsp:txXfrm rot="10800000">
        <a:off x="232094" y="1186523"/>
        <a:ext cx="1286373" cy="1408042"/>
      </dsp:txXfrm>
    </dsp:sp>
    <dsp:sp modelId="{1CE14BF8-834A-4D6E-A52E-D40C5754E10D}">
      <dsp:nvSpPr>
        <dsp:cNvPr id="0" name=""/>
        <dsp:cNvSpPr/>
      </dsp:nvSpPr>
      <dsp:spPr>
        <a:xfrm>
          <a:off x="1697689" y="158203"/>
          <a:ext cx="1370679" cy="870117"/>
        </a:xfrm>
        <a:prstGeom prst="roundRect">
          <a:avLst>
            <a:gd name="adj" fmla="val 10000"/>
          </a:avLst>
        </a:prstGeom>
        <a:blipFill rotWithShape="0">
          <a:blip xmlns:r="http://schemas.openxmlformats.org/officeDocument/2006/relationships" r:embed="rId2"/>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72575A3-F211-4156-8D2E-2A5BD46570C9}">
      <dsp:nvSpPr>
        <dsp:cNvPr id="0" name=""/>
        <dsp:cNvSpPr/>
      </dsp:nvSpPr>
      <dsp:spPr>
        <a:xfrm rot="10800000">
          <a:off x="1697689" y="1186523"/>
          <a:ext cx="1370679" cy="1450195"/>
        </a:xfrm>
        <a:prstGeom prst="round2SameRect">
          <a:avLst>
            <a:gd name="adj1" fmla="val 10500"/>
            <a:gd name="adj2" fmla="val 0"/>
          </a:avLst>
        </a:prstGeom>
        <a:solidFill>
          <a:srgbClr val="FF3399"/>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Социальная политика</a:t>
          </a:r>
        </a:p>
      </dsp:txBody>
      <dsp:txXfrm rot="10800000">
        <a:off x="1739842" y="1186523"/>
        <a:ext cx="1286373" cy="1408042"/>
      </dsp:txXfrm>
    </dsp:sp>
    <dsp:sp modelId="{1796D9A1-3CE5-40E1-A92D-121BD4E4F110}">
      <dsp:nvSpPr>
        <dsp:cNvPr id="0" name=""/>
        <dsp:cNvSpPr/>
      </dsp:nvSpPr>
      <dsp:spPr>
        <a:xfrm>
          <a:off x="3205436" y="158203"/>
          <a:ext cx="1370679" cy="870117"/>
        </a:xfrm>
        <a:prstGeom prst="roundRect">
          <a:avLst>
            <a:gd name="adj" fmla="val 10000"/>
          </a:avLst>
        </a:prstGeom>
        <a:blipFill rotWithShape="1">
          <a:blip xmlns:r="http://schemas.openxmlformats.org/officeDocument/2006/relationships" r:embed="rId3"/>
          <a:srcRect/>
          <a:stretch>
            <a:fillRect t="-5000" b="-5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DA74EAD-807A-4BC0-8FA9-19E213ACCFC5}">
      <dsp:nvSpPr>
        <dsp:cNvPr id="0" name=""/>
        <dsp:cNvSpPr/>
      </dsp:nvSpPr>
      <dsp:spPr>
        <a:xfrm rot="10800000">
          <a:off x="3205436" y="1186523"/>
          <a:ext cx="1370679" cy="1450195"/>
        </a:xfrm>
        <a:prstGeom prst="round2SameRect">
          <a:avLst>
            <a:gd name="adj1" fmla="val 10500"/>
            <a:gd name="adj2" fmla="val 0"/>
          </a:avLst>
        </a:prstGeom>
        <a:solidFill>
          <a:schemeClr val="accent1">
            <a:lumMod val="20000"/>
            <a:lumOff val="8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Физкультура и спорт</a:t>
          </a:r>
        </a:p>
      </dsp:txBody>
      <dsp:txXfrm rot="10800000">
        <a:off x="3247589" y="1186523"/>
        <a:ext cx="1286373" cy="1408042"/>
      </dsp:txXfrm>
    </dsp:sp>
    <dsp:sp modelId="{BD4B80F7-4A7C-4A37-8EB2-886062AFBCF1}">
      <dsp:nvSpPr>
        <dsp:cNvPr id="0" name=""/>
        <dsp:cNvSpPr/>
      </dsp:nvSpPr>
      <dsp:spPr>
        <a:xfrm>
          <a:off x="4713183" y="158203"/>
          <a:ext cx="1370679" cy="870117"/>
        </a:xfrm>
        <a:prstGeom prst="roundRect">
          <a:avLst>
            <a:gd name="adj" fmla="val 10000"/>
          </a:avLst>
        </a:prstGeom>
        <a:blipFill rotWithShape="1">
          <a:blip xmlns:r="http://schemas.openxmlformats.org/officeDocument/2006/relationships" r:embed="rId4"/>
          <a:srcRect/>
          <a:stretch>
            <a:fillRect t="-7000" b="-7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DD58BC6-B66C-4C53-8769-20FD4C3E66E4}">
      <dsp:nvSpPr>
        <dsp:cNvPr id="0" name=""/>
        <dsp:cNvSpPr/>
      </dsp:nvSpPr>
      <dsp:spPr>
        <a:xfrm rot="10800000">
          <a:off x="4713183" y="1186523"/>
          <a:ext cx="1370679" cy="1450195"/>
        </a:xfrm>
        <a:prstGeom prst="round2SameRect">
          <a:avLst>
            <a:gd name="adj1" fmla="val 10500"/>
            <a:gd name="adj2" fmla="val 0"/>
          </a:avLst>
        </a:prstGeom>
        <a:solidFill>
          <a:schemeClr val="bg1">
            <a:lumMod val="9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Средства массовой информации</a:t>
          </a:r>
        </a:p>
      </dsp:txBody>
      <dsp:txXfrm rot="10800000">
        <a:off x="4755336" y="1186523"/>
        <a:ext cx="1286373" cy="140804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410574-03E4-41B0-99A4-D2B4B1EA931D}">
      <dsp:nvSpPr>
        <dsp:cNvPr id="0" name=""/>
        <dsp:cNvSpPr/>
      </dsp:nvSpPr>
      <dsp:spPr>
        <a:xfrm>
          <a:off x="4469" y="0"/>
          <a:ext cx="1498699" cy="2061437"/>
        </a:xfrm>
        <a:prstGeom prst="roundRect">
          <a:avLst>
            <a:gd name="adj" fmla="val 10000"/>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Администрация Анучинского муниципального округа</a:t>
          </a:r>
        </a:p>
      </dsp:txBody>
      <dsp:txXfrm>
        <a:off x="4469" y="824574"/>
        <a:ext cx="1498699" cy="824574"/>
      </dsp:txXfrm>
    </dsp:sp>
    <dsp:sp modelId="{5159D7E7-3D9B-4174-A4D7-069016045730}">
      <dsp:nvSpPr>
        <dsp:cNvPr id="0" name=""/>
        <dsp:cNvSpPr/>
      </dsp:nvSpPr>
      <dsp:spPr>
        <a:xfrm>
          <a:off x="410590" y="123686"/>
          <a:ext cx="686458" cy="686458"/>
        </a:xfrm>
        <a:prstGeom prst="ellipse">
          <a:avLst/>
        </a:prstGeom>
        <a:blipFill rotWithShape="1">
          <a:blip xmlns:r="http://schemas.openxmlformats.org/officeDocument/2006/relationships" r:embed="rId1"/>
          <a:srcRect/>
          <a:stretch>
            <a:fillRect l="-16000" r="-16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DB063DD4-00C9-4E1B-BFF5-9E129C609BAE}">
      <dsp:nvSpPr>
        <dsp:cNvPr id="0" name=""/>
        <dsp:cNvSpPr/>
      </dsp:nvSpPr>
      <dsp:spPr>
        <a:xfrm>
          <a:off x="1548130" y="0"/>
          <a:ext cx="1498699" cy="2061437"/>
        </a:xfrm>
        <a:prstGeom prst="roundRect">
          <a:avLst>
            <a:gd name="adj" fmla="val 10000"/>
          </a:avLst>
        </a:prstGeom>
        <a:solidFill>
          <a:schemeClr val="accent4">
            <a:hueOff val="1633482"/>
            <a:satOff val="-6796"/>
            <a:lumOff val="160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МУ «Хозяйственное управление» администрации АМО</a:t>
          </a:r>
        </a:p>
      </dsp:txBody>
      <dsp:txXfrm>
        <a:off x="1548130" y="824574"/>
        <a:ext cx="1498699" cy="824574"/>
      </dsp:txXfrm>
    </dsp:sp>
    <dsp:sp modelId="{96AA0A9D-56E5-4E87-A59B-922A44530958}">
      <dsp:nvSpPr>
        <dsp:cNvPr id="0" name=""/>
        <dsp:cNvSpPr/>
      </dsp:nvSpPr>
      <dsp:spPr>
        <a:xfrm>
          <a:off x="1954250" y="123686"/>
          <a:ext cx="686458" cy="686458"/>
        </a:xfrm>
        <a:prstGeom prst="ellipse">
          <a:avLst/>
        </a:prstGeom>
        <a:blipFill rotWithShape="1">
          <a:blip xmlns:r="http://schemas.openxmlformats.org/officeDocument/2006/relationships" r:embed="rId2"/>
          <a:srcRect/>
          <a:stretch>
            <a:fillRect l="-17000" r="-17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2150F8B6-4150-481B-BA15-4D887317E578}">
      <dsp:nvSpPr>
        <dsp:cNvPr id="0" name=""/>
        <dsp:cNvSpPr/>
      </dsp:nvSpPr>
      <dsp:spPr>
        <a:xfrm>
          <a:off x="3091790" y="0"/>
          <a:ext cx="1498699" cy="2061437"/>
        </a:xfrm>
        <a:prstGeom prst="roundRect">
          <a:avLst>
            <a:gd name="adj" fmla="val 10000"/>
          </a:avLst>
        </a:prstGeom>
        <a:solidFill>
          <a:schemeClr val="accent4">
            <a:hueOff val="3266964"/>
            <a:satOff val="-13592"/>
            <a:lumOff val="3203"/>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КУ «Муниципальный орган управления образованием» АМО</a:t>
          </a:r>
        </a:p>
      </dsp:txBody>
      <dsp:txXfrm>
        <a:off x="3091790" y="824574"/>
        <a:ext cx="1498699" cy="824574"/>
      </dsp:txXfrm>
    </dsp:sp>
    <dsp:sp modelId="{24F838FB-CA13-4FC8-BFC1-02C25DAF7365}">
      <dsp:nvSpPr>
        <dsp:cNvPr id="0" name=""/>
        <dsp:cNvSpPr/>
      </dsp:nvSpPr>
      <dsp:spPr>
        <a:xfrm>
          <a:off x="3497910" y="123686"/>
          <a:ext cx="686458" cy="686458"/>
        </a:xfrm>
        <a:prstGeom prst="ellipse">
          <a:avLst/>
        </a:prstGeom>
        <a:blipFill rotWithShape="1">
          <a:blip xmlns:r="http://schemas.openxmlformats.org/officeDocument/2006/relationships" r:embed="rId3"/>
          <a:srcRect/>
          <a:stretch>
            <a:fillRect l="-62000" r="-62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9CFE0332-9645-4E70-A763-DD3D0CD28D0A}">
      <dsp:nvSpPr>
        <dsp:cNvPr id="0" name=""/>
        <dsp:cNvSpPr/>
      </dsp:nvSpPr>
      <dsp:spPr>
        <a:xfrm>
          <a:off x="4635450" y="0"/>
          <a:ext cx="1498699" cy="2061437"/>
        </a:xfrm>
        <a:prstGeom prst="roundRect">
          <a:avLst>
            <a:gd name="adj" fmla="val 10000"/>
          </a:avLst>
        </a:prstGeom>
        <a:solidFill>
          <a:schemeClr val="accent4">
            <a:hueOff val="4900445"/>
            <a:satOff val="-20388"/>
            <a:lumOff val="4804"/>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МКУК «Информационно-досуговый центр» АМО</a:t>
          </a:r>
        </a:p>
      </dsp:txBody>
      <dsp:txXfrm>
        <a:off x="4635450" y="824574"/>
        <a:ext cx="1498699" cy="824574"/>
      </dsp:txXfrm>
    </dsp:sp>
    <dsp:sp modelId="{1CB07D10-BD0F-41BA-8366-0F4C5ED0CFFB}">
      <dsp:nvSpPr>
        <dsp:cNvPr id="0" name=""/>
        <dsp:cNvSpPr/>
      </dsp:nvSpPr>
      <dsp:spPr>
        <a:xfrm>
          <a:off x="5041571" y="123686"/>
          <a:ext cx="686458" cy="686458"/>
        </a:xfrm>
        <a:prstGeom prst="ellipse">
          <a:avLst/>
        </a:prstGeom>
        <a:blipFill rotWithShape="1">
          <a:blip xmlns:r="http://schemas.openxmlformats.org/officeDocument/2006/relationships" r:embed="rId4"/>
          <a:srcRect/>
          <a:stretch>
            <a:fillRect l="-17000" r="-17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CF05CAA5-FB67-47E0-A589-928EC62E4B90}">
      <dsp:nvSpPr>
        <dsp:cNvPr id="0" name=""/>
        <dsp:cNvSpPr/>
      </dsp:nvSpPr>
      <dsp:spPr>
        <a:xfrm>
          <a:off x="6179111" y="0"/>
          <a:ext cx="1498699" cy="2061437"/>
        </a:xfrm>
        <a:prstGeom prst="roundRect">
          <a:avLst>
            <a:gd name="adj" fmla="val 10000"/>
          </a:avLst>
        </a:prstGeom>
        <a:solidFill>
          <a:schemeClr val="accent4">
            <a:hueOff val="6533927"/>
            <a:satOff val="-27185"/>
            <a:lumOff val="640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Дума Анучинского муниципального округа</a:t>
          </a:r>
        </a:p>
      </dsp:txBody>
      <dsp:txXfrm>
        <a:off x="6179111" y="824574"/>
        <a:ext cx="1498699" cy="824574"/>
      </dsp:txXfrm>
    </dsp:sp>
    <dsp:sp modelId="{ACECC939-10EF-49E4-B3E5-126C8099E12C}">
      <dsp:nvSpPr>
        <dsp:cNvPr id="0" name=""/>
        <dsp:cNvSpPr/>
      </dsp:nvSpPr>
      <dsp:spPr>
        <a:xfrm>
          <a:off x="6585231" y="123686"/>
          <a:ext cx="686458" cy="686458"/>
        </a:xfrm>
        <a:prstGeom prst="ellipse">
          <a:avLst/>
        </a:prstGeom>
        <a:blipFill rotWithShape="1">
          <a:blip xmlns:r="http://schemas.openxmlformats.org/officeDocument/2006/relationships" r:embed="rId5"/>
          <a:srcRect/>
          <a:stretch>
            <a:fillRect l="-17000" r="-17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A30C4903-15B0-45A0-8234-71C35A6FA7CC}">
      <dsp:nvSpPr>
        <dsp:cNvPr id="0" name=""/>
        <dsp:cNvSpPr/>
      </dsp:nvSpPr>
      <dsp:spPr>
        <a:xfrm>
          <a:off x="7722771" y="0"/>
          <a:ext cx="1498699" cy="2061437"/>
        </a:xfrm>
        <a:prstGeom prst="roundRect">
          <a:avLst>
            <a:gd name="adj" fmla="val 10000"/>
          </a:avLst>
        </a:prstGeom>
        <a:solidFill>
          <a:schemeClr val="accent4">
            <a:hueOff val="8167408"/>
            <a:satOff val="-33981"/>
            <a:lumOff val="8007"/>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МУ Контрольно-счетная палата АМО</a:t>
          </a:r>
        </a:p>
      </dsp:txBody>
      <dsp:txXfrm>
        <a:off x="7722771" y="824574"/>
        <a:ext cx="1498699" cy="824574"/>
      </dsp:txXfrm>
    </dsp:sp>
    <dsp:sp modelId="{CDFD1732-BBF7-4A04-B328-C8996DDF7820}">
      <dsp:nvSpPr>
        <dsp:cNvPr id="0" name=""/>
        <dsp:cNvSpPr/>
      </dsp:nvSpPr>
      <dsp:spPr>
        <a:xfrm>
          <a:off x="8128891" y="123686"/>
          <a:ext cx="686458" cy="686458"/>
        </a:xfrm>
        <a:prstGeom prst="ellipse">
          <a:avLst/>
        </a:prstGeom>
        <a:blipFill rotWithShape="1">
          <a:blip xmlns:r="http://schemas.openxmlformats.org/officeDocument/2006/relationships" r:embed="rId6"/>
          <a:srcRect/>
          <a:stretch>
            <a:fillRect l="-27000" r="-27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A601FD11-CF49-46AB-85E5-0D12A350A14E}">
      <dsp:nvSpPr>
        <dsp:cNvPr id="0" name=""/>
        <dsp:cNvSpPr/>
      </dsp:nvSpPr>
      <dsp:spPr>
        <a:xfrm>
          <a:off x="9266431" y="0"/>
          <a:ext cx="1498699" cy="2061437"/>
        </a:xfrm>
        <a:prstGeom prst="roundRect">
          <a:avLst>
            <a:gd name="adj" fmla="val 10000"/>
          </a:avLst>
        </a:prstGeom>
        <a:solidFill>
          <a:schemeClr val="accent4">
            <a:hueOff val="9800891"/>
            <a:satOff val="-40777"/>
            <a:lumOff val="9608"/>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Финансово-экономическое управление администрации АМО</a:t>
          </a:r>
        </a:p>
      </dsp:txBody>
      <dsp:txXfrm>
        <a:off x="9266431" y="824574"/>
        <a:ext cx="1498699" cy="824574"/>
      </dsp:txXfrm>
    </dsp:sp>
    <dsp:sp modelId="{78AD3DAB-F870-487F-876D-CE8CA54D8CD6}">
      <dsp:nvSpPr>
        <dsp:cNvPr id="0" name=""/>
        <dsp:cNvSpPr/>
      </dsp:nvSpPr>
      <dsp:spPr>
        <a:xfrm>
          <a:off x="9672552" y="123686"/>
          <a:ext cx="686458" cy="686458"/>
        </a:xfrm>
        <a:prstGeom prst="ellipse">
          <a:avLst/>
        </a:prstGeom>
        <a:blipFill rotWithShape="1">
          <a:blip xmlns:r="http://schemas.openxmlformats.org/officeDocument/2006/relationships" r:embed="rId7"/>
          <a:srcRect/>
          <a:stretch>
            <a:fillRect l="-21000" r="-21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72F91573-032F-453E-AA21-6FE9DE5E5A9D}">
      <dsp:nvSpPr>
        <dsp:cNvPr id="0" name=""/>
        <dsp:cNvSpPr/>
      </dsp:nvSpPr>
      <dsp:spPr>
        <a:xfrm>
          <a:off x="430784" y="1649149"/>
          <a:ext cx="9908032" cy="309215"/>
        </a:xfrm>
        <a:prstGeom prst="leftRightArrow">
          <a:avLst/>
        </a:prstGeom>
        <a:solidFill>
          <a:schemeClr val="accent4">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C7E25D-DF4F-46E0-B248-ED336875DA73}">
      <dsp:nvSpPr>
        <dsp:cNvPr id="0" name=""/>
        <dsp:cNvSpPr/>
      </dsp:nvSpPr>
      <dsp:spPr>
        <a:xfrm>
          <a:off x="0" y="0"/>
          <a:ext cx="8152233" cy="861430"/>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8DF9423-B6DD-4F47-96CF-871513793A0D}">
      <dsp:nvSpPr>
        <dsp:cNvPr id="0" name=""/>
        <dsp:cNvSpPr/>
      </dsp:nvSpPr>
      <dsp:spPr>
        <a:xfrm>
          <a:off x="247186" y="114857"/>
          <a:ext cx="1418122" cy="631715"/>
        </a:xfrm>
        <a:prstGeom prst="roundRect">
          <a:avLst>
            <a:gd name="adj" fmla="val 10000"/>
          </a:avLst>
        </a:prstGeom>
        <a:blipFill rotWithShape="1">
          <a:blip xmlns:r="http://schemas.openxmlformats.org/officeDocument/2006/relationships" r:embed="rId1"/>
          <a:srcRect/>
          <a:stretch>
            <a:fillRect t="-18000" b="-1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371E1B3-BB39-4380-A9D3-1D6B9C080022}">
      <dsp:nvSpPr>
        <dsp:cNvPr id="0" name=""/>
        <dsp:cNvSpPr/>
      </dsp:nvSpPr>
      <dsp:spPr>
        <a:xfrm rot="10800000">
          <a:off x="247186" y="861430"/>
          <a:ext cx="1418122" cy="1052858"/>
        </a:xfrm>
        <a:prstGeom prst="round2SameRect">
          <a:avLst>
            <a:gd name="adj1" fmla="val 10500"/>
            <a:gd name="adj2" fmla="val 0"/>
          </a:avLst>
        </a:prstGeom>
        <a:solidFill>
          <a:schemeClr val="accent6">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ru-RU" sz="1200" kern="1200" dirty="0">
              <a:solidFill>
                <a:srgbClr val="9900FF"/>
              </a:solidFill>
              <a:latin typeface="Times New Roman" panose="02020603050405020304" pitchFamily="18" charset="0"/>
              <a:cs typeface="Times New Roman" panose="02020603050405020304" pitchFamily="18" charset="0"/>
            </a:rPr>
            <a:t>Ремонт учреждений общего образования</a:t>
          </a:r>
        </a:p>
      </dsp:txBody>
      <dsp:txXfrm rot="10800000">
        <a:off x="279565" y="861430"/>
        <a:ext cx="1353364" cy="1020479"/>
      </dsp:txXfrm>
    </dsp:sp>
    <dsp:sp modelId="{A7F506BE-45D0-48B6-AF40-DBE6E45C383D}">
      <dsp:nvSpPr>
        <dsp:cNvPr id="0" name=""/>
        <dsp:cNvSpPr/>
      </dsp:nvSpPr>
      <dsp:spPr>
        <a:xfrm>
          <a:off x="1807120" y="114857"/>
          <a:ext cx="1418122" cy="631715"/>
        </a:xfrm>
        <a:prstGeom prst="roundRect">
          <a:avLst>
            <a:gd name="adj" fmla="val 10000"/>
          </a:avLst>
        </a:prstGeom>
        <a:blipFill rotWithShape="1">
          <a:blip xmlns:r="http://schemas.openxmlformats.org/officeDocument/2006/relationships" r:embed="rId2"/>
          <a:srcRect/>
          <a:stretch>
            <a:fillRect l="-12000" r="-1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1D157A7-35E2-4AA1-BB77-4CDA2F376630}">
      <dsp:nvSpPr>
        <dsp:cNvPr id="0" name=""/>
        <dsp:cNvSpPr/>
      </dsp:nvSpPr>
      <dsp:spPr>
        <a:xfrm rot="10800000">
          <a:off x="1807120" y="861430"/>
          <a:ext cx="1418122" cy="1052858"/>
        </a:xfrm>
        <a:prstGeom prst="round2SameRect">
          <a:avLst>
            <a:gd name="adj1" fmla="val 10500"/>
            <a:gd name="adj2" fmla="val 0"/>
          </a:avLst>
        </a:prstGeom>
        <a:solidFill>
          <a:schemeClr val="accent6">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ru-RU" sz="1200" kern="1200" dirty="0">
              <a:solidFill>
                <a:srgbClr val="9900FF"/>
              </a:solidFill>
              <a:latin typeface="Times New Roman" panose="02020603050405020304" pitchFamily="18" charset="0"/>
              <a:cs typeface="Times New Roman" panose="02020603050405020304" pitchFamily="18" charset="0"/>
            </a:rPr>
            <a:t>Ремонт автомобильных дорог местного значения</a:t>
          </a:r>
        </a:p>
      </dsp:txBody>
      <dsp:txXfrm rot="10800000">
        <a:off x="1839499" y="861430"/>
        <a:ext cx="1353364" cy="1020479"/>
      </dsp:txXfrm>
    </dsp:sp>
    <dsp:sp modelId="{3C2A1178-5D54-4C42-9857-8170565BA4DB}">
      <dsp:nvSpPr>
        <dsp:cNvPr id="0" name=""/>
        <dsp:cNvSpPr/>
      </dsp:nvSpPr>
      <dsp:spPr>
        <a:xfrm>
          <a:off x="3367055" y="114857"/>
          <a:ext cx="1418122" cy="631715"/>
        </a:xfrm>
        <a:prstGeom prst="roundRect">
          <a:avLst>
            <a:gd name="adj" fmla="val 10000"/>
          </a:avLst>
        </a:prstGeom>
        <a:blipFill rotWithShape="1">
          <a:blip xmlns:r="http://schemas.openxmlformats.org/officeDocument/2006/relationships" r:embed="rId3"/>
          <a:srcRect/>
          <a:stretch>
            <a:fillRect t="-3000" b="-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DD61109-0895-4B17-8F23-F757635AB355}">
      <dsp:nvSpPr>
        <dsp:cNvPr id="0" name=""/>
        <dsp:cNvSpPr/>
      </dsp:nvSpPr>
      <dsp:spPr>
        <a:xfrm rot="10800000">
          <a:off x="3391035" y="861430"/>
          <a:ext cx="1418122" cy="1052858"/>
        </a:xfrm>
        <a:prstGeom prst="round2SameRect">
          <a:avLst>
            <a:gd name="adj1" fmla="val 10500"/>
            <a:gd name="adj2" fmla="val 0"/>
          </a:avLst>
        </a:prstGeom>
        <a:solidFill>
          <a:schemeClr val="accent6">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ru-RU" sz="1200" kern="1200" dirty="0">
              <a:solidFill>
                <a:srgbClr val="9900FF"/>
              </a:solidFill>
              <a:latin typeface="Times New Roman" panose="02020603050405020304" pitchFamily="18" charset="0"/>
              <a:cs typeface="Times New Roman" panose="02020603050405020304" pitchFamily="18" charset="0"/>
            </a:rPr>
            <a:t>Ремонт сетей водоснабжения</a:t>
          </a:r>
        </a:p>
      </dsp:txBody>
      <dsp:txXfrm rot="10800000">
        <a:off x="3423414" y="861430"/>
        <a:ext cx="1353364" cy="1020479"/>
      </dsp:txXfrm>
    </dsp:sp>
    <dsp:sp modelId="{642FF542-F6A1-4F51-845D-5A3DDDED363C}">
      <dsp:nvSpPr>
        <dsp:cNvPr id="0" name=""/>
        <dsp:cNvSpPr/>
      </dsp:nvSpPr>
      <dsp:spPr>
        <a:xfrm>
          <a:off x="4926989" y="114857"/>
          <a:ext cx="1418122" cy="631715"/>
        </a:xfrm>
        <a:prstGeom prst="roundRect">
          <a:avLst>
            <a:gd name="adj" fmla="val 10000"/>
          </a:avLst>
        </a:prstGeom>
        <a:blipFill rotWithShape="1">
          <a:blip xmlns:r="http://schemas.openxmlformats.org/officeDocument/2006/relationships" r:embed="rId4"/>
          <a:srcRect/>
          <a:stretch>
            <a:fillRect l="-4000" r="-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55521C5-769F-4BDE-9C36-209E7ECB09DA}">
      <dsp:nvSpPr>
        <dsp:cNvPr id="0" name=""/>
        <dsp:cNvSpPr/>
      </dsp:nvSpPr>
      <dsp:spPr>
        <a:xfrm rot="10800000">
          <a:off x="4926989" y="861430"/>
          <a:ext cx="1418122" cy="1052858"/>
        </a:xfrm>
        <a:prstGeom prst="round2SameRect">
          <a:avLst>
            <a:gd name="adj1" fmla="val 10500"/>
            <a:gd name="adj2" fmla="val 0"/>
          </a:avLst>
        </a:prstGeom>
        <a:solidFill>
          <a:schemeClr val="accent6">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ru-RU" sz="1200" kern="1200" dirty="0">
              <a:solidFill>
                <a:srgbClr val="9900FF"/>
              </a:solidFill>
              <a:latin typeface="Times New Roman" panose="02020603050405020304" pitchFamily="18" charset="0"/>
              <a:cs typeface="Times New Roman" panose="02020603050405020304" pitchFamily="18" charset="0"/>
            </a:rPr>
            <a:t>Благоустройство придомовых территорий</a:t>
          </a:r>
        </a:p>
      </dsp:txBody>
      <dsp:txXfrm rot="10800000">
        <a:off x="4959368" y="861430"/>
        <a:ext cx="1353364" cy="1020479"/>
      </dsp:txXfrm>
    </dsp:sp>
    <dsp:sp modelId="{491D2E85-3E82-4156-B16D-4BC577675FC2}">
      <dsp:nvSpPr>
        <dsp:cNvPr id="0" name=""/>
        <dsp:cNvSpPr/>
      </dsp:nvSpPr>
      <dsp:spPr>
        <a:xfrm>
          <a:off x="6486924" y="114857"/>
          <a:ext cx="1418122" cy="631715"/>
        </a:xfrm>
        <a:prstGeom prst="roundRect">
          <a:avLst>
            <a:gd name="adj" fmla="val 10000"/>
          </a:avLst>
        </a:prstGeom>
        <a:blipFill rotWithShape="1">
          <a:blip xmlns:r="http://schemas.openxmlformats.org/officeDocument/2006/relationships" r:embed="rId5"/>
          <a:srcRect/>
          <a:stretch>
            <a:fillRect l="-30000" r="-3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0DB536-082F-456A-9A2B-FC72098E758A}">
      <dsp:nvSpPr>
        <dsp:cNvPr id="0" name=""/>
        <dsp:cNvSpPr/>
      </dsp:nvSpPr>
      <dsp:spPr>
        <a:xfrm rot="10800000">
          <a:off x="6486924" y="861430"/>
          <a:ext cx="1418122" cy="1052858"/>
        </a:xfrm>
        <a:prstGeom prst="round2SameRect">
          <a:avLst>
            <a:gd name="adj1" fmla="val 10500"/>
            <a:gd name="adj2" fmla="val 0"/>
          </a:avLst>
        </a:prstGeom>
        <a:solidFill>
          <a:schemeClr val="accent6">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ru-RU" sz="1200" kern="1200" dirty="0">
              <a:solidFill>
                <a:srgbClr val="9900FF"/>
              </a:solidFill>
              <a:latin typeface="Times New Roman" panose="02020603050405020304" pitchFamily="18" charset="0"/>
              <a:cs typeface="Times New Roman" panose="02020603050405020304" pitchFamily="18" charset="0"/>
            </a:rPr>
            <a:t>Устройство уличного освещения</a:t>
          </a:r>
        </a:p>
      </dsp:txBody>
      <dsp:txXfrm rot="10800000">
        <a:off x="6519303" y="861430"/>
        <a:ext cx="1353364" cy="1020479"/>
      </dsp:txXfrm>
    </dsp:sp>
  </dsp:spTree>
</dsp:drawing>
</file>

<file path=ppt/diagrams/layout1.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pList2#1">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6.xml><?xml version="1.0" encoding="utf-8"?>
<dgm:layoutDef xmlns:dgm="http://schemas.openxmlformats.org/drawingml/2006/diagram" xmlns:a="http://schemas.openxmlformats.org/drawingml/2006/main" uniqueId="urn:microsoft.com/office/officeart/2005/8/layout/pList2#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7.xml><?xml version="1.0" encoding="utf-8"?>
<dgm:layoutDef xmlns:dgm="http://schemas.openxmlformats.org/drawingml/2006/diagram" xmlns:a="http://schemas.openxmlformats.org/drawingml/2006/main" uniqueId="urn:microsoft.com/office/officeart/2005/8/layout/pList2#3">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8.xml><?xml version="1.0" encoding="utf-8"?>
<dgm:layoutDef xmlns:dgm="http://schemas.openxmlformats.org/drawingml/2006/diagram" xmlns:a="http://schemas.openxmlformats.org/drawingml/2006/main" uniqueId="urn:microsoft.com/office/officeart/2005/8/layout/hList7#3">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0.01057</cdr:x>
      <cdr:y>0.87543</cdr:y>
    </cdr:from>
    <cdr:to>
      <cdr:x>0.49469</cdr:x>
      <cdr:y>1</cdr:y>
    </cdr:to>
    <cdr:sp macro="" textlink="">
      <cdr:nvSpPr>
        <cdr:cNvPr id="2" name="TextBox 5">
          <a:extLst xmlns:a="http://schemas.openxmlformats.org/drawingml/2006/main">
            <a:ext uri="{FF2B5EF4-FFF2-40B4-BE49-F238E27FC236}">
              <a16:creationId xmlns:a16="http://schemas.microsoft.com/office/drawing/2014/main" id="{CDA4CDC0-0010-4036-186F-BCF5F5CB5EA3}"/>
            </a:ext>
          </a:extLst>
        </cdr:cNvPr>
        <cdr:cNvSpPr txBox="1"/>
      </cdr:nvSpPr>
      <cdr:spPr>
        <a:xfrm xmlns:a="http://schemas.openxmlformats.org/drawingml/2006/main">
          <a:off x="120770" y="5410827"/>
          <a:ext cx="5531140" cy="769441"/>
        </a:xfrm>
        <a:prstGeom xmlns:a="http://schemas.openxmlformats.org/drawingml/2006/main" prst="rect">
          <a:avLst/>
        </a:prstGeom>
        <a:noFill xmlns:a="http://schemas.openxmlformats.org/drawingml/2006/main"/>
      </cdr:spPr>
      <cdr:txBody>
        <a:bodyPr xmlns:a="http://schemas.openxmlformats.org/drawingml/2006/main" wrap="square">
          <a:spAutoFit/>
        </a:bodyPr>
        <a:lstStyle xmlns:a="http://schemas.openxmlformats.org/drawingml/2006/main">
          <a:defPPr>
            <a:defRPr lang="ru-RU"/>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xmlns:a="http://schemas.openxmlformats.org/drawingml/2006/main">
          <a:pPr algn="just"/>
          <a:r>
            <a:rPr lang="ru-RU" sz="1100" b="1" i="0" u="none" strike="noStrike" baseline="0" dirty="0">
              <a:solidFill>
                <a:srgbClr val="0000CC"/>
              </a:solidFill>
              <a:latin typeface="Times New Roman" panose="02020603050405020304" pitchFamily="18" charset="0"/>
              <a:cs typeface="Times New Roman" panose="02020603050405020304" pitchFamily="18" charset="0"/>
            </a:rPr>
            <a:t>Социальная сфера – </a:t>
          </a:r>
          <a:r>
            <a:rPr lang="ru-RU" sz="1100" i="0" u="none" strike="noStrike" baseline="0" dirty="0">
              <a:solidFill>
                <a:schemeClr val="tx1">
                  <a:lumMod val="95000"/>
                  <a:lumOff val="5000"/>
                </a:schemeClr>
              </a:solidFill>
              <a:latin typeface="Times New Roman" panose="02020603050405020304" pitchFamily="18" charset="0"/>
              <a:cs typeface="Times New Roman" panose="02020603050405020304" pitchFamily="18" charset="0"/>
            </a:rPr>
            <a:t>образование, культура, социальная политика, физкультура и спорт.</a:t>
          </a:r>
        </a:p>
        <a:p xmlns:a="http://schemas.openxmlformats.org/drawingml/2006/main">
          <a:pPr algn="just"/>
          <a:r>
            <a:rPr lang="ru-RU" sz="1100" b="1" dirty="0">
              <a:solidFill>
                <a:srgbClr val="0000CC"/>
              </a:solidFill>
              <a:latin typeface="Times New Roman" panose="02020603050405020304" pitchFamily="18" charset="0"/>
              <a:cs typeface="Times New Roman" panose="02020603050405020304" pitchFamily="18" charset="0"/>
            </a:rPr>
            <a:t>Экономика –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 ЖКХ.</a:t>
          </a:r>
        </a:p>
        <a:p xmlns:a="http://schemas.openxmlformats.org/drawingml/2006/main">
          <a:pPr algn="just"/>
          <a:r>
            <a:rPr lang="ru-RU" sz="1100" b="1" dirty="0">
              <a:solidFill>
                <a:srgbClr val="0000CC"/>
              </a:solidFill>
              <a:latin typeface="Times New Roman" panose="02020603050405020304" pitchFamily="18" charset="0"/>
              <a:cs typeface="Times New Roman" panose="02020603050405020304" pitchFamily="18" charset="0"/>
            </a:rPr>
            <a:t>Прочие расходы –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оборона, национальная безопасность и правоохранительная деятельность, средства массовой информации.</a:t>
          </a:r>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2F0768A-F661-F536-22FF-B6723D0EF67E}"/>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F09597CF-19FD-3E47-974D-17D19FF757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D6B1D08A-2881-8C01-B7DB-177A0147783D}"/>
              </a:ext>
            </a:extLst>
          </p:cNvPr>
          <p:cNvSpPr>
            <a:spLocks noGrp="1"/>
          </p:cNvSpPr>
          <p:nvPr>
            <p:ph type="dt" sz="half" idx="10"/>
          </p:nvPr>
        </p:nvSpPr>
        <p:spPr/>
        <p:txBody>
          <a:bodyPr/>
          <a:lstStyle/>
          <a:p>
            <a:fld id="{C5563C81-31A1-42C2-A208-E42F62D02389}" type="datetimeFigureOut">
              <a:rPr lang="ru-RU" smtClean="0"/>
              <a:pPr/>
              <a:t>14.01.2026</a:t>
            </a:fld>
            <a:endParaRPr lang="ru-RU"/>
          </a:p>
        </p:txBody>
      </p:sp>
      <p:sp>
        <p:nvSpPr>
          <p:cNvPr id="5" name="Нижний колонтитул 4">
            <a:extLst>
              <a:ext uri="{FF2B5EF4-FFF2-40B4-BE49-F238E27FC236}">
                <a16:creationId xmlns:a16="http://schemas.microsoft.com/office/drawing/2014/main" id="{F95ACDA2-CF86-3865-655B-D560F65EA04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F172849-0C02-C3F2-032E-693C8786B848}"/>
              </a:ext>
            </a:extLst>
          </p:cNvPr>
          <p:cNvSpPr>
            <a:spLocks noGrp="1"/>
          </p:cNvSpPr>
          <p:nvPr>
            <p:ph type="sldNum" sz="quarter" idx="12"/>
          </p:nvPr>
        </p:nvSpPr>
        <p:spPr/>
        <p:txBody>
          <a:bodyPr/>
          <a:lstStyle/>
          <a:p>
            <a:fld id="{417B84EE-FE4C-49A4-9670-3DCB1292D0E8}" type="slidenum">
              <a:rPr lang="ru-RU" smtClean="0"/>
              <a:pPr/>
              <a:t>‹#›</a:t>
            </a:fld>
            <a:endParaRPr lang="ru-RU"/>
          </a:p>
        </p:txBody>
      </p:sp>
    </p:spTree>
    <p:extLst>
      <p:ext uri="{BB962C8B-B14F-4D97-AF65-F5344CB8AC3E}">
        <p14:creationId xmlns:p14="http://schemas.microsoft.com/office/powerpoint/2010/main" val="1892564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D1808D6-E464-0D0A-5DA7-762451ED5275}"/>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0A64333F-2B9E-8A2D-8CFB-E4031271F6F4}"/>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8552057-E1E9-8D2E-7BF1-E0B99594FA66}"/>
              </a:ext>
            </a:extLst>
          </p:cNvPr>
          <p:cNvSpPr>
            <a:spLocks noGrp="1"/>
          </p:cNvSpPr>
          <p:nvPr>
            <p:ph type="dt" sz="half" idx="10"/>
          </p:nvPr>
        </p:nvSpPr>
        <p:spPr/>
        <p:txBody>
          <a:bodyPr/>
          <a:lstStyle/>
          <a:p>
            <a:fld id="{C5563C81-31A1-42C2-A208-E42F62D02389}" type="datetimeFigureOut">
              <a:rPr lang="ru-RU" smtClean="0"/>
              <a:pPr/>
              <a:t>14.01.2026</a:t>
            </a:fld>
            <a:endParaRPr lang="ru-RU"/>
          </a:p>
        </p:txBody>
      </p:sp>
      <p:sp>
        <p:nvSpPr>
          <p:cNvPr id="5" name="Нижний колонтитул 4">
            <a:extLst>
              <a:ext uri="{FF2B5EF4-FFF2-40B4-BE49-F238E27FC236}">
                <a16:creationId xmlns:a16="http://schemas.microsoft.com/office/drawing/2014/main" id="{B79C860C-4ED1-F86F-CAD7-A43E7E287637}"/>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9F650D0-7CA0-1689-EC2C-93FB8DFA5CAC}"/>
              </a:ext>
            </a:extLst>
          </p:cNvPr>
          <p:cNvSpPr>
            <a:spLocks noGrp="1"/>
          </p:cNvSpPr>
          <p:nvPr>
            <p:ph type="sldNum" sz="quarter" idx="12"/>
          </p:nvPr>
        </p:nvSpPr>
        <p:spPr/>
        <p:txBody>
          <a:bodyPr/>
          <a:lstStyle/>
          <a:p>
            <a:fld id="{417B84EE-FE4C-49A4-9670-3DCB1292D0E8}" type="slidenum">
              <a:rPr lang="ru-RU" smtClean="0"/>
              <a:pPr/>
              <a:t>‹#›</a:t>
            </a:fld>
            <a:endParaRPr lang="ru-RU"/>
          </a:p>
        </p:txBody>
      </p:sp>
    </p:spTree>
    <p:extLst>
      <p:ext uri="{BB962C8B-B14F-4D97-AF65-F5344CB8AC3E}">
        <p14:creationId xmlns:p14="http://schemas.microsoft.com/office/powerpoint/2010/main" val="32468109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395E6D3-0DA0-70D8-A710-80A313E0EF05}"/>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20BEC038-61EE-0FF8-3370-1CB67359AC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73066FDE-35EB-7982-8706-0515DEE6A34F}"/>
              </a:ext>
            </a:extLst>
          </p:cNvPr>
          <p:cNvSpPr>
            <a:spLocks noGrp="1"/>
          </p:cNvSpPr>
          <p:nvPr>
            <p:ph type="dt" sz="half" idx="10"/>
          </p:nvPr>
        </p:nvSpPr>
        <p:spPr/>
        <p:txBody>
          <a:bodyPr/>
          <a:lstStyle/>
          <a:p>
            <a:fld id="{C5563C81-31A1-42C2-A208-E42F62D02389}" type="datetimeFigureOut">
              <a:rPr lang="ru-RU" smtClean="0"/>
              <a:pPr/>
              <a:t>14.01.2026</a:t>
            </a:fld>
            <a:endParaRPr lang="ru-RU"/>
          </a:p>
        </p:txBody>
      </p:sp>
      <p:sp>
        <p:nvSpPr>
          <p:cNvPr id="5" name="Нижний колонтитул 4">
            <a:extLst>
              <a:ext uri="{FF2B5EF4-FFF2-40B4-BE49-F238E27FC236}">
                <a16:creationId xmlns:a16="http://schemas.microsoft.com/office/drawing/2014/main" id="{ECAF3A47-F327-6AC1-6C99-B89D0171971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27274F5-92BC-39B4-DA4B-81773D42E9B5}"/>
              </a:ext>
            </a:extLst>
          </p:cNvPr>
          <p:cNvSpPr>
            <a:spLocks noGrp="1"/>
          </p:cNvSpPr>
          <p:nvPr>
            <p:ph type="sldNum" sz="quarter" idx="12"/>
          </p:nvPr>
        </p:nvSpPr>
        <p:spPr/>
        <p:txBody>
          <a:bodyPr/>
          <a:lstStyle/>
          <a:p>
            <a:fld id="{417B84EE-FE4C-49A4-9670-3DCB1292D0E8}" type="slidenum">
              <a:rPr lang="ru-RU" smtClean="0"/>
              <a:pPr/>
              <a:t>‹#›</a:t>
            </a:fld>
            <a:endParaRPr lang="ru-RU"/>
          </a:p>
        </p:txBody>
      </p:sp>
    </p:spTree>
    <p:extLst>
      <p:ext uri="{BB962C8B-B14F-4D97-AF65-F5344CB8AC3E}">
        <p14:creationId xmlns:p14="http://schemas.microsoft.com/office/powerpoint/2010/main" val="3614183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223FF84-6683-5A55-32D5-5BF9C814CCA4}"/>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AD867B16-8680-302B-3FDD-C30E10C6C742}"/>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0E7DB0FE-E5B6-CA73-9B71-C109687BE345}"/>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C5DFA0C0-A234-6396-413A-5CB5A0FCA29A}"/>
              </a:ext>
            </a:extLst>
          </p:cNvPr>
          <p:cNvSpPr>
            <a:spLocks noGrp="1"/>
          </p:cNvSpPr>
          <p:nvPr>
            <p:ph type="dt" sz="half" idx="10"/>
          </p:nvPr>
        </p:nvSpPr>
        <p:spPr/>
        <p:txBody>
          <a:bodyPr/>
          <a:lstStyle/>
          <a:p>
            <a:fld id="{C5563C81-31A1-42C2-A208-E42F62D02389}" type="datetimeFigureOut">
              <a:rPr lang="ru-RU" smtClean="0"/>
              <a:pPr/>
              <a:t>14.01.2026</a:t>
            </a:fld>
            <a:endParaRPr lang="ru-RU"/>
          </a:p>
        </p:txBody>
      </p:sp>
      <p:sp>
        <p:nvSpPr>
          <p:cNvPr id="6" name="Нижний колонтитул 5">
            <a:extLst>
              <a:ext uri="{FF2B5EF4-FFF2-40B4-BE49-F238E27FC236}">
                <a16:creationId xmlns:a16="http://schemas.microsoft.com/office/drawing/2014/main" id="{5AA63378-6875-016E-14FE-C43501CEDF85}"/>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14A83F5C-9FF2-CE44-46C5-7D7268DD3E64}"/>
              </a:ext>
            </a:extLst>
          </p:cNvPr>
          <p:cNvSpPr>
            <a:spLocks noGrp="1"/>
          </p:cNvSpPr>
          <p:nvPr>
            <p:ph type="sldNum" sz="quarter" idx="12"/>
          </p:nvPr>
        </p:nvSpPr>
        <p:spPr/>
        <p:txBody>
          <a:bodyPr/>
          <a:lstStyle/>
          <a:p>
            <a:fld id="{417B84EE-FE4C-49A4-9670-3DCB1292D0E8}" type="slidenum">
              <a:rPr lang="ru-RU" smtClean="0"/>
              <a:pPr/>
              <a:t>‹#›</a:t>
            </a:fld>
            <a:endParaRPr lang="ru-RU"/>
          </a:p>
        </p:txBody>
      </p:sp>
    </p:spTree>
    <p:extLst>
      <p:ext uri="{BB962C8B-B14F-4D97-AF65-F5344CB8AC3E}">
        <p14:creationId xmlns:p14="http://schemas.microsoft.com/office/powerpoint/2010/main" val="2740290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732C053-F116-FE28-CF8F-0DABC52791C4}"/>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932F4102-D311-C1A7-CE3F-61667A7D37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0202FF07-6C04-10BB-BAAC-CCCA6640BF03}"/>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A5C15B57-3CF9-084D-9CFF-D17F398814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581133BC-2683-D310-BDC1-6720B948D473}"/>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B21DEAB3-AF01-0297-D37C-CE7092120ED3}"/>
              </a:ext>
            </a:extLst>
          </p:cNvPr>
          <p:cNvSpPr>
            <a:spLocks noGrp="1"/>
          </p:cNvSpPr>
          <p:nvPr>
            <p:ph type="dt" sz="half" idx="10"/>
          </p:nvPr>
        </p:nvSpPr>
        <p:spPr/>
        <p:txBody>
          <a:bodyPr/>
          <a:lstStyle/>
          <a:p>
            <a:fld id="{C5563C81-31A1-42C2-A208-E42F62D02389}" type="datetimeFigureOut">
              <a:rPr lang="ru-RU" smtClean="0"/>
              <a:pPr/>
              <a:t>14.01.2026</a:t>
            </a:fld>
            <a:endParaRPr lang="ru-RU"/>
          </a:p>
        </p:txBody>
      </p:sp>
      <p:sp>
        <p:nvSpPr>
          <p:cNvPr id="8" name="Нижний колонтитул 7">
            <a:extLst>
              <a:ext uri="{FF2B5EF4-FFF2-40B4-BE49-F238E27FC236}">
                <a16:creationId xmlns:a16="http://schemas.microsoft.com/office/drawing/2014/main" id="{16E81123-5E6F-92A0-CA94-915C39274EFD}"/>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021943A4-AE86-418F-E96C-73D87780D860}"/>
              </a:ext>
            </a:extLst>
          </p:cNvPr>
          <p:cNvSpPr>
            <a:spLocks noGrp="1"/>
          </p:cNvSpPr>
          <p:nvPr>
            <p:ph type="sldNum" sz="quarter" idx="12"/>
          </p:nvPr>
        </p:nvSpPr>
        <p:spPr/>
        <p:txBody>
          <a:bodyPr/>
          <a:lstStyle/>
          <a:p>
            <a:fld id="{417B84EE-FE4C-49A4-9670-3DCB1292D0E8}" type="slidenum">
              <a:rPr lang="ru-RU" smtClean="0"/>
              <a:pPr/>
              <a:t>‹#›</a:t>
            </a:fld>
            <a:endParaRPr lang="ru-RU"/>
          </a:p>
        </p:txBody>
      </p:sp>
    </p:spTree>
    <p:extLst>
      <p:ext uri="{BB962C8B-B14F-4D97-AF65-F5344CB8AC3E}">
        <p14:creationId xmlns:p14="http://schemas.microsoft.com/office/powerpoint/2010/main" val="3845080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1AD04AD-1350-2650-AA99-CA8915FA2CF2}"/>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5155DFBA-5F60-235A-3B67-31FF3C2FB6E8}"/>
              </a:ext>
            </a:extLst>
          </p:cNvPr>
          <p:cNvSpPr>
            <a:spLocks noGrp="1"/>
          </p:cNvSpPr>
          <p:nvPr>
            <p:ph type="dt" sz="half" idx="10"/>
          </p:nvPr>
        </p:nvSpPr>
        <p:spPr/>
        <p:txBody>
          <a:bodyPr/>
          <a:lstStyle/>
          <a:p>
            <a:fld id="{C5563C81-31A1-42C2-A208-E42F62D02389}" type="datetimeFigureOut">
              <a:rPr lang="ru-RU" smtClean="0"/>
              <a:pPr/>
              <a:t>14.01.2026</a:t>
            </a:fld>
            <a:endParaRPr lang="ru-RU"/>
          </a:p>
        </p:txBody>
      </p:sp>
      <p:sp>
        <p:nvSpPr>
          <p:cNvPr id="4" name="Нижний колонтитул 3">
            <a:extLst>
              <a:ext uri="{FF2B5EF4-FFF2-40B4-BE49-F238E27FC236}">
                <a16:creationId xmlns:a16="http://schemas.microsoft.com/office/drawing/2014/main" id="{6EAF776A-338C-8C36-9BDF-C96CF607F398}"/>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2DA2E1EF-CB57-C820-E2AC-90C60EF54315}"/>
              </a:ext>
            </a:extLst>
          </p:cNvPr>
          <p:cNvSpPr>
            <a:spLocks noGrp="1"/>
          </p:cNvSpPr>
          <p:nvPr>
            <p:ph type="sldNum" sz="quarter" idx="12"/>
          </p:nvPr>
        </p:nvSpPr>
        <p:spPr/>
        <p:txBody>
          <a:bodyPr/>
          <a:lstStyle/>
          <a:p>
            <a:fld id="{417B84EE-FE4C-49A4-9670-3DCB1292D0E8}" type="slidenum">
              <a:rPr lang="ru-RU" smtClean="0"/>
              <a:pPr/>
              <a:t>‹#›</a:t>
            </a:fld>
            <a:endParaRPr lang="ru-RU"/>
          </a:p>
        </p:txBody>
      </p:sp>
    </p:spTree>
    <p:extLst>
      <p:ext uri="{BB962C8B-B14F-4D97-AF65-F5344CB8AC3E}">
        <p14:creationId xmlns:p14="http://schemas.microsoft.com/office/powerpoint/2010/main" val="96383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6BE25D40-565B-05D5-9B37-B5E120E3EF82}"/>
              </a:ext>
            </a:extLst>
          </p:cNvPr>
          <p:cNvSpPr>
            <a:spLocks noGrp="1"/>
          </p:cNvSpPr>
          <p:nvPr>
            <p:ph type="dt" sz="half" idx="10"/>
          </p:nvPr>
        </p:nvSpPr>
        <p:spPr/>
        <p:txBody>
          <a:bodyPr/>
          <a:lstStyle/>
          <a:p>
            <a:fld id="{C5563C81-31A1-42C2-A208-E42F62D02389}" type="datetimeFigureOut">
              <a:rPr lang="ru-RU" smtClean="0"/>
              <a:pPr/>
              <a:t>14.01.2026</a:t>
            </a:fld>
            <a:endParaRPr lang="ru-RU"/>
          </a:p>
        </p:txBody>
      </p:sp>
      <p:sp>
        <p:nvSpPr>
          <p:cNvPr id="3" name="Нижний колонтитул 2">
            <a:extLst>
              <a:ext uri="{FF2B5EF4-FFF2-40B4-BE49-F238E27FC236}">
                <a16:creationId xmlns:a16="http://schemas.microsoft.com/office/drawing/2014/main" id="{CECAE54F-0872-1E4F-3EBE-A0A33C6F836B}"/>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7019DF2B-9953-C851-F4B2-214DF8046AD1}"/>
              </a:ext>
            </a:extLst>
          </p:cNvPr>
          <p:cNvSpPr>
            <a:spLocks noGrp="1"/>
          </p:cNvSpPr>
          <p:nvPr>
            <p:ph type="sldNum" sz="quarter" idx="12"/>
          </p:nvPr>
        </p:nvSpPr>
        <p:spPr/>
        <p:txBody>
          <a:bodyPr/>
          <a:lstStyle/>
          <a:p>
            <a:fld id="{417B84EE-FE4C-49A4-9670-3DCB1292D0E8}" type="slidenum">
              <a:rPr lang="ru-RU" smtClean="0"/>
              <a:pPr/>
              <a:t>‹#›</a:t>
            </a:fld>
            <a:endParaRPr lang="ru-RU"/>
          </a:p>
        </p:txBody>
      </p:sp>
    </p:spTree>
    <p:extLst>
      <p:ext uri="{BB962C8B-B14F-4D97-AF65-F5344CB8AC3E}">
        <p14:creationId xmlns:p14="http://schemas.microsoft.com/office/powerpoint/2010/main" val="2409022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A3903BE-D922-5CF5-DA65-4CAC77812C52}"/>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F125AD40-483B-5E8F-E8D9-BDE63ED495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7778422F-23F8-E210-20D3-6410A2FDEB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1E9A6DD5-DC5D-B63F-F3DF-A5392E357DAC}"/>
              </a:ext>
            </a:extLst>
          </p:cNvPr>
          <p:cNvSpPr>
            <a:spLocks noGrp="1"/>
          </p:cNvSpPr>
          <p:nvPr>
            <p:ph type="dt" sz="half" idx="10"/>
          </p:nvPr>
        </p:nvSpPr>
        <p:spPr/>
        <p:txBody>
          <a:bodyPr/>
          <a:lstStyle/>
          <a:p>
            <a:fld id="{C5563C81-31A1-42C2-A208-E42F62D02389}" type="datetimeFigureOut">
              <a:rPr lang="ru-RU" smtClean="0"/>
              <a:pPr/>
              <a:t>14.01.2026</a:t>
            </a:fld>
            <a:endParaRPr lang="ru-RU"/>
          </a:p>
        </p:txBody>
      </p:sp>
      <p:sp>
        <p:nvSpPr>
          <p:cNvPr id="6" name="Нижний колонтитул 5">
            <a:extLst>
              <a:ext uri="{FF2B5EF4-FFF2-40B4-BE49-F238E27FC236}">
                <a16:creationId xmlns:a16="http://schemas.microsoft.com/office/drawing/2014/main" id="{5DCFD6EC-6923-CD46-1F51-BF56059230A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E4D72FC-4A21-CCA9-578B-065B97B6F20D}"/>
              </a:ext>
            </a:extLst>
          </p:cNvPr>
          <p:cNvSpPr>
            <a:spLocks noGrp="1"/>
          </p:cNvSpPr>
          <p:nvPr>
            <p:ph type="sldNum" sz="quarter" idx="12"/>
          </p:nvPr>
        </p:nvSpPr>
        <p:spPr/>
        <p:txBody>
          <a:bodyPr/>
          <a:lstStyle/>
          <a:p>
            <a:fld id="{417B84EE-FE4C-49A4-9670-3DCB1292D0E8}" type="slidenum">
              <a:rPr lang="ru-RU" smtClean="0"/>
              <a:pPr/>
              <a:t>‹#›</a:t>
            </a:fld>
            <a:endParaRPr lang="ru-RU"/>
          </a:p>
        </p:txBody>
      </p:sp>
    </p:spTree>
    <p:extLst>
      <p:ext uri="{BB962C8B-B14F-4D97-AF65-F5344CB8AC3E}">
        <p14:creationId xmlns:p14="http://schemas.microsoft.com/office/powerpoint/2010/main" val="40095903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53A9126-7CD5-2F1A-F42D-85996349821C}"/>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7C45C9CB-F71C-53F8-FB1A-DD942B54DC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99DC4570-8F32-27FC-6F0F-42C8179535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3923B47E-068B-0A86-B18B-52BEB1D8FE5A}"/>
              </a:ext>
            </a:extLst>
          </p:cNvPr>
          <p:cNvSpPr>
            <a:spLocks noGrp="1"/>
          </p:cNvSpPr>
          <p:nvPr>
            <p:ph type="dt" sz="half" idx="10"/>
          </p:nvPr>
        </p:nvSpPr>
        <p:spPr/>
        <p:txBody>
          <a:bodyPr/>
          <a:lstStyle/>
          <a:p>
            <a:fld id="{C5563C81-31A1-42C2-A208-E42F62D02389}" type="datetimeFigureOut">
              <a:rPr lang="ru-RU" smtClean="0"/>
              <a:pPr/>
              <a:t>14.01.2026</a:t>
            </a:fld>
            <a:endParaRPr lang="ru-RU"/>
          </a:p>
        </p:txBody>
      </p:sp>
      <p:sp>
        <p:nvSpPr>
          <p:cNvPr id="6" name="Нижний колонтитул 5">
            <a:extLst>
              <a:ext uri="{FF2B5EF4-FFF2-40B4-BE49-F238E27FC236}">
                <a16:creationId xmlns:a16="http://schemas.microsoft.com/office/drawing/2014/main" id="{E4302106-C12D-43E3-9062-EA74AFFE7D22}"/>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837532C4-AC7D-2307-5B07-20100242F3EA}"/>
              </a:ext>
            </a:extLst>
          </p:cNvPr>
          <p:cNvSpPr>
            <a:spLocks noGrp="1"/>
          </p:cNvSpPr>
          <p:nvPr>
            <p:ph type="sldNum" sz="quarter" idx="12"/>
          </p:nvPr>
        </p:nvSpPr>
        <p:spPr/>
        <p:txBody>
          <a:bodyPr/>
          <a:lstStyle/>
          <a:p>
            <a:fld id="{417B84EE-FE4C-49A4-9670-3DCB1292D0E8}" type="slidenum">
              <a:rPr lang="ru-RU" smtClean="0"/>
              <a:pPr/>
              <a:t>‹#›</a:t>
            </a:fld>
            <a:endParaRPr lang="ru-RU"/>
          </a:p>
        </p:txBody>
      </p:sp>
    </p:spTree>
    <p:extLst>
      <p:ext uri="{BB962C8B-B14F-4D97-AF65-F5344CB8AC3E}">
        <p14:creationId xmlns:p14="http://schemas.microsoft.com/office/powerpoint/2010/main" val="3473576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D737282-9A42-C085-6A24-5F109AA473FC}"/>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5AB607FC-7073-8486-BDFD-02D598648DED}"/>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1A1AA490-D2E8-8C18-4FE1-4DDAE28B6BE8}"/>
              </a:ext>
            </a:extLst>
          </p:cNvPr>
          <p:cNvSpPr>
            <a:spLocks noGrp="1"/>
          </p:cNvSpPr>
          <p:nvPr>
            <p:ph type="dt" sz="half" idx="10"/>
          </p:nvPr>
        </p:nvSpPr>
        <p:spPr/>
        <p:txBody>
          <a:bodyPr/>
          <a:lstStyle/>
          <a:p>
            <a:fld id="{C5563C81-31A1-42C2-A208-E42F62D02389}" type="datetimeFigureOut">
              <a:rPr lang="ru-RU" smtClean="0"/>
              <a:pPr/>
              <a:t>14.01.2026</a:t>
            </a:fld>
            <a:endParaRPr lang="ru-RU"/>
          </a:p>
        </p:txBody>
      </p:sp>
      <p:sp>
        <p:nvSpPr>
          <p:cNvPr id="5" name="Нижний колонтитул 4">
            <a:extLst>
              <a:ext uri="{FF2B5EF4-FFF2-40B4-BE49-F238E27FC236}">
                <a16:creationId xmlns:a16="http://schemas.microsoft.com/office/drawing/2014/main" id="{90034133-D76D-2A35-9E36-39389F8685A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39759F26-826A-D629-725E-DBD1BE4B4318}"/>
              </a:ext>
            </a:extLst>
          </p:cNvPr>
          <p:cNvSpPr>
            <a:spLocks noGrp="1"/>
          </p:cNvSpPr>
          <p:nvPr>
            <p:ph type="sldNum" sz="quarter" idx="12"/>
          </p:nvPr>
        </p:nvSpPr>
        <p:spPr/>
        <p:txBody>
          <a:bodyPr/>
          <a:lstStyle/>
          <a:p>
            <a:fld id="{417B84EE-FE4C-49A4-9670-3DCB1292D0E8}" type="slidenum">
              <a:rPr lang="ru-RU" smtClean="0"/>
              <a:pPr/>
              <a:t>‹#›</a:t>
            </a:fld>
            <a:endParaRPr lang="ru-RU"/>
          </a:p>
        </p:txBody>
      </p:sp>
    </p:spTree>
    <p:extLst>
      <p:ext uri="{BB962C8B-B14F-4D97-AF65-F5344CB8AC3E}">
        <p14:creationId xmlns:p14="http://schemas.microsoft.com/office/powerpoint/2010/main" val="3477386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D642CD6B-2B10-5116-83DD-A4D57EB75473}"/>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15921C6F-913A-5885-EDF4-CA593AE7F408}"/>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4312DDC0-4BA2-7CBD-023C-6B7C75C981FF}"/>
              </a:ext>
            </a:extLst>
          </p:cNvPr>
          <p:cNvSpPr>
            <a:spLocks noGrp="1"/>
          </p:cNvSpPr>
          <p:nvPr>
            <p:ph type="dt" sz="half" idx="10"/>
          </p:nvPr>
        </p:nvSpPr>
        <p:spPr/>
        <p:txBody>
          <a:bodyPr/>
          <a:lstStyle/>
          <a:p>
            <a:fld id="{C5563C81-31A1-42C2-A208-E42F62D02389}" type="datetimeFigureOut">
              <a:rPr lang="ru-RU" smtClean="0"/>
              <a:pPr/>
              <a:t>14.01.2026</a:t>
            </a:fld>
            <a:endParaRPr lang="ru-RU"/>
          </a:p>
        </p:txBody>
      </p:sp>
      <p:sp>
        <p:nvSpPr>
          <p:cNvPr id="5" name="Нижний колонтитул 4">
            <a:extLst>
              <a:ext uri="{FF2B5EF4-FFF2-40B4-BE49-F238E27FC236}">
                <a16:creationId xmlns:a16="http://schemas.microsoft.com/office/drawing/2014/main" id="{9177A60B-9BAD-0870-9350-A6D8A2322350}"/>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153532B2-9027-D5BA-0C27-0CB70C5567D2}"/>
              </a:ext>
            </a:extLst>
          </p:cNvPr>
          <p:cNvSpPr>
            <a:spLocks noGrp="1"/>
          </p:cNvSpPr>
          <p:nvPr>
            <p:ph type="sldNum" sz="quarter" idx="12"/>
          </p:nvPr>
        </p:nvSpPr>
        <p:spPr/>
        <p:txBody>
          <a:bodyPr/>
          <a:lstStyle/>
          <a:p>
            <a:fld id="{417B84EE-FE4C-49A4-9670-3DCB1292D0E8}" type="slidenum">
              <a:rPr lang="ru-RU" smtClean="0"/>
              <a:pPr/>
              <a:t>‹#›</a:t>
            </a:fld>
            <a:endParaRPr lang="ru-RU"/>
          </a:p>
        </p:txBody>
      </p:sp>
    </p:spTree>
    <p:extLst>
      <p:ext uri="{BB962C8B-B14F-4D97-AF65-F5344CB8AC3E}">
        <p14:creationId xmlns:p14="http://schemas.microsoft.com/office/powerpoint/2010/main" val="9556085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D3F10E4-6553-3634-B160-EE84AC18439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21E4A821-5919-4B18-04C8-856F27C254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0D3B716C-8ECD-92B6-BB0E-A5D97A42B3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563C81-31A1-42C2-A208-E42F62D02389}" type="datetimeFigureOut">
              <a:rPr lang="ru-RU" smtClean="0"/>
              <a:pPr/>
              <a:t>14.01.2026</a:t>
            </a:fld>
            <a:endParaRPr lang="ru-RU"/>
          </a:p>
        </p:txBody>
      </p:sp>
      <p:sp>
        <p:nvSpPr>
          <p:cNvPr id="5" name="Нижний колонтитул 4">
            <a:extLst>
              <a:ext uri="{FF2B5EF4-FFF2-40B4-BE49-F238E27FC236}">
                <a16:creationId xmlns:a16="http://schemas.microsoft.com/office/drawing/2014/main" id="{34963300-0CDC-C991-E0F9-5EAC1EC6BC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1496B10B-8573-6B68-F97F-377D9E11BF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7B84EE-FE4C-49A4-9670-3DCB1292D0E8}" type="slidenum">
              <a:rPr lang="ru-RU" smtClean="0"/>
              <a:pPr/>
              <a:t>‹#›</a:t>
            </a:fld>
            <a:endParaRPr lang="ru-RU"/>
          </a:p>
        </p:txBody>
      </p:sp>
    </p:spTree>
    <p:extLst>
      <p:ext uri="{BB962C8B-B14F-4D97-AF65-F5344CB8AC3E}">
        <p14:creationId xmlns:p14="http://schemas.microsoft.com/office/powerpoint/2010/main" val="2557109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image" Target="../media/image18.png"/><Relationship Id="rId3" Type="http://schemas.openxmlformats.org/officeDocument/2006/relationships/image" Target="../media/image9.png"/><Relationship Id="rId7" Type="http://schemas.openxmlformats.org/officeDocument/2006/relationships/diagramColors" Target="../diagrams/colors1.xml"/><Relationship Id="rId12" Type="http://schemas.openxmlformats.org/officeDocument/2006/relationships/image" Target="../media/image17.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diagramQuickStyle" Target="../diagrams/quickStyle1.xml"/><Relationship Id="rId11" Type="http://schemas.openxmlformats.org/officeDocument/2006/relationships/image" Target="../media/image16.png"/><Relationship Id="rId5" Type="http://schemas.openxmlformats.org/officeDocument/2006/relationships/diagramLayout" Target="../diagrams/layout1.xml"/><Relationship Id="rId10" Type="http://schemas.openxmlformats.org/officeDocument/2006/relationships/image" Target="../media/image15.png"/><Relationship Id="rId4" Type="http://schemas.openxmlformats.org/officeDocument/2006/relationships/diagramData" Target="../diagrams/data1.xml"/><Relationship Id="rId9"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chart" Target="../charts/chart5.xml"/><Relationship Id="rId3" Type="http://schemas.openxmlformats.org/officeDocument/2006/relationships/image" Target="../media/image20.png"/><Relationship Id="rId7" Type="http://schemas.openxmlformats.org/officeDocument/2006/relationships/chart" Target="../charts/chart2.xml"/><Relationship Id="rId12" Type="http://schemas.openxmlformats.org/officeDocument/2006/relationships/image" Target="../media/image25.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22.png"/><Relationship Id="rId11" Type="http://schemas.openxmlformats.org/officeDocument/2006/relationships/image" Target="../media/image24.png"/><Relationship Id="rId5" Type="http://schemas.openxmlformats.org/officeDocument/2006/relationships/image" Target="../media/image21.png"/><Relationship Id="rId10" Type="http://schemas.openxmlformats.org/officeDocument/2006/relationships/chart" Target="../charts/chart4.xml"/><Relationship Id="rId4" Type="http://schemas.openxmlformats.org/officeDocument/2006/relationships/chart" Target="../charts/chart1.xml"/><Relationship Id="rId9" Type="http://schemas.openxmlformats.org/officeDocument/2006/relationships/chart" Target="../charts/chart3.xml"/></Relationships>
</file>

<file path=ppt/slides/_rels/slide1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chart" Target="../charts/chart9.xml"/><Relationship Id="rId5" Type="http://schemas.openxmlformats.org/officeDocument/2006/relationships/chart" Target="../charts/chart8.xml"/><Relationship Id="rId4" Type="http://schemas.openxmlformats.org/officeDocument/2006/relationships/chart" Target="../charts/chart7.xml"/></Relationships>
</file>

<file path=ppt/slides/_rels/slide11.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20.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46.pn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png"/></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diagramData" Target="../diagrams/data6.xml"/><Relationship Id="rId13" Type="http://schemas.openxmlformats.org/officeDocument/2006/relationships/diagramData" Target="../diagrams/data7.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17" Type="http://schemas.microsoft.com/office/2007/relationships/diagramDrawing" Target="../diagrams/drawing7.xml"/><Relationship Id="rId2" Type="http://schemas.openxmlformats.org/officeDocument/2006/relationships/image" Target="../media/image5.png"/><Relationship Id="rId16" Type="http://schemas.openxmlformats.org/officeDocument/2006/relationships/diagramColors" Target="../diagrams/colors7.xml"/><Relationship Id="rId1" Type="http://schemas.openxmlformats.org/officeDocument/2006/relationships/slideLayout" Target="../slideLayouts/slideLayout7.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5" Type="http://schemas.openxmlformats.org/officeDocument/2006/relationships/diagramQuickStyle" Target="../diagrams/quickStyle7.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 Id="rId14" Type="http://schemas.openxmlformats.org/officeDocument/2006/relationships/diagramLayout" Target="../diagrams/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1.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chart" Target="../charts/chart15.xml"/></Relationships>
</file>

<file path=ppt/slides/_rels/slide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70.png"/><Relationship Id="rId7" Type="http://schemas.openxmlformats.org/officeDocument/2006/relationships/image" Target="../media/image73.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72.png"/><Relationship Id="rId5" Type="http://schemas.openxmlformats.org/officeDocument/2006/relationships/image" Target="../media/image36.png"/><Relationship Id="rId4" Type="http://schemas.openxmlformats.org/officeDocument/2006/relationships/image" Target="../media/image71.png"/></Relationships>
</file>

<file path=ppt/slides/_rels/slide37.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5.png"/><Relationship Id="rId7" Type="http://schemas.openxmlformats.org/officeDocument/2006/relationships/image" Target="../media/image79.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3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3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40.xml.rels><?xml version="1.0" encoding="UTF-8" standalone="yes"?>
<Relationships xmlns="http://schemas.openxmlformats.org/package/2006/relationships"><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s>
</file>

<file path=ppt/slides/_rels/slide41.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96.png"/><Relationship Id="rId4" Type="http://schemas.openxmlformats.org/officeDocument/2006/relationships/image" Target="../media/image95.png"/></Relationships>
</file>

<file path=ppt/slides/_rels/slide4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99.png"/><Relationship Id="rId4" Type="http://schemas.openxmlformats.org/officeDocument/2006/relationships/image" Target="../media/image98.png"/></Relationships>
</file>

<file path=ppt/slides/_rels/slide43.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102.png"/><Relationship Id="rId4" Type="http://schemas.openxmlformats.org/officeDocument/2006/relationships/image" Target="../media/image101.png"/></Relationships>
</file>

<file path=ppt/slides/_rels/slide4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105.png"/><Relationship Id="rId4" Type="http://schemas.openxmlformats.org/officeDocument/2006/relationships/image" Target="../media/image104.png"/></Relationships>
</file>

<file path=ppt/slides/_rels/slide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107.png"/></Relationships>
</file>

<file path=ppt/slides/_rels/slide48.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109.png"/></Relationships>
</file>

<file path=ppt/slides/_rels/slide49.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111.png"/></Relationships>
</file>

<file path=ppt/slides/_rels/slide50.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113.png"/></Relationships>
</file>

<file path=ppt/slides/_rels/slide51.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116.png"/><Relationship Id="rId4" Type="http://schemas.openxmlformats.org/officeDocument/2006/relationships/image" Target="../media/image115.emf"/></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54.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hyperlink" Target="https://www.&#1072;&#1085;&#1091;&#1095;&#1080;&#1085;&#1089;&#1082;&#1080;&#1081;.&#1088;&#1092;/okrug/finansovaya-gramotnost/" TargetMode="External"/><Relationship Id="rId4" Type="http://schemas.openxmlformats.org/officeDocument/2006/relationships/image" Target="../media/image123.png"/></Relationships>
</file>

<file path=ppt/slides/_rels/slide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0783E90F-382C-4A8E-2624-91B5FE6BB5E9}"/>
              </a:ext>
            </a:extLst>
          </p:cNvPr>
          <p:cNvPicPr>
            <a:picLocks noChangeAspect="1"/>
          </p:cNvPicPr>
          <p:nvPr/>
        </p:nvPicPr>
        <p:blipFill>
          <a:blip r:embed="rId2"/>
          <a:stretch>
            <a:fillRect/>
          </a:stretch>
        </p:blipFill>
        <p:spPr>
          <a:xfrm>
            <a:off x="0" y="0"/>
            <a:ext cx="12192000" cy="6858000"/>
          </a:xfrm>
          <a:prstGeom prst="rect">
            <a:avLst/>
          </a:prstGeom>
        </p:spPr>
      </p:pic>
      <p:pic>
        <p:nvPicPr>
          <p:cNvPr id="5" name="Рисунок 4">
            <a:extLst>
              <a:ext uri="{FF2B5EF4-FFF2-40B4-BE49-F238E27FC236}">
                <a16:creationId xmlns:a16="http://schemas.microsoft.com/office/drawing/2014/main" id="{97F2A916-2C33-92BA-E700-0440AE3BF084}"/>
              </a:ext>
            </a:extLst>
          </p:cNvPr>
          <p:cNvPicPr>
            <a:picLocks noChangeAspect="1"/>
          </p:cNvPicPr>
          <p:nvPr/>
        </p:nvPicPr>
        <p:blipFill>
          <a:blip r:embed="rId3"/>
          <a:stretch>
            <a:fillRect/>
          </a:stretch>
        </p:blipFill>
        <p:spPr>
          <a:xfrm>
            <a:off x="10660790" y="85637"/>
            <a:ext cx="1457325" cy="1905000"/>
          </a:xfrm>
          <a:prstGeom prst="rect">
            <a:avLst/>
          </a:prstGeom>
        </p:spPr>
      </p:pic>
      <p:sp>
        <p:nvSpPr>
          <p:cNvPr id="6" name="TextBox 5">
            <a:extLst>
              <a:ext uri="{FF2B5EF4-FFF2-40B4-BE49-F238E27FC236}">
                <a16:creationId xmlns:a16="http://schemas.microsoft.com/office/drawing/2014/main" id="{0A638929-EFAC-B88F-B6C9-F461BD7A3F03}"/>
              </a:ext>
            </a:extLst>
          </p:cNvPr>
          <p:cNvSpPr txBox="1"/>
          <p:nvPr/>
        </p:nvSpPr>
        <p:spPr>
          <a:xfrm>
            <a:off x="5005931" y="1356919"/>
            <a:ext cx="5745484" cy="400110"/>
          </a:xfrm>
          <a:prstGeom prst="rect">
            <a:avLst/>
          </a:prstGeom>
          <a:noFill/>
        </p:spPr>
        <p:txBody>
          <a:bodyPr wrap="none" rtlCol="0">
            <a:spAutoFit/>
          </a:bodyPr>
          <a:lstStyle/>
          <a:p>
            <a:r>
              <a:rPr lang="ru-RU" sz="2000" b="1" i="1" dirty="0">
                <a:solidFill>
                  <a:srgbClr val="0000CC"/>
                </a:solidFill>
                <a:latin typeface="Times New Roman" panose="02020603050405020304" pitchFamily="18" charset="0"/>
                <a:cs typeface="Times New Roman" panose="02020603050405020304" pitchFamily="18" charset="0"/>
              </a:rPr>
              <a:t>АНУЧИНСКИЙ МУНИЦИПАЛЬНЫЙ ОКРУГ</a:t>
            </a:r>
          </a:p>
        </p:txBody>
      </p:sp>
      <p:sp>
        <p:nvSpPr>
          <p:cNvPr id="7" name="TextBox 6">
            <a:extLst>
              <a:ext uri="{FF2B5EF4-FFF2-40B4-BE49-F238E27FC236}">
                <a16:creationId xmlns:a16="http://schemas.microsoft.com/office/drawing/2014/main" id="{68A8F361-BA26-C11D-7A13-E06A69BAEFB0}"/>
              </a:ext>
            </a:extLst>
          </p:cNvPr>
          <p:cNvSpPr txBox="1"/>
          <p:nvPr/>
        </p:nvSpPr>
        <p:spPr>
          <a:xfrm>
            <a:off x="5623236" y="2566646"/>
            <a:ext cx="4068658" cy="461665"/>
          </a:xfrm>
          <a:prstGeom prst="rect">
            <a:avLst/>
          </a:prstGeom>
          <a:noFill/>
        </p:spPr>
        <p:txBody>
          <a:bodyPr wrap="square" rtlCol="0">
            <a:spAutoFit/>
          </a:bodyPr>
          <a:lstStyle/>
          <a:p>
            <a:r>
              <a:rPr lang="ru-RU" sz="2400" b="1" i="1" dirty="0">
                <a:ln w="1905"/>
                <a:solidFill>
                  <a:srgbClr val="FFFF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БЮДЖЕТ</a:t>
            </a:r>
            <a:r>
              <a:rPr lang="ru-RU" sz="2400" b="1" dirty="0">
                <a:ln w="1905"/>
                <a:solidFill>
                  <a:srgbClr val="FFFF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ru-RU" sz="2400" b="1" i="1" dirty="0">
                <a:ln w="1905"/>
                <a:solidFill>
                  <a:srgbClr val="FFFF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ДЛЯ</a:t>
            </a:r>
            <a:r>
              <a:rPr lang="ru-RU" sz="2400" b="1" dirty="0">
                <a:ln w="1905"/>
                <a:solidFill>
                  <a:srgbClr val="FFFF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ru-RU" sz="2400" b="1" i="1" dirty="0">
                <a:ln w="1905"/>
                <a:solidFill>
                  <a:srgbClr val="FFFF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ГРАЖДАН</a:t>
            </a:r>
          </a:p>
        </p:txBody>
      </p:sp>
      <p:sp>
        <p:nvSpPr>
          <p:cNvPr id="8" name="TextBox 7">
            <a:extLst>
              <a:ext uri="{FF2B5EF4-FFF2-40B4-BE49-F238E27FC236}">
                <a16:creationId xmlns:a16="http://schemas.microsoft.com/office/drawing/2014/main" id="{600F3178-1FB0-5296-49D2-7C39844B426E}"/>
              </a:ext>
            </a:extLst>
          </p:cNvPr>
          <p:cNvSpPr txBox="1"/>
          <p:nvPr/>
        </p:nvSpPr>
        <p:spPr>
          <a:xfrm>
            <a:off x="3065780" y="3345630"/>
            <a:ext cx="8954219" cy="1323439"/>
          </a:xfrm>
          <a:prstGeom prst="rect">
            <a:avLst/>
          </a:prstGeom>
          <a:noFill/>
          <a:scene3d>
            <a:camera prst="orthographicFront"/>
            <a:lightRig rig="threePt" dir="t"/>
          </a:scene3d>
          <a:sp3d>
            <a:bevelT/>
          </a:sp3d>
        </p:spPr>
        <p:txBody>
          <a:bodyPr wrap="square" rtlCol="0">
            <a:spAutoFit/>
          </a:bodyPr>
          <a:lstStyle/>
          <a:p>
            <a:pPr algn="ctr"/>
            <a:r>
              <a:rPr lang="ru-RU" sz="2000" b="1" i="1" dirty="0">
                <a:solidFill>
                  <a:srgbClr val="FFFF00"/>
                </a:solidFill>
                <a:effectLst>
                  <a:glow rad="101600">
                    <a:schemeClr val="accent1">
                      <a:satMod val="175000"/>
                      <a:alpha val="40000"/>
                    </a:schemeClr>
                  </a:glow>
                </a:effectLst>
                <a:latin typeface="Times New Roman" panose="02020603050405020304" pitchFamily="18" charset="0"/>
                <a:cs typeface="Times New Roman" panose="02020603050405020304" pitchFamily="18" charset="0"/>
              </a:rPr>
              <a:t>по решению Думы Анучинского муниципального округа </a:t>
            </a:r>
          </a:p>
          <a:p>
            <a:pPr algn="ctr"/>
            <a:r>
              <a:rPr lang="ru-RU" sz="2000" b="1" i="1" dirty="0">
                <a:solidFill>
                  <a:srgbClr val="FFFF00"/>
                </a:solidFill>
                <a:effectLst>
                  <a:glow rad="101600">
                    <a:schemeClr val="accent1">
                      <a:satMod val="175000"/>
                      <a:alpha val="40000"/>
                    </a:schemeClr>
                  </a:glow>
                </a:effectLst>
                <a:latin typeface="Times New Roman" panose="02020603050405020304" pitchFamily="18" charset="0"/>
                <a:cs typeface="Times New Roman" panose="02020603050405020304" pitchFamily="18" charset="0"/>
              </a:rPr>
              <a:t>от 24 декабря 2025 года № 43-НПА</a:t>
            </a:r>
          </a:p>
          <a:p>
            <a:pPr algn="ctr"/>
            <a:r>
              <a:rPr lang="ru-RU" sz="2000" b="1" i="1" dirty="0">
                <a:solidFill>
                  <a:srgbClr val="FFFF00"/>
                </a:solidFill>
                <a:effectLst>
                  <a:glow rad="101600">
                    <a:schemeClr val="accent1">
                      <a:satMod val="175000"/>
                      <a:alpha val="40000"/>
                    </a:schemeClr>
                  </a:glow>
                </a:effectLst>
                <a:latin typeface="Times New Roman" panose="02020603050405020304" pitchFamily="18" charset="0"/>
                <a:cs typeface="Times New Roman" panose="02020603050405020304" pitchFamily="18" charset="0"/>
              </a:rPr>
              <a:t>«О бюджете Анучинского муниципального округа на 2026год и плановый период 2027 и 2028годов» </a:t>
            </a:r>
          </a:p>
        </p:txBody>
      </p:sp>
    </p:spTree>
    <p:extLst>
      <p:ext uri="{BB962C8B-B14F-4D97-AF65-F5344CB8AC3E}">
        <p14:creationId xmlns:p14="http://schemas.microsoft.com/office/powerpoint/2010/main" val="2207805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1D5103C8-D0BA-F59C-A86A-FA6E13B7033A}"/>
              </a:ext>
            </a:extLst>
          </p:cNvPr>
          <p:cNvPicPr>
            <a:picLocks noChangeAspect="1"/>
          </p:cNvPicPr>
          <p:nvPr/>
        </p:nvPicPr>
        <p:blipFill>
          <a:blip r:embed="rId2"/>
          <a:stretch>
            <a:fillRect/>
          </a:stretch>
        </p:blipFill>
        <p:spPr>
          <a:xfrm>
            <a:off x="0" y="0"/>
            <a:ext cx="12192001" cy="6858000"/>
          </a:xfrm>
          <a:prstGeom prst="rect">
            <a:avLst/>
          </a:prstGeom>
        </p:spPr>
      </p:pic>
      <p:sp>
        <p:nvSpPr>
          <p:cNvPr id="3" name="Овал 2">
            <a:extLst>
              <a:ext uri="{FF2B5EF4-FFF2-40B4-BE49-F238E27FC236}">
                <a16:creationId xmlns:a16="http://schemas.microsoft.com/office/drawing/2014/main" id="{6F2B14A2-F0E2-368B-A108-01C1E9AC6FF4}"/>
              </a:ext>
            </a:extLst>
          </p:cNvPr>
          <p:cNvSpPr/>
          <p:nvPr/>
        </p:nvSpPr>
        <p:spPr>
          <a:xfrm>
            <a:off x="715993" y="172529"/>
            <a:ext cx="4321833" cy="638354"/>
          </a:xfrm>
          <a:prstGeom prst="ellips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a:ln w="1905"/>
                <a:solidFill>
                  <a:srgbClr val="C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Что такое «Бюджет для граждан»</a:t>
            </a:r>
          </a:p>
        </p:txBody>
      </p:sp>
      <p:sp>
        <p:nvSpPr>
          <p:cNvPr id="4" name="TextBox 3">
            <a:extLst>
              <a:ext uri="{FF2B5EF4-FFF2-40B4-BE49-F238E27FC236}">
                <a16:creationId xmlns:a16="http://schemas.microsoft.com/office/drawing/2014/main" id="{F7181AFF-3A76-7CAF-8636-011D8DAEB1AA}"/>
              </a:ext>
            </a:extLst>
          </p:cNvPr>
          <p:cNvSpPr txBox="1"/>
          <p:nvPr/>
        </p:nvSpPr>
        <p:spPr>
          <a:xfrm>
            <a:off x="286810" y="1289885"/>
            <a:ext cx="5087448" cy="3801041"/>
          </a:xfrm>
          <a:prstGeom prst="rect">
            <a:avLst/>
          </a:prstGeom>
          <a:noFill/>
        </p:spPr>
        <p:txBody>
          <a:bodyPr wrap="square" rtlCol="0">
            <a:spAutoFit/>
          </a:bodyPr>
          <a:lstStyle/>
          <a:p>
            <a:pPr algn="just"/>
            <a:r>
              <a:rPr lang="ru-RU" sz="1200" dirty="0">
                <a:latin typeface="Times New Roman" panose="02020603050405020304" pitchFamily="18" charset="0"/>
                <a:cs typeface="Times New Roman" panose="02020603050405020304" pitchFamily="18" charset="0"/>
              </a:rPr>
              <a:t>«Бюджет для граждан» – информационный сборник, который познакомит население Анучинского муниципального округа с основными положениями главного финансового документа округа.</a:t>
            </a:r>
          </a:p>
          <a:p>
            <a:pPr algn="just"/>
            <a:r>
              <a:rPr lang="ru-RU" sz="1200" dirty="0">
                <a:latin typeface="Times New Roman" panose="02020603050405020304" pitchFamily="18" charset="0"/>
                <a:cs typeface="Times New Roman" panose="02020603050405020304" pitchFamily="18" charset="0"/>
              </a:rPr>
              <a:t>В сборнике в доступной форме представлено описание доходов, расходов бюджета и их структуры, приоритетные направления расходования бюджетных средств, объёмы бюджетных ассигнований, направляемых на финансирование социально-значимых мероприятий в сфере образования, жилищно-коммунального хозяйства, социальной политики, культуры и в других сферах.</a:t>
            </a:r>
          </a:p>
          <a:p>
            <a:pPr algn="just"/>
            <a:endParaRPr lang="ru-RU" sz="1200" dirty="0">
              <a:latin typeface="Times New Roman" panose="02020603050405020304" pitchFamily="18" charset="0"/>
              <a:cs typeface="Times New Roman" panose="02020603050405020304" pitchFamily="18" charset="0"/>
            </a:endParaRPr>
          </a:p>
          <a:p>
            <a:pPr algn="just"/>
            <a:r>
              <a:rPr lang="ru-RU" sz="1200" dirty="0">
                <a:latin typeface="Times New Roman" panose="02020603050405020304" pitchFamily="18" charset="0"/>
                <a:cs typeface="Times New Roman" panose="02020603050405020304" pitchFamily="18" charset="0"/>
              </a:rPr>
              <a:t>«Бюджет для граждан» нацелен на широкий круг пользователей – всех граждан Анучинского муниципального округа, интересы которых в той или иной мере затронуты местным бюджетом.</a:t>
            </a:r>
          </a:p>
          <a:p>
            <a:pPr algn="just"/>
            <a:endParaRPr lang="ru-RU" sz="1200" dirty="0">
              <a:latin typeface="Times New Roman" panose="02020603050405020304" pitchFamily="18" charset="0"/>
              <a:cs typeface="Times New Roman" panose="02020603050405020304" pitchFamily="18" charset="0"/>
            </a:endParaRPr>
          </a:p>
          <a:p>
            <a:pPr algn="just"/>
            <a:r>
              <a:rPr kumimoji="0" lang="ru-RU" sz="1200" b="0" i="0" u="none" strike="noStrike" cap="none" normalizeH="0" baseline="0" dirty="0">
                <a:ln>
                  <a:noFill/>
                </a:ln>
                <a:solidFill>
                  <a:schemeClr val="tx1"/>
                </a:solidFill>
                <a:latin typeface="Times New Roman" pitchFamily="18" charset="0"/>
                <a:ea typeface="Arial Unicode MS" pitchFamily="34" charset="-128"/>
                <a:cs typeface="Times New Roman" pitchFamily="18" charset="0"/>
              </a:rPr>
              <a:t>Представляем Вам  информационную брошюру </a:t>
            </a:r>
            <a:r>
              <a:rPr kumimoji="0" lang="ru-RU" sz="1200" b="0" i="0" u="none" strike="noStrike" cap="none" normalizeH="0" baseline="0" dirty="0">
                <a:ln>
                  <a:noFill/>
                </a:ln>
                <a:solidFill>
                  <a:schemeClr val="tx1"/>
                </a:solidFill>
                <a:latin typeface="Cambria"/>
                <a:ea typeface="Arial Unicode MS" pitchFamily="34" charset="-128"/>
                <a:cs typeface="Times New Roman" pitchFamily="18" charset="0"/>
              </a:rPr>
              <a:t>«</a:t>
            </a:r>
            <a:r>
              <a:rPr kumimoji="0" lang="ru-RU" sz="1200" b="0" i="0" u="none" strike="noStrike" cap="none" normalizeH="0" baseline="0" dirty="0">
                <a:ln>
                  <a:noFill/>
                </a:ln>
                <a:solidFill>
                  <a:schemeClr val="tx1"/>
                </a:solidFill>
                <a:latin typeface="Times New Roman" pitchFamily="18" charset="0"/>
                <a:ea typeface="Arial Unicode MS" pitchFamily="34" charset="-128"/>
                <a:cs typeface="Times New Roman" pitchFamily="18" charset="0"/>
              </a:rPr>
              <a:t>Бюджет для граждан</a:t>
            </a:r>
            <a:r>
              <a:rPr kumimoji="0" lang="ru-RU" sz="1200" b="0" i="0" u="none" strike="noStrike" cap="none" normalizeH="0" baseline="0" dirty="0">
                <a:ln>
                  <a:noFill/>
                </a:ln>
                <a:solidFill>
                  <a:schemeClr val="tx1"/>
                </a:solidFill>
                <a:latin typeface="Cambria"/>
                <a:ea typeface="Arial Unicode MS" pitchFamily="34" charset="-128"/>
                <a:cs typeface="Times New Roman" pitchFamily="18" charset="0"/>
              </a:rPr>
              <a:t>»</a:t>
            </a:r>
            <a:r>
              <a:rPr kumimoji="0" lang="ru-RU" sz="1200" b="0" i="0" u="none" strike="noStrike" cap="none" normalizeH="0" baseline="0" dirty="0">
                <a:ln>
                  <a:noFill/>
                </a:ln>
                <a:solidFill>
                  <a:schemeClr val="tx1"/>
                </a:solidFill>
                <a:latin typeface="Times New Roman" pitchFamily="18" charset="0"/>
                <a:ea typeface="Arial Unicode MS" pitchFamily="34" charset="-128"/>
                <a:cs typeface="Times New Roman" pitchFamily="18" charset="0"/>
              </a:rPr>
              <a:t>, составленную на основе  решения Думы Анучинского муниципального округа от 18.12.2024года № 641-НПА </a:t>
            </a:r>
            <a:r>
              <a:rPr kumimoji="0" lang="ru-RU" sz="1200" b="0" i="0" u="none" strike="noStrike" cap="none" normalizeH="0" baseline="0" dirty="0">
                <a:ln>
                  <a:noFill/>
                </a:ln>
                <a:solidFill>
                  <a:schemeClr val="tx1"/>
                </a:solidFill>
                <a:latin typeface="Cambria"/>
                <a:ea typeface="Arial Unicode MS" pitchFamily="34" charset="-128"/>
                <a:cs typeface="Times New Roman" pitchFamily="18" charset="0"/>
              </a:rPr>
              <a:t>«</a:t>
            </a:r>
            <a:r>
              <a:rPr kumimoji="0" lang="ru-RU" sz="1200" b="0" i="0" u="none" strike="noStrike" cap="none" normalizeH="0" baseline="0" dirty="0">
                <a:ln>
                  <a:noFill/>
                </a:ln>
                <a:solidFill>
                  <a:schemeClr val="tx1"/>
                </a:solidFill>
                <a:latin typeface="Times New Roman" pitchFamily="18" charset="0"/>
                <a:ea typeface="Arial Unicode MS" pitchFamily="34" charset="-128"/>
                <a:cs typeface="Times New Roman" pitchFamily="18" charset="0"/>
              </a:rPr>
              <a:t>О бюджете Анучинского муниципального округа на 2025 год и плановый период 2026 и 2027 годов</a:t>
            </a:r>
            <a:r>
              <a:rPr kumimoji="0" lang="ru-RU" sz="1200" b="0" i="0" u="none" strike="noStrike" cap="none" normalizeH="0" baseline="0" dirty="0">
                <a:ln>
                  <a:noFill/>
                </a:ln>
                <a:solidFill>
                  <a:schemeClr val="tx1"/>
                </a:solidFill>
                <a:latin typeface="Cambria"/>
                <a:ea typeface="Arial Unicode MS" pitchFamily="34" charset="-128"/>
                <a:cs typeface="Times New Roman" pitchFamily="18" charset="0"/>
              </a:rPr>
              <a:t>»</a:t>
            </a:r>
            <a:r>
              <a:rPr kumimoji="0" lang="ru-RU" sz="1200" b="0" i="0" u="none" strike="noStrike" cap="none" normalizeH="0" baseline="0" dirty="0">
                <a:ln>
                  <a:noFill/>
                </a:ln>
                <a:solidFill>
                  <a:schemeClr val="tx1"/>
                </a:solidFill>
                <a:latin typeface="Times New Roman" pitchFamily="18" charset="0"/>
                <a:ea typeface="Arial Unicode MS" pitchFamily="34" charset="-128"/>
                <a:cs typeface="Times New Roman" pitchFamily="18" charset="0"/>
              </a:rPr>
              <a:t>. </a:t>
            </a:r>
            <a:endParaRPr lang="ru-RU" sz="1200" dirty="0"/>
          </a:p>
          <a:p>
            <a:pPr algn="just"/>
            <a:endParaRPr lang="ru-RU" sz="1300" dirty="0">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2ED189B4-DF75-C02B-1922-551691D937CF}"/>
              </a:ext>
            </a:extLst>
          </p:cNvPr>
          <p:cNvPicPr>
            <a:picLocks noChangeAspect="1"/>
          </p:cNvPicPr>
          <p:nvPr/>
        </p:nvPicPr>
        <p:blipFill>
          <a:blip r:embed="rId3"/>
          <a:stretch>
            <a:fillRect/>
          </a:stretch>
        </p:blipFill>
        <p:spPr>
          <a:xfrm>
            <a:off x="5536734" y="335561"/>
            <a:ext cx="6368456" cy="5192784"/>
          </a:xfrm>
          <a:prstGeom prst="rect">
            <a:avLst/>
          </a:prstGeom>
        </p:spPr>
      </p:pic>
    </p:spTree>
    <p:extLst>
      <p:ext uri="{BB962C8B-B14F-4D97-AF65-F5344CB8AC3E}">
        <p14:creationId xmlns:p14="http://schemas.microsoft.com/office/powerpoint/2010/main" val="1962329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1FF2140-77EE-78FD-9F39-2E60650ABD90}"/>
              </a:ext>
            </a:extLst>
          </p:cNvPr>
          <p:cNvPicPr>
            <a:picLocks noChangeAspect="1"/>
          </p:cNvPicPr>
          <p:nvPr/>
        </p:nvPicPr>
        <p:blipFill>
          <a:blip r:embed="rId2"/>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5C4C5FED-2C8C-7BAC-BE6C-37DE0756DFDD}"/>
              </a:ext>
            </a:extLst>
          </p:cNvPr>
          <p:cNvPicPr>
            <a:picLocks noChangeAspect="1"/>
          </p:cNvPicPr>
          <p:nvPr/>
        </p:nvPicPr>
        <p:blipFill>
          <a:blip r:embed="rId3"/>
          <a:stretch>
            <a:fillRect/>
          </a:stretch>
        </p:blipFill>
        <p:spPr>
          <a:xfrm>
            <a:off x="231235" y="138316"/>
            <a:ext cx="1780186" cy="2158171"/>
          </a:xfrm>
          <a:prstGeom prst="rect">
            <a:avLst/>
          </a:prstGeom>
        </p:spPr>
      </p:pic>
      <p:sp>
        <p:nvSpPr>
          <p:cNvPr id="4" name="TextBox 3">
            <a:extLst>
              <a:ext uri="{FF2B5EF4-FFF2-40B4-BE49-F238E27FC236}">
                <a16:creationId xmlns:a16="http://schemas.microsoft.com/office/drawing/2014/main" id="{9BC0C53B-E1A7-A321-0EAA-35D189D1AF48}"/>
              </a:ext>
            </a:extLst>
          </p:cNvPr>
          <p:cNvSpPr txBox="1"/>
          <p:nvPr/>
        </p:nvSpPr>
        <p:spPr>
          <a:xfrm>
            <a:off x="2856722" y="249446"/>
            <a:ext cx="8812364" cy="2800767"/>
          </a:xfrm>
          <a:prstGeom prst="rect">
            <a:avLst/>
          </a:prstGeom>
          <a:noFill/>
        </p:spPr>
        <p:txBody>
          <a:bodyPr wrap="square">
            <a:spAutoFit/>
          </a:bodyPr>
          <a:lstStyle/>
          <a:p>
            <a:pPr indent="450215" algn="just"/>
            <a:r>
              <a:rPr lang="ru-RU" sz="1200" dirty="0">
                <a:effectLst/>
                <a:latin typeface="Times New Roman" panose="02020603050405020304" pitchFamily="18" charset="0"/>
                <a:ea typeface="Times New Roman" panose="02020603050405020304" pitchFamily="18" charset="0"/>
              </a:rPr>
              <a:t>Анучинский муниципальный округ расположен в южной части Приморского края. Площадь округа составляет – 3885,4 </a:t>
            </a:r>
            <a:r>
              <a:rPr lang="ru-RU" sz="1200" dirty="0" err="1">
                <a:effectLst/>
                <a:latin typeface="Times New Roman" panose="02020603050405020304" pitchFamily="18" charset="0"/>
                <a:ea typeface="Times New Roman" panose="02020603050405020304" pitchFamily="18" charset="0"/>
              </a:rPr>
              <a:t>кв.км</a:t>
            </a:r>
            <a:r>
              <a:rPr lang="ru-RU" sz="1200" dirty="0">
                <a:effectLst/>
                <a:latin typeface="Times New Roman" panose="02020603050405020304" pitchFamily="18" charset="0"/>
                <a:ea typeface="Times New Roman" panose="02020603050405020304" pitchFamily="18" charset="0"/>
              </a:rPr>
              <a:t>.</a:t>
            </a:r>
            <a:r>
              <a:rPr lang="ru-RU" sz="1800" kern="100" dirty="0">
                <a:effectLst/>
                <a:latin typeface="Aptos" panose="020B0004020202020204" pitchFamily="34" charset="0"/>
                <a:ea typeface="Aptos" panose="020B0004020202020204" pitchFamily="34" charset="0"/>
                <a:cs typeface="Times New Roman" panose="02020603050405020304" pitchFamily="18" charset="0"/>
              </a:rPr>
              <a:t> </a:t>
            </a:r>
            <a:r>
              <a:rPr lang="ru-RU" sz="1200" kern="100" dirty="0">
                <a:effectLst/>
                <a:latin typeface="Times New Roman" panose="02020603050405020304" pitchFamily="18" charset="0"/>
                <a:ea typeface="Aptos" panose="020B0004020202020204" pitchFamily="34" charset="0"/>
                <a:cs typeface="Times New Roman" panose="02020603050405020304" pitchFamily="18" charset="0"/>
              </a:rPr>
              <a:t>Численность населения в 2025 г. – 11981чел.</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r>
              <a:rPr lang="ru-RU" sz="1200" dirty="0">
                <a:effectLst/>
                <a:latin typeface="Times New Roman" panose="02020603050405020304" pitchFamily="18" charset="0"/>
                <a:ea typeface="Times New Roman" panose="02020603050405020304" pitchFamily="18" charset="0"/>
              </a:rPr>
              <a:t>Территория Анучинского муниципального округа граничит с западной стороны с Михайловским районом, с северо-западной – с Черниговским районом, с северной – со Спасским районом, с северо-восточной – Яковлевским районом и Арсеньевским городским округом, с восточной – с Чугуевским районом, с юго-восточной – с Партизанским районом, с южной – с Партизанским городским округом и с юго-запада – с Шкотовским районом.</a:t>
            </a:r>
          </a:p>
          <a:p>
            <a:pPr indent="450215" algn="just"/>
            <a:r>
              <a:rPr lang="ru-RU" sz="1200" dirty="0">
                <a:effectLst/>
                <a:latin typeface="Times New Roman" panose="02020603050405020304" pitchFamily="18" charset="0"/>
                <a:ea typeface="Times New Roman" panose="02020603050405020304" pitchFamily="18" charset="0"/>
              </a:rPr>
              <a:t>Административный центр округа – с. Анучино (</a:t>
            </a:r>
            <a:r>
              <a:rPr lang="ru-RU" sz="1200" kern="100" dirty="0">
                <a:effectLst/>
                <a:latin typeface="Times New Roman" panose="02020603050405020304" pitchFamily="18" charset="0"/>
                <a:ea typeface="Aptos" panose="020B0004020202020204" pitchFamily="34" charset="0"/>
                <a:cs typeface="Times New Roman" panose="02020603050405020304" pitchFamily="18" charset="0"/>
              </a:rPr>
              <a:t>удаленность его от краевого центра составляет 224 км, ближайшего аэропорта – 198 км, морского порта – 233 км, железнодорожной станции – 40 км)</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r>
              <a:rPr lang="ru-RU" sz="1200" dirty="0">
                <a:effectLst/>
                <a:latin typeface="Times New Roman" panose="02020603050405020304" pitchFamily="18" charset="0"/>
                <a:ea typeface="Times New Roman" panose="02020603050405020304" pitchFamily="18" charset="0"/>
              </a:rPr>
              <a:t>В состав муниципального округа входят:</a:t>
            </a:r>
          </a:p>
          <a:p>
            <a:pPr indent="450215" algn="just"/>
            <a:r>
              <a:rPr lang="ru-RU" sz="1200" dirty="0">
                <a:effectLst/>
                <a:latin typeface="Times New Roman" panose="02020603050405020304" pitchFamily="18" charset="0"/>
                <a:ea typeface="Times New Roman" panose="02020603050405020304" pitchFamily="18" charset="0"/>
              </a:rPr>
              <a:t>- села: Анучино, </a:t>
            </a:r>
            <a:r>
              <a:rPr lang="ru-RU" sz="1200" dirty="0" err="1">
                <a:effectLst/>
                <a:latin typeface="Times New Roman" panose="02020603050405020304" pitchFamily="18" charset="0"/>
                <a:ea typeface="Times New Roman" panose="02020603050405020304" pitchFamily="18" charset="0"/>
              </a:rPr>
              <a:t>Ауровка</a:t>
            </a:r>
            <a:r>
              <a:rPr lang="ru-RU" sz="1200" dirty="0">
                <a:effectLst/>
                <a:latin typeface="Times New Roman" panose="02020603050405020304" pitchFamily="18" charset="0"/>
                <a:ea typeface="Times New Roman" panose="02020603050405020304" pitchFamily="18" charset="0"/>
              </a:rPr>
              <a:t>, Виноградовка, Гражданка, Гродеково, Еловка, </a:t>
            </a:r>
            <a:r>
              <a:rPr lang="ru-RU" sz="1200" dirty="0" err="1">
                <a:effectLst/>
                <a:latin typeface="Times New Roman" panose="02020603050405020304" pitchFamily="18" charset="0"/>
                <a:ea typeface="Times New Roman" panose="02020603050405020304" pitchFamily="18" charset="0"/>
              </a:rPr>
              <a:t>Ильмаковка</a:t>
            </a:r>
            <a:r>
              <a:rPr lang="ru-RU" sz="1200" dirty="0">
                <a:effectLst/>
                <a:latin typeface="Times New Roman" panose="02020603050405020304" pitchFamily="18" charset="0"/>
                <a:ea typeface="Times New Roman" panose="02020603050405020304" pitchFamily="18" charset="0"/>
              </a:rPr>
              <a:t>, </a:t>
            </a:r>
            <a:r>
              <a:rPr lang="ru-RU" sz="1200" dirty="0" err="1">
                <a:effectLst/>
                <a:latin typeface="Times New Roman" panose="02020603050405020304" pitchFamily="18" charset="0"/>
                <a:ea typeface="Times New Roman" panose="02020603050405020304" pitchFamily="18" charset="0"/>
              </a:rPr>
              <a:t>Корниловка</a:t>
            </a:r>
            <a:r>
              <a:rPr lang="ru-RU" sz="1200" dirty="0">
                <a:effectLst/>
                <a:latin typeface="Times New Roman" panose="02020603050405020304" pitchFamily="18" charset="0"/>
                <a:ea typeface="Times New Roman" panose="02020603050405020304" pitchFamily="18" charset="0"/>
              </a:rPr>
              <a:t>, </a:t>
            </a:r>
            <a:r>
              <a:rPr lang="ru-RU" sz="1200" dirty="0" err="1">
                <a:effectLst/>
                <a:latin typeface="Times New Roman" panose="02020603050405020304" pitchFamily="18" charset="0"/>
                <a:ea typeface="Times New Roman" panose="02020603050405020304" pitchFamily="18" charset="0"/>
              </a:rPr>
              <a:t>Лугохутор</a:t>
            </a:r>
            <a:r>
              <a:rPr lang="ru-RU" sz="1200" dirty="0">
                <a:effectLst/>
                <a:latin typeface="Times New Roman" panose="02020603050405020304" pitchFamily="18" charset="0"/>
                <a:ea typeface="Times New Roman" panose="02020603050405020304" pitchFamily="18" charset="0"/>
              </a:rPr>
              <a:t>, Муравейка, </a:t>
            </a:r>
            <a:r>
              <a:rPr lang="ru-RU" sz="1200" dirty="0" err="1">
                <a:effectLst/>
                <a:latin typeface="Times New Roman" panose="02020603050405020304" pitchFamily="18" charset="0"/>
                <a:ea typeface="Times New Roman" panose="02020603050405020304" pitchFamily="18" charset="0"/>
              </a:rPr>
              <a:t>Нововарваровка</a:t>
            </a:r>
            <a:r>
              <a:rPr lang="ru-RU" sz="1200" dirty="0">
                <a:effectLst/>
                <a:latin typeface="Times New Roman" panose="02020603050405020304" pitchFamily="18" charset="0"/>
                <a:ea typeface="Times New Roman" panose="02020603050405020304" pitchFamily="18" charset="0"/>
              </a:rPr>
              <a:t>, </a:t>
            </a:r>
            <a:r>
              <a:rPr lang="ru-RU" sz="1200" dirty="0" err="1">
                <a:effectLst/>
                <a:latin typeface="Times New Roman" panose="02020603050405020304" pitchFamily="18" charset="0"/>
                <a:ea typeface="Times New Roman" panose="02020603050405020304" pitchFamily="18" charset="0"/>
              </a:rPr>
              <a:t>Новогордеевка</a:t>
            </a:r>
            <a:r>
              <a:rPr lang="ru-RU" sz="1200" dirty="0">
                <a:effectLst/>
                <a:latin typeface="Times New Roman" panose="02020603050405020304" pitchFamily="18" charset="0"/>
                <a:ea typeface="Times New Roman" panose="02020603050405020304" pitchFamily="18" charset="0"/>
              </a:rPr>
              <a:t>, Новопокровка, Новотроицкое, Пухово, Рисовое, Смольное, </a:t>
            </a:r>
            <a:r>
              <a:rPr lang="ru-RU" sz="1200" dirty="0" err="1">
                <a:effectLst/>
                <a:latin typeface="Times New Roman" panose="02020603050405020304" pitchFamily="18" charset="0"/>
                <a:ea typeface="Times New Roman" panose="02020603050405020304" pitchFamily="18" charset="0"/>
              </a:rPr>
              <a:t>Староварваровка</a:t>
            </a:r>
            <a:r>
              <a:rPr lang="ru-RU" sz="1200" dirty="0">
                <a:effectLst/>
                <a:latin typeface="Times New Roman" panose="02020603050405020304" pitchFamily="18" charset="0"/>
                <a:ea typeface="Times New Roman" panose="02020603050405020304" pitchFamily="18" charset="0"/>
              </a:rPr>
              <a:t>, </a:t>
            </a:r>
            <a:r>
              <a:rPr lang="ru-RU" sz="1200" dirty="0" err="1">
                <a:effectLst/>
                <a:latin typeface="Times New Roman" panose="02020603050405020304" pitchFamily="18" charset="0"/>
                <a:ea typeface="Times New Roman" panose="02020603050405020304" pitchFamily="18" charset="0"/>
              </a:rPr>
              <a:t>Старогордеевка</a:t>
            </a:r>
            <a:r>
              <a:rPr lang="ru-RU" sz="1200" dirty="0">
                <a:effectLst/>
                <a:latin typeface="Times New Roman" panose="02020603050405020304" pitchFamily="18" charset="0"/>
                <a:ea typeface="Times New Roman" panose="02020603050405020304" pitchFamily="18" charset="0"/>
              </a:rPr>
              <a:t>, </a:t>
            </a:r>
            <a:r>
              <a:rPr lang="ru-RU" sz="1200" dirty="0" err="1">
                <a:effectLst/>
                <a:latin typeface="Times New Roman" panose="02020603050405020304" pitchFamily="18" charset="0"/>
                <a:ea typeface="Times New Roman" panose="02020603050405020304" pitchFamily="18" charset="0"/>
              </a:rPr>
              <a:t>Таежка</a:t>
            </a:r>
            <a:r>
              <a:rPr lang="ru-RU" sz="1200" dirty="0">
                <a:effectLst/>
                <a:latin typeface="Times New Roman" panose="02020603050405020304" pitchFamily="18" charset="0"/>
                <a:ea typeface="Times New Roman" panose="02020603050405020304" pitchFamily="18" charset="0"/>
              </a:rPr>
              <a:t>, </a:t>
            </a:r>
            <a:r>
              <a:rPr lang="ru-RU" sz="1200" dirty="0" err="1">
                <a:effectLst/>
                <a:latin typeface="Times New Roman" panose="02020603050405020304" pitchFamily="18" charset="0"/>
                <a:ea typeface="Times New Roman" panose="02020603050405020304" pitchFamily="18" charset="0"/>
              </a:rPr>
              <a:t>Тихоречное</a:t>
            </a:r>
            <a:r>
              <a:rPr lang="ru-RU" sz="1200" dirty="0">
                <a:effectLst/>
                <a:latin typeface="Times New Roman" panose="02020603050405020304" pitchFamily="18" charset="0"/>
                <a:ea typeface="Times New Roman" panose="02020603050405020304" pitchFamily="18" charset="0"/>
              </a:rPr>
              <a:t>, </a:t>
            </a:r>
            <a:r>
              <a:rPr lang="ru-RU" sz="1200" dirty="0" err="1">
                <a:effectLst/>
                <a:latin typeface="Times New Roman" panose="02020603050405020304" pitchFamily="18" charset="0"/>
                <a:ea typeface="Times New Roman" panose="02020603050405020304" pitchFamily="18" charset="0"/>
              </a:rPr>
              <a:t>Чернышевка</a:t>
            </a:r>
            <a:r>
              <a:rPr lang="ru-RU" sz="1200" dirty="0">
                <a:effectLst/>
                <a:latin typeface="Times New Roman" panose="02020603050405020304" pitchFamily="18" charset="0"/>
                <a:ea typeface="Times New Roman" panose="02020603050405020304" pitchFamily="18" charset="0"/>
              </a:rPr>
              <a:t>, </a:t>
            </a:r>
            <a:r>
              <a:rPr lang="ru-RU" sz="1200" dirty="0" err="1">
                <a:effectLst/>
                <a:latin typeface="Times New Roman" panose="02020603050405020304" pitchFamily="18" charset="0"/>
                <a:ea typeface="Times New Roman" panose="02020603050405020304" pitchFamily="18" charset="0"/>
              </a:rPr>
              <a:t>Шекляево</a:t>
            </a:r>
            <a:r>
              <a:rPr lang="ru-RU" sz="1200" dirty="0">
                <a:effectLst/>
                <a:latin typeface="Times New Roman" panose="02020603050405020304" pitchFamily="18" charset="0"/>
                <a:ea typeface="Times New Roman" panose="02020603050405020304" pitchFamily="18" charset="0"/>
              </a:rPr>
              <a:t>, Ясная Поляна;</a:t>
            </a:r>
          </a:p>
          <a:p>
            <a:pPr indent="450215" algn="just"/>
            <a:r>
              <a:rPr lang="ru-RU" sz="1200" dirty="0">
                <a:effectLst/>
                <a:latin typeface="Times New Roman" panose="02020603050405020304" pitchFamily="18" charset="0"/>
                <a:ea typeface="Times New Roman" panose="02020603050405020304" pitchFamily="18" charset="0"/>
              </a:rPr>
              <a:t>- поселки Веселый, ЛЗП-3, Орловка, </a:t>
            </a:r>
            <a:r>
              <a:rPr lang="ru-RU" sz="1200" dirty="0" err="1">
                <a:effectLst/>
                <a:latin typeface="Times New Roman" panose="02020603050405020304" pitchFamily="18" charset="0"/>
                <a:ea typeface="Times New Roman" panose="02020603050405020304" pitchFamily="18" charset="0"/>
              </a:rPr>
              <a:t>Скворцово</a:t>
            </a:r>
            <a:r>
              <a:rPr lang="ru-RU" sz="1200" dirty="0">
                <a:effectLst/>
                <a:latin typeface="Times New Roman" panose="02020603050405020304" pitchFamily="18" charset="0"/>
                <a:ea typeface="Times New Roman" panose="02020603050405020304" pitchFamily="18" charset="0"/>
              </a:rPr>
              <a:t>, Тигровый.</a:t>
            </a:r>
          </a:p>
          <a:p>
            <a:pPr indent="450215" algn="just"/>
            <a:endParaRPr lang="ru-RU" sz="1400" dirty="0">
              <a:effectLst/>
              <a:latin typeface="Times New Roman" panose="02020603050405020304" pitchFamily="18" charset="0"/>
              <a:ea typeface="Times New Roman" panose="02020603050405020304" pitchFamily="18" charset="0"/>
            </a:endParaRPr>
          </a:p>
        </p:txBody>
      </p:sp>
      <p:pic>
        <p:nvPicPr>
          <p:cNvPr id="5" name="Рисунок 4">
            <a:extLst>
              <a:ext uri="{FF2B5EF4-FFF2-40B4-BE49-F238E27FC236}">
                <a16:creationId xmlns:a16="http://schemas.microsoft.com/office/drawing/2014/main" id="{25867036-872A-66D9-25C3-83A6456CB83A}"/>
              </a:ext>
            </a:extLst>
          </p:cNvPr>
          <p:cNvPicPr>
            <a:picLocks noChangeAspect="1"/>
          </p:cNvPicPr>
          <p:nvPr/>
        </p:nvPicPr>
        <p:blipFill>
          <a:blip r:embed="rId4"/>
          <a:stretch>
            <a:fillRect/>
          </a:stretch>
        </p:blipFill>
        <p:spPr>
          <a:xfrm>
            <a:off x="2686439" y="3240935"/>
            <a:ext cx="4576465" cy="2746707"/>
          </a:xfrm>
          <a:prstGeom prst="rect">
            <a:avLst/>
          </a:prstGeom>
        </p:spPr>
      </p:pic>
    </p:spTree>
    <p:extLst>
      <p:ext uri="{BB962C8B-B14F-4D97-AF65-F5344CB8AC3E}">
        <p14:creationId xmlns:p14="http://schemas.microsoft.com/office/powerpoint/2010/main" val="522887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977E94B1-7AC7-7C0A-E9E4-2E25A8B455AD}"/>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скругленные углы 2">
            <a:extLst>
              <a:ext uri="{FF2B5EF4-FFF2-40B4-BE49-F238E27FC236}">
                <a16:creationId xmlns:a16="http://schemas.microsoft.com/office/drawing/2014/main" id="{EE8F46DB-3F1F-96F8-9B63-46A96D7575AB}"/>
              </a:ext>
            </a:extLst>
          </p:cNvPr>
          <p:cNvSpPr/>
          <p:nvPr/>
        </p:nvSpPr>
        <p:spPr>
          <a:xfrm>
            <a:off x="336430" y="144036"/>
            <a:ext cx="4494362" cy="553674"/>
          </a:xfrm>
          <a:prstGeom prst="roundRect">
            <a:avLst/>
          </a:prstGeom>
          <a:solidFill>
            <a:schemeClr val="accent4">
              <a:lumMod val="40000"/>
              <a:lumOff val="60000"/>
            </a:schemeClr>
          </a:solidFill>
          <a:effectLst>
            <a:reflection blurRad="6350" stA="52000" endA="300" endPos="35000" dir="5400000" sy="-100000" algn="bl" rotWithShape="0"/>
          </a:effectLst>
          <a:scene3d>
            <a:camera prst="orthographicFront"/>
            <a:lightRig rig="threePt" dir="t"/>
          </a:scene3d>
          <a:sp3d>
            <a:bevelT w="114300" prst="artDeco"/>
          </a:sp3d>
        </p:spPr>
        <p:style>
          <a:lnRef idx="1">
            <a:schemeClr val="accent2"/>
          </a:lnRef>
          <a:fillRef idx="2">
            <a:schemeClr val="accent2"/>
          </a:fillRef>
          <a:effectRef idx="1">
            <a:schemeClr val="accent2"/>
          </a:effectRef>
          <a:fontRef idx="minor">
            <a:schemeClr val="dk1"/>
          </a:fontRef>
        </p:style>
        <p:txBody>
          <a:bodyPr rtlCol="0" anchor="ctr">
            <a:sp3d extrusionH="57150">
              <a:bevelT w="38100" h="38100" prst="angle"/>
            </a:sp3d>
          </a:bodyPr>
          <a:lstStyle/>
          <a:p>
            <a:pPr algn="ctr"/>
            <a:r>
              <a:rPr lang="ru-RU" sz="1200" b="1" dirty="0">
                <a:solidFill>
                  <a:srgbClr val="660066"/>
                </a:solidFill>
                <a:latin typeface="Times New Roman" panose="02020603050405020304" pitchFamily="18" charset="0"/>
                <a:cs typeface="Times New Roman" panose="02020603050405020304" pitchFamily="18" charset="0"/>
              </a:rPr>
              <a:t>ГЛОССАРИЙ</a:t>
            </a:r>
          </a:p>
        </p:txBody>
      </p:sp>
      <p:sp>
        <p:nvSpPr>
          <p:cNvPr id="4" name="TextBox 3">
            <a:extLst>
              <a:ext uri="{FF2B5EF4-FFF2-40B4-BE49-F238E27FC236}">
                <a16:creationId xmlns:a16="http://schemas.microsoft.com/office/drawing/2014/main" id="{1CE6C952-1BA1-B6BC-2531-8532B0C2528A}"/>
              </a:ext>
            </a:extLst>
          </p:cNvPr>
          <p:cNvSpPr txBox="1"/>
          <p:nvPr/>
        </p:nvSpPr>
        <p:spPr>
          <a:xfrm>
            <a:off x="325072" y="528505"/>
            <a:ext cx="4230151" cy="954107"/>
          </a:xfrm>
          <a:prstGeom prst="rect">
            <a:avLst/>
          </a:prstGeom>
          <a:noFill/>
        </p:spPr>
        <p:txBody>
          <a:bodyPr wrap="square">
            <a:spAutoFit/>
          </a:bodyPr>
          <a:lstStyle/>
          <a:p>
            <a:pPr algn="l"/>
            <a:endParaRPr lang="ru-RU" sz="1200" b="0" i="0" u="none" strike="noStrike" baseline="0" dirty="0">
              <a:solidFill>
                <a:srgbClr val="000000"/>
              </a:solidFill>
              <a:latin typeface="Calibri" panose="020F0502020204030204" pitchFamily="34" charset="0"/>
            </a:endParaRPr>
          </a:p>
          <a:p>
            <a:pPr algn="just"/>
            <a:r>
              <a:rPr lang="ru-RU" sz="1100" b="1" i="0" u="none" strike="noStrike" baseline="0" dirty="0">
                <a:solidFill>
                  <a:srgbClr val="0000CC"/>
                </a:solidFill>
                <a:latin typeface="Times New Roman" panose="02020603050405020304" pitchFamily="18" charset="0"/>
                <a:cs typeface="Times New Roman" panose="02020603050405020304" pitchFamily="18" charset="0"/>
              </a:rPr>
              <a:t>Бюджетный кодекс Российской Федерации </a:t>
            </a:r>
            <a:r>
              <a:rPr lang="ru-RU" sz="1100" i="0" u="none" strike="noStrike" baseline="0" dirty="0">
                <a:solidFill>
                  <a:srgbClr val="000000"/>
                </a:solidFill>
                <a:latin typeface="Times New Roman" panose="02020603050405020304" pitchFamily="18" charset="0"/>
                <a:cs typeface="Times New Roman" panose="02020603050405020304" pitchFamily="18" charset="0"/>
              </a:rPr>
              <a:t>– основной документ, регулирующий отношения, связанные с формированием и исполнением бюджетов, государственными и муниципальными заимствованиями, долгом. </a:t>
            </a:r>
            <a:endParaRPr lang="ru-RU" sz="11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A491D6DC-A982-0169-EDCD-DA756F26CB75}"/>
              </a:ext>
            </a:extLst>
          </p:cNvPr>
          <p:cNvSpPr txBox="1"/>
          <p:nvPr/>
        </p:nvSpPr>
        <p:spPr>
          <a:xfrm>
            <a:off x="325072" y="1474315"/>
            <a:ext cx="4230151" cy="5170646"/>
          </a:xfrm>
          <a:prstGeom prst="rect">
            <a:avLst/>
          </a:prstGeom>
          <a:noFill/>
        </p:spPr>
        <p:txBody>
          <a:bodyPr wrap="square">
            <a:spAutoFit/>
          </a:bodyPr>
          <a:lstStyle/>
          <a:p>
            <a:pPr algn="just"/>
            <a:r>
              <a:rPr lang="ru-RU" sz="1100" b="1" i="0" dirty="0">
                <a:solidFill>
                  <a:srgbClr val="0000CC"/>
                </a:solidFill>
                <a:effectLst/>
                <a:latin typeface="Times New Roman" panose="02020603050405020304" pitchFamily="18" charset="0"/>
                <a:cs typeface="Times New Roman" panose="02020603050405020304" pitchFamily="18" charset="0"/>
              </a:rPr>
              <a:t>Бюджет</a:t>
            </a:r>
            <a:r>
              <a:rPr lang="ru-RU" sz="1100" b="0" i="0" dirty="0">
                <a:solidFill>
                  <a:srgbClr val="333333"/>
                </a:solidFill>
                <a:effectLst/>
                <a:latin typeface="Times New Roman" panose="02020603050405020304" pitchFamily="18" charset="0"/>
                <a:cs typeface="Times New Roman" panose="02020603050405020304" pitchFamily="18" charset="0"/>
              </a:rPr>
              <a:t>– это</a:t>
            </a:r>
            <a:r>
              <a:rPr lang="ru-RU" sz="1100" i="0" dirty="0">
                <a:solidFill>
                  <a:srgbClr val="333333"/>
                </a:solidFill>
                <a:effectLst/>
                <a:latin typeface="Times New Roman" panose="02020603050405020304" pitchFamily="18" charset="0"/>
                <a:cs typeface="Times New Roman" panose="02020603050405020304" pitchFamily="18" charset="0"/>
              </a:rPr>
              <a:t> форма образования и расходования фонда денежных средств, предназначенных для финансового обеспечения задач и функций государства и местного самоуправления</a:t>
            </a:r>
            <a:r>
              <a:rPr lang="ru-RU" sz="1100" b="0" i="0" dirty="0">
                <a:solidFill>
                  <a:srgbClr val="333333"/>
                </a:solidFill>
                <a:effectLst/>
                <a:latin typeface="Times New Roman" panose="02020603050405020304" pitchFamily="18" charset="0"/>
                <a:cs typeface="Times New Roman" panose="02020603050405020304" pitchFamily="18" charset="0"/>
              </a:rPr>
              <a:t>.</a:t>
            </a:r>
          </a:p>
          <a:p>
            <a:pPr algn="just"/>
            <a:r>
              <a:rPr lang="ru-RU" sz="1100" b="0" i="0" dirty="0">
                <a:solidFill>
                  <a:srgbClr val="333333"/>
                </a:solidFill>
                <a:effectLst/>
                <a:latin typeface="Times New Roman" panose="02020603050405020304" pitchFamily="18" charset="0"/>
                <a:cs typeface="Times New Roman" panose="02020603050405020304" pitchFamily="18" charset="0"/>
              </a:rPr>
              <a:t>Как правовой акт бюджет – это основной финансовый план образования, распределения и использования централизованного денежного фонда муниципального образования, утверждаемый соответствующим представительным органом власти.</a:t>
            </a:r>
          </a:p>
          <a:p>
            <a:pPr algn="just"/>
            <a:r>
              <a:rPr lang="ru-RU" sz="1100" b="1" i="0" u="none" strike="noStrike" baseline="0" dirty="0">
                <a:solidFill>
                  <a:srgbClr val="0000CC"/>
                </a:solidFill>
                <a:latin typeface="Times New Roman" panose="02020603050405020304" pitchFamily="18" charset="0"/>
                <a:cs typeface="Times New Roman" panose="02020603050405020304" pitchFamily="18" charset="0"/>
              </a:rPr>
              <a:t>Бюджетные ассигнования</a:t>
            </a:r>
            <a:r>
              <a:rPr lang="ru-RU" sz="1100" b="1" i="0" u="none" strike="noStrike" baseline="0" dirty="0">
                <a:solidFill>
                  <a:srgbClr val="C00000"/>
                </a:solidFill>
                <a:latin typeface="Times New Roman" panose="02020603050405020304" pitchFamily="18" charset="0"/>
                <a:cs typeface="Times New Roman" panose="02020603050405020304" pitchFamily="18" charset="0"/>
              </a:rPr>
              <a:t> </a:t>
            </a:r>
            <a:r>
              <a:rPr lang="ru-RU" sz="1100" i="0" u="none" strike="noStrike" baseline="0" dirty="0">
                <a:solidFill>
                  <a:srgbClr val="000000"/>
                </a:solidFill>
                <a:latin typeface="Times New Roman" panose="02020603050405020304" pitchFamily="18" charset="0"/>
                <a:cs typeface="Times New Roman" panose="02020603050405020304" pitchFamily="18" charset="0"/>
              </a:rPr>
              <a:t>– денежные средства, предусмотренные законом (решением) о бюджете, направленные на различные виды расходов</a:t>
            </a:r>
            <a:r>
              <a:rPr lang="ru-RU" sz="1100" dirty="0">
                <a:solidFill>
                  <a:srgbClr val="000000"/>
                </a:solidFill>
                <a:latin typeface="Times New Roman" panose="02020603050405020304" pitchFamily="18" charset="0"/>
                <a:cs typeface="Times New Roman" panose="02020603050405020304" pitchFamily="18" charset="0"/>
              </a:rPr>
              <a:t>.</a:t>
            </a:r>
          </a:p>
          <a:p>
            <a:pPr marL="0" marR="0" lvl="0" indent="0" algn="just" defTabSz="914400" rtl="0" eaLnBrk="1" fontAlgn="auto" latinLnBrk="0" hangingPunct="1">
              <a:lnSpc>
                <a:spcPct val="100000"/>
              </a:lnSpc>
              <a:spcBef>
                <a:spcPts val="0"/>
              </a:spcBef>
              <a:spcAft>
                <a:spcPts val="0"/>
              </a:spcAft>
              <a:buClrTx/>
              <a:buSzTx/>
              <a:buFont typeface="Arial" pitchFamily="34" charset="0"/>
              <a:buNone/>
              <a:tabLst/>
              <a:defRPr/>
            </a:pPr>
            <a:r>
              <a:rPr kumimoji="0" lang="ru-RU" sz="1100" b="1" i="0" u="none" strike="noStrike" kern="1200" cap="none" spc="0" normalizeH="0" baseline="0" noProof="0" dirty="0">
                <a:ln>
                  <a:noFill/>
                </a:ln>
                <a:solidFill>
                  <a:srgbClr val="0000CC"/>
                </a:solidFill>
                <a:effectLst/>
                <a:uLnTx/>
                <a:uFillTx/>
                <a:latin typeface="Times New Roman" panose="02020603050405020304" pitchFamily="18" charset="0"/>
                <a:ea typeface="Calibri" panose="020F0502020204030204" pitchFamily="34" charset="0"/>
                <a:cs typeface="+mn-cs"/>
              </a:rPr>
              <a:t>Сводная бюджетная роспись </a:t>
            </a:r>
            <a:r>
              <a:rPr kumimoji="0" lang="ru-RU" sz="1100" b="1"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mn-cs"/>
              </a:rPr>
              <a:t>– </a:t>
            </a:r>
            <a:r>
              <a:rPr kumimoji="0" lang="ru-RU" sz="1100" b="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mn-cs"/>
              </a:rPr>
              <a:t>документ, который составляется и ведется финансовым органом (органом управления государственным внебюджетным фондом) в соответствии с Бюджетным кодексом Российской Федерации в целях организации исполнения бюджета по расходам бюджета и источникам финансирования дефицита бюджета.</a:t>
            </a:r>
          </a:p>
          <a:p>
            <a:pPr algn="just"/>
            <a:r>
              <a:rPr kumimoji="0" lang="ru-RU" sz="1100" b="1" i="0" u="none" strike="noStrike" kern="1200" cap="none" spc="0" normalizeH="0" baseline="0" noProof="0" dirty="0">
                <a:ln>
                  <a:noFill/>
                </a:ln>
                <a:solidFill>
                  <a:srgbClr val="0000CC"/>
                </a:solidFill>
                <a:effectLst/>
                <a:uLnTx/>
                <a:uFillTx/>
                <a:latin typeface="Times New Roman" panose="02020603050405020304" pitchFamily="18" charset="0"/>
                <a:ea typeface="Calibri" panose="020F0502020204030204" pitchFamily="34" charset="0"/>
                <a:cs typeface="Times New Roman" panose="02020603050405020304" pitchFamily="18" charset="0"/>
              </a:rPr>
              <a:t>Дефицит бюджета </a:t>
            </a:r>
            <a:r>
              <a:rPr kumimoji="0" lang="ru-RU" sz="110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 превышение расходов бюджета над доходами.</a:t>
            </a:r>
          </a:p>
          <a:p>
            <a:pPr algn="just"/>
            <a:r>
              <a:rPr lang="ru-RU" sz="1100" b="1" i="0" u="none" strike="noStrike" baseline="0" dirty="0">
                <a:solidFill>
                  <a:srgbClr val="0000CC"/>
                </a:solidFill>
                <a:latin typeface="Times New Roman" panose="02020603050405020304" pitchFamily="18" charset="0"/>
                <a:cs typeface="Times New Roman" panose="02020603050405020304" pitchFamily="18" charset="0"/>
              </a:rPr>
              <a:t>Профицит бюджета </a:t>
            </a:r>
            <a:r>
              <a:rPr lang="ru-RU" sz="1100" i="0" u="none" strike="noStrike" baseline="0" dirty="0">
                <a:solidFill>
                  <a:srgbClr val="000000"/>
                </a:solidFill>
                <a:latin typeface="Times New Roman" panose="02020603050405020304" pitchFamily="18" charset="0"/>
                <a:cs typeface="Times New Roman" panose="02020603050405020304" pitchFamily="18" charset="0"/>
              </a:rPr>
              <a:t>– превышение доходов над его расходами.</a:t>
            </a:r>
          </a:p>
          <a:p>
            <a:pPr algn="just"/>
            <a:r>
              <a:rPr lang="ru-RU" sz="1100" b="1" dirty="0">
                <a:solidFill>
                  <a:srgbClr val="0000CC"/>
                </a:solidFill>
                <a:latin typeface="Times New Roman" panose="02020603050405020304" pitchFamily="18" charset="0"/>
                <a:cs typeface="Times New Roman" panose="02020603050405020304" pitchFamily="18" charset="0"/>
              </a:rPr>
              <a:t>Бюджетные обязательства </a:t>
            </a:r>
            <a:r>
              <a:rPr lang="ru-RU" sz="1100" dirty="0">
                <a:solidFill>
                  <a:srgbClr val="000000"/>
                </a:solidFill>
                <a:latin typeface="Times New Roman" panose="02020603050405020304" pitchFamily="18" charset="0"/>
                <a:cs typeface="Times New Roman" panose="02020603050405020304" pitchFamily="18" charset="0"/>
              </a:rPr>
              <a:t>– расходные обязательства, подлежащие исполнению в соответствующем финансовом году.</a:t>
            </a:r>
          </a:p>
          <a:p>
            <a:pPr algn="just"/>
            <a:r>
              <a:rPr lang="ru-RU" sz="1100" b="1" dirty="0">
                <a:solidFill>
                  <a:srgbClr val="0000CC"/>
                </a:solidFill>
                <a:latin typeface="Times New Roman" panose="02020603050405020304" pitchFamily="18" charset="0"/>
                <a:cs typeface="Times New Roman" panose="02020603050405020304" pitchFamily="18" charset="0"/>
              </a:rPr>
              <a:t>Текущий финансовый год </a:t>
            </a:r>
            <a:r>
              <a:rPr lang="ru-RU" sz="1100" dirty="0">
                <a:solidFill>
                  <a:srgbClr val="000000"/>
                </a:solidFill>
                <a:latin typeface="Times New Roman" panose="02020603050405020304" pitchFamily="18" charset="0"/>
                <a:cs typeface="Times New Roman" panose="02020603050405020304" pitchFamily="18" charset="0"/>
              </a:rPr>
              <a:t>– год, в котором осуществляется исполнение бюджета, составление и рассмотрение проекта бюджета на очередной финансовый год (очередной финансовый год и плановый период).</a:t>
            </a:r>
          </a:p>
          <a:p>
            <a:pPr algn="just"/>
            <a:r>
              <a:rPr lang="ru-RU" sz="1100" b="1" i="0" u="none" strike="noStrike" baseline="0" dirty="0">
                <a:solidFill>
                  <a:srgbClr val="0000CC"/>
                </a:solidFill>
                <a:latin typeface="Times New Roman" panose="02020603050405020304" pitchFamily="18" charset="0"/>
                <a:cs typeface="Times New Roman" panose="02020603050405020304" pitchFamily="18" charset="0"/>
              </a:rPr>
              <a:t>Плановый период </a:t>
            </a:r>
            <a:r>
              <a:rPr lang="ru-RU" sz="1100" b="1" i="0" u="none" strike="noStrike" baseline="0" dirty="0">
                <a:solidFill>
                  <a:srgbClr val="C00000"/>
                </a:solidFill>
                <a:latin typeface="Times New Roman" panose="02020603050405020304" pitchFamily="18" charset="0"/>
                <a:cs typeface="Times New Roman" panose="02020603050405020304" pitchFamily="18" charset="0"/>
              </a:rPr>
              <a:t>- </a:t>
            </a:r>
            <a:r>
              <a:rPr lang="ru-RU" sz="1100" i="0" u="none" strike="noStrike" baseline="0" dirty="0">
                <a:solidFill>
                  <a:srgbClr val="000000"/>
                </a:solidFill>
                <a:latin typeface="Times New Roman" panose="02020603050405020304" pitchFamily="18" charset="0"/>
                <a:cs typeface="Times New Roman" panose="02020603050405020304" pitchFamily="18" charset="0"/>
              </a:rPr>
              <a:t>два финансовых года, следующие за очередным финансовым годом.</a:t>
            </a:r>
          </a:p>
          <a:p>
            <a:pPr algn="just"/>
            <a:r>
              <a:rPr lang="ru-RU" sz="1100" b="1" dirty="0">
                <a:solidFill>
                  <a:srgbClr val="0000CC"/>
                </a:solidFill>
                <a:latin typeface="Times New Roman" panose="02020603050405020304" pitchFamily="18" charset="0"/>
                <a:cs typeface="Times New Roman" panose="02020603050405020304" pitchFamily="18" charset="0"/>
              </a:rPr>
              <a:t>Отчетный финансовый год </a:t>
            </a:r>
            <a:r>
              <a:rPr lang="ru-RU" sz="1100" dirty="0">
                <a:solidFill>
                  <a:srgbClr val="000000"/>
                </a:solidFill>
                <a:latin typeface="Times New Roman" panose="02020603050405020304" pitchFamily="18" charset="0"/>
                <a:cs typeface="Times New Roman" panose="02020603050405020304" pitchFamily="18" charset="0"/>
              </a:rPr>
              <a:t>– год, предшествующий текущему финансовому году.</a:t>
            </a:r>
            <a:endParaRPr lang="ru-RU" sz="1100" i="0" u="none" strike="noStrike" baseline="0" dirty="0">
              <a:solidFill>
                <a:srgbClr val="000000"/>
              </a:solidFill>
              <a:latin typeface="Times New Roman" panose="02020603050405020304" pitchFamily="18" charset="0"/>
              <a:cs typeface="Times New Roman" panose="02020603050405020304" pitchFamily="18" charset="0"/>
            </a:endParaRPr>
          </a:p>
          <a:p>
            <a:pPr algn="just"/>
            <a:endParaRPr kumimoji="0" lang="ru-RU" sz="110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917956D2-5754-B822-615D-A9FE9E7AFC6A}"/>
              </a:ext>
            </a:extLst>
          </p:cNvPr>
          <p:cNvSpPr txBox="1"/>
          <p:nvPr/>
        </p:nvSpPr>
        <p:spPr>
          <a:xfrm>
            <a:off x="4880295" y="144036"/>
            <a:ext cx="5335421" cy="3985706"/>
          </a:xfrm>
          <a:prstGeom prst="rect">
            <a:avLst/>
          </a:prstGeom>
          <a:noFill/>
        </p:spPr>
        <p:txBody>
          <a:bodyPr wrap="square">
            <a:spAutoFit/>
          </a:bodyPr>
          <a:lstStyle/>
          <a:p>
            <a:pPr algn="just"/>
            <a:r>
              <a:rPr lang="ru-RU" sz="1100" b="1" i="0" dirty="0">
                <a:solidFill>
                  <a:srgbClr val="0000CC"/>
                </a:solidFill>
                <a:effectLst/>
                <a:latin typeface="Times New Roman" panose="02020603050405020304" pitchFamily="18" charset="0"/>
              </a:rPr>
              <a:t>Публичные нормативные обязательства </a:t>
            </a:r>
            <a:r>
              <a:rPr lang="ru-RU" sz="1100" b="0" i="0" dirty="0">
                <a:solidFill>
                  <a:srgbClr val="000000"/>
                </a:solidFill>
                <a:effectLst/>
                <a:latin typeface="Times New Roman" panose="02020603050405020304" pitchFamily="18" charset="0"/>
              </a:rPr>
              <a:t>- публичные обязательства перед физическим лицом, подлежащие исполнению в денежной форме в установленном соответствующим законом, иным нормативным правовым актом размере и (или) порядке расчета размера (индексации), за исключением выплат физическому лицу, предусмотренных статусом государственных (муниципальных) служащих, а также лиц, замещающих государственные должности Российской Федерации, государственные должности субъектов Российской Федерации, муниципальные должности, работников казенных учреждений, военнослужащих, проходящих военную службу по призыву (обладающих статусом военнослужащих, проходящих военную службу по призыву), лиц, обучающихся в государственных или муниципальных организациях, осуществляющих образовательную деятельность.</a:t>
            </a:r>
            <a:endParaRPr lang="ru-RU" sz="1100" i="0" u="none" strike="noStrike" baseline="0" dirty="0">
              <a:solidFill>
                <a:srgbClr val="000000"/>
              </a:solidFill>
              <a:latin typeface="Times New Roman" panose="02020603050405020304" pitchFamily="18" charset="0"/>
              <a:cs typeface="Times New Roman" panose="02020603050405020304" pitchFamily="18" charset="0"/>
            </a:endParaRPr>
          </a:p>
          <a:p>
            <a:pPr algn="just"/>
            <a:r>
              <a:rPr lang="ru-RU" sz="1100" b="1" i="0" dirty="0">
                <a:solidFill>
                  <a:srgbClr val="0000CC"/>
                </a:solidFill>
                <a:effectLst/>
                <a:latin typeface="Times New Roman" panose="02020603050405020304" pitchFamily="18" charset="0"/>
              </a:rPr>
              <a:t>Межбюджетные отношения </a:t>
            </a:r>
            <a:r>
              <a:rPr lang="ru-RU" sz="1100" b="0" i="0" dirty="0">
                <a:solidFill>
                  <a:srgbClr val="000000"/>
                </a:solidFill>
                <a:effectLst/>
                <a:latin typeface="Times New Roman" panose="02020603050405020304" pitchFamily="18" charset="0"/>
              </a:rPr>
              <a:t>- взаимоотношения между публично-правовыми образованиями по вопросам регулирования бюджетных правоотношений, организации и осуществления бюджетного процесса.</a:t>
            </a:r>
          </a:p>
          <a:p>
            <a:pPr algn="just"/>
            <a:r>
              <a:rPr lang="ru-RU" sz="1100" b="1" i="0" dirty="0">
                <a:solidFill>
                  <a:srgbClr val="0000CC"/>
                </a:solidFill>
                <a:effectLst/>
                <a:latin typeface="Times New Roman" panose="02020603050405020304" pitchFamily="18" charset="0"/>
              </a:rPr>
              <a:t>Межбюджетные трансферты </a:t>
            </a:r>
            <a:r>
              <a:rPr lang="ru-RU" sz="1100" b="0" i="0" dirty="0">
                <a:solidFill>
                  <a:srgbClr val="000000"/>
                </a:solidFill>
                <a:effectLst/>
                <a:latin typeface="Times New Roman" panose="02020603050405020304" pitchFamily="18" charset="0"/>
              </a:rPr>
              <a:t>- средства, предоставляемые одним бюджетом бюджетной системы Российской Федерации другому бюджету бюджетной системы Российской Федерации.</a:t>
            </a:r>
          </a:p>
          <a:p>
            <a:pPr algn="just"/>
            <a:r>
              <a:rPr lang="ru-RU" sz="1100" b="1" i="0" dirty="0">
                <a:solidFill>
                  <a:srgbClr val="0000CC"/>
                </a:solidFill>
                <a:effectLst/>
                <a:latin typeface="Times New Roman" panose="02020603050405020304" pitchFamily="18" charset="0"/>
                <a:cs typeface="Times New Roman" panose="02020603050405020304" pitchFamily="18" charset="0"/>
              </a:rPr>
              <a:t>Источники финансирования дефицита бюджета</a:t>
            </a:r>
            <a:r>
              <a:rPr lang="ru-RU" sz="1100" b="0" i="0" dirty="0">
                <a:solidFill>
                  <a:srgbClr val="0000CC"/>
                </a:solidFill>
                <a:effectLst/>
                <a:latin typeface="Times New Roman" panose="02020603050405020304" pitchFamily="18" charset="0"/>
                <a:cs typeface="Times New Roman" panose="02020603050405020304" pitchFamily="18" charset="0"/>
              </a:rPr>
              <a:t> </a:t>
            </a:r>
            <a:r>
              <a:rPr lang="ru-RU" sz="1100" b="0" i="0" dirty="0">
                <a:solidFill>
                  <a:srgbClr val="333333"/>
                </a:solidFill>
                <a:effectLst/>
                <a:latin typeface="Times New Roman" panose="02020603050405020304" pitchFamily="18" charset="0"/>
                <a:cs typeface="Times New Roman" panose="02020603050405020304" pitchFamily="18" charset="0"/>
              </a:rPr>
              <a:t>– поступления денежных средств в бюджет, направляемые на покрытие разницы, возникающей в результате превышения расходов бюджета над его доходами, и погашение ранее привлеченных долговых обязательств -</a:t>
            </a:r>
            <a:r>
              <a:rPr lang="ru-RU" sz="1100" b="1" i="0" dirty="0">
                <a:solidFill>
                  <a:srgbClr val="333333"/>
                </a:solidFill>
                <a:effectLst/>
                <a:latin typeface="Times New Roman" panose="02020603050405020304" pitchFamily="18" charset="0"/>
                <a:cs typeface="Times New Roman" panose="02020603050405020304" pitchFamily="18" charset="0"/>
              </a:rPr>
              <a:t> </a:t>
            </a:r>
            <a:r>
              <a:rPr lang="ru-RU" sz="1100" i="0" dirty="0">
                <a:solidFill>
                  <a:srgbClr val="333333"/>
                </a:solidFill>
                <a:effectLst/>
                <a:latin typeface="Times New Roman" panose="02020603050405020304" pitchFamily="18" charset="0"/>
                <a:cs typeface="Times New Roman" panose="02020603050405020304" pitchFamily="18" charset="0"/>
              </a:rPr>
              <a:t>банковские кредиты, бюджетные кредиты (кредиты, полученные от других бюджетов), остатки на счете бюджета </a:t>
            </a:r>
            <a:r>
              <a:rPr lang="ru-RU" sz="1100" b="0" i="0" dirty="0">
                <a:solidFill>
                  <a:srgbClr val="333333"/>
                </a:solidFill>
                <a:effectLst/>
                <a:latin typeface="Times New Roman" panose="02020603050405020304" pitchFamily="18" charset="0"/>
                <a:cs typeface="Times New Roman" panose="02020603050405020304" pitchFamily="18" charset="0"/>
              </a:rPr>
              <a:t>(неиспользованные средства прошлого года) и иные источники. </a:t>
            </a:r>
            <a:endParaRPr lang="ru-RU" sz="1100" i="0" u="none" strike="noStrike" baseline="0" dirty="0">
              <a:solidFill>
                <a:srgbClr val="C00000"/>
              </a:solidFill>
              <a:latin typeface="Times New Roman" panose="02020603050405020304" pitchFamily="18" charset="0"/>
              <a:cs typeface="Times New Roman" panose="02020603050405020304" pitchFamily="18" charset="0"/>
            </a:endParaRPr>
          </a:p>
        </p:txBody>
      </p:sp>
      <p:pic>
        <p:nvPicPr>
          <p:cNvPr id="7" name="Рисунок 6">
            <a:extLst>
              <a:ext uri="{FF2B5EF4-FFF2-40B4-BE49-F238E27FC236}">
                <a16:creationId xmlns:a16="http://schemas.microsoft.com/office/drawing/2014/main" id="{BE030472-518B-A3AD-5AB3-72CB35EDBD84}"/>
              </a:ext>
            </a:extLst>
          </p:cNvPr>
          <p:cNvPicPr>
            <a:picLocks noChangeAspect="1"/>
          </p:cNvPicPr>
          <p:nvPr/>
        </p:nvPicPr>
        <p:blipFill>
          <a:blip r:embed="rId3"/>
          <a:stretch>
            <a:fillRect/>
          </a:stretch>
        </p:blipFill>
        <p:spPr>
          <a:xfrm>
            <a:off x="10307119" y="312897"/>
            <a:ext cx="1627773" cy="4151736"/>
          </a:xfrm>
          <a:prstGeom prst="rect">
            <a:avLst/>
          </a:prstGeom>
        </p:spPr>
      </p:pic>
    </p:spTree>
    <p:extLst>
      <p:ext uri="{BB962C8B-B14F-4D97-AF65-F5344CB8AC3E}">
        <p14:creationId xmlns:p14="http://schemas.microsoft.com/office/powerpoint/2010/main" val="17682593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1C8D5FA0-F622-3309-0109-7553A632AAA7}"/>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усеченные верхние углы 2">
            <a:extLst>
              <a:ext uri="{FF2B5EF4-FFF2-40B4-BE49-F238E27FC236}">
                <a16:creationId xmlns:a16="http://schemas.microsoft.com/office/drawing/2014/main" id="{6CA37218-3DA1-6218-A8E5-572DF3D69CC0}"/>
              </a:ext>
            </a:extLst>
          </p:cNvPr>
          <p:cNvSpPr/>
          <p:nvPr/>
        </p:nvSpPr>
        <p:spPr>
          <a:xfrm>
            <a:off x="3271706" y="83890"/>
            <a:ext cx="4697836" cy="450948"/>
          </a:xfrm>
          <a:prstGeom prst="snip2SameRect">
            <a:avLst/>
          </a:prstGeom>
          <a:solidFill>
            <a:schemeClr val="accent4">
              <a:lumMod val="60000"/>
              <a:lumOff val="40000"/>
              <a:alpha val="50000"/>
            </a:scheme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lang="ru-RU" sz="1200" b="1" dirty="0">
                <a:solidFill>
                  <a:srgbClr val="0000CC"/>
                </a:solidFill>
                <a:latin typeface="Times New Roman" panose="02020603050405020304" pitchFamily="18" charset="0"/>
                <a:cs typeface="Times New Roman" panose="02020603050405020304" pitchFamily="18" charset="0"/>
              </a:rPr>
              <a:t>Бюджетный процесс</a:t>
            </a:r>
          </a:p>
        </p:txBody>
      </p:sp>
      <p:sp>
        <p:nvSpPr>
          <p:cNvPr id="4" name="TextBox 3">
            <a:extLst>
              <a:ext uri="{FF2B5EF4-FFF2-40B4-BE49-F238E27FC236}">
                <a16:creationId xmlns:a16="http://schemas.microsoft.com/office/drawing/2014/main" id="{54E82509-F38F-2D9C-2729-7E0A18EFABCF}"/>
              </a:ext>
            </a:extLst>
          </p:cNvPr>
          <p:cNvSpPr txBox="1"/>
          <p:nvPr/>
        </p:nvSpPr>
        <p:spPr>
          <a:xfrm>
            <a:off x="170402" y="612396"/>
            <a:ext cx="11532239" cy="430887"/>
          </a:xfrm>
          <a:prstGeom prst="rect">
            <a:avLst/>
          </a:prstGeom>
          <a:noFill/>
        </p:spPr>
        <p:txBody>
          <a:bodyPr wrap="square" rtlCol="0">
            <a:spAutoFit/>
          </a:bodyPr>
          <a:lstStyle/>
          <a:p>
            <a:pPr algn="just"/>
            <a:r>
              <a:rPr lang="ru-RU" sz="1100" b="1" dirty="0">
                <a:solidFill>
                  <a:srgbClr val="0000CC"/>
                </a:solidFill>
                <a:latin typeface="Times New Roman" panose="02020603050405020304" pitchFamily="18" charset="0"/>
                <a:cs typeface="Times New Roman" panose="02020603050405020304" pitchFamily="18" charset="0"/>
              </a:rPr>
              <a:t>Бюджетный процесс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регламентируемая законодательством РФ деятельность органов местного самоуправления и иных участников бюджетного процесса по составлению и рассмотрению проекта бюджета, утверждению и исполнению бюджета, контролю за исполнением бюджета.</a:t>
            </a:r>
          </a:p>
        </p:txBody>
      </p:sp>
      <p:sp>
        <p:nvSpPr>
          <p:cNvPr id="5" name="TextBox 4">
            <a:extLst>
              <a:ext uri="{FF2B5EF4-FFF2-40B4-BE49-F238E27FC236}">
                <a16:creationId xmlns:a16="http://schemas.microsoft.com/office/drawing/2014/main" id="{278EB38A-ABD0-0A97-0DCD-E9F7967DB416}"/>
              </a:ext>
            </a:extLst>
          </p:cNvPr>
          <p:cNvSpPr txBox="1"/>
          <p:nvPr/>
        </p:nvSpPr>
        <p:spPr>
          <a:xfrm>
            <a:off x="170401" y="1043283"/>
            <a:ext cx="11456739" cy="446276"/>
          </a:xfrm>
          <a:prstGeom prst="rect">
            <a:avLst/>
          </a:prstGeom>
          <a:noFill/>
        </p:spPr>
        <p:txBody>
          <a:bodyPr wrap="square" rtlCol="0">
            <a:spAutoFit/>
          </a:bodyPr>
          <a:lstStyle/>
          <a:p>
            <a:pPr algn="just"/>
            <a:r>
              <a:rPr lang="ru-RU" sz="1100" dirty="0">
                <a:effectLst/>
                <a:latin typeface="Times New Roman" panose="02020603050405020304" pitchFamily="18" charset="0"/>
                <a:ea typeface="Times New Roman" panose="02020603050405020304" pitchFamily="18" charset="0"/>
              </a:rPr>
              <a:t>Бюджетный процесс в Анучинском муниципальном округе регулируется решением Думы от 25.11.2020г № 119-НПА «Об утверждении Положения о бюджетном устройстве и бюджетном процессе</a:t>
            </a:r>
            <a:r>
              <a:rPr lang="ru-RU" sz="1100" dirty="0">
                <a:effectLst/>
                <a:latin typeface="Arial" panose="020B0604020202020204" pitchFamily="34" charset="0"/>
                <a:ea typeface="Times New Roman" panose="02020603050405020304" pitchFamily="18" charset="0"/>
              </a:rPr>
              <a:t>  </a:t>
            </a:r>
            <a:r>
              <a:rPr lang="ru-RU" sz="1100" dirty="0">
                <a:effectLst/>
                <a:latin typeface="Times New Roman" panose="02020603050405020304" pitchFamily="18" charset="0"/>
                <a:ea typeface="Times New Roman" panose="02020603050405020304" pitchFamily="18" charset="0"/>
              </a:rPr>
              <a:t>в</a:t>
            </a:r>
            <a:r>
              <a:rPr lang="ru-RU" sz="1100" dirty="0">
                <a:effectLst/>
                <a:latin typeface="Arial" panose="020B0604020202020204" pitchFamily="34" charset="0"/>
                <a:ea typeface="Times New Roman" panose="02020603050405020304" pitchFamily="18" charset="0"/>
              </a:rPr>
              <a:t> </a:t>
            </a:r>
            <a:r>
              <a:rPr lang="ru-RU" sz="1100" dirty="0">
                <a:effectLst/>
                <a:latin typeface="Times New Roman" panose="02020603050405020304" pitchFamily="18" charset="0"/>
                <a:ea typeface="Times New Roman" panose="02020603050405020304" pitchFamily="18" charset="0"/>
              </a:rPr>
              <a:t>Анучинском муниципальном округе»</a:t>
            </a:r>
            <a:r>
              <a:rPr lang="ru-RU" sz="1100" dirty="0">
                <a:effectLst/>
                <a:latin typeface="Arial" panose="020B0604020202020204" pitchFamily="34" charset="0"/>
                <a:ea typeface="Times New Roman" panose="02020603050405020304" pitchFamily="18" charset="0"/>
              </a:rPr>
              <a:t>      </a:t>
            </a:r>
            <a:r>
              <a:rPr lang="ru-RU" sz="1200" dirty="0">
                <a:effectLst/>
                <a:latin typeface="Arial" panose="020B0604020202020204" pitchFamily="34" charset="0"/>
                <a:ea typeface="Times New Roman" panose="02020603050405020304" pitchFamily="18" charset="0"/>
              </a:rPr>
              <a:t>          </a:t>
            </a:r>
          </a:p>
        </p:txBody>
      </p:sp>
      <p:pic>
        <p:nvPicPr>
          <p:cNvPr id="6" name="Рисунок 5">
            <a:extLst>
              <a:ext uri="{FF2B5EF4-FFF2-40B4-BE49-F238E27FC236}">
                <a16:creationId xmlns:a16="http://schemas.microsoft.com/office/drawing/2014/main" id="{BD1A3461-BBB0-94A5-FF8D-CF17E704B291}"/>
              </a:ext>
            </a:extLst>
          </p:cNvPr>
          <p:cNvPicPr>
            <a:picLocks noChangeAspect="1"/>
          </p:cNvPicPr>
          <p:nvPr/>
        </p:nvPicPr>
        <p:blipFill>
          <a:blip r:embed="rId3"/>
          <a:srcRect t="28003"/>
          <a:stretch/>
        </p:blipFill>
        <p:spPr>
          <a:xfrm>
            <a:off x="170401" y="1489558"/>
            <a:ext cx="5299222" cy="3320775"/>
          </a:xfrm>
          <a:prstGeom prst="rect">
            <a:avLst/>
          </a:prstGeom>
        </p:spPr>
      </p:pic>
      <p:graphicFrame>
        <p:nvGraphicFramePr>
          <p:cNvPr id="7" name="Схема 6">
            <a:extLst>
              <a:ext uri="{FF2B5EF4-FFF2-40B4-BE49-F238E27FC236}">
                <a16:creationId xmlns:a16="http://schemas.microsoft.com/office/drawing/2014/main" id="{943575FA-4CAC-AAC7-BC03-D3D35EB4C69B}"/>
              </a:ext>
            </a:extLst>
          </p:cNvPr>
          <p:cNvGraphicFramePr/>
          <p:nvPr>
            <p:extLst>
              <p:ext uri="{D42A27DB-BD31-4B8C-83A1-F6EECF244321}">
                <p14:modId xmlns:p14="http://schemas.microsoft.com/office/powerpoint/2010/main" val="1215804421"/>
              </p:ext>
            </p:extLst>
          </p:nvPr>
        </p:nvGraphicFramePr>
        <p:xfrm>
          <a:off x="5371573" y="1266421"/>
          <a:ext cx="6425968" cy="335255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Стрелка: пятиугольник 7">
            <a:extLst>
              <a:ext uri="{FF2B5EF4-FFF2-40B4-BE49-F238E27FC236}">
                <a16:creationId xmlns:a16="http://schemas.microsoft.com/office/drawing/2014/main" id="{E26D150C-5C18-210A-99F9-9190F5C2A5A9}"/>
              </a:ext>
            </a:extLst>
          </p:cNvPr>
          <p:cNvSpPr/>
          <p:nvPr/>
        </p:nvSpPr>
        <p:spPr>
          <a:xfrm>
            <a:off x="170401" y="4875421"/>
            <a:ext cx="3034194" cy="770370"/>
          </a:xfrm>
          <a:prstGeom prst="homePlate">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ru-RU" sz="1100" dirty="0">
                <a:solidFill>
                  <a:schemeClr val="tx2">
                    <a:lumMod val="50000"/>
                  </a:schemeClr>
                </a:solidFill>
                <a:latin typeface="Times New Roman" panose="02020603050405020304" pitchFamily="18" charset="0"/>
                <a:cs typeface="Times New Roman" panose="02020603050405020304" pitchFamily="18" charset="0"/>
              </a:rPr>
              <a:t>                    получатели бюджетных средств</a:t>
            </a:r>
          </a:p>
        </p:txBody>
      </p:sp>
      <p:pic>
        <p:nvPicPr>
          <p:cNvPr id="9" name="Рисунок 8">
            <a:extLst>
              <a:ext uri="{FF2B5EF4-FFF2-40B4-BE49-F238E27FC236}">
                <a16:creationId xmlns:a16="http://schemas.microsoft.com/office/drawing/2014/main" id="{4A93CF6C-AD8A-EDCF-7F88-F6545B5B4B25}"/>
              </a:ext>
            </a:extLst>
          </p:cNvPr>
          <p:cNvPicPr>
            <a:picLocks noChangeAspect="1"/>
          </p:cNvPicPr>
          <p:nvPr/>
        </p:nvPicPr>
        <p:blipFill>
          <a:blip r:embed="rId9"/>
          <a:stretch>
            <a:fillRect/>
          </a:stretch>
        </p:blipFill>
        <p:spPr>
          <a:xfrm>
            <a:off x="170400" y="4883810"/>
            <a:ext cx="750602" cy="678091"/>
          </a:xfrm>
          <a:prstGeom prst="rect">
            <a:avLst/>
          </a:prstGeom>
        </p:spPr>
      </p:pic>
      <p:sp>
        <p:nvSpPr>
          <p:cNvPr id="10" name="Стрелка: пятиугольник 9">
            <a:extLst>
              <a:ext uri="{FF2B5EF4-FFF2-40B4-BE49-F238E27FC236}">
                <a16:creationId xmlns:a16="http://schemas.microsoft.com/office/drawing/2014/main" id="{CD285D36-2059-7EAF-B154-15E18DDECE8D}"/>
              </a:ext>
            </a:extLst>
          </p:cNvPr>
          <p:cNvSpPr/>
          <p:nvPr/>
        </p:nvSpPr>
        <p:spPr>
          <a:xfrm>
            <a:off x="170401" y="5908655"/>
            <a:ext cx="3034194" cy="770370"/>
          </a:xfrm>
          <a:prstGeom prst="homePlate">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ru-RU" sz="1100" dirty="0">
                <a:solidFill>
                  <a:schemeClr val="tx2">
                    <a:lumMod val="50000"/>
                  </a:schemeClr>
                </a:solidFill>
                <a:latin typeface="Times New Roman" panose="02020603050405020304" pitchFamily="18" charset="0"/>
                <a:cs typeface="Times New Roman" panose="02020603050405020304" pitchFamily="18" charset="0"/>
              </a:rPr>
              <a:t>                    органы муниципального           </a:t>
            </a:r>
          </a:p>
          <a:p>
            <a:pPr lvl="0"/>
            <a:r>
              <a:rPr lang="ru-RU" sz="1100" dirty="0">
                <a:solidFill>
                  <a:schemeClr val="tx2">
                    <a:lumMod val="50000"/>
                  </a:schemeClr>
                </a:solidFill>
                <a:latin typeface="Times New Roman" panose="02020603050405020304" pitchFamily="18" charset="0"/>
                <a:cs typeface="Times New Roman" panose="02020603050405020304" pitchFamily="18" charset="0"/>
              </a:rPr>
              <a:t>                    финансового контроля</a:t>
            </a:r>
          </a:p>
        </p:txBody>
      </p:sp>
      <p:pic>
        <p:nvPicPr>
          <p:cNvPr id="11" name="Рисунок 10">
            <a:extLst>
              <a:ext uri="{FF2B5EF4-FFF2-40B4-BE49-F238E27FC236}">
                <a16:creationId xmlns:a16="http://schemas.microsoft.com/office/drawing/2014/main" id="{8753510F-F78F-D92D-8DD0-926DC1BE41B5}"/>
              </a:ext>
            </a:extLst>
          </p:cNvPr>
          <p:cNvPicPr>
            <a:picLocks noChangeAspect="1"/>
          </p:cNvPicPr>
          <p:nvPr/>
        </p:nvPicPr>
        <p:blipFill>
          <a:blip r:embed="rId10"/>
          <a:stretch>
            <a:fillRect/>
          </a:stretch>
        </p:blipFill>
        <p:spPr>
          <a:xfrm>
            <a:off x="237512" y="5927092"/>
            <a:ext cx="752389" cy="691315"/>
          </a:xfrm>
          <a:prstGeom prst="rect">
            <a:avLst/>
          </a:prstGeom>
        </p:spPr>
      </p:pic>
      <p:sp>
        <p:nvSpPr>
          <p:cNvPr id="12" name="Стрелка: пятиугольник 11">
            <a:extLst>
              <a:ext uri="{FF2B5EF4-FFF2-40B4-BE49-F238E27FC236}">
                <a16:creationId xmlns:a16="http://schemas.microsoft.com/office/drawing/2014/main" id="{73CBAD56-C1D5-0205-FF55-9DFD6279512E}"/>
              </a:ext>
            </a:extLst>
          </p:cNvPr>
          <p:cNvSpPr/>
          <p:nvPr/>
        </p:nvSpPr>
        <p:spPr>
          <a:xfrm>
            <a:off x="3424718" y="4883810"/>
            <a:ext cx="4089810" cy="770370"/>
          </a:xfrm>
          <a:prstGeom prst="homePlate">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ru-RU" sz="1100" dirty="0">
                <a:solidFill>
                  <a:schemeClr val="tx2">
                    <a:lumMod val="50000"/>
                  </a:schemeClr>
                </a:solidFill>
                <a:latin typeface="Times New Roman" panose="02020603050405020304" pitchFamily="18" charset="0"/>
                <a:cs typeface="Times New Roman" panose="02020603050405020304" pitchFamily="18" charset="0"/>
              </a:rPr>
              <a:t>                              главные администраторы (администраторы)              </a:t>
            </a:r>
          </a:p>
          <a:p>
            <a:pPr lvl="0"/>
            <a:r>
              <a:rPr lang="ru-RU" sz="1100" dirty="0">
                <a:solidFill>
                  <a:schemeClr val="tx2">
                    <a:lumMod val="50000"/>
                  </a:schemeClr>
                </a:solidFill>
                <a:latin typeface="Times New Roman" panose="02020603050405020304" pitchFamily="18" charset="0"/>
                <a:cs typeface="Times New Roman" panose="02020603050405020304" pitchFamily="18" charset="0"/>
              </a:rPr>
              <a:t>                              источников финансирования дефицита  </a:t>
            </a:r>
          </a:p>
          <a:p>
            <a:pPr lvl="0"/>
            <a:r>
              <a:rPr lang="ru-RU" sz="1100" dirty="0">
                <a:solidFill>
                  <a:schemeClr val="tx2">
                    <a:lumMod val="50000"/>
                  </a:schemeClr>
                </a:solidFill>
                <a:latin typeface="Times New Roman" panose="02020603050405020304" pitchFamily="18" charset="0"/>
                <a:cs typeface="Times New Roman" panose="02020603050405020304" pitchFamily="18" charset="0"/>
              </a:rPr>
              <a:t>                              бюджета</a:t>
            </a:r>
          </a:p>
        </p:txBody>
      </p:sp>
      <p:pic>
        <p:nvPicPr>
          <p:cNvPr id="13" name="Рисунок 12">
            <a:extLst>
              <a:ext uri="{FF2B5EF4-FFF2-40B4-BE49-F238E27FC236}">
                <a16:creationId xmlns:a16="http://schemas.microsoft.com/office/drawing/2014/main" id="{8A6A7729-1A7B-5FDF-7B66-3F4EABE55F49}"/>
              </a:ext>
            </a:extLst>
          </p:cNvPr>
          <p:cNvPicPr>
            <a:picLocks noChangeAspect="1"/>
          </p:cNvPicPr>
          <p:nvPr/>
        </p:nvPicPr>
        <p:blipFill>
          <a:blip r:embed="rId11"/>
          <a:stretch>
            <a:fillRect/>
          </a:stretch>
        </p:blipFill>
        <p:spPr>
          <a:xfrm>
            <a:off x="3578116" y="4880602"/>
            <a:ext cx="943549" cy="731633"/>
          </a:xfrm>
          <a:prstGeom prst="rect">
            <a:avLst/>
          </a:prstGeom>
        </p:spPr>
      </p:pic>
      <p:sp>
        <p:nvSpPr>
          <p:cNvPr id="14" name="Стрелка: пятиугольник 13">
            <a:extLst>
              <a:ext uri="{FF2B5EF4-FFF2-40B4-BE49-F238E27FC236}">
                <a16:creationId xmlns:a16="http://schemas.microsoft.com/office/drawing/2014/main" id="{5212FE6D-35AD-956D-F22C-43A92152562D}"/>
              </a:ext>
            </a:extLst>
          </p:cNvPr>
          <p:cNvSpPr/>
          <p:nvPr/>
        </p:nvSpPr>
        <p:spPr>
          <a:xfrm>
            <a:off x="3424718" y="5860419"/>
            <a:ext cx="4089810" cy="770370"/>
          </a:xfrm>
          <a:prstGeom prst="homePlate">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ru-RU" sz="1100" dirty="0">
                <a:solidFill>
                  <a:schemeClr val="tx2">
                    <a:lumMod val="50000"/>
                  </a:schemeClr>
                </a:solidFill>
                <a:latin typeface="Times New Roman" panose="02020603050405020304" pitchFamily="18" charset="0"/>
                <a:cs typeface="Times New Roman" panose="02020603050405020304" pitchFamily="18" charset="0"/>
              </a:rPr>
              <a:t>                              главные распорядители (распорядители)              </a:t>
            </a:r>
          </a:p>
          <a:p>
            <a:pPr lvl="0"/>
            <a:r>
              <a:rPr lang="ru-RU" sz="1100" dirty="0">
                <a:solidFill>
                  <a:schemeClr val="tx2">
                    <a:lumMod val="50000"/>
                  </a:schemeClr>
                </a:solidFill>
                <a:latin typeface="Times New Roman" panose="02020603050405020304" pitchFamily="18" charset="0"/>
                <a:cs typeface="Times New Roman" panose="02020603050405020304" pitchFamily="18" charset="0"/>
              </a:rPr>
              <a:t>                              бюджетных средств</a:t>
            </a:r>
          </a:p>
        </p:txBody>
      </p:sp>
      <p:pic>
        <p:nvPicPr>
          <p:cNvPr id="15" name="Рисунок 14">
            <a:extLst>
              <a:ext uri="{FF2B5EF4-FFF2-40B4-BE49-F238E27FC236}">
                <a16:creationId xmlns:a16="http://schemas.microsoft.com/office/drawing/2014/main" id="{3A8ED908-BA27-3939-3F8F-15895F1D7DFC}"/>
              </a:ext>
            </a:extLst>
          </p:cNvPr>
          <p:cNvPicPr>
            <a:picLocks noChangeAspect="1"/>
          </p:cNvPicPr>
          <p:nvPr/>
        </p:nvPicPr>
        <p:blipFill>
          <a:blip r:embed="rId12"/>
          <a:stretch>
            <a:fillRect/>
          </a:stretch>
        </p:blipFill>
        <p:spPr>
          <a:xfrm>
            <a:off x="3595698" y="5860419"/>
            <a:ext cx="908383" cy="746267"/>
          </a:xfrm>
          <a:prstGeom prst="rect">
            <a:avLst/>
          </a:prstGeom>
        </p:spPr>
      </p:pic>
      <p:sp>
        <p:nvSpPr>
          <p:cNvPr id="16" name="Стрелка: пятиугольник 15">
            <a:extLst>
              <a:ext uri="{FF2B5EF4-FFF2-40B4-BE49-F238E27FC236}">
                <a16:creationId xmlns:a16="http://schemas.microsoft.com/office/drawing/2014/main" id="{D069074D-6C80-D49A-1795-1EB2C032B6EE}"/>
              </a:ext>
            </a:extLst>
          </p:cNvPr>
          <p:cNvSpPr/>
          <p:nvPr/>
        </p:nvSpPr>
        <p:spPr>
          <a:xfrm>
            <a:off x="7537329" y="5310969"/>
            <a:ext cx="4165311" cy="770370"/>
          </a:xfrm>
          <a:prstGeom prst="homePlate">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ru-RU" sz="1100" dirty="0">
                <a:solidFill>
                  <a:schemeClr val="tx2">
                    <a:lumMod val="50000"/>
                  </a:schemeClr>
                </a:solidFill>
                <a:latin typeface="Times New Roman" panose="02020603050405020304" pitchFamily="18" charset="0"/>
                <a:cs typeface="Times New Roman" panose="02020603050405020304" pitchFamily="18" charset="0"/>
              </a:rPr>
              <a:t>                              главные администраторы (администраторы)              </a:t>
            </a:r>
          </a:p>
          <a:p>
            <a:pPr lvl="0"/>
            <a:r>
              <a:rPr lang="ru-RU" sz="1100" dirty="0">
                <a:solidFill>
                  <a:schemeClr val="tx2">
                    <a:lumMod val="50000"/>
                  </a:schemeClr>
                </a:solidFill>
                <a:latin typeface="Times New Roman" panose="02020603050405020304" pitchFamily="18" charset="0"/>
                <a:cs typeface="Times New Roman" panose="02020603050405020304" pitchFamily="18" charset="0"/>
              </a:rPr>
              <a:t>                              доходов бюджета</a:t>
            </a:r>
          </a:p>
        </p:txBody>
      </p:sp>
      <p:pic>
        <p:nvPicPr>
          <p:cNvPr id="17" name="Рисунок 16">
            <a:extLst>
              <a:ext uri="{FF2B5EF4-FFF2-40B4-BE49-F238E27FC236}">
                <a16:creationId xmlns:a16="http://schemas.microsoft.com/office/drawing/2014/main" id="{C7026652-F5CA-3830-B6EE-A4AFEF782C0D}"/>
              </a:ext>
            </a:extLst>
          </p:cNvPr>
          <p:cNvPicPr>
            <a:picLocks noChangeAspect="1"/>
          </p:cNvPicPr>
          <p:nvPr/>
        </p:nvPicPr>
        <p:blipFill>
          <a:blip r:embed="rId13"/>
          <a:stretch>
            <a:fillRect/>
          </a:stretch>
        </p:blipFill>
        <p:spPr>
          <a:xfrm>
            <a:off x="7600460" y="5320653"/>
            <a:ext cx="857872" cy="751002"/>
          </a:xfrm>
          <a:prstGeom prst="rect">
            <a:avLst/>
          </a:prstGeom>
        </p:spPr>
      </p:pic>
    </p:spTree>
    <p:extLst>
      <p:ext uri="{BB962C8B-B14F-4D97-AF65-F5344CB8AC3E}">
        <p14:creationId xmlns:p14="http://schemas.microsoft.com/office/powerpoint/2010/main" val="20563428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DFE3F94B-2A1C-C794-A3FE-7529F32B921A}"/>
              </a:ext>
            </a:extLst>
          </p:cNvPr>
          <p:cNvPicPr>
            <a:picLocks noChangeAspect="1"/>
          </p:cNvPicPr>
          <p:nvPr/>
        </p:nvPicPr>
        <p:blipFill>
          <a:blip r:embed="rId2"/>
          <a:stretch>
            <a:fillRect/>
          </a:stretch>
        </p:blipFill>
        <p:spPr>
          <a:xfrm>
            <a:off x="0" y="1"/>
            <a:ext cx="12192000" cy="6857999"/>
          </a:xfrm>
          <a:prstGeom prst="rect">
            <a:avLst/>
          </a:prstGeom>
        </p:spPr>
      </p:pic>
      <p:sp>
        <p:nvSpPr>
          <p:cNvPr id="3" name="TextBox 2">
            <a:extLst>
              <a:ext uri="{FF2B5EF4-FFF2-40B4-BE49-F238E27FC236}">
                <a16:creationId xmlns:a16="http://schemas.microsoft.com/office/drawing/2014/main" id="{D3335554-E337-8C3E-E570-DB10519E86E2}"/>
              </a:ext>
            </a:extLst>
          </p:cNvPr>
          <p:cNvSpPr txBox="1"/>
          <p:nvPr/>
        </p:nvSpPr>
        <p:spPr>
          <a:xfrm>
            <a:off x="962943" y="133748"/>
            <a:ext cx="9733021" cy="276999"/>
          </a:xfrm>
          <a:prstGeom prst="rect">
            <a:avLst/>
          </a:prstGeom>
          <a:noFill/>
        </p:spPr>
        <p:txBody>
          <a:bodyPr wrap="square">
            <a:spAutoFit/>
          </a:bodyPr>
          <a:lstStyle/>
          <a:p>
            <a:pPr algn="ctr"/>
            <a:r>
              <a:rPr lang="ru-RU" sz="1200" b="1" dirty="0">
                <a:solidFill>
                  <a:srgbClr val="0000CC"/>
                </a:solidFill>
                <a:latin typeface="Times New Roman" panose="02020603050405020304" pitchFamily="18" charset="0"/>
                <a:cs typeface="Times New Roman" panose="02020603050405020304" pitchFamily="18" charset="0"/>
              </a:rPr>
              <a:t>Хронология рассмотрения проекта  бюджета Анучинского муниципального округа на 2026 год и плановый период 2027 и 2028 годов.</a:t>
            </a:r>
          </a:p>
        </p:txBody>
      </p:sp>
      <p:graphicFrame>
        <p:nvGraphicFramePr>
          <p:cNvPr id="4" name="Схема 3">
            <a:extLst>
              <a:ext uri="{FF2B5EF4-FFF2-40B4-BE49-F238E27FC236}">
                <a16:creationId xmlns:a16="http://schemas.microsoft.com/office/drawing/2014/main" id="{D230DB3D-DBFD-0BFA-27A5-7222B95666AD}"/>
              </a:ext>
            </a:extLst>
          </p:cNvPr>
          <p:cNvGraphicFramePr/>
          <p:nvPr>
            <p:extLst>
              <p:ext uri="{D42A27DB-BD31-4B8C-83A1-F6EECF244321}">
                <p14:modId xmlns:p14="http://schemas.microsoft.com/office/powerpoint/2010/main" val="1557391392"/>
              </p:ext>
            </p:extLst>
          </p:nvPr>
        </p:nvGraphicFramePr>
        <p:xfrm>
          <a:off x="413216" y="604213"/>
          <a:ext cx="11365567" cy="15443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5" name="Группа 4">
            <a:extLst>
              <a:ext uri="{FF2B5EF4-FFF2-40B4-BE49-F238E27FC236}">
                <a16:creationId xmlns:a16="http://schemas.microsoft.com/office/drawing/2014/main" id="{1AFA16E0-C9B9-E4CF-7072-6BCC8F6A54F8}"/>
              </a:ext>
            </a:extLst>
          </p:cNvPr>
          <p:cNvGrpSpPr/>
          <p:nvPr/>
        </p:nvGrpSpPr>
        <p:grpSpPr>
          <a:xfrm>
            <a:off x="413216" y="2233619"/>
            <a:ext cx="3451933" cy="1358285"/>
            <a:chOff x="9101181" y="-1"/>
            <a:chExt cx="2115152" cy="2807276"/>
          </a:xfrm>
          <a:scene3d>
            <a:camera prst="orthographicFront">
              <a:rot lat="0" lon="0" rev="0"/>
            </a:camera>
            <a:lightRig rig="contrasting" dir="t">
              <a:rot lat="0" lon="0" rev="1200000"/>
            </a:lightRig>
          </a:scene3d>
        </p:grpSpPr>
        <p:sp>
          <p:nvSpPr>
            <p:cNvPr id="6" name="Блок-схема: ручное управление 5">
              <a:extLst>
                <a:ext uri="{FF2B5EF4-FFF2-40B4-BE49-F238E27FC236}">
                  <a16:creationId xmlns:a16="http://schemas.microsoft.com/office/drawing/2014/main" id="{956714A9-9981-133D-177A-C33E7D0F0CC3}"/>
                </a:ext>
              </a:extLst>
            </p:cNvPr>
            <p:cNvSpPr/>
            <p:nvPr/>
          </p:nvSpPr>
          <p:spPr>
            <a:xfrm rot="16200000">
              <a:off x="8755119" y="346061"/>
              <a:ext cx="2807276" cy="2115152"/>
            </a:xfrm>
            <a:prstGeom prst="flowChartManualOperation">
              <a:avLst/>
            </a:prstGeom>
            <a:sp3d contourW="19050" prstMaterial="metal">
              <a:bevelT w="88900" h="203200"/>
              <a:bevelB w="165100" h="254000"/>
            </a:sp3d>
          </p:spPr>
          <p:style>
            <a:lnRef idx="0">
              <a:schemeClr val="lt1">
                <a:hueOff val="0"/>
                <a:satOff val="0"/>
                <a:lumOff val="0"/>
                <a:alphaOff val="0"/>
              </a:schemeClr>
            </a:lnRef>
            <a:fillRef idx="1">
              <a:schemeClr val="accent4">
                <a:alpha val="90000"/>
                <a:hueOff val="0"/>
                <a:satOff val="0"/>
                <a:lumOff val="0"/>
                <a:alphaOff val="-40000"/>
              </a:schemeClr>
            </a:fillRef>
            <a:effectRef idx="2">
              <a:schemeClr val="accent4">
                <a:alpha val="90000"/>
                <a:hueOff val="0"/>
                <a:satOff val="0"/>
                <a:lumOff val="0"/>
                <a:alphaOff val="-40000"/>
              </a:schemeClr>
            </a:effectRef>
            <a:fontRef idx="minor">
              <a:schemeClr val="lt1"/>
            </a:fontRef>
          </p:style>
        </p:sp>
        <p:sp>
          <p:nvSpPr>
            <p:cNvPr id="7" name="Блок-схема: ручное управление 4">
              <a:extLst>
                <a:ext uri="{FF2B5EF4-FFF2-40B4-BE49-F238E27FC236}">
                  <a16:creationId xmlns:a16="http://schemas.microsoft.com/office/drawing/2014/main" id="{09C2157E-A2CE-2670-E92E-2B2840B96B45}"/>
                </a:ext>
              </a:extLst>
            </p:cNvPr>
            <p:cNvSpPr txBox="1"/>
            <p:nvPr/>
          </p:nvSpPr>
          <p:spPr>
            <a:xfrm rot="21600000">
              <a:off x="9101181" y="561454"/>
              <a:ext cx="2115152" cy="168436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76200" tIns="0" rIns="76200" bIns="0" numCol="1" spcCol="1270" anchor="ctr" anchorCtr="0">
              <a:noAutofit/>
            </a:bodyPr>
            <a:lstStyle/>
            <a:p>
              <a:pPr marL="0" lvl="0" indent="0" algn="ctr" defTabSz="533400">
                <a:lnSpc>
                  <a:spcPct val="90000"/>
                </a:lnSpc>
                <a:spcBef>
                  <a:spcPct val="0"/>
                </a:spcBef>
                <a:spcAft>
                  <a:spcPct val="35000"/>
                </a:spcAft>
                <a:buNone/>
              </a:pPr>
              <a:r>
                <a:rPr lang="ru-RU" sz="1000" b="1" kern="1200" dirty="0">
                  <a:solidFill>
                    <a:srgbClr val="C00000"/>
                  </a:solidFill>
                  <a:latin typeface="Times New Roman" panose="02020603050405020304" pitchFamily="18" charset="0"/>
                  <a:cs typeface="Times New Roman" panose="02020603050405020304" pitchFamily="18" charset="0"/>
                </a:rPr>
                <a:t>26 ноября 2025 года</a:t>
              </a:r>
            </a:p>
            <a:p>
              <a:pPr marL="0" lvl="0" indent="0" algn="ctr" defTabSz="5334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 рассмотрение проекта  решения «О бюджете Анучинского муниципального округа на 2026 год и плановый период 2027 и 2028 годов» Думой Анучинского муниципального округа в 1 чтении</a:t>
              </a:r>
            </a:p>
          </p:txBody>
        </p:sp>
      </p:grpSp>
      <p:grpSp>
        <p:nvGrpSpPr>
          <p:cNvPr id="8" name="Группа 7">
            <a:extLst>
              <a:ext uri="{FF2B5EF4-FFF2-40B4-BE49-F238E27FC236}">
                <a16:creationId xmlns:a16="http://schemas.microsoft.com/office/drawing/2014/main" id="{4A34C451-928E-2A8A-19CF-6C9A0947AB16}"/>
              </a:ext>
            </a:extLst>
          </p:cNvPr>
          <p:cNvGrpSpPr/>
          <p:nvPr/>
        </p:nvGrpSpPr>
        <p:grpSpPr>
          <a:xfrm>
            <a:off x="413216" y="3676943"/>
            <a:ext cx="3451933" cy="1260955"/>
            <a:chOff x="9101180" y="-1"/>
            <a:chExt cx="2736935" cy="2807276"/>
          </a:xfrm>
          <a:scene3d>
            <a:camera prst="orthographicFront">
              <a:rot lat="0" lon="0" rev="0"/>
            </a:camera>
            <a:lightRig rig="contrasting" dir="t">
              <a:rot lat="0" lon="0" rev="1200000"/>
            </a:lightRig>
          </a:scene3d>
        </p:grpSpPr>
        <p:sp>
          <p:nvSpPr>
            <p:cNvPr id="9" name="Блок-схема: ручное управление 8">
              <a:extLst>
                <a:ext uri="{FF2B5EF4-FFF2-40B4-BE49-F238E27FC236}">
                  <a16:creationId xmlns:a16="http://schemas.microsoft.com/office/drawing/2014/main" id="{5B0415EF-B41F-D4E5-4E9B-D0B7219ECE18}"/>
                </a:ext>
              </a:extLst>
            </p:cNvPr>
            <p:cNvSpPr/>
            <p:nvPr/>
          </p:nvSpPr>
          <p:spPr>
            <a:xfrm rot="16200000">
              <a:off x="9066010" y="35170"/>
              <a:ext cx="2807276" cy="2736934"/>
            </a:xfrm>
            <a:prstGeom prst="flowChartManualOperation">
              <a:avLst/>
            </a:prstGeom>
            <a:sp3d contourW="19050" prstMaterial="metal">
              <a:bevelT w="88900" h="203200"/>
              <a:bevelB w="165100" h="254000"/>
            </a:sp3d>
          </p:spPr>
          <p:style>
            <a:lnRef idx="0">
              <a:schemeClr val="lt1">
                <a:hueOff val="0"/>
                <a:satOff val="0"/>
                <a:lumOff val="0"/>
                <a:alphaOff val="0"/>
              </a:schemeClr>
            </a:lnRef>
            <a:fillRef idx="1">
              <a:schemeClr val="accent4">
                <a:alpha val="90000"/>
                <a:hueOff val="0"/>
                <a:satOff val="0"/>
                <a:lumOff val="0"/>
                <a:alphaOff val="-40000"/>
              </a:schemeClr>
            </a:fillRef>
            <a:effectRef idx="2">
              <a:schemeClr val="accent4">
                <a:alpha val="90000"/>
                <a:hueOff val="0"/>
                <a:satOff val="0"/>
                <a:lumOff val="0"/>
                <a:alphaOff val="-40000"/>
              </a:schemeClr>
            </a:effectRef>
            <a:fontRef idx="minor">
              <a:schemeClr val="lt1"/>
            </a:fontRef>
          </p:style>
        </p:sp>
        <p:sp>
          <p:nvSpPr>
            <p:cNvPr id="10" name="Блок-схема: ручное управление 4">
              <a:extLst>
                <a:ext uri="{FF2B5EF4-FFF2-40B4-BE49-F238E27FC236}">
                  <a16:creationId xmlns:a16="http://schemas.microsoft.com/office/drawing/2014/main" id="{FCCDFC96-5B01-B713-F2C2-DF235C7685FA}"/>
                </a:ext>
              </a:extLst>
            </p:cNvPr>
            <p:cNvSpPr txBox="1"/>
            <p:nvPr/>
          </p:nvSpPr>
          <p:spPr>
            <a:xfrm>
              <a:off x="9101180" y="561454"/>
              <a:ext cx="2736935" cy="168436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76200" tIns="0" rIns="76200" bIns="0" numCol="1" spcCol="1270" anchor="ctr" anchorCtr="0">
              <a:noAutofit/>
            </a:bodyPr>
            <a:lstStyle/>
            <a:p>
              <a:pPr marL="0" lvl="0" indent="0" algn="ctr" defTabSz="533400">
                <a:lnSpc>
                  <a:spcPct val="90000"/>
                </a:lnSpc>
                <a:spcBef>
                  <a:spcPct val="0"/>
                </a:spcBef>
                <a:spcAft>
                  <a:spcPct val="35000"/>
                </a:spcAft>
                <a:buNone/>
              </a:pPr>
              <a:r>
                <a:rPr lang="ru-RU" sz="1000" b="1" kern="1200" dirty="0">
                  <a:solidFill>
                    <a:srgbClr val="C00000"/>
                  </a:solidFill>
                  <a:latin typeface="Times New Roman" panose="02020603050405020304" pitchFamily="18" charset="0"/>
                  <a:cs typeface="Times New Roman" panose="02020603050405020304" pitchFamily="18" charset="0"/>
                </a:rPr>
                <a:t>до 31 декабря 2025 года</a:t>
              </a:r>
            </a:p>
            <a:p>
              <a:pPr marL="0" lvl="0" indent="0" algn="ctr" defTabSz="5334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 принятие  решения «О бюджете Анучинского муниципального округа на 2026 год и плановый период 2027 и 2028 годов» Думой Анучинского муниципального округа</a:t>
              </a:r>
            </a:p>
          </p:txBody>
        </p:sp>
      </p:grpSp>
      <p:pic>
        <p:nvPicPr>
          <p:cNvPr id="12" name="Рисунок 11">
            <a:extLst>
              <a:ext uri="{FF2B5EF4-FFF2-40B4-BE49-F238E27FC236}">
                <a16:creationId xmlns:a16="http://schemas.microsoft.com/office/drawing/2014/main" id="{4F3ADB41-0310-D832-1188-C99C561DF12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53886" y="2289918"/>
            <a:ext cx="6160316" cy="4228328"/>
          </a:xfrm>
          <a:prstGeom prst="rect">
            <a:avLst/>
          </a:prstGeom>
        </p:spPr>
      </p:pic>
    </p:spTree>
    <p:extLst>
      <p:ext uri="{BB962C8B-B14F-4D97-AF65-F5344CB8AC3E}">
        <p14:creationId xmlns:p14="http://schemas.microsoft.com/office/powerpoint/2010/main" val="6530310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C8B9D2A9-E77D-1F88-DEBF-B2D2D17F222F}"/>
              </a:ext>
            </a:extLst>
          </p:cNvPr>
          <p:cNvPicPr>
            <a:picLocks noChangeAspect="1"/>
          </p:cNvPicPr>
          <p:nvPr/>
        </p:nvPicPr>
        <p:blipFill>
          <a:blip r:embed="rId2"/>
          <a:stretch>
            <a:fillRect/>
          </a:stretch>
        </p:blipFill>
        <p:spPr>
          <a:xfrm>
            <a:off x="0" y="1"/>
            <a:ext cx="12192000" cy="6857999"/>
          </a:xfrm>
          <a:prstGeom prst="rect">
            <a:avLst/>
          </a:prstGeom>
        </p:spPr>
      </p:pic>
      <p:sp>
        <p:nvSpPr>
          <p:cNvPr id="3" name="Заголовок 1">
            <a:extLst>
              <a:ext uri="{FF2B5EF4-FFF2-40B4-BE49-F238E27FC236}">
                <a16:creationId xmlns:a16="http://schemas.microsoft.com/office/drawing/2014/main" id="{9B46A7F5-4F94-8E0F-9D8F-F75B45969EB5}"/>
              </a:ext>
            </a:extLst>
          </p:cNvPr>
          <p:cNvSpPr txBox="1">
            <a:spLocks/>
          </p:cNvSpPr>
          <p:nvPr/>
        </p:nvSpPr>
        <p:spPr>
          <a:xfrm>
            <a:off x="392184" y="36795"/>
            <a:ext cx="10924565" cy="216905"/>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lnSpc>
                <a:spcPct val="115000"/>
              </a:lnSpc>
            </a:pPr>
            <a:endParaRPr lang="ru-RU" sz="2000" b="1" dirty="0">
              <a:solidFill>
                <a:srgbClr val="0066FF"/>
              </a:solidFill>
              <a:latin typeface="Times New Roman" panose="02020603050405020304" pitchFamily="18" charset="0"/>
              <a:ea typeface="Courier New" panose="02070309020205020404" pitchFamily="49" charset="0"/>
              <a:cs typeface="Times New Roman" panose="02020603050405020304" pitchFamily="18" charset="0"/>
            </a:endParaRPr>
          </a:p>
          <a:p>
            <a:pPr algn="ctr">
              <a:lnSpc>
                <a:spcPct val="115000"/>
              </a:lnSpc>
            </a:pPr>
            <a:r>
              <a:rPr lang="ru-RU" sz="1200" b="1" dirty="0">
                <a:solidFill>
                  <a:srgbClr val="000099"/>
                </a:solidFill>
                <a:latin typeface="Times New Roman" panose="02020603050405020304" pitchFamily="18" charset="0"/>
                <a:ea typeface="Courier New" panose="02070309020205020404" pitchFamily="49" charset="0"/>
                <a:cs typeface="Times New Roman" panose="02020603050405020304" pitchFamily="18" charset="0"/>
              </a:rPr>
              <a:t>ОСНОВНЫЕ НАПРАВЛЕНИЯ бюджетной и налоговой политики на 2026 год и на плановый период 2027 и 2028 годов</a:t>
            </a:r>
            <a:endParaRPr lang="ru-RU" sz="1200" dirty="0">
              <a:solidFill>
                <a:srgbClr val="000099"/>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AEFE7ED4-98A6-FD27-1F08-80ED09273DB3}"/>
              </a:ext>
            </a:extLst>
          </p:cNvPr>
          <p:cNvSpPr txBox="1"/>
          <p:nvPr/>
        </p:nvSpPr>
        <p:spPr>
          <a:xfrm>
            <a:off x="125134" y="156777"/>
            <a:ext cx="11553737" cy="769441"/>
          </a:xfrm>
          <a:prstGeom prst="rect">
            <a:avLst/>
          </a:prstGeom>
          <a:noFill/>
        </p:spPr>
        <p:txBody>
          <a:bodyPr wrap="square">
            <a:spAutoFit/>
          </a:bodyPr>
          <a:lstStyle/>
          <a:p>
            <a:pPr algn="just"/>
            <a:r>
              <a:rPr lang="ru-RU" sz="1100" dirty="0">
                <a:effectLst/>
                <a:latin typeface="Times New Roman" panose="02020603050405020304" pitchFamily="18" charset="0"/>
                <a:ea typeface="Times New Roman" panose="02020603050405020304" pitchFamily="18" charset="0"/>
              </a:rPr>
              <a:t>Целью основных направлений бюджетной и налоговой политики Анучинского муниципального округа на 2026-2028 годы является определение условий, используемых при составлении проекта бюджета на 2026-2028 годы, основных подходов к его формированию и общего порядка разработки основных характеристик и прогнозируемых параметров бюджета округа с учетом сложившейся экономической ситуации в Российской Федерации, Приморском крае,  а также обеспечение прозрачности и открытости бюджетного планирования.</a:t>
            </a:r>
          </a:p>
          <a:p>
            <a:pPr algn="just"/>
            <a:r>
              <a:rPr lang="ru-RU" sz="1100" dirty="0">
                <a:latin typeface="Times New Roman" panose="02020603050405020304" pitchFamily="18" charset="0"/>
                <a:cs typeface="Times New Roman" panose="02020603050405020304" pitchFamily="18" charset="0"/>
              </a:rPr>
              <a:t>Основным приоритетным направлением налоговой политики остается организация работы по увеличению поступлений налоговых и неналоговых доходов в бюджет округа.</a:t>
            </a:r>
            <a:endParaRPr lang="ru-RU" sz="1100" dirty="0">
              <a:effectLst/>
              <a:latin typeface="Times New Roman" panose="02020603050405020304" pitchFamily="18" charset="0"/>
              <a:ea typeface="Times New Roman" panose="02020603050405020304" pitchFamily="18" charset="0"/>
            </a:endParaRPr>
          </a:p>
        </p:txBody>
      </p:sp>
      <p:sp>
        <p:nvSpPr>
          <p:cNvPr id="8" name="Прямоугольник: скругленные верхние углы 7">
            <a:extLst>
              <a:ext uri="{FF2B5EF4-FFF2-40B4-BE49-F238E27FC236}">
                <a16:creationId xmlns:a16="http://schemas.microsoft.com/office/drawing/2014/main" id="{CE43B992-06B2-E399-07D5-18B4BF3BE1CC}"/>
              </a:ext>
            </a:extLst>
          </p:cNvPr>
          <p:cNvSpPr/>
          <p:nvPr/>
        </p:nvSpPr>
        <p:spPr>
          <a:xfrm>
            <a:off x="204481" y="900049"/>
            <a:ext cx="11599524" cy="409778"/>
          </a:xfrm>
          <a:prstGeom prst="round2SameRect">
            <a:avLst/>
          </a:prstGeom>
          <a:solidFill>
            <a:schemeClr val="accent4">
              <a:lumMod val="20000"/>
              <a:lumOff val="8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ru-RU" sz="1000" dirty="0">
                <a:solidFill>
                  <a:schemeClr val="tx1"/>
                </a:solidFill>
                <a:latin typeface="Times New Roman" panose="02020603050405020304" pitchFamily="18" charset="0"/>
                <a:ea typeface="Times New Roman" panose="02020603050405020304" pitchFamily="18" charset="0"/>
              </a:rPr>
              <a:t>увеличение доходности муниципального имущества, переданного в возмездное пользование, вовлечение в хозяйственный оборот неиспользуемых объектов недвижимости и земельных участков, проведения перерасчета размера платы за аренду земельных участков по их новой кадастровой стоимости, осуществление муниципального земельного контроля;</a:t>
            </a:r>
          </a:p>
        </p:txBody>
      </p:sp>
      <p:sp>
        <p:nvSpPr>
          <p:cNvPr id="10" name="Прямоугольник: скругленные верхние углы 9">
            <a:extLst>
              <a:ext uri="{FF2B5EF4-FFF2-40B4-BE49-F238E27FC236}">
                <a16:creationId xmlns:a16="http://schemas.microsoft.com/office/drawing/2014/main" id="{7547D95C-A456-C773-918B-6E1CE9780DA2}"/>
              </a:ext>
            </a:extLst>
          </p:cNvPr>
          <p:cNvSpPr/>
          <p:nvPr/>
        </p:nvSpPr>
        <p:spPr>
          <a:xfrm>
            <a:off x="204481" y="1368961"/>
            <a:ext cx="11599524" cy="344369"/>
          </a:xfrm>
          <a:prstGeom prst="round2SameRect">
            <a:avLst/>
          </a:prstGeom>
          <a:solidFill>
            <a:schemeClr val="accent4">
              <a:lumMod val="20000"/>
              <a:lumOff val="8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ru-RU" sz="1000" dirty="0">
                <a:solidFill>
                  <a:schemeClr val="tx1"/>
                </a:solidFill>
                <a:latin typeface="Times New Roman" panose="02020603050405020304" pitchFamily="18" charset="0"/>
                <a:ea typeface="Times New Roman" panose="02020603050405020304" pitchFamily="18" charset="0"/>
              </a:rPr>
              <a:t>активизация претензионной работы в отношении арендаторов имущества и земельных участков, находящихся в муниципальной собственности, имеющих задолженность по арендной плате, а также земельные участки, государственная собственность на которые не разграничена;</a:t>
            </a:r>
          </a:p>
        </p:txBody>
      </p:sp>
      <p:sp>
        <p:nvSpPr>
          <p:cNvPr id="11" name="Прямоугольник: скругленные верхние углы 10">
            <a:extLst>
              <a:ext uri="{FF2B5EF4-FFF2-40B4-BE49-F238E27FC236}">
                <a16:creationId xmlns:a16="http://schemas.microsoft.com/office/drawing/2014/main" id="{2CCD5660-B16A-C1EA-E1EA-0592ECD2D331}"/>
              </a:ext>
            </a:extLst>
          </p:cNvPr>
          <p:cNvSpPr/>
          <p:nvPr/>
        </p:nvSpPr>
        <p:spPr>
          <a:xfrm>
            <a:off x="204481" y="1772464"/>
            <a:ext cx="11599524" cy="344369"/>
          </a:xfrm>
          <a:prstGeom prst="round2SameRect">
            <a:avLst/>
          </a:prstGeom>
          <a:solidFill>
            <a:schemeClr val="accent4">
              <a:lumMod val="20000"/>
              <a:lumOff val="8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ru-RU" sz="1000" dirty="0">
                <a:solidFill>
                  <a:schemeClr val="tx1"/>
                </a:solidFill>
                <a:latin typeface="Times New Roman" panose="02020603050405020304" pitchFamily="18" charset="0"/>
                <a:ea typeface="Times New Roman" panose="02020603050405020304" pitchFamily="18" charset="0"/>
              </a:rPr>
              <a:t>повышение контроля за полным и своевременным поступлением доходов в бюджет округа и принятие мер по своевременному взысканию просроченной дебиторской задолженности в соответствующий бюджет;</a:t>
            </a:r>
          </a:p>
        </p:txBody>
      </p:sp>
      <p:sp>
        <p:nvSpPr>
          <p:cNvPr id="12" name="Прямоугольник: скругленные верхние углы 11">
            <a:extLst>
              <a:ext uri="{FF2B5EF4-FFF2-40B4-BE49-F238E27FC236}">
                <a16:creationId xmlns:a16="http://schemas.microsoft.com/office/drawing/2014/main" id="{D7D990EB-CBED-8C5F-63A9-B32EE59006F1}"/>
              </a:ext>
            </a:extLst>
          </p:cNvPr>
          <p:cNvSpPr/>
          <p:nvPr/>
        </p:nvSpPr>
        <p:spPr>
          <a:xfrm>
            <a:off x="204481" y="2193198"/>
            <a:ext cx="11599524" cy="299538"/>
          </a:xfrm>
          <a:prstGeom prst="round2SameRect">
            <a:avLst/>
          </a:prstGeom>
          <a:solidFill>
            <a:schemeClr val="accent4">
              <a:lumMod val="20000"/>
              <a:lumOff val="8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ru-RU" sz="1000" dirty="0">
                <a:solidFill>
                  <a:schemeClr val="tx1"/>
                </a:solidFill>
                <a:latin typeface="Times New Roman" panose="02020603050405020304" pitchFamily="18" charset="0"/>
                <a:ea typeface="Times New Roman" panose="02020603050405020304" pitchFamily="18" charset="0"/>
              </a:rPr>
              <a:t>улучшение качества администрирования неналоговых доходов главными администраторами доходов бюджета округа;</a:t>
            </a:r>
          </a:p>
        </p:txBody>
      </p:sp>
      <p:sp>
        <p:nvSpPr>
          <p:cNvPr id="13" name="Прямоугольник: скругленные верхние углы 12">
            <a:extLst>
              <a:ext uri="{FF2B5EF4-FFF2-40B4-BE49-F238E27FC236}">
                <a16:creationId xmlns:a16="http://schemas.microsoft.com/office/drawing/2014/main" id="{8F4FD7E3-49EC-AE14-BC07-712AA621156E}"/>
              </a:ext>
            </a:extLst>
          </p:cNvPr>
          <p:cNvSpPr/>
          <p:nvPr/>
        </p:nvSpPr>
        <p:spPr>
          <a:xfrm>
            <a:off x="204481" y="2585981"/>
            <a:ext cx="11599524" cy="299538"/>
          </a:xfrm>
          <a:prstGeom prst="round2SameRect">
            <a:avLst/>
          </a:prstGeom>
          <a:solidFill>
            <a:schemeClr val="accent4">
              <a:lumMod val="20000"/>
              <a:lumOff val="8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ru-RU" sz="1000" dirty="0">
                <a:solidFill>
                  <a:schemeClr val="tx1"/>
                </a:solidFill>
                <a:latin typeface="Times New Roman" panose="02020603050405020304" pitchFamily="18" charset="0"/>
                <a:ea typeface="Times New Roman" panose="02020603050405020304" pitchFamily="18" charset="0"/>
              </a:rPr>
              <a:t>продолжение работы по эффективному межведомственному взаимодействию, целями которого являются повышение уровня собираемости налогов, сборов и иных обязательных платежей, снижение задолженности во все уровни бюджета, достижение высокой степени достоверности информации об объектах налогообложения;</a:t>
            </a:r>
            <a:r>
              <a:rPr lang="ru-RU" sz="800" dirty="0">
                <a:latin typeface="Times New Roman" panose="02020603050405020304" pitchFamily="18" charset="0"/>
                <a:ea typeface="Times New Roman" panose="02020603050405020304" pitchFamily="18" charset="0"/>
              </a:rPr>
              <a:t>;</a:t>
            </a:r>
          </a:p>
        </p:txBody>
      </p:sp>
      <p:sp>
        <p:nvSpPr>
          <p:cNvPr id="15" name="Прямоугольник: скругленные верхние углы 14">
            <a:extLst>
              <a:ext uri="{FF2B5EF4-FFF2-40B4-BE49-F238E27FC236}">
                <a16:creationId xmlns:a16="http://schemas.microsoft.com/office/drawing/2014/main" id="{340BF6FC-A8E3-E2CD-D6D9-CD7E6154D758}"/>
              </a:ext>
            </a:extLst>
          </p:cNvPr>
          <p:cNvSpPr/>
          <p:nvPr/>
        </p:nvSpPr>
        <p:spPr>
          <a:xfrm>
            <a:off x="204481" y="2978764"/>
            <a:ext cx="11599524" cy="299538"/>
          </a:xfrm>
          <a:prstGeom prst="round2SameRect">
            <a:avLst/>
          </a:prstGeom>
          <a:solidFill>
            <a:schemeClr val="accent4">
              <a:lumMod val="20000"/>
              <a:lumOff val="8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ru-RU" sz="1000" dirty="0">
                <a:solidFill>
                  <a:schemeClr val="tx1"/>
                </a:solidFill>
                <a:latin typeface="Times New Roman" panose="02020603050405020304" pitchFamily="18" charset="0"/>
                <a:ea typeface="Times New Roman" panose="02020603050405020304" pitchFamily="18" charset="0"/>
              </a:rPr>
              <a:t>улучшение инвестиционного климата и поддержки инновационного предпринимательства в муниципальном округе;</a:t>
            </a:r>
            <a:endParaRPr lang="ru-RU" sz="1000" dirty="0">
              <a:solidFill>
                <a:schemeClr val="tx1"/>
              </a:solidFill>
            </a:endParaRPr>
          </a:p>
        </p:txBody>
      </p:sp>
      <p:sp>
        <p:nvSpPr>
          <p:cNvPr id="16" name="Прямоугольник: скругленные верхние углы 15">
            <a:extLst>
              <a:ext uri="{FF2B5EF4-FFF2-40B4-BE49-F238E27FC236}">
                <a16:creationId xmlns:a16="http://schemas.microsoft.com/office/drawing/2014/main" id="{03BB41DE-A3D4-1C35-EF98-297A609A3143}"/>
              </a:ext>
            </a:extLst>
          </p:cNvPr>
          <p:cNvSpPr/>
          <p:nvPr/>
        </p:nvSpPr>
        <p:spPr>
          <a:xfrm>
            <a:off x="204481" y="3354667"/>
            <a:ext cx="11599524" cy="299538"/>
          </a:xfrm>
          <a:prstGeom prst="round2SameRect">
            <a:avLst/>
          </a:prstGeom>
          <a:solidFill>
            <a:schemeClr val="accent4">
              <a:lumMod val="20000"/>
              <a:lumOff val="8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ru-RU" sz="1000" dirty="0">
                <a:solidFill>
                  <a:schemeClr val="tx1"/>
                </a:solidFill>
                <a:latin typeface="Times New Roman" panose="02020603050405020304" pitchFamily="18" charset="0"/>
                <a:ea typeface="Times New Roman" panose="02020603050405020304" pitchFamily="18" charset="0"/>
              </a:rPr>
              <a:t>оказание содействия среднему и малому бизнесу для развития предпринимательской деятельности;</a:t>
            </a:r>
          </a:p>
        </p:txBody>
      </p:sp>
      <p:sp>
        <p:nvSpPr>
          <p:cNvPr id="17" name="Прямоугольник: скругленные верхние углы 16">
            <a:extLst>
              <a:ext uri="{FF2B5EF4-FFF2-40B4-BE49-F238E27FC236}">
                <a16:creationId xmlns:a16="http://schemas.microsoft.com/office/drawing/2014/main" id="{F745AFD0-734F-77DA-0776-A532CD57C782}"/>
              </a:ext>
            </a:extLst>
          </p:cNvPr>
          <p:cNvSpPr/>
          <p:nvPr/>
        </p:nvSpPr>
        <p:spPr>
          <a:xfrm>
            <a:off x="204481" y="3788624"/>
            <a:ext cx="11599524" cy="382097"/>
          </a:xfrm>
          <a:prstGeom prst="round2SameRect">
            <a:avLst/>
          </a:prstGeom>
          <a:solidFill>
            <a:schemeClr val="accent4">
              <a:lumMod val="20000"/>
              <a:lumOff val="8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ru-RU" sz="1000" dirty="0">
                <a:solidFill>
                  <a:schemeClr val="tx1"/>
                </a:solidFill>
                <a:latin typeface="Times New Roman" panose="02020603050405020304" pitchFamily="18" charset="0"/>
                <a:ea typeface="Times New Roman" panose="02020603050405020304" pitchFamily="18" charset="0"/>
              </a:rPr>
              <a:t>проведение ежегодной оценки эффективности налоговых расходов (налоговых льгот и пониженных налоговых ставок) с последующим формированием предложений по сокращению или отмене неэффективных налоговых льгот и преференций, пересмотру условий их предоставления; </a:t>
            </a:r>
          </a:p>
        </p:txBody>
      </p:sp>
      <p:sp>
        <p:nvSpPr>
          <p:cNvPr id="20" name="TextBox 19">
            <a:extLst>
              <a:ext uri="{FF2B5EF4-FFF2-40B4-BE49-F238E27FC236}">
                <a16:creationId xmlns:a16="http://schemas.microsoft.com/office/drawing/2014/main" id="{80CAFDD4-6401-F749-3C98-7EC3A857B125}"/>
              </a:ext>
            </a:extLst>
          </p:cNvPr>
          <p:cNvSpPr txBox="1"/>
          <p:nvPr/>
        </p:nvSpPr>
        <p:spPr>
          <a:xfrm>
            <a:off x="204480" y="4152582"/>
            <a:ext cx="11599523" cy="600164"/>
          </a:xfrm>
          <a:prstGeom prst="rect">
            <a:avLst/>
          </a:prstGeom>
          <a:noFill/>
        </p:spPr>
        <p:txBody>
          <a:bodyPr wrap="square">
            <a:spAutoFit/>
          </a:bodyPr>
          <a:lstStyle/>
          <a:p>
            <a:pPr algn="just"/>
            <a:r>
              <a:rPr lang="ru-RU" sz="1100" dirty="0">
                <a:effectLst/>
                <a:latin typeface="Times New Roman" panose="02020603050405020304" pitchFamily="18" charset="0"/>
                <a:ea typeface="Times New Roman" panose="02020603050405020304" pitchFamily="18" charset="0"/>
              </a:rPr>
              <a:t>Основными приоритетами бюджетной политики Анучинского муниципального округа на 2026 - 2028 годы остаются обеспечение достижения национальных целей развития Российской Федерации, направленных на повышение уровня жизни граждан, создание комфортных условий для их проживания, обеспечение достойного эффективного труда людей и успешного предпринимательства.</a:t>
            </a:r>
            <a:endParaRPr lang="ru-RU" sz="1100" dirty="0"/>
          </a:p>
        </p:txBody>
      </p:sp>
      <p:sp>
        <p:nvSpPr>
          <p:cNvPr id="22" name="TextBox 21">
            <a:extLst>
              <a:ext uri="{FF2B5EF4-FFF2-40B4-BE49-F238E27FC236}">
                <a16:creationId xmlns:a16="http://schemas.microsoft.com/office/drawing/2014/main" id="{D1B99FEF-9848-3D8E-59EA-AEB8916E0BB6}"/>
              </a:ext>
            </a:extLst>
          </p:cNvPr>
          <p:cNvSpPr txBox="1"/>
          <p:nvPr/>
        </p:nvSpPr>
        <p:spPr>
          <a:xfrm>
            <a:off x="204477" y="4705824"/>
            <a:ext cx="11599523" cy="2123658"/>
          </a:xfrm>
          <a:prstGeom prst="rect">
            <a:avLst/>
          </a:prstGeom>
          <a:noFill/>
        </p:spPr>
        <p:txBody>
          <a:bodyPr wrap="square">
            <a:spAutoFit/>
          </a:bodyPr>
          <a:lstStyle/>
          <a:p>
            <a:r>
              <a:rPr lang="ru-RU" sz="1100" dirty="0">
                <a:latin typeface="Times New Roman" panose="02020603050405020304" pitchFamily="18" charset="0"/>
                <a:cs typeface="Times New Roman" panose="02020603050405020304" pitchFamily="18" charset="0"/>
              </a:rPr>
              <a:t>Необходимо сосредоточить усилия на решение следующих задач, которые необходимо реализовывать в текущем году, и, которые поставлены в качестве приоритетов:</a:t>
            </a:r>
          </a:p>
          <a:p>
            <a:pPr algn="just"/>
            <a:r>
              <a:rPr lang="ru-RU" sz="1100" dirty="0">
                <a:latin typeface="Times New Roman" panose="02020603050405020304" pitchFamily="18" charset="0"/>
                <a:cs typeface="Times New Roman" panose="02020603050405020304" pitchFamily="18" charset="0"/>
              </a:rPr>
              <a:t>- повышение эффективности расходов бюджета округа, формирование бюджетных параметров исходя из необходимости безусловного исполнения действующих расходных обязательств, в том числе с учетом их оптимизации и эффективности исполнения, осуществления взвешенного подхода к принятию новых расходных обязательств  на основе тщательной оценки их эффективности и при наличии ресурсов для их гарантированного исполнения в пределах принятых бюджетных ограничений;</a:t>
            </a:r>
          </a:p>
          <a:p>
            <a:pPr algn="just"/>
            <a:r>
              <a:rPr lang="ru-RU" sz="1100" dirty="0">
                <a:latin typeface="Times New Roman" panose="02020603050405020304" pitchFamily="18" charset="0"/>
                <a:ea typeface="Times New Roman" panose="02020603050405020304" pitchFamily="18" charset="0"/>
              </a:rPr>
              <a:t>- недопущение установления и исполнения расходных обязательств, не относящихся к полномочиям органов местного самоуправления муниципального округа, а также не обеспеченных источниками финансирования,</a:t>
            </a:r>
          </a:p>
          <a:p>
            <a:pPr algn="just"/>
            <a:r>
              <a:rPr lang="ru-RU" sz="1100" dirty="0">
                <a:latin typeface="Times New Roman" panose="02020603050405020304" pitchFamily="18" charset="0"/>
                <a:ea typeface="Times New Roman" panose="02020603050405020304" pitchFamily="18" charset="0"/>
              </a:rPr>
              <a:t>- осуществление контроля за состоянием кредиторской задолженности муниципальных учреждений и недопущение   образования новой просроченной   кредиторской задолженности по принятым обязательствам;</a:t>
            </a:r>
          </a:p>
          <a:p>
            <a:pPr algn="just">
              <a:buNone/>
            </a:pPr>
            <a:r>
              <a:rPr lang="ru-RU" sz="1100" dirty="0">
                <a:latin typeface="Times New Roman" panose="02020603050405020304" pitchFamily="18" charset="0"/>
                <a:ea typeface="Times New Roman" panose="02020603050405020304" pitchFamily="18" charset="0"/>
              </a:rPr>
              <a:t>- совершенствование организации муниципальных закупок в соответствии с Федеральным законом от 05.04.2013 № 44-ФЗ «О контрактной системе в сфере закупок товаров, работ, услуг для обеспечения государственных и муниципальных нужд;</a:t>
            </a:r>
          </a:p>
          <a:p>
            <a:pPr algn="just">
              <a:buNone/>
            </a:pPr>
            <a:r>
              <a:rPr lang="ru-RU" sz="1100" dirty="0">
                <a:latin typeface="Times New Roman" panose="02020603050405020304" pitchFamily="18" charset="0"/>
                <a:ea typeface="Times New Roman" panose="02020603050405020304" pitchFamily="18" charset="0"/>
              </a:rPr>
              <a:t>  - повышение уровня освоения средств межбюджетных трансфертов из федерального и регионального бюджетов с обеспечением достижения показателей результативности их использования;</a:t>
            </a:r>
            <a:endParaRPr lang="ru-RU" sz="1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687571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C3AF11C2-B3F7-CE34-1F6B-3FDA97E7EEFF}"/>
              </a:ext>
            </a:extLst>
          </p:cNvPr>
          <p:cNvPicPr>
            <a:picLocks noChangeAspect="1"/>
          </p:cNvPicPr>
          <p:nvPr/>
        </p:nvPicPr>
        <p:blipFill>
          <a:blip r:embed="rId2"/>
          <a:stretch>
            <a:fillRect/>
          </a:stretch>
        </p:blipFill>
        <p:spPr>
          <a:xfrm>
            <a:off x="0" y="1"/>
            <a:ext cx="12192000" cy="6857999"/>
          </a:xfrm>
          <a:prstGeom prst="rect">
            <a:avLst/>
          </a:prstGeom>
        </p:spPr>
      </p:pic>
      <p:sp>
        <p:nvSpPr>
          <p:cNvPr id="3" name="Заголовок 1">
            <a:extLst>
              <a:ext uri="{FF2B5EF4-FFF2-40B4-BE49-F238E27FC236}">
                <a16:creationId xmlns:a16="http://schemas.microsoft.com/office/drawing/2014/main" id="{2EABCB7A-7F54-D113-439F-0A5CF42385DD}"/>
              </a:ext>
            </a:extLst>
          </p:cNvPr>
          <p:cNvSpPr txBox="1">
            <a:spLocks/>
          </p:cNvSpPr>
          <p:nvPr/>
        </p:nvSpPr>
        <p:spPr>
          <a:xfrm>
            <a:off x="392184" y="36795"/>
            <a:ext cx="10924565" cy="216905"/>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lnSpc>
                <a:spcPct val="115000"/>
              </a:lnSpc>
            </a:pPr>
            <a:endParaRPr lang="ru-RU" sz="2000" b="1" dirty="0">
              <a:solidFill>
                <a:srgbClr val="0066FF"/>
              </a:solidFill>
              <a:latin typeface="Times New Roman" panose="02020603050405020304" pitchFamily="18" charset="0"/>
              <a:ea typeface="Courier New" panose="02070309020205020404" pitchFamily="49" charset="0"/>
              <a:cs typeface="Times New Roman" panose="02020603050405020304" pitchFamily="18" charset="0"/>
            </a:endParaRPr>
          </a:p>
          <a:p>
            <a:pPr algn="ctr">
              <a:lnSpc>
                <a:spcPct val="115000"/>
              </a:lnSpc>
            </a:pPr>
            <a:r>
              <a:rPr lang="ru-RU" sz="1200" b="1" dirty="0">
                <a:solidFill>
                  <a:srgbClr val="000099"/>
                </a:solidFill>
                <a:latin typeface="Times New Roman" panose="02020603050405020304" pitchFamily="18" charset="0"/>
                <a:ea typeface="Courier New" panose="02070309020205020404" pitchFamily="49" charset="0"/>
                <a:cs typeface="Times New Roman" panose="02020603050405020304" pitchFamily="18" charset="0"/>
              </a:rPr>
              <a:t>ОСНОВНЫЕ НАПРАВЛЕНИЯ бюджетной и налоговой политики на 2026 год и на плановый период 2027 и 2028 годов</a:t>
            </a:r>
            <a:endParaRPr lang="ru-RU" sz="1200" dirty="0">
              <a:solidFill>
                <a:srgbClr val="000099"/>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E52A4364-C553-0AC9-4045-132F577EF2FC}"/>
              </a:ext>
            </a:extLst>
          </p:cNvPr>
          <p:cNvSpPr txBox="1"/>
          <p:nvPr/>
        </p:nvSpPr>
        <p:spPr>
          <a:xfrm>
            <a:off x="182461" y="290494"/>
            <a:ext cx="11813796" cy="1954381"/>
          </a:xfrm>
          <a:prstGeom prst="rect">
            <a:avLst/>
          </a:prstGeom>
          <a:noFill/>
        </p:spPr>
        <p:txBody>
          <a:bodyPr wrap="square">
            <a:spAutoFit/>
          </a:bodyPr>
          <a:lstStyle/>
          <a:p>
            <a:pPr algn="just"/>
            <a:r>
              <a:rPr lang="ru-RU" sz="1100" dirty="0">
                <a:effectLst/>
                <a:latin typeface="Times New Roman" panose="02020603050405020304" pitchFamily="18" charset="0"/>
                <a:ea typeface="Times New Roman" panose="02020603050405020304" pitchFamily="18" charset="0"/>
              </a:rPr>
              <a:t>- наличие эффективной системы внутреннего муниципального финансового контроля и внутреннего финансового аудита – необходимый фактор для принятия рациональных управленческих решений, результатом которого является своевременная идентификация, оценка и минимизация рисков, устранение дублирования функций, повышение эффективности финансово-хозяйственной деятельности, снижение вероятности наложения санкций и предписаний надзорными и контрольными органами;</a:t>
            </a:r>
          </a:p>
          <a:p>
            <a:pPr algn="just"/>
            <a:r>
              <a:rPr lang="ru-RU" sz="1100" dirty="0">
                <a:latin typeface="Times New Roman" panose="02020603050405020304" pitchFamily="18" charset="0"/>
                <a:ea typeface="Times New Roman" panose="02020603050405020304" pitchFamily="18" charset="0"/>
              </a:rPr>
              <a:t>- </a:t>
            </a:r>
            <a:r>
              <a:rPr lang="ru-RU" sz="1100" dirty="0">
                <a:effectLst/>
                <a:latin typeface="Times New Roman" panose="02020603050405020304" pitchFamily="18" charset="0"/>
                <a:ea typeface="Times New Roman" panose="02020603050405020304" pitchFamily="18" charset="0"/>
              </a:rPr>
              <a:t>строгое соблюдение бюджетно-финансовой дисциплины всеми главными распорядителями и получателями бюджетных средств;</a:t>
            </a:r>
          </a:p>
          <a:p>
            <a:pPr algn="just">
              <a:buNone/>
            </a:pPr>
            <a:r>
              <a:rPr lang="ru-RU" sz="1100" dirty="0">
                <a:latin typeface="Times New Roman" panose="02020603050405020304" pitchFamily="18" charset="0"/>
                <a:ea typeface="Times New Roman" panose="02020603050405020304" pitchFamily="18" charset="0"/>
              </a:rPr>
              <a:t>- </a:t>
            </a:r>
            <a:r>
              <a:rPr lang="ru-RU" sz="1100" dirty="0">
                <a:effectLst/>
                <a:latin typeface="Times New Roman" panose="02020603050405020304" pitchFamily="18" charset="0"/>
                <a:ea typeface="Times New Roman" panose="02020603050405020304" pitchFamily="18" charset="0"/>
              </a:rPr>
              <a:t>повышения ответственности муниципальных учреждений за невыполнение муниципального задания, в том числе за счет реализации требований об обязательном возврате средств субсидии в бюджет Анучинского муниципального округа в случае недостижения показателей, установленных в муниципальном задании; </a:t>
            </a:r>
          </a:p>
          <a:p>
            <a:pPr algn="just"/>
            <a:r>
              <a:rPr lang="ru-RU" sz="1100" dirty="0">
                <a:latin typeface="Times New Roman" panose="02020603050405020304" pitchFamily="18" charset="0"/>
                <a:cs typeface="Times New Roman" panose="02020603050405020304" pitchFamily="18" charset="0"/>
              </a:rPr>
              <a:t> - одной из приоритетных задач бюджетной политики будет продолжение социальной поддержки участников специальной военной операции и членов их семей;</a:t>
            </a:r>
          </a:p>
          <a:p>
            <a:pPr algn="just"/>
            <a:r>
              <a:rPr lang="ru-RU" sz="1100" dirty="0">
                <a:latin typeface="Times New Roman" panose="02020603050405020304" pitchFamily="18" charset="0"/>
                <a:cs typeface="Times New Roman" panose="02020603050405020304" pitchFamily="18" charset="0"/>
              </a:rPr>
              <a:t>- продолжение реализации мероприятий, направленных на развитие на территории муниципального округа практик инициативного бюджетирования, популяризация и развитие института территориального общественного самоуправления повышение финансовой грамотности и формирование финансовой культуры.</a:t>
            </a:r>
          </a:p>
          <a:p>
            <a:pPr algn="just"/>
            <a:r>
              <a:rPr lang="ru-RU" sz="1100" dirty="0">
                <a:latin typeface="Times New Roman" panose="02020603050405020304" pitchFamily="18" charset="0"/>
                <a:cs typeface="Times New Roman" panose="02020603050405020304" pitchFamily="18" charset="0"/>
              </a:rPr>
              <a:t>Одной из приоритетных задач бюджетной политики на период 2026-2028 годов является рост доверия населения к органам местного самоуправления Анучинского муниципального округа путем повышения открытости бюджетных данных.</a:t>
            </a:r>
            <a:endParaRPr lang="ru-RU" sz="1100" dirty="0"/>
          </a:p>
        </p:txBody>
      </p:sp>
    </p:spTree>
    <p:extLst>
      <p:ext uri="{BB962C8B-B14F-4D97-AF65-F5344CB8AC3E}">
        <p14:creationId xmlns:p14="http://schemas.microsoft.com/office/powerpoint/2010/main" val="5716729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3A22841-2A67-5277-CF02-32B3477045D9}"/>
              </a:ext>
            </a:extLst>
          </p:cNvPr>
          <p:cNvPicPr>
            <a:picLocks noChangeAspect="1"/>
          </p:cNvPicPr>
          <p:nvPr/>
        </p:nvPicPr>
        <p:blipFill>
          <a:blip r:embed="rId2"/>
          <a:stretch>
            <a:fillRect/>
          </a:stretch>
        </p:blipFill>
        <p:spPr>
          <a:xfrm>
            <a:off x="0" y="1"/>
            <a:ext cx="12192000" cy="6857999"/>
          </a:xfrm>
          <a:prstGeom prst="rect">
            <a:avLst/>
          </a:prstGeom>
        </p:spPr>
      </p:pic>
      <p:sp>
        <p:nvSpPr>
          <p:cNvPr id="4" name="TextBox 3">
            <a:extLst>
              <a:ext uri="{FF2B5EF4-FFF2-40B4-BE49-F238E27FC236}">
                <a16:creationId xmlns:a16="http://schemas.microsoft.com/office/drawing/2014/main" id="{7E2DA09B-253A-CBC7-7DB0-203C8D138031}"/>
              </a:ext>
            </a:extLst>
          </p:cNvPr>
          <p:cNvSpPr txBox="1"/>
          <p:nvPr/>
        </p:nvSpPr>
        <p:spPr>
          <a:xfrm>
            <a:off x="2723948" y="75501"/>
            <a:ext cx="5588389" cy="286232"/>
          </a:xfrm>
          <a:prstGeom prst="rect">
            <a:avLst/>
          </a:prstGeom>
          <a:noFill/>
        </p:spPr>
        <p:txBody>
          <a:bodyPr wrap="none" rtlCol="0">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ru-RU" sz="1400" b="0" i="0" u="none" strike="noStrike" kern="0" cap="none" spc="0" normalizeH="0" baseline="0" noProof="0" dirty="0">
                <a:ln>
                  <a:noFill/>
                </a:ln>
                <a:solidFill>
                  <a:srgbClr val="6600FF"/>
                </a:solidFill>
                <a:effectLst/>
                <a:uLnTx/>
                <a:uFillTx/>
              </a:rPr>
              <a:t>         </a:t>
            </a:r>
            <a:r>
              <a:rPr kumimoji="0" lang="ru-RU" sz="1200" b="1" i="0" u="none" strike="noStrike" kern="0" cap="none" spc="0" normalizeH="0" baseline="0" noProof="0" dirty="0">
                <a:ln>
                  <a:noFill/>
                </a:ln>
                <a:solidFill>
                  <a:srgbClr val="6600FF"/>
                </a:solidFill>
                <a:effectLst/>
                <a:uLnTx/>
                <a:uFillTx/>
                <a:latin typeface="Times New Roman" panose="02020603050405020304" pitchFamily="18" charset="0"/>
                <a:cs typeface="Times New Roman" panose="02020603050405020304" pitchFamily="18" charset="0"/>
              </a:rPr>
              <a:t>Прогноз социально – экономического развития муниципального округа</a:t>
            </a:r>
          </a:p>
        </p:txBody>
      </p:sp>
      <p:sp>
        <p:nvSpPr>
          <p:cNvPr id="6" name="Прямоугольник: багетная рамка 5">
            <a:extLst>
              <a:ext uri="{FF2B5EF4-FFF2-40B4-BE49-F238E27FC236}">
                <a16:creationId xmlns:a16="http://schemas.microsoft.com/office/drawing/2014/main" id="{01A02F3D-70C5-021A-F7BE-83C40EC4729A}"/>
              </a:ext>
            </a:extLst>
          </p:cNvPr>
          <p:cNvSpPr/>
          <p:nvPr/>
        </p:nvSpPr>
        <p:spPr>
          <a:xfrm>
            <a:off x="192711" y="463220"/>
            <a:ext cx="1510545" cy="1639900"/>
          </a:xfrm>
          <a:prstGeom prst="bevel">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7" name="Рисунок 6">
            <a:extLst>
              <a:ext uri="{FF2B5EF4-FFF2-40B4-BE49-F238E27FC236}">
                <a16:creationId xmlns:a16="http://schemas.microsoft.com/office/drawing/2014/main" id="{8E09F48C-6F98-3002-C1AC-FE56B8D17A3A}"/>
              </a:ext>
            </a:extLst>
          </p:cNvPr>
          <p:cNvPicPr>
            <a:picLocks noChangeAspect="1"/>
          </p:cNvPicPr>
          <p:nvPr/>
        </p:nvPicPr>
        <p:blipFill>
          <a:blip r:embed="rId3"/>
          <a:stretch>
            <a:fillRect/>
          </a:stretch>
        </p:blipFill>
        <p:spPr>
          <a:xfrm>
            <a:off x="381006" y="679575"/>
            <a:ext cx="1133954" cy="832604"/>
          </a:xfrm>
          <a:prstGeom prst="rect">
            <a:avLst/>
          </a:prstGeom>
        </p:spPr>
      </p:pic>
      <p:graphicFrame>
        <p:nvGraphicFramePr>
          <p:cNvPr id="8" name="Диаграмма 7">
            <a:extLst>
              <a:ext uri="{FF2B5EF4-FFF2-40B4-BE49-F238E27FC236}">
                <a16:creationId xmlns:a16="http://schemas.microsoft.com/office/drawing/2014/main" id="{A5724A9B-99A1-0758-11EE-1F084BED7DBC}"/>
              </a:ext>
            </a:extLst>
          </p:cNvPr>
          <p:cNvGraphicFramePr/>
          <p:nvPr>
            <p:extLst>
              <p:ext uri="{D42A27DB-BD31-4B8C-83A1-F6EECF244321}">
                <p14:modId xmlns:p14="http://schemas.microsoft.com/office/powerpoint/2010/main" val="251733351"/>
              </p:ext>
            </p:extLst>
          </p:nvPr>
        </p:nvGraphicFramePr>
        <p:xfrm>
          <a:off x="1703254" y="417285"/>
          <a:ext cx="3819108" cy="1768293"/>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Box 2">
            <a:extLst>
              <a:ext uri="{FF2B5EF4-FFF2-40B4-BE49-F238E27FC236}">
                <a16:creationId xmlns:a16="http://schemas.microsoft.com/office/drawing/2014/main" id="{C7468963-1CAA-8614-08C4-15A78D2BE6FE}"/>
              </a:ext>
            </a:extLst>
          </p:cNvPr>
          <p:cNvSpPr txBox="1"/>
          <p:nvPr/>
        </p:nvSpPr>
        <p:spPr>
          <a:xfrm>
            <a:off x="458906" y="1512179"/>
            <a:ext cx="907621" cy="246221"/>
          </a:xfrm>
          <a:prstGeom prst="rect">
            <a:avLst/>
          </a:prstGeom>
          <a:noFill/>
        </p:spPr>
        <p:txBody>
          <a:bodyPr wrap="none" rtlCol="0">
            <a:spAutoFit/>
          </a:bodyPr>
          <a:lstStyle/>
          <a:p>
            <a:r>
              <a:rPr lang="ru-RU" sz="1000" b="1" i="1" dirty="0"/>
              <a:t>Демография</a:t>
            </a:r>
          </a:p>
        </p:txBody>
      </p:sp>
      <p:sp>
        <p:nvSpPr>
          <p:cNvPr id="5" name="TextBox 4">
            <a:extLst>
              <a:ext uri="{FF2B5EF4-FFF2-40B4-BE49-F238E27FC236}">
                <a16:creationId xmlns:a16="http://schemas.microsoft.com/office/drawing/2014/main" id="{1070EE06-47DD-7116-B7EF-10CA1F2A8C00}"/>
              </a:ext>
            </a:extLst>
          </p:cNvPr>
          <p:cNvSpPr txBox="1"/>
          <p:nvPr/>
        </p:nvSpPr>
        <p:spPr>
          <a:xfrm>
            <a:off x="117908" y="2141197"/>
            <a:ext cx="5212080" cy="261610"/>
          </a:xfrm>
          <a:prstGeom prst="rect">
            <a:avLst/>
          </a:prstGeom>
          <a:noFill/>
        </p:spPr>
        <p:txBody>
          <a:bodyPr wrap="square" rtlCol="0">
            <a:spAutoFit/>
          </a:bodyPr>
          <a:lstStyle/>
          <a:p>
            <a:r>
              <a:rPr lang="ru-RU" sz="1100" dirty="0">
                <a:latin typeface="Times New Roman" panose="02020603050405020304" pitchFamily="18" charset="0"/>
                <a:cs typeface="Times New Roman" panose="02020603050405020304" pitchFamily="18" charset="0"/>
              </a:rPr>
              <a:t>Наблюдается снижение численности за счет естественной и миграционной убыли.</a:t>
            </a:r>
          </a:p>
        </p:txBody>
      </p:sp>
      <p:pic>
        <p:nvPicPr>
          <p:cNvPr id="10" name="Рисунок 9">
            <a:extLst>
              <a:ext uri="{FF2B5EF4-FFF2-40B4-BE49-F238E27FC236}">
                <a16:creationId xmlns:a16="http://schemas.microsoft.com/office/drawing/2014/main" id="{7238A2BC-7344-7C54-DF79-A704EEA732C5}"/>
              </a:ext>
            </a:extLst>
          </p:cNvPr>
          <p:cNvPicPr>
            <a:picLocks noChangeAspect="1"/>
          </p:cNvPicPr>
          <p:nvPr/>
        </p:nvPicPr>
        <p:blipFill>
          <a:blip r:embed="rId5"/>
          <a:stretch>
            <a:fillRect/>
          </a:stretch>
        </p:blipFill>
        <p:spPr>
          <a:xfrm>
            <a:off x="5290468" y="441769"/>
            <a:ext cx="1545565" cy="1680389"/>
          </a:xfrm>
          <a:prstGeom prst="rect">
            <a:avLst/>
          </a:prstGeom>
        </p:spPr>
      </p:pic>
      <p:pic>
        <p:nvPicPr>
          <p:cNvPr id="11" name="Рисунок 10">
            <a:extLst>
              <a:ext uri="{FF2B5EF4-FFF2-40B4-BE49-F238E27FC236}">
                <a16:creationId xmlns:a16="http://schemas.microsoft.com/office/drawing/2014/main" id="{1E1AE436-8E0F-3608-853F-B70348864809}"/>
              </a:ext>
            </a:extLst>
          </p:cNvPr>
          <p:cNvPicPr>
            <a:picLocks noChangeAspect="1"/>
          </p:cNvPicPr>
          <p:nvPr/>
        </p:nvPicPr>
        <p:blipFill>
          <a:blip r:embed="rId6"/>
          <a:stretch>
            <a:fillRect/>
          </a:stretch>
        </p:blipFill>
        <p:spPr>
          <a:xfrm>
            <a:off x="5540440" y="617500"/>
            <a:ext cx="1092213" cy="852724"/>
          </a:xfrm>
          <a:prstGeom prst="rect">
            <a:avLst/>
          </a:prstGeom>
        </p:spPr>
      </p:pic>
      <p:sp>
        <p:nvSpPr>
          <p:cNvPr id="12" name="TextBox 11">
            <a:extLst>
              <a:ext uri="{FF2B5EF4-FFF2-40B4-BE49-F238E27FC236}">
                <a16:creationId xmlns:a16="http://schemas.microsoft.com/office/drawing/2014/main" id="{55A064B7-75A7-D737-38DE-E09EEB61CCFF}"/>
              </a:ext>
            </a:extLst>
          </p:cNvPr>
          <p:cNvSpPr txBox="1"/>
          <p:nvPr/>
        </p:nvSpPr>
        <p:spPr>
          <a:xfrm>
            <a:off x="5540440" y="1645955"/>
            <a:ext cx="1133955" cy="246221"/>
          </a:xfrm>
          <a:prstGeom prst="rect">
            <a:avLst/>
          </a:prstGeom>
          <a:noFill/>
        </p:spPr>
        <p:txBody>
          <a:bodyPr wrap="square" rtlCol="0">
            <a:spAutoFit/>
          </a:bodyPr>
          <a:lstStyle/>
          <a:p>
            <a:pPr algn="ctr"/>
            <a:r>
              <a:rPr lang="ru-RU" sz="1000" b="1" i="1" dirty="0"/>
              <a:t>Безработица</a:t>
            </a:r>
          </a:p>
        </p:txBody>
      </p:sp>
      <p:graphicFrame>
        <p:nvGraphicFramePr>
          <p:cNvPr id="14" name="Диаграмма 13">
            <a:extLst>
              <a:ext uri="{FF2B5EF4-FFF2-40B4-BE49-F238E27FC236}">
                <a16:creationId xmlns:a16="http://schemas.microsoft.com/office/drawing/2014/main" id="{8A07D299-0049-9A49-F64C-FCBC7C497D18}"/>
              </a:ext>
            </a:extLst>
          </p:cNvPr>
          <p:cNvGraphicFramePr/>
          <p:nvPr>
            <p:extLst>
              <p:ext uri="{D42A27DB-BD31-4B8C-83A1-F6EECF244321}">
                <p14:modId xmlns:p14="http://schemas.microsoft.com/office/powerpoint/2010/main" val="1908066666"/>
              </p:ext>
            </p:extLst>
          </p:nvPr>
        </p:nvGraphicFramePr>
        <p:xfrm>
          <a:off x="7009252" y="463220"/>
          <a:ext cx="4349628" cy="1677977"/>
        </p:xfrm>
        <a:graphic>
          <a:graphicData uri="http://schemas.openxmlformats.org/drawingml/2006/chart">
            <c:chart xmlns:c="http://schemas.openxmlformats.org/drawingml/2006/chart" xmlns:r="http://schemas.openxmlformats.org/officeDocument/2006/relationships" r:id="rId7"/>
          </a:graphicData>
        </a:graphic>
      </p:graphicFrame>
      <p:sp>
        <p:nvSpPr>
          <p:cNvPr id="15" name="TextBox 14">
            <a:extLst>
              <a:ext uri="{FF2B5EF4-FFF2-40B4-BE49-F238E27FC236}">
                <a16:creationId xmlns:a16="http://schemas.microsoft.com/office/drawing/2014/main" id="{DF61890A-C664-D64E-F4A5-97C01BB36AB2}"/>
              </a:ext>
            </a:extLst>
          </p:cNvPr>
          <p:cNvSpPr txBox="1"/>
          <p:nvPr/>
        </p:nvSpPr>
        <p:spPr>
          <a:xfrm>
            <a:off x="5290468" y="2196914"/>
            <a:ext cx="6678012" cy="430887"/>
          </a:xfrm>
          <a:prstGeom prst="rect">
            <a:avLst/>
          </a:prstGeom>
          <a:noFill/>
        </p:spPr>
        <p:txBody>
          <a:bodyPr wrap="square" rtlCol="0">
            <a:spAutoFit/>
          </a:bodyPr>
          <a:lstStyle/>
          <a:p>
            <a:r>
              <a:rPr lang="ru-RU" sz="1100" dirty="0">
                <a:latin typeface="Times New Roman" panose="02020603050405020304" pitchFamily="18" charset="0"/>
                <a:cs typeface="Times New Roman" panose="02020603050405020304" pitchFamily="18" charset="0"/>
              </a:rPr>
              <a:t>Наблюдается снижение числа безработных, что связано с ослаблением негативного влияния санкций и реализацией программ содействия занятости граждан, </a:t>
            </a:r>
            <a:r>
              <a:rPr lang="ru-RU" sz="1100" dirty="0" err="1">
                <a:latin typeface="Times New Roman" panose="02020603050405020304" pitchFamily="18" charset="0"/>
                <a:cs typeface="Times New Roman" panose="02020603050405020304" pitchFamily="18" charset="0"/>
              </a:rPr>
              <a:t>соцконтракт</a:t>
            </a:r>
            <a:r>
              <a:rPr lang="ru-RU" sz="1100" dirty="0">
                <a:latin typeface="Times New Roman" panose="02020603050405020304" pitchFamily="18" charset="0"/>
                <a:cs typeface="Times New Roman" panose="02020603050405020304" pitchFamily="18" charset="0"/>
              </a:rPr>
              <a:t>.</a:t>
            </a:r>
          </a:p>
        </p:txBody>
      </p:sp>
      <p:pic>
        <p:nvPicPr>
          <p:cNvPr id="16" name="Рисунок 15">
            <a:extLst>
              <a:ext uri="{FF2B5EF4-FFF2-40B4-BE49-F238E27FC236}">
                <a16:creationId xmlns:a16="http://schemas.microsoft.com/office/drawing/2014/main" id="{2292804C-B373-DB12-050B-2BCC0C7B95DF}"/>
              </a:ext>
            </a:extLst>
          </p:cNvPr>
          <p:cNvPicPr>
            <a:picLocks noChangeAspect="1"/>
          </p:cNvPicPr>
          <p:nvPr/>
        </p:nvPicPr>
        <p:blipFill>
          <a:blip r:embed="rId5"/>
          <a:stretch>
            <a:fillRect/>
          </a:stretch>
        </p:blipFill>
        <p:spPr>
          <a:xfrm>
            <a:off x="221364" y="2866620"/>
            <a:ext cx="1545565" cy="1878187"/>
          </a:xfrm>
          <a:prstGeom prst="rect">
            <a:avLst/>
          </a:prstGeom>
        </p:spPr>
      </p:pic>
      <p:pic>
        <p:nvPicPr>
          <p:cNvPr id="17" name="Рисунок 16">
            <a:extLst>
              <a:ext uri="{FF2B5EF4-FFF2-40B4-BE49-F238E27FC236}">
                <a16:creationId xmlns:a16="http://schemas.microsoft.com/office/drawing/2014/main" id="{3F99330E-1753-B90E-9A9C-3E5B319E126E}"/>
              </a:ext>
            </a:extLst>
          </p:cNvPr>
          <p:cNvPicPr>
            <a:picLocks noChangeAspect="1"/>
          </p:cNvPicPr>
          <p:nvPr/>
        </p:nvPicPr>
        <p:blipFill>
          <a:blip r:embed="rId8"/>
          <a:stretch>
            <a:fillRect/>
          </a:stretch>
        </p:blipFill>
        <p:spPr>
          <a:xfrm>
            <a:off x="427169" y="3099031"/>
            <a:ext cx="1133954" cy="1444972"/>
          </a:xfrm>
          <a:prstGeom prst="rect">
            <a:avLst/>
          </a:prstGeom>
        </p:spPr>
      </p:pic>
      <p:graphicFrame>
        <p:nvGraphicFramePr>
          <p:cNvPr id="18" name="Диаграмма 17">
            <a:extLst>
              <a:ext uri="{FF2B5EF4-FFF2-40B4-BE49-F238E27FC236}">
                <a16:creationId xmlns:a16="http://schemas.microsoft.com/office/drawing/2014/main" id="{A438383A-B3EC-9CEC-AB04-4C7DFE8F32F4}"/>
              </a:ext>
            </a:extLst>
          </p:cNvPr>
          <p:cNvGraphicFramePr/>
          <p:nvPr>
            <p:extLst>
              <p:ext uri="{D42A27DB-BD31-4B8C-83A1-F6EECF244321}">
                <p14:modId xmlns:p14="http://schemas.microsoft.com/office/powerpoint/2010/main" val="1250401844"/>
              </p:ext>
            </p:extLst>
          </p:nvPr>
        </p:nvGraphicFramePr>
        <p:xfrm>
          <a:off x="1766928" y="2864713"/>
          <a:ext cx="3932832" cy="1878187"/>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9" name="Диаграмма 18">
            <a:extLst>
              <a:ext uri="{FF2B5EF4-FFF2-40B4-BE49-F238E27FC236}">
                <a16:creationId xmlns:a16="http://schemas.microsoft.com/office/drawing/2014/main" id="{2753FB65-F1B7-12A5-EDC9-3059BDDC474C}"/>
              </a:ext>
            </a:extLst>
          </p:cNvPr>
          <p:cNvGraphicFramePr/>
          <p:nvPr>
            <p:extLst>
              <p:ext uri="{D42A27DB-BD31-4B8C-83A1-F6EECF244321}">
                <p14:modId xmlns:p14="http://schemas.microsoft.com/office/powerpoint/2010/main" val="3533747047"/>
              </p:ext>
            </p:extLst>
          </p:nvPr>
        </p:nvGraphicFramePr>
        <p:xfrm>
          <a:off x="7164197" y="2737904"/>
          <a:ext cx="4421611" cy="2002633"/>
        </p:xfrm>
        <a:graphic>
          <a:graphicData uri="http://schemas.openxmlformats.org/drawingml/2006/chart">
            <c:chart xmlns:c="http://schemas.openxmlformats.org/drawingml/2006/chart" xmlns:r="http://schemas.openxmlformats.org/officeDocument/2006/relationships" r:id="rId10"/>
          </a:graphicData>
        </a:graphic>
      </p:graphicFrame>
      <p:pic>
        <p:nvPicPr>
          <p:cNvPr id="21" name="Рисунок 20">
            <a:extLst>
              <a:ext uri="{FF2B5EF4-FFF2-40B4-BE49-F238E27FC236}">
                <a16:creationId xmlns:a16="http://schemas.microsoft.com/office/drawing/2014/main" id="{549403A5-C737-2097-A919-A4415363E3BA}"/>
              </a:ext>
            </a:extLst>
          </p:cNvPr>
          <p:cNvPicPr>
            <a:picLocks noChangeAspect="1"/>
          </p:cNvPicPr>
          <p:nvPr/>
        </p:nvPicPr>
        <p:blipFill>
          <a:blip r:embed="rId11"/>
          <a:stretch>
            <a:fillRect/>
          </a:stretch>
        </p:blipFill>
        <p:spPr>
          <a:xfrm>
            <a:off x="5518142" y="2862806"/>
            <a:ext cx="1548518" cy="1877731"/>
          </a:xfrm>
          <a:prstGeom prst="rect">
            <a:avLst/>
          </a:prstGeom>
        </p:spPr>
      </p:pic>
      <p:pic>
        <p:nvPicPr>
          <p:cNvPr id="22" name="Рисунок 21">
            <a:extLst>
              <a:ext uri="{FF2B5EF4-FFF2-40B4-BE49-F238E27FC236}">
                <a16:creationId xmlns:a16="http://schemas.microsoft.com/office/drawing/2014/main" id="{12DE43CC-24FB-1B4E-CB97-EC2470B18214}"/>
              </a:ext>
            </a:extLst>
          </p:cNvPr>
          <p:cNvPicPr>
            <a:picLocks noChangeAspect="1"/>
          </p:cNvPicPr>
          <p:nvPr/>
        </p:nvPicPr>
        <p:blipFill>
          <a:blip r:embed="rId12"/>
          <a:stretch>
            <a:fillRect/>
          </a:stretch>
        </p:blipFill>
        <p:spPr>
          <a:xfrm>
            <a:off x="5711034" y="3076879"/>
            <a:ext cx="1125000" cy="1219306"/>
          </a:xfrm>
          <a:prstGeom prst="rect">
            <a:avLst/>
          </a:prstGeom>
        </p:spPr>
      </p:pic>
      <p:sp>
        <p:nvSpPr>
          <p:cNvPr id="23" name="TextBox 22">
            <a:extLst>
              <a:ext uri="{FF2B5EF4-FFF2-40B4-BE49-F238E27FC236}">
                <a16:creationId xmlns:a16="http://schemas.microsoft.com/office/drawing/2014/main" id="{3E657A22-531E-E66E-26A7-7F61162C4E26}"/>
              </a:ext>
            </a:extLst>
          </p:cNvPr>
          <p:cNvSpPr txBox="1"/>
          <p:nvPr/>
        </p:nvSpPr>
        <p:spPr>
          <a:xfrm>
            <a:off x="5437926" y="4780351"/>
            <a:ext cx="5212080" cy="246221"/>
          </a:xfrm>
          <a:prstGeom prst="rect">
            <a:avLst/>
          </a:prstGeom>
          <a:noFill/>
        </p:spPr>
        <p:txBody>
          <a:bodyPr wrap="square" rtlCol="0">
            <a:spAutoFit/>
          </a:bodyPr>
          <a:lstStyle/>
          <a:p>
            <a:r>
              <a:rPr lang="ru-RU" sz="1000" dirty="0">
                <a:latin typeface="Times New Roman" panose="02020603050405020304" pitchFamily="18" charset="0"/>
                <a:cs typeface="Times New Roman" panose="02020603050405020304" pitchFamily="18" charset="0"/>
              </a:rPr>
              <a:t>Рост обусловлен реализацией на территории округа национальных проектов.</a:t>
            </a:r>
          </a:p>
        </p:txBody>
      </p:sp>
      <p:graphicFrame>
        <p:nvGraphicFramePr>
          <p:cNvPr id="24" name="Диаграмма 23">
            <a:extLst>
              <a:ext uri="{FF2B5EF4-FFF2-40B4-BE49-F238E27FC236}">
                <a16:creationId xmlns:a16="http://schemas.microsoft.com/office/drawing/2014/main" id="{748A52D3-814F-EDC8-3470-86CC768015EE}"/>
              </a:ext>
            </a:extLst>
          </p:cNvPr>
          <p:cNvGraphicFramePr/>
          <p:nvPr>
            <p:extLst>
              <p:ext uri="{D42A27DB-BD31-4B8C-83A1-F6EECF244321}">
                <p14:modId xmlns:p14="http://schemas.microsoft.com/office/powerpoint/2010/main" val="2455551954"/>
              </p:ext>
            </p:extLst>
          </p:nvPr>
        </p:nvGraphicFramePr>
        <p:xfrm>
          <a:off x="1201393" y="5020527"/>
          <a:ext cx="5389078" cy="1676026"/>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3881750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AC796768-2E3D-96B2-ED2A-27FCAAF863C3}"/>
              </a:ext>
            </a:extLst>
          </p:cNvPr>
          <p:cNvPicPr>
            <a:picLocks noChangeAspect="1"/>
          </p:cNvPicPr>
          <p:nvPr/>
        </p:nvPicPr>
        <p:blipFill>
          <a:blip r:embed="rId2"/>
          <a:stretch>
            <a:fillRect/>
          </a:stretch>
        </p:blipFill>
        <p:spPr>
          <a:xfrm>
            <a:off x="0" y="1"/>
            <a:ext cx="12192000" cy="6857999"/>
          </a:xfrm>
          <a:prstGeom prst="rect">
            <a:avLst/>
          </a:prstGeom>
        </p:spPr>
      </p:pic>
      <p:graphicFrame>
        <p:nvGraphicFramePr>
          <p:cNvPr id="3" name="Диаграмма 2">
            <a:extLst>
              <a:ext uri="{FF2B5EF4-FFF2-40B4-BE49-F238E27FC236}">
                <a16:creationId xmlns:a16="http://schemas.microsoft.com/office/drawing/2014/main" id="{09654B27-9543-8FEB-C890-15867CF86215}"/>
              </a:ext>
            </a:extLst>
          </p:cNvPr>
          <p:cNvGraphicFramePr/>
          <p:nvPr>
            <p:extLst>
              <p:ext uri="{D42A27DB-BD31-4B8C-83A1-F6EECF244321}">
                <p14:modId xmlns:p14="http://schemas.microsoft.com/office/powerpoint/2010/main" val="175975628"/>
              </p:ext>
            </p:extLst>
          </p:nvPr>
        </p:nvGraphicFramePr>
        <p:xfrm>
          <a:off x="389456" y="82204"/>
          <a:ext cx="4467770" cy="286233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Диаграмма 4">
            <a:extLst>
              <a:ext uri="{FF2B5EF4-FFF2-40B4-BE49-F238E27FC236}">
                <a16:creationId xmlns:a16="http://schemas.microsoft.com/office/drawing/2014/main" id="{D9031B18-F617-2293-B3EA-0852192F8E8C}"/>
              </a:ext>
            </a:extLst>
          </p:cNvPr>
          <p:cNvGraphicFramePr/>
          <p:nvPr>
            <p:extLst>
              <p:ext uri="{D42A27DB-BD31-4B8C-83A1-F6EECF244321}">
                <p14:modId xmlns:p14="http://schemas.microsoft.com/office/powerpoint/2010/main" val="2979910500"/>
              </p:ext>
            </p:extLst>
          </p:nvPr>
        </p:nvGraphicFramePr>
        <p:xfrm>
          <a:off x="5601113" y="201320"/>
          <a:ext cx="4985793" cy="256704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Диаграмма 5">
            <a:extLst>
              <a:ext uri="{FF2B5EF4-FFF2-40B4-BE49-F238E27FC236}">
                <a16:creationId xmlns:a16="http://schemas.microsoft.com/office/drawing/2014/main" id="{49844D13-BBE9-0FF3-DE81-69C62761BD28}"/>
              </a:ext>
            </a:extLst>
          </p:cNvPr>
          <p:cNvGraphicFramePr/>
          <p:nvPr>
            <p:extLst>
              <p:ext uri="{D42A27DB-BD31-4B8C-83A1-F6EECF244321}">
                <p14:modId xmlns:p14="http://schemas.microsoft.com/office/powerpoint/2010/main" val="3486921901"/>
              </p:ext>
            </p:extLst>
          </p:nvPr>
        </p:nvGraphicFramePr>
        <p:xfrm>
          <a:off x="557916" y="3146405"/>
          <a:ext cx="5389078" cy="324213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Диаграмма 6">
            <a:extLst>
              <a:ext uri="{FF2B5EF4-FFF2-40B4-BE49-F238E27FC236}">
                <a16:creationId xmlns:a16="http://schemas.microsoft.com/office/drawing/2014/main" id="{4CDB7475-7747-82F7-E8FB-F87D2E9E2ACD}"/>
              </a:ext>
            </a:extLst>
          </p:cNvPr>
          <p:cNvGraphicFramePr/>
          <p:nvPr>
            <p:extLst>
              <p:ext uri="{D42A27DB-BD31-4B8C-83A1-F6EECF244321}">
                <p14:modId xmlns:p14="http://schemas.microsoft.com/office/powerpoint/2010/main" val="3934702322"/>
              </p:ext>
            </p:extLst>
          </p:nvPr>
        </p:nvGraphicFramePr>
        <p:xfrm>
          <a:off x="6504910" y="3393889"/>
          <a:ext cx="5389078" cy="2838588"/>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8036455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75A8A27-4546-84FF-DA82-078B7F2E5767}"/>
              </a:ext>
            </a:extLst>
          </p:cNvPr>
          <p:cNvPicPr>
            <a:picLocks noChangeAspect="1"/>
          </p:cNvPicPr>
          <p:nvPr/>
        </p:nvPicPr>
        <p:blipFill>
          <a:blip r:embed="rId2"/>
          <a:stretch>
            <a:fillRect/>
          </a:stretch>
        </p:blipFill>
        <p:spPr>
          <a:xfrm>
            <a:off x="0" y="1"/>
            <a:ext cx="12192000" cy="6857999"/>
          </a:xfrm>
          <a:prstGeom prst="rect">
            <a:avLst/>
          </a:prstGeom>
        </p:spPr>
      </p:pic>
      <p:sp>
        <p:nvSpPr>
          <p:cNvPr id="3" name="Заголовок 1">
            <a:extLst>
              <a:ext uri="{FF2B5EF4-FFF2-40B4-BE49-F238E27FC236}">
                <a16:creationId xmlns:a16="http://schemas.microsoft.com/office/drawing/2014/main" id="{F5A0202C-F1BA-A8D3-7D38-0607966F3C27}"/>
              </a:ext>
            </a:extLst>
          </p:cNvPr>
          <p:cNvSpPr txBox="1">
            <a:spLocks/>
          </p:cNvSpPr>
          <p:nvPr/>
        </p:nvSpPr>
        <p:spPr>
          <a:xfrm>
            <a:off x="1140353" y="89819"/>
            <a:ext cx="9911294" cy="290073"/>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1200" b="1" u="none" strike="noStrike" kern="1200" cap="none" spc="0" normalizeH="0" baseline="0" noProof="0" dirty="0">
                <a:ln>
                  <a:noFill/>
                </a:ln>
                <a:solidFill>
                  <a:srgbClr val="6600FF"/>
                </a:solidFill>
                <a:effectLst/>
                <a:uLnTx/>
                <a:uFillTx/>
                <a:latin typeface="Times New Roman" panose="02020603050405020304" pitchFamily="18" charset="0"/>
                <a:ea typeface="Calibri" panose="020F0502020204030204" pitchFamily="34" charset="0"/>
                <a:cs typeface="Times New Roman" panose="02020603050405020304" pitchFamily="18" charset="0"/>
              </a:rPr>
              <a:t>Основные характеристики бюджета Анучинского муниципального округа </a:t>
            </a:r>
            <a:r>
              <a:rPr kumimoji="0" lang="ru-RU" sz="1200" b="1" u="none" strike="noStrike" kern="1200" cap="none" spc="0" normalizeH="0" baseline="0" noProof="0" dirty="0">
                <a:ln>
                  <a:noFill/>
                </a:ln>
                <a:solidFill>
                  <a:srgbClr val="6600FF"/>
                </a:solidFill>
                <a:effectLst/>
                <a:uLnTx/>
                <a:uFillTx/>
                <a:latin typeface="Times New Roman" panose="02020603050405020304" pitchFamily="18" charset="0"/>
                <a:ea typeface="Courier New" panose="02070309020205020404" pitchFamily="49" charset="0"/>
                <a:cs typeface="Times New Roman" panose="02020603050405020304" pitchFamily="18" charset="0"/>
              </a:rPr>
              <a:t>(руб.)</a:t>
            </a:r>
            <a:endParaRPr kumimoji="0" lang="ru-RU" sz="1200" b="0" u="none" strike="noStrike" kern="1200" cap="none" spc="0" normalizeH="0" baseline="0" noProof="0" dirty="0">
              <a:ln>
                <a:noFill/>
              </a:ln>
              <a:solidFill>
                <a:srgbClr val="6600FF"/>
              </a:solidFill>
              <a:effectLst/>
              <a:uLnTx/>
              <a:uFillTx/>
              <a:ea typeface="+mj-ea"/>
              <a:cs typeface="+mj-cs"/>
            </a:endParaRPr>
          </a:p>
        </p:txBody>
      </p:sp>
      <p:graphicFrame>
        <p:nvGraphicFramePr>
          <p:cNvPr id="4" name="Таблица 3">
            <a:extLst>
              <a:ext uri="{FF2B5EF4-FFF2-40B4-BE49-F238E27FC236}">
                <a16:creationId xmlns:a16="http://schemas.microsoft.com/office/drawing/2014/main" id="{A510DA03-3A36-5DCC-C149-8CD789392C08}"/>
              </a:ext>
            </a:extLst>
          </p:cNvPr>
          <p:cNvGraphicFramePr>
            <a:graphicFrameLocks noGrp="1"/>
          </p:cNvGraphicFramePr>
          <p:nvPr>
            <p:extLst>
              <p:ext uri="{D42A27DB-BD31-4B8C-83A1-F6EECF244321}">
                <p14:modId xmlns:p14="http://schemas.microsoft.com/office/powerpoint/2010/main" val="1375351495"/>
              </p:ext>
            </p:extLst>
          </p:nvPr>
        </p:nvGraphicFramePr>
        <p:xfrm>
          <a:off x="204657" y="460772"/>
          <a:ext cx="11707711" cy="2854680"/>
        </p:xfrm>
        <a:graphic>
          <a:graphicData uri="http://schemas.openxmlformats.org/drawingml/2006/table">
            <a:tbl>
              <a:tblPr firstRow="1" bandRow="1">
                <a:tableStyleId>{69CF1AB2-1976-4502-BF36-3FF5EA218861}</a:tableStyleId>
              </a:tblPr>
              <a:tblGrid>
                <a:gridCol w="1648880">
                  <a:extLst>
                    <a:ext uri="{9D8B030D-6E8A-4147-A177-3AD203B41FA5}">
                      <a16:colId xmlns:a16="http://schemas.microsoft.com/office/drawing/2014/main" val="1063430301"/>
                    </a:ext>
                  </a:extLst>
                </a:gridCol>
                <a:gridCol w="1278047">
                  <a:extLst>
                    <a:ext uri="{9D8B030D-6E8A-4147-A177-3AD203B41FA5}">
                      <a16:colId xmlns:a16="http://schemas.microsoft.com/office/drawing/2014/main" val="629785862"/>
                    </a:ext>
                  </a:extLst>
                </a:gridCol>
                <a:gridCol w="1463464">
                  <a:extLst>
                    <a:ext uri="{9D8B030D-6E8A-4147-A177-3AD203B41FA5}">
                      <a16:colId xmlns:a16="http://schemas.microsoft.com/office/drawing/2014/main" val="3491005930"/>
                    </a:ext>
                  </a:extLst>
                </a:gridCol>
                <a:gridCol w="1463464">
                  <a:extLst>
                    <a:ext uri="{9D8B030D-6E8A-4147-A177-3AD203B41FA5}">
                      <a16:colId xmlns:a16="http://schemas.microsoft.com/office/drawing/2014/main" val="1529915801"/>
                    </a:ext>
                  </a:extLst>
                </a:gridCol>
                <a:gridCol w="1463464">
                  <a:extLst>
                    <a:ext uri="{9D8B030D-6E8A-4147-A177-3AD203B41FA5}">
                      <a16:colId xmlns:a16="http://schemas.microsoft.com/office/drawing/2014/main" val="501997752"/>
                    </a:ext>
                  </a:extLst>
                </a:gridCol>
                <a:gridCol w="1463464">
                  <a:extLst>
                    <a:ext uri="{9D8B030D-6E8A-4147-A177-3AD203B41FA5}">
                      <a16:colId xmlns:a16="http://schemas.microsoft.com/office/drawing/2014/main" val="1824369645"/>
                    </a:ext>
                  </a:extLst>
                </a:gridCol>
                <a:gridCol w="1463464">
                  <a:extLst>
                    <a:ext uri="{9D8B030D-6E8A-4147-A177-3AD203B41FA5}">
                      <a16:colId xmlns:a16="http://schemas.microsoft.com/office/drawing/2014/main" val="2523454095"/>
                    </a:ext>
                  </a:extLst>
                </a:gridCol>
                <a:gridCol w="1463464">
                  <a:extLst>
                    <a:ext uri="{9D8B030D-6E8A-4147-A177-3AD203B41FA5}">
                      <a16:colId xmlns:a16="http://schemas.microsoft.com/office/drawing/2014/main" val="3822631763"/>
                    </a:ext>
                  </a:extLst>
                </a:gridCol>
              </a:tblGrid>
              <a:tr h="370840">
                <a:tc>
                  <a:txBody>
                    <a:bodyPr/>
                    <a:lstStyle/>
                    <a:p>
                      <a:endParaRPr lang="ru-RU"/>
                    </a:p>
                  </a:txBody>
                  <a:tcPr/>
                </a:tc>
                <a:tc>
                  <a:txBody>
                    <a:bodyPr/>
                    <a:lstStyle/>
                    <a:p>
                      <a:pPr algn="ctr"/>
                      <a:r>
                        <a:rPr lang="ru-RU" sz="1100" i="1" dirty="0">
                          <a:latin typeface="Times New Roman" panose="02020603050405020304" pitchFamily="18" charset="0"/>
                          <a:cs typeface="Times New Roman" panose="02020603050405020304" pitchFamily="18" charset="0"/>
                        </a:rPr>
                        <a:t>2024 год (отчет)</a:t>
                      </a:r>
                    </a:p>
                  </a:txBody>
                  <a:tcPr/>
                </a:tc>
                <a:tc>
                  <a:txBody>
                    <a:bodyPr/>
                    <a:lstStyle/>
                    <a:p>
                      <a:pPr algn="ctr"/>
                      <a:r>
                        <a:rPr lang="ru-RU" sz="1100" i="1" dirty="0">
                          <a:latin typeface="Times New Roman" panose="02020603050405020304" pitchFamily="18" charset="0"/>
                          <a:cs typeface="Times New Roman" panose="02020603050405020304" pitchFamily="18" charset="0"/>
                        </a:rPr>
                        <a:t>2025г (оценка)</a:t>
                      </a:r>
                    </a:p>
                  </a:txBody>
                  <a:tcPr/>
                </a:tc>
                <a:tc>
                  <a:txBody>
                    <a:bodyPr/>
                    <a:lstStyle/>
                    <a:p>
                      <a:pPr algn="ctr"/>
                      <a:r>
                        <a:rPr lang="ru-RU" sz="1100" i="1" dirty="0">
                          <a:latin typeface="Times New Roman" panose="02020603050405020304" pitchFamily="18" charset="0"/>
                          <a:cs typeface="Times New Roman" panose="02020603050405020304" pitchFamily="18" charset="0"/>
                        </a:rPr>
                        <a:t>2026г (прогноз)</a:t>
                      </a:r>
                    </a:p>
                  </a:txBody>
                  <a:tcPr/>
                </a:tc>
                <a:tc>
                  <a:txBody>
                    <a:bodyPr/>
                    <a:lstStyle/>
                    <a:p>
                      <a:pPr algn="ctr"/>
                      <a:r>
                        <a:rPr lang="ru-RU" sz="1100" i="1" dirty="0">
                          <a:latin typeface="Times New Roman" panose="02020603050405020304" pitchFamily="18" charset="0"/>
                          <a:cs typeface="Times New Roman" panose="02020603050405020304" pitchFamily="18" charset="0"/>
                        </a:rPr>
                        <a:t>%2026г к 2024 г</a:t>
                      </a:r>
                    </a:p>
                  </a:txBody>
                  <a:tcPr/>
                </a:tc>
                <a:tc>
                  <a:txBody>
                    <a:bodyPr/>
                    <a:lstStyle/>
                    <a:p>
                      <a:pPr algn="ctr"/>
                      <a:r>
                        <a:rPr lang="ru-RU" sz="1100" i="1" dirty="0">
                          <a:latin typeface="Times New Roman" panose="02020603050405020304" pitchFamily="18" charset="0"/>
                          <a:cs typeface="Times New Roman" panose="02020603050405020304" pitchFamily="18" charset="0"/>
                        </a:rPr>
                        <a:t>%2026г к 2025г</a:t>
                      </a:r>
                    </a:p>
                  </a:txBody>
                  <a:tcPr/>
                </a:tc>
                <a:tc>
                  <a:txBody>
                    <a:bodyPr/>
                    <a:lstStyle/>
                    <a:p>
                      <a:pPr algn="ctr"/>
                      <a:r>
                        <a:rPr lang="ru-RU" sz="1100" i="1" dirty="0">
                          <a:latin typeface="Times New Roman" panose="02020603050405020304" pitchFamily="18" charset="0"/>
                          <a:cs typeface="Times New Roman" panose="02020603050405020304" pitchFamily="18" charset="0"/>
                        </a:rPr>
                        <a:t>2027г (прогноз)</a:t>
                      </a:r>
                    </a:p>
                  </a:txBody>
                  <a:tcPr/>
                </a:tc>
                <a:tc>
                  <a:txBody>
                    <a:bodyPr/>
                    <a:lstStyle/>
                    <a:p>
                      <a:pPr algn="ctr"/>
                      <a:r>
                        <a:rPr lang="ru-RU" sz="1100" i="1" dirty="0">
                          <a:latin typeface="Times New Roman" panose="02020603050405020304" pitchFamily="18" charset="0"/>
                          <a:cs typeface="Times New Roman" panose="02020603050405020304" pitchFamily="18" charset="0"/>
                        </a:rPr>
                        <a:t>2028г (прогноз)</a:t>
                      </a:r>
                    </a:p>
                  </a:txBody>
                  <a:tcPr/>
                </a:tc>
                <a:extLst>
                  <a:ext uri="{0D108BD9-81ED-4DB2-BD59-A6C34878D82A}">
                    <a16:rowId xmlns:a16="http://schemas.microsoft.com/office/drawing/2014/main" val="1690675266"/>
                  </a:ext>
                </a:extLst>
              </a:tr>
              <a:tr h="234892">
                <a:tc>
                  <a:txBody>
                    <a:bodyPr/>
                    <a:lstStyle/>
                    <a:p>
                      <a:r>
                        <a:rPr lang="ru-RU" sz="1100" dirty="0">
                          <a:latin typeface="Times New Roman" panose="02020603050405020304" pitchFamily="18" charset="0"/>
                          <a:cs typeface="Times New Roman" panose="02020603050405020304" pitchFamily="18" charset="0"/>
                        </a:rPr>
                        <a:t>Налоговые</a:t>
                      </a:r>
                    </a:p>
                  </a:txBody>
                  <a:tcPr/>
                </a:tc>
                <a:tc>
                  <a:txBody>
                    <a:bodyPr/>
                    <a:lstStyle/>
                    <a:p>
                      <a:pPr algn="ctr"/>
                      <a:r>
                        <a:rPr lang="ru-RU" sz="1100" dirty="0">
                          <a:latin typeface="Times New Roman" panose="02020603050405020304" pitchFamily="18" charset="0"/>
                          <a:cs typeface="Times New Roman" panose="02020603050405020304" pitchFamily="18" charset="0"/>
                        </a:rPr>
                        <a:t>320141668,41</a:t>
                      </a:r>
                    </a:p>
                  </a:txBody>
                  <a:tcPr/>
                </a:tc>
                <a:tc>
                  <a:txBody>
                    <a:bodyPr/>
                    <a:lstStyle/>
                    <a:p>
                      <a:pPr algn="ctr"/>
                      <a:r>
                        <a:rPr lang="ru-RU" sz="1100" dirty="0">
                          <a:latin typeface="Times New Roman" panose="02020603050405020304" pitchFamily="18" charset="0"/>
                          <a:cs typeface="Times New Roman" panose="02020603050405020304" pitchFamily="18" charset="0"/>
                        </a:rPr>
                        <a:t>347337000,00</a:t>
                      </a:r>
                    </a:p>
                  </a:txBody>
                  <a:tcPr/>
                </a:tc>
                <a:tc>
                  <a:txBody>
                    <a:bodyPr/>
                    <a:lstStyle/>
                    <a:p>
                      <a:pPr algn="ctr"/>
                      <a:r>
                        <a:rPr lang="ru-RU" sz="1100" dirty="0">
                          <a:latin typeface="Times New Roman" panose="02020603050405020304" pitchFamily="18" charset="0"/>
                          <a:cs typeface="Times New Roman" panose="02020603050405020304" pitchFamily="18" charset="0"/>
                        </a:rPr>
                        <a:t>362691000,00</a:t>
                      </a:r>
                    </a:p>
                  </a:txBody>
                  <a:tcPr/>
                </a:tc>
                <a:tc>
                  <a:txBody>
                    <a:bodyPr/>
                    <a:lstStyle/>
                    <a:p>
                      <a:pPr algn="ctr"/>
                      <a:r>
                        <a:rPr lang="ru-RU" sz="1100" dirty="0">
                          <a:latin typeface="Times New Roman" panose="02020603050405020304" pitchFamily="18" charset="0"/>
                          <a:cs typeface="Times New Roman" panose="02020603050405020304" pitchFamily="18" charset="0"/>
                        </a:rPr>
                        <a:t>113,29</a:t>
                      </a:r>
                    </a:p>
                  </a:txBody>
                  <a:tcPr/>
                </a:tc>
                <a:tc>
                  <a:txBody>
                    <a:bodyPr/>
                    <a:lstStyle/>
                    <a:p>
                      <a:pPr algn="ctr"/>
                      <a:r>
                        <a:rPr lang="ru-RU" sz="1100" dirty="0">
                          <a:latin typeface="Times New Roman" panose="02020603050405020304" pitchFamily="18" charset="0"/>
                          <a:cs typeface="Times New Roman" panose="02020603050405020304" pitchFamily="18" charset="0"/>
                        </a:rPr>
                        <a:t>104,42</a:t>
                      </a:r>
                    </a:p>
                  </a:txBody>
                  <a:tcPr/>
                </a:tc>
                <a:tc>
                  <a:txBody>
                    <a:bodyPr/>
                    <a:lstStyle/>
                    <a:p>
                      <a:pPr algn="ctr"/>
                      <a:r>
                        <a:rPr lang="ru-RU" sz="1100" dirty="0">
                          <a:latin typeface="Times New Roman" panose="02020603050405020304" pitchFamily="18" charset="0"/>
                          <a:cs typeface="Times New Roman" panose="02020603050405020304" pitchFamily="18" charset="0"/>
                        </a:rPr>
                        <a:t>396280000,00</a:t>
                      </a:r>
                    </a:p>
                  </a:txBody>
                  <a:tcPr/>
                </a:tc>
                <a:tc>
                  <a:txBody>
                    <a:bodyPr/>
                    <a:lstStyle/>
                    <a:p>
                      <a:pPr algn="ctr"/>
                      <a:r>
                        <a:rPr lang="ru-RU" sz="1100" dirty="0">
                          <a:latin typeface="Times New Roman" panose="02020603050405020304" pitchFamily="18" charset="0"/>
                          <a:cs typeface="Times New Roman" panose="02020603050405020304" pitchFamily="18" charset="0"/>
                        </a:rPr>
                        <a:t>419560000,00</a:t>
                      </a:r>
                    </a:p>
                  </a:txBody>
                  <a:tcPr/>
                </a:tc>
                <a:extLst>
                  <a:ext uri="{0D108BD9-81ED-4DB2-BD59-A6C34878D82A}">
                    <a16:rowId xmlns:a16="http://schemas.microsoft.com/office/drawing/2014/main" val="1172650062"/>
                  </a:ext>
                </a:extLst>
              </a:tr>
              <a:tr h="261037">
                <a:tc>
                  <a:txBody>
                    <a:bodyPr/>
                    <a:lstStyle/>
                    <a:p>
                      <a:r>
                        <a:rPr lang="ru-RU" sz="1100" dirty="0">
                          <a:latin typeface="Times New Roman" panose="02020603050405020304" pitchFamily="18" charset="0"/>
                          <a:cs typeface="Times New Roman" panose="02020603050405020304" pitchFamily="18" charset="0"/>
                        </a:rPr>
                        <a:t>Неналоговые</a:t>
                      </a:r>
                    </a:p>
                  </a:txBody>
                  <a:tcPr/>
                </a:tc>
                <a:tc>
                  <a:txBody>
                    <a:bodyPr/>
                    <a:lstStyle/>
                    <a:p>
                      <a:pPr algn="ctr"/>
                      <a:r>
                        <a:rPr lang="ru-RU" sz="1100" dirty="0">
                          <a:latin typeface="Times New Roman" panose="02020603050405020304" pitchFamily="18" charset="0"/>
                          <a:cs typeface="Times New Roman" panose="02020603050405020304" pitchFamily="18" charset="0"/>
                        </a:rPr>
                        <a:t>27258910,19</a:t>
                      </a:r>
                    </a:p>
                  </a:txBody>
                  <a:tcPr/>
                </a:tc>
                <a:tc>
                  <a:txBody>
                    <a:bodyPr/>
                    <a:lstStyle/>
                    <a:p>
                      <a:pPr algn="ctr"/>
                      <a:r>
                        <a:rPr lang="ru-RU" sz="1100" dirty="0">
                          <a:latin typeface="Times New Roman" panose="02020603050405020304" pitchFamily="18" charset="0"/>
                          <a:cs typeface="Times New Roman" panose="02020603050405020304" pitchFamily="18" charset="0"/>
                        </a:rPr>
                        <a:t>17942000,00</a:t>
                      </a:r>
                    </a:p>
                  </a:txBody>
                  <a:tcPr/>
                </a:tc>
                <a:tc>
                  <a:txBody>
                    <a:bodyPr/>
                    <a:lstStyle/>
                    <a:p>
                      <a:pPr algn="ctr"/>
                      <a:r>
                        <a:rPr lang="ru-RU" sz="1100" dirty="0">
                          <a:latin typeface="Times New Roman" panose="02020603050405020304" pitchFamily="18" charset="0"/>
                          <a:cs typeface="Times New Roman" panose="02020603050405020304" pitchFamily="18" charset="0"/>
                        </a:rPr>
                        <a:t>15540000,00</a:t>
                      </a:r>
                    </a:p>
                  </a:txBody>
                  <a:tcPr/>
                </a:tc>
                <a:tc>
                  <a:txBody>
                    <a:bodyPr/>
                    <a:lstStyle/>
                    <a:p>
                      <a:pPr algn="ctr"/>
                      <a:r>
                        <a:rPr lang="ru-RU" sz="1100" dirty="0">
                          <a:latin typeface="Times New Roman" panose="02020603050405020304" pitchFamily="18" charset="0"/>
                          <a:cs typeface="Times New Roman" panose="02020603050405020304" pitchFamily="18" charset="0"/>
                        </a:rPr>
                        <a:t>57,01</a:t>
                      </a:r>
                    </a:p>
                  </a:txBody>
                  <a:tcPr/>
                </a:tc>
                <a:tc>
                  <a:txBody>
                    <a:bodyPr/>
                    <a:lstStyle/>
                    <a:p>
                      <a:pPr algn="ctr"/>
                      <a:r>
                        <a:rPr lang="ru-RU" sz="1100" dirty="0">
                          <a:latin typeface="Times New Roman" panose="02020603050405020304" pitchFamily="18" charset="0"/>
                          <a:cs typeface="Times New Roman" panose="02020603050405020304" pitchFamily="18" charset="0"/>
                        </a:rPr>
                        <a:t>86,61</a:t>
                      </a:r>
                    </a:p>
                  </a:txBody>
                  <a:tcPr/>
                </a:tc>
                <a:tc>
                  <a:txBody>
                    <a:bodyPr/>
                    <a:lstStyle/>
                    <a:p>
                      <a:pPr algn="ctr"/>
                      <a:r>
                        <a:rPr lang="ru-RU" sz="1100" dirty="0">
                          <a:latin typeface="Times New Roman" panose="02020603050405020304" pitchFamily="18" charset="0"/>
                          <a:cs typeface="Times New Roman" panose="02020603050405020304" pitchFamily="18" charset="0"/>
                        </a:rPr>
                        <a:t>15384000,00</a:t>
                      </a:r>
                    </a:p>
                  </a:txBody>
                  <a:tcPr/>
                </a:tc>
                <a:tc>
                  <a:txBody>
                    <a:bodyPr/>
                    <a:lstStyle/>
                    <a:p>
                      <a:pPr algn="ctr"/>
                      <a:r>
                        <a:rPr lang="ru-RU" sz="1100" dirty="0">
                          <a:latin typeface="Times New Roman" panose="02020603050405020304" pitchFamily="18" charset="0"/>
                          <a:cs typeface="Times New Roman" panose="02020603050405020304" pitchFamily="18" charset="0"/>
                        </a:rPr>
                        <a:t>15385000,00</a:t>
                      </a:r>
                    </a:p>
                  </a:txBody>
                  <a:tcPr/>
                </a:tc>
                <a:extLst>
                  <a:ext uri="{0D108BD9-81ED-4DB2-BD59-A6C34878D82A}">
                    <a16:rowId xmlns:a16="http://schemas.microsoft.com/office/drawing/2014/main" val="3372248303"/>
                  </a:ext>
                </a:extLst>
              </a:tr>
              <a:tr h="251670">
                <a:tc>
                  <a:txBody>
                    <a:bodyPr/>
                    <a:lstStyle/>
                    <a:p>
                      <a:r>
                        <a:rPr lang="ru-RU" sz="1100" dirty="0">
                          <a:latin typeface="Times New Roman" panose="02020603050405020304" pitchFamily="18" charset="0"/>
                          <a:cs typeface="Times New Roman" panose="02020603050405020304" pitchFamily="18" charset="0"/>
                        </a:rPr>
                        <a:t>Безвозмездные поступления</a:t>
                      </a:r>
                    </a:p>
                  </a:txBody>
                  <a:tcPr/>
                </a:tc>
                <a:tc>
                  <a:txBody>
                    <a:bodyPr/>
                    <a:lstStyle/>
                    <a:p>
                      <a:pPr algn="ctr"/>
                      <a:r>
                        <a:rPr lang="ru-RU" sz="1100" dirty="0">
                          <a:latin typeface="Times New Roman" panose="02020603050405020304" pitchFamily="18" charset="0"/>
                          <a:cs typeface="Times New Roman" panose="02020603050405020304" pitchFamily="18" charset="0"/>
                        </a:rPr>
                        <a:t>630797594,54</a:t>
                      </a:r>
                    </a:p>
                  </a:txBody>
                  <a:tcPr/>
                </a:tc>
                <a:tc>
                  <a:txBody>
                    <a:bodyPr/>
                    <a:lstStyle/>
                    <a:p>
                      <a:pPr algn="ctr"/>
                      <a:r>
                        <a:rPr lang="ru-RU" sz="1100" dirty="0">
                          <a:latin typeface="Times New Roman" panose="02020603050405020304" pitchFamily="18" charset="0"/>
                          <a:cs typeface="Times New Roman" panose="02020603050405020304" pitchFamily="18" charset="0"/>
                        </a:rPr>
                        <a:t>565465827,60</a:t>
                      </a:r>
                    </a:p>
                  </a:txBody>
                  <a:tcPr/>
                </a:tc>
                <a:tc>
                  <a:txBody>
                    <a:bodyPr/>
                    <a:lstStyle/>
                    <a:p>
                      <a:pPr algn="ctr"/>
                      <a:r>
                        <a:rPr lang="ru-RU" sz="1100" dirty="0">
                          <a:latin typeface="Times New Roman" panose="02020603050405020304" pitchFamily="18" charset="0"/>
                          <a:cs typeface="Times New Roman" panose="02020603050405020304" pitchFamily="18" charset="0"/>
                        </a:rPr>
                        <a:t>686876149,31</a:t>
                      </a:r>
                    </a:p>
                  </a:txBody>
                  <a:tcPr/>
                </a:tc>
                <a:tc>
                  <a:txBody>
                    <a:bodyPr/>
                    <a:lstStyle/>
                    <a:p>
                      <a:pPr algn="ctr"/>
                      <a:r>
                        <a:rPr lang="ru-RU" sz="1100" dirty="0">
                          <a:latin typeface="Times New Roman" panose="02020603050405020304" pitchFamily="18" charset="0"/>
                          <a:cs typeface="Times New Roman" panose="02020603050405020304" pitchFamily="18" charset="0"/>
                        </a:rPr>
                        <a:t>108,89</a:t>
                      </a:r>
                    </a:p>
                  </a:txBody>
                  <a:tcPr/>
                </a:tc>
                <a:tc>
                  <a:txBody>
                    <a:bodyPr/>
                    <a:lstStyle/>
                    <a:p>
                      <a:pPr algn="ctr"/>
                      <a:r>
                        <a:rPr lang="ru-RU" sz="1100" dirty="0">
                          <a:latin typeface="Times New Roman" panose="02020603050405020304" pitchFamily="18" charset="0"/>
                          <a:cs typeface="Times New Roman" panose="02020603050405020304" pitchFamily="18" charset="0"/>
                        </a:rPr>
                        <a:t>121,47</a:t>
                      </a:r>
                    </a:p>
                  </a:txBody>
                  <a:tcPr/>
                </a:tc>
                <a:tc>
                  <a:txBody>
                    <a:bodyPr/>
                    <a:lstStyle/>
                    <a:p>
                      <a:pPr algn="ctr"/>
                      <a:r>
                        <a:rPr lang="ru-RU" sz="1100" dirty="0">
                          <a:latin typeface="Times New Roman" panose="02020603050405020304" pitchFamily="18" charset="0"/>
                          <a:cs typeface="Times New Roman" panose="02020603050405020304" pitchFamily="18" charset="0"/>
                        </a:rPr>
                        <a:t>605262598,96</a:t>
                      </a:r>
                    </a:p>
                  </a:txBody>
                  <a:tcPr/>
                </a:tc>
                <a:tc>
                  <a:txBody>
                    <a:bodyPr/>
                    <a:lstStyle/>
                    <a:p>
                      <a:pPr algn="ctr"/>
                      <a:r>
                        <a:rPr lang="ru-RU" sz="1100" dirty="0">
                          <a:latin typeface="Times New Roman" panose="02020603050405020304" pitchFamily="18" charset="0"/>
                          <a:cs typeface="Times New Roman" panose="02020603050405020304" pitchFamily="18" charset="0"/>
                        </a:rPr>
                        <a:t>603487851,93</a:t>
                      </a:r>
                    </a:p>
                  </a:txBody>
                  <a:tcPr/>
                </a:tc>
                <a:extLst>
                  <a:ext uri="{0D108BD9-81ED-4DB2-BD59-A6C34878D82A}">
                    <a16:rowId xmlns:a16="http://schemas.microsoft.com/office/drawing/2014/main" val="1134244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100" b="1" i="1" dirty="0">
                          <a:latin typeface="Times New Roman" panose="02020603050405020304" pitchFamily="18" charset="0"/>
                          <a:cs typeface="Times New Roman" panose="02020603050405020304" pitchFamily="18" charset="0"/>
                        </a:rPr>
                        <a:t>Доходы всего</a:t>
                      </a: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b="1" i="1" dirty="0">
                          <a:latin typeface="Times New Roman" panose="02020603050405020304" pitchFamily="18" charset="0"/>
                          <a:cs typeface="Times New Roman" panose="02020603050405020304" pitchFamily="18" charset="0"/>
                        </a:rPr>
                        <a:t>978198173,14</a:t>
                      </a:r>
                    </a:p>
                  </a:txBody>
                  <a:tcPr/>
                </a:tc>
                <a:tc>
                  <a:txBody>
                    <a:bodyPr/>
                    <a:lstStyle/>
                    <a:p>
                      <a:pPr algn="ctr"/>
                      <a:r>
                        <a:rPr lang="ru-RU" sz="1100" b="1" i="1" dirty="0">
                          <a:latin typeface="Times New Roman" panose="02020603050405020304" pitchFamily="18" charset="0"/>
                          <a:cs typeface="Times New Roman" panose="02020603050405020304" pitchFamily="18" charset="0"/>
                        </a:rPr>
                        <a:t>930744827,60</a:t>
                      </a:r>
                    </a:p>
                  </a:txBody>
                  <a:tcPr/>
                </a:tc>
                <a:tc>
                  <a:txBody>
                    <a:bodyPr/>
                    <a:lstStyle/>
                    <a:p>
                      <a:pPr algn="ctr"/>
                      <a:r>
                        <a:rPr lang="ru-RU" sz="1100" b="1" i="1" dirty="0">
                          <a:latin typeface="Times New Roman" panose="02020603050405020304" pitchFamily="18" charset="0"/>
                          <a:cs typeface="Times New Roman" panose="02020603050405020304" pitchFamily="18" charset="0"/>
                        </a:rPr>
                        <a:t>1065107149,31</a:t>
                      </a:r>
                    </a:p>
                  </a:txBody>
                  <a:tcPr/>
                </a:tc>
                <a:tc>
                  <a:txBody>
                    <a:bodyPr/>
                    <a:lstStyle/>
                    <a:p>
                      <a:pPr algn="ctr"/>
                      <a:r>
                        <a:rPr lang="ru-RU" sz="1100" b="1" i="1" dirty="0">
                          <a:latin typeface="Times New Roman" panose="02020603050405020304" pitchFamily="18" charset="0"/>
                          <a:cs typeface="Times New Roman" panose="02020603050405020304" pitchFamily="18" charset="0"/>
                        </a:rPr>
                        <a:t>108,90</a:t>
                      </a:r>
                    </a:p>
                  </a:txBody>
                  <a:tcPr/>
                </a:tc>
                <a:tc>
                  <a:txBody>
                    <a:bodyPr/>
                    <a:lstStyle/>
                    <a:p>
                      <a:pPr algn="ctr"/>
                      <a:r>
                        <a:rPr lang="ru-RU" sz="1100" b="1" i="1" dirty="0">
                          <a:latin typeface="Times New Roman" panose="02020603050405020304" pitchFamily="18" charset="0"/>
                          <a:cs typeface="Times New Roman" panose="02020603050405020304" pitchFamily="18" charset="0"/>
                        </a:rPr>
                        <a:t>114,40</a:t>
                      </a:r>
                    </a:p>
                  </a:txBody>
                  <a:tcPr/>
                </a:tc>
                <a:tc>
                  <a:txBody>
                    <a:bodyPr/>
                    <a:lstStyle/>
                    <a:p>
                      <a:pPr algn="ctr"/>
                      <a:r>
                        <a:rPr lang="ru-RU" sz="1100" b="1" i="1" dirty="0">
                          <a:latin typeface="Times New Roman" panose="02020603050405020304" pitchFamily="18" charset="0"/>
                          <a:cs typeface="Times New Roman" panose="02020603050405020304" pitchFamily="18" charset="0"/>
                        </a:rPr>
                        <a:t>1016926598,96</a:t>
                      </a:r>
                    </a:p>
                  </a:txBody>
                  <a:tcPr/>
                </a:tc>
                <a:tc>
                  <a:txBody>
                    <a:bodyPr/>
                    <a:lstStyle/>
                    <a:p>
                      <a:pPr algn="ctr"/>
                      <a:r>
                        <a:rPr lang="ru-RU" sz="1100" b="1" i="1" dirty="0">
                          <a:latin typeface="Times New Roman" panose="02020603050405020304" pitchFamily="18" charset="0"/>
                          <a:cs typeface="Times New Roman" panose="02020603050405020304" pitchFamily="18" charset="0"/>
                        </a:rPr>
                        <a:t>1038432851,93</a:t>
                      </a:r>
                    </a:p>
                  </a:txBody>
                  <a:tcPr/>
                </a:tc>
                <a:extLst>
                  <a:ext uri="{0D108BD9-81ED-4DB2-BD59-A6C34878D82A}">
                    <a16:rowId xmlns:a16="http://schemas.microsoft.com/office/drawing/2014/main" val="3422621755"/>
                  </a:ext>
                </a:extLst>
              </a:tr>
              <a:tr h="269427">
                <a:tc>
                  <a:txBody>
                    <a:bodyPr/>
                    <a:lstStyle/>
                    <a:p>
                      <a:r>
                        <a:rPr lang="ru-RU" sz="1100" dirty="0">
                          <a:latin typeface="Times New Roman" panose="02020603050405020304" pitchFamily="18" charset="0"/>
                          <a:cs typeface="Times New Roman" panose="02020603050405020304" pitchFamily="18" charset="0"/>
                        </a:rPr>
                        <a:t>Расходы</a:t>
                      </a:r>
                    </a:p>
                  </a:txBody>
                  <a:tcPr/>
                </a:tc>
                <a:tc>
                  <a:txBody>
                    <a:bodyPr/>
                    <a:lstStyle/>
                    <a:p>
                      <a:pPr algn="ctr"/>
                      <a:r>
                        <a:rPr lang="ru-RU" sz="1100" dirty="0">
                          <a:latin typeface="Times New Roman" panose="02020603050405020304" pitchFamily="18" charset="0"/>
                          <a:cs typeface="Times New Roman" panose="02020603050405020304" pitchFamily="18" charset="0"/>
                        </a:rPr>
                        <a:t>981286992,47</a:t>
                      </a:r>
                    </a:p>
                  </a:txBody>
                  <a:tcPr/>
                </a:tc>
                <a:tc>
                  <a:txBody>
                    <a:bodyPr/>
                    <a:lstStyle/>
                    <a:p>
                      <a:pPr algn="ctr"/>
                      <a:r>
                        <a:rPr lang="ru-RU" sz="1100" dirty="0">
                          <a:latin typeface="Times New Roman" panose="02020603050405020304" pitchFamily="18" charset="0"/>
                          <a:cs typeface="Times New Roman" panose="02020603050405020304" pitchFamily="18" charset="0"/>
                        </a:rPr>
                        <a:t>1001933336,48</a:t>
                      </a:r>
                    </a:p>
                  </a:txBody>
                  <a:tcPr/>
                </a:tc>
                <a:tc>
                  <a:txBody>
                    <a:bodyPr/>
                    <a:lstStyle/>
                    <a:p>
                      <a:pPr algn="ctr"/>
                      <a:r>
                        <a:rPr lang="ru-RU" sz="1100" dirty="0">
                          <a:latin typeface="Times New Roman" panose="02020603050405020304" pitchFamily="18" charset="0"/>
                          <a:cs typeface="Times New Roman" panose="02020603050405020304" pitchFamily="18" charset="0"/>
                        </a:rPr>
                        <a:t>1065107149,31</a:t>
                      </a:r>
                    </a:p>
                  </a:txBody>
                  <a:tcPr/>
                </a:tc>
                <a:tc>
                  <a:txBody>
                    <a:bodyPr/>
                    <a:lstStyle/>
                    <a:p>
                      <a:pPr algn="ctr"/>
                      <a:r>
                        <a:rPr lang="ru-RU" sz="1100" dirty="0">
                          <a:latin typeface="Times New Roman" panose="02020603050405020304" pitchFamily="18" charset="0"/>
                          <a:cs typeface="Times New Roman" panose="02020603050405020304" pitchFamily="18" charset="0"/>
                        </a:rPr>
                        <a:t>108,54</a:t>
                      </a:r>
                    </a:p>
                  </a:txBody>
                  <a:tcPr/>
                </a:tc>
                <a:tc>
                  <a:txBody>
                    <a:bodyPr/>
                    <a:lstStyle/>
                    <a:p>
                      <a:pPr algn="ctr"/>
                      <a:r>
                        <a:rPr lang="ru-RU" sz="1100" dirty="0">
                          <a:latin typeface="Times New Roman" panose="02020603050405020304" pitchFamily="18" charset="0"/>
                          <a:cs typeface="Times New Roman" panose="02020603050405020304" pitchFamily="18" charset="0"/>
                        </a:rPr>
                        <a:t>106,31</a:t>
                      </a:r>
                    </a:p>
                  </a:txBody>
                  <a:tcPr/>
                </a:tc>
                <a:tc>
                  <a:txBody>
                    <a:bodyPr/>
                    <a:lstStyle/>
                    <a:p>
                      <a:pPr algn="ctr"/>
                      <a:r>
                        <a:rPr lang="ru-RU" sz="1100" dirty="0">
                          <a:latin typeface="Times New Roman" panose="02020603050405020304" pitchFamily="18" charset="0"/>
                          <a:cs typeface="Times New Roman" panose="02020603050405020304" pitchFamily="18" charset="0"/>
                        </a:rPr>
                        <a:t>1001475051,27</a:t>
                      </a:r>
                    </a:p>
                  </a:txBody>
                  <a:tcPr/>
                </a:tc>
                <a:tc>
                  <a:txBody>
                    <a:bodyPr/>
                    <a:lstStyle/>
                    <a:p>
                      <a:pPr algn="ctr"/>
                      <a:r>
                        <a:rPr lang="ru-RU" sz="1100" dirty="0">
                          <a:latin typeface="Times New Roman" panose="02020603050405020304" pitchFamily="18" charset="0"/>
                          <a:cs typeface="Times New Roman" panose="02020603050405020304" pitchFamily="18" charset="0"/>
                        </a:rPr>
                        <a:t>1007409546,03</a:t>
                      </a:r>
                    </a:p>
                  </a:txBody>
                  <a:tcPr/>
                </a:tc>
                <a:extLst>
                  <a:ext uri="{0D108BD9-81ED-4DB2-BD59-A6C34878D82A}">
                    <a16:rowId xmlns:a16="http://schemas.microsoft.com/office/drawing/2014/main" val="1825234761"/>
                  </a:ext>
                </a:extLst>
              </a:tr>
              <a:tr h="266816">
                <a:tc>
                  <a:txBody>
                    <a:bodyPr/>
                    <a:lstStyle/>
                    <a:p>
                      <a:r>
                        <a:rPr lang="ru-RU" sz="1100" dirty="0">
                          <a:latin typeface="Times New Roman" panose="02020603050405020304" pitchFamily="18" charset="0"/>
                          <a:cs typeface="Times New Roman" panose="02020603050405020304" pitchFamily="18" charset="0"/>
                        </a:rPr>
                        <a:t>Условно-утвержденные</a:t>
                      </a:r>
                    </a:p>
                  </a:txBody>
                  <a:tcPr/>
                </a:tc>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ctr"/>
                      <a:endParaRPr lang="ru-RU" sz="1100">
                        <a:latin typeface="Times New Roman" panose="02020603050405020304" pitchFamily="18" charset="0"/>
                        <a:cs typeface="Times New Roman" panose="02020603050405020304" pitchFamily="18" charset="0"/>
                      </a:endParaRPr>
                    </a:p>
                  </a:txBody>
                  <a:tcPr/>
                </a:tc>
                <a:tc>
                  <a:txBody>
                    <a:bodyPr/>
                    <a:lstStyle/>
                    <a:p>
                      <a:pPr algn="ctr"/>
                      <a:endParaRPr lang="ru-RU" sz="1100">
                        <a:latin typeface="Times New Roman" panose="02020603050405020304" pitchFamily="18" charset="0"/>
                        <a:cs typeface="Times New Roman" panose="02020603050405020304" pitchFamily="18" charset="0"/>
                      </a:endParaRPr>
                    </a:p>
                  </a:txBody>
                  <a:tcPr/>
                </a:tc>
                <a:tc>
                  <a:txBody>
                    <a:bodyPr/>
                    <a:lstStyle/>
                    <a:p>
                      <a:pPr algn="ctr"/>
                      <a:endParaRPr lang="ru-RU" sz="1100">
                        <a:latin typeface="Times New Roman" panose="02020603050405020304" pitchFamily="18" charset="0"/>
                        <a:cs typeface="Times New Roman" panose="02020603050405020304" pitchFamily="18" charset="0"/>
                      </a:endParaRPr>
                    </a:p>
                  </a:txBody>
                  <a:tcPr/>
                </a:tc>
                <a:tc>
                  <a:txBody>
                    <a:bodyPr/>
                    <a:lstStyle/>
                    <a:p>
                      <a:pPr algn="ctr"/>
                      <a:endParaRPr lang="ru-RU" sz="1100">
                        <a:latin typeface="Times New Roman" panose="02020603050405020304" pitchFamily="18" charset="0"/>
                        <a:cs typeface="Times New Roman" panose="02020603050405020304" pitchFamily="18" charset="0"/>
                      </a:endParaRPr>
                    </a:p>
                  </a:txBody>
                  <a:tcPr/>
                </a:tc>
                <a:tc>
                  <a:txBody>
                    <a:bodyPr/>
                    <a:lstStyle/>
                    <a:p>
                      <a:pPr algn="ctr"/>
                      <a:r>
                        <a:rPr lang="ru-RU" sz="1100" dirty="0">
                          <a:latin typeface="Times New Roman" panose="02020603050405020304" pitchFamily="18" charset="0"/>
                          <a:cs typeface="Times New Roman" panose="02020603050405020304" pitchFamily="18" charset="0"/>
                        </a:rPr>
                        <a:t>15451547,69</a:t>
                      </a:r>
                    </a:p>
                  </a:txBody>
                  <a:tcPr/>
                </a:tc>
                <a:tc>
                  <a:txBody>
                    <a:bodyPr/>
                    <a:lstStyle/>
                    <a:p>
                      <a:pPr algn="ctr"/>
                      <a:r>
                        <a:rPr lang="ru-RU" sz="1100" dirty="0">
                          <a:latin typeface="Times New Roman" panose="02020603050405020304" pitchFamily="18" charset="0"/>
                          <a:cs typeface="Times New Roman" panose="02020603050405020304" pitchFamily="18" charset="0"/>
                        </a:rPr>
                        <a:t>31023305,90</a:t>
                      </a:r>
                    </a:p>
                  </a:txBody>
                  <a:tcPr/>
                </a:tc>
                <a:extLst>
                  <a:ext uri="{0D108BD9-81ED-4DB2-BD59-A6C34878D82A}">
                    <a16:rowId xmlns:a16="http://schemas.microsoft.com/office/drawing/2014/main" val="968337136"/>
                  </a:ext>
                </a:extLst>
              </a:tr>
              <a:tr h="370840">
                <a:tc>
                  <a:txBody>
                    <a:bodyPr/>
                    <a:lstStyle/>
                    <a:p>
                      <a:r>
                        <a:rPr lang="ru-RU" sz="1100" b="1" i="1" dirty="0">
                          <a:latin typeface="Times New Roman" panose="02020603050405020304" pitchFamily="18" charset="0"/>
                          <a:cs typeface="Times New Roman" panose="02020603050405020304" pitchFamily="18" charset="0"/>
                        </a:rPr>
                        <a:t>Расход всего</a:t>
                      </a:r>
                    </a:p>
                  </a:txBody>
                  <a:tcPr/>
                </a:tc>
                <a:tc>
                  <a:txBody>
                    <a:bodyPr/>
                    <a:lstStyle/>
                    <a:p>
                      <a:pPr algn="ctr"/>
                      <a:r>
                        <a:rPr lang="ru-RU" sz="1100" b="1" i="1" dirty="0">
                          <a:latin typeface="Times New Roman" panose="02020603050405020304" pitchFamily="18" charset="0"/>
                          <a:cs typeface="Times New Roman" panose="02020603050405020304" pitchFamily="18" charset="0"/>
                        </a:rPr>
                        <a:t>981286992,47</a:t>
                      </a:r>
                    </a:p>
                  </a:txBody>
                  <a:tcPr/>
                </a:tc>
                <a:tc>
                  <a:txBody>
                    <a:bodyPr/>
                    <a:lstStyle/>
                    <a:p>
                      <a:pPr algn="ctr"/>
                      <a:r>
                        <a:rPr lang="ru-RU" sz="1100" b="1" i="1" dirty="0">
                          <a:latin typeface="Times New Roman" panose="02020603050405020304" pitchFamily="18" charset="0"/>
                          <a:cs typeface="Times New Roman" panose="02020603050405020304" pitchFamily="18" charset="0"/>
                        </a:rPr>
                        <a:t>1001933336,48</a:t>
                      </a:r>
                    </a:p>
                  </a:txBody>
                  <a:tcPr/>
                </a:tc>
                <a:tc>
                  <a:txBody>
                    <a:bodyPr/>
                    <a:lstStyle/>
                    <a:p>
                      <a:pPr algn="ctr"/>
                      <a:r>
                        <a:rPr lang="ru-RU" sz="1100" b="1" i="1" dirty="0">
                          <a:latin typeface="Times New Roman" panose="02020603050405020304" pitchFamily="18" charset="0"/>
                          <a:cs typeface="Times New Roman" panose="02020603050405020304" pitchFamily="18" charset="0"/>
                        </a:rPr>
                        <a:t>1065107149,31</a:t>
                      </a:r>
                    </a:p>
                  </a:txBody>
                  <a:tcPr/>
                </a:tc>
                <a:tc>
                  <a:txBody>
                    <a:bodyPr/>
                    <a:lstStyle/>
                    <a:p>
                      <a:pPr algn="ctr"/>
                      <a:r>
                        <a:rPr lang="ru-RU" sz="1100" b="1" i="1" dirty="0">
                          <a:latin typeface="Times New Roman" panose="02020603050405020304" pitchFamily="18" charset="0"/>
                          <a:cs typeface="Times New Roman" panose="02020603050405020304" pitchFamily="18" charset="0"/>
                        </a:rPr>
                        <a:t>108,54</a:t>
                      </a:r>
                    </a:p>
                  </a:txBody>
                  <a:tcPr/>
                </a:tc>
                <a:tc>
                  <a:txBody>
                    <a:bodyPr/>
                    <a:lstStyle/>
                    <a:p>
                      <a:pPr algn="ctr"/>
                      <a:r>
                        <a:rPr lang="ru-RU" sz="1100" b="1" i="1" dirty="0">
                          <a:latin typeface="Times New Roman" panose="02020603050405020304" pitchFamily="18" charset="0"/>
                          <a:cs typeface="Times New Roman" panose="02020603050405020304" pitchFamily="18" charset="0"/>
                        </a:rPr>
                        <a:t>106,31</a:t>
                      </a:r>
                    </a:p>
                  </a:txBody>
                  <a:tcPr/>
                </a:tc>
                <a:tc>
                  <a:txBody>
                    <a:bodyPr/>
                    <a:lstStyle/>
                    <a:p>
                      <a:pPr algn="ctr"/>
                      <a:r>
                        <a:rPr lang="ru-RU" sz="1100" b="1" i="1" dirty="0">
                          <a:latin typeface="Times New Roman" panose="02020603050405020304" pitchFamily="18" charset="0"/>
                          <a:cs typeface="Times New Roman" panose="02020603050405020304" pitchFamily="18" charset="0"/>
                        </a:rPr>
                        <a:t>106926598,96</a:t>
                      </a:r>
                    </a:p>
                  </a:txBody>
                  <a:tcPr/>
                </a:tc>
                <a:tc>
                  <a:txBody>
                    <a:bodyPr/>
                    <a:lstStyle/>
                    <a:p>
                      <a:pPr algn="ctr"/>
                      <a:r>
                        <a:rPr lang="ru-RU" sz="1100" b="1" i="1" dirty="0">
                          <a:latin typeface="Times New Roman" panose="02020603050405020304" pitchFamily="18" charset="0"/>
                          <a:cs typeface="Times New Roman" panose="02020603050405020304" pitchFamily="18" charset="0"/>
                        </a:rPr>
                        <a:t>1038432851,93</a:t>
                      </a:r>
                    </a:p>
                  </a:txBody>
                  <a:tcPr/>
                </a:tc>
                <a:extLst>
                  <a:ext uri="{0D108BD9-81ED-4DB2-BD59-A6C34878D82A}">
                    <a16:rowId xmlns:a16="http://schemas.microsoft.com/office/drawing/2014/main" val="3411877767"/>
                  </a:ext>
                </a:extLst>
              </a:tr>
              <a:tr h="370840">
                <a:tc>
                  <a:txBody>
                    <a:bodyPr/>
                    <a:lstStyle/>
                    <a:p>
                      <a:r>
                        <a:rPr lang="ru-RU" sz="1100" b="1" i="1" dirty="0">
                          <a:latin typeface="Times New Roman" panose="02020603050405020304" pitchFamily="18" charset="0"/>
                          <a:cs typeface="Times New Roman" panose="02020603050405020304" pitchFamily="18" charset="0"/>
                        </a:rPr>
                        <a:t>Дефицит/профицит</a:t>
                      </a:r>
                    </a:p>
                  </a:txBody>
                  <a:tcPr/>
                </a:tc>
                <a:tc>
                  <a:txBody>
                    <a:bodyPr/>
                    <a:lstStyle/>
                    <a:p>
                      <a:pPr algn="ctr"/>
                      <a:r>
                        <a:rPr lang="ru-RU" sz="1100" b="1" i="1" dirty="0">
                          <a:latin typeface="Times New Roman" panose="02020603050405020304" pitchFamily="18" charset="0"/>
                          <a:cs typeface="Times New Roman" panose="02020603050405020304" pitchFamily="18" charset="0"/>
                        </a:rPr>
                        <a:t>-3088819,33</a:t>
                      </a:r>
                    </a:p>
                  </a:txBody>
                  <a:tcPr/>
                </a:tc>
                <a:tc>
                  <a:txBody>
                    <a:bodyPr/>
                    <a:lstStyle/>
                    <a:p>
                      <a:pPr algn="ctr"/>
                      <a:r>
                        <a:rPr lang="ru-RU" sz="1100" b="1" i="1" dirty="0">
                          <a:latin typeface="Times New Roman" panose="02020603050405020304" pitchFamily="18" charset="0"/>
                          <a:cs typeface="Times New Roman" panose="02020603050405020304" pitchFamily="18" charset="0"/>
                        </a:rPr>
                        <a:t>-71188508,88</a:t>
                      </a:r>
                    </a:p>
                  </a:txBody>
                  <a:tcPr/>
                </a:tc>
                <a:tc>
                  <a:txBody>
                    <a:bodyPr/>
                    <a:lstStyle/>
                    <a:p>
                      <a:pPr algn="ctr"/>
                      <a:r>
                        <a:rPr lang="ru-RU" sz="1100" b="1" i="1" dirty="0">
                          <a:latin typeface="Times New Roman" panose="02020603050405020304" pitchFamily="18" charset="0"/>
                          <a:cs typeface="Times New Roman" panose="02020603050405020304" pitchFamily="18" charset="0"/>
                        </a:rPr>
                        <a:t>0,00</a:t>
                      </a:r>
                    </a:p>
                  </a:txBody>
                  <a:tcPr/>
                </a:tc>
                <a:tc>
                  <a:txBody>
                    <a:bodyPr/>
                    <a:lstStyle/>
                    <a:p>
                      <a:pPr algn="ctr"/>
                      <a:endParaRPr lang="ru-RU" sz="1100" b="1" i="1" dirty="0">
                        <a:latin typeface="Times New Roman" panose="02020603050405020304" pitchFamily="18" charset="0"/>
                        <a:cs typeface="Times New Roman" panose="02020603050405020304" pitchFamily="18" charset="0"/>
                      </a:endParaRPr>
                    </a:p>
                  </a:txBody>
                  <a:tcPr/>
                </a:tc>
                <a:tc>
                  <a:txBody>
                    <a:bodyPr/>
                    <a:lstStyle/>
                    <a:p>
                      <a:pPr algn="ctr"/>
                      <a:endParaRPr lang="ru-RU" sz="1100" b="1" i="1" dirty="0">
                        <a:latin typeface="Times New Roman" panose="02020603050405020304" pitchFamily="18" charset="0"/>
                        <a:cs typeface="Times New Roman" panose="02020603050405020304" pitchFamily="18" charset="0"/>
                      </a:endParaRPr>
                    </a:p>
                  </a:txBody>
                  <a:tcPr/>
                </a:tc>
                <a:tc>
                  <a:txBody>
                    <a:bodyPr/>
                    <a:lstStyle/>
                    <a:p>
                      <a:pPr algn="ctr"/>
                      <a:r>
                        <a:rPr lang="ru-RU" sz="1100" b="1" i="1" dirty="0">
                          <a:latin typeface="Times New Roman" panose="02020603050405020304" pitchFamily="18" charset="0"/>
                          <a:cs typeface="Times New Roman" panose="02020603050405020304" pitchFamily="18" charset="0"/>
                        </a:rPr>
                        <a:t>0,00</a:t>
                      </a:r>
                    </a:p>
                  </a:txBody>
                  <a:tcPr/>
                </a:tc>
                <a:tc>
                  <a:txBody>
                    <a:bodyPr/>
                    <a:lstStyle/>
                    <a:p>
                      <a:pPr algn="ctr"/>
                      <a:r>
                        <a:rPr lang="ru-RU" sz="1100" b="1" i="1" dirty="0">
                          <a:latin typeface="Times New Roman" panose="02020603050405020304" pitchFamily="18" charset="0"/>
                          <a:cs typeface="Times New Roman" panose="02020603050405020304" pitchFamily="18" charset="0"/>
                        </a:rPr>
                        <a:t>0,00</a:t>
                      </a:r>
                    </a:p>
                  </a:txBody>
                  <a:tcPr/>
                </a:tc>
                <a:extLst>
                  <a:ext uri="{0D108BD9-81ED-4DB2-BD59-A6C34878D82A}">
                    <a16:rowId xmlns:a16="http://schemas.microsoft.com/office/drawing/2014/main" val="3380487890"/>
                  </a:ext>
                </a:extLst>
              </a:tr>
            </a:tbl>
          </a:graphicData>
        </a:graphic>
      </p:graphicFrame>
      <p:graphicFrame>
        <p:nvGraphicFramePr>
          <p:cNvPr id="5" name="Схема 4">
            <a:extLst>
              <a:ext uri="{FF2B5EF4-FFF2-40B4-BE49-F238E27FC236}">
                <a16:creationId xmlns:a16="http://schemas.microsoft.com/office/drawing/2014/main" id="{33D124D3-EE47-F662-73E9-33CDC5F406DD}"/>
              </a:ext>
            </a:extLst>
          </p:cNvPr>
          <p:cNvGraphicFramePr/>
          <p:nvPr>
            <p:extLst>
              <p:ext uri="{D42A27DB-BD31-4B8C-83A1-F6EECF244321}">
                <p14:modId xmlns:p14="http://schemas.microsoft.com/office/powerpoint/2010/main" val="3440236166"/>
              </p:ext>
            </p:extLst>
          </p:nvPr>
        </p:nvGraphicFramePr>
        <p:xfrm>
          <a:off x="361148" y="3608582"/>
          <a:ext cx="3783013" cy="29066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Схема 5">
            <a:extLst>
              <a:ext uri="{FF2B5EF4-FFF2-40B4-BE49-F238E27FC236}">
                <a16:creationId xmlns:a16="http://schemas.microsoft.com/office/drawing/2014/main" id="{34D7C4A2-E6EA-BCB2-BFA4-FF4DF7BF6E60}"/>
              </a:ext>
            </a:extLst>
          </p:cNvPr>
          <p:cNvGraphicFramePr/>
          <p:nvPr>
            <p:extLst>
              <p:ext uri="{D42A27DB-BD31-4B8C-83A1-F6EECF244321}">
                <p14:modId xmlns:p14="http://schemas.microsoft.com/office/powerpoint/2010/main" val="641645161"/>
              </p:ext>
            </p:extLst>
          </p:nvPr>
        </p:nvGraphicFramePr>
        <p:xfrm>
          <a:off x="8058092" y="3511245"/>
          <a:ext cx="4133908" cy="290662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7" name="TextBox 6">
            <a:extLst>
              <a:ext uri="{FF2B5EF4-FFF2-40B4-BE49-F238E27FC236}">
                <a16:creationId xmlns:a16="http://schemas.microsoft.com/office/drawing/2014/main" id="{9F389433-A9B1-7F55-F039-ED4303C248BC}"/>
              </a:ext>
            </a:extLst>
          </p:cNvPr>
          <p:cNvSpPr txBox="1"/>
          <p:nvPr/>
        </p:nvSpPr>
        <p:spPr>
          <a:xfrm>
            <a:off x="1476462" y="5061894"/>
            <a:ext cx="1781257"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Доходы на 1 жителя (руб.)</a:t>
            </a:r>
          </a:p>
        </p:txBody>
      </p:sp>
      <p:sp>
        <p:nvSpPr>
          <p:cNvPr id="8" name="TextBox 7">
            <a:extLst>
              <a:ext uri="{FF2B5EF4-FFF2-40B4-BE49-F238E27FC236}">
                <a16:creationId xmlns:a16="http://schemas.microsoft.com/office/drawing/2014/main" id="{1902177E-49F9-70BE-CA10-3D8E66380AD6}"/>
              </a:ext>
            </a:extLst>
          </p:cNvPr>
          <p:cNvSpPr txBox="1"/>
          <p:nvPr/>
        </p:nvSpPr>
        <p:spPr>
          <a:xfrm>
            <a:off x="9215983" y="5003659"/>
            <a:ext cx="1818126"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Расходы на 1 жителя (руб.)</a:t>
            </a:r>
          </a:p>
        </p:txBody>
      </p:sp>
      <p:sp>
        <p:nvSpPr>
          <p:cNvPr id="9" name="TextBox 8">
            <a:extLst>
              <a:ext uri="{FF2B5EF4-FFF2-40B4-BE49-F238E27FC236}">
                <a16:creationId xmlns:a16="http://schemas.microsoft.com/office/drawing/2014/main" id="{2163BCAD-3E71-AA51-FDA0-7BCBBD72FA67}"/>
              </a:ext>
            </a:extLst>
          </p:cNvPr>
          <p:cNvSpPr txBox="1"/>
          <p:nvPr/>
        </p:nvSpPr>
        <p:spPr>
          <a:xfrm>
            <a:off x="3780292" y="3408599"/>
            <a:ext cx="3972534" cy="1446550"/>
          </a:xfrm>
          <a:prstGeom prst="rect">
            <a:avLst/>
          </a:prstGeom>
          <a:noFill/>
        </p:spPr>
        <p:txBody>
          <a:bodyPr wrap="square" rtlCol="0">
            <a:spAutoFit/>
          </a:bodyPr>
          <a:lstStyle/>
          <a:p>
            <a:pPr algn="ctr"/>
            <a:r>
              <a:rPr lang="ru-RU" sz="1100" b="1" i="1" dirty="0">
                <a:solidFill>
                  <a:schemeClr val="tx1">
                    <a:lumMod val="95000"/>
                    <a:lumOff val="5000"/>
                  </a:schemeClr>
                </a:solidFill>
                <a:latin typeface="Times New Roman" panose="02020603050405020304" pitchFamily="18" charset="0"/>
                <a:cs typeface="Times New Roman" panose="02020603050405020304" pitchFamily="18" charset="0"/>
              </a:rPr>
              <a:t>Наибольший объем расходов в расчете на 1 жителя составляют  расходы </a:t>
            </a:r>
          </a:p>
          <a:p>
            <a:pPr algn="ctr"/>
            <a:r>
              <a:rPr lang="ru-RU" sz="1100" b="1" i="1" dirty="0">
                <a:solidFill>
                  <a:schemeClr val="tx1">
                    <a:lumMod val="95000"/>
                    <a:lumOff val="5000"/>
                  </a:schemeClr>
                </a:solidFill>
                <a:latin typeface="Times New Roman" panose="02020603050405020304" pitchFamily="18" charset="0"/>
                <a:cs typeface="Times New Roman" panose="02020603050405020304" pitchFamily="18" charset="0"/>
              </a:rPr>
              <a:t>в социальной сфере (руб.)/ %</a:t>
            </a:r>
          </a:p>
          <a:p>
            <a:pPr algn="ctr"/>
            <a:r>
              <a:rPr lang="ru-RU" sz="1100" b="1" i="1" dirty="0">
                <a:solidFill>
                  <a:schemeClr val="tx1">
                    <a:lumMod val="95000"/>
                    <a:lumOff val="5000"/>
                  </a:schemeClr>
                </a:solidFill>
                <a:latin typeface="Times New Roman" panose="02020603050405020304" pitchFamily="18" charset="0"/>
                <a:cs typeface="Times New Roman" panose="02020603050405020304" pitchFamily="18" charset="0"/>
              </a:rPr>
              <a:t>2024 год – 51278,20/64,35</a:t>
            </a:r>
          </a:p>
          <a:p>
            <a:pPr algn="ctr"/>
            <a:r>
              <a:rPr lang="ru-RU" sz="1100" b="1" i="1" dirty="0">
                <a:solidFill>
                  <a:schemeClr val="tx1">
                    <a:lumMod val="95000"/>
                    <a:lumOff val="5000"/>
                  </a:schemeClr>
                </a:solidFill>
                <a:latin typeface="Times New Roman" panose="02020603050405020304" pitchFamily="18" charset="0"/>
                <a:cs typeface="Times New Roman" panose="02020603050405020304" pitchFamily="18" charset="0"/>
              </a:rPr>
              <a:t>2025 год – 59799,92/72,27</a:t>
            </a:r>
          </a:p>
          <a:p>
            <a:pPr algn="ctr"/>
            <a:r>
              <a:rPr lang="ru-RU" sz="1100" b="1" i="1" dirty="0">
                <a:solidFill>
                  <a:schemeClr val="tx1">
                    <a:lumMod val="95000"/>
                    <a:lumOff val="5000"/>
                  </a:schemeClr>
                </a:solidFill>
                <a:latin typeface="Times New Roman" panose="02020603050405020304" pitchFamily="18" charset="0"/>
                <a:cs typeface="Times New Roman" panose="02020603050405020304" pitchFamily="18" charset="0"/>
              </a:rPr>
              <a:t>2026 год- 65951,63/73,70</a:t>
            </a:r>
          </a:p>
          <a:p>
            <a:pPr algn="ctr"/>
            <a:r>
              <a:rPr lang="ru-RU" sz="1100" b="1" i="1" dirty="0">
                <a:solidFill>
                  <a:schemeClr val="tx1">
                    <a:lumMod val="95000"/>
                    <a:lumOff val="5000"/>
                  </a:schemeClr>
                </a:solidFill>
                <a:latin typeface="Times New Roman" panose="02020603050405020304" pitchFamily="18" charset="0"/>
                <a:cs typeface="Times New Roman" panose="02020603050405020304" pitchFamily="18" charset="0"/>
              </a:rPr>
              <a:t>2027 год – 62747,10/73,73</a:t>
            </a:r>
          </a:p>
          <a:p>
            <a:pPr algn="ctr"/>
            <a:r>
              <a:rPr lang="ru-RU" sz="1100" b="1" i="1" dirty="0">
                <a:solidFill>
                  <a:schemeClr val="tx1">
                    <a:lumMod val="95000"/>
                    <a:lumOff val="5000"/>
                  </a:schemeClr>
                </a:solidFill>
                <a:latin typeface="Times New Roman" panose="02020603050405020304" pitchFamily="18" charset="0"/>
                <a:cs typeface="Times New Roman" panose="02020603050405020304" pitchFamily="18" charset="0"/>
              </a:rPr>
              <a:t>2028 год - 65443,07/75,69</a:t>
            </a:r>
          </a:p>
        </p:txBody>
      </p:sp>
    </p:spTree>
    <p:extLst>
      <p:ext uri="{BB962C8B-B14F-4D97-AF65-F5344CB8AC3E}">
        <p14:creationId xmlns:p14="http://schemas.microsoft.com/office/powerpoint/2010/main" val="30769957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C7DBC3B7-1540-0037-80CD-B17CE6620C8A}"/>
              </a:ext>
            </a:extLst>
          </p:cNvPr>
          <p:cNvPicPr>
            <a:picLocks noChangeAspect="1"/>
          </p:cNvPicPr>
          <p:nvPr/>
        </p:nvPicPr>
        <p:blipFill>
          <a:blip r:embed="rId2"/>
          <a:stretch>
            <a:fillRect/>
          </a:stretch>
        </p:blipFill>
        <p:spPr>
          <a:xfrm>
            <a:off x="0" y="1"/>
            <a:ext cx="12192000" cy="6857999"/>
          </a:xfrm>
          <a:prstGeom prst="rect">
            <a:avLst/>
          </a:prstGeom>
        </p:spPr>
      </p:pic>
      <p:sp>
        <p:nvSpPr>
          <p:cNvPr id="3" name="TextBox 2">
            <a:extLst>
              <a:ext uri="{FF2B5EF4-FFF2-40B4-BE49-F238E27FC236}">
                <a16:creationId xmlns:a16="http://schemas.microsoft.com/office/drawing/2014/main" id="{A6BA8E48-B820-F35C-D890-D0BFCD5EBFEA}"/>
              </a:ext>
            </a:extLst>
          </p:cNvPr>
          <p:cNvSpPr txBox="1"/>
          <p:nvPr/>
        </p:nvSpPr>
        <p:spPr>
          <a:xfrm>
            <a:off x="4331633" y="82834"/>
            <a:ext cx="2184893" cy="276999"/>
          </a:xfrm>
          <a:prstGeom prst="rect">
            <a:avLst/>
          </a:prstGeom>
          <a:noFill/>
        </p:spPr>
        <p:txBody>
          <a:bodyPr wrap="none" rtlCol="0">
            <a:spAutoFit/>
          </a:bodyPr>
          <a:lstStyle/>
          <a:p>
            <a:r>
              <a:rPr lang="ru-RU" sz="1200" b="1" dirty="0">
                <a:solidFill>
                  <a:srgbClr val="6600FF"/>
                </a:solidFill>
                <a:latin typeface="Times New Roman" panose="02020603050405020304" pitchFamily="18" charset="0"/>
                <a:cs typeface="Times New Roman" panose="02020603050405020304" pitchFamily="18" charset="0"/>
              </a:rPr>
              <a:t>Динамика доходов (</a:t>
            </a:r>
            <a:r>
              <a:rPr lang="ru-RU" sz="1200" b="1" dirty="0" err="1">
                <a:solidFill>
                  <a:srgbClr val="6600FF"/>
                </a:solidFill>
                <a:latin typeface="Times New Roman" panose="02020603050405020304" pitchFamily="18" charset="0"/>
                <a:cs typeface="Times New Roman" panose="02020603050405020304" pitchFamily="18" charset="0"/>
              </a:rPr>
              <a:t>тыс.руб</a:t>
            </a:r>
            <a:r>
              <a:rPr lang="ru-RU" sz="1200" b="1" dirty="0">
                <a:solidFill>
                  <a:srgbClr val="6600FF"/>
                </a:solidFill>
                <a:latin typeface="Times New Roman" panose="02020603050405020304" pitchFamily="18" charset="0"/>
                <a:cs typeface="Times New Roman" panose="02020603050405020304" pitchFamily="18" charset="0"/>
              </a:rPr>
              <a:t>.)</a:t>
            </a:r>
          </a:p>
        </p:txBody>
      </p:sp>
      <p:graphicFrame>
        <p:nvGraphicFramePr>
          <p:cNvPr id="4" name="Диаграмма 3">
            <a:extLst>
              <a:ext uri="{FF2B5EF4-FFF2-40B4-BE49-F238E27FC236}">
                <a16:creationId xmlns:a16="http://schemas.microsoft.com/office/drawing/2014/main" id="{9E921658-4980-92CD-5269-6AA6A33AC3E3}"/>
              </a:ext>
            </a:extLst>
          </p:cNvPr>
          <p:cNvGraphicFramePr/>
          <p:nvPr>
            <p:extLst>
              <p:ext uri="{D42A27DB-BD31-4B8C-83A1-F6EECF244321}">
                <p14:modId xmlns:p14="http://schemas.microsoft.com/office/powerpoint/2010/main" val="1700394714"/>
              </p:ext>
            </p:extLst>
          </p:nvPr>
        </p:nvGraphicFramePr>
        <p:xfrm>
          <a:off x="609600" y="719666"/>
          <a:ext cx="10810240" cy="541866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663718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EFD9D364-1BB7-B602-761A-066F84A61E2B}"/>
              </a:ext>
            </a:extLst>
          </p:cNvPr>
          <p:cNvPicPr>
            <a:picLocks noChangeAspect="1"/>
          </p:cNvPicPr>
          <p:nvPr/>
        </p:nvPicPr>
        <p:blipFill>
          <a:blip r:embed="rId2"/>
          <a:stretch>
            <a:fillRect/>
          </a:stretch>
        </p:blipFill>
        <p:spPr>
          <a:xfrm>
            <a:off x="0" y="1"/>
            <a:ext cx="12192000" cy="6857999"/>
          </a:xfrm>
          <a:prstGeom prst="rect">
            <a:avLst/>
          </a:prstGeom>
        </p:spPr>
      </p:pic>
      <p:sp>
        <p:nvSpPr>
          <p:cNvPr id="3" name="Прямоугольник: усеченные верхние углы 2">
            <a:extLst>
              <a:ext uri="{FF2B5EF4-FFF2-40B4-BE49-F238E27FC236}">
                <a16:creationId xmlns:a16="http://schemas.microsoft.com/office/drawing/2014/main" id="{8C9FAEEC-7A6C-75D3-2C93-E88E0B3BC2C8}"/>
              </a:ext>
            </a:extLst>
          </p:cNvPr>
          <p:cNvSpPr/>
          <p:nvPr/>
        </p:nvSpPr>
        <p:spPr>
          <a:xfrm>
            <a:off x="3363632" y="171744"/>
            <a:ext cx="4295517" cy="331595"/>
          </a:xfrm>
          <a:prstGeom prst="snip2SameRect">
            <a:avLst/>
          </a:prstGeom>
          <a:solidFill>
            <a:srgbClr val="7FEAFF">
              <a:alpha val="50000"/>
            </a:srgb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kumimoji="0" lang="ru-RU" sz="1200" b="1"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Публичные нормативные обязательства(</a:t>
            </a:r>
            <a:r>
              <a:rPr kumimoji="0" lang="ru-RU" sz="1200" b="1" u="none" strike="noStrike" kern="1200" cap="none" spc="0" normalizeH="0" baseline="0" noProof="0" dirty="0" err="1">
                <a:ln>
                  <a:noFill/>
                </a:ln>
                <a:solidFill>
                  <a:srgbClr val="0000CC"/>
                </a:solidFill>
                <a:effectLst/>
                <a:uLnTx/>
                <a:uFillTx/>
                <a:latin typeface="Times New Roman" panose="02020603050405020304" pitchFamily="18" charset="0"/>
                <a:ea typeface="+mn-ea"/>
                <a:cs typeface="Times New Roman" panose="02020603050405020304" pitchFamily="18" charset="0"/>
              </a:rPr>
              <a:t>руб</a:t>
            </a:r>
            <a:r>
              <a:rPr kumimoji="0" lang="ru-RU" sz="1200" b="1"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a:t>
            </a:r>
            <a:endParaRPr lang="ru-RU" sz="1200" b="1" dirty="0">
              <a:solidFill>
                <a:srgbClr val="0000CC"/>
              </a:solidFill>
              <a:latin typeface="Times New Roman" panose="02020603050405020304" pitchFamily="18" charset="0"/>
              <a:cs typeface="Times New Roman" panose="02020603050405020304" pitchFamily="18" charset="0"/>
            </a:endParaRPr>
          </a:p>
        </p:txBody>
      </p:sp>
      <p:sp>
        <p:nvSpPr>
          <p:cNvPr id="4" name="Стрелка: вниз 3">
            <a:extLst>
              <a:ext uri="{FF2B5EF4-FFF2-40B4-BE49-F238E27FC236}">
                <a16:creationId xmlns:a16="http://schemas.microsoft.com/office/drawing/2014/main" id="{D1973114-E3FD-D6BC-642B-4CAE66B38B1E}"/>
              </a:ext>
            </a:extLst>
          </p:cNvPr>
          <p:cNvSpPr/>
          <p:nvPr/>
        </p:nvSpPr>
        <p:spPr>
          <a:xfrm rot="1817026">
            <a:off x="3621903" y="519457"/>
            <a:ext cx="329992" cy="678928"/>
          </a:xfrm>
          <a:prstGeom prst="downArrow">
            <a:avLst/>
          </a:prstGeom>
          <a:solidFill>
            <a:srgbClr val="7FEA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5" name="Таблица 6">
            <a:extLst>
              <a:ext uri="{FF2B5EF4-FFF2-40B4-BE49-F238E27FC236}">
                <a16:creationId xmlns:a16="http://schemas.microsoft.com/office/drawing/2014/main" id="{9B02278D-E66B-145A-4314-21C759B655A8}"/>
              </a:ext>
            </a:extLst>
          </p:cNvPr>
          <p:cNvGraphicFramePr>
            <a:graphicFrameLocks noGrp="1"/>
          </p:cNvGraphicFramePr>
          <p:nvPr>
            <p:extLst>
              <p:ext uri="{D42A27DB-BD31-4B8C-83A1-F6EECF244321}">
                <p14:modId xmlns:p14="http://schemas.microsoft.com/office/powerpoint/2010/main" val="3206552508"/>
              </p:ext>
            </p:extLst>
          </p:nvPr>
        </p:nvGraphicFramePr>
        <p:xfrm>
          <a:off x="2062410" y="1196130"/>
          <a:ext cx="3448980" cy="1304714"/>
        </p:xfrm>
        <a:graphic>
          <a:graphicData uri="http://schemas.openxmlformats.org/drawingml/2006/table">
            <a:tbl>
              <a:tblPr firstRow="1" bandRow="1">
                <a:tableStyleId>{8A107856-5554-42FB-B03E-39F5DBC370BA}</a:tableStyleId>
              </a:tblPr>
              <a:tblGrid>
                <a:gridCol w="1149660">
                  <a:extLst>
                    <a:ext uri="{9D8B030D-6E8A-4147-A177-3AD203B41FA5}">
                      <a16:colId xmlns:a16="http://schemas.microsoft.com/office/drawing/2014/main" val="2391241340"/>
                    </a:ext>
                  </a:extLst>
                </a:gridCol>
                <a:gridCol w="1149660">
                  <a:extLst>
                    <a:ext uri="{9D8B030D-6E8A-4147-A177-3AD203B41FA5}">
                      <a16:colId xmlns:a16="http://schemas.microsoft.com/office/drawing/2014/main" val="2316280640"/>
                    </a:ext>
                  </a:extLst>
                </a:gridCol>
                <a:gridCol w="1149660">
                  <a:extLst>
                    <a:ext uri="{9D8B030D-6E8A-4147-A177-3AD203B41FA5}">
                      <a16:colId xmlns:a16="http://schemas.microsoft.com/office/drawing/2014/main" val="1169265140"/>
                    </a:ext>
                  </a:extLst>
                </a:gridCol>
              </a:tblGrid>
              <a:tr h="276837">
                <a:tc gridSpan="3">
                  <a:txBody>
                    <a:bodyPr/>
                    <a:lstStyle/>
                    <a:p>
                      <a:pPr algn="ctr"/>
                      <a:r>
                        <a:rPr lang="ru-RU" sz="1000" dirty="0">
                          <a:solidFill>
                            <a:srgbClr val="7030A0"/>
                          </a:solidFill>
                          <a:latin typeface="Times New Roman" panose="02020603050405020304" pitchFamily="18" charset="0"/>
                          <a:cs typeface="Times New Roman" panose="02020603050405020304" pitchFamily="18" charset="0"/>
                        </a:rPr>
                        <a:t>Компенсация части родительской платы за содержание ребенка в муниципальных образовательных учреждениях</a:t>
                      </a:r>
                    </a:p>
                  </a:txBody>
                  <a:tcPr/>
                </a:tc>
                <a:tc hMerge="1">
                  <a:txBody>
                    <a:bodyPr/>
                    <a:lstStyle/>
                    <a:p>
                      <a:endParaRPr lang="ru-RU" sz="1000" dirty="0">
                        <a:latin typeface="Times New Roman" panose="02020603050405020304" pitchFamily="18" charset="0"/>
                        <a:cs typeface="Times New Roman" panose="02020603050405020304" pitchFamily="18" charset="0"/>
                      </a:endParaRPr>
                    </a:p>
                  </a:txBody>
                  <a:tcPr/>
                </a:tc>
                <a:tc hMerge="1">
                  <a:txBody>
                    <a:bodyPr/>
                    <a:lstStyle/>
                    <a:p>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912906770"/>
                  </a:ext>
                </a:extLst>
              </a:tr>
              <a:tr h="276837">
                <a:tc>
                  <a:txBody>
                    <a:bodyPr/>
                    <a:lstStyle/>
                    <a:p>
                      <a:pPr algn="ctr"/>
                      <a:r>
                        <a:rPr lang="ru-RU" sz="1000" dirty="0">
                          <a:latin typeface="Times New Roman" panose="02020603050405020304" pitchFamily="18" charset="0"/>
                          <a:cs typeface="Times New Roman" panose="02020603050405020304" pitchFamily="18" charset="0"/>
                        </a:rPr>
                        <a:t>2026г</a:t>
                      </a:r>
                    </a:p>
                  </a:txBody>
                  <a:tcPr/>
                </a:tc>
                <a:tc>
                  <a:txBody>
                    <a:bodyPr/>
                    <a:lstStyle/>
                    <a:p>
                      <a:pPr algn="ctr"/>
                      <a:r>
                        <a:rPr lang="ru-RU" sz="1000" dirty="0">
                          <a:latin typeface="Times New Roman" panose="02020603050405020304" pitchFamily="18" charset="0"/>
                          <a:cs typeface="Times New Roman" panose="02020603050405020304" pitchFamily="18" charset="0"/>
                        </a:rPr>
                        <a:t>2027г</a:t>
                      </a:r>
                    </a:p>
                  </a:txBody>
                  <a:tcPr/>
                </a:tc>
                <a:tc>
                  <a:txBody>
                    <a:bodyPr/>
                    <a:lstStyle/>
                    <a:p>
                      <a:pPr algn="ctr"/>
                      <a:r>
                        <a:rPr lang="ru-RU" sz="1000" dirty="0">
                          <a:latin typeface="Times New Roman" panose="02020603050405020304" pitchFamily="18" charset="0"/>
                          <a:cs typeface="Times New Roman" panose="02020603050405020304" pitchFamily="18" charset="0"/>
                        </a:rPr>
                        <a:t>2028г</a:t>
                      </a:r>
                    </a:p>
                  </a:txBody>
                  <a:tcPr/>
                </a:tc>
                <a:extLst>
                  <a:ext uri="{0D108BD9-81ED-4DB2-BD59-A6C34878D82A}">
                    <a16:rowId xmlns:a16="http://schemas.microsoft.com/office/drawing/2014/main" val="124460683"/>
                  </a:ext>
                </a:extLst>
              </a:tr>
              <a:tr h="479237">
                <a:tc>
                  <a:txBody>
                    <a:bodyPr/>
                    <a:lstStyle/>
                    <a:p>
                      <a:pPr algn="ctr" fontAlgn="b"/>
                      <a:r>
                        <a:rPr lang="ru-RU" sz="1000" b="0" i="0" u="none" strike="noStrike" dirty="0">
                          <a:latin typeface="Times New Roman" panose="02020603050405020304" pitchFamily="18" charset="0"/>
                          <a:cs typeface="Times New Roman" panose="02020603050405020304" pitchFamily="18" charset="0"/>
                        </a:rPr>
                        <a:t>1570142,00</a:t>
                      </a:r>
                    </a:p>
                  </a:txBody>
                  <a:tcPr marL="7620" marR="7620" marT="7620" marB="0"/>
                </a:tc>
                <a:tc>
                  <a:txBody>
                    <a:bodyPr/>
                    <a:lstStyle/>
                    <a:p>
                      <a:pPr algn="ctr" fontAlgn="b"/>
                      <a:r>
                        <a:rPr lang="ru-RU" sz="1000" b="0" i="0" u="none" strike="noStrike" dirty="0">
                          <a:latin typeface="Times New Roman" panose="02020603050405020304" pitchFamily="18" charset="0"/>
                          <a:cs typeface="Times New Roman" panose="02020603050405020304" pitchFamily="18" charset="0"/>
                        </a:rPr>
                        <a:t>1727008,00</a:t>
                      </a:r>
                    </a:p>
                  </a:txBody>
                  <a:tcPr marL="7620" marR="7620" marT="7620" marB="0"/>
                </a:tc>
                <a:tc>
                  <a:txBody>
                    <a:bodyPr/>
                    <a:lstStyle/>
                    <a:p>
                      <a:pPr algn="ctr" fontAlgn="b"/>
                      <a:r>
                        <a:rPr lang="ru-RU" sz="1000" b="0" i="0" u="none" strike="noStrike" dirty="0">
                          <a:latin typeface="Times New Roman" panose="02020603050405020304" pitchFamily="18" charset="0"/>
                          <a:cs typeface="Times New Roman" panose="02020603050405020304" pitchFamily="18" charset="0"/>
                        </a:rPr>
                        <a:t>1795823,00</a:t>
                      </a:r>
                    </a:p>
                  </a:txBody>
                  <a:tcPr marL="7620" marR="7620" marT="7620" marB="0"/>
                </a:tc>
                <a:extLst>
                  <a:ext uri="{0D108BD9-81ED-4DB2-BD59-A6C34878D82A}">
                    <a16:rowId xmlns:a16="http://schemas.microsoft.com/office/drawing/2014/main" val="1844541610"/>
                  </a:ext>
                </a:extLst>
              </a:tr>
            </a:tbl>
          </a:graphicData>
        </a:graphic>
      </p:graphicFrame>
      <p:pic>
        <p:nvPicPr>
          <p:cNvPr id="7" name="Рисунок 6">
            <a:extLst>
              <a:ext uri="{FF2B5EF4-FFF2-40B4-BE49-F238E27FC236}">
                <a16:creationId xmlns:a16="http://schemas.microsoft.com/office/drawing/2014/main" id="{4D8878B8-6F4A-C551-A155-5D384FD1159E}"/>
              </a:ext>
            </a:extLst>
          </p:cNvPr>
          <p:cNvPicPr>
            <a:picLocks noChangeAspect="1"/>
          </p:cNvPicPr>
          <p:nvPr/>
        </p:nvPicPr>
        <p:blipFill>
          <a:blip r:embed="rId3"/>
          <a:stretch>
            <a:fillRect/>
          </a:stretch>
        </p:blipFill>
        <p:spPr>
          <a:xfrm>
            <a:off x="217262" y="1196130"/>
            <a:ext cx="1770929" cy="1304714"/>
          </a:xfrm>
          <a:prstGeom prst="rect">
            <a:avLst/>
          </a:prstGeom>
        </p:spPr>
      </p:pic>
      <p:sp>
        <p:nvSpPr>
          <p:cNvPr id="8" name="Стрелка: вниз 7">
            <a:extLst>
              <a:ext uri="{FF2B5EF4-FFF2-40B4-BE49-F238E27FC236}">
                <a16:creationId xmlns:a16="http://schemas.microsoft.com/office/drawing/2014/main" id="{06DF1B02-A2D4-E9EE-3BDF-472D87AA5DA8}"/>
              </a:ext>
            </a:extLst>
          </p:cNvPr>
          <p:cNvSpPr/>
          <p:nvPr/>
        </p:nvSpPr>
        <p:spPr>
          <a:xfrm rot="19400796">
            <a:off x="6777267" y="480025"/>
            <a:ext cx="339629" cy="702564"/>
          </a:xfrm>
          <a:prstGeom prst="downArrow">
            <a:avLst/>
          </a:prstGeom>
          <a:solidFill>
            <a:srgbClr val="7FEA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9" name="Таблица 8">
            <a:extLst>
              <a:ext uri="{FF2B5EF4-FFF2-40B4-BE49-F238E27FC236}">
                <a16:creationId xmlns:a16="http://schemas.microsoft.com/office/drawing/2014/main" id="{2F08D244-786F-C37D-9C08-E8DA48020209}"/>
              </a:ext>
            </a:extLst>
          </p:cNvPr>
          <p:cNvGraphicFramePr>
            <a:graphicFrameLocks noGrp="1"/>
          </p:cNvGraphicFramePr>
          <p:nvPr>
            <p:extLst>
              <p:ext uri="{D42A27DB-BD31-4B8C-83A1-F6EECF244321}">
                <p14:modId xmlns:p14="http://schemas.microsoft.com/office/powerpoint/2010/main" val="2336267727"/>
              </p:ext>
            </p:extLst>
          </p:nvPr>
        </p:nvGraphicFramePr>
        <p:xfrm>
          <a:off x="8307241" y="1196130"/>
          <a:ext cx="3644697" cy="1304714"/>
        </p:xfrm>
        <a:graphic>
          <a:graphicData uri="http://schemas.openxmlformats.org/drawingml/2006/table">
            <a:tbl>
              <a:tblPr firstRow="1" bandRow="1">
                <a:tableStyleId>{8A107856-5554-42FB-B03E-39F5DBC370BA}</a:tableStyleId>
              </a:tblPr>
              <a:tblGrid>
                <a:gridCol w="1214899">
                  <a:extLst>
                    <a:ext uri="{9D8B030D-6E8A-4147-A177-3AD203B41FA5}">
                      <a16:colId xmlns:a16="http://schemas.microsoft.com/office/drawing/2014/main" val="2391241340"/>
                    </a:ext>
                  </a:extLst>
                </a:gridCol>
                <a:gridCol w="1214899">
                  <a:extLst>
                    <a:ext uri="{9D8B030D-6E8A-4147-A177-3AD203B41FA5}">
                      <a16:colId xmlns:a16="http://schemas.microsoft.com/office/drawing/2014/main" val="2316280640"/>
                    </a:ext>
                  </a:extLst>
                </a:gridCol>
                <a:gridCol w="1214899">
                  <a:extLst>
                    <a:ext uri="{9D8B030D-6E8A-4147-A177-3AD203B41FA5}">
                      <a16:colId xmlns:a16="http://schemas.microsoft.com/office/drawing/2014/main" val="1169265140"/>
                    </a:ext>
                  </a:extLst>
                </a:gridCol>
              </a:tblGrid>
              <a:tr h="276837">
                <a:tc gridSpan="3">
                  <a:txBody>
                    <a:bodyPr/>
                    <a:lstStyle/>
                    <a:p>
                      <a:pPr algn="ctr"/>
                      <a:r>
                        <a:rPr lang="ru-RU" sz="1000" dirty="0">
                          <a:solidFill>
                            <a:srgbClr val="7030A0"/>
                          </a:solidFill>
                          <a:latin typeface="Times New Roman" panose="02020603050405020304" pitchFamily="18" charset="0"/>
                          <a:cs typeface="Times New Roman" panose="02020603050405020304" pitchFamily="18" charset="0"/>
                        </a:rPr>
                        <a:t>Социальная поддержка детей, оставшихся без попечения родителей, и лиц, принявших на воспитание в семью детей, оставшихся без попечения родителей</a:t>
                      </a:r>
                    </a:p>
                  </a:txBody>
                  <a:tcPr/>
                </a:tc>
                <a:tc hMerge="1">
                  <a:txBody>
                    <a:bodyPr/>
                    <a:lstStyle/>
                    <a:p>
                      <a:endParaRPr lang="ru-RU" sz="1000" dirty="0">
                        <a:latin typeface="Times New Roman" panose="02020603050405020304" pitchFamily="18" charset="0"/>
                        <a:cs typeface="Times New Roman" panose="02020603050405020304" pitchFamily="18" charset="0"/>
                      </a:endParaRPr>
                    </a:p>
                  </a:txBody>
                  <a:tcPr/>
                </a:tc>
                <a:tc hMerge="1">
                  <a:txBody>
                    <a:bodyPr/>
                    <a:lstStyle/>
                    <a:p>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749943004"/>
                  </a:ext>
                </a:extLst>
              </a:tr>
              <a:tr h="276837">
                <a:tc>
                  <a:txBody>
                    <a:bodyPr/>
                    <a:lstStyle/>
                    <a:p>
                      <a:pPr algn="ctr"/>
                      <a:r>
                        <a:rPr lang="ru-RU" sz="1000" dirty="0">
                          <a:latin typeface="Times New Roman" panose="02020603050405020304" pitchFamily="18" charset="0"/>
                          <a:cs typeface="Times New Roman" panose="02020603050405020304" pitchFamily="18" charset="0"/>
                        </a:rPr>
                        <a:t>2026г</a:t>
                      </a:r>
                    </a:p>
                  </a:txBody>
                  <a:tcPr/>
                </a:tc>
                <a:tc>
                  <a:txBody>
                    <a:bodyPr/>
                    <a:lstStyle/>
                    <a:p>
                      <a:pPr algn="ctr"/>
                      <a:r>
                        <a:rPr lang="ru-RU" sz="1000" dirty="0">
                          <a:latin typeface="Times New Roman" panose="02020603050405020304" pitchFamily="18" charset="0"/>
                          <a:cs typeface="Times New Roman" panose="02020603050405020304" pitchFamily="18" charset="0"/>
                        </a:rPr>
                        <a:t>2027г</a:t>
                      </a:r>
                    </a:p>
                  </a:txBody>
                  <a:tcPr/>
                </a:tc>
                <a:tc>
                  <a:txBody>
                    <a:bodyPr/>
                    <a:lstStyle/>
                    <a:p>
                      <a:pPr algn="ctr"/>
                      <a:r>
                        <a:rPr lang="ru-RU" sz="1000" dirty="0">
                          <a:latin typeface="Times New Roman" panose="02020603050405020304" pitchFamily="18" charset="0"/>
                          <a:cs typeface="Times New Roman" panose="02020603050405020304" pitchFamily="18" charset="0"/>
                        </a:rPr>
                        <a:t>2028г</a:t>
                      </a:r>
                    </a:p>
                  </a:txBody>
                  <a:tcPr/>
                </a:tc>
                <a:extLst>
                  <a:ext uri="{0D108BD9-81ED-4DB2-BD59-A6C34878D82A}">
                    <a16:rowId xmlns:a16="http://schemas.microsoft.com/office/drawing/2014/main" val="124460683"/>
                  </a:ext>
                </a:extLst>
              </a:tr>
              <a:tr h="479237">
                <a:tc>
                  <a:txBody>
                    <a:bodyPr/>
                    <a:lstStyle/>
                    <a:p>
                      <a:pPr algn="ctr" fontAlgn="b"/>
                      <a:r>
                        <a:rPr lang="ru-RU" sz="1000" b="0" i="0" u="none" strike="noStrike" dirty="0">
                          <a:latin typeface="Times New Roman" panose="02020603050405020304" pitchFamily="18" charset="0"/>
                          <a:cs typeface="Times New Roman" panose="02020603050405020304" pitchFamily="18" charset="0"/>
                        </a:rPr>
                        <a:t>21929382,91</a:t>
                      </a:r>
                    </a:p>
                  </a:txBody>
                  <a:tcPr marL="7620" marR="7620" marT="7620" marB="0"/>
                </a:tc>
                <a:tc>
                  <a:txBody>
                    <a:bodyPr/>
                    <a:lstStyle/>
                    <a:p>
                      <a:pPr algn="ctr" fontAlgn="b"/>
                      <a:r>
                        <a:rPr lang="ru-RU" sz="1000" b="0" i="0" u="none" strike="noStrike" dirty="0">
                          <a:latin typeface="Times New Roman" panose="02020603050405020304" pitchFamily="18" charset="0"/>
                          <a:cs typeface="Times New Roman" panose="02020603050405020304" pitchFamily="18" charset="0"/>
                        </a:rPr>
                        <a:t>21217306,00</a:t>
                      </a:r>
                    </a:p>
                  </a:txBody>
                  <a:tcPr marL="7620" marR="7620" marT="7620" marB="0"/>
                </a:tc>
                <a:tc>
                  <a:txBody>
                    <a:bodyPr/>
                    <a:lstStyle/>
                    <a:p>
                      <a:pPr algn="ctr" fontAlgn="b"/>
                      <a:r>
                        <a:rPr lang="ru-RU" sz="1000" b="0" i="0" u="none" strike="noStrike" dirty="0">
                          <a:latin typeface="Times New Roman" panose="02020603050405020304" pitchFamily="18" charset="0"/>
                          <a:cs typeface="Times New Roman" panose="02020603050405020304" pitchFamily="18" charset="0"/>
                        </a:rPr>
                        <a:t>17953590,55</a:t>
                      </a:r>
                    </a:p>
                  </a:txBody>
                  <a:tcPr marL="7620" marR="7620" marT="7620" marB="0"/>
                </a:tc>
                <a:extLst>
                  <a:ext uri="{0D108BD9-81ED-4DB2-BD59-A6C34878D82A}">
                    <a16:rowId xmlns:a16="http://schemas.microsoft.com/office/drawing/2014/main" val="1844541610"/>
                  </a:ext>
                </a:extLst>
              </a:tr>
            </a:tbl>
          </a:graphicData>
        </a:graphic>
      </p:graphicFrame>
      <p:pic>
        <p:nvPicPr>
          <p:cNvPr id="10" name="Рисунок 9">
            <a:extLst>
              <a:ext uri="{FF2B5EF4-FFF2-40B4-BE49-F238E27FC236}">
                <a16:creationId xmlns:a16="http://schemas.microsoft.com/office/drawing/2014/main" id="{E033F5F1-BC5F-8E72-BC3F-C4C2319B1294}"/>
              </a:ext>
            </a:extLst>
          </p:cNvPr>
          <p:cNvPicPr>
            <a:picLocks noChangeAspect="1"/>
          </p:cNvPicPr>
          <p:nvPr/>
        </p:nvPicPr>
        <p:blipFill>
          <a:blip r:embed="rId4"/>
          <a:stretch>
            <a:fillRect/>
          </a:stretch>
        </p:blipFill>
        <p:spPr>
          <a:xfrm>
            <a:off x="6202950" y="1196130"/>
            <a:ext cx="2043742" cy="1304714"/>
          </a:xfrm>
          <a:prstGeom prst="rect">
            <a:avLst/>
          </a:prstGeom>
        </p:spPr>
      </p:pic>
      <p:graphicFrame>
        <p:nvGraphicFramePr>
          <p:cNvPr id="11" name="Таблица 6">
            <a:extLst>
              <a:ext uri="{FF2B5EF4-FFF2-40B4-BE49-F238E27FC236}">
                <a16:creationId xmlns:a16="http://schemas.microsoft.com/office/drawing/2014/main" id="{E4F4752A-CDA9-0906-C674-3BCE9B9B0D28}"/>
              </a:ext>
            </a:extLst>
          </p:cNvPr>
          <p:cNvGraphicFramePr>
            <a:graphicFrameLocks noGrp="1"/>
          </p:cNvGraphicFramePr>
          <p:nvPr>
            <p:extLst>
              <p:ext uri="{D42A27DB-BD31-4B8C-83A1-F6EECF244321}">
                <p14:modId xmlns:p14="http://schemas.microsoft.com/office/powerpoint/2010/main" val="3325738749"/>
              </p:ext>
            </p:extLst>
          </p:nvPr>
        </p:nvGraphicFramePr>
        <p:xfrm>
          <a:off x="2628683" y="3646510"/>
          <a:ext cx="3121596" cy="1032911"/>
        </p:xfrm>
        <a:graphic>
          <a:graphicData uri="http://schemas.openxmlformats.org/drawingml/2006/table">
            <a:tbl>
              <a:tblPr firstRow="1" bandRow="1">
                <a:tableStyleId>{8A107856-5554-42FB-B03E-39F5DBC370BA}</a:tableStyleId>
              </a:tblPr>
              <a:tblGrid>
                <a:gridCol w="1040532">
                  <a:extLst>
                    <a:ext uri="{9D8B030D-6E8A-4147-A177-3AD203B41FA5}">
                      <a16:colId xmlns:a16="http://schemas.microsoft.com/office/drawing/2014/main" val="2391241340"/>
                    </a:ext>
                  </a:extLst>
                </a:gridCol>
                <a:gridCol w="1040532">
                  <a:extLst>
                    <a:ext uri="{9D8B030D-6E8A-4147-A177-3AD203B41FA5}">
                      <a16:colId xmlns:a16="http://schemas.microsoft.com/office/drawing/2014/main" val="2316280640"/>
                    </a:ext>
                  </a:extLst>
                </a:gridCol>
                <a:gridCol w="1040532">
                  <a:extLst>
                    <a:ext uri="{9D8B030D-6E8A-4147-A177-3AD203B41FA5}">
                      <a16:colId xmlns:a16="http://schemas.microsoft.com/office/drawing/2014/main" val="1169265140"/>
                    </a:ext>
                  </a:extLst>
                </a:gridCol>
              </a:tblGrid>
              <a:tr h="276837">
                <a:tc gridSpan="3">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Дорожный фонд</a:t>
                      </a:r>
                    </a:p>
                  </a:txBody>
                  <a:tcPr/>
                </a:tc>
                <a:tc hMerge="1">
                  <a:txBody>
                    <a:bodyPr/>
                    <a:lstStyle/>
                    <a:p>
                      <a:endParaRPr lang="ru-RU" sz="1000" dirty="0">
                        <a:latin typeface="Times New Roman" panose="02020603050405020304" pitchFamily="18" charset="0"/>
                        <a:cs typeface="Times New Roman" panose="02020603050405020304" pitchFamily="18" charset="0"/>
                      </a:endParaRPr>
                    </a:p>
                  </a:txBody>
                  <a:tcPr/>
                </a:tc>
                <a:tc hMerge="1">
                  <a:txBody>
                    <a:bodyPr/>
                    <a:lstStyle/>
                    <a:p>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912906770"/>
                  </a:ext>
                </a:extLst>
              </a:tr>
              <a:tr h="276837">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2026г</a:t>
                      </a:r>
                    </a:p>
                  </a:txBody>
                  <a:tcPr/>
                </a:tc>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2027г</a:t>
                      </a:r>
                    </a:p>
                  </a:txBody>
                  <a:tcPr/>
                </a:tc>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2028г</a:t>
                      </a:r>
                    </a:p>
                  </a:txBody>
                  <a:tcPr/>
                </a:tc>
                <a:extLst>
                  <a:ext uri="{0D108BD9-81ED-4DB2-BD59-A6C34878D82A}">
                    <a16:rowId xmlns:a16="http://schemas.microsoft.com/office/drawing/2014/main" val="124460683"/>
                  </a:ext>
                </a:extLst>
              </a:tr>
              <a:tr h="479237">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42414000,00</a:t>
                      </a:r>
                    </a:p>
                  </a:txBody>
                  <a:tcPr/>
                </a:tc>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57166000,00</a:t>
                      </a:r>
                    </a:p>
                  </a:txBody>
                  <a:tcPr/>
                </a:tc>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60709000,00</a:t>
                      </a:r>
                    </a:p>
                  </a:txBody>
                  <a:tcPr/>
                </a:tc>
                <a:extLst>
                  <a:ext uri="{0D108BD9-81ED-4DB2-BD59-A6C34878D82A}">
                    <a16:rowId xmlns:a16="http://schemas.microsoft.com/office/drawing/2014/main" val="1844541610"/>
                  </a:ext>
                </a:extLst>
              </a:tr>
            </a:tbl>
          </a:graphicData>
        </a:graphic>
      </p:graphicFrame>
      <p:graphicFrame>
        <p:nvGraphicFramePr>
          <p:cNvPr id="12" name="Таблица 6">
            <a:extLst>
              <a:ext uri="{FF2B5EF4-FFF2-40B4-BE49-F238E27FC236}">
                <a16:creationId xmlns:a16="http://schemas.microsoft.com/office/drawing/2014/main" id="{BDA3DB81-5666-BB6B-4BB7-214C65A9979B}"/>
              </a:ext>
            </a:extLst>
          </p:cNvPr>
          <p:cNvGraphicFramePr>
            <a:graphicFrameLocks noGrp="1"/>
          </p:cNvGraphicFramePr>
          <p:nvPr>
            <p:extLst>
              <p:ext uri="{D42A27DB-BD31-4B8C-83A1-F6EECF244321}">
                <p14:modId xmlns:p14="http://schemas.microsoft.com/office/powerpoint/2010/main" val="3793971971"/>
              </p:ext>
            </p:extLst>
          </p:nvPr>
        </p:nvGraphicFramePr>
        <p:xfrm>
          <a:off x="8256203" y="3856880"/>
          <a:ext cx="3441237" cy="1436659"/>
        </p:xfrm>
        <a:graphic>
          <a:graphicData uri="http://schemas.openxmlformats.org/drawingml/2006/table">
            <a:tbl>
              <a:tblPr firstRow="1" bandRow="1">
                <a:tableStyleId>{8A107856-5554-42FB-B03E-39F5DBC370BA}</a:tableStyleId>
              </a:tblPr>
              <a:tblGrid>
                <a:gridCol w="1147079">
                  <a:extLst>
                    <a:ext uri="{9D8B030D-6E8A-4147-A177-3AD203B41FA5}">
                      <a16:colId xmlns:a16="http://schemas.microsoft.com/office/drawing/2014/main" val="2391241340"/>
                    </a:ext>
                  </a:extLst>
                </a:gridCol>
                <a:gridCol w="1147079">
                  <a:extLst>
                    <a:ext uri="{9D8B030D-6E8A-4147-A177-3AD203B41FA5}">
                      <a16:colId xmlns:a16="http://schemas.microsoft.com/office/drawing/2014/main" val="2316280640"/>
                    </a:ext>
                  </a:extLst>
                </a:gridCol>
                <a:gridCol w="1147079">
                  <a:extLst>
                    <a:ext uri="{9D8B030D-6E8A-4147-A177-3AD203B41FA5}">
                      <a16:colId xmlns:a16="http://schemas.microsoft.com/office/drawing/2014/main" val="1169265140"/>
                    </a:ext>
                  </a:extLst>
                </a:gridCol>
              </a:tblGrid>
              <a:tr h="385048">
                <a:tc gridSpan="3">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Резервный фонд</a:t>
                      </a:r>
                    </a:p>
                  </a:txBody>
                  <a:tcPr/>
                </a:tc>
                <a:tc hMerge="1">
                  <a:txBody>
                    <a:bodyPr/>
                    <a:lstStyle/>
                    <a:p>
                      <a:endParaRPr lang="ru-RU" sz="1000" dirty="0">
                        <a:latin typeface="Times New Roman" panose="02020603050405020304" pitchFamily="18" charset="0"/>
                        <a:cs typeface="Times New Roman" panose="02020603050405020304" pitchFamily="18" charset="0"/>
                      </a:endParaRPr>
                    </a:p>
                  </a:txBody>
                  <a:tcPr/>
                </a:tc>
                <a:tc hMerge="1">
                  <a:txBody>
                    <a:bodyPr/>
                    <a:lstStyle/>
                    <a:p>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912906770"/>
                  </a:ext>
                </a:extLst>
              </a:tr>
              <a:tr h="385048">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2026г</a:t>
                      </a:r>
                    </a:p>
                  </a:txBody>
                  <a:tcPr/>
                </a:tc>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2027г</a:t>
                      </a:r>
                    </a:p>
                  </a:txBody>
                  <a:tcPr/>
                </a:tc>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2028г</a:t>
                      </a:r>
                    </a:p>
                  </a:txBody>
                  <a:tcPr/>
                </a:tc>
                <a:extLst>
                  <a:ext uri="{0D108BD9-81ED-4DB2-BD59-A6C34878D82A}">
                    <a16:rowId xmlns:a16="http://schemas.microsoft.com/office/drawing/2014/main" val="124460683"/>
                  </a:ext>
                </a:extLst>
              </a:tr>
              <a:tr h="666563">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11346930,00</a:t>
                      </a:r>
                    </a:p>
                  </a:txBody>
                  <a:tcPr/>
                </a:tc>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12349920,00</a:t>
                      </a:r>
                    </a:p>
                  </a:txBody>
                  <a:tcPr/>
                </a:tc>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563474,94</a:t>
                      </a:r>
                    </a:p>
                  </a:txBody>
                  <a:tcPr/>
                </a:tc>
                <a:extLst>
                  <a:ext uri="{0D108BD9-81ED-4DB2-BD59-A6C34878D82A}">
                    <a16:rowId xmlns:a16="http://schemas.microsoft.com/office/drawing/2014/main" val="1844541610"/>
                  </a:ext>
                </a:extLst>
              </a:tr>
            </a:tbl>
          </a:graphicData>
        </a:graphic>
      </p:graphicFrame>
      <p:pic>
        <p:nvPicPr>
          <p:cNvPr id="14" name="Рисунок 13">
            <a:extLst>
              <a:ext uri="{FF2B5EF4-FFF2-40B4-BE49-F238E27FC236}">
                <a16:creationId xmlns:a16="http://schemas.microsoft.com/office/drawing/2014/main" id="{31AEA2AC-F00A-F096-639F-DC72DC2B944E}"/>
              </a:ext>
            </a:extLst>
          </p:cNvPr>
          <p:cNvPicPr>
            <a:picLocks noChangeAspect="1"/>
          </p:cNvPicPr>
          <p:nvPr/>
        </p:nvPicPr>
        <p:blipFill>
          <a:blip r:embed="rId5"/>
          <a:stretch>
            <a:fillRect/>
          </a:stretch>
        </p:blipFill>
        <p:spPr>
          <a:xfrm>
            <a:off x="217262" y="3646510"/>
            <a:ext cx="2257490" cy="103291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5" name="Рисунок 14">
            <a:extLst>
              <a:ext uri="{FF2B5EF4-FFF2-40B4-BE49-F238E27FC236}">
                <a16:creationId xmlns:a16="http://schemas.microsoft.com/office/drawing/2014/main" id="{3CCB8065-FE02-83DA-DEE1-5B1757F15104}"/>
              </a:ext>
            </a:extLst>
          </p:cNvPr>
          <p:cNvPicPr>
            <a:picLocks noChangeAspect="1"/>
          </p:cNvPicPr>
          <p:nvPr/>
        </p:nvPicPr>
        <p:blipFill>
          <a:blip r:embed="rId6"/>
          <a:stretch>
            <a:fillRect/>
          </a:stretch>
        </p:blipFill>
        <p:spPr>
          <a:xfrm>
            <a:off x="5947160" y="3856881"/>
            <a:ext cx="2257490" cy="143665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0301489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10DE02C2-A132-F9C3-E83C-6DBDE6696DF9}"/>
              </a:ext>
            </a:extLst>
          </p:cNvPr>
          <p:cNvPicPr>
            <a:picLocks noChangeAspect="1"/>
          </p:cNvPicPr>
          <p:nvPr/>
        </p:nvPicPr>
        <p:blipFill>
          <a:blip r:embed="rId2"/>
          <a:stretch>
            <a:fillRect/>
          </a:stretch>
        </p:blipFill>
        <p:spPr>
          <a:xfrm>
            <a:off x="0" y="0"/>
            <a:ext cx="12192000" cy="6857999"/>
          </a:xfrm>
          <a:prstGeom prst="rect">
            <a:avLst/>
          </a:prstGeom>
        </p:spPr>
      </p:pic>
      <p:pic>
        <p:nvPicPr>
          <p:cNvPr id="4" name="Рисунок 3">
            <a:extLst>
              <a:ext uri="{FF2B5EF4-FFF2-40B4-BE49-F238E27FC236}">
                <a16:creationId xmlns:a16="http://schemas.microsoft.com/office/drawing/2014/main" id="{19AE60BC-14BE-FAA1-A7E5-024BD512202F}"/>
              </a:ext>
            </a:extLst>
          </p:cNvPr>
          <p:cNvPicPr>
            <a:picLocks noChangeAspect="1"/>
          </p:cNvPicPr>
          <p:nvPr/>
        </p:nvPicPr>
        <p:blipFill>
          <a:blip r:embed="rId3"/>
          <a:stretch>
            <a:fillRect/>
          </a:stretch>
        </p:blipFill>
        <p:spPr>
          <a:xfrm>
            <a:off x="328805" y="269749"/>
            <a:ext cx="1652159" cy="932769"/>
          </a:xfrm>
          <a:prstGeom prst="rect">
            <a:avLst/>
          </a:prstGeom>
        </p:spPr>
      </p:pic>
      <p:sp>
        <p:nvSpPr>
          <p:cNvPr id="5" name="TextBox 4">
            <a:extLst>
              <a:ext uri="{FF2B5EF4-FFF2-40B4-BE49-F238E27FC236}">
                <a16:creationId xmlns:a16="http://schemas.microsoft.com/office/drawing/2014/main" id="{53F61F9F-7257-5B97-D082-FC41CEA1955E}"/>
              </a:ext>
            </a:extLst>
          </p:cNvPr>
          <p:cNvSpPr txBox="1"/>
          <p:nvPr/>
        </p:nvSpPr>
        <p:spPr>
          <a:xfrm>
            <a:off x="4762850" y="85083"/>
            <a:ext cx="6153324" cy="276999"/>
          </a:xfrm>
          <a:prstGeom prst="rect">
            <a:avLst/>
          </a:prstGeom>
          <a:noFill/>
        </p:spPr>
        <p:txBody>
          <a:bodyPr wrap="square">
            <a:spAutoFit/>
          </a:bodyPr>
          <a:lstStyle/>
          <a:p>
            <a:r>
              <a:rPr lang="ru-RU" sz="1200" b="1" kern="0" dirty="0">
                <a:solidFill>
                  <a:srgbClr val="6600FF"/>
                </a:solidFill>
                <a:effectLst/>
                <a:latin typeface="Times New Roman" panose="02020603050405020304" pitchFamily="18" charset="0"/>
                <a:ea typeface="Times New Roman" panose="02020603050405020304" pitchFamily="18" charset="0"/>
                <a:cs typeface="Times New Roman" panose="02020603050405020304" pitchFamily="18" charset="0"/>
              </a:rPr>
              <a:t>Муниципальный долг</a:t>
            </a:r>
            <a:endParaRPr lang="ru-RU" sz="1200" dirty="0"/>
          </a:p>
        </p:txBody>
      </p:sp>
      <p:sp>
        <p:nvSpPr>
          <p:cNvPr id="7" name="TextBox 6">
            <a:extLst>
              <a:ext uri="{FF2B5EF4-FFF2-40B4-BE49-F238E27FC236}">
                <a16:creationId xmlns:a16="http://schemas.microsoft.com/office/drawing/2014/main" id="{C961928F-6659-BAA2-52CC-44C044A177B6}"/>
              </a:ext>
            </a:extLst>
          </p:cNvPr>
          <p:cNvSpPr txBox="1"/>
          <p:nvPr/>
        </p:nvSpPr>
        <p:spPr>
          <a:xfrm>
            <a:off x="2309769" y="362082"/>
            <a:ext cx="9255153" cy="430887"/>
          </a:xfrm>
          <a:prstGeom prst="rect">
            <a:avLst/>
          </a:prstGeom>
          <a:noFill/>
        </p:spPr>
        <p:txBody>
          <a:bodyPr wrap="square">
            <a:spAutoFit/>
          </a:bodyPr>
          <a:lstStyle/>
          <a:p>
            <a:pPr algn="ctr"/>
            <a:r>
              <a:rPr lang="ru-RU" sz="1100" b="0" i="0" u="none" strike="noStrike" dirty="0">
                <a:solidFill>
                  <a:srgbClr val="000000"/>
                </a:solidFill>
                <a:effectLst/>
                <a:latin typeface="Times New Roman" panose="02020603050405020304" pitchFamily="18" charset="0"/>
                <a:cs typeface="Times New Roman" panose="02020603050405020304" pitchFamily="18" charset="0"/>
              </a:rPr>
              <a:t>В проекте решения о бюджете на 2026 год и плановый период 2027 и 2028 годов ограничения по предельному объему муниципального долга и верхнего предельного муниципального долга отсутствуют.</a:t>
            </a:r>
            <a:r>
              <a:rPr lang="ru-RU" sz="1100" dirty="0">
                <a:latin typeface="Times New Roman" panose="02020603050405020304" pitchFamily="18" charset="0"/>
                <a:cs typeface="Times New Roman" panose="02020603050405020304" pitchFamily="18" charset="0"/>
              </a:rPr>
              <a:t> </a:t>
            </a:r>
          </a:p>
        </p:txBody>
      </p:sp>
      <p:graphicFrame>
        <p:nvGraphicFramePr>
          <p:cNvPr id="8" name="Таблица 7">
            <a:extLst>
              <a:ext uri="{FF2B5EF4-FFF2-40B4-BE49-F238E27FC236}">
                <a16:creationId xmlns:a16="http://schemas.microsoft.com/office/drawing/2014/main" id="{A5852F85-9187-DDA2-117D-F37032C878C3}"/>
              </a:ext>
            </a:extLst>
          </p:cNvPr>
          <p:cNvGraphicFramePr>
            <a:graphicFrameLocks noGrp="1"/>
          </p:cNvGraphicFramePr>
          <p:nvPr>
            <p:extLst>
              <p:ext uri="{D42A27DB-BD31-4B8C-83A1-F6EECF244321}">
                <p14:modId xmlns:p14="http://schemas.microsoft.com/office/powerpoint/2010/main" val="3424681394"/>
              </p:ext>
            </p:extLst>
          </p:nvPr>
        </p:nvGraphicFramePr>
        <p:xfrm>
          <a:off x="198539" y="1887557"/>
          <a:ext cx="11794922" cy="3369078"/>
        </p:xfrm>
        <a:graphic>
          <a:graphicData uri="http://schemas.openxmlformats.org/drawingml/2006/table">
            <a:tbl>
              <a:tblPr>
                <a:tableStyleId>{69CF1AB2-1976-4502-BF36-3FF5EA218861}</a:tableStyleId>
              </a:tblPr>
              <a:tblGrid>
                <a:gridCol w="4915949">
                  <a:extLst>
                    <a:ext uri="{9D8B030D-6E8A-4147-A177-3AD203B41FA5}">
                      <a16:colId xmlns:a16="http://schemas.microsoft.com/office/drawing/2014/main" val="3041103638"/>
                    </a:ext>
                  </a:extLst>
                </a:gridCol>
                <a:gridCol w="1316963">
                  <a:extLst>
                    <a:ext uri="{9D8B030D-6E8A-4147-A177-3AD203B41FA5}">
                      <a16:colId xmlns:a16="http://schemas.microsoft.com/office/drawing/2014/main" val="175518779"/>
                    </a:ext>
                  </a:extLst>
                </a:gridCol>
                <a:gridCol w="1389420">
                  <a:extLst>
                    <a:ext uri="{9D8B030D-6E8A-4147-A177-3AD203B41FA5}">
                      <a16:colId xmlns:a16="http://schemas.microsoft.com/office/drawing/2014/main" val="3289722208"/>
                    </a:ext>
                  </a:extLst>
                </a:gridCol>
                <a:gridCol w="1488974">
                  <a:extLst>
                    <a:ext uri="{9D8B030D-6E8A-4147-A177-3AD203B41FA5}">
                      <a16:colId xmlns:a16="http://schemas.microsoft.com/office/drawing/2014/main" val="1945430948"/>
                    </a:ext>
                  </a:extLst>
                </a:gridCol>
                <a:gridCol w="1263897">
                  <a:extLst>
                    <a:ext uri="{9D8B030D-6E8A-4147-A177-3AD203B41FA5}">
                      <a16:colId xmlns:a16="http://schemas.microsoft.com/office/drawing/2014/main" val="4155469845"/>
                    </a:ext>
                  </a:extLst>
                </a:gridCol>
                <a:gridCol w="1419719">
                  <a:extLst>
                    <a:ext uri="{9D8B030D-6E8A-4147-A177-3AD203B41FA5}">
                      <a16:colId xmlns:a16="http://schemas.microsoft.com/office/drawing/2014/main" val="3513893042"/>
                    </a:ext>
                  </a:extLst>
                </a:gridCol>
              </a:tblGrid>
              <a:tr h="295262">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nchor="b"/>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на 01.01.2025г (факт)</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на 01.01.2026г (оценка)</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01.01.2027г (прогноз)</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01.01.2028г (прогноз)</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01.01.2029г (прогноз)</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nchor="ctr"/>
                </a:tc>
                <a:extLst>
                  <a:ext uri="{0D108BD9-81ED-4DB2-BD59-A6C34878D82A}">
                    <a16:rowId xmlns:a16="http://schemas.microsoft.com/office/drawing/2014/main" val="3807190293"/>
                  </a:ext>
                </a:extLst>
              </a:tr>
              <a:tr h="192947">
                <a:tc>
                  <a:txBody>
                    <a:bodyPr/>
                    <a:lstStyle/>
                    <a:p>
                      <a:pPr algn="just" fontAlgn="t"/>
                      <a:r>
                        <a:rPr lang="ru-RU" sz="1000" b="1" u="none" strike="noStrike" dirty="0">
                          <a:effectLst/>
                          <a:latin typeface="Times New Roman" panose="02020603050405020304" pitchFamily="18" charset="0"/>
                          <a:cs typeface="Times New Roman" panose="02020603050405020304" pitchFamily="18" charset="0"/>
                        </a:rPr>
                        <a:t>Муниципальный внутренний долг  на 01 января соответствующего года</a:t>
                      </a:r>
                      <a:endParaRPr lang="ru-RU" sz="10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0,00</a:t>
                      </a:r>
                      <a:endParaRPr lang="ru-RU" sz="10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0,00</a:t>
                      </a:r>
                      <a:endParaRPr lang="ru-RU" sz="10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0,00</a:t>
                      </a:r>
                      <a:endParaRPr lang="ru-RU" sz="10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0,00</a:t>
                      </a:r>
                      <a:endParaRPr lang="ru-RU" sz="10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0,00</a:t>
                      </a:r>
                      <a:endParaRPr lang="ru-RU" sz="10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3789281417"/>
                  </a:ext>
                </a:extLst>
              </a:tr>
              <a:tr h="169258">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1. Муниципальные ценные бумаги:</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3491873844"/>
                  </a:ext>
                </a:extLst>
              </a:tr>
              <a:tr h="155153">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 привлечение средств от размещения ценных бумаг</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3771404130"/>
                  </a:ext>
                </a:extLst>
              </a:tr>
              <a:tr h="169258">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 погашение номинальной стоимости ценных бумаг</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2000832017"/>
                  </a:ext>
                </a:extLst>
              </a:tr>
              <a:tr h="152283">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2. Кредиты, полученные от кредитных организаций:</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2203660841"/>
                  </a:ext>
                </a:extLst>
              </a:tr>
              <a:tr h="218625">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 привлечение кредитов</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911679523"/>
                  </a:ext>
                </a:extLst>
              </a:tr>
              <a:tr h="190415">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 погашение основной суммы долга</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712018106"/>
                  </a:ext>
                </a:extLst>
              </a:tr>
              <a:tr h="186578">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3. Бюджетные кредиты, привлеченные от других бюджетов бюджетной системы РФ:</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4223301356"/>
                  </a:ext>
                </a:extLst>
              </a:tr>
              <a:tr h="163779">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 привлечение кредитов</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3610167440"/>
                  </a:ext>
                </a:extLst>
              </a:tr>
              <a:tr h="197468">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 погашение основной суммы долга</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1408222972"/>
                  </a:ext>
                </a:extLst>
              </a:tr>
              <a:tr h="163259">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4. Муниципальные гарантии</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815467773"/>
                  </a:ext>
                </a:extLst>
              </a:tr>
              <a:tr h="159391">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 предоставление  муниципальных гарантий</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3625851710"/>
                  </a:ext>
                </a:extLst>
              </a:tr>
              <a:tr h="197468">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 исполнение муниципальных гарантий</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3712619467"/>
                  </a:ext>
                </a:extLst>
              </a:tr>
              <a:tr h="201823">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5. Объем иных непогашенных долговых обязательст муниципального образования</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3333580477"/>
                  </a:ext>
                </a:extLst>
              </a:tr>
              <a:tr h="171160">
                <a:tc>
                  <a:txBody>
                    <a:bodyPr/>
                    <a:lstStyle/>
                    <a:p>
                      <a:pPr algn="just" fontAlgn="t"/>
                      <a:r>
                        <a:rPr lang="ru-RU" sz="1000" b="1" u="none" strike="noStrike" dirty="0">
                          <a:effectLst/>
                          <a:latin typeface="Times New Roman" panose="02020603050405020304" pitchFamily="18" charset="0"/>
                          <a:cs typeface="Times New Roman" panose="02020603050405020304" pitchFamily="18" charset="0"/>
                        </a:rPr>
                        <a:t>Верхний предел муниципального внутреннего долга на 01 января соответствующего года, всего</a:t>
                      </a:r>
                      <a:endParaRPr lang="ru-RU" sz="10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0,00</a:t>
                      </a:r>
                      <a:endParaRPr lang="ru-RU" sz="10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0,00</a:t>
                      </a:r>
                      <a:endParaRPr lang="ru-RU" sz="10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0,00</a:t>
                      </a:r>
                      <a:endParaRPr lang="ru-RU" sz="10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0,00</a:t>
                      </a:r>
                      <a:endParaRPr lang="ru-RU" sz="10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0,00</a:t>
                      </a:r>
                      <a:endParaRPr lang="ru-RU" sz="10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3443945927"/>
                  </a:ext>
                </a:extLst>
              </a:tr>
              <a:tr h="232730">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в том числе по муниципальным гарантиям</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3036752363"/>
                  </a:ext>
                </a:extLst>
              </a:tr>
            </a:tbl>
          </a:graphicData>
        </a:graphic>
      </p:graphicFrame>
    </p:spTree>
    <p:extLst>
      <p:ext uri="{BB962C8B-B14F-4D97-AF65-F5344CB8AC3E}">
        <p14:creationId xmlns:p14="http://schemas.microsoft.com/office/powerpoint/2010/main" val="39569217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FE79A29-BFCD-DA34-3175-3D0412D3B91C}"/>
              </a:ext>
            </a:extLst>
          </p:cNvPr>
          <p:cNvPicPr>
            <a:picLocks noChangeAspect="1"/>
          </p:cNvPicPr>
          <p:nvPr/>
        </p:nvPicPr>
        <p:blipFill>
          <a:blip r:embed="rId2"/>
          <a:stretch>
            <a:fillRect/>
          </a:stretch>
        </p:blipFill>
        <p:spPr>
          <a:xfrm>
            <a:off x="0" y="0"/>
            <a:ext cx="12192000" cy="6857999"/>
          </a:xfrm>
          <a:prstGeom prst="rect">
            <a:avLst/>
          </a:prstGeom>
        </p:spPr>
      </p:pic>
      <p:sp>
        <p:nvSpPr>
          <p:cNvPr id="5" name="TextBox 4">
            <a:extLst>
              <a:ext uri="{FF2B5EF4-FFF2-40B4-BE49-F238E27FC236}">
                <a16:creationId xmlns:a16="http://schemas.microsoft.com/office/drawing/2014/main" id="{DE0FE694-3129-825F-F6C3-74212128A266}"/>
              </a:ext>
            </a:extLst>
          </p:cNvPr>
          <p:cNvSpPr txBox="1"/>
          <p:nvPr/>
        </p:nvSpPr>
        <p:spPr>
          <a:xfrm>
            <a:off x="2615269" y="150893"/>
            <a:ext cx="6153324" cy="461665"/>
          </a:xfrm>
          <a:prstGeom prst="rect">
            <a:avLst/>
          </a:prstGeom>
          <a:noFill/>
        </p:spPr>
        <p:txBody>
          <a:bodyPr wrap="square">
            <a:spAutoFit/>
          </a:bodyPr>
          <a:lstStyle/>
          <a:p>
            <a:pPr algn="ctr"/>
            <a:r>
              <a:rPr kumimoji="0" lang="ru-RU" sz="1200" b="1" u="none" strike="noStrike" kern="1200" cap="none" spc="0" normalizeH="0" baseline="0" noProof="0" dirty="0">
                <a:ln>
                  <a:noFill/>
                </a:ln>
                <a:solidFill>
                  <a:srgbClr val="3333CC"/>
                </a:solidFill>
                <a:effectLst/>
                <a:uLnTx/>
                <a:uFillTx/>
                <a:latin typeface="Times New Roman" panose="02020603050405020304" pitchFamily="18" charset="0"/>
                <a:ea typeface="+mn-ea"/>
                <a:cs typeface="Times New Roman" panose="02020603050405020304" pitchFamily="18" charset="0"/>
              </a:rPr>
              <a:t>Структура доходов бюджета округа (руб.)</a:t>
            </a:r>
          </a:p>
          <a:p>
            <a:pPr algn="ctr"/>
            <a:r>
              <a:rPr lang="ru-RU" sz="1200" b="1" dirty="0">
                <a:solidFill>
                  <a:srgbClr val="3333CC"/>
                </a:solidFill>
                <a:latin typeface="Times New Roman" panose="02020603050405020304" pitchFamily="18" charset="0"/>
                <a:cs typeface="Times New Roman" panose="02020603050405020304" pitchFamily="18" charset="0"/>
              </a:rPr>
              <a:t>налоговые и неналоговые поступления</a:t>
            </a:r>
          </a:p>
        </p:txBody>
      </p:sp>
      <p:graphicFrame>
        <p:nvGraphicFramePr>
          <p:cNvPr id="6" name="Таблица 3">
            <a:extLst>
              <a:ext uri="{FF2B5EF4-FFF2-40B4-BE49-F238E27FC236}">
                <a16:creationId xmlns:a16="http://schemas.microsoft.com/office/drawing/2014/main" id="{B1411996-00ED-0E3B-C43D-3E2ED5235362}"/>
              </a:ext>
            </a:extLst>
          </p:cNvPr>
          <p:cNvGraphicFramePr>
            <a:graphicFrameLocks noGrp="1"/>
          </p:cNvGraphicFramePr>
          <p:nvPr>
            <p:extLst>
              <p:ext uri="{D42A27DB-BD31-4B8C-83A1-F6EECF244321}">
                <p14:modId xmlns:p14="http://schemas.microsoft.com/office/powerpoint/2010/main" val="3230457101"/>
              </p:ext>
            </p:extLst>
          </p:nvPr>
        </p:nvGraphicFramePr>
        <p:xfrm>
          <a:off x="264260" y="939512"/>
          <a:ext cx="11663479" cy="5707380"/>
        </p:xfrm>
        <a:graphic>
          <a:graphicData uri="http://schemas.openxmlformats.org/drawingml/2006/table">
            <a:tbl>
              <a:tblPr firstRow="1" bandRow="1">
                <a:tableStyleId>{BC89EF96-8CEA-46FF-86C4-4CE0E7609802}</a:tableStyleId>
              </a:tblPr>
              <a:tblGrid>
                <a:gridCol w="2745983">
                  <a:extLst>
                    <a:ext uri="{9D8B030D-6E8A-4147-A177-3AD203B41FA5}">
                      <a16:colId xmlns:a16="http://schemas.microsoft.com/office/drawing/2014/main" val="4210235011"/>
                    </a:ext>
                  </a:extLst>
                </a:gridCol>
                <a:gridCol w="998290">
                  <a:extLst>
                    <a:ext uri="{9D8B030D-6E8A-4147-A177-3AD203B41FA5}">
                      <a16:colId xmlns:a16="http://schemas.microsoft.com/office/drawing/2014/main" val="1045015154"/>
                    </a:ext>
                  </a:extLst>
                </a:gridCol>
                <a:gridCol w="981512">
                  <a:extLst>
                    <a:ext uri="{9D8B030D-6E8A-4147-A177-3AD203B41FA5}">
                      <a16:colId xmlns:a16="http://schemas.microsoft.com/office/drawing/2014/main" val="1357531885"/>
                    </a:ext>
                  </a:extLst>
                </a:gridCol>
                <a:gridCol w="1182847">
                  <a:extLst>
                    <a:ext uri="{9D8B030D-6E8A-4147-A177-3AD203B41FA5}">
                      <a16:colId xmlns:a16="http://schemas.microsoft.com/office/drawing/2014/main" val="4245390910"/>
                    </a:ext>
                  </a:extLst>
                </a:gridCol>
                <a:gridCol w="855677">
                  <a:extLst>
                    <a:ext uri="{9D8B030D-6E8A-4147-A177-3AD203B41FA5}">
                      <a16:colId xmlns:a16="http://schemas.microsoft.com/office/drawing/2014/main" val="1022901608"/>
                    </a:ext>
                  </a:extLst>
                </a:gridCol>
                <a:gridCol w="880844">
                  <a:extLst>
                    <a:ext uri="{9D8B030D-6E8A-4147-A177-3AD203B41FA5}">
                      <a16:colId xmlns:a16="http://schemas.microsoft.com/office/drawing/2014/main" val="2761547690"/>
                    </a:ext>
                  </a:extLst>
                </a:gridCol>
                <a:gridCol w="939567">
                  <a:extLst>
                    <a:ext uri="{9D8B030D-6E8A-4147-A177-3AD203B41FA5}">
                      <a16:colId xmlns:a16="http://schemas.microsoft.com/office/drawing/2014/main" val="2761571145"/>
                    </a:ext>
                  </a:extLst>
                </a:gridCol>
                <a:gridCol w="1006679">
                  <a:extLst>
                    <a:ext uri="{9D8B030D-6E8A-4147-A177-3AD203B41FA5}">
                      <a16:colId xmlns:a16="http://schemas.microsoft.com/office/drawing/2014/main" val="2100720313"/>
                    </a:ext>
                  </a:extLst>
                </a:gridCol>
                <a:gridCol w="2072080">
                  <a:extLst>
                    <a:ext uri="{9D8B030D-6E8A-4147-A177-3AD203B41FA5}">
                      <a16:colId xmlns:a16="http://schemas.microsoft.com/office/drawing/2014/main" val="1851167091"/>
                    </a:ext>
                  </a:extLst>
                </a:gridCol>
              </a:tblGrid>
              <a:tr h="314588">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Наименование доходов</a:t>
                      </a:r>
                    </a:p>
                  </a:txBody>
                  <a:tcPr>
                    <a:solidFill>
                      <a:srgbClr val="F1E7FF"/>
                    </a:solidFill>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2024г</a:t>
                      </a:r>
                    </a:p>
                    <a:p>
                      <a:pPr algn="ctr"/>
                      <a:r>
                        <a:rPr lang="ru-RU" sz="1000" dirty="0">
                          <a:latin typeface="Times New Roman" panose="02020603050405020304" pitchFamily="18" charset="0"/>
                          <a:cs typeface="Times New Roman" panose="02020603050405020304" pitchFamily="18" charset="0"/>
                        </a:rPr>
                        <a:t>отчет</a:t>
                      </a:r>
                    </a:p>
                  </a:txBody>
                  <a:tcPr>
                    <a:solidFill>
                      <a:srgbClr val="F1E7FF"/>
                    </a:solidFill>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2025г</a:t>
                      </a:r>
                    </a:p>
                    <a:p>
                      <a:pPr algn="ctr"/>
                      <a:r>
                        <a:rPr lang="ru-RU" sz="1000" dirty="0">
                          <a:latin typeface="Times New Roman" panose="02020603050405020304" pitchFamily="18" charset="0"/>
                          <a:cs typeface="Times New Roman" panose="02020603050405020304" pitchFamily="18" charset="0"/>
                        </a:rPr>
                        <a:t>оценка</a:t>
                      </a:r>
                    </a:p>
                  </a:txBody>
                  <a:tcPr>
                    <a:solidFill>
                      <a:srgbClr val="F1E7FF"/>
                    </a:solidFill>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2026г</a:t>
                      </a:r>
                    </a:p>
                    <a:p>
                      <a:pPr algn="ctr"/>
                      <a:r>
                        <a:rPr lang="ru-RU" sz="1000" dirty="0">
                          <a:latin typeface="Times New Roman" panose="02020603050405020304" pitchFamily="18" charset="0"/>
                          <a:cs typeface="Times New Roman" panose="02020603050405020304" pitchFamily="18" charset="0"/>
                        </a:rPr>
                        <a:t>прогноз</a:t>
                      </a:r>
                    </a:p>
                  </a:txBody>
                  <a:tcPr>
                    <a:solidFill>
                      <a:srgbClr val="F1E7FF"/>
                    </a:solidFill>
                  </a:tcPr>
                </a:tc>
                <a:tc>
                  <a:txBody>
                    <a:bodyPr/>
                    <a:lstStyle/>
                    <a:p>
                      <a:pPr algn="ctr"/>
                      <a:r>
                        <a:rPr lang="ru-RU" sz="1000" b="1" dirty="0">
                          <a:latin typeface="Times New Roman" panose="02020603050405020304" pitchFamily="18" charset="0"/>
                          <a:cs typeface="Times New Roman" panose="02020603050405020304" pitchFamily="18" charset="0"/>
                        </a:rPr>
                        <a:t>% 2026г к 2024г</a:t>
                      </a:r>
                    </a:p>
                  </a:txBody>
                  <a:tcPr>
                    <a:solidFill>
                      <a:srgbClr val="F1E7FF"/>
                    </a:solidFill>
                  </a:tcPr>
                </a:tc>
                <a:tc>
                  <a:txBody>
                    <a:bodyPr/>
                    <a:lstStyle/>
                    <a:p>
                      <a:pPr algn="ctr"/>
                      <a:r>
                        <a:rPr lang="ru-RU" sz="1000" b="1" dirty="0">
                          <a:latin typeface="Times New Roman" panose="02020603050405020304" pitchFamily="18" charset="0"/>
                          <a:cs typeface="Times New Roman" panose="02020603050405020304" pitchFamily="18" charset="0"/>
                        </a:rPr>
                        <a:t>% 2026г к 2025г</a:t>
                      </a:r>
                    </a:p>
                  </a:txBody>
                  <a:tcPr>
                    <a:solidFill>
                      <a:srgbClr val="F1E7FF"/>
                    </a:solidFill>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2027г</a:t>
                      </a:r>
                    </a:p>
                    <a:p>
                      <a:pPr algn="ctr"/>
                      <a:r>
                        <a:rPr lang="ru-RU" sz="1000" dirty="0">
                          <a:latin typeface="Times New Roman" panose="02020603050405020304" pitchFamily="18" charset="0"/>
                          <a:cs typeface="Times New Roman" panose="02020603050405020304" pitchFamily="18" charset="0"/>
                        </a:rPr>
                        <a:t>прогноз</a:t>
                      </a:r>
                    </a:p>
                  </a:txBody>
                  <a:tcPr>
                    <a:solidFill>
                      <a:srgbClr val="F1E7FF"/>
                    </a:solidFill>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2028г</a:t>
                      </a:r>
                    </a:p>
                    <a:p>
                      <a:pPr algn="ctr"/>
                      <a:r>
                        <a:rPr lang="ru-RU" sz="1000" dirty="0">
                          <a:latin typeface="Times New Roman" panose="02020603050405020304" pitchFamily="18" charset="0"/>
                          <a:cs typeface="Times New Roman" panose="02020603050405020304" pitchFamily="18" charset="0"/>
                        </a:rPr>
                        <a:t>прогноз</a:t>
                      </a:r>
                    </a:p>
                  </a:txBody>
                  <a:tcPr>
                    <a:solidFill>
                      <a:srgbClr val="F1E7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Норматив отчислений</a:t>
                      </a:r>
                    </a:p>
                    <a:p>
                      <a:pPr algn="ctr"/>
                      <a:endParaRPr lang="ru-RU" sz="1000" dirty="0">
                        <a:latin typeface="Times New Roman" panose="02020603050405020304" pitchFamily="18" charset="0"/>
                        <a:cs typeface="Times New Roman" panose="02020603050405020304" pitchFamily="18" charset="0"/>
                      </a:endParaRPr>
                    </a:p>
                  </a:txBody>
                  <a:tcPr>
                    <a:solidFill>
                      <a:srgbClr val="F1E7FF"/>
                    </a:solidFill>
                  </a:tcPr>
                </a:tc>
                <a:extLst>
                  <a:ext uri="{0D108BD9-81ED-4DB2-BD59-A6C34878D82A}">
                    <a16:rowId xmlns:a16="http://schemas.microsoft.com/office/drawing/2014/main" val="1967436429"/>
                  </a:ext>
                </a:extLst>
              </a:tr>
              <a:tr h="0">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dirty="0">
                          <a:latin typeface="Times New Roman" panose="02020603050405020304" pitchFamily="18" charset="0"/>
                          <a:cs typeface="Times New Roman" panose="02020603050405020304" pitchFamily="18" charset="0"/>
                        </a:rPr>
                        <a:t>Налог на доходы физических лиц</a:t>
                      </a:r>
                    </a:p>
                  </a:txBody>
                  <a:tcPr>
                    <a:solidFill>
                      <a:srgbClr val="F1E7FF"/>
                    </a:solidFill>
                  </a:tcPr>
                </a:tc>
                <a:tc>
                  <a:txBody>
                    <a:bodyPr/>
                    <a:lstStyle/>
                    <a:p>
                      <a:pPr algn="ctr" fontAlgn="t"/>
                      <a:r>
                        <a:rPr lang="ru-RU" sz="1000" b="0" i="0" u="none" strike="noStrike" dirty="0">
                          <a:latin typeface="Times New Roman"/>
                        </a:rPr>
                        <a:t>274134773,04</a:t>
                      </a:r>
                    </a:p>
                  </a:txBody>
                  <a:tcPr marL="7620" marR="7620" marT="7620" marB="0">
                    <a:solidFill>
                      <a:srgbClr val="F1E7FF"/>
                    </a:solidFill>
                  </a:tcPr>
                </a:tc>
                <a:tc>
                  <a:txBody>
                    <a:bodyPr/>
                    <a:lstStyle/>
                    <a:p>
                      <a:pPr algn="ctr" fontAlgn="t"/>
                      <a:r>
                        <a:rPr lang="ru-RU" sz="1000" b="0" i="0" u="none" strike="noStrike" dirty="0">
                          <a:latin typeface="Times New Roman"/>
                        </a:rPr>
                        <a:t>292262000,00</a:t>
                      </a:r>
                    </a:p>
                  </a:txBody>
                  <a:tcPr marL="7620" marR="7620" marT="7620" marB="0">
                    <a:solidFill>
                      <a:srgbClr val="F1E7FF"/>
                    </a:solidFill>
                  </a:tcPr>
                </a:tc>
                <a:tc>
                  <a:txBody>
                    <a:bodyPr/>
                    <a:lstStyle/>
                    <a:p>
                      <a:pPr algn="ctr" fontAlgn="t"/>
                      <a:r>
                        <a:rPr lang="ru-RU" sz="1000" b="0" i="0" u="none" strike="noStrike" dirty="0">
                          <a:effectLst/>
                          <a:latin typeface="Times New Roman" panose="02020603050405020304" pitchFamily="18" charset="0"/>
                        </a:rPr>
                        <a:t>305610000,00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111,5</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104,6</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323947000,00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343384000,00</a:t>
                      </a:r>
                    </a:p>
                  </a:txBody>
                  <a:tcPr marL="9525" marR="9525" marT="9525" marB="0">
                    <a:solidFill>
                      <a:srgbClr val="F1E7FF"/>
                    </a:solidFill>
                  </a:tcPr>
                </a:tc>
                <a:tc>
                  <a:txBody>
                    <a:bodyPr/>
                    <a:lstStyle/>
                    <a:p>
                      <a:pPr algn="just"/>
                      <a:r>
                        <a:rPr lang="ru-RU" sz="1000" dirty="0">
                          <a:latin typeface="Times New Roman" panose="02020603050405020304" pitchFamily="18" charset="0"/>
                          <a:cs typeface="Times New Roman" panose="02020603050405020304" pitchFamily="18" charset="0"/>
                        </a:rPr>
                        <a:t>85% - с доходов до 2,4 </a:t>
                      </a:r>
                      <a:r>
                        <a:rPr lang="ru-RU" sz="1000" dirty="0" err="1">
                          <a:latin typeface="Times New Roman" panose="02020603050405020304" pitchFamily="18" charset="0"/>
                          <a:cs typeface="Times New Roman" panose="02020603050405020304" pitchFamily="18" charset="0"/>
                        </a:rPr>
                        <a:t>млн.руб</a:t>
                      </a:r>
                      <a:r>
                        <a:rPr lang="ru-RU" sz="1000" dirty="0">
                          <a:latin typeface="Times New Roman" panose="02020603050405020304" pitchFamily="18" charset="0"/>
                          <a:cs typeface="Times New Roman" panose="02020603050405020304" pitchFamily="18" charset="0"/>
                        </a:rPr>
                        <a:t>.; 73,992% - с доходов с 2,4 </a:t>
                      </a:r>
                      <a:r>
                        <a:rPr lang="ru-RU" sz="1000" dirty="0" err="1">
                          <a:latin typeface="Times New Roman" panose="02020603050405020304" pitchFamily="18" charset="0"/>
                          <a:cs typeface="Times New Roman" panose="02020603050405020304" pitchFamily="18" charset="0"/>
                        </a:rPr>
                        <a:t>млн.руб</a:t>
                      </a:r>
                      <a:r>
                        <a:rPr lang="ru-RU" sz="1000" dirty="0">
                          <a:latin typeface="Times New Roman" panose="02020603050405020304" pitchFamily="18" charset="0"/>
                          <a:cs typeface="Times New Roman" panose="02020603050405020304" pitchFamily="18" charset="0"/>
                        </a:rPr>
                        <a:t>. до 5 </a:t>
                      </a:r>
                      <a:r>
                        <a:rPr lang="ru-RU" sz="1000" dirty="0" err="1">
                          <a:latin typeface="Times New Roman" panose="02020603050405020304" pitchFamily="18" charset="0"/>
                          <a:cs typeface="Times New Roman" panose="02020603050405020304" pitchFamily="18" charset="0"/>
                        </a:rPr>
                        <a:t>млн.руб</a:t>
                      </a:r>
                      <a:r>
                        <a:rPr lang="ru-RU" sz="1000" dirty="0">
                          <a:latin typeface="Times New Roman" panose="02020603050405020304" pitchFamily="18" charset="0"/>
                          <a:cs typeface="Times New Roman" panose="02020603050405020304" pitchFamily="18" charset="0"/>
                        </a:rPr>
                        <a:t>.; 60,996% с доходов с 5 </a:t>
                      </a:r>
                      <a:r>
                        <a:rPr lang="ru-RU" sz="1000" dirty="0" err="1">
                          <a:latin typeface="Times New Roman" panose="02020603050405020304" pitchFamily="18" charset="0"/>
                          <a:cs typeface="Times New Roman" panose="02020603050405020304" pitchFamily="18" charset="0"/>
                        </a:rPr>
                        <a:t>млн.руб</a:t>
                      </a:r>
                      <a:r>
                        <a:rPr lang="ru-RU" sz="1000" dirty="0">
                          <a:latin typeface="Times New Roman" panose="02020603050405020304" pitchFamily="18" charset="0"/>
                          <a:cs typeface="Times New Roman" panose="02020603050405020304" pitchFamily="18" charset="0"/>
                        </a:rPr>
                        <a:t>. до 20 </a:t>
                      </a:r>
                      <a:r>
                        <a:rPr lang="ru-RU" sz="1000" dirty="0" err="1">
                          <a:latin typeface="Times New Roman" panose="02020603050405020304" pitchFamily="18" charset="0"/>
                          <a:cs typeface="Times New Roman" panose="02020603050405020304" pitchFamily="18" charset="0"/>
                        </a:rPr>
                        <a:t>млн.руб</a:t>
                      </a:r>
                      <a:r>
                        <a:rPr lang="ru-RU" sz="1000" dirty="0">
                          <a:latin typeface="Times New Roman" panose="02020603050405020304" pitchFamily="18" charset="0"/>
                          <a:cs typeface="Times New Roman" panose="02020603050405020304" pitchFamily="18" charset="0"/>
                        </a:rPr>
                        <a:t>. ( ст.58 БК РФ дополнительный норматив отчислений в местные бюджеты определен проектом закона «О краевом бюджете на 2026-2028 годы»)</a:t>
                      </a:r>
                    </a:p>
                    <a:p>
                      <a:pPr algn="just"/>
                      <a:r>
                        <a:rPr lang="ru-RU" sz="1000" dirty="0">
                          <a:latin typeface="Times New Roman" panose="02020603050405020304" pitchFamily="18" charset="0"/>
                          <a:cs typeface="Times New Roman" panose="02020603050405020304" pitchFamily="18" charset="0"/>
                        </a:rPr>
                        <a:t>15% - с доходов до 2,4 </a:t>
                      </a:r>
                      <a:r>
                        <a:rPr lang="ru-RU" sz="1000" dirty="0" err="1">
                          <a:latin typeface="Times New Roman" panose="02020603050405020304" pitchFamily="18" charset="0"/>
                          <a:cs typeface="Times New Roman" panose="02020603050405020304" pitchFamily="18" charset="0"/>
                        </a:rPr>
                        <a:t>млн.руб</a:t>
                      </a:r>
                      <a:r>
                        <a:rPr lang="ru-RU" sz="1000" dirty="0">
                          <a:latin typeface="Times New Roman" panose="02020603050405020304" pitchFamily="18" charset="0"/>
                          <a:cs typeface="Times New Roman" panose="02020603050405020304" pitchFamily="18" charset="0"/>
                        </a:rPr>
                        <a:t>.; 13% - с доходов с 2,4 </a:t>
                      </a:r>
                      <a:r>
                        <a:rPr lang="ru-RU" sz="1000" dirty="0" err="1">
                          <a:latin typeface="Times New Roman" panose="02020603050405020304" pitchFamily="18" charset="0"/>
                          <a:cs typeface="Times New Roman" panose="02020603050405020304" pitchFamily="18" charset="0"/>
                        </a:rPr>
                        <a:t>млн.руб</a:t>
                      </a:r>
                      <a:r>
                        <a:rPr lang="ru-RU" sz="1000" dirty="0">
                          <a:latin typeface="Times New Roman" panose="02020603050405020304" pitchFamily="18" charset="0"/>
                          <a:cs typeface="Times New Roman" panose="02020603050405020304" pitchFamily="18" charset="0"/>
                        </a:rPr>
                        <a:t> до 5 </a:t>
                      </a:r>
                      <a:r>
                        <a:rPr lang="ru-RU" sz="1000" dirty="0" err="1">
                          <a:latin typeface="Times New Roman" panose="02020603050405020304" pitchFamily="18" charset="0"/>
                          <a:cs typeface="Times New Roman" panose="02020603050405020304" pitchFamily="18" charset="0"/>
                        </a:rPr>
                        <a:t>млн.руб</a:t>
                      </a:r>
                      <a:r>
                        <a:rPr lang="ru-RU" sz="1000" dirty="0">
                          <a:latin typeface="Times New Roman" panose="02020603050405020304" pitchFamily="18" charset="0"/>
                          <a:cs typeface="Times New Roman" panose="02020603050405020304" pitchFamily="18" charset="0"/>
                        </a:rPr>
                        <a:t>.; 11% - с доходов с 5 </a:t>
                      </a:r>
                      <a:r>
                        <a:rPr lang="ru-RU" sz="1000" dirty="0" err="1">
                          <a:latin typeface="Times New Roman" panose="02020603050405020304" pitchFamily="18" charset="0"/>
                          <a:cs typeface="Times New Roman" panose="02020603050405020304" pitchFamily="18" charset="0"/>
                        </a:rPr>
                        <a:t>млн.руб</a:t>
                      </a:r>
                      <a:r>
                        <a:rPr lang="ru-RU" sz="1000" dirty="0">
                          <a:latin typeface="Times New Roman" panose="02020603050405020304" pitchFamily="18" charset="0"/>
                          <a:cs typeface="Times New Roman" panose="02020603050405020304" pitchFamily="18" charset="0"/>
                        </a:rPr>
                        <a:t>. до 20 </a:t>
                      </a:r>
                      <a:r>
                        <a:rPr lang="ru-RU" sz="1000" dirty="0" err="1">
                          <a:latin typeface="Times New Roman" panose="02020603050405020304" pitchFamily="18" charset="0"/>
                          <a:cs typeface="Times New Roman" panose="02020603050405020304" pitchFamily="18" charset="0"/>
                        </a:rPr>
                        <a:t>млн.руб</a:t>
                      </a:r>
                      <a:r>
                        <a:rPr lang="ru-RU" sz="1000" dirty="0">
                          <a:latin typeface="Times New Roman" panose="02020603050405020304" pitchFamily="18" charset="0"/>
                          <a:cs typeface="Times New Roman" panose="02020603050405020304" pitchFamily="18" charset="0"/>
                        </a:rPr>
                        <a:t>.(установлен законом НДФЛ, подлежащий зачислению в бюджет округа)</a:t>
                      </a:r>
                    </a:p>
                    <a:p>
                      <a:pPr algn="ctr" fontAlgn="t"/>
                      <a:endParaRPr lang="ru-RU" sz="1000" b="0" i="0" u="none" strike="noStrike" dirty="0">
                        <a:effectLst/>
                        <a:latin typeface="Times New Roman" panose="02020603050405020304" pitchFamily="18" charset="0"/>
                      </a:endParaRPr>
                    </a:p>
                  </a:txBody>
                  <a:tcPr marL="9525" marR="9525" marT="9525" marB="0">
                    <a:solidFill>
                      <a:srgbClr val="F1E7FF"/>
                    </a:solidFill>
                  </a:tcPr>
                </a:tc>
                <a:extLst>
                  <a:ext uri="{0D108BD9-81ED-4DB2-BD59-A6C34878D82A}">
                    <a16:rowId xmlns:a16="http://schemas.microsoft.com/office/drawing/2014/main" val="3233694804"/>
                  </a:ext>
                </a:extLst>
              </a:tr>
              <a:tr h="0">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dirty="0">
                          <a:latin typeface="Times New Roman" panose="02020603050405020304" pitchFamily="18" charset="0"/>
                          <a:cs typeface="Times New Roman" panose="02020603050405020304" pitchFamily="18" charset="0"/>
                        </a:rPr>
                        <a:t>Доходы от уплаты акцизов</a:t>
                      </a:r>
                    </a:p>
                  </a:txBody>
                  <a:tcPr>
                    <a:solidFill>
                      <a:srgbClr val="F1E7FF"/>
                    </a:solidFill>
                  </a:tcPr>
                </a:tc>
                <a:tc>
                  <a:txBody>
                    <a:bodyPr/>
                    <a:lstStyle/>
                    <a:p>
                      <a:pPr algn="ctr" fontAlgn="t"/>
                      <a:r>
                        <a:rPr lang="ru-RU" sz="1000" b="0" i="0" u="none" strike="noStrike" dirty="0">
                          <a:latin typeface="Times New Roman"/>
                        </a:rPr>
                        <a:t>35266577,59</a:t>
                      </a:r>
                    </a:p>
                  </a:txBody>
                  <a:tcPr marL="7620" marR="7620" marT="7620" marB="0">
                    <a:solidFill>
                      <a:srgbClr val="F1E7FF"/>
                    </a:solidFill>
                  </a:tcPr>
                </a:tc>
                <a:tc>
                  <a:txBody>
                    <a:bodyPr/>
                    <a:lstStyle/>
                    <a:p>
                      <a:pPr algn="ctr" fontAlgn="t"/>
                      <a:r>
                        <a:rPr lang="ru-RU" sz="1000" b="0" i="0" u="none" strike="noStrike" dirty="0">
                          <a:latin typeface="Times New Roman"/>
                        </a:rPr>
                        <a:t>38113000,00</a:t>
                      </a:r>
                    </a:p>
                  </a:txBody>
                  <a:tcPr marL="7620" marR="7620" marT="7620" marB="0">
                    <a:solidFill>
                      <a:srgbClr val="F1E7FF"/>
                    </a:solidFill>
                  </a:tcPr>
                </a:tc>
                <a:tc>
                  <a:txBody>
                    <a:bodyPr/>
                    <a:lstStyle/>
                    <a:p>
                      <a:pPr algn="ctr" fontAlgn="t"/>
                      <a:r>
                        <a:rPr lang="ru-RU" sz="1000" b="0" i="0" u="none" strike="noStrike" dirty="0">
                          <a:effectLst/>
                          <a:latin typeface="Times New Roman" panose="02020603050405020304" pitchFamily="18" charset="0"/>
                        </a:rPr>
                        <a:t>42414000,00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120,3</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111,3</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57166000,00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60709000,00</a:t>
                      </a:r>
                    </a:p>
                  </a:txBody>
                  <a:tcPr marL="9525" marR="9525" marT="9525" marB="0">
                    <a:solidFill>
                      <a:srgbClr val="F1E7FF"/>
                    </a:solidFill>
                  </a:tcPr>
                </a:tc>
                <a:tc>
                  <a:txBody>
                    <a:bodyPr/>
                    <a:lstStyle/>
                    <a:p>
                      <a:pPr marL="0" marR="0" lvl="0" indent="0" algn="just" defTabSz="914400" rtl="0" eaLnBrk="1" fontAlgn="t"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0,34179482 установлен краем от 10% консолидируемых поступлений краевого бюджета</a:t>
                      </a:r>
                    </a:p>
                    <a:p>
                      <a:pPr algn="ctr" fontAlgn="t"/>
                      <a:endParaRPr lang="ru-RU" sz="1000" b="0" i="0" u="none" strike="noStrike" dirty="0">
                        <a:effectLst/>
                        <a:latin typeface="Times New Roman" panose="02020603050405020304" pitchFamily="18" charset="0"/>
                      </a:endParaRPr>
                    </a:p>
                  </a:txBody>
                  <a:tcPr marL="9525" marR="9525" marT="9525" marB="0">
                    <a:solidFill>
                      <a:srgbClr val="F1E7FF"/>
                    </a:solidFill>
                  </a:tcPr>
                </a:tc>
                <a:extLst>
                  <a:ext uri="{0D108BD9-81ED-4DB2-BD59-A6C34878D82A}">
                    <a16:rowId xmlns:a16="http://schemas.microsoft.com/office/drawing/2014/main" val="29586593"/>
                  </a:ext>
                </a:extLst>
              </a:tr>
              <a:tr h="0">
                <a:tc>
                  <a:txBody>
                    <a:bodyPr/>
                    <a:lstStyle/>
                    <a:p>
                      <a:pPr algn="just" fontAlgn="t"/>
                      <a:r>
                        <a:rPr lang="ru-RU" sz="1000" b="0" u="none" strike="noStrike" dirty="0">
                          <a:effectLst/>
                          <a:latin typeface="Times New Roman" panose="02020603050405020304" pitchFamily="18" charset="0"/>
                          <a:cs typeface="Times New Roman" panose="02020603050405020304" pitchFamily="18" charset="0"/>
                        </a:rPr>
                        <a:t>Налог, взимаемый с налогоплательщиков, выбравших в качестве объекта налогообложения доходы</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F1E7FF"/>
                    </a:solidFill>
                  </a:tcPr>
                </a:tc>
                <a:tc>
                  <a:txBody>
                    <a:bodyPr/>
                    <a:lstStyle/>
                    <a:p>
                      <a:pPr algn="ctr" fontAlgn="t"/>
                      <a:r>
                        <a:rPr lang="ru-RU" sz="1000" b="0" i="0" u="none" strike="noStrike" dirty="0">
                          <a:latin typeface="Times New Roman"/>
                        </a:rPr>
                        <a:t>640143,06</a:t>
                      </a:r>
                    </a:p>
                  </a:txBody>
                  <a:tcPr marL="7620" marR="7620" marT="7620" marB="0">
                    <a:solidFill>
                      <a:srgbClr val="F1E7FF"/>
                    </a:solidFill>
                  </a:tcPr>
                </a:tc>
                <a:tc>
                  <a:txBody>
                    <a:bodyPr/>
                    <a:lstStyle/>
                    <a:p>
                      <a:pPr algn="ctr" fontAlgn="t"/>
                      <a:r>
                        <a:rPr lang="ru-RU" sz="1000" b="0" i="0" u="none" strike="noStrike" dirty="0">
                          <a:latin typeface="Times New Roman"/>
                        </a:rPr>
                        <a:t>754000,00</a:t>
                      </a:r>
                    </a:p>
                  </a:txBody>
                  <a:tcPr marL="7620" marR="7620" marT="7620" marB="0">
                    <a:solidFill>
                      <a:srgbClr val="F1E7FF"/>
                    </a:solidFill>
                  </a:tcPr>
                </a:tc>
                <a:tc>
                  <a:txBody>
                    <a:bodyPr/>
                    <a:lstStyle/>
                    <a:p>
                      <a:pPr algn="ctr" fontAlgn="t"/>
                      <a:endParaRPr lang="ru-RU" sz="1000" b="0" i="0" u="none" strike="noStrike" dirty="0">
                        <a:effectLst/>
                        <a:latin typeface="Times New Roman" panose="02020603050405020304" pitchFamily="18" charset="0"/>
                      </a:endParaRPr>
                    </a:p>
                  </a:txBody>
                  <a:tcPr marL="9525" marR="9525" marT="9525" marB="0">
                    <a:solidFill>
                      <a:srgbClr val="F1E7FF"/>
                    </a:solidFill>
                  </a:tcPr>
                </a:tc>
                <a:tc>
                  <a:txBody>
                    <a:bodyPr/>
                    <a:lstStyle/>
                    <a:p>
                      <a:pPr algn="ctr" fontAlgn="t"/>
                      <a:endParaRPr lang="ru-RU" sz="1000" b="0" i="0" u="none" strike="noStrike">
                        <a:effectLst/>
                        <a:latin typeface="Times New Roman" panose="02020603050405020304" pitchFamily="18" charset="0"/>
                      </a:endParaRPr>
                    </a:p>
                  </a:txBody>
                  <a:tcPr marL="9525" marR="9525" marT="9525" marB="0">
                    <a:solidFill>
                      <a:srgbClr val="F1E7FF"/>
                    </a:solidFill>
                  </a:tcPr>
                </a:tc>
                <a:tc>
                  <a:txBody>
                    <a:bodyPr/>
                    <a:lstStyle/>
                    <a:p>
                      <a:pPr algn="ctr" fontAlgn="t"/>
                      <a:endParaRPr lang="ru-RU" sz="1000" b="0" i="0" u="none" strike="noStrike">
                        <a:effectLst/>
                        <a:latin typeface="Times New Roman" panose="02020603050405020304" pitchFamily="18" charset="0"/>
                      </a:endParaRPr>
                    </a:p>
                  </a:txBody>
                  <a:tcPr marL="9525" marR="9525" marT="9525" marB="0">
                    <a:solidFill>
                      <a:srgbClr val="F1E7FF"/>
                    </a:solidFill>
                  </a:tcPr>
                </a:tc>
                <a:tc>
                  <a:txBody>
                    <a:bodyPr/>
                    <a:lstStyle/>
                    <a:p>
                      <a:pPr algn="ctr" fontAlgn="t"/>
                      <a:endParaRPr lang="ru-RU" sz="1000" b="0" i="0" u="none" strike="noStrike">
                        <a:effectLst/>
                        <a:latin typeface="Times New Roman" panose="02020603050405020304" pitchFamily="18" charset="0"/>
                      </a:endParaRPr>
                    </a:p>
                  </a:txBody>
                  <a:tcPr marL="9525" marR="9525" marT="9525" marB="0">
                    <a:solidFill>
                      <a:srgbClr val="F1E7FF"/>
                    </a:solidFill>
                  </a:tcPr>
                </a:tc>
                <a:tc>
                  <a:txBody>
                    <a:bodyPr/>
                    <a:lstStyle/>
                    <a:p>
                      <a:pPr algn="ctr" fontAlgn="t"/>
                      <a:endParaRPr lang="ru-RU" sz="1000" b="0" i="0" u="none" strike="noStrike" dirty="0">
                        <a:effectLst/>
                        <a:latin typeface="Times New Roman" panose="02020603050405020304" pitchFamily="18" charset="0"/>
                      </a:endParaRPr>
                    </a:p>
                  </a:txBody>
                  <a:tcPr marL="9525" marR="9525" marT="9525" marB="0">
                    <a:solidFill>
                      <a:srgbClr val="F1E7FF"/>
                    </a:solidFill>
                  </a:tcPr>
                </a:tc>
                <a:tc>
                  <a:txBody>
                    <a:bodyPr/>
                    <a:lstStyle/>
                    <a:p>
                      <a:pPr algn="ctr" fontAlgn="t"/>
                      <a:endParaRPr lang="ru-RU" sz="1000" b="0" i="0" u="none" strike="noStrike" dirty="0">
                        <a:effectLst/>
                        <a:latin typeface="Times New Roman" panose="02020603050405020304" pitchFamily="18" charset="0"/>
                      </a:endParaRPr>
                    </a:p>
                  </a:txBody>
                  <a:tcPr marL="9525" marR="9525" marT="9525" marB="0">
                    <a:solidFill>
                      <a:srgbClr val="F1E7FF"/>
                    </a:solidFill>
                  </a:tcPr>
                </a:tc>
                <a:extLst>
                  <a:ext uri="{0D108BD9-81ED-4DB2-BD59-A6C34878D82A}">
                    <a16:rowId xmlns:a16="http://schemas.microsoft.com/office/drawing/2014/main" val="4215478806"/>
                  </a:ext>
                </a:extLst>
              </a:tr>
              <a:tr h="0">
                <a:tc>
                  <a:txBody>
                    <a:bodyPr/>
                    <a:lstStyle/>
                    <a:p>
                      <a:pPr algn="just" fontAlgn="t"/>
                      <a:r>
                        <a:rPr lang="ru-RU" sz="1000" b="0" u="none" strike="noStrike" dirty="0">
                          <a:effectLst/>
                          <a:latin typeface="Times New Roman" panose="02020603050405020304" pitchFamily="18" charset="0"/>
                          <a:cs typeface="Times New Roman" panose="02020603050405020304" pitchFamily="18" charset="0"/>
                        </a:rPr>
                        <a:t>Единый налог на вмененный доход</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solidFill>
                      <a:srgbClr val="F1E7FF"/>
                    </a:solidFill>
                  </a:tcPr>
                </a:tc>
                <a:tc>
                  <a:txBody>
                    <a:bodyPr/>
                    <a:lstStyle/>
                    <a:p>
                      <a:pPr algn="ctr" fontAlgn="t"/>
                      <a:r>
                        <a:rPr lang="ru-RU" sz="1000" b="0" i="0" u="none" strike="noStrike" dirty="0">
                          <a:latin typeface="Times New Roman"/>
                        </a:rPr>
                        <a:t>6814,92</a:t>
                      </a:r>
                    </a:p>
                  </a:txBody>
                  <a:tcPr marL="7620" marR="7620" marT="7620" marB="0">
                    <a:solidFill>
                      <a:srgbClr val="F1E7FF"/>
                    </a:solidFill>
                  </a:tcPr>
                </a:tc>
                <a:tc>
                  <a:txBody>
                    <a:bodyPr/>
                    <a:lstStyle/>
                    <a:p>
                      <a:pPr algn="ctr" fontAlgn="t"/>
                      <a:endParaRPr lang="ru-RU" sz="1000" b="0" i="0" u="none" strike="noStrike" dirty="0">
                        <a:latin typeface="Times New Roman"/>
                      </a:endParaRPr>
                    </a:p>
                  </a:txBody>
                  <a:tcPr marL="7620" marR="7620" marT="7620" marB="0">
                    <a:solidFill>
                      <a:srgbClr val="F1E7FF"/>
                    </a:solidFill>
                  </a:tcPr>
                </a:tc>
                <a:tc>
                  <a:txBody>
                    <a:bodyPr/>
                    <a:lstStyle/>
                    <a:p>
                      <a:pPr algn="ctr" fontAlgn="t"/>
                      <a:endParaRPr lang="ru-RU" sz="1000" b="0" i="0" u="none" strike="noStrike" dirty="0">
                        <a:latin typeface="Times New Roman"/>
                      </a:endParaRPr>
                    </a:p>
                  </a:txBody>
                  <a:tcPr marL="7620" marR="7620" marT="7620" marB="0">
                    <a:solidFill>
                      <a:srgbClr val="F1E7FF"/>
                    </a:solidFill>
                  </a:tcPr>
                </a:tc>
                <a:tc>
                  <a:txBody>
                    <a:bodyPr/>
                    <a:lstStyle/>
                    <a:p>
                      <a:pPr algn="ctr" fontAlgn="t"/>
                      <a:endParaRPr lang="ru-RU" sz="1000" b="0" i="0" u="none" strike="noStrike">
                        <a:latin typeface="Times New Roman"/>
                      </a:endParaRPr>
                    </a:p>
                  </a:txBody>
                  <a:tcPr marL="7620" marR="7620" marT="7620" marB="0">
                    <a:solidFill>
                      <a:srgbClr val="F1E7FF"/>
                    </a:solidFill>
                  </a:tcPr>
                </a:tc>
                <a:tc>
                  <a:txBody>
                    <a:bodyPr/>
                    <a:lstStyle/>
                    <a:p>
                      <a:pPr algn="ctr" fontAlgn="t"/>
                      <a:endParaRPr lang="ru-RU" sz="1000" b="0" i="0" u="none" strike="noStrike">
                        <a:latin typeface="Times New Roman"/>
                      </a:endParaRPr>
                    </a:p>
                  </a:txBody>
                  <a:tcPr marL="7620" marR="7620" marT="7620" marB="0">
                    <a:solidFill>
                      <a:srgbClr val="F1E7FF"/>
                    </a:solidFill>
                  </a:tcPr>
                </a:tc>
                <a:tc>
                  <a:txBody>
                    <a:bodyPr/>
                    <a:lstStyle/>
                    <a:p>
                      <a:pPr algn="ctr" fontAlgn="t"/>
                      <a:endParaRPr lang="ru-RU" sz="1000" b="0" i="0" u="none" strike="noStrike" dirty="0">
                        <a:latin typeface="Times New Roman"/>
                      </a:endParaRPr>
                    </a:p>
                  </a:txBody>
                  <a:tcPr marL="7620" marR="7620" marT="7620" marB="0">
                    <a:solidFill>
                      <a:srgbClr val="F1E7FF"/>
                    </a:solidFill>
                  </a:tcPr>
                </a:tc>
                <a:tc>
                  <a:txBody>
                    <a:bodyPr/>
                    <a:lstStyle/>
                    <a:p>
                      <a:pPr algn="ctr" fontAlgn="t"/>
                      <a:endParaRPr lang="ru-RU" sz="1000" b="0" i="0" u="none" strike="noStrike" dirty="0">
                        <a:latin typeface="Times New Roman"/>
                      </a:endParaRPr>
                    </a:p>
                  </a:txBody>
                  <a:tcPr marL="7620" marR="7620" marT="7620" marB="0">
                    <a:solidFill>
                      <a:srgbClr val="F1E7FF"/>
                    </a:solidFill>
                  </a:tcPr>
                </a:tc>
                <a:tc>
                  <a:txBody>
                    <a:bodyPr/>
                    <a:lstStyle/>
                    <a:p>
                      <a:pPr algn="ctr" fontAlgn="t"/>
                      <a:endParaRPr lang="ru-RU" sz="1000" b="0" i="0" u="none" strike="noStrike" dirty="0">
                        <a:latin typeface="Times New Roman"/>
                      </a:endParaRPr>
                    </a:p>
                  </a:txBody>
                  <a:tcPr marL="7620" marR="7620" marT="7620" marB="0">
                    <a:solidFill>
                      <a:srgbClr val="F1E7FF"/>
                    </a:solidFill>
                  </a:tcPr>
                </a:tc>
                <a:extLst>
                  <a:ext uri="{0D108BD9-81ED-4DB2-BD59-A6C34878D82A}">
                    <a16:rowId xmlns:a16="http://schemas.microsoft.com/office/drawing/2014/main" val="3282546198"/>
                  </a:ext>
                </a:extLst>
              </a:tr>
              <a:tr h="227187">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dirty="0">
                          <a:latin typeface="Times New Roman" panose="02020603050405020304" pitchFamily="18" charset="0"/>
                          <a:cs typeface="Times New Roman" panose="02020603050405020304" pitchFamily="18" charset="0"/>
                        </a:rPr>
                        <a:t>Единый сельскохозяйственный налог</a:t>
                      </a:r>
                    </a:p>
                  </a:txBody>
                  <a:tcPr>
                    <a:solidFill>
                      <a:srgbClr val="F1E7FF"/>
                    </a:solidFill>
                  </a:tcPr>
                </a:tc>
                <a:tc>
                  <a:txBody>
                    <a:bodyPr/>
                    <a:lstStyle/>
                    <a:p>
                      <a:pPr algn="ctr" fontAlgn="t"/>
                      <a:r>
                        <a:rPr lang="ru-RU" sz="1000" b="0" i="0" u="none" strike="noStrike" dirty="0">
                          <a:latin typeface="Times New Roman"/>
                        </a:rPr>
                        <a:t>249052,25</a:t>
                      </a:r>
                    </a:p>
                  </a:txBody>
                  <a:tcPr marL="7620" marR="7620" marT="7620" marB="0">
                    <a:solidFill>
                      <a:srgbClr val="F1E7FF"/>
                    </a:solidFill>
                  </a:tcPr>
                </a:tc>
                <a:tc>
                  <a:txBody>
                    <a:bodyPr/>
                    <a:lstStyle/>
                    <a:p>
                      <a:pPr algn="ctr" fontAlgn="t"/>
                      <a:r>
                        <a:rPr lang="ru-RU" sz="1000" b="0" i="0" u="none" strike="noStrike" dirty="0">
                          <a:latin typeface="Times New Roman"/>
                        </a:rPr>
                        <a:t>467000,00</a:t>
                      </a:r>
                    </a:p>
                  </a:txBody>
                  <a:tcPr marL="7620" marR="7620" marT="7620" marB="0">
                    <a:solidFill>
                      <a:srgbClr val="F1E7FF"/>
                    </a:solidFill>
                  </a:tcPr>
                </a:tc>
                <a:tc>
                  <a:txBody>
                    <a:bodyPr/>
                    <a:lstStyle/>
                    <a:p>
                      <a:pPr algn="ctr" fontAlgn="t"/>
                      <a:r>
                        <a:rPr lang="ru-RU" sz="1000" b="0" i="0" u="none" strike="noStrike" dirty="0">
                          <a:effectLst/>
                          <a:latin typeface="Times New Roman" panose="02020603050405020304" pitchFamily="18" charset="0"/>
                        </a:rPr>
                        <a:t>467000,00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187,5</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467000,00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467000,00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100%</a:t>
                      </a:r>
                    </a:p>
                  </a:txBody>
                  <a:tcPr marL="9525" marR="9525" marT="9525" marB="0">
                    <a:solidFill>
                      <a:srgbClr val="F1E7FF"/>
                    </a:solidFill>
                  </a:tcPr>
                </a:tc>
                <a:extLst>
                  <a:ext uri="{0D108BD9-81ED-4DB2-BD59-A6C34878D82A}">
                    <a16:rowId xmlns:a16="http://schemas.microsoft.com/office/drawing/2014/main" val="3541853850"/>
                  </a:ext>
                </a:extLst>
              </a:tr>
              <a:tr h="264253">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dirty="0">
                          <a:latin typeface="Times New Roman" panose="02020603050405020304" pitchFamily="18" charset="0"/>
                          <a:cs typeface="Times New Roman" panose="02020603050405020304" pitchFamily="18" charset="0"/>
                        </a:rPr>
                        <a:t>Налог, взимаемый в связи с применением патентной системы налогообложения</a:t>
                      </a:r>
                    </a:p>
                  </a:txBody>
                  <a:tcPr>
                    <a:solidFill>
                      <a:srgbClr val="F1E7FF"/>
                    </a:solidFill>
                  </a:tcPr>
                </a:tc>
                <a:tc>
                  <a:txBody>
                    <a:bodyPr/>
                    <a:lstStyle/>
                    <a:p>
                      <a:pPr algn="ctr" fontAlgn="t"/>
                      <a:r>
                        <a:rPr lang="ru-RU" sz="1000" b="0" i="0" u="none" strike="noStrike" dirty="0">
                          <a:latin typeface="Times New Roman"/>
                        </a:rPr>
                        <a:t>2216073,89</a:t>
                      </a:r>
                    </a:p>
                  </a:txBody>
                  <a:tcPr marL="7620" marR="7620" marT="7620" marB="0">
                    <a:solidFill>
                      <a:srgbClr val="F1E7FF"/>
                    </a:solidFill>
                  </a:tcPr>
                </a:tc>
                <a:tc>
                  <a:txBody>
                    <a:bodyPr/>
                    <a:lstStyle/>
                    <a:p>
                      <a:pPr algn="ctr" fontAlgn="t"/>
                      <a:r>
                        <a:rPr lang="ru-RU" sz="1000" b="0" i="0" u="none" strike="noStrike" dirty="0">
                          <a:latin typeface="Times New Roman"/>
                        </a:rPr>
                        <a:t>3650000,00</a:t>
                      </a:r>
                    </a:p>
                  </a:txBody>
                  <a:tcPr marL="7620" marR="7620" marT="7620" marB="0">
                    <a:solidFill>
                      <a:srgbClr val="F1E7FF"/>
                    </a:solidFill>
                  </a:tcPr>
                </a:tc>
                <a:tc>
                  <a:txBody>
                    <a:bodyPr/>
                    <a:lstStyle/>
                    <a:p>
                      <a:pPr algn="ctr" fontAlgn="ctr"/>
                      <a:r>
                        <a:rPr lang="ru-RU" sz="1000" b="0" i="0" u="none" strike="noStrike" dirty="0">
                          <a:solidFill>
                            <a:srgbClr val="000000"/>
                          </a:solidFill>
                          <a:effectLst/>
                          <a:latin typeface="Times New Roman" panose="02020603050405020304" pitchFamily="18" charset="0"/>
                        </a:rPr>
                        <a:t>2400000,00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108,3</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65,8</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2600000,00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2800000,00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100%</a:t>
                      </a:r>
                    </a:p>
                  </a:txBody>
                  <a:tcPr marL="9525" marR="9525" marT="9525" marB="0">
                    <a:solidFill>
                      <a:srgbClr val="F1E7FF"/>
                    </a:solidFill>
                  </a:tcPr>
                </a:tc>
                <a:extLst>
                  <a:ext uri="{0D108BD9-81ED-4DB2-BD59-A6C34878D82A}">
                    <a16:rowId xmlns:a16="http://schemas.microsoft.com/office/drawing/2014/main" val="747393628"/>
                  </a:ext>
                </a:extLst>
              </a:tr>
              <a:tr h="227187">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dirty="0">
                          <a:latin typeface="Times New Roman" panose="02020603050405020304" pitchFamily="18" charset="0"/>
                          <a:cs typeface="Times New Roman" panose="02020603050405020304" pitchFamily="18" charset="0"/>
                        </a:rPr>
                        <a:t>Налог на имущество физических лиц</a:t>
                      </a:r>
                    </a:p>
                  </a:txBody>
                  <a:tcPr>
                    <a:solidFill>
                      <a:srgbClr val="F1E7FF"/>
                    </a:solidFill>
                  </a:tcPr>
                </a:tc>
                <a:tc>
                  <a:txBody>
                    <a:bodyPr/>
                    <a:lstStyle/>
                    <a:p>
                      <a:pPr algn="ctr" fontAlgn="t"/>
                      <a:r>
                        <a:rPr lang="ru-RU" sz="1000" b="0" i="0" u="none" strike="noStrike" dirty="0">
                          <a:latin typeface="Times New Roman"/>
                        </a:rPr>
                        <a:t>2525043,54</a:t>
                      </a:r>
                    </a:p>
                  </a:txBody>
                  <a:tcPr marL="7620" marR="7620" marT="7620" marB="0">
                    <a:solidFill>
                      <a:srgbClr val="F1E7FF"/>
                    </a:solidFill>
                  </a:tcPr>
                </a:tc>
                <a:tc>
                  <a:txBody>
                    <a:bodyPr/>
                    <a:lstStyle/>
                    <a:p>
                      <a:pPr algn="ctr" fontAlgn="t"/>
                      <a:r>
                        <a:rPr lang="ru-RU" sz="1000" b="0" i="0" u="none" strike="noStrike" dirty="0">
                          <a:latin typeface="Times New Roman"/>
                        </a:rPr>
                        <a:t>3000000,00</a:t>
                      </a:r>
                    </a:p>
                  </a:txBody>
                  <a:tcPr marL="7620" marR="7620" marT="7620" marB="0">
                    <a:solidFill>
                      <a:srgbClr val="F1E7FF"/>
                    </a:solidFill>
                  </a:tcPr>
                </a:tc>
                <a:tc>
                  <a:txBody>
                    <a:bodyPr/>
                    <a:lstStyle/>
                    <a:p>
                      <a:pPr algn="ctr" fontAlgn="t"/>
                      <a:r>
                        <a:rPr lang="ru-RU" sz="1000" b="0" i="0" u="none" strike="noStrike" dirty="0">
                          <a:effectLst/>
                          <a:latin typeface="Times New Roman" panose="02020603050405020304" pitchFamily="18" charset="0"/>
                        </a:rPr>
                        <a:t>3300000,00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130,7</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110,0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3500000,00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3500000,00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100%</a:t>
                      </a:r>
                    </a:p>
                  </a:txBody>
                  <a:tcPr marL="9525" marR="9525" marT="9525" marB="0">
                    <a:solidFill>
                      <a:srgbClr val="F1E7FF"/>
                    </a:solidFill>
                  </a:tcPr>
                </a:tc>
                <a:extLst>
                  <a:ext uri="{0D108BD9-81ED-4DB2-BD59-A6C34878D82A}">
                    <a16:rowId xmlns:a16="http://schemas.microsoft.com/office/drawing/2014/main" val="1493883613"/>
                  </a:ext>
                </a:extLst>
              </a:tr>
              <a:tr h="227187">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dirty="0">
                          <a:latin typeface="Times New Roman" panose="02020603050405020304" pitchFamily="18" charset="0"/>
                          <a:cs typeface="Times New Roman" panose="02020603050405020304" pitchFamily="18" charset="0"/>
                        </a:rPr>
                        <a:t>Земельный налог</a:t>
                      </a:r>
                    </a:p>
                  </a:txBody>
                  <a:tcPr>
                    <a:solidFill>
                      <a:srgbClr val="F1E7FF"/>
                    </a:solidFill>
                  </a:tcPr>
                </a:tc>
                <a:tc>
                  <a:txBody>
                    <a:bodyPr/>
                    <a:lstStyle/>
                    <a:p>
                      <a:pPr algn="ctr" fontAlgn="t"/>
                      <a:r>
                        <a:rPr lang="ru-RU" sz="1000" b="0" i="0" u="none" strike="noStrike" dirty="0">
                          <a:latin typeface="Times New Roman"/>
                        </a:rPr>
                        <a:t>1880583,97</a:t>
                      </a:r>
                    </a:p>
                  </a:txBody>
                  <a:tcPr marL="7620" marR="7620" marT="7620" marB="0">
                    <a:solidFill>
                      <a:srgbClr val="F1E7FF"/>
                    </a:solidFill>
                  </a:tcPr>
                </a:tc>
                <a:tc>
                  <a:txBody>
                    <a:bodyPr/>
                    <a:lstStyle/>
                    <a:p>
                      <a:pPr algn="ctr" fontAlgn="t"/>
                      <a:r>
                        <a:rPr lang="ru-RU" sz="1000" b="0" i="0" u="none" strike="noStrike" dirty="0">
                          <a:latin typeface="Times New Roman"/>
                        </a:rPr>
                        <a:t>3900000,00</a:t>
                      </a:r>
                    </a:p>
                  </a:txBody>
                  <a:tcPr marL="7620" marR="7620" marT="7620" marB="0">
                    <a:solidFill>
                      <a:srgbClr val="F1E7FF"/>
                    </a:solidFill>
                  </a:tcPr>
                </a:tc>
                <a:tc>
                  <a:txBody>
                    <a:bodyPr/>
                    <a:lstStyle/>
                    <a:p>
                      <a:pPr algn="ctr" fontAlgn="t"/>
                      <a:r>
                        <a:rPr lang="ru-RU" sz="1000" b="0" i="0" u="none" strike="noStrike" dirty="0">
                          <a:effectLst/>
                          <a:latin typeface="Times New Roman" panose="02020603050405020304" pitchFamily="18" charset="0"/>
                        </a:rPr>
                        <a:t>4000000,00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212,7</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102,6</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4100000,00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4100000,00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100%</a:t>
                      </a:r>
                    </a:p>
                  </a:txBody>
                  <a:tcPr marL="9525" marR="9525" marT="9525" marB="0">
                    <a:solidFill>
                      <a:srgbClr val="F1E7FF"/>
                    </a:solidFill>
                  </a:tcPr>
                </a:tc>
                <a:extLst>
                  <a:ext uri="{0D108BD9-81ED-4DB2-BD59-A6C34878D82A}">
                    <a16:rowId xmlns:a16="http://schemas.microsoft.com/office/drawing/2014/main" val="1820695566"/>
                  </a:ext>
                </a:extLst>
              </a:tr>
              <a:tr h="242023">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b="0" dirty="0">
                          <a:latin typeface="Times New Roman" panose="02020603050405020304" pitchFamily="18" charset="0"/>
                          <a:cs typeface="Times New Roman" panose="02020603050405020304" pitchFamily="18" charset="0"/>
                        </a:rPr>
                        <a:t>Государственная пошлина</a:t>
                      </a:r>
                    </a:p>
                  </a:txBody>
                  <a:tcPr>
                    <a:solidFill>
                      <a:srgbClr val="F1E7FF"/>
                    </a:solidFill>
                  </a:tcPr>
                </a:tc>
                <a:tc>
                  <a:txBody>
                    <a:bodyPr/>
                    <a:lstStyle/>
                    <a:p>
                      <a:pPr algn="ctr" fontAlgn="t"/>
                      <a:r>
                        <a:rPr lang="ru-RU" sz="1000" b="0" i="0" u="none" strike="noStrike" dirty="0">
                          <a:latin typeface="Times New Roman"/>
                        </a:rPr>
                        <a:t>3222606,15</a:t>
                      </a:r>
                    </a:p>
                  </a:txBody>
                  <a:tcPr marL="7620" marR="7620" marT="7620" marB="0">
                    <a:solidFill>
                      <a:srgbClr val="F1E7FF"/>
                    </a:solidFill>
                  </a:tcPr>
                </a:tc>
                <a:tc>
                  <a:txBody>
                    <a:bodyPr/>
                    <a:lstStyle/>
                    <a:p>
                      <a:pPr algn="ctr" fontAlgn="t"/>
                      <a:r>
                        <a:rPr lang="ru-RU" sz="1000" b="0" i="0" u="none" strike="noStrike" dirty="0">
                          <a:latin typeface="Times New Roman"/>
                        </a:rPr>
                        <a:t>5191000,00</a:t>
                      </a:r>
                    </a:p>
                  </a:txBody>
                  <a:tcPr marL="7620" marR="7620" marT="7620" marB="0">
                    <a:solidFill>
                      <a:srgbClr val="F1E7FF"/>
                    </a:solidFill>
                  </a:tcPr>
                </a:tc>
                <a:tc>
                  <a:txBody>
                    <a:bodyPr/>
                    <a:lstStyle/>
                    <a:p>
                      <a:pPr algn="ctr" fontAlgn="t"/>
                      <a:r>
                        <a:rPr lang="ru-RU" sz="1000" b="0" i="0" u="none" strike="noStrike" dirty="0">
                          <a:effectLst/>
                          <a:latin typeface="Times New Roman" panose="02020603050405020304" pitchFamily="18" charset="0"/>
                        </a:rPr>
                        <a:t>4500000,00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139,6</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86,7</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4500000,00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4500000,00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100%</a:t>
                      </a:r>
                    </a:p>
                  </a:txBody>
                  <a:tcPr marL="9525" marR="9525" marT="9525" marB="0">
                    <a:solidFill>
                      <a:srgbClr val="F1E7FF"/>
                    </a:solidFill>
                  </a:tcPr>
                </a:tc>
                <a:extLst>
                  <a:ext uri="{0D108BD9-81ED-4DB2-BD59-A6C34878D82A}">
                    <a16:rowId xmlns:a16="http://schemas.microsoft.com/office/drawing/2014/main" val="1981600003"/>
                  </a:ext>
                </a:extLst>
              </a:tr>
              <a:tr h="242023">
                <a:tc>
                  <a:txBody>
                    <a:bodyPr/>
                    <a:lstStyle/>
                    <a:p>
                      <a:pPr algn="just"/>
                      <a:r>
                        <a:rPr lang="ru-RU" sz="1000" b="1" dirty="0">
                          <a:latin typeface="Times New Roman" panose="02020603050405020304" pitchFamily="18" charset="0"/>
                          <a:cs typeface="Times New Roman" panose="02020603050405020304" pitchFamily="18" charset="0"/>
                        </a:rPr>
                        <a:t>ИТОГО налоговые платежи</a:t>
                      </a:r>
                    </a:p>
                  </a:txBody>
                  <a:tcPr>
                    <a:solidFill>
                      <a:srgbClr val="F1E7FF"/>
                    </a:solidFill>
                  </a:tcPr>
                </a:tc>
                <a:tc>
                  <a:txBody>
                    <a:bodyPr/>
                    <a:lstStyle/>
                    <a:p>
                      <a:pPr algn="ctr" fontAlgn="t"/>
                      <a:r>
                        <a:rPr lang="ru-RU" sz="1000" b="1" i="0" u="none" strike="noStrike" dirty="0">
                          <a:latin typeface="Times New Roman"/>
                        </a:rPr>
                        <a:t>320141668,41</a:t>
                      </a:r>
                    </a:p>
                  </a:txBody>
                  <a:tcPr marL="7620" marR="7620" marT="7620" marB="0">
                    <a:solidFill>
                      <a:srgbClr val="F1E7FF"/>
                    </a:solidFill>
                  </a:tcPr>
                </a:tc>
                <a:tc>
                  <a:txBody>
                    <a:bodyPr/>
                    <a:lstStyle/>
                    <a:p>
                      <a:pPr algn="ctr" fontAlgn="t"/>
                      <a:r>
                        <a:rPr lang="ru-RU" sz="1000" b="1" i="0" u="none" strike="noStrike" dirty="0">
                          <a:latin typeface="Times New Roman"/>
                        </a:rPr>
                        <a:t>347337000,00</a:t>
                      </a:r>
                    </a:p>
                  </a:txBody>
                  <a:tcPr marL="7620" marR="7620" marT="7620" marB="0">
                    <a:solidFill>
                      <a:srgbClr val="F1E7FF"/>
                    </a:solidFill>
                  </a:tcPr>
                </a:tc>
                <a:tc>
                  <a:txBody>
                    <a:bodyPr/>
                    <a:lstStyle/>
                    <a:p>
                      <a:pPr algn="ctr" fontAlgn="t"/>
                      <a:r>
                        <a:rPr lang="ru-RU" sz="1000" b="1" i="0" u="none" strike="noStrike" dirty="0">
                          <a:effectLst/>
                          <a:latin typeface="Times New Roman" panose="02020603050405020304" pitchFamily="18" charset="0"/>
                        </a:rPr>
                        <a:t>362691000,00</a:t>
                      </a:r>
                    </a:p>
                  </a:txBody>
                  <a:tcPr marL="9525" marR="9525" marT="9525" marB="0">
                    <a:solidFill>
                      <a:srgbClr val="F1E7FF"/>
                    </a:solidFill>
                  </a:tcPr>
                </a:tc>
                <a:tc>
                  <a:txBody>
                    <a:bodyPr/>
                    <a:lstStyle/>
                    <a:p>
                      <a:pPr algn="ctr" fontAlgn="t"/>
                      <a:r>
                        <a:rPr lang="ru-RU" sz="1000" b="1" i="0" u="none" strike="noStrike" dirty="0">
                          <a:effectLst/>
                          <a:latin typeface="Times New Roman" panose="02020603050405020304" pitchFamily="18" charset="0"/>
                        </a:rPr>
                        <a:t>113,3</a:t>
                      </a:r>
                    </a:p>
                  </a:txBody>
                  <a:tcPr marL="9525" marR="9525" marT="9525" marB="0">
                    <a:solidFill>
                      <a:srgbClr val="F1E7FF"/>
                    </a:solidFill>
                  </a:tcPr>
                </a:tc>
                <a:tc>
                  <a:txBody>
                    <a:bodyPr/>
                    <a:lstStyle/>
                    <a:p>
                      <a:pPr algn="ctr" fontAlgn="t"/>
                      <a:r>
                        <a:rPr lang="ru-RU" sz="1000" b="1" i="0" u="none" strike="noStrike" dirty="0">
                          <a:effectLst/>
                          <a:latin typeface="Times New Roman" panose="02020603050405020304" pitchFamily="18" charset="0"/>
                        </a:rPr>
                        <a:t>104,4</a:t>
                      </a:r>
                    </a:p>
                  </a:txBody>
                  <a:tcPr marL="9525" marR="9525" marT="9525" marB="0">
                    <a:solidFill>
                      <a:srgbClr val="F1E7FF"/>
                    </a:solidFill>
                  </a:tcPr>
                </a:tc>
                <a:tc>
                  <a:txBody>
                    <a:bodyPr/>
                    <a:lstStyle/>
                    <a:p>
                      <a:pPr algn="ctr" fontAlgn="t"/>
                      <a:r>
                        <a:rPr lang="ru-RU" sz="1000" b="1" i="0" u="none" strike="noStrike" dirty="0">
                          <a:effectLst/>
                          <a:latin typeface="Times New Roman" panose="02020603050405020304" pitchFamily="18" charset="0"/>
                        </a:rPr>
                        <a:t>396280000,00</a:t>
                      </a:r>
                    </a:p>
                  </a:txBody>
                  <a:tcPr marL="9525" marR="9525" marT="9525" marB="0">
                    <a:solidFill>
                      <a:srgbClr val="F1E7FF"/>
                    </a:solidFill>
                  </a:tcPr>
                </a:tc>
                <a:tc>
                  <a:txBody>
                    <a:bodyPr/>
                    <a:lstStyle/>
                    <a:p>
                      <a:pPr algn="ctr" fontAlgn="t"/>
                      <a:r>
                        <a:rPr lang="ru-RU" sz="1000" b="1" i="0" u="none" strike="noStrike" dirty="0">
                          <a:effectLst/>
                          <a:latin typeface="Times New Roman" panose="02020603050405020304" pitchFamily="18" charset="0"/>
                        </a:rPr>
                        <a:t>419560000,00</a:t>
                      </a:r>
                    </a:p>
                  </a:txBody>
                  <a:tcPr marL="9525" marR="9525" marT="9525" marB="0">
                    <a:solidFill>
                      <a:srgbClr val="F1E7FF"/>
                    </a:solidFill>
                  </a:tcPr>
                </a:tc>
                <a:tc>
                  <a:txBody>
                    <a:bodyPr/>
                    <a:lstStyle/>
                    <a:p>
                      <a:pPr algn="ctr" fontAlgn="t"/>
                      <a:endParaRPr lang="ru-RU" sz="1000" b="1" i="0" u="none" strike="noStrike" dirty="0">
                        <a:effectLst/>
                        <a:latin typeface="Times New Roman" panose="02020603050405020304" pitchFamily="18" charset="0"/>
                      </a:endParaRPr>
                    </a:p>
                  </a:txBody>
                  <a:tcPr marL="9525" marR="9525" marT="9525" marB="0">
                    <a:solidFill>
                      <a:srgbClr val="F1E7FF"/>
                    </a:solidFill>
                  </a:tcPr>
                </a:tc>
                <a:extLst>
                  <a:ext uri="{0D108BD9-81ED-4DB2-BD59-A6C34878D82A}">
                    <a16:rowId xmlns:a16="http://schemas.microsoft.com/office/drawing/2014/main" val="576059624"/>
                  </a:ext>
                </a:extLst>
              </a:tr>
            </a:tbl>
          </a:graphicData>
        </a:graphic>
      </p:graphicFrame>
    </p:spTree>
    <p:extLst>
      <p:ext uri="{BB962C8B-B14F-4D97-AF65-F5344CB8AC3E}">
        <p14:creationId xmlns:p14="http://schemas.microsoft.com/office/powerpoint/2010/main" val="15468842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1DA30A8-D2B6-1C45-25D4-35C27DC77F93}"/>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301B5295-5D1D-851B-271C-EB979F2D60CA}"/>
              </a:ext>
            </a:extLst>
          </p:cNvPr>
          <p:cNvSpPr txBox="1"/>
          <p:nvPr/>
        </p:nvSpPr>
        <p:spPr>
          <a:xfrm>
            <a:off x="2615269" y="150893"/>
            <a:ext cx="6153324" cy="461665"/>
          </a:xfrm>
          <a:prstGeom prst="rect">
            <a:avLst/>
          </a:prstGeom>
          <a:noFill/>
        </p:spPr>
        <p:txBody>
          <a:bodyPr wrap="square">
            <a:spAutoFit/>
          </a:bodyPr>
          <a:lstStyle/>
          <a:p>
            <a:pPr algn="ctr"/>
            <a:r>
              <a:rPr kumimoji="0" lang="ru-RU" sz="1200" b="1" u="none" strike="noStrike" kern="1200" cap="none" spc="0" normalizeH="0" baseline="0" noProof="0" dirty="0">
                <a:ln>
                  <a:noFill/>
                </a:ln>
                <a:solidFill>
                  <a:srgbClr val="3333CC"/>
                </a:solidFill>
                <a:effectLst/>
                <a:uLnTx/>
                <a:uFillTx/>
                <a:latin typeface="Times New Roman" panose="02020603050405020304" pitchFamily="18" charset="0"/>
                <a:ea typeface="+mn-ea"/>
                <a:cs typeface="Times New Roman" panose="02020603050405020304" pitchFamily="18" charset="0"/>
              </a:rPr>
              <a:t>Структура доходов бюджета округа (руб.) (продолжение)</a:t>
            </a:r>
          </a:p>
          <a:p>
            <a:pPr algn="ctr"/>
            <a:r>
              <a:rPr lang="ru-RU" sz="1200" b="1" dirty="0">
                <a:solidFill>
                  <a:srgbClr val="3333CC"/>
                </a:solidFill>
                <a:latin typeface="Times New Roman" panose="02020603050405020304" pitchFamily="18" charset="0"/>
                <a:cs typeface="Times New Roman" panose="02020603050405020304" pitchFamily="18" charset="0"/>
              </a:rPr>
              <a:t>налоговые и неналоговые поступления</a:t>
            </a:r>
          </a:p>
        </p:txBody>
      </p:sp>
      <p:graphicFrame>
        <p:nvGraphicFramePr>
          <p:cNvPr id="5" name="Таблица 3">
            <a:extLst>
              <a:ext uri="{FF2B5EF4-FFF2-40B4-BE49-F238E27FC236}">
                <a16:creationId xmlns:a16="http://schemas.microsoft.com/office/drawing/2014/main" id="{B54B6FA3-D94A-ECC5-734D-7028465E2873}"/>
              </a:ext>
            </a:extLst>
          </p:cNvPr>
          <p:cNvGraphicFramePr>
            <a:graphicFrameLocks noGrp="1"/>
          </p:cNvGraphicFramePr>
          <p:nvPr>
            <p:extLst>
              <p:ext uri="{D42A27DB-BD31-4B8C-83A1-F6EECF244321}">
                <p14:modId xmlns:p14="http://schemas.microsoft.com/office/powerpoint/2010/main" val="3983995441"/>
              </p:ext>
            </p:extLst>
          </p:nvPr>
        </p:nvGraphicFramePr>
        <p:xfrm>
          <a:off x="190164" y="1182793"/>
          <a:ext cx="11663479" cy="4744813"/>
        </p:xfrm>
        <a:graphic>
          <a:graphicData uri="http://schemas.openxmlformats.org/drawingml/2006/table">
            <a:tbl>
              <a:tblPr firstRow="1" bandRow="1">
                <a:tableStyleId>{BC89EF96-8CEA-46FF-86C4-4CE0E7609802}</a:tableStyleId>
              </a:tblPr>
              <a:tblGrid>
                <a:gridCol w="2745983">
                  <a:extLst>
                    <a:ext uri="{9D8B030D-6E8A-4147-A177-3AD203B41FA5}">
                      <a16:colId xmlns:a16="http://schemas.microsoft.com/office/drawing/2014/main" val="4210235011"/>
                    </a:ext>
                  </a:extLst>
                </a:gridCol>
                <a:gridCol w="998290">
                  <a:extLst>
                    <a:ext uri="{9D8B030D-6E8A-4147-A177-3AD203B41FA5}">
                      <a16:colId xmlns:a16="http://schemas.microsoft.com/office/drawing/2014/main" val="1045015154"/>
                    </a:ext>
                  </a:extLst>
                </a:gridCol>
                <a:gridCol w="981512">
                  <a:extLst>
                    <a:ext uri="{9D8B030D-6E8A-4147-A177-3AD203B41FA5}">
                      <a16:colId xmlns:a16="http://schemas.microsoft.com/office/drawing/2014/main" val="1357531885"/>
                    </a:ext>
                  </a:extLst>
                </a:gridCol>
                <a:gridCol w="1182847">
                  <a:extLst>
                    <a:ext uri="{9D8B030D-6E8A-4147-A177-3AD203B41FA5}">
                      <a16:colId xmlns:a16="http://schemas.microsoft.com/office/drawing/2014/main" val="4245390910"/>
                    </a:ext>
                  </a:extLst>
                </a:gridCol>
                <a:gridCol w="855677">
                  <a:extLst>
                    <a:ext uri="{9D8B030D-6E8A-4147-A177-3AD203B41FA5}">
                      <a16:colId xmlns:a16="http://schemas.microsoft.com/office/drawing/2014/main" val="1022901608"/>
                    </a:ext>
                  </a:extLst>
                </a:gridCol>
                <a:gridCol w="880844">
                  <a:extLst>
                    <a:ext uri="{9D8B030D-6E8A-4147-A177-3AD203B41FA5}">
                      <a16:colId xmlns:a16="http://schemas.microsoft.com/office/drawing/2014/main" val="2761547690"/>
                    </a:ext>
                  </a:extLst>
                </a:gridCol>
                <a:gridCol w="939567">
                  <a:extLst>
                    <a:ext uri="{9D8B030D-6E8A-4147-A177-3AD203B41FA5}">
                      <a16:colId xmlns:a16="http://schemas.microsoft.com/office/drawing/2014/main" val="2761571145"/>
                    </a:ext>
                  </a:extLst>
                </a:gridCol>
                <a:gridCol w="1006679">
                  <a:extLst>
                    <a:ext uri="{9D8B030D-6E8A-4147-A177-3AD203B41FA5}">
                      <a16:colId xmlns:a16="http://schemas.microsoft.com/office/drawing/2014/main" val="2100720313"/>
                    </a:ext>
                  </a:extLst>
                </a:gridCol>
                <a:gridCol w="2072080">
                  <a:extLst>
                    <a:ext uri="{9D8B030D-6E8A-4147-A177-3AD203B41FA5}">
                      <a16:colId xmlns:a16="http://schemas.microsoft.com/office/drawing/2014/main" val="1851167091"/>
                    </a:ext>
                  </a:extLst>
                </a:gridCol>
              </a:tblGrid>
              <a:tr h="314588">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Наименование доходов</a:t>
                      </a:r>
                    </a:p>
                  </a:txBody>
                  <a:tcPr>
                    <a:solidFill>
                      <a:srgbClr val="F1E7FF"/>
                    </a:solidFill>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2024г</a:t>
                      </a:r>
                    </a:p>
                    <a:p>
                      <a:pPr algn="ctr"/>
                      <a:r>
                        <a:rPr lang="ru-RU" sz="1000" dirty="0">
                          <a:latin typeface="Times New Roman" panose="02020603050405020304" pitchFamily="18" charset="0"/>
                          <a:cs typeface="Times New Roman" panose="02020603050405020304" pitchFamily="18" charset="0"/>
                        </a:rPr>
                        <a:t>отчет</a:t>
                      </a:r>
                    </a:p>
                  </a:txBody>
                  <a:tcPr>
                    <a:solidFill>
                      <a:srgbClr val="F1E7FF"/>
                    </a:solidFill>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2025г</a:t>
                      </a:r>
                    </a:p>
                    <a:p>
                      <a:pPr algn="ctr"/>
                      <a:r>
                        <a:rPr lang="ru-RU" sz="1000" dirty="0">
                          <a:latin typeface="Times New Roman" panose="02020603050405020304" pitchFamily="18" charset="0"/>
                          <a:cs typeface="Times New Roman" panose="02020603050405020304" pitchFamily="18" charset="0"/>
                        </a:rPr>
                        <a:t>оценка</a:t>
                      </a:r>
                    </a:p>
                  </a:txBody>
                  <a:tcPr>
                    <a:solidFill>
                      <a:srgbClr val="F1E7FF"/>
                    </a:solidFill>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2026г</a:t>
                      </a:r>
                    </a:p>
                    <a:p>
                      <a:pPr algn="ctr"/>
                      <a:r>
                        <a:rPr lang="ru-RU" sz="1000" dirty="0">
                          <a:latin typeface="Times New Roman" panose="02020603050405020304" pitchFamily="18" charset="0"/>
                          <a:cs typeface="Times New Roman" panose="02020603050405020304" pitchFamily="18" charset="0"/>
                        </a:rPr>
                        <a:t>прогноз</a:t>
                      </a:r>
                    </a:p>
                  </a:txBody>
                  <a:tcPr>
                    <a:solidFill>
                      <a:srgbClr val="F1E7FF"/>
                    </a:solidFill>
                  </a:tcPr>
                </a:tc>
                <a:tc>
                  <a:txBody>
                    <a:bodyPr/>
                    <a:lstStyle/>
                    <a:p>
                      <a:pPr algn="ctr"/>
                      <a:r>
                        <a:rPr lang="ru-RU" sz="1000" b="1" dirty="0">
                          <a:latin typeface="Times New Roman" panose="02020603050405020304" pitchFamily="18" charset="0"/>
                          <a:cs typeface="Times New Roman" panose="02020603050405020304" pitchFamily="18" charset="0"/>
                        </a:rPr>
                        <a:t>% 2026г к 2024г</a:t>
                      </a:r>
                    </a:p>
                  </a:txBody>
                  <a:tcPr>
                    <a:solidFill>
                      <a:srgbClr val="F1E7FF"/>
                    </a:solidFill>
                  </a:tcPr>
                </a:tc>
                <a:tc>
                  <a:txBody>
                    <a:bodyPr/>
                    <a:lstStyle/>
                    <a:p>
                      <a:pPr algn="ctr"/>
                      <a:r>
                        <a:rPr lang="ru-RU" sz="1000" b="1" dirty="0">
                          <a:latin typeface="Times New Roman" panose="02020603050405020304" pitchFamily="18" charset="0"/>
                          <a:cs typeface="Times New Roman" panose="02020603050405020304" pitchFamily="18" charset="0"/>
                        </a:rPr>
                        <a:t>% 2026г к 2025г</a:t>
                      </a:r>
                    </a:p>
                  </a:txBody>
                  <a:tcPr>
                    <a:solidFill>
                      <a:srgbClr val="F1E7FF"/>
                    </a:solidFill>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2027г</a:t>
                      </a:r>
                    </a:p>
                    <a:p>
                      <a:pPr algn="ctr"/>
                      <a:r>
                        <a:rPr lang="ru-RU" sz="1000" dirty="0">
                          <a:latin typeface="Times New Roman" panose="02020603050405020304" pitchFamily="18" charset="0"/>
                          <a:cs typeface="Times New Roman" panose="02020603050405020304" pitchFamily="18" charset="0"/>
                        </a:rPr>
                        <a:t>прогноз</a:t>
                      </a:r>
                    </a:p>
                  </a:txBody>
                  <a:tcPr>
                    <a:solidFill>
                      <a:srgbClr val="F1E7FF"/>
                    </a:solidFill>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2028г</a:t>
                      </a:r>
                    </a:p>
                    <a:p>
                      <a:pPr algn="ctr"/>
                      <a:r>
                        <a:rPr lang="ru-RU" sz="1000" dirty="0">
                          <a:latin typeface="Times New Roman" panose="02020603050405020304" pitchFamily="18" charset="0"/>
                          <a:cs typeface="Times New Roman" panose="02020603050405020304" pitchFamily="18" charset="0"/>
                        </a:rPr>
                        <a:t>прогноз</a:t>
                      </a:r>
                    </a:p>
                  </a:txBody>
                  <a:tcPr>
                    <a:solidFill>
                      <a:srgbClr val="F1E7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Норматив отчислений</a:t>
                      </a:r>
                    </a:p>
                    <a:p>
                      <a:pPr algn="ctr"/>
                      <a:endParaRPr lang="ru-RU" sz="1000" dirty="0">
                        <a:latin typeface="Times New Roman" panose="02020603050405020304" pitchFamily="18" charset="0"/>
                        <a:cs typeface="Times New Roman" panose="02020603050405020304" pitchFamily="18" charset="0"/>
                      </a:endParaRPr>
                    </a:p>
                  </a:txBody>
                  <a:tcPr>
                    <a:solidFill>
                      <a:srgbClr val="F1E7FF"/>
                    </a:solidFill>
                  </a:tcPr>
                </a:tc>
                <a:extLst>
                  <a:ext uri="{0D108BD9-81ED-4DB2-BD59-A6C34878D82A}">
                    <a16:rowId xmlns:a16="http://schemas.microsoft.com/office/drawing/2014/main" val="1967436429"/>
                  </a:ext>
                </a:extLst>
              </a:tr>
              <a:tr h="0">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dirty="0">
                          <a:latin typeface="Times New Roman" panose="02020603050405020304" pitchFamily="18" charset="0"/>
                          <a:cs typeface="Times New Roman" panose="02020603050405020304" pitchFamily="18" charset="0"/>
                        </a:rPr>
                        <a:t>Доходы от сдачи в аренду имущества</a:t>
                      </a:r>
                    </a:p>
                  </a:txBody>
                  <a:tcPr>
                    <a:solidFill>
                      <a:srgbClr val="F1E7FF"/>
                    </a:solidFill>
                  </a:tcPr>
                </a:tc>
                <a:tc>
                  <a:txBody>
                    <a:bodyPr/>
                    <a:lstStyle/>
                    <a:p>
                      <a:pPr algn="ctr" fontAlgn="t"/>
                      <a:r>
                        <a:rPr lang="ru-RU" sz="1000" b="0" i="0" u="none" strike="noStrike" dirty="0">
                          <a:latin typeface="Times New Roman"/>
                        </a:rPr>
                        <a:t>1414599,31</a:t>
                      </a:r>
                    </a:p>
                  </a:txBody>
                  <a:tcPr marL="7620" marR="7620" marT="7620" marB="0">
                    <a:solidFill>
                      <a:srgbClr val="F1E7FF"/>
                    </a:solidFill>
                  </a:tcPr>
                </a:tc>
                <a:tc>
                  <a:txBody>
                    <a:bodyPr/>
                    <a:lstStyle/>
                    <a:p>
                      <a:pPr algn="ctr" fontAlgn="t"/>
                      <a:r>
                        <a:rPr lang="ru-RU" sz="1000" b="0" i="0" u="none" strike="noStrike" dirty="0">
                          <a:latin typeface="Times New Roman"/>
                        </a:rPr>
                        <a:t>635000,00</a:t>
                      </a:r>
                    </a:p>
                  </a:txBody>
                  <a:tcPr marL="7620" marR="7620" marT="7620" marB="0">
                    <a:solidFill>
                      <a:srgbClr val="F1E7FF"/>
                    </a:solidFill>
                  </a:tcPr>
                </a:tc>
                <a:tc>
                  <a:txBody>
                    <a:bodyPr/>
                    <a:lstStyle/>
                    <a:p>
                      <a:pPr algn="ctr" fontAlgn="t"/>
                      <a:r>
                        <a:rPr lang="ru-RU" sz="1000" b="0" i="0" u="none" strike="noStrike" dirty="0">
                          <a:effectLst/>
                          <a:latin typeface="Times New Roman" panose="02020603050405020304" pitchFamily="18" charset="0"/>
                        </a:rPr>
                        <a:t>612000,00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43,3</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96,4</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612000,00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612000,00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100%</a:t>
                      </a:r>
                    </a:p>
                  </a:txBody>
                  <a:tcPr marL="9525" marR="9525" marT="9525" marB="0">
                    <a:solidFill>
                      <a:srgbClr val="F1E7FF"/>
                    </a:solidFill>
                  </a:tcPr>
                </a:tc>
                <a:extLst>
                  <a:ext uri="{0D108BD9-81ED-4DB2-BD59-A6C34878D82A}">
                    <a16:rowId xmlns:a16="http://schemas.microsoft.com/office/drawing/2014/main" val="3233694804"/>
                  </a:ext>
                </a:extLst>
              </a:tr>
              <a:tr h="0">
                <a:tc>
                  <a:txBody>
                    <a:bodyPr/>
                    <a:lstStyle/>
                    <a:p>
                      <a:pPr algn="just"/>
                      <a:r>
                        <a:rPr lang="ru-RU" sz="1000" b="0" dirty="0">
                          <a:latin typeface="Times New Roman" panose="02020603050405020304" pitchFamily="18" charset="0"/>
                          <a:cs typeface="Times New Roman" panose="02020603050405020304" pitchFamily="18" charset="0"/>
                        </a:rPr>
                        <a:t>Прочие поступления от использования имущества</a:t>
                      </a:r>
                      <a:endParaRPr lang="ru-RU" sz="1000" b="0" i="0" dirty="0">
                        <a:latin typeface="Times New Roman" panose="02020603050405020304" pitchFamily="18" charset="0"/>
                        <a:cs typeface="Times New Roman" panose="02020603050405020304" pitchFamily="18" charset="0"/>
                      </a:endParaRPr>
                    </a:p>
                  </a:txBody>
                  <a:tcPr>
                    <a:solidFill>
                      <a:srgbClr val="F1E7FF"/>
                    </a:solidFill>
                  </a:tcPr>
                </a:tc>
                <a:tc>
                  <a:txBody>
                    <a:bodyPr/>
                    <a:lstStyle/>
                    <a:p>
                      <a:pPr algn="ctr" fontAlgn="t"/>
                      <a:r>
                        <a:rPr lang="ru-RU" sz="1000" b="0" i="0" u="none" strike="noStrike" dirty="0">
                          <a:latin typeface="Times New Roman"/>
                        </a:rPr>
                        <a:t>386404,92</a:t>
                      </a:r>
                    </a:p>
                  </a:txBody>
                  <a:tcPr marL="7620" marR="7620" marT="7620" marB="0">
                    <a:solidFill>
                      <a:srgbClr val="F1E7FF"/>
                    </a:solidFill>
                  </a:tcPr>
                </a:tc>
                <a:tc>
                  <a:txBody>
                    <a:bodyPr/>
                    <a:lstStyle/>
                    <a:p>
                      <a:pPr algn="ctr" fontAlgn="t"/>
                      <a:r>
                        <a:rPr lang="ru-RU" sz="1000" b="0" i="0" u="none" strike="noStrike" dirty="0">
                          <a:latin typeface="Times New Roman"/>
                        </a:rPr>
                        <a:t>430000,00</a:t>
                      </a:r>
                    </a:p>
                  </a:txBody>
                  <a:tcPr marL="7620" marR="7620" marT="7620" marB="0">
                    <a:solidFill>
                      <a:srgbClr val="F1E7FF"/>
                    </a:solidFill>
                  </a:tcPr>
                </a:tc>
                <a:tc>
                  <a:txBody>
                    <a:bodyPr/>
                    <a:lstStyle/>
                    <a:p>
                      <a:pPr algn="ctr" fontAlgn="t"/>
                      <a:r>
                        <a:rPr lang="ru-RU" sz="1000" b="0" i="0" u="none" strike="noStrike" dirty="0">
                          <a:effectLst/>
                          <a:latin typeface="Times New Roman" panose="02020603050405020304" pitchFamily="18" charset="0"/>
                        </a:rPr>
                        <a:t>400000,00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103,5</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93,0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400000,00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400000,00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100%</a:t>
                      </a:r>
                    </a:p>
                  </a:txBody>
                  <a:tcPr marL="9525" marR="9525" marT="9525" marB="0">
                    <a:solidFill>
                      <a:srgbClr val="F1E7FF"/>
                    </a:solidFill>
                  </a:tcPr>
                </a:tc>
                <a:extLst>
                  <a:ext uri="{0D108BD9-81ED-4DB2-BD59-A6C34878D82A}">
                    <a16:rowId xmlns:a16="http://schemas.microsoft.com/office/drawing/2014/main" val="29586593"/>
                  </a:ext>
                </a:extLst>
              </a:tr>
              <a:tr h="0">
                <a:tc>
                  <a:txBody>
                    <a:bodyPr/>
                    <a:lstStyle/>
                    <a:p>
                      <a:pPr algn="just"/>
                      <a:r>
                        <a:rPr lang="ru-RU" sz="1000" b="0" dirty="0">
                          <a:latin typeface="Times New Roman" panose="02020603050405020304" pitchFamily="18" charset="0"/>
                          <a:cs typeface="Times New Roman" panose="02020603050405020304" pitchFamily="18" charset="0"/>
                        </a:rPr>
                        <a:t>Доходы от арендной платы за земельные участки</a:t>
                      </a:r>
                      <a:endParaRPr lang="ru-RU" sz="1000" b="0" i="0" dirty="0">
                        <a:latin typeface="Times New Roman" panose="02020603050405020304" pitchFamily="18" charset="0"/>
                        <a:cs typeface="Times New Roman" panose="02020603050405020304" pitchFamily="18" charset="0"/>
                      </a:endParaRPr>
                    </a:p>
                  </a:txBody>
                  <a:tcPr>
                    <a:solidFill>
                      <a:srgbClr val="F1E7FF"/>
                    </a:solidFill>
                  </a:tcPr>
                </a:tc>
                <a:tc>
                  <a:txBody>
                    <a:bodyPr/>
                    <a:lstStyle/>
                    <a:p>
                      <a:pPr algn="ctr" fontAlgn="t"/>
                      <a:r>
                        <a:rPr lang="ru-RU" sz="1000" b="0" i="0" u="none" strike="noStrike" dirty="0">
                          <a:latin typeface="Times New Roman"/>
                        </a:rPr>
                        <a:t>12385775,53</a:t>
                      </a:r>
                    </a:p>
                  </a:txBody>
                  <a:tcPr marL="7620" marR="7620" marT="7620" marB="0">
                    <a:solidFill>
                      <a:srgbClr val="F1E7FF"/>
                    </a:solidFill>
                  </a:tcPr>
                </a:tc>
                <a:tc>
                  <a:txBody>
                    <a:bodyPr/>
                    <a:lstStyle/>
                    <a:p>
                      <a:pPr algn="ctr" fontAlgn="t"/>
                      <a:r>
                        <a:rPr lang="ru-RU" sz="1000" b="0" i="0" u="none" strike="noStrike" dirty="0">
                          <a:latin typeface="Times New Roman"/>
                        </a:rPr>
                        <a:t>10500000,00</a:t>
                      </a:r>
                    </a:p>
                  </a:txBody>
                  <a:tcPr marL="7620" marR="7620" marT="7620" marB="0">
                    <a:solidFill>
                      <a:srgbClr val="F1E7FF"/>
                    </a:solidFill>
                  </a:tcPr>
                </a:tc>
                <a:tc>
                  <a:txBody>
                    <a:bodyPr/>
                    <a:lstStyle/>
                    <a:p>
                      <a:pPr algn="ctr" fontAlgn="t"/>
                      <a:r>
                        <a:rPr lang="ru-RU" sz="1000" b="0" i="0" u="none" strike="noStrike" dirty="0">
                          <a:effectLst/>
                          <a:latin typeface="Times New Roman" panose="02020603050405020304" pitchFamily="18" charset="0"/>
                        </a:rPr>
                        <a:t>10500000,00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84,8</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10500000,00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10500000,00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100%</a:t>
                      </a:r>
                    </a:p>
                  </a:txBody>
                  <a:tcPr marL="9525" marR="9525" marT="9525" marB="0">
                    <a:solidFill>
                      <a:srgbClr val="F1E7FF"/>
                    </a:solidFill>
                  </a:tcPr>
                </a:tc>
                <a:extLst>
                  <a:ext uri="{0D108BD9-81ED-4DB2-BD59-A6C34878D82A}">
                    <a16:rowId xmlns:a16="http://schemas.microsoft.com/office/drawing/2014/main" val="4215478806"/>
                  </a:ext>
                </a:extLst>
              </a:tr>
              <a:tr h="0">
                <a:tc>
                  <a:txBody>
                    <a:bodyPr/>
                    <a:lstStyle/>
                    <a:p>
                      <a:pPr algn="just"/>
                      <a:r>
                        <a:rPr lang="ru-RU" sz="1000" b="0" i="0" dirty="0">
                          <a:latin typeface="Times New Roman" panose="02020603050405020304" pitchFamily="18" charset="0"/>
                          <a:cs typeface="Times New Roman" panose="02020603050405020304" pitchFamily="18" charset="0"/>
                        </a:rPr>
                        <a:t>Плата по соглашениям об установлении сервитута</a:t>
                      </a:r>
                    </a:p>
                  </a:txBody>
                  <a:tcPr>
                    <a:solidFill>
                      <a:srgbClr val="F1E7FF"/>
                    </a:solidFill>
                  </a:tcPr>
                </a:tc>
                <a:tc>
                  <a:txBody>
                    <a:bodyPr/>
                    <a:lstStyle/>
                    <a:p>
                      <a:pPr algn="ctr" fontAlgn="t"/>
                      <a:r>
                        <a:rPr lang="ru-RU" sz="1000" b="0" i="0" u="none" strike="noStrike" dirty="0">
                          <a:latin typeface="Times New Roman"/>
                        </a:rPr>
                        <a:t>19389,50</a:t>
                      </a:r>
                    </a:p>
                  </a:txBody>
                  <a:tcPr marL="7620" marR="7620" marT="7620" marB="0">
                    <a:solidFill>
                      <a:srgbClr val="F1E7FF"/>
                    </a:solidFill>
                  </a:tcPr>
                </a:tc>
                <a:tc>
                  <a:txBody>
                    <a:bodyPr/>
                    <a:lstStyle/>
                    <a:p>
                      <a:pPr algn="ctr" fontAlgn="t"/>
                      <a:endParaRPr lang="ru-RU" sz="1000" b="0" i="0" u="none" strike="noStrike" dirty="0">
                        <a:latin typeface="Times New Roman"/>
                      </a:endParaRPr>
                    </a:p>
                  </a:txBody>
                  <a:tcPr marL="7620" marR="7620" marT="7620" marB="0">
                    <a:solidFill>
                      <a:srgbClr val="F1E7FF"/>
                    </a:solidFill>
                  </a:tcPr>
                </a:tc>
                <a:tc>
                  <a:txBody>
                    <a:bodyPr/>
                    <a:lstStyle/>
                    <a:p>
                      <a:pPr algn="ctr" fontAlgn="t"/>
                      <a:endParaRPr lang="ru-RU" sz="1000" b="0" i="0" u="none" strike="noStrike" dirty="0">
                        <a:latin typeface="Times New Roman"/>
                      </a:endParaRPr>
                    </a:p>
                  </a:txBody>
                  <a:tcPr marL="7620" marR="7620" marT="7620" marB="0">
                    <a:solidFill>
                      <a:srgbClr val="F1E7FF"/>
                    </a:solidFill>
                  </a:tcPr>
                </a:tc>
                <a:tc>
                  <a:txBody>
                    <a:bodyPr/>
                    <a:lstStyle/>
                    <a:p>
                      <a:pPr algn="ctr" fontAlgn="t"/>
                      <a:endParaRPr lang="ru-RU" sz="1000" b="0" i="0" u="none" strike="noStrike">
                        <a:latin typeface="Times New Roman"/>
                      </a:endParaRPr>
                    </a:p>
                  </a:txBody>
                  <a:tcPr marL="7620" marR="7620" marT="7620" marB="0">
                    <a:solidFill>
                      <a:srgbClr val="F1E7FF"/>
                    </a:solidFill>
                  </a:tcPr>
                </a:tc>
                <a:tc>
                  <a:txBody>
                    <a:bodyPr/>
                    <a:lstStyle/>
                    <a:p>
                      <a:pPr algn="ctr" fontAlgn="t"/>
                      <a:endParaRPr lang="ru-RU" sz="1000" b="0" i="0" u="none" strike="noStrike">
                        <a:latin typeface="Times New Roman"/>
                      </a:endParaRPr>
                    </a:p>
                  </a:txBody>
                  <a:tcPr marL="7620" marR="7620" marT="7620" marB="0">
                    <a:solidFill>
                      <a:srgbClr val="F1E7FF"/>
                    </a:solidFill>
                  </a:tcPr>
                </a:tc>
                <a:tc>
                  <a:txBody>
                    <a:bodyPr/>
                    <a:lstStyle/>
                    <a:p>
                      <a:pPr algn="ctr" fontAlgn="t"/>
                      <a:endParaRPr lang="ru-RU" sz="1000" b="0" i="0" u="none" strike="noStrike" dirty="0">
                        <a:latin typeface="Times New Roman"/>
                      </a:endParaRPr>
                    </a:p>
                  </a:txBody>
                  <a:tcPr marL="7620" marR="7620" marT="7620" marB="0">
                    <a:solidFill>
                      <a:srgbClr val="F1E7FF"/>
                    </a:solidFill>
                  </a:tcPr>
                </a:tc>
                <a:tc>
                  <a:txBody>
                    <a:bodyPr/>
                    <a:lstStyle/>
                    <a:p>
                      <a:pPr algn="ctr" fontAlgn="t"/>
                      <a:endParaRPr lang="ru-RU" sz="1000" b="0" i="0" u="none" strike="noStrike" dirty="0">
                        <a:latin typeface="Times New Roman"/>
                      </a:endParaRPr>
                    </a:p>
                  </a:txBody>
                  <a:tcPr marL="7620" marR="7620" marT="7620" marB="0">
                    <a:solidFill>
                      <a:srgbClr val="F1E7FF"/>
                    </a:solidFill>
                  </a:tcPr>
                </a:tc>
                <a:tc>
                  <a:txBody>
                    <a:bodyPr/>
                    <a:lstStyle/>
                    <a:p>
                      <a:pPr algn="ctr" fontAlgn="t"/>
                      <a:r>
                        <a:rPr lang="ru-RU" sz="1000" b="0" i="0" u="none" strike="noStrike" dirty="0">
                          <a:latin typeface="Times New Roman"/>
                        </a:rPr>
                        <a:t>100%</a:t>
                      </a:r>
                    </a:p>
                  </a:txBody>
                  <a:tcPr marL="7620" marR="7620" marT="7620" marB="0">
                    <a:solidFill>
                      <a:srgbClr val="F1E7FF"/>
                    </a:solidFill>
                  </a:tcPr>
                </a:tc>
                <a:extLst>
                  <a:ext uri="{0D108BD9-81ED-4DB2-BD59-A6C34878D82A}">
                    <a16:rowId xmlns:a16="http://schemas.microsoft.com/office/drawing/2014/main" val="3282546198"/>
                  </a:ext>
                </a:extLst>
              </a:tr>
              <a:tr h="227187">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Плата за негативное воздействие на окружающую среду</a:t>
                      </a:r>
                    </a:p>
                    <a:p>
                      <a:pPr algn="just"/>
                      <a:endParaRPr lang="ru-RU" sz="1000" dirty="0">
                        <a:latin typeface="Times New Roman" panose="02020603050405020304" pitchFamily="18" charset="0"/>
                        <a:cs typeface="Times New Roman" panose="02020603050405020304" pitchFamily="18" charset="0"/>
                      </a:endParaRPr>
                    </a:p>
                  </a:txBody>
                  <a:tcPr>
                    <a:solidFill>
                      <a:srgbClr val="F1E7FF"/>
                    </a:solidFill>
                  </a:tcPr>
                </a:tc>
                <a:tc>
                  <a:txBody>
                    <a:bodyPr/>
                    <a:lstStyle/>
                    <a:p>
                      <a:pPr algn="ctr" fontAlgn="t"/>
                      <a:r>
                        <a:rPr lang="ru-RU" sz="1000" b="0" i="0" u="none" strike="noStrike" dirty="0">
                          <a:latin typeface="Times New Roman"/>
                        </a:rPr>
                        <a:t>162453,52</a:t>
                      </a:r>
                    </a:p>
                  </a:txBody>
                  <a:tcPr marL="7620" marR="7620" marT="7620" marB="0">
                    <a:solidFill>
                      <a:srgbClr val="F1E7FF"/>
                    </a:solidFill>
                  </a:tcPr>
                </a:tc>
                <a:tc>
                  <a:txBody>
                    <a:bodyPr/>
                    <a:lstStyle/>
                    <a:p>
                      <a:pPr algn="ctr" fontAlgn="t"/>
                      <a:r>
                        <a:rPr lang="ru-RU" sz="1000" b="0" i="0" u="none" strike="noStrike" dirty="0">
                          <a:latin typeface="Times New Roman"/>
                        </a:rPr>
                        <a:t>287000,00</a:t>
                      </a:r>
                    </a:p>
                  </a:txBody>
                  <a:tcPr marL="7620" marR="7620" marT="7620" marB="0">
                    <a:solidFill>
                      <a:srgbClr val="F1E7FF"/>
                    </a:solidFill>
                  </a:tcPr>
                </a:tc>
                <a:tc>
                  <a:txBody>
                    <a:bodyPr/>
                    <a:lstStyle/>
                    <a:p>
                      <a:pPr algn="ctr" fontAlgn="t"/>
                      <a:r>
                        <a:rPr lang="ru-RU" sz="1000" b="0" i="0" u="none" strike="noStrike" dirty="0">
                          <a:effectLst/>
                          <a:latin typeface="Times New Roman" panose="02020603050405020304" pitchFamily="18" charset="0"/>
                        </a:rPr>
                        <a:t>157000,00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96,6</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54,7</a:t>
                      </a:r>
                    </a:p>
                  </a:txBody>
                  <a:tcPr marL="9525" marR="9525" marT="9525" marB="0">
                    <a:solidFill>
                      <a:srgbClr val="F1E7FF"/>
                    </a:solidFill>
                  </a:tcPr>
                </a:tc>
                <a:tc>
                  <a:txBody>
                    <a:bodyPr/>
                    <a:lstStyle/>
                    <a:p>
                      <a:pPr algn="ctr" fontAlgn="t"/>
                      <a:endParaRPr lang="ru-RU" sz="1000" b="0" i="0" u="none" strike="noStrike" dirty="0">
                        <a:effectLst/>
                        <a:latin typeface="Times New Roman" panose="02020603050405020304" pitchFamily="18" charset="0"/>
                      </a:endParaRPr>
                    </a:p>
                  </a:txBody>
                  <a:tcPr marL="9525" marR="9525" marT="9525" marB="0">
                    <a:solidFill>
                      <a:srgbClr val="F1E7FF"/>
                    </a:solidFill>
                  </a:tcPr>
                </a:tc>
                <a:tc>
                  <a:txBody>
                    <a:bodyPr/>
                    <a:lstStyle/>
                    <a:p>
                      <a:pPr algn="ctr" fontAlgn="t"/>
                      <a:endParaRPr lang="ru-RU" sz="1000" b="0" i="0" u="none" strike="noStrike" dirty="0">
                        <a:effectLst/>
                        <a:latin typeface="Times New Roman" panose="02020603050405020304" pitchFamily="18" charset="0"/>
                      </a:endParaRP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60%</a:t>
                      </a:r>
                    </a:p>
                  </a:txBody>
                  <a:tcPr marL="9525" marR="9525" marT="9525" marB="0">
                    <a:solidFill>
                      <a:srgbClr val="F1E7FF"/>
                    </a:solidFill>
                  </a:tcPr>
                </a:tc>
                <a:extLst>
                  <a:ext uri="{0D108BD9-81ED-4DB2-BD59-A6C34878D82A}">
                    <a16:rowId xmlns:a16="http://schemas.microsoft.com/office/drawing/2014/main" val="3541853850"/>
                  </a:ext>
                </a:extLst>
              </a:tr>
              <a:tr h="264253">
                <a:tc>
                  <a:txBody>
                    <a:bodyPr/>
                    <a:lstStyle/>
                    <a:p>
                      <a:pPr algn="just"/>
                      <a:r>
                        <a:rPr lang="ru-RU" sz="1000" b="0" dirty="0">
                          <a:latin typeface="Times New Roman" panose="02020603050405020304" pitchFamily="18" charset="0"/>
                          <a:cs typeface="Times New Roman" panose="02020603050405020304" pitchFamily="18" charset="0"/>
                        </a:rPr>
                        <a:t>Прочие доходы от оказания платных услуг</a:t>
                      </a:r>
                    </a:p>
                  </a:txBody>
                  <a:tcPr>
                    <a:solidFill>
                      <a:srgbClr val="F1E7FF"/>
                    </a:solidFill>
                  </a:tcPr>
                </a:tc>
                <a:tc>
                  <a:txBody>
                    <a:bodyPr/>
                    <a:lstStyle/>
                    <a:p>
                      <a:pPr algn="ctr" fontAlgn="t"/>
                      <a:r>
                        <a:rPr lang="ru-RU" sz="1000" b="0" i="0" u="none" strike="noStrike" dirty="0">
                          <a:latin typeface="Times New Roman"/>
                        </a:rPr>
                        <a:t>1450425,00</a:t>
                      </a:r>
                    </a:p>
                  </a:txBody>
                  <a:tcPr marL="7620" marR="7620" marT="7620" marB="0">
                    <a:solidFill>
                      <a:srgbClr val="F1E7FF"/>
                    </a:solidFill>
                  </a:tcPr>
                </a:tc>
                <a:tc>
                  <a:txBody>
                    <a:bodyPr/>
                    <a:lstStyle/>
                    <a:p>
                      <a:pPr algn="ctr" fontAlgn="t"/>
                      <a:r>
                        <a:rPr lang="ru-RU" sz="1000" b="0" i="0" u="none" strike="noStrike" dirty="0">
                          <a:latin typeface="Times New Roman"/>
                        </a:rPr>
                        <a:t>1537000,00</a:t>
                      </a:r>
                    </a:p>
                  </a:txBody>
                  <a:tcPr marL="7620" marR="7620" marT="7620" marB="0">
                    <a:solidFill>
                      <a:srgbClr val="F1E7FF"/>
                    </a:solidFill>
                  </a:tcPr>
                </a:tc>
                <a:tc>
                  <a:txBody>
                    <a:bodyPr/>
                    <a:lstStyle/>
                    <a:p>
                      <a:pPr algn="ctr" fontAlgn="ctr"/>
                      <a:r>
                        <a:rPr lang="ru-RU" sz="1000" b="0" i="0" u="none" strike="noStrike" dirty="0">
                          <a:solidFill>
                            <a:srgbClr val="000000"/>
                          </a:solidFill>
                          <a:effectLst/>
                          <a:latin typeface="Times New Roman" panose="02020603050405020304" pitchFamily="18" charset="0"/>
                        </a:rPr>
                        <a:t>1505000,00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103,8</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97,9</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1506000,00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1507000,00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100%</a:t>
                      </a:r>
                    </a:p>
                  </a:txBody>
                  <a:tcPr marL="9525" marR="9525" marT="9525" marB="0">
                    <a:solidFill>
                      <a:srgbClr val="F1E7FF"/>
                    </a:solidFill>
                  </a:tcPr>
                </a:tc>
                <a:extLst>
                  <a:ext uri="{0D108BD9-81ED-4DB2-BD59-A6C34878D82A}">
                    <a16:rowId xmlns:a16="http://schemas.microsoft.com/office/drawing/2014/main" val="747393628"/>
                  </a:ext>
                </a:extLst>
              </a:tr>
              <a:tr h="227187">
                <a:tc>
                  <a:txBody>
                    <a:bodyPr/>
                    <a:lstStyle/>
                    <a:p>
                      <a:pPr algn="just"/>
                      <a:r>
                        <a:rPr lang="ru-RU" sz="1000" b="0" dirty="0">
                          <a:latin typeface="Times New Roman" panose="02020603050405020304" pitchFamily="18" charset="0"/>
                          <a:cs typeface="Times New Roman" panose="02020603050405020304" pitchFamily="18" charset="0"/>
                        </a:rPr>
                        <a:t>Доходы от компенсации затрат бюджетов</a:t>
                      </a:r>
                    </a:p>
                  </a:txBody>
                  <a:tcPr>
                    <a:solidFill>
                      <a:srgbClr val="F1E7FF"/>
                    </a:solidFill>
                  </a:tcPr>
                </a:tc>
                <a:tc>
                  <a:txBody>
                    <a:bodyPr/>
                    <a:lstStyle/>
                    <a:p>
                      <a:pPr algn="ctr" fontAlgn="t"/>
                      <a:r>
                        <a:rPr lang="ru-RU" sz="1000" b="0" i="0" u="none" strike="noStrike" dirty="0">
                          <a:latin typeface="Times New Roman"/>
                        </a:rPr>
                        <a:t>107754,49</a:t>
                      </a:r>
                    </a:p>
                  </a:txBody>
                  <a:tcPr marL="7620" marR="7620" marT="7620" marB="0">
                    <a:solidFill>
                      <a:srgbClr val="F1E7FF"/>
                    </a:solidFill>
                  </a:tcPr>
                </a:tc>
                <a:tc>
                  <a:txBody>
                    <a:bodyPr/>
                    <a:lstStyle/>
                    <a:p>
                      <a:pPr algn="ctr" fontAlgn="t"/>
                      <a:r>
                        <a:rPr lang="ru-RU" sz="1000" b="0" i="0" u="none" strike="noStrike" dirty="0">
                          <a:latin typeface="Times New Roman"/>
                        </a:rPr>
                        <a:t>417000,00</a:t>
                      </a:r>
                    </a:p>
                  </a:txBody>
                  <a:tcPr marL="7620" marR="7620" marT="7620" marB="0">
                    <a:solidFill>
                      <a:srgbClr val="F1E7FF"/>
                    </a:solidFill>
                  </a:tcPr>
                </a:tc>
                <a:tc>
                  <a:txBody>
                    <a:bodyPr/>
                    <a:lstStyle/>
                    <a:p>
                      <a:pPr algn="ctr" fontAlgn="t"/>
                      <a:endParaRPr lang="ru-RU" sz="1000" b="0" i="0" u="none" strike="noStrike" dirty="0">
                        <a:effectLst/>
                        <a:latin typeface="Times New Roman" panose="02020603050405020304" pitchFamily="18" charset="0"/>
                      </a:endParaRPr>
                    </a:p>
                  </a:txBody>
                  <a:tcPr marL="9525" marR="9525" marT="9525" marB="0">
                    <a:solidFill>
                      <a:srgbClr val="F1E7FF"/>
                    </a:solidFill>
                  </a:tcPr>
                </a:tc>
                <a:tc>
                  <a:txBody>
                    <a:bodyPr/>
                    <a:lstStyle/>
                    <a:p>
                      <a:pPr algn="ctr" fontAlgn="t"/>
                      <a:endParaRPr lang="ru-RU" sz="1000" b="0" i="0" u="none" strike="noStrike" dirty="0">
                        <a:effectLst/>
                        <a:latin typeface="Times New Roman" panose="02020603050405020304" pitchFamily="18" charset="0"/>
                      </a:endParaRPr>
                    </a:p>
                  </a:txBody>
                  <a:tcPr marL="9525" marR="9525" marT="9525" marB="0">
                    <a:solidFill>
                      <a:srgbClr val="F1E7FF"/>
                    </a:solidFill>
                  </a:tcPr>
                </a:tc>
                <a:tc>
                  <a:txBody>
                    <a:bodyPr/>
                    <a:lstStyle/>
                    <a:p>
                      <a:pPr algn="ctr" fontAlgn="t"/>
                      <a:endParaRPr lang="ru-RU" sz="1000" b="0" i="0" u="none" strike="noStrike" dirty="0">
                        <a:effectLst/>
                        <a:latin typeface="Times New Roman" panose="02020603050405020304" pitchFamily="18" charset="0"/>
                      </a:endParaRPr>
                    </a:p>
                  </a:txBody>
                  <a:tcPr marL="9525" marR="9525" marT="9525" marB="0">
                    <a:solidFill>
                      <a:srgbClr val="F1E7FF"/>
                    </a:solidFill>
                  </a:tcPr>
                </a:tc>
                <a:tc>
                  <a:txBody>
                    <a:bodyPr/>
                    <a:lstStyle/>
                    <a:p>
                      <a:pPr algn="ctr" fontAlgn="t"/>
                      <a:endParaRPr lang="ru-RU" sz="1000" b="0" i="0" u="none" strike="noStrike" dirty="0">
                        <a:effectLst/>
                        <a:latin typeface="Times New Roman" panose="02020603050405020304" pitchFamily="18" charset="0"/>
                      </a:endParaRPr>
                    </a:p>
                  </a:txBody>
                  <a:tcPr marL="9525" marR="9525" marT="9525" marB="0">
                    <a:solidFill>
                      <a:srgbClr val="F1E7FF"/>
                    </a:solidFill>
                  </a:tcPr>
                </a:tc>
                <a:tc>
                  <a:txBody>
                    <a:bodyPr/>
                    <a:lstStyle/>
                    <a:p>
                      <a:pPr algn="ctr" fontAlgn="t"/>
                      <a:endParaRPr lang="ru-RU" sz="1000" b="0" i="0" u="none" strike="noStrike" dirty="0">
                        <a:effectLst/>
                        <a:latin typeface="Times New Roman" panose="02020603050405020304" pitchFamily="18" charset="0"/>
                      </a:endParaRPr>
                    </a:p>
                  </a:txBody>
                  <a:tcPr marL="9525" marR="9525" marT="9525" marB="0">
                    <a:solidFill>
                      <a:srgbClr val="F1E7FF"/>
                    </a:solidFill>
                  </a:tcPr>
                </a:tc>
                <a:tc>
                  <a:txBody>
                    <a:bodyPr/>
                    <a:lstStyle/>
                    <a:p>
                      <a:pPr algn="ctr" fontAlgn="t"/>
                      <a:endParaRPr lang="ru-RU" sz="1000" b="0" i="0" u="none" strike="noStrike" dirty="0">
                        <a:effectLst/>
                        <a:latin typeface="Times New Roman" panose="02020603050405020304" pitchFamily="18" charset="0"/>
                      </a:endParaRPr>
                    </a:p>
                  </a:txBody>
                  <a:tcPr marL="9525" marR="9525" marT="9525" marB="0">
                    <a:solidFill>
                      <a:srgbClr val="F1E7FF"/>
                    </a:solidFill>
                  </a:tcPr>
                </a:tc>
                <a:extLst>
                  <a:ext uri="{0D108BD9-81ED-4DB2-BD59-A6C34878D82A}">
                    <a16:rowId xmlns:a16="http://schemas.microsoft.com/office/drawing/2014/main" val="1493883613"/>
                  </a:ext>
                </a:extLst>
              </a:tr>
              <a:tr h="227187">
                <a:tc>
                  <a:txBody>
                    <a:bodyPr/>
                    <a:lstStyle/>
                    <a:p>
                      <a:pPr algn="just"/>
                      <a:r>
                        <a:rPr lang="ru-RU" sz="1000" dirty="0">
                          <a:latin typeface="Times New Roman" panose="02020603050405020304" pitchFamily="18" charset="0"/>
                          <a:cs typeface="Times New Roman" panose="02020603050405020304" pitchFamily="18" charset="0"/>
                        </a:rPr>
                        <a:t>Доходы от реализации иного имущества</a:t>
                      </a:r>
                    </a:p>
                  </a:txBody>
                  <a:tcPr>
                    <a:solidFill>
                      <a:srgbClr val="F1E7FF"/>
                    </a:solidFill>
                  </a:tcPr>
                </a:tc>
                <a:tc>
                  <a:txBody>
                    <a:bodyPr/>
                    <a:lstStyle/>
                    <a:p>
                      <a:pPr algn="ctr" fontAlgn="t"/>
                      <a:r>
                        <a:rPr lang="ru-RU" sz="1000" b="0" i="0" u="none" strike="noStrike" dirty="0">
                          <a:latin typeface="Times New Roman"/>
                        </a:rPr>
                        <a:t>406700,00</a:t>
                      </a:r>
                    </a:p>
                  </a:txBody>
                  <a:tcPr marL="7620" marR="7620" marT="7620" marB="0">
                    <a:solidFill>
                      <a:srgbClr val="F1E7FF"/>
                    </a:solidFill>
                  </a:tcPr>
                </a:tc>
                <a:tc>
                  <a:txBody>
                    <a:bodyPr/>
                    <a:lstStyle/>
                    <a:p>
                      <a:pPr algn="ctr" fontAlgn="t"/>
                      <a:r>
                        <a:rPr lang="ru-RU" sz="1000" b="0" i="0" u="none" strike="noStrike" dirty="0">
                          <a:latin typeface="Times New Roman"/>
                        </a:rPr>
                        <a:t>824916,66</a:t>
                      </a:r>
                    </a:p>
                  </a:txBody>
                  <a:tcPr marL="7620" marR="7620" marT="7620" marB="0">
                    <a:solidFill>
                      <a:srgbClr val="F1E7FF"/>
                    </a:solidFill>
                  </a:tcPr>
                </a:tc>
                <a:tc>
                  <a:txBody>
                    <a:bodyPr/>
                    <a:lstStyle/>
                    <a:p>
                      <a:pPr algn="ctr" fontAlgn="t"/>
                      <a:r>
                        <a:rPr lang="ru-RU" sz="1000" b="0" i="0" u="none" strike="noStrike" dirty="0">
                          <a:effectLst/>
                          <a:latin typeface="Times New Roman" panose="02020603050405020304" pitchFamily="18" charset="0"/>
                        </a:rPr>
                        <a:t>300000,00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73,8</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36,4</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300000,00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300000,00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100%</a:t>
                      </a:r>
                    </a:p>
                  </a:txBody>
                  <a:tcPr marL="9525" marR="9525" marT="9525" marB="0">
                    <a:solidFill>
                      <a:srgbClr val="F1E7FF"/>
                    </a:solidFill>
                  </a:tcPr>
                </a:tc>
                <a:extLst>
                  <a:ext uri="{0D108BD9-81ED-4DB2-BD59-A6C34878D82A}">
                    <a16:rowId xmlns:a16="http://schemas.microsoft.com/office/drawing/2014/main" val="1820695566"/>
                  </a:ext>
                </a:extLst>
              </a:tr>
              <a:tr h="227187">
                <a:tc>
                  <a:txBody>
                    <a:bodyPr/>
                    <a:lstStyle/>
                    <a:p>
                      <a:pPr algn="just"/>
                      <a:r>
                        <a:rPr lang="ru-RU" sz="1000" b="0" dirty="0">
                          <a:latin typeface="Times New Roman" panose="02020603050405020304" pitchFamily="18" charset="0"/>
                          <a:cs typeface="Times New Roman" panose="02020603050405020304" pitchFamily="18" charset="0"/>
                        </a:rPr>
                        <a:t>Доходы от продажи земельных участков</a:t>
                      </a:r>
                    </a:p>
                  </a:txBody>
                  <a:tcPr>
                    <a:solidFill>
                      <a:srgbClr val="F1E7FF"/>
                    </a:solidFill>
                  </a:tcPr>
                </a:tc>
                <a:tc>
                  <a:txBody>
                    <a:bodyPr/>
                    <a:lstStyle/>
                    <a:p>
                      <a:pPr algn="ctr" fontAlgn="t"/>
                      <a:r>
                        <a:rPr lang="ru-RU" sz="1000" b="0" i="0" u="none" strike="noStrike" dirty="0">
                          <a:latin typeface="Times New Roman"/>
                        </a:rPr>
                        <a:t>9570864,42</a:t>
                      </a:r>
                    </a:p>
                  </a:txBody>
                  <a:tcPr marL="7620" marR="7620" marT="7620" marB="0">
                    <a:solidFill>
                      <a:srgbClr val="F1E7FF"/>
                    </a:solidFill>
                  </a:tcPr>
                </a:tc>
                <a:tc>
                  <a:txBody>
                    <a:bodyPr/>
                    <a:lstStyle/>
                    <a:p>
                      <a:pPr algn="ctr" fontAlgn="t"/>
                      <a:r>
                        <a:rPr lang="ru-RU" sz="1000" b="0" i="0" u="none" strike="noStrike" dirty="0">
                          <a:latin typeface="Times New Roman"/>
                        </a:rPr>
                        <a:t>1780083,34</a:t>
                      </a:r>
                    </a:p>
                  </a:txBody>
                  <a:tcPr marL="7620" marR="7620" marT="7620" marB="0">
                    <a:solidFill>
                      <a:srgbClr val="F1E7FF"/>
                    </a:solidFill>
                  </a:tcPr>
                </a:tc>
                <a:tc>
                  <a:txBody>
                    <a:bodyPr/>
                    <a:lstStyle/>
                    <a:p>
                      <a:pPr algn="ctr" fontAlgn="t"/>
                      <a:r>
                        <a:rPr lang="ru-RU" sz="1000" b="0" i="0" u="none" strike="noStrike" dirty="0">
                          <a:effectLst/>
                          <a:latin typeface="Times New Roman" panose="02020603050405020304" pitchFamily="18" charset="0"/>
                        </a:rPr>
                        <a:t>900000,00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9,4</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50,6</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900000,00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900000,00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100%</a:t>
                      </a:r>
                    </a:p>
                  </a:txBody>
                  <a:tcPr marL="9525" marR="9525" marT="9525" marB="0">
                    <a:solidFill>
                      <a:srgbClr val="F1E7FF"/>
                    </a:solidFill>
                  </a:tcPr>
                </a:tc>
                <a:extLst>
                  <a:ext uri="{0D108BD9-81ED-4DB2-BD59-A6C34878D82A}">
                    <a16:rowId xmlns:a16="http://schemas.microsoft.com/office/drawing/2014/main" val="960683947"/>
                  </a:ext>
                </a:extLst>
              </a:tr>
              <a:tr h="227187">
                <a:tc>
                  <a:txBody>
                    <a:bodyPr/>
                    <a:lstStyle/>
                    <a:p>
                      <a:pPr algn="just"/>
                      <a:r>
                        <a:rPr lang="ru-RU" sz="1000" b="0" dirty="0">
                          <a:latin typeface="Times New Roman" panose="02020603050405020304" pitchFamily="18" charset="0"/>
                          <a:cs typeface="Times New Roman" panose="02020603050405020304" pitchFamily="18" charset="0"/>
                        </a:rPr>
                        <a:t>Плата за увеличение площади земельных участков</a:t>
                      </a:r>
                    </a:p>
                  </a:txBody>
                  <a:tcPr>
                    <a:solidFill>
                      <a:srgbClr val="F1E7FF"/>
                    </a:solidFill>
                  </a:tcPr>
                </a:tc>
                <a:tc>
                  <a:txBody>
                    <a:bodyPr/>
                    <a:lstStyle/>
                    <a:p>
                      <a:pPr algn="ctr" fontAlgn="t"/>
                      <a:r>
                        <a:rPr lang="ru-RU" sz="1000" b="0" i="0" u="none" strike="noStrike" dirty="0">
                          <a:latin typeface="Times New Roman"/>
                        </a:rPr>
                        <a:t>291938,43</a:t>
                      </a:r>
                    </a:p>
                  </a:txBody>
                  <a:tcPr marL="7620" marR="7620" marT="7620" marB="0">
                    <a:solidFill>
                      <a:srgbClr val="F1E7FF"/>
                    </a:solidFill>
                  </a:tcPr>
                </a:tc>
                <a:tc>
                  <a:txBody>
                    <a:bodyPr/>
                    <a:lstStyle/>
                    <a:p>
                      <a:pPr algn="ctr" fontAlgn="t"/>
                      <a:r>
                        <a:rPr lang="ru-RU" sz="1000" b="0" i="0" u="none" strike="noStrike" dirty="0">
                          <a:latin typeface="Times New Roman"/>
                        </a:rPr>
                        <a:t>148000,00</a:t>
                      </a:r>
                    </a:p>
                  </a:txBody>
                  <a:tcPr marL="7620" marR="7620" marT="7620" marB="0">
                    <a:solidFill>
                      <a:srgbClr val="F1E7FF"/>
                    </a:solidFill>
                  </a:tcPr>
                </a:tc>
                <a:tc>
                  <a:txBody>
                    <a:bodyPr/>
                    <a:lstStyle/>
                    <a:p>
                      <a:pPr algn="ctr" fontAlgn="t"/>
                      <a:r>
                        <a:rPr lang="ru-RU" sz="1000" b="0" i="0" u="none" strike="noStrike" dirty="0">
                          <a:effectLst/>
                          <a:latin typeface="Times New Roman" panose="02020603050405020304" pitchFamily="18" charset="0"/>
                        </a:rPr>
                        <a:t>8000,00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2,7</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5,4</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8000,00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8000,00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100%</a:t>
                      </a:r>
                    </a:p>
                  </a:txBody>
                  <a:tcPr marL="9525" marR="9525" marT="9525" marB="0">
                    <a:solidFill>
                      <a:srgbClr val="F1E7FF"/>
                    </a:solidFill>
                  </a:tcPr>
                </a:tc>
                <a:extLst>
                  <a:ext uri="{0D108BD9-81ED-4DB2-BD59-A6C34878D82A}">
                    <a16:rowId xmlns:a16="http://schemas.microsoft.com/office/drawing/2014/main" val="4248321709"/>
                  </a:ext>
                </a:extLst>
              </a:tr>
              <a:tr h="242023">
                <a:tc>
                  <a:txBody>
                    <a:bodyPr/>
                    <a:lstStyle/>
                    <a:p>
                      <a:pPr algn="just"/>
                      <a:r>
                        <a:rPr lang="ru-RU" sz="1000" b="0" dirty="0">
                          <a:latin typeface="Times New Roman" panose="02020603050405020304" pitchFamily="18" charset="0"/>
                          <a:cs typeface="Times New Roman" panose="02020603050405020304" pitchFamily="18" charset="0"/>
                        </a:rPr>
                        <a:t>Штрафы, санкции, возмещение ущерба</a:t>
                      </a:r>
                    </a:p>
                  </a:txBody>
                  <a:tcPr>
                    <a:solidFill>
                      <a:srgbClr val="F1E7FF"/>
                    </a:solidFill>
                  </a:tcPr>
                </a:tc>
                <a:tc>
                  <a:txBody>
                    <a:bodyPr/>
                    <a:lstStyle/>
                    <a:p>
                      <a:pPr algn="ctr" fontAlgn="t"/>
                      <a:r>
                        <a:rPr lang="ru-RU" sz="1000" b="0" i="0" u="none" strike="noStrike" dirty="0">
                          <a:latin typeface="Times New Roman"/>
                        </a:rPr>
                        <a:t>1077455,07</a:t>
                      </a:r>
                    </a:p>
                  </a:txBody>
                  <a:tcPr marL="7620" marR="7620" marT="7620" marB="0">
                    <a:solidFill>
                      <a:srgbClr val="F1E7FF"/>
                    </a:solidFill>
                  </a:tcPr>
                </a:tc>
                <a:tc>
                  <a:txBody>
                    <a:bodyPr/>
                    <a:lstStyle/>
                    <a:p>
                      <a:pPr algn="ctr" fontAlgn="t"/>
                      <a:r>
                        <a:rPr lang="ru-RU" sz="1000" b="0" i="0" u="none" strike="noStrike" dirty="0">
                          <a:latin typeface="Times New Roman"/>
                        </a:rPr>
                        <a:t>1383000,00</a:t>
                      </a:r>
                    </a:p>
                  </a:txBody>
                  <a:tcPr marL="7620" marR="7620" marT="7620" marB="0">
                    <a:solidFill>
                      <a:srgbClr val="F1E7FF"/>
                    </a:solidFill>
                  </a:tcPr>
                </a:tc>
                <a:tc>
                  <a:txBody>
                    <a:bodyPr/>
                    <a:lstStyle/>
                    <a:p>
                      <a:pPr algn="ctr" fontAlgn="t"/>
                      <a:r>
                        <a:rPr lang="ru-RU" sz="1000" b="0" i="0" u="none" strike="noStrike" dirty="0">
                          <a:effectLst/>
                          <a:latin typeface="Times New Roman" panose="02020603050405020304" pitchFamily="18" charset="0"/>
                        </a:rPr>
                        <a:t>1158000,00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107,5</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83,7</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1158000,00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1158000,00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100%</a:t>
                      </a:r>
                    </a:p>
                  </a:txBody>
                  <a:tcPr marL="9525" marR="9525" marT="9525" marB="0">
                    <a:solidFill>
                      <a:srgbClr val="F1E7FF"/>
                    </a:solidFill>
                  </a:tcPr>
                </a:tc>
                <a:extLst>
                  <a:ext uri="{0D108BD9-81ED-4DB2-BD59-A6C34878D82A}">
                    <a16:rowId xmlns:a16="http://schemas.microsoft.com/office/drawing/2014/main" val="1981600003"/>
                  </a:ext>
                </a:extLst>
              </a:tr>
              <a:tr h="242023">
                <a:tc>
                  <a:txBody>
                    <a:bodyPr/>
                    <a:lstStyle/>
                    <a:p>
                      <a:pPr algn="just"/>
                      <a:r>
                        <a:rPr lang="ru-RU" sz="1000" b="0" dirty="0">
                          <a:latin typeface="Times New Roman" panose="02020603050405020304" pitchFamily="18" charset="0"/>
                          <a:cs typeface="Times New Roman" panose="02020603050405020304" pitchFamily="18" charset="0"/>
                        </a:rPr>
                        <a:t>Прочие неналоговые доходы</a:t>
                      </a:r>
                    </a:p>
                  </a:txBody>
                  <a:tcPr>
                    <a:solidFill>
                      <a:srgbClr val="F1E7FF"/>
                    </a:solidFill>
                  </a:tcPr>
                </a:tc>
                <a:tc>
                  <a:txBody>
                    <a:bodyPr/>
                    <a:lstStyle/>
                    <a:p>
                      <a:pPr algn="ctr" fontAlgn="t"/>
                      <a:r>
                        <a:rPr lang="ru-RU" sz="1000" b="1" i="0" u="none" strike="noStrike" dirty="0">
                          <a:latin typeface="Times New Roman"/>
                        </a:rPr>
                        <a:t>-14850,00</a:t>
                      </a:r>
                    </a:p>
                  </a:txBody>
                  <a:tcPr marL="7620" marR="7620" marT="7620" marB="0">
                    <a:solidFill>
                      <a:srgbClr val="F1E7FF"/>
                    </a:solidFill>
                  </a:tcPr>
                </a:tc>
                <a:tc>
                  <a:txBody>
                    <a:bodyPr/>
                    <a:lstStyle/>
                    <a:p>
                      <a:pPr algn="ctr" fontAlgn="t"/>
                      <a:endParaRPr lang="ru-RU" sz="1000" b="1" i="0" u="none" strike="noStrike" dirty="0">
                        <a:latin typeface="Times New Roman"/>
                      </a:endParaRPr>
                    </a:p>
                  </a:txBody>
                  <a:tcPr marL="7620" marR="7620" marT="7620" marB="0">
                    <a:solidFill>
                      <a:srgbClr val="F1E7FF"/>
                    </a:solidFill>
                  </a:tcPr>
                </a:tc>
                <a:tc>
                  <a:txBody>
                    <a:bodyPr/>
                    <a:lstStyle/>
                    <a:p>
                      <a:pPr algn="ctr" fontAlgn="t"/>
                      <a:endParaRPr lang="ru-RU" sz="1000" b="1" i="0" u="none" strike="noStrike" dirty="0">
                        <a:effectLst/>
                        <a:latin typeface="Times New Roman" panose="02020603050405020304" pitchFamily="18" charset="0"/>
                      </a:endParaRPr>
                    </a:p>
                  </a:txBody>
                  <a:tcPr marL="9525" marR="9525" marT="9525" marB="0">
                    <a:solidFill>
                      <a:srgbClr val="F1E7FF"/>
                    </a:solidFill>
                  </a:tcPr>
                </a:tc>
                <a:tc>
                  <a:txBody>
                    <a:bodyPr/>
                    <a:lstStyle/>
                    <a:p>
                      <a:pPr algn="ctr" fontAlgn="t"/>
                      <a:endParaRPr lang="ru-RU" sz="1000" b="1" i="0" u="none" strike="noStrike" dirty="0">
                        <a:effectLst/>
                        <a:latin typeface="Times New Roman" panose="02020603050405020304" pitchFamily="18" charset="0"/>
                      </a:endParaRPr>
                    </a:p>
                  </a:txBody>
                  <a:tcPr marL="9525" marR="9525" marT="9525" marB="0">
                    <a:solidFill>
                      <a:srgbClr val="F1E7FF"/>
                    </a:solidFill>
                  </a:tcPr>
                </a:tc>
                <a:tc>
                  <a:txBody>
                    <a:bodyPr/>
                    <a:lstStyle/>
                    <a:p>
                      <a:pPr algn="ctr" fontAlgn="t"/>
                      <a:endParaRPr lang="ru-RU" sz="1000" b="1" i="0" u="none" strike="noStrike" dirty="0">
                        <a:effectLst/>
                        <a:latin typeface="Times New Roman" panose="02020603050405020304" pitchFamily="18" charset="0"/>
                      </a:endParaRPr>
                    </a:p>
                  </a:txBody>
                  <a:tcPr marL="9525" marR="9525" marT="9525" marB="0">
                    <a:solidFill>
                      <a:srgbClr val="F1E7FF"/>
                    </a:solidFill>
                  </a:tcPr>
                </a:tc>
                <a:tc>
                  <a:txBody>
                    <a:bodyPr/>
                    <a:lstStyle/>
                    <a:p>
                      <a:pPr algn="ctr" fontAlgn="t"/>
                      <a:endParaRPr lang="ru-RU" sz="1000" b="1" i="0" u="none" strike="noStrike" dirty="0">
                        <a:effectLst/>
                        <a:latin typeface="Times New Roman" panose="02020603050405020304" pitchFamily="18" charset="0"/>
                      </a:endParaRPr>
                    </a:p>
                  </a:txBody>
                  <a:tcPr marL="9525" marR="9525" marT="9525" marB="0">
                    <a:solidFill>
                      <a:srgbClr val="F1E7FF"/>
                    </a:solidFill>
                  </a:tcPr>
                </a:tc>
                <a:tc>
                  <a:txBody>
                    <a:bodyPr/>
                    <a:lstStyle/>
                    <a:p>
                      <a:pPr algn="ctr" fontAlgn="t"/>
                      <a:endParaRPr lang="ru-RU" sz="1000" b="1" i="0" u="none" strike="noStrike" dirty="0">
                        <a:effectLst/>
                        <a:latin typeface="Times New Roman" panose="02020603050405020304" pitchFamily="18" charset="0"/>
                      </a:endParaRPr>
                    </a:p>
                  </a:txBody>
                  <a:tcPr marL="9525" marR="9525" marT="9525" marB="0">
                    <a:solidFill>
                      <a:srgbClr val="F1E7FF"/>
                    </a:solidFill>
                  </a:tcPr>
                </a:tc>
                <a:tc>
                  <a:txBody>
                    <a:bodyPr/>
                    <a:lstStyle/>
                    <a:p>
                      <a:pPr algn="ctr" fontAlgn="t"/>
                      <a:endParaRPr lang="ru-RU" sz="1000" b="1" i="0" u="none" strike="noStrike" dirty="0">
                        <a:effectLst/>
                        <a:latin typeface="Times New Roman" panose="02020603050405020304" pitchFamily="18" charset="0"/>
                      </a:endParaRPr>
                    </a:p>
                  </a:txBody>
                  <a:tcPr marL="9525" marR="9525" marT="9525" marB="0">
                    <a:solidFill>
                      <a:srgbClr val="F1E7FF"/>
                    </a:solidFill>
                  </a:tcPr>
                </a:tc>
                <a:extLst>
                  <a:ext uri="{0D108BD9-81ED-4DB2-BD59-A6C34878D82A}">
                    <a16:rowId xmlns:a16="http://schemas.microsoft.com/office/drawing/2014/main" val="576059624"/>
                  </a:ext>
                </a:extLst>
              </a:tr>
              <a:tr h="242023">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000" b="1" dirty="0">
                          <a:latin typeface="Times New Roman" panose="02020603050405020304" pitchFamily="18" charset="0"/>
                          <a:cs typeface="Times New Roman" panose="02020603050405020304" pitchFamily="18" charset="0"/>
                        </a:rPr>
                        <a:t>ИТОГО неналоговые платежи</a:t>
                      </a:r>
                      <a:endParaRPr lang="ru-RU" sz="1000" b="0" dirty="0">
                        <a:latin typeface="Times New Roman" panose="02020603050405020304" pitchFamily="18" charset="0"/>
                        <a:cs typeface="Times New Roman" panose="02020603050405020304" pitchFamily="18" charset="0"/>
                      </a:endParaRPr>
                    </a:p>
                  </a:txBody>
                  <a:tcPr>
                    <a:solidFill>
                      <a:srgbClr val="F1E7FF"/>
                    </a:solidFill>
                  </a:tcPr>
                </a:tc>
                <a:tc>
                  <a:txBody>
                    <a:bodyPr/>
                    <a:lstStyle/>
                    <a:p>
                      <a:pPr algn="ctr" fontAlgn="t"/>
                      <a:r>
                        <a:rPr lang="ru-RU" sz="1000" b="1" i="0" u="none" strike="noStrike" dirty="0">
                          <a:latin typeface="Times New Roman"/>
                        </a:rPr>
                        <a:t>27258910,19</a:t>
                      </a:r>
                    </a:p>
                  </a:txBody>
                  <a:tcPr marL="7620" marR="7620" marT="7620" marB="0">
                    <a:solidFill>
                      <a:srgbClr val="F1E7FF"/>
                    </a:solidFill>
                  </a:tcPr>
                </a:tc>
                <a:tc>
                  <a:txBody>
                    <a:bodyPr/>
                    <a:lstStyle/>
                    <a:p>
                      <a:pPr algn="ctr" fontAlgn="t"/>
                      <a:r>
                        <a:rPr lang="ru-RU" sz="1000" b="1" i="0" u="none" strike="noStrike" dirty="0">
                          <a:latin typeface="Times New Roman"/>
                        </a:rPr>
                        <a:t>17942000,00</a:t>
                      </a:r>
                    </a:p>
                  </a:txBody>
                  <a:tcPr marL="7620" marR="7620" marT="7620" marB="0">
                    <a:solidFill>
                      <a:srgbClr val="F1E7FF"/>
                    </a:solidFill>
                  </a:tcPr>
                </a:tc>
                <a:tc>
                  <a:txBody>
                    <a:bodyPr/>
                    <a:lstStyle/>
                    <a:p>
                      <a:pPr algn="ctr" fontAlgn="t"/>
                      <a:r>
                        <a:rPr lang="ru-RU" sz="1000" b="1" i="0" u="none" strike="noStrike" dirty="0">
                          <a:effectLst/>
                          <a:latin typeface="Times New Roman" panose="02020603050405020304" pitchFamily="18" charset="0"/>
                        </a:rPr>
                        <a:t>15540000,00</a:t>
                      </a:r>
                    </a:p>
                  </a:txBody>
                  <a:tcPr marL="9525" marR="9525" marT="9525" marB="0">
                    <a:solidFill>
                      <a:srgbClr val="F1E7FF"/>
                    </a:solidFill>
                  </a:tcPr>
                </a:tc>
                <a:tc>
                  <a:txBody>
                    <a:bodyPr/>
                    <a:lstStyle/>
                    <a:p>
                      <a:pPr algn="ctr" fontAlgn="t"/>
                      <a:r>
                        <a:rPr lang="ru-RU" sz="1000" b="1" i="0" u="none" strike="noStrike" dirty="0">
                          <a:effectLst/>
                          <a:latin typeface="Times New Roman" panose="02020603050405020304" pitchFamily="18" charset="0"/>
                        </a:rPr>
                        <a:t>57,0</a:t>
                      </a:r>
                    </a:p>
                  </a:txBody>
                  <a:tcPr marL="9525" marR="9525" marT="9525" marB="0">
                    <a:solidFill>
                      <a:srgbClr val="F1E7FF"/>
                    </a:solidFill>
                  </a:tcPr>
                </a:tc>
                <a:tc>
                  <a:txBody>
                    <a:bodyPr/>
                    <a:lstStyle/>
                    <a:p>
                      <a:pPr algn="ctr" fontAlgn="t"/>
                      <a:r>
                        <a:rPr lang="ru-RU" sz="1000" b="1" i="0" u="none" strike="noStrike" dirty="0">
                          <a:effectLst/>
                          <a:latin typeface="Times New Roman" panose="02020603050405020304" pitchFamily="18" charset="0"/>
                        </a:rPr>
                        <a:t>86,6</a:t>
                      </a:r>
                    </a:p>
                  </a:txBody>
                  <a:tcPr marL="9525" marR="9525" marT="9525" marB="0">
                    <a:solidFill>
                      <a:srgbClr val="F1E7FF"/>
                    </a:solidFill>
                  </a:tcPr>
                </a:tc>
                <a:tc>
                  <a:txBody>
                    <a:bodyPr/>
                    <a:lstStyle/>
                    <a:p>
                      <a:pPr algn="ctr" fontAlgn="t"/>
                      <a:r>
                        <a:rPr lang="ru-RU" sz="1000" b="1" i="0" u="none" strike="noStrike" dirty="0">
                          <a:effectLst/>
                          <a:latin typeface="Times New Roman" panose="02020603050405020304" pitchFamily="18" charset="0"/>
                        </a:rPr>
                        <a:t>15384000,00</a:t>
                      </a:r>
                    </a:p>
                  </a:txBody>
                  <a:tcPr marL="9525" marR="9525" marT="9525" marB="0">
                    <a:solidFill>
                      <a:srgbClr val="F1E7FF"/>
                    </a:solidFill>
                  </a:tcPr>
                </a:tc>
                <a:tc>
                  <a:txBody>
                    <a:bodyPr/>
                    <a:lstStyle/>
                    <a:p>
                      <a:pPr algn="ctr" fontAlgn="t"/>
                      <a:r>
                        <a:rPr lang="ru-RU" sz="1000" b="1" i="0" u="none" strike="noStrike" dirty="0">
                          <a:effectLst/>
                          <a:latin typeface="Times New Roman" panose="02020603050405020304" pitchFamily="18" charset="0"/>
                        </a:rPr>
                        <a:t>15385000,00</a:t>
                      </a:r>
                    </a:p>
                  </a:txBody>
                  <a:tcPr marL="9525" marR="9525" marT="9525" marB="0">
                    <a:solidFill>
                      <a:srgbClr val="F1E7FF"/>
                    </a:solidFill>
                  </a:tcPr>
                </a:tc>
                <a:tc>
                  <a:txBody>
                    <a:bodyPr/>
                    <a:lstStyle/>
                    <a:p>
                      <a:pPr algn="ctr" fontAlgn="t"/>
                      <a:endParaRPr lang="ru-RU" sz="1000" b="1" i="0" u="none" strike="noStrike" dirty="0">
                        <a:effectLst/>
                        <a:latin typeface="Times New Roman" panose="02020603050405020304" pitchFamily="18" charset="0"/>
                      </a:endParaRPr>
                    </a:p>
                  </a:txBody>
                  <a:tcPr marL="9525" marR="9525" marT="9525" marB="0">
                    <a:solidFill>
                      <a:srgbClr val="F1E7FF"/>
                    </a:solidFill>
                  </a:tcPr>
                </a:tc>
                <a:extLst>
                  <a:ext uri="{0D108BD9-81ED-4DB2-BD59-A6C34878D82A}">
                    <a16:rowId xmlns:a16="http://schemas.microsoft.com/office/drawing/2014/main" val="4019692944"/>
                  </a:ext>
                </a:extLst>
              </a:tr>
              <a:tr h="242023">
                <a:tc>
                  <a:txBody>
                    <a:bodyPr/>
                    <a:lstStyle/>
                    <a:p>
                      <a:pPr algn="just"/>
                      <a:r>
                        <a:rPr lang="ru-RU" sz="1000" b="1" dirty="0">
                          <a:latin typeface="Times New Roman" panose="02020603050405020304" pitchFamily="18" charset="0"/>
                          <a:cs typeface="Times New Roman" panose="02020603050405020304" pitchFamily="18" charset="0"/>
                        </a:rPr>
                        <a:t>ВСЕГО</a:t>
                      </a:r>
                    </a:p>
                  </a:txBody>
                  <a:tcPr>
                    <a:solidFill>
                      <a:srgbClr val="F1E7FF"/>
                    </a:solidFill>
                  </a:tcPr>
                </a:tc>
                <a:tc>
                  <a:txBody>
                    <a:bodyPr/>
                    <a:lstStyle/>
                    <a:p>
                      <a:pPr algn="ctr" fontAlgn="t"/>
                      <a:r>
                        <a:rPr lang="ru-RU" sz="1000" b="1" i="0" u="none" strike="noStrike" dirty="0">
                          <a:latin typeface="Times New Roman"/>
                        </a:rPr>
                        <a:t>347400578,60</a:t>
                      </a:r>
                    </a:p>
                  </a:txBody>
                  <a:tcPr marL="7620" marR="7620" marT="7620" marB="0">
                    <a:solidFill>
                      <a:srgbClr val="F1E7FF"/>
                    </a:solidFill>
                  </a:tcPr>
                </a:tc>
                <a:tc>
                  <a:txBody>
                    <a:bodyPr/>
                    <a:lstStyle/>
                    <a:p>
                      <a:pPr algn="ctr" fontAlgn="t"/>
                      <a:r>
                        <a:rPr lang="ru-RU" sz="1000" b="1" i="0" u="none" strike="noStrike" dirty="0">
                          <a:latin typeface="Times New Roman"/>
                        </a:rPr>
                        <a:t>365279000,00</a:t>
                      </a:r>
                    </a:p>
                  </a:txBody>
                  <a:tcPr marL="7620" marR="7620" marT="7620" marB="0">
                    <a:solidFill>
                      <a:srgbClr val="F1E7FF"/>
                    </a:solidFill>
                  </a:tcPr>
                </a:tc>
                <a:tc>
                  <a:txBody>
                    <a:bodyPr/>
                    <a:lstStyle/>
                    <a:p>
                      <a:pPr algn="ctr" fontAlgn="t"/>
                      <a:r>
                        <a:rPr lang="ru-RU" sz="1000" b="1" i="0" u="none" strike="noStrike" dirty="0">
                          <a:effectLst/>
                          <a:latin typeface="Times New Roman" panose="02020603050405020304" pitchFamily="18" charset="0"/>
                        </a:rPr>
                        <a:t>378231000,00</a:t>
                      </a:r>
                    </a:p>
                  </a:txBody>
                  <a:tcPr marL="9525" marR="9525" marT="9525" marB="0">
                    <a:solidFill>
                      <a:srgbClr val="F1E7FF"/>
                    </a:solidFill>
                  </a:tcPr>
                </a:tc>
                <a:tc>
                  <a:txBody>
                    <a:bodyPr/>
                    <a:lstStyle/>
                    <a:p>
                      <a:pPr algn="ctr" fontAlgn="t"/>
                      <a:r>
                        <a:rPr lang="ru-RU" sz="1000" b="1" i="0" u="none" strike="noStrike" dirty="0">
                          <a:effectLst/>
                          <a:latin typeface="Times New Roman" panose="02020603050405020304" pitchFamily="18" charset="0"/>
                        </a:rPr>
                        <a:t>108,9</a:t>
                      </a:r>
                    </a:p>
                  </a:txBody>
                  <a:tcPr marL="9525" marR="9525" marT="9525" marB="0">
                    <a:solidFill>
                      <a:srgbClr val="F1E7FF"/>
                    </a:solidFill>
                  </a:tcPr>
                </a:tc>
                <a:tc>
                  <a:txBody>
                    <a:bodyPr/>
                    <a:lstStyle/>
                    <a:p>
                      <a:pPr algn="ctr" fontAlgn="t"/>
                      <a:r>
                        <a:rPr lang="ru-RU" sz="1000" b="1" i="0" u="none" strike="noStrike" dirty="0">
                          <a:effectLst/>
                          <a:latin typeface="Times New Roman" panose="02020603050405020304" pitchFamily="18" charset="0"/>
                        </a:rPr>
                        <a:t>103,6</a:t>
                      </a:r>
                    </a:p>
                  </a:txBody>
                  <a:tcPr marL="9525" marR="9525" marT="9525" marB="0">
                    <a:solidFill>
                      <a:srgbClr val="F1E7FF"/>
                    </a:solidFill>
                  </a:tcPr>
                </a:tc>
                <a:tc>
                  <a:txBody>
                    <a:bodyPr/>
                    <a:lstStyle/>
                    <a:p>
                      <a:pPr algn="ctr" fontAlgn="t"/>
                      <a:r>
                        <a:rPr lang="ru-RU" sz="1000" b="1" i="0" u="none" strike="noStrike" dirty="0">
                          <a:effectLst/>
                          <a:latin typeface="Times New Roman" panose="02020603050405020304" pitchFamily="18" charset="0"/>
                        </a:rPr>
                        <a:t>411664000,00</a:t>
                      </a:r>
                    </a:p>
                  </a:txBody>
                  <a:tcPr marL="9525" marR="9525" marT="9525" marB="0">
                    <a:solidFill>
                      <a:srgbClr val="F1E7FF"/>
                    </a:solidFill>
                  </a:tcPr>
                </a:tc>
                <a:tc>
                  <a:txBody>
                    <a:bodyPr/>
                    <a:lstStyle/>
                    <a:p>
                      <a:pPr algn="ctr" fontAlgn="t"/>
                      <a:r>
                        <a:rPr lang="ru-RU" sz="1000" b="1" i="0" u="none" strike="noStrike" dirty="0">
                          <a:effectLst/>
                          <a:latin typeface="Times New Roman" panose="02020603050405020304" pitchFamily="18" charset="0"/>
                        </a:rPr>
                        <a:t>434945000,00</a:t>
                      </a:r>
                    </a:p>
                  </a:txBody>
                  <a:tcPr marL="9525" marR="9525" marT="9525" marB="0">
                    <a:solidFill>
                      <a:srgbClr val="F1E7FF"/>
                    </a:solidFill>
                  </a:tcPr>
                </a:tc>
                <a:tc>
                  <a:txBody>
                    <a:bodyPr/>
                    <a:lstStyle/>
                    <a:p>
                      <a:pPr algn="ctr" fontAlgn="t"/>
                      <a:endParaRPr lang="ru-RU" sz="1000" b="1" i="0" u="none" strike="noStrike" dirty="0">
                        <a:effectLst/>
                        <a:latin typeface="Times New Roman" panose="02020603050405020304" pitchFamily="18" charset="0"/>
                      </a:endParaRPr>
                    </a:p>
                  </a:txBody>
                  <a:tcPr marL="9525" marR="9525" marT="9525" marB="0">
                    <a:solidFill>
                      <a:srgbClr val="F1E7FF"/>
                    </a:solidFill>
                  </a:tcPr>
                </a:tc>
                <a:extLst>
                  <a:ext uri="{0D108BD9-81ED-4DB2-BD59-A6C34878D82A}">
                    <a16:rowId xmlns:a16="http://schemas.microsoft.com/office/drawing/2014/main" val="2574775577"/>
                  </a:ext>
                </a:extLst>
              </a:tr>
            </a:tbl>
          </a:graphicData>
        </a:graphic>
      </p:graphicFrame>
    </p:spTree>
    <p:extLst>
      <p:ext uri="{BB962C8B-B14F-4D97-AF65-F5344CB8AC3E}">
        <p14:creationId xmlns:p14="http://schemas.microsoft.com/office/powerpoint/2010/main" val="32175896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5F8A4C41-74FD-AAB1-62C4-4BADD313C232}"/>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DBF15B07-C5EB-C6A4-4FBB-B926204031BB}"/>
              </a:ext>
            </a:extLst>
          </p:cNvPr>
          <p:cNvSpPr txBox="1"/>
          <p:nvPr/>
        </p:nvSpPr>
        <p:spPr>
          <a:xfrm>
            <a:off x="2615269" y="150893"/>
            <a:ext cx="6153324" cy="276999"/>
          </a:xfrm>
          <a:prstGeom prst="rect">
            <a:avLst/>
          </a:prstGeom>
          <a:noFill/>
        </p:spPr>
        <p:txBody>
          <a:bodyPr wrap="square">
            <a:spAutoFit/>
          </a:bodyPr>
          <a:lstStyle/>
          <a:p>
            <a:pPr algn="ctr"/>
            <a:r>
              <a:rPr kumimoji="0" lang="ru-RU" sz="1200" b="1" u="none" strike="noStrike" kern="1200" cap="none" spc="0" normalizeH="0" baseline="0" noProof="0" dirty="0">
                <a:ln>
                  <a:noFill/>
                </a:ln>
                <a:solidFill>
                  <a:srgbClr val="3333CC"/>
                </a:solidFill>
                <a:effectLst/>
                <a:uLnTx/>
                <a:uFillTx/>
                <a:latin typeface="Times New Roman" panose="02020603050405020304" pitchFamily="18" charset="0"/>
                <a:ea typeface="+mn-ea"/>
                <a:cs typeface="Times New Roman" panose="02020603050405020304" pitchFamily="18" charset="0"/>
              </a:rPr>
              <a:t>Динамика поступления доходов (руб.)</a:t>
            </a:r>
            <a:endParaRPr lang="ru-RU" sz="1200" b="1" dirty="0">
              <a:solidFill>
                <a:srgbClr val="3333CC"/>
              </a:solidFill>
              <a:latin typeface="Times New Roman" panose="02020603050405020304" pitchFamily="18" charset="0"/>
              <a:cs typeface="Times New Roman" panose="02020603050405020304" pitchFamily="18" charset="0"/>
            </a:endParaRPr>
          </a:p>
        </p:txBody>
      </p:sp>
      <p:graphicFrame>
        <p:nvGraphicFramePr>
          <p:cNvPr id="4" name="Диаграмма 3">
            <a:extLst>
              <a:ext uri="{FF2B5EF4-FFF2-40B4-BE49-F238E27FC236}">
                <a16:creationId xmlns:a16="http://schemas.microsoft.com/office/drawing/2014/main" id="{6F8F38A8-F72B-064A-9B62-4725D99849B3}"/>
              </a:ext>
            </a:extLst>
          </p:cNvPr>
          <p:cNvGraphicFramePr/>
          <p:nvPr>
            <p:extLst>
              <p:ext uri="{D42A27DB-BD31-4B8C-83A1-F6EECF244321}">
                <p14:modId xmlns:p14="http://schemas.microsoft.com/office/powerpoint/2010/main" val="3686951815"/>
              </p:ext>
            </p:extLst>
          </p:nvPr>
        </p:nvGraphicFramePr>
        <p:xfrm>
          <a:off x="409912" y="578785"/>
          <a:ext cx="10101415" cy="5013557"/>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51515134-9C46-8DE1-9F22-19B9078A0775}"/>
              </a:ext>
            </a:extLst>
          </p:cNvPr>
          <p:cNvSpPr txBox="1"/>
          <p:nvPr/>
        </p:nvSpPr>
        <p:spPr>
          <a:xfrm>
            <a:off x="10511327" y="796298"/>
            <a:ext cx="1598064" cy="1785104"/>
          </a:xfrm>
          <a:prstGeom prst="rect">
            <a:avLst/>
          </a:prstGeom>
          <a:noFill/>
        </p:spPr>
        <p:txBody>
          <a:bodyPr wrap="square" rtlCol="0">
            <a:spAutoFit/>
          </a:bodyPr>
          <a:lstStyle/>
          <a:p>
            <a:pPr algn="just"/>
            <a:r>
              <a:rPr lang="ru-RU" sz="1100" dirty="0">
                <a:latin typeface="Times New Roman" panose="02020603050405020304" pitchFamily="18" charset="0"/>
                <a:cs typeface="Times New Roman" panose="02020603050405020304" pitchFamily="18" charset="0"/>
              </a:rPr>
              <a:t>Прочие поступления – налоги на имущество УСН, ЕСХН, патент, госпошлина, экология,</a:t>
            </a:r>
          </a:p>
          <a:p>
            <a:pPr algn="just"/>
            <a:r>
              <a:rPr lang="ru-RU" sz="1100" dirty="0">
                <a:latin typeface="Times New Roman" panose="02020603050405020304" pitchFamily="18" charset="0"/>
                <a:cs typeface="Times New Roman" panose="02020603050405020304" pitchFamily="18" charset="0"/>
              </a:rPr>
              <a:t>платные услуги и компенсация затрат бюджетов, штрафы, санкции, возмещение ущерба.</a:t>
            </a:r>
          </a:p>
          <a:p>
            <a:pPr marL="171450" indent="-171450">
              <a:buFontTx/>
              <a:buChar char="-"/>
            </a:pPr>
            <a:endParaRPr lang="ru-RU" sz="11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19C0C8F3-C67A-C535-8B78-32AEBDB0FD4F}"/>
              </a:ext>
            </a:extLst>
          </p:cNvPr>
          <p:cNvSpPr txBox="1"/>
          <p:nvPr/>
        </p:nvSpPr>
        <p:spPr>
          <a:xfrm>
            <a:off x="10440207" y="2768493"/>
            <a:ext cx="1598064" cy="1277273"/>
          </a:xfrm>
          <a:prstGeom prst="rect">
            <a:avLst/>
          </a:prstGeom>
          <a:noFill/>
        </p:spPr>
        <p:txBody>
          <a:bodyPr wrap="square" rtlCol="0">
            <a:spAutoFit/>
          </a:bodyPr>
          <a:lstStyle/>
          <a:p>
            <a:pPr algn="just"/>
            <a:r>
              <a:rPr lang="ru-RU" sz="1100" dirty="0">
                <a:latin typeface="Times New Roman" panose="02020603050405020304" pitchFamily="18" charset="0"/>
                <a:cs typeface="Times New Roman" panose="02020603050405020304" pitchFamily="18" charset="0"/>
              </a:rPr>
              <a:t>Наиболее значительная доля в налоговых и неналоговых доходах приходится на НДФЛ в пределах от 78% до 81%</a:t>
            </a:r>
          </a:p>
          <a:p>
            <a:pPr marL="171450" indent="-171450">
              <a:buFontTx/>
              <a:buChar char="-"/>
            </a:pPr>
            <a:endParaRPr lang="ru-RU" sz="1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779238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188D377-3847-87C7-E4A9-47AD5E5D86D3}"/>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E2F3FBE5-0A51-F26D-8F7A-430F6F356B06}"/>
              </a:ext>
            </a:extLst>
          </p:cNvPr>
          <p:cNvSpPr txBox="1"/>
          <p:nvPr/>
        </p:nvSpPr>
        <p:spPr>
          <a:xfrm>
            <a:off x="2632047" y="69635"/>
            <a:ext cx="6153324" cy="276999"/>
          </a:xfrm>
          <a:prstGeom prst="rect">
            <a:avLst/>
          </a:prstGeom>
          <a:noFill/>
        </p:spPr>
        <p:txBody>
          <a:bodyPr wrap="square">
            <a:spAutoFit/>
          </a:bodyPr>
          <a:lstStyle/>
          <a:p>
            <a:pPr algn="ctr"/>
            <a:r>
              <a:rPr lang="ru-RU" sz="1200" b="1" dirty="0">
                <a:solidFill>
                  <a:srgbClr val="0000CC"/>
                </a:solidFill>
                <a:latin typeface="Times New Roman" panose="02020603050405020304" pitchFamily="18" charset="0"/>
                <a:cs typeface="Times New Roman" panose="02020603050405020304" pitchFamily="18" charset="0"/>
              </a:rPr>
              <a:t>Структура безвозмездных поступлений(руб.)</a:t>
            </a:r>
          </a:p>
        </p:txBody>
      </p:sp>
      <p:pic>
        <p:nvPicPr>
          <p:cNvPr id="8" name="Рисунок 7">
            <a:extLst>
              <a:ext uri="{FF2B5EF4-FFF2-40B4-BE49-F238E27FC236}">
                <a16:creationId xmlns:a16="http://schemas.microsoft.com/office/drawing/2014/main" id="{17F9C214-32A9-48EC-ADA9-20111364E217}"/>
              </a:ext>
            </a:extLst>
          </p:cNvPr>
          <p:cNvPicPr>
            <a:picLocks noChangeAspect="1"/>
          </p:cNvPicPr>
          <p:nvPr/>
        </p:nvPicPr>
        <p:blipFill>
          <a:blip r:embed="rId3"/>
          <a:stretch>
            <a:fillRect/>
          </a:stretch>
        </p:blipFill>
        <p:spPr>
          <a:xfrm>
            <a:off x="76018" y="416269"/>
            <a:ext cx="1505436" cy="1394120"/>
          </a:xfrm>
          <a:prstGeom prst="rect">
            <a:avLst/>
          </a:prstGeom>
        </p:spPr>
      </p:pic>
      <p:graphicFrame>
        <p:nvGraphicFramePr>
          <p:cNvPr id="14" name="Таблица 6">
            <a:extLst>
              <a:ext uri="{FF2B5EF4-FFF2-40B4-BE49-F238E27FC236}">
                <a16:creationId xmlns:a16="http://schemas.microsoft.com/office/drawing/2014/main" id="{B7C822BF-A48A-E808-3977-07A2ADC8D103}"/>
              </a:ext>
            </a:extLst>
          </p:cNvPr>
          <p:cNvGraphicFramePr>
            <a:graphicFrameLocks noGrp="1"/>
          </p:cNvGraphicFramePr>
          <p:nvPr>
            <p:extLst>
              <p:ext uri="{D42A27DB-BD31-4B8C-83A1-F6EECF244321}">
                <p14:modId xmlns:p14="http://schemas.microsoft.com/office/powerpoint/2010/main" val="1673174226"/>
              </p:ext>
            </p:extLst>
          </p:nvPr>
        </p:nvGraphicFramePr>
        <p:xfrm>
          <a:off x="1657472" y="416269"/>
          <a:ext cx="10196172" cy="1371600"/>
        </p:xfrm>
        <a:graphic>
          <a:graphicData uri="http://schemas.openxmlformats.org/drawingml/2006/table">
            <a:tbl>
              <a:tblPr firstRow="1" bandRow="1">
                <a:tableStyleId>{22838BEF-8BB2-4498-84A7-C5851F593DF1}</a:tableStyleId>
              </a:tblPr>
              <a:tblGrid>
                <a:gridCol w="2763526">
                  <a:extLst>
                    <a:ext uri="{9D8B030D-6E8A-4147-A177-3AD203B41FA5}">
                      <a16:colId xmlns:a16="http://schemas.microsoft.com/office/drawing/2014/main" val="3448297871"/>
                    </a:ext>
                  </a:extLst>
                </a:gridCol>
                <a:gridCol w="1560352">
                  <a:extLst>
                    <a:ext uri="{9D8B030D-6E8A-4147-A177-3AD203B41FA5}">
                      <a16:colId xmlns:a16="http://schemas.microsoft.com/office/drawing/2014/main" val="1865636448"/>
                    </a:ext>
                  </a:extLst>
                </a:gridCol>
                <a:gridCol w="1417740">
                  <a:extLst>
                    <a:ext uri="{9D8B030D-6E8A-4147-A177-3AD203B41FA5}">
                      <a16:colId xmlns:a16="http://schemas.microsoft.com/office/drawing/2014/main" val="2854175519"/>
                    </a:ext>
                  </a:extLst>
                </a:gridCol>
                <a:gridCol w="1230955">
                  <a:extLst>
                    <a:ext uri="{9D8B030D-6E8A-4147-A177-3AD203B41FA5}">
                      <a16:colId xmlns:a16="http://schemas.microsoft.com/office/drawing/2014/main" val="2174965571"/>
                    </a:ext>
                  </a:extLst>
                </a:gridCol>
                <a:gridCol w="1564641">
                  <a:extLst>
                    <a:ext uri="{9D8B030D-6E8A-4147-A177-3AD203B41FA5}">
                      <a16:colId xmlns:a16="http://schemas.microsoft.com/office/drawing/2014/main" val="3267095644"/>
                    </a:ext>
                  </a:extLst>
                </a:gridCol>
                <a:gridCol w="1658958">
                  <a:extLst>
                    <a:ext uri="{9D8B030D-6E8A-4147-A177-3AD203B41FA5}">
                      <a16:colId xmlns:a16="http://schemas.microsoft.com/office/drawing/2014/main" val="1093503490"/>
                    </a:ext>
                  </a:extLst>
                </a:gridCol>
              </a:tblGrid>
              <a:tr h="14174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Наименование поступления</a:t>
                      </a:r>
                    </a:p>
                  </a:txBody>
                  <a:tcPr/>
                </a:tc>
                <a:tc>
                  <a:txBody>
                    <a:bodyPr/>
                    <a:lstStyle/>
                    <a:p>
                      <a:pPr algn="ctr"/>
                      <a:r>
                        <a:rPr lang="ru-RU" sz="1000" dirty="0">
                          <a:latin typeface="Times New Roman" panose="02020603050405020304" pitchFamily="18" charset="0"/>
                          <a:cs typeface="Times New Roman" panose="02020603050405020304" pitchFamily="18" charset="0"/>
                        </a:rPr>
                        <a:t>2024г (отчет)</a:t>
                      </a:r>
                    </a:p>
                  </a:txBody>
                  <a:tcPr/>
                </a:tc>
                <a:tc>
                  <a:txBody>
                    <a:bodyPr/>
                    <a:lstStyle/>
                    <a:p>
                      <a:pPr algn="ctr"/>
                      <a:r>
                        <a:rPr lang="ru-RU" sz="1000" dirty="0">
                          <a:latin typeface="Times New Roman" panose="02020603050405020304" pitchFamily="18" charset="0"/>
                          <a:cs typeface="Times New Roman" panose="02020603050405020304" pitchFamily="18" charset="0"/>
                        </a:rPr>
                        <a:t>2025г (оценка)</a:t>
                      </a:r>
                    </a:p>
                  </a:txBody>
                  <a:tcPr/>
                </a:tc>
                <a:tc>
                  <a:txBody>
                    <a:bodyPr/>
                    <a:lstStyle/>
                    <a:p>
                      <a:pPr algn="ctr"/>
                      <a:r>
                        <a:rPr lang="ru-RU" sz="1000" dirty="0">
                          <a:latin typeface="Times New Roman" panose="02020603050405020304" pitchFamily="18" charset="0"/>
                          <a:cs typeface="Times New Roman" panose="02020603050405020304" pitchFamily="18" charset="0"/>
                        </a:rPr>
                        <a:t>2026г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2027г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2028г (прогноз)</a:t>
                      </a:r>
                    </a:p>
                  </a:txBody>
                  <a:tcPr/>
                </a:tc>
                <a:extLst>
                  <a:ext uri="{0D108BD9-81ED-4DB2-BD59-A6C34878D82A}">
                    <a16:rowId xmlns:a16="http://schemas.microsoft.com/office/drawing/2014/main" val="1535082943"/>
                  </a:ext>
                </a:extLst>
              </a:tr>
              <a:tr h="193308">
                <a:tc>
                  <a:txBody>
                    <a:bodyPr/>
                    <a:lstStyle/>
                    <a:p>
                      <a:pPr algn="just"/>
                      <a:r>
                        <a:rPr lang="ru-RU" sz="1000" dirty="0">
                          <a:latin typeface="Times New Roman" panose="02020603050405020304" pitchFamily="18" charset="0"/>
                          <a:cs typeface="Times New Roman" panose="02020603050405020304" pitchFamily="18" charset="0"/>
                        </a:rPr>
                        <a:t>На выравнивание бюджетной обеспеченности</a:t>
                      </a:r>
                    </a:p>
                  </a:txBody>
                  <a:tcPr/>
                </a:tc>
                <a:tc>
                  <a:txBody>
                    <a:bodyPr/>
                    <a:lstStyle/>
                    <a:p>
                      <a:pPr algn="ctr" fontAlgn="t"/>
                      <a:r>
                        <a:rPr lang="ru-RU" sz="1000" b="0" i="0" u="none" strike="noStrike" dirty="0">
                          <a:latin typeface="Times New Roman"/>
                        </a:rPr>
                        <a:t>137029667,00</a:t>
                      </a:r>
                    </a:p>
                  </a:txBody>
                  <a:tcPr marL="7620" marR="7620" marT="7620" marB="0"/>
                </a:tc>
                <a:tc>
                  <a:txBody>
                    <a:bodyPr/>
                    <a:lstStyle/>
                    <a:p>
                      <a:pPr algn="ctr" fontAlgn="t"/>
                      <a:r>
                        <a:rPr lang="ru-RU" sz="1000" b="0" i="0" u="none" strike="noStrike" dirty="0">
                          <a:latin typeface="Times New Roman"/>
                        </a:rPr>
                        <a:t>153992301,00</a:t>
                      </a:r>
                    </a:p>
                  </a:txBody>
                  <a:tcPr marL="7620" marR="7620" marT="7620" marB="0"/>
                </a:tc>
                <a:tc>
                  <a:txBody>
                    <a:bodyPr/>
                    <a:lstStyle/>
                    <a:p>
                      <a:pPr algn="ctr" fontAlgn="t"/>
                      <a:r>
                        <a:rPr lang="ru-RU" sz="1000" b="0" i="0" u="none" strike="noStrike" dirty="0">
                          <a:latin typeface="Times New Roman"/>
                        </a:rPr>
                        <a:t>242585375,00</a:t>
                      </a:r>
                    </a:p>
                  </a:txBody>
                  <a:tcPr marL="7620" marR="7620" marT="7620" marB="0"/>
                </a:tc>
                <a:tc>
                  <a:txBody>
                    <a:bodyPr/>
                    <a:lstStyle/>
                    <a:p>
                      <a:pPr algn="ctr" fontAlgn="t"/>
                      <a:r>
                        <a:rPr lang="ru-RU" sz="1000" b="0" i="0" u="none" strike="noStrike" dirty="0">
                          <a:latin typeface="Times New Roman"/>
                        </a:rPr>
                        <a:t>181181511,00</a:t>
                      </a:r>
                    </a:p>
                  </a:txBody>
                  <a:tcPr marL="7620" marR="7620" marT="762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latin typeface="Times New Roman"/>
                        </a:rPr>
                        <a:t>160290687,00</a:t>
                      </a:r>
                    </a:p>
                  </a:txBody>
                  <a:tcPr marL="7620" marR="7620" marT="7620" marB="0"/>
                </a:tc>
                <a:extLst>
                  <a:ext uri="{0D108BD9-81ED-4DB2-BD59-A6C34878D82A}">
                    <a16:rowId xmlns:a16="http://schemas.microsoft.com/office/drawing/2014/main" val="332852864"/>
                  </a:ext>
                </a:extLst>
              </a:tr>
              <a:tr h="276837">
                <a:tc>
                  <a:txBody>
                    <a:bodyPr/>
                    <a:lstStyle/>
                    <a:p>
                      <a:pPr algn="just"/>
                      <a:r>
                        <a:rPr lang="ru-RU" sz="1000" dirty="0">
                          <a:latin typeface="Times New Roman" panose="02020603050405020304" pitchFamily="18" charset="0"/>
                          <a:cs typeface="Times New Roman" panose="02020603050405020304" pitchFamily="18" charset="0"/>
                        </a:rPr>
                        <a:t>На поддержку мер по обеспечению сбалансированности </a:t>
                      </a:r>
                    </a:p>
                  </a:txBody>
                  <a:tcPr/>
                </a:tc>
                <a:tc>
                  <a:txBody>
                    <a:bodyPr/>
                    <a:lstStyle/>
                    <a:p>
                      <a:pPr algn="ctr" fontAlgn="t"/>
                      <a:r>
                        <a:rPr lang="ru-RU" sz="1000" b="0" i="0" u="none" strike="noStrike" dirty="0">
                          <a:latin typeface="Times New Roman"/>
                        </a:rPr>
                        <a:t>25719674,68</a:t>
                      </a:r>
                    </a:p>
                  </a:txBody>
                  <a:tcPr marL="7620" marR="7620" marT="7620" marB="0"/>
                </a:tc>
                <a:tc>
                  <a:txBody>
                    <a:bodyPr/>
                    <a:lstStyle/>
                    <a:p>
                      <a:pPr algn="ctr" fontAlgn="t"/>
                      <a:r>
                        <a:rPr lang="ru-RU" sz="1000" b="0" i="0" u="none" strike="noStrike" dirty="0">
                          <a:latin typeface="Times New Roman"/>
                        </a:rPr>
                        <a:t>1762884,00</a:t>
                      </a:r>
                    </a:p>
                  </a:txBody>
                  <a:tcPr marL="7620" marR="7620" marT="7620" marB="0"/>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724327478"/>
                  </a:ext>
                </a:extLst>
              </a:tr>
              <a:tr h="214854">
                <a:tc>
                  <a:txBody>
                    <a:bodyPr/>
                    <a:lstStyle/>
                    <a:p>
                      <a:pPr algn="just" fontAlgn="t"/>
                      <a:r>
                        <a:rPr lang="ru-RU" sz="1000" b="0" i="0" u="none" strike="noStrike" dirty="0">
                          <a:effectLst/>
                          <a:latin typeface="Times New Roman" panose="02020603050405020304" pitchFamily="18" charset="0"/>
                        </a:rPr>
                        <a:t>  Прочие дотации</a:t>
                      </a:r>
                    </a:p>
                  </a:txBody>
                  <a:tcPr marL="9525" marR="9525" marT="9525" marB="0"/>
                </a:tc>
                <a:tc>
                  <a:txBody>
                    <a:bodyPr/>
                    <a:lstStyle/>
                    <a:p>
                      <a:pPr algn="ctr" fontAlgn="t"/>
                      <a:r>
                        <a:rPr lang="ru-RU" sz="1000" b="0" i="0" u="none" strike="noStrike" dirty="0">
                          <a:latin typeface="Times New Roman"/>
                        </a:rPr>
                        <a:t>1767000,00</a:t>
                      </a:r>
                    </a:p>
                  </a:txBody>
                  <a:tcPr marL="7620" marR="7620" marT="7620" marB="0"/>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115921296"/>
                  </a:ext>
                </a:extLst>
              </a:tr>
              <a:tr h="214854">
                <a:tc>
                  <a:txBody>
                    <a:bodyPr/>
                    <a:lstStyle/>
                    <a:p>
                      <a:pPr algn="ctr" fontAlgn="t"/>
                      <a:r>
                        <a:rPr lang="ru-RU" sz="1000" b="1" i="1" u="none" strike="noStrike" dirty="0">
                          <a:effectLst/>
                          <a:latin typeface="Times New Roman" panose="02020603050405020304" pitchFamily="18" charset="0"/>
                        </a:rPr>
                        <a:t>ИТОГО</a:t>
                      </a:r>
                    </a:p>
                  </a:txBody>
                  <a:tcPr marL="9525" marR="9525" marT="9525" marB="0"/>
                </a:tc>
                <a:tc>
                  <a:txBody>
                    <a:bodyPr/>
                    <a:lstStyle/>
                    <a:p>
                      <a:pPr algn="ctr" fontAlgn="t"/>
                      <a:r>
                        <a:rPr lang="ru-RU" sz="1000" b="1" i="1" u="none" strike="noStrike" dirty="0">
                          <a:latin typeface="Times New Roman"/>
                        </a:rPr>
                        <a:t>164516341,68</a:t>
                      </a:r>
                    </a:p>
                  </a:txBody>
                  <a:tcPr marL="7620" marR="7620" marT="7620" marB="0"/>
                </a:tc>
                <a:tc>
                  <a:txBody>
                    <a:bodyPr/>
                    <a:lstStyle/>
                    <a:p>
                      <a:pPr algn="ctr"/>
                      <a:r>
                        <a:rPr lang="ru-RU" sz="1000" b="1" i="1" dirty="0">
                          <a:latin typeface="Times New Roman" panose="02020603050405020304" pitchFamily="18" charset="0"/>
                          <a:cs typeface="Times New Roman" panose="02020603050405020304" pitchFamily="18" charset="0"/>
                        </a:rPr>
                        <a:t>155755185,00</a:t>
                      </a:r>
                    </a:p>
                  </a:txBody>
                  <a:tcPr/>
                </a:tc>
                <a:tc>
                  <a:txBody>
                    <a:bodyPr/>
                    <a:lstStyle/>
                    <a:p>
                      <a:pPr algn="ctr" fontAlgn="t"/>
                      <a:r>
                        <a:rPr lang="ru-RU" sz="1000" b="1" i="1" u="none" strike="noStrike" dirty="0">
                          <a:latin typeface="Times New Roman"/>
                        </a:rPr>
                        <a:t>242585375,00</a:t>
                      </a:r>
                    </a:p>
                  </a:txBody>
                  <a:tcPr marL="7620" marR="7620" marT="7620" marB="0"/>
                </a:tc>
                <a:tc>
                  <a:txBody>
                    <a:bodyPr/>
                    <a:lstStyle/>
                    <a:p>
                      <a:pPr algn="ctr" fontAlgn="t"/>
                      <a:r>
                        <a:rPr lang="ru-RU" sz="1000" b="1" i="1" u="none" strike="noStrike" dirty="0">
                          <a:latin typeface="Times New Roman"/>
                        </a:rPr>
                        <a:t>181181511,00</a:t>
                      </a:r>
                    </a:p>
                  </a:txBody>
                  <a:tcPr marL="7620" marR="7620" marT="762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1" i="1" u="none" strike="noStrike" dirty="0">
                          <a:latin typeface="Times New Roman"/>
                        </a:rPr>
                        <a:t>160290687,00</a:t>
                      </a:r>
                    </a:p>
                  </a:txBody>
                  <a:tcPr marL="7620" marR="7620" marT="7620" marB="0"/>
                </a:tc>
                <a:extLst>
                  <a:ext uri="{0D108BD9-81ED-4DB2-BD59-A6C34878D82A}">
                    <a16:rowId xmlns:a16="http://schemas.microsoft.com/office/drawing/2014/main" val="3529380853"/>
                  </a:ext>
                </a:extLst>
              </a:tr>
            </a:tbl>
          </a:graphicData>
        </a:graphic>
      </p:graphicFrame>
      <p:pic>
        <p:nvPicPr>
          <p:cNvPr id="15" name="Рисунок 14">
            <a:extLst>
              <a:ext uri="{FF2B5EF4-FFF2-40B4-BE49-F238E27FC236}">
                <a16:creationId xmlns:a16="http://schemas.microsoft.com/office/drawing/2014/main" id="{7382A889-599E-D1EB-2D8C-9490BC51C95C}"/>
              </a:ext>
            </a:extLst>
          </p:cNvPr>
          <p:cNvPicPr>
            <a:picLocks noChangeAspect="1"/>
          </p:cNvPicPr>
          <p:nvPr/>
        </p:nvPicPr>
        <p:blipFill>
          <a:blip r:embed="rId4"/>
          <a:stretch>
            <a:fillRect/>
          </a:stretch>
        </p:blipFill>
        <p:spPr>
          <a:xfrm>
            <a:off x="76018" y="1945251"/>
            <a:ext cx="1505436" cy="1774168"/>
          </a:xfrm>
          <a:prstGeom prst="rect">
            <a:avLst/>
          </a:prstGeom>
        </p:spPr>
      </p:pic>
      <p:graphicFrame>
        <p:nvGraphicFramePr>
          <p:cNvPr id="16" name="Таблица 15">
            <a:extLst>
              <a:ext uri="{FF2B5EF4-FFF2-40B4-BE49-F238E27FC236}">
                <a16:creationId xmlns:a16="http://schemas.microsoft.com/office/drawing/2014/main" id="{C8492C4A-0B83-B9B5-BB18-E0C210DB314D}"/>
              </a:ext>
            </a:extLst>
          </p:cNvPr>
          <p:cNvGraphicFramePr>
            <a:graphicFrameLocks noGrp="1"/>
          </p:cNvGraphicFramePr>
          <p:nvPr>
            <p:extLst>
              <p:ext uri="{D42A27DB-BD31-4B8C-83A1-F6EECF244321}">
                <p14:modId xmlns:p14="http://schemas.microsoft.com/office/powerpoint/2010/main" val="1081978566"/>
              </p:ext>
            </p:extLst>
          </p:nvPr>
        </p:nvGraphicFramePr>
        <p:xfrm>
          <a:off x="1657471" y="1891580"/>
          <a:ext cx="10196170" cy="1827839"/>
        </p:xfrm>
        <a:graphic>
          <a:graphicData uri="http://schemas.openxmlformats.org/drawingml/2006/table">
            <a:tbl>
              <a:tblPr firstRow="1" bandRow="1">
                <a:tableStyleId>{22838BEF-8BB2-4498-84A7-C5851F593DF1}</a:tableStyleId>
              </a:tblPr>
              <a:tblGrid>
                <a:gridCol w="4157748">
                  <a:extLst>
                    <a:ext uri="{9D8B030D-6E8A-4147-A177-3AD203B41FA5}">
                      <a16:colId xmlns:a16="http://schemas.microsoft.com/office/drawing/2014/main" val="3448297871"/>
                    </a:ext>
                  </a:extLst>
                </a:gridCol>
                <a:gridCol w="1063753">
                  <a:extLst>
                    <a:ext uri="{9D8B030D-6E8A-4147-A177-3AD203B41FA5}">
                      <a16:colId xmlns:a16="http://schemas.microsoft.com/office/drawing/2014/main" val="1865636448"/>
                    </a:ext>
                  </a:extLst>
                </a:gridCol>
                <a:gridCol w="1199626">
                  <a:extLst>
                    <a:ext uri="{9D8B030D-6E8A-4147-A177-3AD203B41FA5}">
                      <a16:colId xmlns:a16="http://schemas.microsoft.com/office/drawing/2014/main" val="2854175519"/>
                    </a:ext>
                  </a:extLst>
                </a:gridCol>
                <a:gridCol w="1166070">
                  <a:extLst>
                    <a:ext uri="{9D8B030D-6E8A-4147-A177-3AD203B41FA5}">
                      <a16:colId xmlns:a16="http://schemas.microsoft.com/office/drawing/2014/main" val="2174965571"/>
                    </a:ext>
                  </a:extLst>
                </a:gridCol>
                <a:gridCol w="1149292">
                  <a:extLst>
                    <a:ext uri="{9D8B030D-6E8A-4147-A177-3AD203B41FA5}">
                      <a16:colId xmlns:a16="http://schemas.microsoft.com/office/drawing/2014/main" val="3267095644"/>
                    </a:ext>
                  </a:extLst>
                </a:gridCol>
                <a:gridCol w="1459681">
                  <a:extLst>
                    <a:ext uri="{9D8B030D-6E8A-4147-A177-3AD203B41FA5}">
                      <a16:colId xmlns:a16="http://schemas.microsoft.com/office/drawing/2014/main" val="1093503490"/>
                    </a:ext>
                  </a:extLst>
                </a:gridCol>
              </a:tblGrid>
              <a:tr h="266360">
                <a:tc>
                  <a:txBody>
                    <a:bodyPr/>
                    <a:lstStyle/>
                    <a:p>
                      <a:pPr algn="ctr"/>
                      <a:r>
                        <a:rPr lang="ru-RU" sz="1000" dirty="0">
                          <a:latin typeface="Times New Roman" panose="02020603050405020304" pitchFamily="18" charset="0"/>
                          <a:cs typeface="Times New Roman" panose="02020603050405020304" pitchFamily="18" charset="0"/>
                        </a:rPr>
                        <a:t>Наименование поступления</a:t>
                      </a:r>
                    </a:p>
                  </a:txBody>
                  <a:tcPr/>
                </a:tc>
                <a:tc>
                  <a:txBody>
                    <a:bodyPr/>
                    <a:lstStyle/>
                    <a:p>
                      <a:pPr algn="ctr"/>
                      <a:r>
                        <a:rPr lang="ru-RU" sz="1000" dirty="0">
                          <a:latin typeface="Times New Roman" panose="02020603050405020304" pitchFamily="18" charset="0"/>
                          <a:cs typeface="Times New Roman" panose="02020603050405020304" pitchFamily="18" charset="0"/>
                        </a:rPr>
                        <a:t>2024г (отчет)</a:t>
                      </a:r>
                    </a:p>
                  </a:txBody>
                  <a:tcPr/>
                </a:tc>
                <a:tc>
                  <a:txBody>
                    <a:bodyPr/>
                    <a:lstStyle/>
                    <a:p>
                      <a:pPr algn="ctr"/>
                      <a:r>
                        <a:rPr lang="ru-RU" sz="1000" dirty="0">
                          <a:latin typeface="Times New Roman" panose="02020603050405020304" pitchFamily="18" charset="0"/>
                          <a:cs typeface="Times New Roman" panose="02020603050405020304" pitchFamily="18" charset="0"/>
                        </a:rPr>
                        <a:t>2025г (оценка)</a:t>
                      </a:r>
                    </a:p>
                  </a:txBody>
                  <a:tcPr/>
                </a:tc>
                <a:tc>
                  <a:txBody>
                    <a:bodyPr/>
                    <a:lstStyle/>
                    <a:p>
                      <a:pPr algn="ctr"/>
                      <a:r>
                        <a:rPr lang="ru-RU" sz="1000" dirty="0">
                          <a:latin typeface="Times New Roman" panose="02020603050405020304" pitchFamily="18" charset="0"/>
                          <a:cs typeface="Times New Roman" panose="02020603050405020304" pitchFamily="18" charset="0"/>
                        </a:rPr>
                        <a:t>2026г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2027г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2028г (прогноз)</a:t>
                      </a:r>
                    </a:p>
                  </a:txBody>
                  <a:tcPr/>
                </a:tc>
                <a:extLst>
                  <a:ext uri="{0D108BD9-81ED-4DB2-BD59-A6C34878D82A}">
                    <a16:rowId xmlns:a16="http://schemas.microsoft.com/office/drawing/2014/main" val="1535082943"/>
                  </a:ext>
                </a:extLst>
              </a:tr>
              <a:tr h="153819">
                <a:tc>
                  <a:txBody>
                    <a:bodyPr/>
                    <a:lstStyle/>
                    <a:p>
                      <a:pPr algn="just"/>
                      <a:r>
                        <a:rPr lang="ru-RU" sz="1000" dirty="0">
                          <a:latin typeface="Times New Roman" panose="02020603050405020304" pitchFamily="18" charset="0"/>
                          <a:cs typeface="Times New Roman" panose="02020603050405020304" pitchFamily="18" charset="0"/>
                        </a:rPr>
                        <a:t>На реализацию мероприятий по обеспечению жильем молодых семей</a:t>
                      </a:r>
                    </a:p>
                  </a:txBody>
                  <a:tcPr/>
                </a:tc>
                <a:tc>
                  <a:txBody>
                    <a:bodyPr/>
                    <a:lstStyle/>
                    <a:p>
                      <a:pPr algn="ctr" fontAlgn="t"/>
                      <a:r>
                        <a:rPr lang="ru-RU" sz="1000" b="0" i="0" u="none" strike="noStrike" dirty="0">
                          <a:latin typeface="Times New Roman"/>
                        </a:rPr>
                        <a:t>6555445,71</a:t>
                      </a:r>
                    </a:p>
                  </a:txBody>
                  <a:tcPr marL="7620" marR="7620" marT="7620" marB="0"/>
                </a:tc>
                <a:tc>
                  <a:txBody>
                    <a:bodyPr/>
                    <a:lstStyle/>
                    <a:p>
                      <a:pPr algn="ctr" fontAlgn="t"/>
                      <a:r>
                        <a:rPr lang="ru-RU" sz="1000" b="0" i="0" u="none" strike="noStrike" dirty="0">
                          <a:latin typeface="Times New Roman"/>
                        </a:rPr>
                        <a:t>4499518,06</a:t>
                      </a:r>
                    </a:p>
                  </a:txBody>
                  <a:tcPr marL="7620" marR="7620" marT="7620" marB="0"/>
                </a:tc>
                <a:tc>
                  <a:txBody>
                    <a:bodyPr/>
                    <a:lstStyle/>
                    <a:p>
                      <a:pPr algn="ctr" fontAlgn="t"/>
                      <a:r>
                        <a:rPr lang="ru-RU" sz="1000" b="0" i="0" u="none" strike="noStrike" dirty="0">
                          <a:latin typeface="Times New Roman"/>
                        </a:rPr>
                        <a:t>3319200,00</a:t>
                      </a:r>
                    </a:p>
                  </a:txBody>
                  <a:tcPr marL="7620" marR="7620" marT="7620" marB="0"/>
                </a:tc>
                <a:tc>
                  <a:txBody>
                    <a:bodyPr/>
                    <a:lstStyle/>
                    <a:p>
                      <a:pPr algn="ctr" fontAlgn="t"/>
                      <a:r>
                        <a:rPr lang="ru-RU" sz="1000" b="0" i="0" u="none" strike="noStrike" dirty="0">
                          <a:latin typeface="Times New Roman"/>
                        </a:rPr>
                        <a:t>1474930,95</a:t>
                      </a:r>
                    </a:p>
                  </a:txBody>
                  <a:tcPr marL="7620" marR="7620" marT="7620" marB="0"/>
                </a:tc>
                <a:tc>
                  <a:txBody>
                    <a:bodyPr/>
                    <a:lstStyle/>
                    <a:p>
                      <a:pPr algn="ctr" fontAlgn="t"/>
                      <a:r>
                        <a:rPr lang="ru-RU" sz="1000" b="0" i="0" u="none" strike="noStrike" dirty="0">
                          <a:latin typeface="Times New Roman"/>
                        </a:rPr>
                        <a:t>1462060,92</a:t>
                      </a:r>
                    </a:p>
                  </a:txBody>
                  <a:tcPr marL="7620" marR="7620" marT="7620" marB="0"/>
                </a:tc>
                <a:extLst>
                  <a:ext uri="{0D108BD9-81ED-4DB2-BD59-A6C34878D82A}">
                    <a16:rowId xmlns:a16="http://schemas.microsoft.com/office/drawing/2014/main" val="332852864"/>
                  </a:ext>
                </a:extLst>
              </a:tr>
              <a:tr h="276837">
                <a:tc>
                  <a:txBody>
                    <a:bodyPr/>
                    <a:lstStyle/>
                    <a:p>
                      <a:pPr algn="just"/>
                      <a:r>
                        <a:rPr lang="ru-RU" sz="1000" dirty="0">
                          <a:latin typeface="Times New Roman" panose="02020603050405020304" pitchFamily="18" charset="0"/>
                          <a:cs typeface="Times New Roman" panose="02020603050405020304" pitchFamily="18" charset="0"/>
                        </a:rPr>
                        <a:t>На подготовку проектов межевания земельных участков и на проведение кадастровых работ</a:t>
                      </a:r>
                    </a:p>
                  </a:txBody>
                  <a:tcPr/>
                </a:tc>
                <a:tc>
                  <a:txBody>
                    <a:bodyPr/>
                    <a:lstStyle/>
                    <a:p>
                      <a:pPr algn="ctr"/>
                      <a:r>
                        <a:rPr lang="ru-RU" sz="1000" dirty="0">
                          <a:latin typeface="Times New Roman" panose="02020603050405020304" pitchFamily="18" charset="0"/>
                          <a:cs typeface="Times New Roman" panose="02020603050405020304" pitchFamily="18" charset="0"/>
                        </a:rPr>
                        <a:t>894664,14</a:t>
                      </a:r>
                    </a:p>
                  </a:txBody>
                  <a:tcPr/>
                </a:tc>
                <a:tc>
                  <a:txBody>
                    <a:bodyPr/>
                    <a:lstStyle/>
                    <a:p>
                      <a:pPr algn="ctr" fontAlgn="t"/>
                      <a:r>
                        <a:rPr lang="ru-RU" sz="1000" b="0" i="0" u="none" strike="noStrike" dirty="0">
                          <a:latin typeface="Times New Roman"/>
                        </a:rPr>
                        <a:t>897200,00</a:t>
                      </a:r>
                    </a:p>
                  </a:txBody>
                  <a:tcPr marL="7620" marR="7620" marT="7620" marB="0"/>
                </a:tc>
                <a:tc>
                  <a:txBody>
                    <a:bodyPr/>
                    <a:lstStyle/>
                    <a:p>
                      <a:pPr algn="ctr"/>
                      <a:r>
                        <a:rPr lang="ru-RU" sz="1000" dirty="0">
                          <a:latin typeface="Times New Roman" panose="02020603050405020304" pitchFamily="18" charset="0"/>
                          <a:cs typeface="Times New Roman" panose="02020603050405020304" pitchFamily="18" charset="0"/>
                        </a:rPr>
                        <a:t>566049,38</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573529757"/>
                  </a:ext>
                </a:extLst>
              </a:tr>
              <a:tr h="276837">
                <a:tc>
                  <a:txBody>
                    <a:bodyPr/>
                    <a:lstStyle/>
                    <a:p>
                      <a:pPr algn="just"/>
                      <a:r>
                        <a:rPr lang="ru-RU" sz="1000" dirty="0">
                          <a:latin typeface="Times New Roman" panose="02020603050405020304" pitchFamily="18" charset="0"/>
                          <a:cs typeface="Times New Roman" panose="02020603050405020304" pitchFamily="18" charset="0"/>
                        </a:rPr>
                        <a:t>На поддержку отрасли культуры</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fontAlgn="t"/>
                      <a:r>
                        <a:rPr lang="ru-RU" sz="1000" b="0" i="0" u="none" strike="noStrike" dirty="0">
                          <a:latin typeface="Times New Roman"/>
                        </a:rPr>
                        <a:t>3025428,73</a:t>
                      </a:r>
                    </a:p>
                  </a:txBody>
                  <a:tcPr marL="7620" marR="7620" marT="7620" marB="0"/>
                </a:tc>
                <a:tc>
                  <a:txBody>
                    <a:bodyPr/>
                    <a:lstStyle/>
                    <a:p>
                      <a:pPr algn="ctr"/>
                      <a:r>
                        <a:rPr lang="ru-RU" sz="1000" dirty="0">
                          <a:latin typeface="Times New Roman" panose="02020603050405020304" pitchFamily="18" charset="0"/>
                          <a:cs typeface="Times New Roman" panose="02020603050405020304" pitchFamily="18" charset="0"/>
                        </a:rPr>
                        <a:t>2000000,00</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710877084"/>
                  </a:ext>
                </a:extLst>
              </a:tr>
              <a:tr h="214854">
                <a:tc>
                  <a:txBody>
                    <a:bodyPr/>
                    <a:lstStyle/>
                    <a:p>
                      <a:pPr algn="just" fontAlgn="t"/>
                      <a:r>
                        <a:rPr lang="ru-RU" sz="1000" b="0" i="0" u="none" strike="noStrike" dirty="0">
                          <a:effectLst/>
                          <a:latin typeface="Times New Roman" panose="02020603050405020304" pitchFamily="18" charset="0"/>
                        </a:rPr>
                        <a:t>Прочие субсидии</a:t>
                      </a:r>
                    </a:p>
                  </a:txBody>
                  <a:tcPr marL="9525" marR="9525" marT="9525" marB="0"/>
                </a:tc>
                <a:tc>
                  <a:txBody>
                    <a:bodyPr/>
                    <a:lstStyle/>
                    <a:p>
                      <a:pPr algn="ctr" fontAlgn="t"/>
                      <a:r>
                        <a:rPr lang="ru-RU" sz="1000" b="0" i="0" u="none" strike="noStrike" dirty="0">
                          <a:latin typeface="Times New Roman"/>
                        </a:rPr>
                        <a:t>146595722,76</a:t>
                      </a:r>
                    </a:p>
                  </a:txBody>
                  <a:tcPr marL="7620" marR="7620" marT="7620" marB="0"/>
                </a:tc>
                <a:tc>
                  <a:txBody>
                    <a:bodyPr/>
                    <a:lstStyle/>
                    <a:p>
                      <a:pPr algn="ctr" fontAlgn="t"/>
                      <a:r>
                        <a:rPr lang="ru-RU" sz="1000" b="0" i="0" u="none" strike="noStrike" dirty="0">
                          <a:latin typeface="Times New Roman"/>
                        </a:rPr>
                        <a:t>45624285,81</a:t>
                      </a:r>
                    </a:p>
                  </a:txBody>
                  <a:tcPr marL="7620" marR="7620" marT="7620" marB="0"/>
                </a:tc>
                <a:tc>
                  <a:txBody>
                    <a:bodyPr/>
                    <a:lstStyle/>
                    <a:p>
                      <a:pPr algn="ctr" fontAlgn="t"/>
                      <a:r>
                        <a:rPr lang="ru-RU" sz="1000" b="0" i="0" u="none" strike="noStrike" dirty="0">
                          <a:latin typeface="Times New Roman"/>
                        </a:rPr>
                        <a:t>46041731,97</a:t>
                      </a:r>
                    </a:p>
                  </a:txBody>
                  <a:tcPr marL="7620" marR="7620" marT="7620" marB="0"/>
                </a:tc>
                <a:tc>
                  <a:txBody>
                    <a:bodyPr/>
                    <a:lstStyle/>
                    <a:p>
                      <a:pPr algn="ctr" fontAlgn="t"/>
                      <a:r>
                        <a:rPr lang="ru-RU" sz="1000" b="0" i="0" u="none" strike="noStrike" dirty="0">
                          <a:latin typeface="Times New Roman"/>
                        </a:rPr>
                        <a:t>8262609,43</a:t>
                      </a:r>
                    </a:p>
                  </a:txBody>
                  <a:tcPr marL="7620" marR="7620" marT="7620" marB="0"/>
                </a:tc>
                <a:tc>
                  <a:txBody>
                    <a:bodyPr/>
                    <a:lstStyle/>
                    <a:p>
                      <a:pPr algn="ctr" fontAlgn="t"/>
                      <a:r>
                        <a:rPr lang="ru-RU" sz="1000" b="0" i="0" u="none" strike="noStrike" dirty="0">
                          <a:latin typeface="Times New Roman"/>
                        </a:rPr>
                        <a:t>8262662,54</a:t>
                      </a:r>
                    </a:p>
                  </a:txBody>
                  <a:tcPr marL="7620" marR="7620" marT="7620" marB="0"/>
                </a:tc>
                <a:extLst>
                  <a:ext uri="{0D108BD9-81ED-4DB2-BD59-A6C34878D82A}">
                    <a16:rowId xmlns:a16="http://schemas.microsoft.com/office/drawing/2014/main" val="4115921296"/>
                  </a:ext>
                </a:extLst>
              </a:tr>
              <a:tr h="214854">
                <a:tc>
                  <a:txBody>
                    <a:bodyPr/>
                    <a:lstStyle/>
                    <a:p>
                      <a:pPr algn="just" fontAlgn="t"/>
                      <a:r>
                        <a:rPr lang="ru-RU" sz="1000" b="0" i="0" u="none" strike="noStrike" dirty="0">
                          <a:effectLst/>
                          <a:latin typeface="Times New Roman" panose="02020603050405020304" pitchFamily="18" charset="0"/>
                        </a:rPr>
                        <a:t>На модернизацию региональных и муниципальных музеев</a:t>
                      </a:r>
                    </a:p>
                  </a:txBody>
                  <a:tcPr marL="9525" marR="9525" marT="9525" marB="0"/>
                </a:tc>
                <a:tc>
                  <a:txBody>
                    <a:bodyPr/>
                    <a:lstStyle/>
                    <a:p>
                      <a:pPr algn="ctr" fontAlgn="t"/>
                      <a:endParaRPr lang="ru-RU" sz="1000" b="0" i="0" u="none" strike="noStrike" dirty="0">
                        <a:latin typeface="Times New Roman"/>
                      </a:endParaRPr>
                    </a:p>
                  </a:txBody>
                  <a:tcPr marL="7620" marR="7620" marT="7620" marB="0"/>
                </a:tc>
                <a:tc>
                  <a:txBody>
                    <a:bodyPr/>
                    <a:lstStyle/>
                    <a:p>
                      <a:pPr algn="ctr" fontAlgn="t"/>
                      <a:r>
                        <a:rPr lang="ru-RU" sz="1000" b="0" i="0" u="none" strike="noStrike" dirty="0">
                          <a:latin typeface="Times New Roman"/>
                        </a:rPr>
                        <a:t>12660714,29</a:t>
                      </a:r>
                    </a:p>
                  </a:txBody>
                  <a:tcPr marL="7620" marR="7620" marT="7620" marB="0"/>
                </a:tc>
                <a:tc>
                  <a:txBody>
                    <a:bodyPr/>
                    <a:lstStyle/>
                    <a:p>
                      <a:pPr algn="ctr" fontAlgn="t"/>
                      <a:endParaRPr lang="ru-RU" sz="1000" b="0" i="0" u="none" strike="noStrike" dirty="0">
                        <a:latin typeface="Times New Roman"/>
                      </a:endParaRPr>
                    </a:p>
                  </a:txBody>
                  <a:tcPr marL="7620" marR="7620" marT="7620" marB="0"/>
                </a:tc>
                <a:tc>
                  <a:txBody>
                    <a:bodyPr/>
                    <a:lstStyle/>
                    <a:p>
                      <a:pPr algn="ctr" fontAlgn="t"/>
                      <a:endParaRPr lang="ru-RU" sz="1000" b="0" i="0" u="none" strike="noStrike" dirty="0">
                        <a:latin typeface="Times New Roman"/>
                      </a:endParaRPr>
                    </a:p>
                  </a:txBody>
                  <a:tcPr marL="7620" marR="7620" marT="7620" marB="0"/>
                </a:tc>
                <a:tc>
                  <a:txBody>
                    <a:bodyPr/>
                    <a:lstStyle/>
                    <a:p>
                      <a:pPr algn="ctr" fontAlgn="t"/>
                      <a:endParaRPr lang="ru-RU" sz="1000" b="0" i="0" u="none" strike="noStrike" dirty="0">
                        <a:latin typeface="Times New Roman"/>
                      </a:endParaRPr>
                    </a:p>
                  </a:txBody>
                  <a:tcPr marL="7620" marR="7620" marT="7620" marB="0"/>
                </a:tc>
                <a:extLst>
                  <a:ext uri="{0D108BD9-81ED-4DB2-BD59-A6C34878D82A}">
                    <a16:rowId xmlns:a16="http://schemas.microsoft.com/office/drawing/2014/main" val="1399901112"/>
                  </a:ext>
                </a:extLst>
              </a:tr>
              <a:tr h="214854">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ru-RU" sz="100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ИТОГО</a:t>
                      </a:r>
                      <a:endParaRPr lang="ru-RU" sz="1000" b="0" i="0" u="none" strike="noStrike" dirty="0">
                        <a:effectLst/>
                        <a:latin typeface="Times New Roman" panose="02020603050405020304" pitchFamily="18" charset="0"/>
                      </a:endParaRPr>
                    </a:p>
                  </a:txBody>
                  <a:tcPr marL="9525" marR="9525" marT="9525" marB="0"/>
                </a:tc>
                <a:tc>
                  <a:txBody>
                    <a:bodyPr/>
                    <a:lstStyle/>
                    <a:p>
                      <a:pPr algn="ctr" fontAlgn="t"/>
                      <a:r>
                        <a:rPr lang="ru-RU" sz="1000" b="1" i="1" u="none" strike="noStrike" dirty="0">
                          <a:latin typeface="Times New Roman"/>
                        </a:rPr>
                        <a:t>154045832,61</a:t>
                      </a:r>
                    </a:p>
                  </a:txBody>
                  <a:tcPr marL="7620" marR="7620" marT="7620" marB="0"/>
                </a:tc>
                <a:tc>
                  <a:txBody>
                    <a:bodyPr/>
                    <a:lstStyle/>
                    <a:p>
                      <a:pPr algn="ctr" fontAlgn="t"/>
                      <a:r>
                        <a:rPr lang="ru-RU" sz="1000" b="1" i="1" u="none" strike="noStrike" dirty="0">
                          <a:latin typeface="Times New Roman"/>
                        </a:rPr>
                        <a:t>66707146,89</a:t>
                      </a:r>
                    </a:p>
                  </a:txBody>
                  <a:tcPr marL="7620" marR="7620" marT="7620" marB="0"/>
                </a:tc>
                <a:tc>
                  <a:txBody>
                    <a:bodyPr/>
                    <a:lstStyle/>
                    <a:p>
                      <a:pPr algn="ctr" fontAlgn="t"/>
                      <a:r>
                        <a:rPr lang="ru-RU" sz="1000" b="1" i="1" u="none" strike="noStrike" dirty="0">
                          <a:latin typeface="Times New Roman"/>
                        </a:rPr>
                        <a:t>51926981,35</a:t>
                      </a:r>
                    </a:p>
                  </a:txBody>
                  <a:tcPr marL="7620" marR="7620" marT="7620" marB="0"/>
                </a:tc>
                <a:tc>
                  <a:txBody>
                    <a:bodyPr/>
                    <a:lstStyle/>
                    <a:p>
                      <a:pPr algn="ctr" fontAlgn="t"/>
                      <a:r>
                        <a:rPr lang="ru-RU" sz="1000" b="1" i="1" u="none" strike="noStrike" dirty="0">
                          <a:latin typeface="Times New Roman"/>
                        </a:rPr>
                        <a:t>9737540,38</a:t>
                      </a:r>
                    </a:p>
                  </a:txBody>
                  <a:tcPr marL="7620" marR="7620" marT="7620" marB="0"/>
                </a:tc>
                <a:tc>
                  <a:txBody>
                    <a:bodyPr/>
                    <a:lstStyle/>
                    <a:p>
                      <a:pPr algn="ctr" fontAlgn="t"/>
                      <a:r>
                        <a:rPr lang="ru-RU" sz="1000" b="1" i="1" u="none" strike="noStrike" dirty="0">
                          <a:latin typeface="Times New Roman"/>
                        </a:rPr>
                        <a:t>9724723,46</a:t>
                      </a:r>
                    </a:p>
                  </a:txBody>
                  <a:tcPr marL="7620" marR="7620" marT="7620" marB="0"/>
                </a:tc>
                <a:extLst>
                  <a:ext uri="{0D108BD9-81ED-4DB2-BD59-A6C34878D82A}">
                    <a16:rowId xmlns:a16="http://schemas.microsoft.com/office/drawing/2014/main" val="3618085845"/>
                  </a:ext>
                </a:extLst>
              </a:tr>
            </a:tbl>
          </a:graphicData>
        </a:graphic>
      </p:graphicFrame>
      <p:pic>
        <p:nvPicPr>
          <p:cNvPr id="17" name="Рисунок 16">
            <a:extLst>
              <a:ext uri="{FF2B5EF4-FFF2-40B4-BE49-F238E27FC236}">
                <a16:creationId xmlns:a16="http://schemas.microsoft.com/office/drawing/2014/main" id="{69CDAEA8-B37D-6F7C-434B-1E478B52A1C8}"/>
              </a:ext>
            </a:extLst>
          </p:cNvPr>
          <p:cNvPicPr>
            <a:picLocks noChangeAspect="1"/>
          </p:cNvPicPr>
          <p:nvPr/>
        </p:nvPicPr>
        <p:blipFill>
          <a:blip r:embed="rId5"/>
          <a:stretch>
            <a:fillRect/>
          </a:stretch>
        </p:blipFill>
        <p:spPr>
          <a:xfrm>
            <a:off x="76018" y="3919850"/>
            <a:ext cx="1828283" cy="1691149"/>
          </a:xfrm>
          <a:prstGeom prst="rect">
            <a:avLst/>
          </a:prstGeom>
        </p:spPr>
      </p:pic>
      <p:sp>
        <p:nvSpPr>
          <p:cNvPr id="18" name="TextBox 17">
            <a:extLst>
              <a:ext uri="{FF2B5EF4-FFF2-40B4-BE49-F238E27FC236}">
                <a16:creationId xmlns:a16="http://schemas.microsoft.com/office/drawing/2014/main" id="{9BE4AD6C-128F-878F-AD8D-C0217B912B09}"/>
              </a:ext>
            </a:extLst>
          </p:cNvPr>
          <p:cNvSpPr txBox="1"/>
          <p:nvPr/>
        </p:nvSpPr>
        <p:spPr>
          <a:xfrm>
            <a:off x="76017" y="3971190"/>
            <a:ext cx="1744393" cy="430887"/>
          </a:xfrm>
          <a:prstGeom prst="rect">
            <a:avLst/>
          </a:prstGeom>
          <a:noFill/>
        </p:spPr>
        <p:txBody>
          <a:bodyPr wrap="square" rtlCol="0">
            <a:spAutoFit/>
          </a:bodyPr>
          <a:lstStyle/>
          <a:p>
            <a:pPr algn="ctr"/>
            <a:r>
              <a:rPr lang="ru-RU" sz="1100" b="1" dirty="0">
                <a:solidFill>
                  <a:srgbClr val="002060"/>
                </a:solidFill>
                <a:latin typeface="Times New Roman" panose="02020603050405020304" pitchFamily="18" charset="0"/>
                <a:cs typeface="Times New Roman" panose="02020603050405020304" pitchFamily="18" charset="0"/>
              </a:rPr>
              <a:t>Иные межбюджетные трансферты</a:t>
            </a:r>
          </a:p>
        </p:txBody>
      </p:sp>
      <p:graphicFrame>
        <p:nvGraphicFramePr>
          <p:cNvPr id="19" name="Таблица 6">
            <a:extLst>
              <a:ext uri="{FF2B5EF4-FFF2-40B4-BE49-F238E27FC236}">
                <a16:creationId xmlns:a16="http://schemas.microsoft.com/office/drawing/2014/main" id="{83A0C3B9-FDEF-09C4-4821-F35A3450FF5B}"/>
              </a:ext>
            </a:extLst>
          </p:cNvPr>
          <p:cNvGraphicFramePr>
            <a:graphicFrameLocks noGrp="1"/>
          </p:cNvGraphicFramePr>
          <p:nvPr>
            <p:extLst>
              <p:ext uri="{D42A27DB-BD31-4B8C-83A1-F6EECF244321}">
                <p14:modId xmlns:p14="http://schemas.microsoft.com/office/powerpoint/2010/main" val="1702295469"/>
              </p:ext>
            </p:extLst>
          </p:nvPr>
        </p:nvGraphicFramePr>
        <p:xfrm>
          <a:off x="2009092" y="3919850"/>
          <a:ext cx="9844549" cy="1698920"/>
        </p:xfrm>
        <a:graphic>
          <a:graphicData uri="http://schemas.openxmlformats.org/drawingml/2006/table">
            <a:tbl>
              <a:tblPr firstRow="1" bandRow="1">
                <a:tableStyleId>{22838BEF-8BB2-4498-84A7-C5851F593DF1}</a:tableStyleId>
              </a:tblPr>
              <a:tblGrid>
                <a:gridCol w="4014367">
                  <a:extLst>
                    <a:ext uri="{9D8B030D-6E8A-4147-A177-3AD203B41FA5}">
                      <a16:colId xmlns:a16="http://schemas.microsoft.com/office/drawing/2014/main" val="3448297871"/>
                    </a:ext>
                  </a:extLst>
                </a:gridCol>
                <a:gridCol w="1186955">
                  <a:extLst>
                    <a:ext uri="{9D8B030D-6E8A-4147-A177-3AD203B41FA5}">
                      <a16:colId xmlns:a16="http://schemas.microsoft.com/office/drawing/2014/main" val="1865636448"/>
                    </a:ext>
                  </a:extLst>
                </a:gridCol>
                <a:gridCol w="1164560">
                  <a:extLst>
                    <a:ext uri="{9D8B030D-6E8A-4147-A177-3AD203B41FA5}">
                      <a16:colId xmlns:a16="http://schemas.microsoft.com/office/drawing/2014/main" val="2854175519"/>
                    </a:ext>
                  </a:extLst>
                </a:gridCol>
                <a:gridCol w="1175758">
                  <a:extLst>
                    <a:ext uri="{9D8B030D-6E8A-4147-A177-3AD203B41FA5}">
                      <a16:colId xmlns:a16="http://schemas.microsoft.com/office/drawing/2014/main" val="2174965571"/>
                    </a:ext>
                  </a:extLst>
                </a:gridCol>
                <a:gridCol w="1117765">
                  <a:extLst>
                    <a:ext uri="{9D8B030D-6E8A-4147-A177-3AD203B41FA5}">
                      <a16:colId xmlns:a16="http://schemas.microsoft.com/office/drawing/2014/main" val="3267095644"/>
                    </a:ext>
                  </a:extLst>
                </a:gridCol>
                <a:gridCol w="1185144">
                  <a:extLst>
                    <a:ext uri="{9D8B030D-6E8A-4147-A177-3AD203B41FA5}">
                      <a16:colId xmlns:a16="http://schemas.microsoft.com/office/drawing/2014/main" val="1093503490"/>
                    </a:ext>
                  </a:extLst>
                </a:gridCol>
              </a:tblGrid>
              <a:tr h="266360">
                <a:tc>
                  <a:txBody>
                    <a:bodyPr/>
                    <a:lstStyle/>
                    <a:p>
                      <a:pPr algn="ctr"/>
                      <a:r>
                        <a:rPr lang="ru-RU" sz="1000" dirty="0">
                          <a:latin typeface="Times New Roman" panose="02020603050405020304" pitchFamily="18" charset="0"/>
                          <a:cs typeface="Times New Roman" panose="02020603050405020304" pitchFamily="18" charset="0"/>
                        </a:rPr>
                        <a:t>Наименование поступления</a:t>
                      </a:r>
                    </a:p>
                  </a:txBody>
                  <a:tcPr/>
                </a:tc>
                <a:tc>
                  <a:txBody>
                    <a:bodyPr/>
                    <a:lstStyle/>
                    <a:p>
                      <a:pPr algn="ctr"/>
                      <a:r>
                        <a:rPr lang="ru-RU" sz="1000" dirty="0">
                          <a:latin typeface="Times New Roman" panose="02020603050405020304" pitchFamily="18" charset="0"/>
                          <a:cs typeface="Times New Roman" panose="02020603050405020304" pitchFamily="18" charset="0"/>
                        </a:rPr>
                        <a:t>2024г (отчет)</a:t>
                      </a:r>
                    </a:p>
                  </a:txBody>
                  <a:tcPr/>
                </a:tc>
                <a:tc>
                  <a:txBody>
                    <a:bodyPr/>
                    <a:lstStyle/>
                    <a:p>
                      <a:pPr algn="ctr"/>
                      <a:r>
                        <a:rPr lang="ru-RU" sz="1000" dirty="0">
                          <a:latin typeface="Times New Roman" panose="02020603050405020304" pitchFamily="18" charset="0"/>
                          <a:cs typeface="Times New Roman" panose="02020603050405020304" pitchFamily="18" charset="0"/>
                        </a:rPr>
                        <a:t>2025г (оценка)</a:t>
                      </a:r>
                    </a:p>
                  </a:txBody>
                  <a:tcPr/>
                </a:tc>
                <a:tc>
                  <a:txBody>
                    <a:bodyPr/>
                    <a:lstStyle/>
                    <a:p>
                      <a:pPr algn="ctr"/>
                      <a:r>
                        <a:rPr lang="ru-RU" sz="1000" dirty="0">
                          <a:latin typeface="Times New Roman" panose="02020603050405020304" pitchFamily="18" charset="0"/>
                          <a:cs typeface="Times New Roman" panose="02020603050405020304" pitchFamily="18" charset="0"/>
                        </a:rPr>
                        <a:t>2026г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2027г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2028г (прогноз)</a:t>
                      </a:r>
                    </a:p>
                  </a:txBody>
                  <a:tcPr/>
                </a:tc>
                <a:extLst>
                  <a:ext uri="{0D108BD9-81ED-4DB2-BD59-A6C34878D82A}">
                    <a16:rowId xmlns:a16="http://schemas.microsoft.com/office/drawing/2014/main" val="1535082943"/>
                  </a:ext>
                </a:extLst>
              </a:tr>
              <a:tr h="193308">
                <a:tc>
                  <a:txBody>
                    <a:bodyPr/>
                    <a:lstStyle/>
                    <a:p>
                      <a:pPr algn="just"/>
                      <a:r>
                        <a:rPr lang="ru-RU" sz="1000" dirty="0">
                          <a:latin typeface="Times New Roman" panose="02020603050405020304" pitchFamily="18" charset="0"/>
                          <a:cs typeface="Times New Roman" panose="02020603050405020304" pitchFamily="18" charset="0"/>
                        </a:rPr>
                        <a:t>На ежемесячное денежное вознаграждение за классное руководство педагогическим работникам общеобразовательных организаций</a:t>
                      </a:r>
                    </a:p>
                  </a:txBody>
                  <a:tcPr/>
                </a:tc>
                <a:tc>
                  <a:txBody>
                    <a:bodyPr/>
                    <a:lstStyle/>
                    <a:p>
                      <a:pPr algn="ctr" fontAlgn="t"/>
                      <a:r>
                        <a:rPr lang="ru-RU" sz="1000" b="0" i="0" u="none" strike="noStrike" dirty="0">
                          <a:latin typeface="Times New Roman"/>
                        </a:rPr>
                        <a:t>18888047,60</a:t>
                      </a:r>
                    </a:p>
                  </a:txBody>
                  <a:tcPr marL="7620" marR="7620" marT="7620" marB="0"/>
                </a:tc>
                <a:tc>
                  <a:txBody>
                    <a:bodyPr/>
                    <a:lstStyle/>
                    <a:p>
                      <a:pPr algn="ctr" fontAlgn="t"/>
                      <a:r>
                        <a:rPr lang="ru-RU" sz="1000" b="0" i="0" u="none" strike="noStrike" dirty="0">
                          <a:latin typeface="Times New Roman"/>
                        </a:rPr>
                        <a:t>21806460,00</a:t>
                      </a:r>
                    </a:p>
                  </a:txBody>
                  <a:tcPr marL="7620" marR="7620" marT="7620" marB="0"/>
                </a:tc>
                <a:tc>
                  <a:txBody>
                    <a:bodyPr/>
                    <a:lstStyle/>
                    <a:p>
                      <a:pPr algn="ctr" fontAlgn="t"/>
                      <a:r>
                        <a:rPr lang="ru-RU" sz="1000" b="0" i="0" u="none" strike="noStrike" dirty="0">
                          <a:latin typeface="Times New Roman"/>
                        </a:rPr>
                        <a:t>23166000,00</a:t>
                      </a:r>
                    </a:p>
                  </a:txBody>
                  <a:tcPr marL="7620" marR="7620" marT="7620" marB="0"/>
                </a:tc>
                <a:tc>
                  <a:txBody>
                    <a:bodyPr/>
                    <a:lstStyle/>
                    <a:p>
                      <a:pPr algn="ctr" fontAlgn="t"/>
                      <a:r>
                        <a:rPr lang="ru-RU" sz="1000" b="0" i="0" u="none" strike="noStrike" dirty="0">
                          <a:latin typeface="Times New Roman"/>
                        </a:rPr>
                        <a:t>231600000,00</a:t>
                      </a:r>
                    </a:p>
                  </a:txBody>
                  <a:tcPr marL="7620" marR="7620" marT="7620" marB="0"/>
                </a:tc>
                <a:tc>
                  <a:txBody>
                    <a:bodyPr/>
                    <a:lstStyle/>
                    <a:p>
                      <a:pPr algn="ctr" fontAlgn="t"/>
                      <a:r>
                        <a:rPr lang="ru-RU" sz="1000" b="0" i="0" u="none" strike="noStrike" dirty="0">
                          <a:latin typeface="Times New Roman"/>
                        </a:rPr>
                        <a:t>23166000,00</a:t>
                      </a:r>
                    </a:p>
                  </a:txBody>
                  <a:tcPr marL="7620" marR="7620" marT="7620" marB="0"/>
                </a:tc>
                <a:extLst>
                  <a:ext uri="{0D108BD9-81ED-4DB2-BD59-A6C34878D82A}">
                    <a16:rowId xmlns:a16="http://schemas.microsoft.com/office/drawing/2014/main" val="332852864"/>
                  </a:ext>
                </a:extLst>
              </a:tr>
              <a:tr h="193308">
                <a:tc>
                  <a:txBody>
                    <a:bodyPr/>
                    <a:lstStyle/>
                    <a:p>
                      <a:pPr algn="just"/>
                      <a:r>
                        <a:rPr lang="ru-RU" sz="1000" dirty="0">
                          <a:latin typeface="Times New Roman" panose="02020603050405020304" pitchFamily="18" charset="0"/>
                          <a:cs typeface="Times New Roman" panose="02020603050405020304" pitchFamily="18" charset="0"/>
                        </a:rPr>
                        <a:t>Проведение мероприятий и ежемесячное денежное вознаграждение по обеспечению деятельности советников директора по воспитанию и взаимодействию с общественными объединениями</a:t>
                      </a:r>
                    </a:p>
                  </a:txBody>
                  <a:tcPr/>
                </a:tc>
                <a:tc>
                  <a:txBody>
                    <a:bodyPr/>
                    <a:lstStyle/>
                    <a:p>
                      <a:pPr algn="ctr" fontAlgn="t"/>
                      <a:r>
                        <a:rPr lang="ru-RU" sz="1000" b="0" i="0" u="none" strike="noStrike" dirty="0">
                          <a:latin typeface="Times New Roman"/>
                        </a:rPr>
                        <a:t>1458190,54</a:t>
                      </a:r>
                    </a:p>
                  </a:txBody>
                  <a:tcPr marL="7620" marR="7620" marT="7620" marB="0"/>
                </a:tc>
                <a:tc>
                  <a:txBody>
                    <a:bodyPr/>
                    <a:lstStyle/>
                    <a:p>
                      <a:pPr algn="ctr" fontAlgn="t"/>
                      <a:r>
                        <a:rPr lang="ru-RU" sz="1000" b="0" i="0" u="none" strike="noStrike" dirty="0">
                          <a:latin typeface="Times New Roman"/>
                        </a:rPr>
                        <a:t>2096004,74</a:t>
                      </a:r>
                    </a:p>
                  </a:txBody>
                  <a:tcPr marL="7620" marR="7620" marT="7620" marB="0"/>
                </a:tc>
                <a:tc>
                  <a:txBody>
                    <a:bodyPr/>
                    <a:lstStyle/>
                    <a:p>
                      <a:pPr algn="ctr" fontAlgn="t"/>
                      <a:r>
                        <a:rPr lang="ru-RU" sz="1000" b="0" i="0" u="none" strike="noStrike" dirty="0">
                          <a:latin typeface="Times New Roman"/>
                        </a:rPr>
                        <a:t>2069469,78</a:t>
                      </a:r>
                    </a:p>
                  </a:txBody>
                  <a:tcPr marL="7620" marR="7620" marT="7620" marB="0"/>
                </a:tc>
                <a:tc>
                  <a:txBody>
                    <a:bodyPr/>
                    <a:lstStyle/>
                    <a:p>
                      <a:pPr algn="ctr" fontAlgn="t"/>
                      <a:r>
                        <a:rPr lang="ru-RU" sz="1000" b="0" i="0" u="none" strike="noStrike" dirty="0">
                          <a:latin typeface="Times New Roman"/>
                        </a:rPr>
                        <a:t>2326229,85</a:t>
                      </a:r>
                    </a:p>
                  </a:txBody>
                  <a:tcPr marL="7620" marR="7620" marT="7620" marB="0"/>
                </a:tc>
                <a:tc>
                  <a:txBody>
                    <a:bodyPr/>
                    <a:lstStyle/>
                    <a:p>
                      <a:pPr algn="ctr" fontAlgn="t"/>
                      <a:r>
                        <a:rPr lang="ru-RU" sz="1000" b="0" i="0" u="none" strike="noStrike" dirty="0">
                          <a:latin typeface="Times New Roman"/>
                        </a:rPr>
                        <a:t>2346348,69</a:t>
                      </a:r>
                    </a:p>
                  </a:txBody>
                  <a:tcPr marL="7620" marR="7620" marT="7620" marB="0"/>
                </a:tc>
                <a:extLst>
                  <a:ext uri="{0D108BD9-81ED-4DB2-BD59-A6C34878D82A}">
                    <a16:rowId xmlns:a16="http://schemas.microsoft.com/office/drawing/2014/main" val="10002"/>
                  </a:ext>
                </a:extLst>
              </a:tr>
              <a:tr h="193308">
                <a:tc>
                  <a:txBody>
                    <a:bodyPr/>
                    <a:lstStyle/>
                    <a:p>
                      <a:pPr algn="just"/>
                      <a:r>
                        <a:rPr lang="ru-RU" sz="1000" dirty="0">
                          <a:latin typeface="Times New Roman" panose="02020603050405020304" pitchFamily="18" charset="0"/>
                          <a:cs typeface="Times New Roman" panose="02020603050405020304" pitchFamily="18" charset="0"/>
                        </a:rPr>
                        <a:t>Прочие межбюджетные трансферты</a:t>
                      </a:r>
                    </a:p>
                  </a:txBody>
                  <a:tcPr/>
                </a:tc>
                <a:tc>
                  <a:txBody>
                    <a:bodyPr/>
                    <a:lstStyle/>
                    <a:p>
                      <a:pPr algn="ctr"/>
                      <a:r>
                        <a:rPr lang="ru-RU" sz="1000" dirty="0">
                          <a:latin typeface="Times New Roman" panose="02020603050405020304" pitchFamily="18" charset="0"/>
                          <a:cs typeface="Times New Roman" panose="02020603050405020304" pitchFamily="18" charset="0"/>
                        </a:rPr>
                        <a:t>7224971,76</a:t>
                      </a:r>
                    </a:p>
                  </a:txBody>
                  <a:tcPr/>
                </a:tc>
                <a:tc>
                  <a:txBody>
                    <a:bodyPr/>
                    <a:lstStyle/>
                    <a:p>
                      <a:pPr algn="ctr" fontAlgn="t"/>
                      <a:r>
                        <a:rPr lang="ru-RU" sz="1000" b="0" i="0" u="none" strike="noStrike" dirty="0">
                          <a:latin typeface="Times New Roman"/>
                        </a:rPr>
                        <a:t>6313861,90</a:t>
                      </a:r>
                    </a:p>
                  </a:txBody>
                  <a:tcPr marL="7620" marR="7620" marT="7620" marB="0"/>
                </a:tc>
                <a:tc>
                  <a:txBody>
                    <a:bodyPr/>
                    <a:lstStyle/>
                    <a:p>
                      <a:pPr algn="ctr"/>
                      <a:r>
                        <a:rPr lang="ru-RU" sz="1000" dirty="0">
                          <a:latin typeface="Times New Roman" panose="02020603050405020304" pitchFamily="18" charset="0"/>
                          <a:cs typeface="Times New Roman" panose="02020603050405020304" pitchFamily="18" charset="0"/>
                        </a:rPr>
                        <a:t>600000,00</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109789830"/>
                  </a:ext>
                </a:extLst>
              </a:tr>
              <a:tr h="19330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ИТОГО</a:t>
                      </a: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b="1" i="1" dirty="0">
                          <a:latin typeface="Times New Roman" panose="02020603050405020304" pitchFamily="18" charset="0"/>
                          <a:cs typeface="Times New Roman" panose="02020603050405020304" pitchFamily="18" charset="0"/>
                        </a:rPr>
                        <a:t>27571209,90</a:t>
                      </a:r>
                    </a:p>
                  </a:txBody>
                  <a:tcPr/>
                </a:tc>
                <a:tc>
                  <a:txBody>
                    <a:bodyPr/>
                    <a:lstStyle/>
                    <a:p>
                      <a:pPr algn="ctr" fontAlgn="t"/>
                      <a:r>
                        <a:rPr lang="ru-RU" sz="1000" b="1" i="1" u="none" strike="noStrike" dirty="0">
                          <a:latin typeface="Times New Roman"/>
                        </a:rPr>
                        <a:t>30216326,64</a:t>
                      </a:r>
                    </a:p>
                  </a:txBody>
                  <a:tcPr marL="7620" marR="7620" marT="7620" marB="0"/>
                </a:tc>
                <a:tc>
                  <a:txBody>
                    <a:bodyPr/>
                    <a:lstStyle/>
                    <a:p>
                      <a:pPr algn="ctr"/>
                      <a:r>
                        <a:rPr lang="ru-RU" sz="1000" b="1" i="1" dirty="0">
                          <a:latin typeface="Times New Roman" panose="02020603050405020304" pitchFamily="18" charset="0"/>
                          <a:cs typeface="Times New Roman" panose="02020603050405020304" pitchFamily="18" charset="0"/>
                        </a:rPr>
                        <a:t>25835469,78</a:t>
                      </a:r>
                    </a:p>
                  </a:txBody>
                  <a:tcPr/>
                </a:tc>
                <a:tc>
                  <a:txBody>
                    <a:bodyPr/>
                    <a:lstStyle/>
                    <a:p>
                      <a:pPr algn="ctr"/>
                      <a:r>
                        <a:rPr lang="ru-RU" sz="1000" b="1" i="1" dirty="0">
                          <a:latin typeface="Times New Roman" panose="02020603050405020304" pitchFamily="18" charset="0"/>
                          <a:cs typeface="Times New Roman" panose="02020603050405020304" pitchFamily="18" charset="0"/>
                        </a:rPr>
                        <a:t>25492229,85</a:t>
                      </a:r>
                    </a:p>
                  </a:txBody>
                  <a:tcPr/>
                </a:tc>
                <a:tc>
                  <a:txBody>
                    <a:bodyPr/>
                    <a:lstStyle/>
                    <a:p>
                      <a:pPr algn="ctr"/>
                      <a:r>
                        <a:rPr lang="ru-RU" sz="1000" b="1" i="1" dirty="0">
                          <a:latin typeface="Times New Roman" panose="02020603050405020304" pitchFamily="18" charset="0"/>
                          <a:cs typeface="Times New Roman" panose="02020603050405020304" pitchFamily="18" charset="0"/>
                        </a:rPr>
                        <a:t>25512348,69</a:t>
                      </a:r>
                    </a:p>
                  </a:txBody>
                  <a:tcPr/>
                </a:tc>
                <a:extLst>
                  <a:ext uri="{0D108BD9-81ED-4DB2-BD59-A6C34878D82A}">
                    <a16:rowId xmlns:a16="http://schemas.microsoft.com/office/drawing/2014/main" val="2466200540"/>
                  </a:ext>
                </a:extLst>
              </a:tr>
            </a:tbl>
          </a:graphicData>
        </a:graphic>
      </p:graphicFrame>
    </p:spTree>
    <p:extLst>
      <p:ext uri="{BB962C8B-B14F-4D97-AF65-F5344CB8AC3E}">
        <p14:creationId xmlns:p14="http://schemas.microsoft.com/office/powerpoint/2010/main" val="14298951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A4CD736-6672-C632-1BA1-2FC29BEAA8CB}"/>
              </a:ext>
            </a:extLst>
          </p:cNvPr>
          <p:cNvPicPr>
            <a:picLocks noChangeAspect="1"/>
          </p:cNvPicPr>
          <p:nvPr/>
        </p:nvPicPr>
        <p:blipFill>
          <a:blip r:embed="rId2"/>
          <a:stretch>
            <a:fillRect/>
          </a:stretch>
        </p:blipFill>
        <p:spPr>
          <a:xfrm>
            <a:off x="0" y="0"/>
            <a:ext cx="12192000" cy="6857999"/>
          </a:xfrm>
          <a:prstGeom prst="rect">
            <a:avLst/>
          </a:prstGeom>
        </p:spPr>
      </p:pic>
      <p:sp>
        <p:nvSpPr>
          <p:cNvPr id="4" name="TextBox 3">
            <a:extLst>
              <a:ext uri="{FF2B5EF4-FFF2-40B4-BE49-F238E27FC236}">
                <a16:creationId xmlns:a16="http://schemas.microsoft.com/office/drawing/2014/main" id="{38A65C68-7BF1-1F7A-9E8C-D13CF6005DB8}"/>
              </a:ext>
            </a:extLst>
          </p:cNvPr>
          <p:cNvSpPr txBox="1"/>
          <p:nvPr/>
        </p:nvSpPr>
        <p:spPr>
          <a:xfrm>
            <a:off x="2718314" y="79300"/>
            <a:ext cx="6153324" cy="276999"/>
          </a:xfrm>
          <a:prstGeom prst="rect">
            <a:avLst/>
          </a:prstGeom>
          <a:noFill/>
        </p:spPr>
        <p:txBody>
          <a:bodyPr wrap="square">
            <a:spAutoFit/>
          </a:bodyPr>
          <a:lstStyle/>
          <a:p>
            <a:pPr algn="ctr"/>
            <a:r>
              <a:rPr lang="ru-RU" sz="1200" b="1" dirty="0">
                <a:solidFill>
                  <a:srgbClr val="0000CC"/>
                </a:solidFill>
                <a:latin typeface="Times New Roman" panose="02020603050405020304" pitchFamily="18" charset="0"/>
                <a:cs typeface="Times New Roman" panose="02020603050405020304" pitchFamily="18" charset="0"/>
              </a:rPr>
              <a:t>Субвенции(руб.)</a:t>
            </a:r>
          </a:p>
        </p:txBody>
      </p:sp>
      <p:sp>
        <p:nvSpPr>
          <p:cNvPr id="12" name="Прямоугольник: багетная рамка 11">
            <a:extLst>
              <a:ext uri="{FF2B5EF4-FFF2-40B4-BE49-F238E27FC236}">
                <a16:creationId xmlns:a16="http://schemas.microsoft.com/office/drawing/2014/main" id="{3D5D65B9-80C1-1F76-EB09-6F3A6E33E9BB}"/>
              </a:ext>
            </a:extLst>
          </p:cNvPr>
          <p:cNvSpPr/>
          <p:nvPr/>
        </p:nvSpPr>
        <p:spPr>
          <a:xfrm>
            <a:off x="1014559" y="602296"/>
            <a:ext cx="1042416" cy="796954"/>
          </a:xfrm>
          <a:prstGeom prst="bevel">
            <a:avLst/>
          </a:prstGeom>
          <a:solidFill>
            <a:srgbClr val="F0FE8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Прямоугольник: багетная рамка 12">
            <a:extLst>
              <a:ext uri="{FF2B5EF4-FFF2-40B4-BE49-F238E27FC236}">
                <a16:creationId xmlns:a16="http://schemas.microsoft.com/office/drawing/2014/main" id="{95741085-B02A-209D-E239-E98704C087EC}"/>
              </a:ext>
            </a:extLst>
          </p:cNvPr>
          <p:cNvSpPr/>
          <p:nvPr/>
        </p:nvSpPr>
        <p:spPr>
          <a:xfrm>
            <a:off x="9466685" y="597190"/>
            <a:ext cx="1042416" cy="745660"/>
          </a:xfrm>
          <a:prstGeom prst="bevel">
            <a:avLst/>
          </a:prstGeom>
          <a:solidFill>
            <a:srgbClr val="F0FE8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Прямоугольник: багетная рамка 13">
            <a:extLst>
              <a:ext uri="{FF2B5EF4-FFF2-40B4-BE49-F238E27FC236}">
                <a16:creationId xmlns:a16="http://schemas.microsoft.com/office/drawing/2014/main" id="{EF47C553-235B-8DC7-F21E-CF6CFC6FFB4D}"/>
              </a:ext>
            </a:extLst>
          </p:cNvPr>
          <p:cNvSpPr/>
          <p:nvPr/>
        </p:nvSpPr>
        <p:spPr>
          <a:xfrm>
            <a:off x="2689623" y="593100"/>
            <a:ext cx="1042416" cy="796954"/>
          </a:xfrm>
          <a:prstGeom prst="bevel">
            <a:avLst/>
          </a:prstGeom>
          <a:solidFill>
            <a:srgbClr val="F0FE8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Прямоугольник: багетная рамка 14">
            <a:extLst>
              <a:ext uri="{FF2B5EF4-FFF2-40B4-BE49-F238E27FC236}">
                <a16:creationId xmlns:a16="http://schemas.microsoft.com/office/drawing/2014/main" id="{CF0545B3-38FA-7EBA-0E76-9C626E2A1FCC}"/>
              </a:ext>
            </a:extLst>
          </p:cNvPr>
          <p:cNvSpPr/>
          <p:nvPr/>
        </p:nvSpPr>
        <p:spPr>
          <a:xfrm>
            <a:off x="4561715" y="602296"/>
            <a:ext cx="1042416" cy="736464"/>
          </a:xfrm>
          <a:prstGeom prst="bevel">
            <a:avLst/>
          </a:prstGeom>
          <a:solidFill>
            <a:srgbClr val="F0FE8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Прямоугольник: багетная рамка 15">
            <a:extLst>
              <a:ext uri="{FF2B5EF4-FFF2-40B4-BE49-F238E27FC236}">
                <a16:creationId xmlns:a16="http://schemas.microsoft.com/office/drawing/2014/main" id="{16B1ABE2-413E-9C8D-BE7A-C86DEEA5131F}"/>
              </a:ext>
            </a:extLst>
          </p:cNvPr>
          <p:cNvSpPr/>
          <p:nvPr/>
        </p:nvSpPr>
        <p:spPr>
          <a:xfrm>
            <a:off x="6382067" y="593100"/>
            <a:ext cx="1042416" cy="745660"/>
          </a:xfrm>
          <a:prstGeom prst="bevel">
            <a:avLst/>
          </a:prstGeom>
          <a:solidFill>
            <a:srgbClr val="F0FE8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Прямоугольник: багетная рамка 16">
            <a:extLst>
              <a:ext uri="{FF2B5EF4-FFF2-40B4-BE49-F238E27FC236}">
                <a16:creationId xmlns:a16="http://schemas.microsoft.com/office/drawing/2014/main" id="{94032B4F-1860-2ADC-B5A1-8A4772A1FBB5}"/>
              </a:ext>
            </a:extLst>
          </p:cNvPr>
          <p:cNvSpPr/>
          <p:nvPr/>
        </p:nvSpPr>
        <p:spPr>
          <a:xfrm>
            <a:off x="8028789" y="597190"/>
            <a:ext cx="1042416" cy="736464"/>
          </a:xfrm>
          <a:prstGeom prst="bevel">
            <a:avLst/>
          </a:prstGeom>
          <a:solidFill>
            <a:srgbClr val="F0FE8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9" name="Рисунок 18">
            <a:extLst>
              <a:ext uri="{FF2B5EF4-FFF2-40B4-BE49-F238E27FC236}">
                <a16:creationId xmlns:a16="http://schemas.microsoft.com/office/drawing/2014/main" id="{ED6109DE-E91F-CAA6-DF28-CDB7AE193DC0}"/>
              </a:ext>
            </a:extLst>
          </p:cNvPr>
          <p:cNvPicPr>
            <a:picLocks noChangeAspect="1"/>
          </p:cNvPicPr>
          <p:nvPr/>
        </p:nvPicPr>
        <p:blipFill>
          <a:blip r:embed="rId3"/>
          <a:stretch>
            <a:fillRect/>
          </a:stretch>
        </p:blipFill>
        <p:spPr>
          <a:xfrm>
            <a:off x="1158453" y="735745"/>
            <a:ext cx="775938" cy="552109"/>
          </a:xfrm>
          <a:prstGeom prst="rect">
            <a:avLst/>
          </a:prstGeom>
        </p:spPr>
      </p:pic>
      <p:pic>
        <p:nvPicPr>
          <p:cNvPr id="20" name="Рисунок 19">
            <a:extLst>
              <a:ext uri="{FF2B5EF4-FFF2-40B4-BE49-F238E27FC236}">
                <a16:creationId xmlns:a16="http://schemas.microsoft.com/office/drawing/2014/main" id="{F0D133A0-97AD-C3A0-8FA6-EBEA9C735B91}"/>
              </a:ext>
            </a:extLst>
          </p:cNvPr>
          <p:cNvPicPr>
            <a:picLocks noChangeAspect="1"/>
          </p:cNvPicPr>
          <p:nvPr/>
        </p:nvPicPr>
        <p:blipFill>
          <a:blip r:embed="rId4"/>
          <a:stretch>
            <a:fillRect/>
          </a:stretch>
        </p:blipFill>
        <p:spPr>
          <a:xfrm>
            <a:off x="2832875" y="715522"/>
            <a:ext cx="795825" cy="552109"/>
          </a:xfrm>
          <a:prstGeom prst="rect">
            <a:avLst/>
          </a:prstGeom>
        </p:spPr>
      </p:pic>
      <p:pic>
        <p:nvPicPr>
          <p:cNvPr id="21" name="Рисунок 20">
            <a:extLst>
              <a:ext uri="{FF2B5EF4-FFF2-40B4-BE49-F238E27FC236}">
                <a16:creationId xmlns:a16="http://schemas.microsoft.com/office/drawing/2014/main" id="{B97EA915-8229-1101-4325-31B3FA26C795}"/>
              </a:ext>
            </a:extLst>
          </p:cNvPr>
          <p:cNvPicPr>
            <a:picLocks noChangeAspect="1"/>
          </p:cNvPicPr>
          <p:nvPr/>
        </p:nvPicPr>
        <p:blipFill>
          <a:blip r:embed="rId5"/>
          <a:stretch>
            <a:fillRect/>
          </a:stretch>
        </p:blipFill>
        <p:spPr>
          <a:xfrm>
            <a:off x="4677220" y="696895"/>
            <a:ext cx="819324" cy="570736"/>
          </a:xfrm>
          <a:prstGeom prst="rect">
            <a:avLst/>
          </a:prstGeom>
        </p:spPr>
      </p:pic>
      <p:pic>
        <p:nvPicPr>
          <p:cNvPr id="22" name="Рисунок 21">
            <a:extLst>
              <a:ext uri="{FF2B5EF4-FFF2-40B4-BE49-F238E27FC236}">
                <a16:creationId xmlns:a16="http://schemas.microsoft.com/office/drawing/2014/main" id="{283D6762-0E1E-AC65-145A-9EC9905E1012}"/>
              </a:ext>
            </a:extLst>
          </p:cNvPr>
          <p:cNvPicPr>
            <a:picLocks noChangeAspect="1"/>
          </p:cNvPicPr>
          <p:nvPr/>
        </p:nvPicPr>
        <p:blipFill>
          <a:blip r:embed="rId6"/>
          <a:stretch>
            <a:fillRect/>
          </a:stretch>
        </p:blipFill>
        <p:spPr>
          <a:xfrm>
            <a:off x="6527353" y="709661"/>
            <a:ext cx="729913" cy="552109"/>
          </a:xfrm>
          <a:prstGeom prst="rect">
            <a:avLst/>
          </a:prstGeom>
        </p:spPr>
      </p:pic>
      <p:pic>
        <p:nvPicPr>
          <p:cNvPr id="23" name="Рисунок 22">
            <a:extLst>
              <a:ext uri="{FF2B5EF4-FFF2-40B4-BE49-F238E27FC236}">
                <a16:creationId xmlns:a16="http://schemas.microsoft.com/office/drawing/2014/main" id="{8001C977-6D42-8881-75DB-427796431838}"/>
              </a:ext>
            </a:extLst>
          </p:cNvPr>
          <p:cNvPicPr>
            <a:picLocks noChangeAspect="1"/>
          </p:cNvPicPr>
          <p:nvPr/>
        </p:nvPicPr>
        <p:blipFill>
          <a:blip r:embed="rId7"/>
          <a:stretch>
            <a:fillRect/>
          </a:stretch>
        </p:blipFill>
        <p:spPr>
          <a:xfrm>
            <a:off x="8165763" y="695465"/>
            <a:ext cx="768467" cy="518208"/>
          </a:xfrm>
          <a:prstGeom prst="rect">
            <a:avLst/>
          </a:prstGeom>
        </p:spPr>
      </p:pic>
      <p:pic>
        <p:nvPicPr>
          <p:cNvPr id="24" name="Рисунок 23">
            <a:extLst>
              <a:ext uri="{FF2B5EF4-FFF2-40B4-BE49-F238E27FC236}">
                <a16:creationId xmlns:a16="http://schemas.microsoft.com/office/drawing/2014/main" id="{1DC07A5C-2566-8D5E-1EA8-1A88D7F51990}"/>
              </a:ext>
            </a:extLst>
          </p:cNvPr>
          <p:cNvPicPr>
            <a:picLocks noChangeAspect="1"/>
          </p:cNvPicPr>
          <p:nvPr/>
        </p:nvPicPr>
        <p:blipFill>
          <a:blip r:embed="rId8"/>
          <a:stretch>
            <a:fillRect/>
          </a:stretch>
        </p:blipFill>
        <p:spPr>
          <a:xfrm>
            <a:off x="9582109" y="695465"/>
            <a:ext cx="811568" cy="580501"/>
          </a:xfrm>
          <a:prstGeom prst="rect">
            <a:avLst/>
          </a:prstGeom>
        </p:spPr>
      </p:pic>
      <p:graphicFrame>
        <p:nvGraphicFramePr>
          <p:cNvPr id="29" name="Таблица 6">
            <a:extLst>
              <a:ext uri="{FF2B5EF4-FFF2-40B4-BE49-F238E27FC236}">
                <a16:creationId xmlns:a16="http://schemas.microsoft.com/office/drawing/2014/main" id="{611E9B12-88D7-7D43-EE59-F1599979B4AD}"/>
              </a:ext>
            </a:extLst>
          </p:cNvPr>
          <p:cNvGraphicFramePr>
            <a:graphicFrameLocks noGrp="1"/>
          </p:cNvGraphicFramePr>
          <p:nvPr>
            <p:extLst>
              <p:ext uri="{D42A27DB-BD31-4B8C-83A1-F6EECF244321}">
                <p14:modId xmlns:p14="http://schemas.microsoft.com/office/powerpoint/2010/main" val="3795852564"/>
              </p:ext>
            </p:extLst>
          </p:nvPr>
        </p:nvGraphicFramePr>
        <p:xfrm>
          <a:off x="847288" y="1403073"/>
          <a:ext cx="10754685" cy="1791156"/>
        </p:xfrm>
        <a:graphic>
          <a:graphicData uri="http://schemas.openxmlformats.org/drawingml/2006/table">
            <a:tbl>
              <a:tblPr firstRow="1" bandRow="1">
                <a:tableStyleId>{C4B1156A-380E-4F78-BDF5-A606A8083BF9}</a:tableStyleId>
              </a:tblPr>
              <a:tblGrid>
                <a:gridCol w="4760582">
                  <a:extLst>
                    <a:ext uri="{9D8B030D-6E8A-4147-A177-3AD203B41FA5}">
                      <a16:colId xmlns:a16="http://schemas.microsoft.com/office/drawing/2014/main" val="2324971604"/>
                    </a:ext>
                  </a:extLst>
                </a:gridCol>
                <a:gridCol w="1252822">
                  <a:extLst>
                    <a:ext uri="{9D8B030D-6E8A-4147-A177-3AD203B41FA5}">
                      <a16:colId xmlns:a16="http://schemas.microsoft.com/office/drawing/2014/main" val="849344620"/>
                    </a:ext>
                  </a:extLst>
                </a:gridCol>
                <a:gridCol w="1155620">
                  <a:extLst>
                    <a:ext uri="{9D8B030D-6E8A-4147-A177-3AD203B41FA5}">
                      <a16:colId xmlns:a16="http://schemas.microsoft.com/office/drawing/2014/main" val="2919859222"/>
                    </a:ext>
                  </a:extLst>
                </a:gridCol>
                <a:gridCol w="1166419">
                  <a:extLst>
                    <a:ext uri="{9D8B030D-6E8A-4147-A177-3AD203B41FA5}">
                      <a16:colId xmlns:a16="http://schemas.microsoft.com/office/drawing/2014/main" val="3983962965"/>
                    </a:ext>
                  </a:extLst>
                </a:gridCol>
                <a:gridCol w="1252822">
                  <a:extLst>
                    <a:ext uri="{9D8B030D-6E8A-4147-A177-3AD203B41FA5}">
                      <a16:colId xmlns:a16="http://schemas.microsoft.com/office/drawing/2014/main" val="28612157"/>
                    </a:ext>
                  </a:extLst>
                </a:gridCol>
                <a:gridCol w="1166420">
                  <a:extLst>
                    <a:ext uri="{9D8B030D-6E8A-4147-A177-3AD203B41FA5}">
                      <a16:colId xmlns:a16="http://schemas.microsoft.com/office/drawing/2014/main" val="663624665"/>
                    </a:ext>
                  </a:extLst>
                </a:gridCol>
              </a:tblGrid>
              <a:tr h="255498">
                <a:tc>
                  <a:txBody>
                    <a:bodyPr/>
                    <a:lstStyle/>
                    <a:p>
                      <a:endParaRPr lang="ru-RU" sz="900" dirty="0"/>
                    </a:p>
                  </a:txBody>
                  <a:tcPr/>
                </a:tc>
                <a:tc>
                  <a:txBody>
                    <a:bodyPr/>
                    <a:lstStyle/>
                    <a:p>
                      <a:pPr algn="ctr"/>
                      <a:r>
                        <a:rPr lang="ru-RU" sz="900" dirty="0">
                          <a:latin typeface="Times New Roman" panose="02020603050405020304" pitchFamily="18" charset="0"/>
                          <a:cs typeface="Times New Roman" panose="02020603050405020304" pitchFamily="18" charset="0"/>
                        </a:rPr>
                        <a:t>2024г (отчет)</a:t>
                      </a:r>
                    </a:p>
                  </a:txBody>
                  <a:tcPr/>
                </a:tc>
                <a:tc>
                  <a:txBody>
                    <a:bodyPr/>
                    <a:lstStyle/>
                    <a:p>
                      <a:pPr algn="ctr"/>
                      <a:r>
                        <a:rPr lang="ru-RU" sz="900" dirty="0">
                          <a:latin typeface="Times New Roman" panose="02020603050405020304" pitchFamily="18" charset="0"/>
                          <a:cs typeface="Times New Roman" panose="02020603050405020304" pitchFamily="18" charset="0"/>
                        </a:rPr>
                        <a:t>2025г (оценка)</a:t>
                      </a:r>
                    </a:p>
                  </a:txBody>
                  <a:tcPr/>
                </a:tc>
                <a:tc>
                  <a:txBody>
                    <a:bodyPr/>
                    <a:lstStyle/>
                    <a:p>
                      <a:pPr algn="ctr"/>
                      <a:r>
                        <a:rPr lang="ru-RU" sz="900" dirty="0">
                          <a:latin typeface="Times New Roman" panose="02020603050405020304" pitchFamily="18" charset="0"/>
                          <a:cs typeface="Times New Roman" panose="02020603050405020304" pitchFamily="18" charset="0"/>
                        </a:rPr>
                        <a:t>2026г (прогноз)</a:t>
                      </a:r>
                    </a:p>
                  </a:txBody>
                  <a:tcPr/>
                </a:tc>
                <a:tc>
                  <a:txBody>
                    <a:bodyPr/>
                    <a:lstStyle/>
                    <a:p>
                      <a:pPr algn="ctr"/>
                      <a:r>
                        <a:rPr lang="ru-RU" sz="900" dirty="0">
                          <a:latin typeface="Times New Roman" panose="02020603050405020304" pitchFamily="18" charset="0"/>
                          <a:cs typeface="Times New Roman" panose="02020603050405020304" pitchFamily="18" charset="0"/>
                        </a:rPr>
                        <a:t>2027г (прогноз)</a:t>
                      </a:r>
                    </a:p>
                  </a:txBody>
                  <a:tcPr/>
                </a:tc>
                <a:tc>
                  <a:txBody>
                    <a:bodyPr/>
                    <a:lstStyle/>
                    <a:p>
                      <a:pPr algn="ctr"/>
                      <a:r>
                        <a:rPr lang="ru-RU" sz="900" dirty="0">
                          <a:latin typeface="Times New Roman" panose="02020603050405020304" pitchFamily="18" charset="0"/>
                          <a:cs typeface="Times New Roman" panose="02020603050405020304" pitchFamily="18" charset="0"/>
                        </a:rPr>
                        <a:t>2028г (прогноз)</a:t>
                      </a:r>
                    </a:p>
                  </a:txBody>
                  <a:tcPr/>
                </a:tc>
                <a:extLst>
                  <a:ext uri="{0D108BD9-81ED-4DB2-BD59-A6C34878D82A}">
                    <a16:rowId xmlns:a16="http://schemas.microsoft.com/office/drawing/2014/main" val="2640059473"/>
                  </a:ext>
                </a:extLst>
              </a:tr>
              <a:tr h="272998">
                <a:tc>
                  <a:txBody>
                    <a:bodyPr/>
                    <a:lstStyle/>
                    <a:p>
                      <a:pPr algn="just"/>
                      <a:r>
                        <a:rPr lang="ru-RU" sz="900" dirty="0">
                          <a:latin typeface="Times New Roman" panose="02020603050405020304" pitchFamily="18" charset="0"/>
                          <a:cs typeface="Times New Roman" panose="02020603050405020304" pitchFamily="18" charset="0"/>
                        </a:rPr>
                        <a:t>на получение общедоступного и бесплатного дошкольного, общего и дополнительного образования</a:t>
                      </a:r>
                    </a:p>
                  </a:txBody>
                  <a:tcPr/>
                </a:tc>
                <a:tc>
                  <a:txBody>
                    <a:bodyPr/>
                    <a:lstStyle/>
                    <a:p>
                      <a:pPr algn="ctr"/>
                      <a:r>
                        <a:rPr lang="ru-RU" sz="900" dirty="0">
                          <a:latin typeface="Times New Roman" panose="02020603050405020304" pitchFamily="18" charset="0"/>
                          <a:cs typeface="Times New Roman" panose="02020603050405020304" pitchFamily="18" charset="0"/>
                        </a:rPr>
                        <a:t>226658452,89</a:t>
                      </a:r>
                    </a:p>
                  </a:txBody>
                  <a:tcPr/>
                </a:tc>
                <a:tc>
                  <a:txBody>
                    <a:bodyPr/>
                    <a:lstStyle/>
                    <a:p>
                      <a:pPr algn="ctr"/>
                      <a:r>
                        <a:rPr lang="ru-RU" sz="900" dirty="0">
                          <a:latin typeface="Times New Roman" panose="02020603050405020304" pitchFamily="18" charset="0"/>
                          <a:cs typeface="Times New Roman" panose="02020603050405020304" pitchFamily="18" charset="0"/>
                        </a:rPr>
                        <a:t>248085883,00</a:t>
                      </a:r>
                    </a:p>
                  </a:txBody>
                  <a:tcPr/>
                </a:tc>
                <a:tc>
                  <a:txBody>
                    <a:bodyPr/>
                    <a:lstStyle/>
                    <a:p>
                      <a:pPr algn="ctr"/>
                      <a:r>
                        <a:rPr lang="ru-RU" sz="900" dirty="0">
                          <a:latin typeface="Times New Roman" panose="02020603050405020304" pitchFamily="18" charset="0"/>
                          <a:cs typeface="Times New Roman" panose="02020603050405020304" pitchFamily="18" charset="0"/>
                        </a:rPr>
                        <a:t>307621018,00</a:t>
                      </a:r>
                    </a:p>
                  </a:txBody>
                  <a:tcPr/>
                </a:tc>
                <a:tc>
                  <a:txBody>
                    <a:bodyPr/>
                    <a:lstStyle/>
                    <a:p>
                      <a:pPr algn="ctr"/>
                      <a:r>
                        <a:rPr lang="ru-RU" sz="900" dirty="0">
                          <a:latin typeface="Times New Roman" panose="02020603050405020304" pitchFamily="18" charset="0"/>
                          <a:cs typeface="Times New Roman" panose="02020603050405020304" pitchFamily="18" charset="0"/>
                        </a:rPr>
                        <a:t>330125047,00</a:t>
                      </a:r>
                    </a:p>
                  </a:txBody>
                  <a:tcPr/>
                </a:tc>
                <a:tc>
                  <a:txBody>
                    <a:bodyPr/>
                    <a:lstStyle/>
                    <a:p>
                      <a:pPr algn="ctr"/>
                      <a:r>
                        <a:rPr lang="ru-RU" sz="900" dirty="0">
                          <a:latin typeface="Times New Roman" panose="02020603050405020304" pitchFamily="18" charset="0"/>
                          <a:cs typeface="Times New Roman" panose="02020603050405020304" pitchFamily="18" charset="0"/>
                        </a:rPr>
                        <a:t>351804904,00</a:t>
                      </a:r>
                    </a:p>
                  </a:txBody>
                  <a:tcPr/>
                </a:tc>
                <a:extLst>
                  <a:ext uri="{0D108BD9-81ED-4DB2-BD59-A6C34878D82A}">
                    <a16:rowId xmlns:a16="http://schemas.microsoft.com/office/drawing/2014/main" val="2488873894"/>
                  </a:ext>
                </a:extLst>
              </a:tr>
              <a:tr h="167999">
                <a:tc>
                  <a:txBody>
                    <a:bodyPr/>
                    <a:lstStyle/>
                    <a:p>
                      <a:r>
                        <a:rPr lang="ru-RU" sz="900" dirty="0">
                          <a:latin typeface="Times New Roman" panose="02020603050405020304" pitchFamily="18" charset="0"/>
                          <a:cs typeface="Times New Roman" panose="02020603050405020304" pitchFamily="18" charset="0"/>
                        </a:rPr>
                        <a:t>на организацию и обеспечение оздоровления и отдыха детей</a:t>
                      </a:r>
                    </a:p>
                  </a:txBody>
                  <a:tcPr/>
                </a:tc>
                <a:tc>
                  <a:txBody>
                    <a:bodyPr/>
                    <a:lstStyle/>
                    <a:p>
                      <a:pPr algn="ctr" fontAlgn="t"/>
                      <a:r>
                        <a:rPr lang="ru-RU" sz="900" b="0" i="0" u="none" strike="noStrike" dirty="0">
                          <a:latin typeface="Times New Roman"/>
                        </a:rPr>
                        <a:t>2272429,06</a:t>
                      </a:r>
                    </a:p>
                  </a:txBody>
                  <a:tcPr marL="7620" marR="7620" marT="7620" marB="0" anchor="ctr"/>
                </a:tc>
                <a:tc>
                  <a:txBody>
                    <a:bodyPr/>
                    <a:lstStyle/>
                    <a:p>
                      <a:pPr algn="ctr" fontAlgn="t"/>
                      <a:r>
                        <a:rPr lang="ru-RU" sz="900" b="0" i="0" u="none" strike="noStrike" dirty="0">
                          <a:latin typeface="Times New Roman"/>
                        </a:rPr>
                        <a:t>2600876,14</a:t>
                      </a:r>
                    </a:p>
                  </a:txBody>
                  <a:tcPr marL="7620" marR="7620" marT="7620" marB="0" anchor="ctr"/>
                </a:tc>
                <a:tc>
                  <a:txBody>
                    <a:bodyPr/>
                    <a:lstStyle/>
                    <a:p>
                      <a:pPr algn="ctr" fontAlgn="t"/>
                      <a:r>
                        <a:rPr lang="ru-RU" sz="900" b="0" i="0" u="none" strike="noStrike" dirty="0">
                          <a:latin typeface="Times New Roman"/>
                        </a:rPr>
                        <a:t>4762717,86</a:t>
                      </a:r>
                    </a:p>
                  </a:txBody>
                  <a:tcPr marL="7620" marR="7620" marT="7620" marB="0" anchor="ctr"/>
                </a:tc>
                <a:tc>
                  <a:txBody>
                    <a:bodyPr/>
                    <a:lstStyle/>
                    <a:p>
                      <a:pPr algn="ctr" fontAlgn="t"/>
                      <a:r>
                        <a:rPr lang="ru-RU" sz="900" b="0" i="0" u="none" strike="noStrike" dirty="0">
                          <a:latin typeface="Times New Roman"/>
                        </a:rPr>
                        <a:t>4953279,89</a:t>
                      </a:r>
                    </a:p>
                  </a:txBody>
                  <a:tcPr marL="7620" marR="7620" marT="7620" marB="0" anchor="ctr"/>
                </a:tc>
                <a:tc>
                  <a:txBody>
                    <a:bodyPr/>
                    <a:lstStyle/>
                    <a:p>
                      <a:pPr algn="ctr" fontAlgn="t"/>
                      <a:r>
                        <a:rPr lang="ru-RU" sz="900" b="0" i="0" u="none" strike="noStrike" dirty="0">
                          <a:latin typeface="Times New Roman"/>
                        </a:rPr>
                        <a:t>5151465,61</a:t>
                      </a:r>
                    </a:p>
                  </a:txBody>
                  <a:tcPr marL="7620" marR="7620" marT="7620" marB="0" anchor="ctr"/>
                </a:tc>
                <a:extLst>
                  <a:ext uri="{0D108BD9-81ED-4DB2-BD59-A6C34878D82A}">
                    <a16:rowId xmlns:a16="http://schemas.microsoft.com/office/drawing/2014/main" val="701419373"/>
                  </a:ext>
                </a:extLst>
              </a:tr>
              <a:tr h="211399">
                <a:tc>
                  <a:txBody>
                    <a:bodyPr/>
                    <a:lstStyle/>
                    <a:p>
                      <a:r>
                        <a:rPr lang="ru-RU" sz="900" dirty="0">
                          <a:latin typeface="Times New Roman" panose="02020603050405020304" pitchFamily="18" charset="0"/>
                          <a:cs typeface="Times New Roman" panose="02020603050405020304" pitchFamily="18" charset="0"/>
                        </a:rPr>
                        <a:t>обеспечение мер социальной поддержки педагогическим работникам</a:t>
                      </a:r>
                    </a:p>
                  </a:txBody>
                  <a:tcPr/>
                </a:tc>
                <a:tc>
                  <a:txBody>
                    <a:bodyPr/>
                    <a:lstStyle/>
                    <a:p>
                      <a:pPr algn="ctr" fontAlgn="t"/>
                      <a:r>
                        <a:rPr lang="ru-RU" sz="900" b="0" i="0" u="none" strike="noStrike" dirty="0">
                          <a:latin typeface="Times New Roman"/>
                        </a:rPr>
                        <a:t>1455263,15</a:t>
                      </a:r>
                    </a:p>
                  </a:txBody>
                  <a:tcPr marL="7620" marR="7620" marT="7620" marB="0"/>
                </a:tc>
                <a:tc>
                  <a:txBody>
                    <a:bodyPr/>
                    <a:lstStyle/>
                    <a:p>
                      <a:pPr algn="ctr" fontAlgn="t"/>
                      <a:r>
                        <a:rPr lang="ru-RU" sz="900" b="0" i="0" u="none" strike="noStrike" dirty="0">
                          <a:latin typeface="Times New Roman"/>
                        </a:rPr>
                        <a:t>3080000,00</a:t>
                      </a:r>
                    </a:p>
                  </a:txBody>
                  <a:tcPr marL="7620" marR="7620" marT="7620" marB="0"/>
                </a:tc>
                <a:tc>
                  <a:txBody>
                    <a:bodyPr/>
                    <a:lstStyle/>
                    <a:p>
                      <a:pPr algn="ctr" fontAlgn="t"/>
                      <a:endParaRPr lang="ru-RU" sz="900" b="0" i="0" u="none" strike="noStrike" dirty="0">
                        <a:latin typeface="Times New Roman"/>
                      </a:endParaRPr>
                    </a:p>
                  </a:txBody>
                  <a:tcPr marL="7620" marR="7620" marT="7620" marB="0"/>
                </a:tc>
                <a:tc>
                  <a:txBody>
                    <a:bodyPr/>
                    <a:lstStyle/>
                    <a:p>
                      <a:pPr algn="ctr" fontAlgn="t"/>
                      <a:endParaRPr lang="ru-RU" sz="900" b="0" i="0" u="none" strike="noStrike" dirty="0">
                        <a:latin typeface="Times New Roman"/>
                      </a:endParaRPr>
                    </a:p>
                  </a:txBody>
                  <a:tcPr marL="7620" marR="7620" marT="7620" marB="0"/>
                </a:tc>
                <a:tc>
                  <a:txBody>
                    <a:bodyPr/>
                    <a:lstStyle/>
                    <a:p>
                      <a:pPr algn="ctr"/>
                      <a:endParaRPr lang="ru-RU" sz="9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146281399"/>
                  </a:ext>
                </a:extLst>
              </a:tr>
              <a:tr h="181682">
                <a:tc>
                  <a:txBody>
                    <a:bodyPr/>
                    <a:lstStyle/>
                    <a:p>
                      <a:r>
                        <a:rPr lang="ru-RU" sz="900" dirty="0">
                          <a:latin typeface="Times New Roman" panose="02020603050405020304" pitchFamily="18" charset="0"/>
                          <a:cs typeface="Times New Roman" panose="02020603050405020304" pitchFamily="18" charset="0"/>
                        </a:rPr>
                        <a:t>обеспечение бесплатным питанием детей</a:t>
                      </a:r>
                    </a:p>
                  </a:txBody>
                  <a:tcPr/>
                </a:tc>
                <a:tc>
                  <a:txBody>
                    <a:bodyPr/>
                    <a:lstStyle/>
                    <a:p>
                      <a:pPr algn="ctr"/>
                      <a:r>
                        <a:rPr lang="ru-RU" sz="900" dirty="0">
                          <a:latin typeface="Times New Roman" panose="02020603050405020304" pitchFamily="18" charset="0"/>
                          <a:cs typeface="Times New Roman" panose="02020603050405020304" pitchFamily="18" charset="0"/>
                        </a:rPr>
                        <a:t>11462018,72</a:t>
                      </a:r>
                    </a:p>
                  </a:txBody>
                  <a:tcPr/>
                </a:tc>
                <a:tc>
                  <a:txBody>
                    <a:bodyPr/>
                    <a:lstStyle/>
                    <a:p>
                      <a:pPr algn="ctr"/>
                      <a:r>
                        <a:rPr lang="ru-RU" sz="900" dirty="0">
                          <a:latin typeface="Times New Roman" panose="02020603050405020304" pitchFamily="18" charset="0"/>
                          <a:cs typeface="Times New Roman" panose="02020603050405020304" pitchFamily="18" charset="0"/>
                        </a:rPr>
                        <a:t>12461637,50</a:t>
                      </a:r>
                    </a:p>
                  </a:txBody>
                  <a:tcPr/>
                </a:tc>
                <a:tc>
                  <a:txBody>
                    <a:bodyPr/>
                    <a:lstStyle/>
                    <a:p>
                      <a:pPr algn="ctr" fontAlgn="t"/>
                      <a:r>
                        <a:rPr lang="ru-RU" sz="900" b="0" i="0" u="none" strike="noStrike" dirty="0">
                          <a:latin typeface="Times New Roman"/>
                        </a:rPr>
                        <a:t>16843601,29</a:t>
                      </a:r>
                    </a:p>
                  </a:txBody>
                  <a:tcPr marL="7620" marR="7620" marT="7620" marB="0"/>
                </a:tc>
                <a:tc>
                  <a:txBody>
                    <a:bodyPr/>
                    <a:lstStyle/>
                    <a:p>
                      <a:pPr algn="ctr" fontAlgn="t"/>
                      <a:r>
                        <a:rPr lang="ru-RU" sz="900" b="0" i="0" u="none" strike="noStrike" dirty="0">
                          <a:latin typeface="Times New Roman"/>
                        </a:rPr>
                        <a:t>16559776,50</a:t>
                      </a:r>
                    </a:p>
                  </a:txBody>
                  <a:tcPr marL="7620" marR="7620" marT="7620" marB="0"/>
                </a:tc>
                <a:tc>
                  <a:txBody>
                    <a:bodyPr/>
                    <a:lstStyle/>
                    <a:p>
                      <a:pPr algn="ctr" fontAlgn="t"/>
                      <a:r>
                        <a:rPr lang="ru-RU" sz="900" b="0" i="0" u="none" strike="noStrike" dirty="0">
                          <a:latin typeface="Times New Roman"/>
                        </a:rPr>
                        <a:t>16138338,00</a:t>
                      </a:r>
                    </a:p>
                  </a:txBody>
                  <a:tcPr marL="7620" marR="7620" marT="7620" marB="0"/>
                </a:tc>
                <a:extLst>
                  <a:ext uri="{0D108BD9-81ED-4DB2-BD59-A6C34878D82A}">
                    <a16:rowId xmlns:a16="http://schemas.microsoft.com/office/drawing/2014/main" val="1476734881"/>
                  </a:ext>
                </a:extLst>
              </a:tr>
              <a:tr h="255498">
                <a:tc>
                  <a:txBody>
                    <a:bodyPr/>
                    <a:lstStyle/>
                    <a:p>
                      <a:r>
                        <a:rPr lang="ru-RU" sz="900" dirty="0">
                          <a:latin typeface="Times New Roman" panose="02020603050405020304" pitchFamily="18" charset="0"/>
                          <a:cs typeface="Times New Roman" panose="02020603050405020304" pitchFamily="18" charset="0"/>
                        </a:rPr>
                        <a:t>на компенсацию части платы, взимаемой с родителей за присмотр и уход за детьми</a:t>
                      </a:r>
                    </a:p>
                  </a:txBody>
                  <a:tcPr/>
                </a:tc>
                <a:tc>
                  <a:txBody>
                    <a:bodyPr/>
                    <a:lstStyle/>
                    <a:p>
                      <a:pPr algn="ctr" fontAlgn="t"/>
                      <a:r>
                        <a:rPr lang="ru-RU" sz="900" b="0" i="0" u="none" strike="noStrike" dirty="0">
                          <a:latin typeface="Times New Roman"/>
                        </a:rPr>
                        <a:t>1573382,00</a:t>
                      </a:r>
                    </a:p>
                  </a:txBody>
                  <a:tcPr marL="7620" marR="7620" marT="7620" marB="0"/>
                </a:tc>
                <a:tc>
                  <a:txBody>
                    <a:bodyPr/>
                    <a:lstStyle/>
                    <a:p>
                      <a:pPr algn="ctr" fontAlgn="t"/>
                      <a:r>
                        <a:rPr lang="ru-RU" sz="900" b="0" i="0" u="none" strike="noStrike" dirty="0">
                          <a:latin typeface="Times New Roman"/>
                        </a:rPr>
                        <a:t>1563181,00</a:t>
                      </a:r>
                    </a:p>
                  </a:txBody>
                  <a:tcPr marL="7620" marR="7620" marT="7620" marB="0"/>
                </a:tc>
                <a:tc>
                  <a:txBody>
                    <a:bodyPr/>
                    <a:lstStyle/>
                    <a:p>
                      <a:pPr algn="ctr" fontAlgn="t"/>
                      <a:r>
                        <a:rPr lang="ru-RU" sz="900" b="0" i="0" u="none" strike="noStrike" dirty="0">
                          <a:latin typeface="Times New Roman"/>
                        </a:rPr>
                        <a:t>1570142,00</a:t>
                      </a:r>
                    </a:p>
                  </a:txBody>
                  <a:tcPr marL="7620" marR="7620" marT="7620" marB="0"/>
                </a:tc>
                <a:tc>
                  <a:txBody>
                    <a:bodyPr/>
                    <a:lstStyle/>
                    <a:p>
                      <a:pPr algn="ctr" fontAlgn="t"/>
                      <a:r>
                        <a:rPr lang="ru-RU" sz="900" b="0" i="0" u="none" strike="noStrike" dirty="0">
                          <a:latin typeface="Times New Roman"/>
                        </a:rPr>
                        <a:t>1727008,00</a:t>
                      </a:r>
                    </a:p>
                  </a:txBody>
                  <a:tcPr marL="7620" marR="7620" marT="7620" marB="0"/>
                </a:tc>
                <a:tc>
                  <a:txBody>
                    <a:bodyPr/>
                    <a:lstStyle/>
                    <a:p>
                      <a:pPr algn="ctr" fontAlgn="t"/>
                      <a:r>
                        <a:rPr lang="ru-RU" sz="900" b="0" i="0" u="none" strike="noStrike" dirty="0">
                          <a:latin typeface="Times New Roman"/>
                        </a:rPr>
                        <a:t>1795823,00</a:t>
                      </a:r>
                    </a:p>
                  </a:txBody>
                  <a:tcPr marL="7620" marR="7620" marT="7620" marB="0"/>
                </a:tc>
                <a:extLst>
                  <a:ext uri="{0D108BD9-81ED-4DB2-BD59-A6C34878D82A}">
                    <a16:rowId xmlns:a16="http://schemas.microsoft.com/office/drawing/2014/main" val="1996379826"/>
                  </a:ext>
                </a:extLst>
              </a:tr>
              <a:tr h="167999">
                <a:tc>
                  <a:txBody>
                    <a:bodyPr/>
                    <a:lstStyle/>
                    <a:p>
                      <a:r>
                        <a:rPr lang="ru-RU" sz="900" b="1" dirty="0">
                          <a:latin typeface="Times New Roman" panose="02020603050405020304" pitchFamily="18" charset="0"/>
                          <a:cs typeface="Times New Roman" panose="02020603050405020304" pitchFamily="18" charset="0"/>
                        </a:rPr>
                        <a:t>ИТОГО:</a:t>
                      </a:r>
                    </a:p>
                  </a:txBody>
                  <a:tcPr/>
                </a:tc>
                <a:tc>
                  <a:txBody>
                    <a:bodyPr/>
                    <a:lstStyle/>
                    <a:p>
                      <a:pPr algn="ctr" fontAlgn="t"/>
                      <a:r>
                        <a:rPr lang="ru-RU" sz="900" b="1" i="0" u="none" strike="noStrike" dirty="0">
                          <a:latin typeface="Times New Roman"/>
                        </a:rPr>
                        <a:t>243421545,82</a:t>
                      </a:r>
                    </a:p>
                  </a:txBody>
                  <a:tcPr marL="7620" marR="7620" marT="7620" marB="0"/>
                </a:tc>
                <a:tc>
                  <a:txBody>
                    <a:bodyPr/>
                    <a:lstStyle/>
                    <a:p>
                      <a:pPr algn="ctr" fontAlgn="t"/>
                      <a:r>
                        <a:rPr lang="ru-RU" sz="900" b="1" i="0" u="none" strike="noStrike" dirty="0">
                          <a:latin typeface="Times New Roman"/>
                        </a:rPr>
                        <a:t>267791577,64</a:t>
                      </a:r>
                    </a:p>
                  </a:txBody>
                  <a:tcPr marL="7620" marR="7620" marT="7620" marB="0"/>
                </a:tc>
                <a:tc>
                  <a:txBody>
                    <a:bodyPr/>
                    <a:lstStyle/>
                    <a:p>
                      <a:pPr algn="ctr" fontAlgn="t"/>
                      <a:r>
                        <a:rPr lang="ru-RU" sz="900" b="1" i="0" u="none" strike="noStrike" dirty="0">
                          <a:latin typeface="Times New Roman"/>
                        </a:rPr>
                        <a:t>330797479,15</a:t>
                      </a:r>
                    </a:p>
                  </a:txBody>
                  <a:tcPr marL="7620" marR="7620" marT="7620" marB="0"/>
                </a:tc>
                <a:tc>
                  <a:txBody>
                    <a:bodyPr/>
                    <a:lstStyle/>
                    <a:p>
                      <a:pPr algn="ctr" fontAlgn="t"/>
                      <a:r>
                        <a:rPr lang="ru-RU" sz="900" b="1" i="0" u="none" strike="noStrike" dirty="0">
                          <a:latin typeface="Times New Roman"/>
                        </a:rPr>
                        <a:t>353365111,39</a:t>
                      </a:r>
                    </a:p>
                  </a:txBody>
                  <a:tcPr marL="7620" marR="7620" marT="7620" marB="0"/>
                </a:tc>
                <a:tc>
                  <a:txBody>
                    <a:bodyPr/>
                    <a:lstStyle/>
                    <a:p>
                      <a:pPr algn="ctr" fontAlgn="t"/>
                      <a:r>
                        <a:rPr lang="ru-RU" sz="900" b="1" i="0" u="none" strike="noStrike" dirty="0">
                          <a:latin typeface="Times New Roman"/>
                        </a:rPr>
                        <a:t>374890530,61</a:t>
                      </a:r>
                    </a:p>
                  </a:txBody>
                  <a:tcPr marL="7620" marR="7620" marT="7620" marB="0"/>
                </a:tc>
                <a:extLst>
                  <a:ext uri="{0D108BD9-81ED-4DB2-BD59-A6C34878D82A}">
                    <a16:rowId xmlns:a16="http://schemas.microsoft.com/office/drawing/2014/main" val="328700225"/>
                  </a:ext>
                </a:extLst>
              </a:tr>
            </a:tbl>
          </a:graphicData>
        </a:graphic>
      </p:graphicFrame>
      <p:sp>
        <p:nvSpPr>
          <p:cNvPr id="30" name="Прямоугольник: скругленные углы 3">
            <a:extLst>
              <a:ext uri="{FF2B5EF4-FFF2-40B4-BE49-F238E27FC236}">
                <a16:creationId xmlns:a16="http://schemas.microsoft.com/office/drawing/2014/main" id="{681CF032-4A62-27BE-02F9-3EBD2C54FF44}"/>
              </a:ext>
            </a:extLst>
          </p:cNvPr>
          <p:cNvSpPr/>
          <p:nvPr/>
        </p:nvSpPr>
        <p:spPr>
          <a:xfrm rot="16200000">
            <a:off x="-2684450" y="3278597"/>
            <a:ext cx="6216189" cy="430887"/>
          </a:xfrm>
          <a:prstGeom prst="roundRect">
            <a:avLst/>
          </a:prstGeom>
          <a:solidFill>
            <a:srgbClr val="FDEA7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b="1" dirty="0">
                <a:solidFill>
                  <a:srgbClr val="0000CC"/>
                </a:solidFill>
                <a:latin typeface="Times New Roman" panose="02020603050405020304" pitchFamily="18" charset="0"/>
                <a:cs typeface="Times New Roman" panose="02020603050405020304" pitchFamily="18" charset="0"/>
              </a:rPr>
              <a:t>Социальная сфера</a:t>
            </a:r>
          </a:p>
        </p:txBody>
      </p:sp>
      <p:graphicFrame>
        <p:nvGraphicFramePr>
          <p:cNvPr id="3" name="Таблица 6">
            <a:extLst>
              <a:ext uri="{FF2B5EF4-FFF2-40B4-BE49-F238E27FC236}">
                <a16:creationId xmlns:a16="http://schemas.microsoft.com/office/drawing/2014/main" id="{C88AC35E-A5A3-D94D-308D-EA6DE24D96B0}"/>
              </a:ext>
            </a:extLst>
          </p:cNvPr>
          <p:cNvGraphicFramePr>
            <a:graphicFrameLocks noGrp="1"/>
          </p:cNvGraphicFramePr>
          <p:nvPr>
            <p:extLst>
              <p:ext uri="{D42A27DB-BD31-4B8C-83A1-F6EECF244321}">
                <p14:modId xmlns:p14="http://schemas.microsoft.com/office/powerpoint/2010/main" val="4158624517"/>
              </p:ext>
            </p:extLst>
          </p:nvPr>
        </p:nvGraphicFramePr>
        <p:xfrm>
          <a:off x="847288" y="4084381"/>
          <a:ext cx="10754685" cy="1803400"/>
        </p:xfrm>
        <a:graphic>
          <a:graphicData uri="http://schemas.openxmlformats.org/drawingml/2006/table">
            <a:tbl>
              <a:tblPr firstRow="1" bandRow="1">
                <a:tableStyleId>{C4B1156A-380E-4F78-BDF5-A606A8083BF9}</a:tableStyleId>
              </a:tblPr>
              <a:tblGrid>
                <a:gridCol w="4746796">
                  <a:extLst>
                    <a:ext uri="{9D8B030D-6E8A-4147-A177-3AD203B41FA5}">
                      <a16:colId xmlns:a16="http://schemas.microsoft.com/office/drawing/2014/main" val="2324971604"/>
                    </a:ext>
                  </a:extLst>
                </a:gridCol>
                <a:gridCol w="1062986">
                  <a:extLst>
                    <a:ext uri="{9D8B030D-6E8A-4147-A177-3AD203B41FA5}">
                      <a16:colId xmlns:a16="http://schemas.microsoft.com/office/drawing/2014/main" val="849344620"/>
                    </a:ext>
                  </a:extLst>
                </a:gridCol>
                <a:gridCol w="1205249">
                  <a:extLst>
                    <a:ext uri="{9D8B030D-6E8A-4147-A177-3AD203B41FA5}">
                      <a16:colId xmlns:a16="http://schemas.microsoft.com/office/drawing/2014/main" val="2919859222"/>
                    </a:ext>
                  </a:extLst>
                </a:gridCol>
                <a:gridCol w="1216513">
                  <a:extLst>
                    <a:ext uri="{9D8B030D-6E8A-4147-A177-3AD203B41FA5}">
                      <a16:colId xmlns:a16="http://schemas.microsoft.com/office/drawing/2014/main" val="3983962965"/>
                    </a:ext>
                  </a:extLst>
                </a:gridCol>
                <a:gridCol w="1306626">
                  <a:extLst>
                    <a:ext uri="{9D8B030D-6E8A-4147-A177-3AD203B41FA5}">
                      <a16:colId xmlns:a16="http://schemas.microsoft.com/office/drawing/2014/main" val="28612157"/>
                    </a:ext>
                  </a:extLst>
                </a:gridCol>
                <a:gridCol w="1216515">
                  <a:extLst>
                    <a:ext uri="{9D8B030D-6E8A-4147-A177-3AD203B41FA5}">
                      <a16:colId xmlns:a16="http://schemas.microsoft.com/office/drawing/2014/main" val="663624665"/>
                    </a:ext>
                  </a:extLst>
                </a:gridCol>
              </a:tblGrid>
              <a:tr h="370840">
                <a:tc>
                  <a:txBody>
                    <a:bodyPr/>
                    <a:lstStyle/>
                    <a:p>
                      <a:endParaRPr lang="ru-RU" sz="1000" dirty="0"/>
                    </a:p>
                  </a:txBody>
                  <a:tcPr/>
                </a:tc>
                <a:tc>
                  <a:txBody>
                    <a:bodyPr/>
                    <a:lstStyle/>
                    <a:p>
                      <a:pPr algn="ctr"/>
                      <a:r>
                        <a:rPr lang="ru-RU" sz="1000" dirty="0">
                          <a:latin typeface="Times New Roman" panose="02020603050405020304" pitchFamily="18" charset="0"/>
                          <a:cs typeface="Times New Roman" panose="02020603050405020304" pitchFamily="18" charset="0"/>
                        </a:rPr>
                        <a:t>2024г (отчет)</a:t>
                      </a:r>
                    </a:p>
                  </a:txBody>
                  <a:tcPr/>
                </a:tc>
                <a:tc>
                  <a:txBody>
                    <a:bodyPr/>
                    <a:lstStyle/>
                    <a:p>
                      <a:pPr algn="ctr"/>
                      <a:r>
                        <a:rPr lang="ru-RU" sz="1000" dirty="0">
                          <a:latin typeface="Times New Roman" panose="02020603050405020304" pitchFamily="18" charset="0"/>
                          <a:cs typeface="Times New Roman" panose="02020603050405020304" pitchFamily="18" charset="0"/>
                        </a:rPr>
                        <a:t>2025г (оценка)</a:t>
                      </a:r>
                    </a:p>
                  </a:txBody>
                  <a:tcPr/>
                </a:tc>
                <a:tc>
                  <a:txBody>
                    <a:bodyPr/>
                    <a:lstStyle/>
                    <a:p>
                      <a:pPr algn="ctr"/>
                      <a:r>
                        <a:rPr lang="ru-RU" sz="1000" dirty="0">
                          <a:latin typeface="Times New Roman" panose="02020603050405020304" pitchFamily="18" charset="0"/>
                          <a:cs typeface="Times New Roman" panose="02020603050405020304" pitchFamily="18" charset="0"/>
                        </a:rPr>
                        <a:t>2026г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2027г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2028г (прогноз)</a:t>
                      </a:r>
                    </a:p>
                  </a:txBody>
                  <a:tcPr/>
                </a:tc>
                <a:extLst>
                  <a:ext uri="{0D108BD9-81ED-4DB2-BD59-A6C34878D82A}">
                    <a16:rowId xmlns:a16="http://schemas.microsoft.com/office/drawing/2014/main" val="2640059473"/>
                  </a:ext>
                </a:extLst>
              </a:tr>
              <a:tr h="370840">
                <a:tc>
                  <a:txBody>
                    <a:bodyPr/>
                    <a:lstStyle/>
                    <a:p>
                      <a:pPr algn="just"/>
                      <a:r>
                        <a:rPr lang="ru-RU" sz="1000" dirty="0">
                          <a:latin typeface="Times New Roman" panose="02020603050405020304" pitchFamily="18" charset="0"/>
                          <a:cs typeface="Times New Roman" panose="02020603050405020304" pitchFamily="18" charset="0"/>
                        </a:rPr>
                        <a:t>обеспечение детей-сирот и детей, оставшихся без попечения родителей жилыми помещениями </a:t>
                      </a:r>
                    </a:p>
                  </a:txBody>
                  <a:tcPr/>
                </a:tc>
                <a:tc>
                  <a:txBody>
                    <a:bodyPr/>
                    <a:lstStyle/>
                    <a:p>
                      <a:pPr algn="ctr" fontAlgn="t"/>
                      <a:r>
                        <a:rPr lang="ru-RU" sz="1000" b="0" i="0" u="none" strike="noStrike" dirty="0">
                          <a:latin typeface="Times New Roman"/>
                        </a:rPr>
                        <a:t>13008389,58</a:t>
                      </a:r>
                    </a:p>
                  </a:txBody>
                  <a:tcPr marL="7620" marR="7620" marT="7620" marB="0"/>
                </a:tc>
                <a:tc>
                  <a:txBody>
                    <a:bodyPr/>
                    <a:lstStyle/>
                    <a:p>
                      <a:pPr algn="ctr" fontAlgn="t"/>
                      <a:r>
                        <a:rPr lang="ru-RU" sz="1000" b="0" i="0" u="none" strike="noStrike" dirty="0">
                          <a:latin typeface="Times New Roman"/>
                        </a:rPr>
                        <a:t>17860289,29</a:t>
                      </a:r>
                    </a:p>
                  </a:txBody>
                  <a:tcPr marL="7620" marR="7620" marT="7620" marB="0"/>
                </a:tc>
                <a:tc>
                  <a:txBody>
                    <a:bodyPr/>
                    <a:lstStyle/>
                    <a:p>
                      <a:pPr algn="ctr" fontAlgn="t"/>
                      <a:r>
                        <a:rPr lang="ru-RU" sz="1000" b="0" i="0" u="none" strike="noStrike" dirty="0">
                          <a:latin typeface="Times New Roman"/>
                        </a:rPr>
                        <a:t>629676,96</a:t>
                      </a:r>
                    </a:p>
                  </a:txBody>
                  <a:tcPr marL="7620" marR="7620" marT="7620" marB="0"/>
                </a:tc>
                <a:tc>
                  <a:txBody>
                    <a:bodyPr/>
                    <a:lstStyle/>
                    <a:p>
                      <a:pPr algn="ctr" fontAlgn="t"/>
                      <a:r>
                        <a:rPr lang="ru-RU" sz="1000" b="0" i="0" u="none" strike="noStrike" dirty="0">
                          <a:latin typeface="Times New Roman"/>
                        </a:rPr>
                        <a:t>629676,96</a:t>
                      </a:r>
                    </a:p>
                  </a:txBody>
                  <a:tcPr marL="7620" marR="7620" marT="7620" marB="0"/>
                </a:tc>
                <a:tc>
                  <a:txBody>
                    <a:bodyPr/>
                    <a:lstStyle/>
                    <a:p>
                      <a:pPr algn="ctr" fontAlgn="t"/>
                      <a:r>
                        <a:rPr lang="ru-RU" sz="1000" b="0" i="0" u="none" strike="noStrike" dirty="0">
                          <a:latin typeface="Times New Roman"/>
                        </a:rPr>
                        <a:t>629676,96</a:t>
                      </a:r>
                    </a:p>
                  </a:txBody>
                  <a:tcPr marL="7620" marR="7620" marT="7620" marB="0"/>
                </a:tc>
                <a:extLst>
                  <a:ext uri="{0D108BD9-81ED-4DB2-BD59-A6C34878D82A}">
                    <a16:rowId xmlns:a16="http://schemas.microsoft.com/office/drawing/2014/main" val="2488873894"/>
                  </a:ext>
                </a:extLst>
              </a:tr>
              <a:tr h="0">
                <a:tc>
                  <a:txBody>
                    <a:bodyPr/>
                    <a:lstStyle/>
                    <a:p>
                      <a:r>
                        <a:rPr lang="ru-RU" sz="1000" dirty="0">
                          <a:latin typeface="Times New Roman" panose="02020603050405020304" pitchFamily="18" charset="0"/>
                          <a:cs typeface="Times New Roman" panose="02020603050405020304" pitchFamily="18" charset="0"/>
                        </a:rPr>
                        <a:t>на реализацию по социальной поддержке детей, оставшихся без попечения родителей</a:t>
                      </a:r>
                    </a:p>
                  </a:txBody>
                  <a:tcPr/>
                </a:tc>
                <a:tc>
                  <a:txBody>
                    <a:bodyPr/>
                    <a:lstStyle/>
                    <a:p>
                      <a:pPr algn="ctr" fontAlgn="t"/>
                      <a:r>
                        <a:rPr lang="ru-RU" sz="1000" b="0" i="0" u="none" strike="noStrike" dirty="0">
                          <a:latin typeface="Times New Roman"/>
                        </a:rPr>
                        <a:t>17517923,19</a:t>
                      </a:r>
                    </a:p>
                  </a:txBody>
                  <a:tcPr marL="7620" marR="7620" marT="7620" marB="0"/>
                </a:tc>
                <a:tc>
                  <a:txBody>
                    <a:bodyPr/>
                    <a:lstStyle/>
                    <a:p>
                      <a:pPr algn="ctr" fontAlgn="t"/>
                      <a:r>
                        <a:rPr lang="ru-RU" sz="1000" b="0" i="0" u="none" strike="noStrike" dirty="0">
                          <a:latin typeface="Times New Roman"/>
                        </a:rPr>
                        <a:t>15651884,62</a:t>
                      </a:r>
                    </a:p>
                  </a:txBody>
                  <a:tcPr marL="7620" marR="7620" marT="7620" marB="0"/>
                </a:tc>
                <a:tc>
                  <a:txBody>
                    <a:bodyPr/>
                    <a:lstStyle/>
                    <a:p>
                      <a:pPr algn="ctr" fontAlgn="t"/>
                      <a:r>
                        <a:rPr lang="ru-RU" sz="1000" b="0" i="0" u="none" strike="noStrike" dirty="0">
                          <a:latin typeface="Times New Roman"/>
                        </a:rPr>
                        <a:t>21929382,91</a:t>
                      </a:r>
                    </a:p>
                  </a:txBody>
                  <a:tcPr marL="7620" marR="7620" marT="7620" marB="0"/>
                </a:tc>
                <a:tc>
                  <a:txBody>
                    <a:bodyPr/>
                    <a:lstStyle/>
                    <a:p>
                      <a:pPr algn="ctr" fontAlgn="t"/>
                      <a:r>
                        <a:rPr lang="ru-RU" sz="1000" b="0" i="0" u="none" strike="noStrike" dirty="0">
                          <a:latin typeface="Times New Roman"/>
                        </a:rPr>
                        <a:t>21217306,00</a:t>
                      </a:r>
                    </a:p>
                  </a:txBody>
                  <a:tcPr marL="7620" marR="7620" marT="7620" marB="0"/>
                </a:tc>
                <a:tc>
                  <a:txBody>
                    <a:bodyPr/>
                    <a:lstStyle/>
                    <a:p>
                      <a:pPr algn="ctr" fontAlgn="t"/>
                      <a:r>
                        <a:rPr lang="ru-RU" sz="1000" b="0" i="0" u="none" strike="noStrike" dirty="0">
                          <a:latin typeface="Times New Roman"/>
                        </a:rPr>
                        <a:t>17953590,55</a:t>
                      </a:r>
                    </a:p>
                  </a:txBody>
                  <a:tcPr marL="7620" marR="7620" marT="7620" marB="0"/>
                </a:tc>
                <a:extLst>
                  <a:ext uri="{0D108BD9-81ED-4DB2-BD59-A6C34878D82A}">
                    <a16:rowId xmlns:a16="http://schemas.microsoft.com/office/drawing/2014/main" val="701419373"/>
                  </a:ext>
                </a:extLst>
              </a:tr>
              <a:tr h="203005">
                <a:tc>
                  <a:txBody>
                    <a:bodyPr/>
                    <a:lstStyle/>
                    <a:p>
                      <a:r>
                        <a:rPr lang="ru-RU" sz="1000" dirty="0">
                          <a:latin typeface="Times New Roman" panose="02020603050405020304" pitchFamily="18" charset="0"/>
                          <a:cs typeface="Times New Roman" panose="02020603050405020304" pitchFamily="18" charset="0"/>
                        </a:rPr>
                        <a:t> на обеспечение реализации полномочий органов опеки и попечительства в отношении несовершеннолетних</a:t>
                      </a:r>
                    </a:p>
                  </a:txBody>
                  <a:tcPr/>
                </a:tc>
                <a:tc>
                  <a:txBody>
                    <a:bodyPr/>
                    <a:lstStyle/>
                    <a:p>
                      <a:pPr algn="ctr" fontAlgn="t"/>
                      <a:r>
                        <a:rPr lang="ru-RU" sz="1000" b="0" i="0" u="none" strike="noStrike" dirty="0">
                          <a:latin typeface="Times New Roman"/>
                        </a:rPr>
                        <a:t>2576762,04</a:t>
                      </a:r>
                    </a:p>
                  </a:txBody>
                  <a:tcPr marL="7620" marR="7620" marT="7620" marB="0"/>
                </a:tc>
                <a:tc>
                  <a:txBody>
                    <a:bodyPr/>
                    <a:lstStyle/>
                    <a:p>
                      <a:pPr algn="ctr" fontAlgn="t"/>
                      <a:r>
                        <a:rPr lang="ru-RU" sz="1000" b="0" i="0" u="none" strike="noStrike" dirty="0">
                          <a:latin typeface="Times New Roman"/>
                        </a:rPr>
                        <a:t>2628964,00</a:t>
                      </a:r>
                    </a:p>
                  </a:txBody>
                  <a:tcPr marL="7620" marR="7620" marT="7620" marB="0"/>
                </a:tc>
                <a:tc>
                  <a:txBody>
                    <a:bodyPr/>
                    <a:lstStyle/>
                    <a:p>
                      <a:pPr algn="ctr" fontAlgn="t"/>
                      <a:r>
                        <a:rPr lang="ru-RU" sz="1000" b="0" i="0" u="none" strike="noStrike" dirty="0">
                          <a:latin typeface="Times New Roman"/>
                        </a:rPr>
                        <a:t>2793506,00</a:t>
                      </a:r>
                    </a:p>
                  </a:txBody>
                  <a:tcPr marL="7620" marR="7620" marT="7620" marB="0"/>
                </a:tc>
                <a:tc>
                  <a:txBody>
                    <a:bodyPr/>
                    <a:lstStyle/>
                    <a:p>
                      <a:pPr algn="ctr" fontAlgn="t"/>
                      <a:r>
                        <a:rPr lang="ru-RU" sz="1000" b="0" i="0" u="none" strike="noStrike" dirty="0">
                          <a:latin typeface="Times New Roman"/>
                        </a:rPr>
                        <a:t>2898942,00</a:t>
                      </a:r>
                    </a:p>
                  </a:txBody>
                  <a:tcPr marL="7620" marR="7620" marT="7620" marB="0"/>
                </a:tc>
                <a:tc>
                  <a:txBody>
                    <a:bodyPr/>
                    <a:lstStyle/>
                    <a:p>
                      <a:pPr algn="ctr" fontAlgn="t"/>
                      <a:r>
                        <a:rPr lang="ru-RU" sz="1000" b="0" i="0" u="none" strike="noStrike" dirty="0">
                          <a:latin typeface="Times New Roman"/>
                        </a:rPr>
                        <a:t>3008596,00</a:t>
                      </a:r>
                    </a:p>
                  </a:txBody>
                  <a:tcPr marL="7620" marR="7620" marT="7620" marB="0"/>
                </a:tc>
                <a:extLst>
                  <a:ext uri="{0D108BD9-81ED-4DB2-BD59-A6C34878D82A}">
                    <a16:rowId xmlns:a16="http://schemas.microsoft.com/office/drawing/2014/main" val="3146281399"/>
                  </a:ext>
                </a:extLst>
              </a:tr>
              <a:tr h="224394">
                <a:tc>
                  <a:txBody>
                    <a:bodyPr/>
                    <a:lstStyle/>
                    <a:p>
                      <a:r>
                        <a:rPr lang="ru-RU" sz="1000" b="1" dirty="0">
                          <a:latin typeface="Times New Roman" panose="02020603050405020304" pitchFamily="18" charset="0"/>
                          <a:cs typeface="Times New Roman" panose="02020603050405020304" pitchFamily="18" charset="0"/>
                        </a:rPr>
                        <a:t>ИТОГО:</a:t>
                      </a:r>
                    </a:p>
                  </a:txBody>
                  <a:tcPr/>
                </a:tc>
                <a:tc>
                  <a:txBody>
                    <a:bodyPr/>
                    <a:lstStyle/>
                    <a:p>
                      <a:pPr algn="ctr" fontAlgn="t"/>
                      <a:r>
                        <a:rPr lang="ru-RU" sz="1000" b="1" i="0" u="none" strike="noStrike" dirty="0">
                          <a:latin typeface="Times New Roman"/>
                        </a:rPr>
                        <a:t>33103074,81</a:t>
                      </a:r>
                    </a:p>
                  </a:txBody>
                  <a:tcPr marL="7620" marR="7620" marT="7620" marB="0"/>
                </a:tc>
                <a:tc>
                  <a:txBody>
                    <a:bodyPr/>
                    <a:lstStyle/>
                    <a:p>
                      <a:pPr algn="ctr" fontAlgn="t"/>
                      <a:r>
                        <a:rPr lang="ru-RU" sz="1000" b="1" i="0" u="none" strike="noStrike" dirty="0">
                          <a:latin typeface="Times New Roman"/>
                        </a:rPr>
                        <a:t>36141137,91</a:t>
                      </a:r>
                    </a:p>
                  </a:txBody>
                  <a:tcPr marL="7620" marR="7620" marT="7620" marB="0"/>
                </a:tc>
                <a:tc>
                  <a:txBody>
                    <a:bodyPr/>
                    <a:lstStyle/>
                    <a:p>
                      <a:pPr algn="ctr" fontAlgn="t"/>
                      <a:r>
                        <a:rPr lang="ru-RU" sz="1000" b="1" i="0" u="none" strike="noStrike" dirty="0">
                          <a:latin typeface="Times New Roman"/>
                        </a:rPr>
                        <a:t>25352565,87</a:t>
                      </a:r>
                    </a:p>
                  </a:txBody>
                  <a:tcPr marL="7620" marR="7620" marT="7620" marB="0"/>
                </a:tc>
                <a:tc>
                  <a:txBody>
                    <a:bodyPr/>
                    <a:lstStyle/>
                    <a:p>
                      <a:pPr algn="ctr" fontAlgn="t"/>
                      <a:r>
                        <a:rPr lang="ru-RU" sz="1000" b="1" i="0" u="none" strike="noStrike" dirty="0">
                          <a:latin typeface="Times New Roman"/>
                        </a:rPr>
                        <a:t>24745924,96</a:t>
                      </a:r>
                    </a:p>
                  </a:txBody>
                  <a:tcPr marL="7620" marR="7620" marT="7620" marB="0"/>
                </a:tc>
                <a:tc>
                  <a:txBody>
                    <a:bodyPr/>
                    <a:lstStyle/>
                    <a:p>
                      <a:pPr algn="ctr" fontAlgn="t"/>
                      <a:r>
                        <a:rPr lang="ru-RU" sz="1000" b="1" i="0" u="none" strike="noStrike" dirty="0">
                          <a:latin typeface="Times New Roman"/>
                        </a:rPr>
                        <a:t>21591863,51</a:t>
                      </a:r>
                    </a:p>
                  </a:txBody>
                  <a:tcPr marL="7620" marR="7620" marT="7620" marB="0"/>
                </a:tc>
                <a:extLst>
                  <a:ext uri="{0D108BD9-81ED-4DB2-BD59-A6C34878D82A}">
                    <a16:rowId xmlns:a16="http://schemas.microsoft.com/office/drawing/2014/main" val="328700225"/>
                  </a:ext>
                </a:extLst>
              </a:tr>
            </a:tbl>
          </a:graphicData>
        </a:graphic>
      </p:graphicFrame>
      <p:pic>
        <p:nvPicPr>
          <p:cNvPr id="5" name="Рисунок 4">
            <a:extLst>
              <a:ext uri="{FF2B5EF4-FFF2-40B4-BE49-F238E27FC236}">
                <a16:creationId xmlns:a16="http://schemas.microsoft.com/office/drawing/2014/main" id="{C69974C9-FB93-E3BC-A503-2630A22CB0B3}"/>
              </a:ext>
            </a:extLst>
          </p:cNvPr>
          <p:cNvPicPr>
            <a:picLocks noChangeAspect="1"/>
          </p:cNvPicPr>
          <p:nvPr/>
        </p:nvPicPr>
        <p:blipFill>
          <a:blip r:embed="rId9"/>
          <a:stretch>
            <a:fillRect/>
          </a:stretch>
        </p:blipFill>
        <p:spPr>
          <a:xfrm>
            <a:off x="1076805" y="3461582"/>
            <a:ext cx="1263788" cy="598248"/>
          </a:xfrm>
          <a:prstGeom prst="rect">
            <a:avLst/>
          </a:prstGeom>
        </p:spPr>
      </p:pic>
      <p:sp>
        <p:nvSpPr>
          <p:cNvPr id="6" name="TextBox 5">
            <a:extLst>
              <a:ext uri="{FF2B5EF4-FFF2-40B4-BE49-F238E27FC236}">
                <a16:creationId xmlns:a16="http://schemas.microsoft.com/office/drawing/2014/main" id="{C7572249-B4C1-641A-E9DF-8C5FB3FF1264}"/>
              </a:ext>
            </a:extLst>
          </p:cNvPr>
          <p:cNvSpPr txBox="1"/>
          <p:nvPr/>
        </p:nvSpPr>
        <p:spPr>
          <a:xfrm>
            <a:off x="2718314" y="312278"/>
            <a:ext cx="6153324" cy="276999"/>
          </a:xfrm>
          <a:prstGeom prst="rect">
            <a:avLst/>
          </a:prstGeom>
          <a:noFill/>
        </p:spPr>
        <p:txBody>
          <a:bodyPr wrap="square">
            <a:spAutoFit/>
          </a:bodyPr>
          <a:lstStyle/>
          <a:p>
            <a:pPr algn="ctr"/>
            <a:r>
              <a:rPr lang="ru-RU" sz="1200" b="1" dirty="0">
                <a:solidFill>
                  <a:srgbClr val="FF0000"/>
                </a:solidFill>
                <a:latin typeface="Times New Roman" panose="02020603050405020304" pitchFamily="18" charset="0"/>
                <a:cs typeface="Times New Roman" panose="02020603050405020304" pitchFamily="18" charset="0"/>
              </a:rPr>
              <a:t>ОБРАЗОВАНИЕ</a:t>
            </a:r>
          </a:p>
        </p:txBody>
      </p:sp>
      <p:pic>
        <p:nvPicPr>
          <p:cNvPr id="7" name="Рисунок 6">
            <a:extLst>
              <a:ext uri="{FF2B5EF4-FFF2-40B4-BE49-F238E27FC236}">
                <a16:creationId xmlns:a16="http://schemas.microsoft.com/office/drawing/2014/main" id="{345FB208-F51D-39AC-BAFD-3B50A26EDB0B}"/>
              </a:ext>
            </a:extLst>
          </p:cNvPr>
          <p:cNvPicPr>
            <a:picLocks noChangeAspect="1"/>
          </p:cNvPicPr>
          <p:nvPr/>
        </p:nvPicPr>
        <p:blipFill>
          <a:blip r:embed="rId10"/>
          <a:stretch>
            <a:fillRect/>
          </a:stretch>
        </p:blipFill>
        <p:spPr>
          <a:xfrm>
            <a:off x="2689623" y="3490460"/>
            <a:ext cx="1213209" cy="569369"/>
          </a:xfrm>
          <a:prstGeom prst="rect">
            <a:avLst/>
          </a:prstGeom>
        </p:spPr>
      </p:pic>
      <p:pic>
        <p:nvPicPr>
          <p:cNvPr id="8" name="Рисунок 7">
            <a:extLst>
              <a:ext uri="{FF2B5EF4-FFF2-40B4-BE49-F238E27FC236}">
                <a16:creationId xmlns:a16="http://schemas.microsoft.com/office/drawing/2014/main" id="{D3340796-84EA-DA81-CB92-5C54C2EE46A5}"/>
              </a:ext>
            </a:extLst>
          </p:cNvPr>
          <p:cNvPicPr>
            <a:picLocks noChangeAspect="1"/>
          </p:cNvPicPr>
          <p:nvPr/>
        </p:nvPicPr>
        <p:blipFill>
          <a:blip r:embed="rId11"/>
          <a:stretch>
            <a:fillRect/>
          </a:stretch>
        </p:blipFill>
        <p:spPr>
          <a:xfrm>
            <a:off x="4251863" y="3476517"/>
            <a:ext cx="1263788" cy="598248"/>
          </a:xfrm>
          <a:prstGeom prst="rect">
            <a:avLst/>
          </a:prstGeom>
        </p:spPr>
      </p:pic>
      <p:sp>
        <p:nvSpPr>
          <p:cNvPr id="9" name="TextBox 8">
            <a:extLst>
              <a:ext uri="{FF2B5EF4-FFF2-40B4-BE49-F238E27FC236}">
                <a16:creationId xmlns:a16="http://schemas.microsoft.com/office/drawing/2014/main" id="{F5160E3B-7927-62F8-BFD4-B05FC1AEF911}"/>
              </a:ext>
            </a:extLst>
          </p:cNvPr>
          <p:cNvSpPr txBox="1"/>
          <p:nvPr/>
        </p:nvSpPr>
        <p:spPr>
          <a:xfrm>
            <a:off x="2627609" y="3203845"/>
            <a:ext cx="6153324" cy="276999"/>
          </a:xfrm>
          <a:prstGeom prst="rect">
            <a:avLst/>
          </a:prstGeom>
          <a:noFill/>
        </p:spPr>
        <p:txBody>
          <a:bodyPr wrap="square">
            <a:spAutoFit/>
          </a:bodyPr>
          <a:lstStyle/>
          <a:p>
            <a:pPr algn="ctr"/>
            <a:r>
              <a:rPr lang="ru-RU" sz="1200" b="1" dirty="0">
                <a:solidFill>
                  <a:srgbClr val="FF0000"/>
                </a:solidFill>
                <a:latin typeface="Times New Roman" panose="02020603050405020304" pitchFamily="18" charset="0"/>
                <a:cs typeface="Times New Roman" panose="02020603050405020304" pitchFamily="18" charset="0"/>
              </a:rPr>
              <a:t>ОПЕКА И ПОПЕЧИТЕЛЬСТВО</a:t>
            </a:r>
          </a:p>
        </p:txBody>
      </p:sp>
      <p:graphicFrame>
        <p:nvGraphicFramePr>
          <p:cNvPr id="10" name="Таблица 19">
            <a:extLst>
              <a:ext uri="{FF2B5EF4-FFF2-40B4-BE49-F238E27FC236}">
                <a16:creationId xmlns:a16="http://schemas.microsoft.com/office/drawing/2014/main" id="{64931411-D9CF-CDFE-1656-D2A769A3978B}"/>
              </a:ext>
            </a:extLst>
          </p:cNvPr>
          <p:cNvGraphicFramePr>
            <a:graphicFrameLocks noGrp="1"/>
          </p:cNvGraphicFramePr>
          <p:nvPr>
            <p:extLst>
              <p:ext uri="{D42A27DB-BD31-4B8C-83A1-F6EECF244321}">
                <p14:modId xmlns:p14="http://schemas.microsoft.com/office/powerpoint/2010/main" val="583058450"/>
              </p:ext>
            </p:extLst>
          </p:nvPr>
        </p:nvGraphicFramePr>
        <p:xfrm>
          <a:off x="5017851" y="6002050"/>
          <a:ext cx="6584123" cy="370840"/>
        </p:xfrm>
        <a:graphic>
          <a:graphicData uri="http://schemas.openxmlformats.org/drawingml/2006/table">
            <a:tbl>
              <a:tblPr firstRow="1" bandRow="1">
                <a:tableStyleId>{8A107856-5554-42FB-B03E-39F5DBC370BA}</a:tableStyleId>
              </a:tblPr>
              <a:tblGrid>
                <a:gridCol w="569217">
                  <a:extLst>
                    <a:ext uri="{9D8B030D-6E8A-4147-A177-3AD203B41FA5}">
                      <a16:colId xmlns:a16="http://schemas.microsoft.com/office/drawing/2014/main" val="3884024598"/>
                    </a:ext>
                  </a:extLst>
                </a:gridCol>
                <a:gridCol w="1107347">
                  <a:extLst>
                    <a:ext uri="{9D8B030D-6E8A-4147-A177-3AD203B41FA5}">
                      <a16:colId xmlns:a16="http://schemas.microsoft.com/office/drawing/2014/main" val="4057718499"/>
                    </a:ext>
                  </a:extLst>
                </a:gridCol>
                <a:gridCol w="1174458">
                  <a:extLst>
                    <a:ext uri="{9D8B030D-6E8A-4147-A177-3AD203B41FA5}">
                      <a16:colId xmlns:a16="http://schemas.microsoft.com/office/drawing/2014/main" val="3466239573"/>
                    </a:ext>
                  </a:extLst>
                </a:gridCol>
                <a:gridCol w="1249960">
                  <a:extLst>
                    <a:ext uri="{9D8B030D-6E8A-4147-A177-3AD203B41FA5}">
                      <a16:colId xmlns:a16="http://schemas.microsoft.com/office/drawing/2014/main" val="3135363515"/>
                    </a:ext>
                  </a:extLst>
                </a:gridCol>
                <a:gridCol w="1275127">
                  <a:extLst>
                    <a:ext uri="{9D8B030D-6E8A-4147-A177-3AD203B41FA5}">
                      <a16:colId xmlns:a16="http://schemas.microsoft.com/office/drawing/2014/main" val="1465279880"/>
                    </a:ext>
                  </a:extLst>
                </a:gridCol>
                <a:gridCol w="1208014">
                  <a:extLst>
                    <a:ext uri="{9D8B030D-6E8A-4147-A177-3AD203B41FA5}">
                      <a16:colId xmlns:a16="http://schemas.microsoft.com/office/drawing/2014/main" val="2144537605"/>
                    </a:ext>
                  </a:extLst>
                </a:gridCol>
              </a:tblGrid>
              <a:tr h="370840">
                <a:tc>
                  <a:txBody>
                    <a:bodyPr/>
                    <a:lstStyle/>
                    <a:p>
                      <a:pPr algn="ctr"/>
                      <a:r>
                        <a:rPr lang="ru-RU" sz="1000" dirty="0">
                          <a:latin typeface="Times New Roman" pitchFamily="18" charset="0"/>
                          <a:cs typeface="Times New Roman" pitchFamily="18" charset="0"/>
                        </a:rPr>
                        <a:t>итого</a:t>
                      </a:r>
                      <a:endParaRPr lang="ru-RU" sz="1000" dirty="0">
                        <a:solidFill>
                          <a:schemeClr val="tx1">
                            <a:lumMod val="95000"/>
                            <a:lumOff val="5000"/>
                          </a:schemeClr>
                        </a:solidFill>
                        <a:latin typeface="Times New Roman" pitchFamily="18" charset="0"/>
                        <a:cs typeface="Times New Roman" pitchFamily="18" charset="0"/>
                      </a:endParaRPr>
                    </a:p>
                  </a:txBody>
                  <a:tcPr/>
                </a:tc>
                <a:tc>
                  <a:txBody>
                    <a:bodyPr/>
                    <a:lstStyle/>
                    <a:p>
                      <a:pPr algn="ctr" fontAlgn="t"/>
                      <a:r>
                        <a:rPr lang="ru-RU" sz="1000" b="1" i="0" u="none" strike="noStrike" dirty="0">
                          <a:latin typeface="Times New Roman"/>
                        </a:rPr>
                        <a:t>276524620,63</a:t>
                      </a:r>
                    </a:p>
                  </a:txBody>
                  <a:tcPr marL="7620" marR="7620" marT="7620" marB="0" anchor="ctr"/>
                </a:tc>
                <a:tc>
                  <a:txBody>
                    <a:bodyPr/>
                    <a:lstStyle/>
                    <a:p>
                      <a:pPr algn="ctr" fontAlgn="t"/>
                      <a:r>
                        <a:rPr lang="ru-RU" sz="1000" b="1" i="0" u="none" strike="noStrike" dirty="0">
                          <a:latin typeface="Times New Roman"/>
                        </a:rPr>
                        <a:t>303932715,55</a:t>
                      </a:r>
                    </a:p>
                  </a:txBody>
                  <a:tcPr marL="7620" marR="7620" marT="7620" marB="0" anchor="ctr"/>
                </a:tc>
                <a:tc>
                  <a:txBody>
                    <a:bodyPr/>
                    <a:lstStyle/>
                    <a:p>
                      <a:pPr algn="ctr" fontAlgn="t"/>
                      <a:r>
                        <a:rPr lang="ru-RU" sz="1000" b="1" i="0" u="none" strike="noStrike" dirty="0">
                          <a:latin typeface="Times New Roman"/>
                        </a:rPr>
                        <a:t>356150045,02</a:t>
                      </a:r>
                    </a:p>
                  </a:txBody>
                  <a:tcPr marL="7620" marR="7620" marT="7620" marB="0" anchor="ctr"/>
                </a:tc>
                <a:tc>
                  <a:txBody>
                    <a:bodyPr/>
                    <a:lstStyle/>
                    <a:p>
                      <a:pPr algn="ctr" fontAlgn="t"/>
                      <a:r>
                        <a:rPr lang="ru-RU" sz="1000" b="1" i="0" u="none" strike="noStrike" dirty="0">
                          <a:latin typeface="Times New Roman"/>
                        </a:rPr>
                        <a:t>378111036,35</a:t>
                      </a:r>
                    </a:p>
                  </a:txBody>
                  <a:tcPr marL="7620" marR="7620" marT="7620" marB="0" anchor="ctr"/>
                </a:tc>
                <a:tc>
                  <a:txBody>
                    <a:bodyPr/>
                    <a:lstStyle/>
                    <a:p>
                      <a:pPr algn="ctr" fontAlgn="t"/>
                      <a:r>
                        <a:rPr lang="ru-RU" sz="1000" b="1" i="0" u="none" strike="noStrike" dirty="0">
                          <a:latin typeface="Times New Roman"/>
                        </a:rPr>
                        <a:t>396482394,12</a:t>
                      </a:r>
                    </a:p>
                  </a:txBody>
                  <a:tcPr marL="7620" marR="7620" marT="7620" marB="0" anchor="ctr"/>
                </a:tc>
                <a:extLst>
                  <a:ext uri="{0D108BD9-81ED-4DB2-BD59-A6C34878D82A}">
                    <a16:rowId xmlns:a16="http://schemas.microsoft.com/office/drawing/2014/main" val="1619842661"/>
                  </a:ext>
                </a:extLst>
              </a:tr>
            </a:tbl>
          </a:graphicData>
        </a:graphic>
      </p:graphicFrame>
    </p:spTree>
    <p:extLst>
      <p:ext uri="{BB962C8B-B14F-4D97-AF65-F5344CB8AC3E}">
        <p14:creationId xmlns:p14="http://schemas.microsoft.com/office/powerpoint/2010/main" val="39802617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04EDAFF4-5ED3-28B3-0B13-5ACB42C3CBA5}"/>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6" name="Таблица 19">
            <a:extLst>
              <a:ext uri="{FF2B5EF4-FFF2-40B4-BE49-F238E27FC236}">
                <a16:creationId xmlns:a16="http://schemas.microsoft.com/office/drawing/2014/main" id="{C7623E2A-135D-51EC-AB80-6F4A064F38F0}"/>
              </a:ext>
            </a:extLst>
          </p:cNvPr>
          <p:cNvGraphicFramePr>
            <a:graphicFrameLocks noGrp="1"/>
          </p:cNvGraphicFramePr>
          <p:nvPr>
            <p:extLst>
              <p:ext uri="{D42A27DB-BD31-4B8C-83A1-F6EECF244321}">
                <p14:modId xmlns:p14="http://schemas.microsoft.com/office/powerpoint/2010/main" val="216714202"/>
              </p:ext>
            </p:extLst>
          </p:nvPr>
        </p:nvGraphicFramePr>
        <p:xfrm>
          <a:off x="175128" y="836606"/>
          <a:ext cx="4056179" cy="1109640"/>
        </p:xfrm>
        <a:graphic>
          <a:graphicData uri="http://schemas.openxmlformats.org/drawingml/2006/table">
            <a:tbl>
              <a:tblPr firstRow="1" bandRow="1">
                <a:tableStyleId>{C4B1156A-380E-4F78-BDF5-A606A8083BF9}</a:tableStyleId>
              </a:tblPr>
              <a:tblGrid>
                <a:gridCol w="834807">
                  <a:extLst>
                    <a:ext uri="{9D8B030D-6E8A-4147-A177-3AD203B41FA5}">
                      <a16:colId xmlns:a16="http://schemas.microsoft.com/office/drawing/2014/main" val="4044198729"/>
                    </a:ext>
                  </a:extLst>
                </a:gridCol>
                <a:gridCol w="823800">
                  <a:extLst>
                    <a:ext uri="{9D8B030D-6E8A-4147-A177-3AD203B41FA5}">
                      <a16:colId xmlns:a16="http://schemas.microsoft.com/office/drawing/2014/main" val="1484437758"/>
                    </a:ext>
                  </a:extLst>
                </a:gridCol>
                <a:gridCol w="796954">
                  <a:extLst>
                    <a:ext uri="{9D8B030D-6E8A-4147-A177-3AD203B41FA5}">
                      <a16:colId xmlns:a16="http://schemas.microsoft.com/office/drawing/2014/main" val="2571168934"/>
                    </a:ext>
                  </a:extLst>
                </a:gridCol>
                <a:gridCol w="652662">
                  <a:extLst>
                    <a:ext uri="{9D8B030D-6E8A-4147-A177-3AD203B41FA5}">
                      <a16:colId xmlns:a16="http://schemas.microsoft.com/office/drawing/2014/main" val="1653370376"/>
                    </a:ext>
                  </a:extLst>
                </a:gridCol>
                <a:gridCol w="947956">
                  <a:extLst>
                    <a:ext uri="{9D8B030D-6E8A-4147-A177-3AD203B41FA5}">
                      <a16:colId xmlns:a16="http://schemas.microsoft.com/office/drawing/2014/main" val="1264664062"/>
                    </a:ext>
                  </a:extLst>
                </a:gridCol>
              </a:tblGrid>
              <a:tr h="543464">
                <a:tc gridSpan="5">
                  <a:txBody>
                    <a:bodyPr/>
                    <a:lstStyle/>
                    <a:p>
                      <a:pPr algn="ctr"/>
                      <a:endParaRPr lang="ru-RU" sz="1000" dirty="0">
                        <a:latin typeface="Times New Roman" panose="02020603050405020304" pitchFamily="18" charset="0"/>
                        <a:cs typeface="Times New Roman" panose="02020603050405020304" pitchFamily="18" charset="0"/>
                      </a:endParaRPr>
                    </a:p>
                  </a:txBody>
                  <a:tcPr/>
                </a:tc>
                <a:tc hMerge="1">
                  <a:txBody>
                    <a:bodyPr/>
                    <a:lstStyle/>
                    <a:p>
                      <a:endParaRPr lang="ru-RU" sz="1000" dirty="0">
                        <a:latin typeface="Times New Roman" panose="02020603050405020304" pitchFamily="18" charset="0"/>
                        <a:cs typeface="Times New Roman" panose="02020603050405020304" pitchFamily="18" charset="0"/>
                      </a:endParaRPr>
                    </a:p>
                  </a:txBody>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2789245580"/>
                  </a:ext>
                </a:extLst>
              </a:tr>
              <a:tr h="264172">
                <a:tc>
                  <a:txBody>
                    <a:bodyPr/>
                    <a:lstStyle/>
                    <a:p>
                      <a:r>
                        <a:rPr lang="ru-RU" sz="1000" dirty="0">
                          <a:latin typeface="Times New Roman" panose="02020603050405020304" pitchFamily="18" charset="0"/>
                          <a:cs typeface="Times New Roman" panose="02020603050405020304" pitchFamily="18" charset="0"/>
                        </a:rPr>
                        <a:t>2024 год</a:t>
                      </a:r>
                    </a:p>
                  </a:txBody>
                  <a:tcPr/>
                </a:tc>
                <a:tc>
                  <a:txBody>
                    <a:bodyPr/>
                    <a:lstStyle/>
                    <a:p>
                      <a:r>
                        <a:rPr lang="ru-RU" sz="1000" dirty="0">
                          <a:latin typeface="Times New Roman" panose="02020603050405020304" pitchFamily="18" charset="0"/>
                          <a:cs typeface="Times New Roman" panose="02020603050405020304" pitchFamily="18" charset="0"/>
                        </a:rPr>
                        <a:t>2025 год</a:t>
                      </a:r>
                    </a:p>
                  </a:txBody>
                  <a:tcPr/>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2026 год</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2027 год</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2028 год</a:t>
                      </a:r>
                    </a:p>
                  </a:txBody>
                  <a:tcPr marL="7620" marR="7620" marT="7620" marB="0"/>
                </a:tc>
                <a:extLst>
                  <a:ext uri="{0D108BD9-81ED-4DB2-BD59-A6C34878D82A}">
                    <a16:rowId xmlns:a16="http://schemas.microsoft.com/office/drawing/2014/main" val="1645936477"/>
                  </a:ext>
                </a:extLst>
              </a:tr>
              <a:tr h="302004">
                <a:tc>
                  <a:txBody>
                    <a:bodyPr/>
                    <a:lstStyle/>
                    <a:p>
                      <a:r>
                        <a:rPr lang="ru-RU" sz="1000" dirty="0">
                          <a:latin typeface="Times New Roman" panose="02020603050405020304" pitchFamily="18" charset="0"/>
                          <a:cs typeface="Times New Roman" panose="02020603050405020304" pitchFamily="18" charset="0"/>
                        </a:rPr>
                        <a:t>1207287,79</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1229751,00</a:t>
                      </a:r>
                    </a:p>
                  </a:txBody>
                  <a:tcPr/>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1307298,00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1356990,00</a:t>
                      </a:r>
                    </a:p>
                  </a:txBody>
                  <a:tcPr marL="7620" marR="7620" marT="762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latin typeface="Times New Roman" panose="02020603050405020304" pitchFamily="18" charset="0"/>
                          <a:cs typeface="Times New Roman" panose="02020603050405020304" pitchFamily="18" charset="0"/>
                        </a:rPr>
                        <a:t>1408670,00</a:t>
                      </a:r>
                    </a:p>
                  </a:txBody>
                  <a:tcPr marL="7620" marR="7620" marT="7620" marB="0"/>
                </a:tc>
                <a:extLst>
                  <a:ext uri="{0D108BD9-81ED-4DB2-BD59-A6C34878D82A}">
                    <a16:rowId xmlns:a16="http://schemas.microsoft.com/office/drawing/2014/main" val="1689667337"/>
                  </a:ext>
                </a:extLst>
              </a:tr>
            </a:tbl>
          </a:graphicData>
        </a:graphic>
      </p:graphicFrame>
      <p:sp>
        <p:nvSpPr>
          <p:cNvPr id="7" name="TextBox 6">
            <a:extLst>
              <a:ext uri="{FF2B5EF4-FFF2-40B4-BE49-F238E27FC236}">
                <a16:creationId xmlns:a16="http://schemas.microsoft.com/office/drawing/2014/main" id="{EC72EC26-DAEC-4D5B-2643-A25E839327A4}"/>
              </a:ext>
            </a:extLst>
          </p:cNvPr>
          <p:cNvSpPr txBox="1"/>
          <p:nvPr/>
        </p:nvSpPr>
        <p:spPr>
          <a:xfrm>
            <a:off x="1184892" y="926396"/>
            <a:ext cx="2976048" cy="400110"/>
          </a:xfrm>
          <a:prstGeom prst="rect">
            <a:avLst/>
          </a:prstGeom>
          <a:noFill/>
        </p:spPr>
        <p:txBody>
          <a:bodyPr wrap="square">
            <a:spAutoFit/>
          </a:bodyPr>
          <a:lstStyle/>
          <a:p>
            <a:pPr algn="ctr"/>
            <a:r>
              <a:rPr lang="ru-RU" sz="1000" dirty="0">
                <a:latin typeface="Times New Roman" panose="02020603050405020304" pitchFamily="18" charset="0"/>
                <a:cs typeface="Times New Roman" panose="02020603050405020304" pitchFamily="18" charset="0"/>
              </a:rPr>
              <a:t>на осуществление  полномочий по государственному управлению охраной труда </a:t>
            </a:r>
          </a:p>
        </p:txBody>
      </p:sp>
      <p:pic>
        <p:nvPicPr>
          <p:cNvPr id="8" name="Рисунок 7">
            <a:extLst>
              <a:ext uri="{FF2B5EF4-FFF2-40B4-BE49-F238E27FC236}">
                <a16:creationId xmlns:a16="http://schemas.microsoft.com/office/drawing/2014/main" id="{9999B096-ECA7-9981-679A-47A5B9198D63}"/>
              </a:ext>
            </a:extLst>
          </p:cNvPr>
          <p:cNvPicPr>
            <a:picLocks noChangeAspect="1"/>
          </p:cNvPicPr>
          <p:nvPr/>
        </p:nvPicPr>
        <p:blipFill>
          <a:blip r:embed="rId3"/>
          <a:stretch>
            <a:fillRect/>
          </a:stretch>
        </p:blipFill>
        <p:spPr>
          <a:xfrm>
            <a:off x="281349" y="926396"/>
            <a:ext cx="797322" cy="430888"/>
          </a:xfrm>
          <a:prstGeom prst="rect">
            <a:avLst/>
          </a:prstGeom>
        </p:spPr>
      </p:pic>
      <p:sp>
        <p:nvSpPr>
          <p:cNvPr id="9" name="TextBox 8">
            <a:extLst>
              <a:ext uri="{FF2B5EF4-FFF2-40B4-BE49-F238E27FC236}">
                <a16:creationId xmlns:a16="http://schemas.microsoft.com/office/drawing/2014/main" id="{BA7EAA88-114E-1B23-61D2-701C3B1C7097}"/>
              </a:ext>
            </a:extLst>
          </p:cNvPr>
          <p:cNvSpPr txBox="1"/>
          <p:nvPr/>
        </p:nvSpPr>
        <p:spPr>
          <a:xfrm>
            <a:off x="2718314" y="79300"/>
            <a:ext cx="6153324" cy="276999"/>
          </a:xfrm>
          <a:prstGeom prst="rect">
            <a:avLst/>
          </a:prstGeom>
          <a:noFill/>
        </p:spPr>
        <p:txBody>
          <a:bodyPr wrap="square">
            <a:spAutoFit/>
          </a:bodyPr>
          <a:lstStyle/>
          <a:p>
            <a:pPr algn="ctr"/>
            <a:r>
              <a:rPr lang="ru-RU" sz="1200" b="1" dirty="0">
                <a:solidFill>
                  <a:srgbClr val="0000CC"/>
                </a:solidFill>
                <a:latin typeface="Times New Roman" panose="02020603050405020304" pitchFamily="18" charset="0"/>
                <a:cs typeface="Times New Roman" panose="02020603050405020304" pitchFamily="18" charset="0"/>
              </a:rPr>
              <a:t>Субвенции(руб.) (продолжение)</a:t>
            </a:r>
          </a:p>
        </p:txBody>
      </p:sp>
      <p:sp>
        <p:nvSpPr>
          <p:cNvPr id="10" name="Прямоугольник: скругленные углы 9">
            <a:extLst>
              <a:ext uri="{FF2B5EF4-FFF2-40B4-BE49-F238E27FC236}">
                <a16:creationId xmlns:a16="http://schemas.microsoft.com/office/drawing/2014/main" id="{93815B5A-3A4C-12E7-400A-E9A4DF49152E}"/>
              </a:ext>
            </a:extLst>
          </p:cNvPr>
          <p:cNvSpPr/>
          <p:nvPr/>
        </p:nvSpPr>
        <p:spPr>
          <a:xfrm>
            <a:off x="1189403" y="345349"/>
            <a:ext cx="6083805" cy="316098"/>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rgbClr val="7030A0"/>
                </a:solidFill>
                <a:latin typeface="Times New Roman" panose="02020603050405020304" pitchFamily="18" charset="0"/>
                <a:cs typeface="Times New Roman" panose="02020603050405020304" pitchFamily="18" charset="0"/>
              </a:rPr>
              <a:t>Общего характера</a:t>
            </a:r>
          </a:p>
        </p:txBody>
      </p:sp>
      <p:graphicFrame>
        <p:nvGraphicFramePr>
          <p:cNvPr id="11" name="Таблица 19">
            <a:extLst>
              <a:ext uri="{FF2B5EF4-FFF2-40B4-BE49-F238E27FC236}">
                <a16:creationId xmlns:a16="http://schemas.microsoft.com/office/drawing/2014/main" id="{405CBF2E-4345-6E26-899F-5649B90CC788}"/>
              </a:ext>
            </a:extLst>
          </p:cNvPr>
          <p:cNvGraphicFramePr>
            <a:graphicFrameLocks noGrp="1"/>
          </p:cNvGraphicFramePr>
          <p:nvPr>
            <p:extLst>
              <p:ext uri="{D42A27DB-BD31-4B8C-83A1-F6EECF244321}">
                <p14:modId xmlns:p14="http://schemas.microsoft.com/office/powerpoint/2010/main" val="1436454427"/>
              </p:ext>
            </p:extLst>
          </p:nvPr>
        </p:nvGraphicFramePr>
        <p:xfrm>
          <a:off x="4406435" y="836606"/>
          <a:ext cx="4056179" cy="1114816"/>
        </p:xfrm>
        <a:graphic>
          <a:graphicData uri="http://schemas.openxmlformats.org/drawingml/2006/table">
            <a:tbl>
              <a:tblPr firstRow="1" bandRow="1">
                <a:tableStyleId>{C4B1156A-380E-4F78-BDF5-A606A8083BF9}</a:tableStyleId>
              </a:tblPr>
              <a:tblGrid>
                <a:gridCol w="834807">
                  <a:extLst>
                    <a:ext uri="{9D8B030D-6E8A-4147-A177-3AD203B41FA5}">
                      <a16:colId xmlns:a16="http://schemas.microsoft.com/office/drawing/2014/main" val="4044198729"/>
                    </a:ext>
                  </a:extLst>
                </a:gridCol>
                <a:gridCol w="823800">
                  <a:extLst>
                    <a:ext uri="{9D8B030D-6E8A-4147-A177-3AD203B41FA5}">
                      <a16:colId xmlns:a16="http://schemas.microsoft.com/office/drawing/2014/main" val="1484437758"/>
                    </a:ext>
                  </a:extLst>
                </a:gridCol>
                <a:gridCol w="796954">
                  <a:extLst>
                    <a:ext uri="{9D8B030D-6E8A-4147-A177-3AD203B41FA5}">
                      <a16:colId xmlns:a16="http://schemas.microsoft.com/office/drawing/2014/main" val="2571168934"/>
                    </a:ext>
                  </a:extLst>
                </a:gridCol>
                <a:gridCol w="652662">
                  <a:extLst>
                    <a:ext uri="{9D8B030D-6E8A-4147-A177-3AD203B41FA5}">
                      <a16:colId xmlns:a16="http://schemas.microsoft.com/office/drawing/2014/main" val="1653370376"/>
                    </a:ext>
                  </a:extLst>
                </a:gridCol>
                <a:gridCol w="947956">
                  <a:extLst>
                    <a:ext uri="{9D8B030D-6E8A-4147-A177-3AD203B41FA5}">
                      <a16:colId xmlns:a16="http://schemas.microsoft.com/office/drawing/2014/main" val="1264664062"/>
                    </a:ext>
                  </a:extLst>
                </a:gridCol>
              </a:tblGrid>
              <a:tr h="543464">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                    на реализацию в сфере транспортного   </a:t>
                      </a:r>
                    </a:p>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                   обслуживания по муниципальным маршрутам</a:t>
                      </a:r>
                    </a:p>
                    <a:p>
                      <a:pPr algn="ctr"/>
                      <a:endParaRPr lang="ru-RU" sz="1000" dirty="0">
                        <a:latin typeface="Times New Roman" panose="02020603050405020304" pitchFamily="18" charset="0"/>
                        <a:cs typeface="Times New Roman" panose="02020603050405020304" pitchFamily="18" charset="0"/>
                      </a:endParaRPr>
                    </a:p>
                  </a:txBody>
                  <a:tcPr/>
                </a:tc>
                <a:tc hMerge="1">
                  <a:txBody>
                    <a:bodyPr/>
                    <a:lstStyle/>
                    <a:p>
                      <a:endParaRPr lang="ru-RU" sz="1000" dirty="0">
                        <a:latin typeface="Times New Roman" panose="02020603050405020304" pitchFamily="18" charset="0"/>
                        <a:cs typeface="Times New Roman" panose="02020603050405020304" pitchFamily="18" charset="0"/>
                      </a:endParaRPr>
                    </a:p>
                  </a:txBody>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2789245580"/>
                  </a:ext>
                </a:extLst>
              </a:tr>
              <a:tr h="264172">
                <a:tc>
                  <a:txBody>
                    <a:bodyPr/>
                    <a:lstStyle/>
                    <a:p>
                      <a:r>
                        <a:rPr lang="ru-RU" sz="1000" dirty="0">
                          <a:latin typeface="Times New Roman" panose="02020603050405020304" pitchFamily="18" charset="0"/>
                          <a:cs typeface="Times New Roman" panose="02020603050405020304" pitchFamily="18" charset="0"/>
                        </a:rPr>
                        <a:t>2024 год</a:t>
                      </a:r>
                    </a:p>
                  </a:txBody>
                  <a:tcPr/>
                </a:tc>
                <a:tc>
                  <a:txBody>
                    <a:bodyPr/>
                    <a:lstStyle/>
                    <a:p>
                      <a:r>
                        <a:rPr lang="ru-RU" sz="1000" dirty="0">
                          <a:latin typeface="Times New Roman" panose="02020603050405020304" pitchFamily="18" charset="0"/>
                          <a:cs typeface="Times New Roman" panose="02020603050405020304" pitchFamily="18" charset="0"/>
                        </a:rPr>
                        <a:t>2025 год</a:t>
                      </a:r>
                    </a:p>
                  </a:txBody>
                  <a:tcPr/>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2026 год</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2027 год</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2028 год</a:t>
                      </a:r>
                    </a:p>
                  </a:txBody>
                  <a:tcPr marL="7620" marR="7620" marT="7620" marB="0"/>
                </a:tc>
                <a:extLst>
                  <a:ext uri="{0D108BD9-81ED-4DB2-BD59-A6C34878D82A}">
                    <a16:rowId xmlns:a16="http://schemas.microsoft.com/office/drawing/2014/main" val="1645936477"/>
                  </a:ext>
                </a:extLst>
              </a:tr>
              <a:tr h="302004">
                <a:tc>
                  <a:txBody>
                    <a:bodyPr/>
                    <a:lstStyle/>
                    <a:p>
                      <a:r>
                        <a:rPr lang="ru-RU" sz="1000" dirty="0">
                          <a:latin typeface="Times New Roman" panose="02020603050405020304" pitchFamily="18" charset="0"/>
                          <a:cs typeface="Times New Roman" panose="02020603050405020304" pitchFamily="18" charset="0"/>
                        </a:rPr>
                        <a:t>3387,08</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3387,08</a:t>
                      </a:r>
                    </a:p>
                  </a:txBody>
                  <a:tcPr/>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3489,72</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3489,72</a:t>
                      </a:r>
                    </a:p>
                  </a:txBody>
                  <a:tcPr marL="7620" marR="7620" marT="762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latin typeface="Times New Roman" panose="02020603050405020304" pitchFamily="18" charset="0"/>
                          <a:cs typeface="Times New Roman" panose="02020603050405020304" pitchFamily="18" charset="0"/>
                        </a:rPr>
                        <a:t>3489,72</a:t>
                      </a:r>
                    </a:p>
                  </a:txBody>
                  <a:tcPr marL="7620" marR="7620" marT="7620" marB="0"/>
                </a:tc>
                <a:extLst>
                  <a:ext uri="{0D108BD9-81ED-4DB2-BD59-A6C34878D82A}">
                    <a16:rowId xmlns:a16="http://schemas.microsoft.com/office/drawing/2014/main" val="1689667337"/>
                  </a:ext>
                </a:extLst>
              </a:tr>
            </a:tbl>
          </a:graphicData>
        </a:graphic>
      </p:graphicFrame>
      <p:pic>
        <p:nvPicPr>
          <p:cNvPr id="12" name="Рисунок 11">
            <a:extLst>
              <a:ext uri="{FF2B5EF4-FFF2-40B4-BE49-F238E27FC236}">
                <a16:creationId xmlns:a16="http://schemas.microsoft.com/office/drawing/2014/main" id="{1D2DC3DC-ED3D-5C11-076E-0A4B8F7767C7}"/>
              </a:ext>
            </a:extLst>
          </p:cNvPr>
          <p:cNvPicPr>
            <a:picLocks noChangeAspect="1"/>
          </p:cNvPicPr>
          <p:nvPr/>
        </p:nvPicPr>
        <p:blipFill>
          <a:blip r:embed="rId4"/>
          <a:stretch>
            <a:fillRect/>
          </a:stretch>
        </p:blipFill>
        <p:spPr>
          <a:xfrm>
            <a:off x="4406435" y="845851"/>
            <a:ext cx="839257" cy="520677"/>
          </a:xfrm>
          <a:prstGeom prst="rect">
            <a:avLst/>
          </a:prstGeom>
        </p:spPr>
      </p:pic>
      <p:graphicFrame>
        <p:nvGraphicFramePr>
          <p:cNvPr id="13" name="Таблица 19">
            <a:extLst>
              <a:ext uri="{FF2B5EF4-FFF2-40B4-BE49-F238E27FC236}">
                <a16:creationId xmlns:a16="http://schemas.microsoft.com/office/drawing/2014/main" id="{B61C91DA-D3EF-7383-42E0-29D88054B060}"/>
              </a:ext>
            </a:extLst>
          </p:cNvPr>
          <p:cNvGraphicFramePr>
            <a:graphicFrameLocks noGrp="1"/>
          </p:cNvGraphicFramePr>
          <p:nvPr>
            <p:extLst>
              <p:ext uri="{D42A27DB-BD31-4B8C-83A1-F6EECF244321}">
                <p14:modId xmlns:p14="http://schemas.microsoft.com/office/powerpoint/2010/main" val="323293657"/>
              </p:ext>
            </p:extLst>
          </p:nvPr>
        </p:nvGraphicFramePr>
        <p:xfrm>
          <a:off x="175128" y="1960667"/>
          <a:ext cx="4056179" cy="1267216"/>
        </p:xfrm>
        <a:graphic>
          <a:graphicData uri="http://schemas.openxmlformats.org/drawingml/2006/table">
            <a:tbl>
              <a:tblPr firstRow="1" bandRow="1">
                <a:tableStyleId>{C4B1156A-380E-4F78-BDF5-A606A8083BF9}</a:tableStyleId>
              </a:tblPr>
              <a:tblGrid>
                <a:gridCol w="834807">
                  <a:extLst>
                    <a:ext uri="{9D8B030D-6E8A-4147-A177-3AD203B41FA5}">
                      <a16:colId xmlns:a16="http://schemas.microsoft.com/office/drawing/2014/main" val="4044198729"/>
                    </a:ext>
                  </a:extLst>
                </a:gridCol>
                <a:gridCol w="823800">
                  <a:extLst>
                    <a:ext uri="{9D8B030D-6E8A-4147-A177-3AD203B41FA5}">
                      <a16:colId xmlns:a16="http://schemas.microsoft.com/office/drawing/2014/main" val="1484437758"/>
                    </a:ext>
                  </a:extLst>
                </a:gridCol>
                <a:gridCol w="796954">
                  <a:extLst>
                    <a:ext uri="{9D8B030D-6E8A-4147-A177-3AD203B41FA5}">
                      <a16:colId xmlns:a16="http://schemas.microsoft.com/office/drawing/2014/main" val="2571168934"/>
                    </a:ext>
                  </a:extLst>
                </a:gridCol>
                <a:gridCol w="652662">
                  <a:extLst>
                    <a:ext uri="{9D8B030D-6E8A-4147-A177-3AD203B41FA5}">
                      <a16:colId xmlns:a16="http://schemas.microsoft.com/office/drawing/2014/main" val="1653370376"/>
                    </a:ext>
                  </a:extLst>
                </a:gridCol>
                <a:gridCol w="947956">
                  <a:extLst>
                    <a:ext uri="{9D8B030D-6E8A-4147-A177-3AD203B41FA5}">
                      <a16:colId xmlns:a16="http://schemas.microsoft.com/office/drawing/2014/main" val="1264664062"/>
                    </a:ext>
                  </a:extLst>
                </a:gridCol>
              </a:tblGrid>
              <a:tr h="543464">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                   </a:t>
                      </a:r>
                      <a:r>
                        <a:rPr lang="ru-RU" sz="1000" b="0" dirty="0">
                          <a:latin typeface="Times New Roman" panose="02020603050405020304" pitchFamily="18" charset="0"/>
                          <a:cs typeface="Times New Roman" panose="02020603050405020304" pitchFamily="18" charset="0"/>
                        </a:rPr>
                        <a:t>на осуществление полномочия по возмещению      </a:t>
                      </a:r>
                    </a:p>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                    специализированным службам по вопросам     </a:t>
                      </a:r>
                    </a:p>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                      похоронного дела стоимости услуг по погребению умерших</a:t>
                      </a:r>
                    </a:p>
                  </a:txBody>
                  <a:tcPr/>
                </a:tc>
                <a:tc hMerge="1">
                  <a:txBody>
                    <a:bodyPr/>
                    <a:lstStyle/>
                    <a:p>
                      <a:endParaRPr lang="ru-RU" sz="1000" dirty="0">
                        <a:latin typeface="Times New Roman" panose="02020603050405020304" pitchFamily="18" charset="0"/>
                        <a:cs typeface="Times New Roman" panose="02020603050405020304" pitchFamily="18" charset="0"/>
                      </a:endParaRPr>
                    </a:p>
                  </a:txBody>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2789245580"/>
                  </a:ext>
                </a:extLst>
              </a:tr>
              <a:tr h="264172">
                <a:tc>
                  <a:txBody>
                    <a:bodyPr/>
                    <a:lstStyle/>
                    <a:p>
                      <a:r>
                        <a:rPr lang="ru-RU" sz="1000" dirty="0">
                          <a:latin typeface="Times New Roman" panose="02020603050405020304" pitchFamily="18" charset="0"/>
                          <a:cs typeface="Times New Roman" panose="02020603050405020304" pitchFamily="18" charset="0"/>
                        </a:rPr>
                        <a:t>2024 год</a:t>
                      </a:r>
                    </a:p>
                  </a:txBody>
                  <a:tcPr/>
                </a:tc>
                <a:tc>
                  <a:txBody>
                    <a:bodyPr/>
                    <a:lstStyle/>
                    <a:p>
                      <a:r>
                        <a:rPr lang="ru-RU" sz="1000" dirty="0">
                          <a:latin typeface="Times New Roman" panose="02020603050405020304" pitchFamily="18" charset="0"/>
                          <a:cs typeface="Times New Roman" panose="02020603050405020304" pitchFamily="18" charset="0"/>
                        </a:rPr>
                        <a:t>2025 год</a:t>
                      </a:r>
                    </a:p>
                  </a:txBody>
                  <a:tcPr/>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2026 год</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2027 год</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2028 год</a:t>
                      </a:r>
                    </a:p>
                  </a:txBody>
                  <a:tcPr marL="7620" marR="7620" marT="7620" marB="0"/>
                </a:tc>
                <a:extLst>
                  <a:ext uri="{0D108BD9-81ED-4DB2-BD59-A6C34878D82A}">
                    <a16:rowId xmlns:a16="http://schemas.microsoft.com/office/drawing/2014/main" val="1645936477"/>
                  </a:ext>
                </a:extLst>
              </a:tr>
              <a:tr h="302004">
                <a:tc>
                  <a:txBody>
                    <a:bodyPr/>
                    <a:lstStyle/>
                    <a:p>
                      <a:r>
                        <a:rPr lang="ru-RU" sz="1000" dirty="0">
                          <a:latin typeface="Times New Roman" panose="02020603050405020304" pitchFamily="18" charset="0"/>
                          <a:cs typeface="Times New Roman" panose="02020603050405020304" pitchFamily="18" charset="0"/>
                        </a:rPr>
                        <a:t>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0</a:t>
                      </a:r>
                    </a:p>
                  </a:txBody>
                  <a:tcPr/>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36170,00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40270,22</a:t>
                      </a:r>
                    </a:p>
                  </a:txBody>
                  <a:tcPr marL="7620" marR="7620" marT="762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latin typeface="Times New Roman" panose="02020603050405020304" pitchFamily="18" charset="0"/>
                          <a:cs typeface="Times New Roman" panose="02020603050405020304" pitchFamily="18" charset="0"/>
                        </a:rPr>
                        <a:t>42120,50</a:t>
                      </a:r>
                    </a:p>
                  </a:txBody>
                  <a:tcPr marL="7620" marR="7620" marT="7620" marB="0"/>
                </a:tc>
                <a:extLst>
                  <a:ext uri="{0D108BD9-81ED-4DB2-BD59-A6C34878D82A}">
                    <a16:rowId xmlns:a16="http://schemas.microsoft.com/office/drawing/2014/main" val="1689667337"/>
                  </a:ext>
                </a:extLst>
              </a:tr>
            </a:tbl>
          </a:graphicData>
        </a:graphic>
      </p:graphicFrame>
      <p:graphicFrame>
        <p:nvGraphicFramePr>
          <p:cNvPr id="14" name="Таблица 19">
            <a:extLst>
              <a:ext uri="{FF2B5EF4-FFF2-40B4-BE49-F238E27FC236}">
                <a16:creationId xmlns:a16="http://schemas.microsoft.com/office/drawing/2014/main" id="{76EEC32F-5536-9A33-CBA9-A29EBAA75F42}"/>
              </a:ext>
            </a:extLst>
          </p:cNvPr>
          <p:cNvGraphicFramePr>
            <a:graphicFrameLocks noGrp="1"/>
          </p:cNvGraphicFramePr>
          <p:nvPr>
            <p:extLst>
              <p:ext uri="{D42A27DB-BD31-4B8C-83A1-F6EECF244321}">
                <p14:modId xmlns:p14="http://schemas.microsoft.com/office/powerpoint/2010/main" val="2426460916"/>
              </p:ext>
            </p:extLst>
          </p:nvPr>
        </p:nvGraphicFramePr>
        <p:xfrm>
          <a:off x="4406436" y="1960667"/>
          <a:ext cx="4056179" cy="1114816"/>
        </p:xfrm>
        <a:graphic>
          <a:graphicData uri="http://schemas.openxmlformats.org/drawingml/2006/table">
            <a:tbl>
              <a:tblPr firstRow="1" bandRow="1">
                <a:tableStyleId>{C4B1156A-380E-4F78-BDF5-A606A8083BF9}</a:tableStyleId>
              </a:tblPr>
              <a:tblGrid>
                <a:gridCol w="834807">
                  <a:extLst>
                    <a:ext uri="{9D8B030D-6E8A-4147-A177-3AD203B41FA5}">
                      <a16:colId xmlns:a16="http://schemas.microsoft.com/office/drawing/2014/main" val="4044198729"/>
                    </a:ext>
                  </a:extLst>
                </a:gridCol>
                <a:gridCol w="823800">
                  <a:extLst>
                    <a:ext uri="{9D8B030D-6E8A-4147-A177-3AD203B41FA5}">
                      <a16:colId xmlns:a16="http://schemas.microsoft.com/office/drawing/2014/main" val="1484437758"/>
                    </a:ext>
                  </a:extLst>
                </a:gridCol>
                <a:gridCol w="796954">
                  <a:extLst>
                    <a:ext uri="{9D8B030D-6E8A-4147-A177-3AD203B41FA5}">
                      <a16:colId xmlns:a16="http://schemas.microsoft.com/office/drawing/2014/main" val="2571168934"/>
                    </a:ext>
                  </a:extLst>
                </a:gridCol>
                <a:gridCol w="652662">
                  <a:extLst>
                    <a:ext uri="{9D8B030D-6E8A-4147-A177-3AD203B41FA5}">
                      <a16:colId xmlns:a16="http://schemas.microsoft.com/office/drawing/2014/main" val="1653370376"/>
                    </a:ext>
                  </a:extLst>
                </a:gridCol>
                <a:gridCol w="947956">
                  <a:extLst>
                    <a:ext uri="{9D8B030D-6E8A-4147-A177-3AD203B41FA5}">
                      <a16:colId xmlns:a16="http://schemas.microsoft.com/office/drawing/2014/main" val="1264664062"/>
                    </a:ext>
                  </a:extLst>
                </a:gridCol>
              </a:tblGrid>
              <a:tr h="482344">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                              на осуществление первичного воинского учета на  </a:t>
                      </a:r>
                    </a:p>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                                      территориях, где отсутствуют военные                </a:t>
                      </a:r>
                    </a:p>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                    комиссариаты                    </a:t>
                      </a:r>
                    </a:p>
                  </a:txBody>
                  <a:tcPr/>
                </a:tc>
                <a:tc hMerge="1">
                  <a:txBody>
                    <a:bodyPr/>
                    <a:lstStyle/>
                    <a:p>
                      <a:endParaRPr lang="ru-RU" sz="1000" dirty="0">
                        <a:latin typeface="Times New Roman" panose="02020603050405020304" pitchFamily="18" charset="0"/>
                        <a:cs typeface="Times New Roman" panose="02020603050405020304" pitchFamily="18" charset="0"/>
                      </a:endParaRPr>
                    </a:p>
                  </a:txBody>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2789245580"/>
                  </a:ext>
                </a:extLst>
              </a:tr>
              <a:tr h="264172">
                <a:tc>
                  <a:txBody>
                    <a:bodyPr/>
                    <a:lstStyle/>
                    <a:p>
                      <a:r>
                        <a:rPr lang="ru-RU" sz="1000" dirty="0">
                          <a:latin typeface="Times New Roman" panose="02020603050405020304" pitchFamily="18" charset="0"/>
                          <a:cs typeface="Times New Roman" panose="02020603050405020304" pitchFamily="18" charset="0"/>
                        </a:rPr>
                        <a:t>2024 год</a:t>
                      </a:r>
                    </a:p>
                  </a:txBody>
                  <a:tcPr/>
                </a:tc>
                <a:tc>
                  <a:txBody>
                    <a:bodyPr/>
                    <a:lstStyle/>
                    <a:p>
                      <a:r>
                        <a:rPr lang="ru-RU" sz="1000" dirty="0">
                          <a:latin typeface="Times New Roman" panose="02020603050405020304" pitchFamily="18" charset="0"/>
                          <a:cs typeface="Times New Roman" panose="02020603050405020304" pitchFamily="18" charset="0"/>
                        </a:rPr>
                        <a:t>2025 год</a:t>
                      </a:r>
                    </a:p>
                  </a:txBody>
                  <a:tcPr/>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2026 год</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2027 год</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2028 год</a:t>
                      </a:r>
                    </a:p>
                  </a:txBody>
                  <a:tcPr marL="7620" marR="7620" marT="7620" marB="0"/>
                </a:tc>
                <a:extLst>
                  <a:ext uri="{0D108BD9-81ED-4DB2-BD59-A6C34878D82A}">
                    <a16:rowId xmlns:a16="http://schemas.microsoft.com/office/drawing/2014/main" val="1645936477"/>
                  </a:ext>
                </a:extLst>
              </a:tr>
              <a:tr h="302004">
                <a:tc>
                  <a:txBody>
                    <a:bodyPr/>
                    <a:lstStyle/>
                    <a:p>
                      <a:r>
                        <a:rPr lang="ru-RU" sz="1000" dirty="0">
                          <a:latin typeface="Times New Roman" panose="02020603050405020304" pitchFamily="18" charset="0"/>
                          <a:cs typeface="Times New Roman" panose="02020603050405020304" pitchFamily="18" charset="0"/>
                        </a:rPr>
                        <a:t>1197516,00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1284972,00</a:t>
                      </a:r>
                    </a:p>
                  </a:txBody>
                  <a:tcPr/>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1672290,00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1865628,00</a:t>
                      </a:r>
                    </a:p>
                  </a:txBody>
                  <a:tcPr marL="7620" marR="7620" marT="762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latin typeface="Times New Roman" panose="02020603050405020304" pitchFamily="18" charset="0"/>
                          <a:cs typeface="Times New Roman" panose="02020603050405020304" pitchFamily="18" charset="0"/>
                        </a:rPr>
                        <a:t>2375838,00</a:t>
                      </a:r>
                    </a:p>
                  </a:txBody>
                  <a:tcPr marL="7620" marR="7620" marT="7620" marB="0"/>
                </a:tc>
                <a:extLst>
                  <a:ext uri="{0D108BD9-81ED-4DB2-BD59-A6C34878D82A}">
                    <a16:rowId xmlns:a16="http://schemas.microsoft.com/office/drawing/2014/main" val="1689667337"/>
                  </a:ext>
                </a:extLst>
              </a:tr>
            </a:tbl>
          </a:graphicData>
        </a:graphic>
      </p:graphicFrame>
      <p:graphicFrame>
        <p:nvGraphicFramePr>
          <p:cNvPr id="15" name="Таблица 19">
            <a:extLst>
              <a:ext uri="{FF2B5EF4-FFF2-40B4-BE49-F238E27FC236}">
                <a16:creationId xmlns:a16="http://schemas.microsoft.com/office/drawing/2014/main" id="{A181F0A8-3042-14CB-1FD6-9192F515D17B}"/>
              </a:ext>
            </a:extLst>
          </p:cNvPr>
          <p:cNvGraphicFramePr>
            <a:graphicFrameLocks noGrp="1"/>
          </p:cNvGraphicFramePr>
          <p:nvPr>
            <p:extLst>
              <p:ext uri="{D42A27DB-BD31-4B8C-83A1-F6EECF244321}">
                <p14:modId xmlns:p14="http://schemas.microsoft.com/office/powerpoint/2010/main" val="2283706104"/>
              </p:ext>
            </p:extLst>
          </p:nvPr>
        </p:nvGraphicFramePr>
        <p:xfrm>
          <a:off x="175128" y="3242303"/>
          <a:ext cx="4056179" cy="1155004"/>
        </p:xfrm>
        <a:graphic>
          <a:graphicData uri="http://schemas.openxmlformats.org/drawingml/2006/table">
            <a:tbl>
              <a:tblPr firstRow="1" bandRow="1">
                <a:tableStyleId>{C4B1156A-380E-4F78-BDF5-A606A8083BF9}</a:tableStyleId>
              </a:tblPr>
              <a:tblGrid>
                <a:gridCol w="834807">
                  <a:extLst>
                    <a:ext uri="{9D8B030D-6E8A-4147-A177-3AD203B41FA5}">
                      <a16:colId xmlns:a16="http://schemas.microsoft.com/office/drawing/2014/main" val="4044198729"/>
                    </a:ext>
                  </a:extLst>
                </a:gridCol>
                <a:gridCol w="823800">
                  <a:extLst>
                    <a:ext uri="{9D8B030D-6E8A-4147-A177-3AD203B41FA5}">
                      <a16:colId xmlns:a16="http://schemas.microsoft.com/office/drawing/2014/main" val="1484437758"/>
                    </a:ext>
                  </a:extLst>
                </a:gridCol>
                <a:gridCol w="796954">
                  <a:extLst>
                    <a:ext uri="{9D8B030D-6E8A-4147-A177-3AD203B41FA5}">
                      <a16:colId xmlns:a16="http://schemas.microsoft.com/office/drawing/2014/main" val="2571168934"/>
                    </a:ext>
                  </a:extLst>
                </a:gridCol>
                <a:gridCol w="652662">
                  <a:extLst>
                    <a:ext uri="{9D8B030D-6E8A-4147-A177-3AD203B41FA5}">
                      <a16:colId xmlns:a16="http://schemas.microsoft.com/office/drawing/2014/main" val="1653370376"/>
                    </a:ext>
                  </a:extLst>
                </a:gridCol>
                <a:gridCol w="947956">
                  <a:extLst>
                    <a:ext uri="{9D8B030D-6E8A-4147-A177-3AD203B41FA5}">
                      <a16:colId xmlns:a16="http://schemas.microsoft.com/office/drawing/2014/main" val="1264664062"/>
                    </a:ext>
                  </a:extLst>
                </a:gridCol>
              </a:tblGrid>
              <a:tr h="593047">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                                     </a:t>
                      </a:r>
                      <a:r>
                        <a:rPr lang="ru-RU" sz="1000" b="0" dirty="0">
                          <a:latin typeface="Times New Roman" panose="02020603050405020304" pitchFamily="18" charset="0"/>
                          <a:cs typeface="Times New Roman" panose="02020603050405020304" pitchFamily="18" charset="0"/>
                        </a:rPr>
                        <a:t>на осуществление полномочий по           </a:t>
                      </a:r>
                    </a:p>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                                   составлению (изменению) списков кандидатов                  </a:t>
                      </a:r>
                    </a:p>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                              в присяжные заседатели                </a:t>
                      </a:r>
                      <a:r>
                        <a:rPr lang="ru-RU" sz="1000" dirty="0">
                          <a:latin typeface="Times New Roman" panose="02020603050405020304" pitchFamily="18" charset="0"/>
                          <a:cs typeface="Times New Roman" panose="02020603050405020304" pitchFamily="18" charset="0"/>
                        </a:rPr>
                        <a:t>     </a:t>
                      </a:r>
                    </a:p>
                  </a:txBody>
                  <a:tcPr/>
                </a:tc>
                <a:tc hMerge="1">
                  <a:txBody>
                    <a:bodyPr/>
                    <a:lstStyle/>
                    <a:p>
                      <a:endParaRPr lang="ru-RU" sz="1000" dirty="0">
                        <a:latin typeface="Times New Roman" panose="02020603050405020304" pitchFamily="18" charset="0"/>
                        <a:cs typeface="Times New Roman" panose="02020603050405020304" pitchFamily="18" charset="0"/>
                      </a:endParaRPr>
                    </a:p>
                  </a:txBody>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2789245580"/>
                  </a:ext>
                </a:extLst>
              </a:tr>
              <a:tr h="318117">
                <a:tc>
                  <a:txBody>
                    <a:bodyPr/>
                    <a:lstStyle/>
                    <a:p>
                      <a:r>
                        <a:rPr lang="ru-RU" sz="1000" dirty="0">
                          <a:latin typeface="Times New Roman" panose="02020603050405020304" pitchFamily="18" charset="0"/>
                          <a:cs typeface="Times New Roman" panose="02020603050405020304" pitchFamily="18" charset="0"/>
                        </a:rPr>
                        <a:t>2024 год</a:t>
                      </a:r>
                    </a:p>
                  </a:txBody>
                  <a:tcPr/>
                </a:tc>
                <a:tc>
                  <a:txBody>
                    <a:bodyPr/>
                    <a:lstStyle/>
                    <a:p>
                      <a:r>
                        <a:rPr lang="ru-RU" sz="1000" dirty="0">
                          <a:latin typeface="Times New Roman" panose="02020603050405020304" pitchFamily="18" charset="0"/>
                          <a:cs typeface="Times New Roman" panose="02020603050405020304" pitchFamily="18" charset="0"/>
                        </a:rPr>
                        <a:t>2025 год</a:t>
                      </a:r>
                    </a:p>
                  </a:txBody>
                  <a:tcPr/>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2026 год</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2027 год</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2028 год</a:t>
                      </a:r>
                    </a:p>
                  </a:txBody>
                  <a:tcPr marL="7620" marR="7620" marT="7620" marB="0"/>
                </a:tc>
                <a:extLst>
                  <a:ext uri="{0D108BD9-81ED-4DB2-BD59-A6C34878D82A}">
                    <a16:rowId xmlns:a16="http://schemas.microsoft.com/office/drawing/2014/main" val="1645936477"/>
                  </a:ext>
                </a:extLst>
              </a:tr>
              <a:tr h="242364">
                <a:tc>
                  <a:txBody>
                    <a:bodyPr/>
                    <a:lstStyle/>
                    <a:p>
                      <a:r>
                        <a:rPr lang="ru-RU" sz="1000" dirty="0">
                          <a:latin typeface="Times New Roman" panose="02020603050405020304" pitchFamily="18" charset="0"/>
                          <a:cs typeface="Times New Roman" panose="02020603050405020304" pitchFamily="18" charset="0"/>
                        </a:rPr>
                        <a:t>8503,00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9481,00</a:t>
                      </a:r>
                    </a:p>
                  </a:txBody>
                  <a:tcPr/>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116848,00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12344,00</a:t>
                      </a:r>
                    </a:p>
                  </a:txBody>
                  <a:tcPr marL="7620" marR="7620" marT="762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latin typeface="Times New Roman" panose="02020603050405020304" pitchFamily="18" charset="0"/>
                          <a:cs typeface="Times New Roman" panose="02020603050405020304" pitchFamily="18" charset="0"/>
                        </a:rPr>
                        <a:t>13374,00</a:t>
                      </a:r>
                    </a:p>
                  </a:txBody>
                  <a:tcPr marL="7620" marR="7620" marT="7620" marB="0"/>
                </a:tc>
                <a:extLst>
                  <a:ext uri="{0D108BD9-81ED-4DB2-BD59-A6C34878D82A}">
                    <a16:rowId xmlns:a16="http://schemas.microsoft.com/office/drawing/2014/main" val="1689667337"/>
                  </a:ext>
                </a:extLst>
              </a:tr>
            </a:tbl>
          </a:graphicData>
        </a:graphic>
      </p:graphicFrame>
      <p:graphicFrame>
        <p:nvGraphicFramePr>
          <p:cNvPr id="16" name="Таблица 19">
            <a:extLst>
              <a:ext uri="{FF2B5EF4-FFF2-40B4-BE49-F238E27FC236}">
                <a16:creationId xmlns:a16="http://schemas.microsoft.com/office/drawing/2014/main" id="{C97318A9-03D0-BEC0-DDF6-3183985BFE3B}"/>
              </a:ext>
            </a:extLst>
          </p:cNvPr>
          <p:cNvGraphicFramePr>
            <a:graphicFrameLocks noGrp="1"/>
          </p:cNvGraphicFramePr>
          <p:nvPr>
            <p:extLst>
              <p:ext uri="{D42A27DB-BD31-4B8C-83A1-F6EECF244321}">
                <p14:modId xmlns:p14="http://schemas.microsoft.com/office/powerpoint/2010/main" val="2321238095"/>
              </p:ext>
            </p:extLst>
          </p:nvPr>
        </p:nvGraphicFramePr>
        <p:xfrm>
          <a:off x="4406435" y="3084727"/>
          <a:ext cx="4056179" cy="1294326"/>
        </p:xfrm>
        <a:graphic>
          <a:graphicData uri="http://schemas.openxmlformats.org/drawingml/2006/table">
            <a:tbl>
              <a:tblPr firstRow="1" bandRow="1">
                <a:tableStyleId>{C4B1156A-380E-4F78-BDF5-A606A8083BF9}</a:tableStyleId>
              </a:tblPr>
              <a:tblGrid>
                <a:gridCol w="834807">
                  <a:extLst>
                    <a:ext uri="{9D8B030D-6E8A-4147-A177-3AD203B41FA5}">
                      <a16:colId xmlns:a16="http://schemas.microsoft.com/office/drawing/2014/main" val="4044198729"/>
                    </a:ext>
                  </a:extLst>
                </a:gridCol>
                <a:gridCol w="823800">
                  <a:extLst>
                    <a:ext uri="{9D8B030D-6E8A-4147-A177-3AD203B41FA5}">
                      <a16:colId xmlns:a16="http://schemas.microsoft.com/office/drawing/2014/main" val="1484437758"/>
                    </a:ext>
                  </a:extLst>
                </a:gridCol>
                <a:gridCol w="796954">
                  <a:extLst>
                    <a:ext uri="{9D8B030D-6E8A-4147-A177-3AD203B41FA5}">
                      <a16:colId xmlns:a16="http://schemas.microsoft.com/office/drawing/2014/main" val="2571168934"/>
                    </a:ext>
                  </a:extLst>
                </a:gridCol>
                <a:gridCol w="652662">
                  <a:extLst>
                    <a:ext uri="{9D8B030D-6E8A-4147-A177-3AD203B41FA5}">
                      <a16:colId xmlns:a16="http://schemas.microsoft.com/office/drawing/2014/main" val="1653370376"/>
                    </a:ext>
                  </a:extLst>
                </a:gridCol>
                <a:gridCol w="947956">
                  <a:extLst>
                    <a:ext uri="{9D8B030D-6E8A-4147-A177-3AD203B41FA5}">
                      <a16:colId xmlns:a16="http://schemas.microsoft.com/office/drawing/2014/main" val="1264664062"/>
                    </a:ext>
                  </a:extLst>
                </a:gridCol>
              </a:tblGrid>
              <a:tr h="648374">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                                                                 </a:t>
                      </a:r>
                      <a:r>
                        <a:rPr lang="ru-RU" sz="1000" b="0" dirty="0">
                          <a:latin typeface="Times New Roman" panose="02020603050405020304" pitchFamily="18" charset="0"/>
                          <a:cs typeface="Times New Roman" panose="02020603050405020304" pitchFamily="18" charset="0"/>
                        </a:rPr>
                        <a:t>единая субвенция</a:t>
                      </a:r>
                    </a:p>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      </a:t>
                      </a:r>
                    </a:p>
                  </a:txBody>
                  <a:tcPr/>
                </a:tc>
                <a:tc hMerge="1">
                  <a:txBody>
                    <a:bodyPr/>
                    <a:lstStyle/>
                    <a:p>
                      <a:endParaRPr lang="ru-RU" sz="1000" dirty="0">
                        <a:latin typeface="Times New Roman" panose="02020603050405020304" pitchFamily="18" charset="0"/>
                        <a:cs typeface="Times New Roman" panose="02020603050405020304" pitchFamily="18" charset="0"/>
                      </a:endParaRPr>
                    </a:p>
                  </a:txBody>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2789245580"/>
                  </a:ext>
                </a:extLst>
              </a:tr>
              <a:tr h="378616">
                <a:tc>
                  <a:txBody>
                    <a:bodyPr/>
                    <a:lstStyle/>
                    <a:p>
                      <a:r>
                        <a:rPr lang="ru-RU" sz="1000" dirty="0">
                          <a:latin typeface="Times New Roman" panose="02020603050405020304" pitchFamily="18" charset="0"/>
                          <a:cs typeface="Times New Roman" panose="02020603050405020304" pitchFamily="18" charset="0"/>
                        </a:rPr>
                        <a:t>2024 год</a:t>
                      </a:r>
                    </a:p>
                  </a:txBody>
                  <a:tcPr/>
                </a:tc>
                <a:tc>
                  <a:txBody>
                    <a:bodyPr/>
                    <a:lstStyle/>
                    <a:p>
                      <a:r>
                        <a:rPr lang="ru-RU" sz="1000" dirty="0">
                          <a:latin typeface="Times New Roman" panose="02020603050405020304" pitchFamily="18" charset="0"/>
                          <a:cs typeface="Times New Roman" panose="02020603050405020304" pitchFamily="18" charset="0"/>
                        </a:rPr>
                        <a:t>2025 год</a:t>
                      </a:r>
                    </a:p>
                  </a:txBody>
                  <a:tcPr/>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2026 год</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2027 год</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2028 год</a:t>
                      </a:r>
                    </a:p>
                  </a:txBody>
                  <a:tcPr marL="7620" marR="7620" marT="7620" marB="0"/>
                </a:tc>
                <a:extLst>
                  <a:ext uri="{0D108BD9-81ED-4DB2-BD59-A6C34878D82A}">
                    <a16:rowId xmlns:a16="http://schemas.microsoft.com/office/drawing/2014/main" val="1645936477"/>
                  </a:ext>
                </a:extLst>
              </a:tr>
              <a:tr h="267336">
                <a:tc>
                  <a:txBody>
                    <a:bodyPr/>
                    <a:lstStyle/>
                    <a:p>
                      <a:r>
                        <a:rPr lang="ru-RU" sz="1000" dirty="0">
                          <a:latin typeface="Times New Roman" panose="02020603050405020304" pitchFamily="18" charset="0"/>
                          <a:cs typeface="Times New Roman" panose="02020603050405020304" pitchFamily="18" charset="0"/>
                        </a:rPr>
                        <a:t>2838247,00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2895220,00</a:t>
                      </a:r>
                    </a:p>
                  </a:txBody>
                  <a:tcPr/>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3838000,00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3991519,00</a:t>
                      </a:r>
                    </a:p>
                  </a:txBody>
                  <a:tcPr marL="7620" marR="7620" marT="762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latin typeface="Times New Roman" panose="02020603050405020304" pitchFamily="18" charset="0"/>
                          <a:cs typeface="Times New Roman" panose="02020603050405020304" pitchFamily="18" charset="0"/>
                        </a:rPr>
                        <a:t>4095674,00</a:t>
                      </a:r>
                    </a:p>
                  </a:txBody>
                  <a:tcPr marL="7620" marR="7620" marT="7620" marB="0"/>
                </a:tc>
                <a:extLst>
                  <a:ext uri="{0D108BD9-81ED-4DB2-BD59-A6C34878D82A}">
                    <a16:rowId xmlns:a16="http://schemas.microsoft.com/office/drawing/2014/main" val="1689667337"/>
                  </a:ext>
                </a:extLst>
              </a:tr>
            </a:tbl>
          </a:graphicData>
        </a:graphic>
      </p:graphicFrame>
      <p:graphicFrame>
        <p:nvGraphicFramePr>
          <p:cNvPr id="17" name="Таблица 19">
            <a:extLst>
              <a:ext uri="{FF2B5EF4-FFF2-40B4-BE49-F238E27FC236}">
                <a16:creationId xmlns:a16="http://schemas.microsoft.com/office/drawing/2014/main" id="{B4C7C51A-B68E-8805-F595-6E8654CFCE10}"/>
              </a:ext>
            </a:extLst>
          </p:cNvPr>
          <p:cNvGraphicFramePr>
            <a:graphicFrameLocks noGrp="1"/>
          </p:cNvGraphicFramePr>
          <p:nvPr>
            <p:extLst>
              <p:ext uri="{D42A27DB-BD31-4B8C-83A1-F6EECF244321}">
                <p14:modId xmlns:p14="http://schemas.microsoft.com/office/powerpoint/2010/main" val="3864120119"/>
              </p:ext>
            </p:extLst>
          </p:nvPr>
        </p:nvGraphicFramePr>
        <p:xfrm>
          <a:off x="175127" y="4411727"/>
          <a:ext cx="4056179" cy="1109640"/>
        </p:xfrm>
        <a:graphic>
          <a:graphicData uri="http://schemas.openxmlformats.org/drawingml/2006/table">
            <a:tbl>
              <a:tblPr firstRow="1" bandRow="1">
                <a:tableStyleId>{C4B1156A-380E-4F78-BDF5-A606A8083BF9}</a:tableStyleId>
              </a:tblPr>
              <a:tblGrid>
                <a:gridCol w="834807">
                  <a:extLst>
                    <a:ext uri="{9D8B030D-6E8A-4147-A177-3AD203B41FA5}">
                      <a16:colId xmlns:a16="http://schemas.microsoft.com/office/drawing/2014/main" val="4044198729"/>
                    </a:ext>
                  </a:extLst>
                </a:gridCol>
                <a:gridCol w="823800">
                  <a:extLst>
                    <a:ext uri="{9D8B030D-6E8A-4147-A177-3AD203B41FA5}">
                      <a16:colId xmlns:a16="http://schemas.microsoft.com/office/drawing/2014/main" val="1484437758"/>
                    </a:ext>
                  </a:extLst>
                </a:gridCol>
                <a:gridCol w="796954">
                  <a:extLst>
                    <a:ext uri="{9D8B030D-6E8A-4147-A177-3AD203B41FA5}">
                      <a16:colId xmlns:a16="http://schemas.microsoft.com/office/drawing/2014/main" val="2571168934"/>
                    </a:ext>
                  </a:extLst>
                </a:gridCol>
                <a:gridCol w="652662">
                  <a:extLst>
                    <a:ext uri="{9D8B030D-6E8A-4147-A177-3AD203B41FA5}">
                      <a16:colId xmlns:a16="http://schemas.microsoft.com/office/drawing/2014/main" val="1653370376"/>
                    </a:ext>
                  </a:extLst>
                </a:gridCol>
                <a:gridCol w="947956">
                  <a:extLst>
                    <a:ext uri="{9D8B030D-6E8A-4147-A177-3AD203B41FA5}">
                      <a16:colId xmlns:a16="http://schemas.microsoft.com/office/drawing/2014/main" val="1264664062"/>
                    </a:ext>
                  </a:extLst>
                </a:gridCol>
              </a:tblGrid>
              <a:tr h="543464">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                                                   на государственную регистрацию актов                </a:t>
                      </a:r>
                    </a:p>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                                         гражданского состояния</a:t>
                      </a:r>
                      <a:r>
                        <a:rPr lang="ru-RU" sz="1000" dirty="0">
                          <a:latin typeface="Times New Roman" panose="02020603050405020304" pitchFamily="18" charset="0"/>
                          <a:cs typeface="Times New Roman" panose="02020603050405020304" pitchFamily="18" charset="0"/>
                        </a:rPr>
                        <a:t>                    </a:t>
                      </a:r>
                    </a:p>
                  </a:txBody>
                  <a:tcPr/>
                </a:tc>
                <a:tc hMerge="1">
                  <a:txBody>
                    <a:bodyPr/>
                    <a:lstStyle/>
                    <a:p>
                      <a:endParaRPr lang="ru-RU" sz="1000" dirty="0">
                        <a:latin typeface="Times New Roman" panose="02020603050405020304" pitchFamily="18" charset="0"/>
                        <a:cs typeface="Times New Roman" panose="02020603050405020304" pitchFamily="18" charset="0"/>
                      </a:endParaRPr>
                    </a:p>
                  </a:txBody>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2789245580"/>
                  </a:ext>
                </a:extLst>
              </a:tr>
              <a:tr h="264172">
                <a:tc>
                  <a:txBody>
                    <a:bodyPr/>
                    <a:lstStyle/>
                    <a:p>
                      <a:r>
                        <a:rPr lang="ru-RU" sz="1000" dirty="0">
                          <a:latin typeface="Times New Roman" panose="02020603050405020304" pitchFamily="18" charset="0"/>
                          <a:cs typeface="Times New Roman" panose="02020603050405020304" pitchFamily="18" charset="0"/>
                        </a:rPr>
                        <a:t>2024 год</a:t>
                      </a:r>
                    </a:p>
                  </a:txBody>
                  <a:tcPr/>
                </a:tc>
                <a:tc>
                  <a:txBody>
                    <a:bodyPr/>
                    <a:lstStyle/>
                    <a:p>
                      <a:r>
                        <a:rPr lang="ru-RU" sz="1000" dirty="0">
                          <a:latin typeface="Times New Roman" panose="02020603050405020304" pitchFamily="18" charset="0"/>
                          <a:cs typeface="Times New Roman" panose="02020603050405020304" pitchFamily="18" charset="0"/>
                        </a:rPr>
                        <a:t>2025 год</a:t>
                      </a:r>
                    </a:p>
                  </a:txBody>
                  <a:tcPr/>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2026 год</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2027 год</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2028 год</a:t>
                      </a:r>
                    </a:p>
                  </a:txBody>
                  <a:tcPr marL="7620" marR="7620" marT="7620" marB="0"/>
                </a:tc>
                <a:extLst>
                  <a:ext uri="{0D108BD9-81ED-4DB2-BD59-A6C34878D82A}">
                    <a16:rowId xmlns:a16="http://schemas.microsoft.com/office/drawing/2014/main" val="1645936477"/>
                  </a:ext>
                </a:extLst>
              </a:tr>
              <a:tr h="302004">
                <a:tc>
                  <a:txBody>
                    <a:bodyPr/>
                    <a:lstStyle/>
                    <a:p>
                      <a:r>
                        <a:rPr lang="ru-RU" sz="1000" dirty="0">
                          <a:latin typeface="Times New Roman" panose="02020603050405020304" pitchFamily="18" charset="0"/>
                          <a:cs typeface="Times New Roman" panose="02020603050405020304" pitchFamily="18" charset="0"/>
                        </a:rPr>
                        <a:t>1085733,00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1724212,00</a:t>
                      </a:r>
                    </a:p>
                  </a:txBody>
                  <a:tcPr/>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1686761,00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1741060,00</a:t>
                      </a:r>
                    </a:p>
                  </a:txBody>
                  <a:tcPr marL="7620" marR="7620" marT="762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latin typeface="Times New Roman" panose="02020603050405020304" pitchFamily="18" charset="0"/>
                          <a:cs typeface="Times New Roman" panose="02020603050405020304" pitchFamily="18" charset="0"/>
                        </a:rPr>
                        <a:t>1797531,00</a:t>
                      </a:r>
                    </a:p>
                  </a:txBody>
                  <a:tcPr marL="7620" marR="7620" marT="7620" marB="0"/>
                </a:tc>
                <a:extLst>
                  <a:ext uri="{0D108BD9-81ED-4DB2-BD59-A6C34878D82A}">
                    <a16:rowId xmlns:a16="http://schemas.microsoft.com/office/drawing/2014/main" val="1689667337"/>
                  </a:ext>
                </a:extLst>
              </a:tr>
            </a:tbl>
          </a:graphicData>
        </a:graphic>
      </p:graphicFrame>
      <p:graphicFrame>
        <p:nvGraphicFramePr>
          <p:cNvPr id="18" name="Таблица 19">
            <a:extLst>
              <a:ext uri="{FF2B5EF4-FFF2-40B4-BE49-F238E27FC236}">
                <a16:creationId xmlns:a16="http://schemas.microsoft.com/office/drawing/2014/main" id="{73822BD3-94F4-4F9A-7654-43C803DF84E6}"/>
              </a:ext>
            </a:extLst>
          </p:cNvPr>
          <p:cNvGraphicFramePr>
            <a:graphicFrameLocks noGrp="1"/>
          </p:cNvGraphicFramePr>
          <p:nvPr>
            <p:extLst>
              <p:ext uri="{D42A27DB-BD31-4B8C-83A1-F6EECF244321}">
                <p14:modId xmlns:p14="http://schemas.microsoft.com/office/powerpoint/2010/main" val="1734806226"/>
              </p:ext>
            </p:extLst>
          </p:nvPr>
        </p:nvGraphicFramePr>
        <p:xfrm>
          <a:off x="4406433" y="4393627"/>
          <a:ext cx="4056179" cy="1109640"/>
        </p:xfrm>
        <a:graphic>
          <a:graphicData uri="http://schemas.openxmlformats.org/drawingml/2006/table">
            <a:tbl>
              <a:tblPr firstRow="1" bandRow="1">
                <a:tableStyleId>{C4B1156A-380E-4F78-BDF5-A606A8083BF9}</a:tableStyleId>
              </a:tblPr>
              <a:tblGrid>
                <a:gridCol w="834807">
                  <a:extLst>
                    <a:ext uri="{9D8B030D-6E8A-4147-A177-3AD203B41FA5}">
                      <a16:colId xmlns:a16="http://schemas.microsoft.com/office/drawing/2014/main" val="4044198729"/>
                    </a:ext>
                  </a:extLst>
                </a:gridCol>
                <a:gridCol w="823800">
                  <a:extLst>
                    <a:ext uri="{9D8B030D-6E8A-4147-A177-3AD203B41FA5}">
                      <a16:colId xmlns:a16="http://schemas.microsoft.com/office/drawing/2014/main" val="1484437758"/>
                    </a:ext>
                  </a:extLst>
                </a:gridCol>
                <a:gridCol w="796954">
                  <a:extLst>
                    <a:ext uri="{9D8B030D-6E8A-4147-A177-3AD203B41FA5}">
                      <a16:colId xmlns:a16="http://schemas.microsoft.com/office/drawing/2014/main" val="2571168934"/>
                    </a:ext>
                  </a:extLst>
                </a:gridCol>
                <a:gridCol w="652662">
                  <a:extLst>
                    <a:ext uri="{9D8B030D-6E8A-4147-A177-3AD203B41FA5}">
                      <a16:colId xmlns:a16="http://schemas.microsoft.com/office/drawing/2014/main" val="1653370376"/>
                    </a:ext>
                  </a:extLst>
                </a:gridCol>
                <a:gridCol w="947956">
                  <a:extLst>
                    <a:ext uri="{9D8B030D-6E8A-4147-A177-3AD203B41FA5}">
                      <a16:colId xmlns:a16="http://schemas.microsoft.com/office/drawing/2014/main" val="1264664062"/>
                    </a:ext>
                  </a:extLst>
                </a:gridCol>
              </a:tblGrid>
              <a:tr h="543464">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                     </a:t>
                      </a:r>
                      <a:r>
                        <a:rPr lang="ru-RU" sz="1000" b="0" dirty="0">
                          <a:latin typeface="Times New Roman" panose="02020603050405020304" pitchFamily="18" charset="0"/>
                          <a:cs typeface="Times New Roman" panose="02020603050405020304" pitchFamily="18" charset="0"/>
                        </a:rPr>
                        <a:t>прочие субвенции</a:t>
                      </a:r>
                    </a:p>
                  </a:txBody>
                  <a:tcPr/>
                </a:tc>
                <a:tc hMerge="1">
                  <a:txBody>
                    <a:bodyPr/>
                    <a:lstStyle/>
                    <a:p>
                      <a:endParaRPr lang="ru-RU" sz="1000" dirty="0">
                        <a:latin typeface="Times New Roman" panose="02020603050405020304" pitchFamily="18" charset="0"/>
                        <a:cs typeface="Times New Roman" panose="02020603050405020304" pitchFamily="18" charset="0"/>
                      </a:endParaRPr>
                    </a:p>
                  </a:txBody>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2789245580"/>
                  </a:ext>
                </a:extLst>
              </a:tr>
              <a:tr h="264172">
                <a:tc>
                  <a:txBody>
                    <a:bodyPr/>
                    <a:lstStyle/>
                    <a:p>
                      <a:r>
                        <a:rPr lang="ru-RU" sz="1000" dirty="0">
                          <a:latin typeface="Times New Roman" panose="02020603050405020304" pitchFamily="18" charset="0"/>
                          <a:cs typeface="Times New Roman" panose="02020603050405020304" pitchFamily="18" charset="0"/>
                        </a:rPr>
                        <a:t>2024 год</a:t>
                      </a:r>
                    </a:p>
                  </a:txBody>
                  <a:tcPr/>
                </a:tc>
                <a:tc>
                  <a:txBody>
                    <a:bodyPr/>
                    <a:lstStyle/>
                    <a:p>
                      <a:r>
                        <a:rPr lang="ru-RU" sz="1000" dirty="0">
                          <a:latin typeface="Times New Roman" panose="02020603050405020304" pitchFamily="18" charset="0"/>
                          <a:cs typeface="Times New Roman" panose="02020603050405020304" pitchFamily="18" charset="0"/>
                        </a:rPr>
                        <a:t>2025 год</a:t>
                      </a:r>
                    </a:p>
                  </a:txBody>
                  <a:tcPr/>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2026 год</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2027 год</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2028 год</a:t>
                      </a:r>
                    </a:p>
                  </a:txBody>
                  <a:tcPr marL="7620" marR="7620" marT="7620" marB="0"/>
                </a:tc>
                <a:extLst>
                  <a:ext uri="{0D108BD9-81ED-4DB2-BD59-A6C34878D82A}">
                    <a16:rowId xmlns:a16="http://schemas.microsoft.com/office/drawing/2014/main" val="1645936477"/>
                  </a:ext>
                </a:extLst>
              </a:tr>
              <a:tr h="302004">
                <a:tc>
                  <a:txBody>
                    <a:bodyPr/>
                    <a:lstStyle/>
                    <a:p>
                      <a:r>
                        <a:rPr lang="ru-RU" sz="1000" dirty="0">
                          <a:latin typeface="Times New Roman" panose="02020603050405020304" pitchFamily="18" charset="0"/>
                          <a:cs typeface="Times New Roman" panose="02020603050405020304" pitchFamily="18" charset="0"/>
                        </a:rPr>
                        <a:t>569098,00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278975,00</a:t>
                      </a:r>
                    </a:p>
                  </a:txBody>
                  <a:tcPr/>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288966,00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300525,00</a:t>
                      </a:r>
                    </a:p>
                  </a:txBody>
                  <a:tcPr marL="7620" marR="7620" marT="762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latin typeface="Times New Roman" panose="02020603050405020304" pitchFamily="18" charset="0"/>
                          <a:cs typeface="Times New Roman" panose="02020603050405020304" pitchFamily="18" charset="0"/>
                        </a:rPr>
                        <a:t>312546,00</a:t>
                      </a:r>
                    </a:p>
                  </a:txBody>
                  <a:tcPr marL="7620" marR="7620" marT="7620" marB="0"/>
                </a:tc>
                <a:extLst>
                  <a:ext uri="{0D108BD9-81ED-4DB2-BD59-A6C34878D82A}">
                    <a16:rowId xmlns:a16="http://schemas.microsoft.com/office/drawing/2014/main" val="1689667337"/>
                  </a:ext>
                </a:extLst>
              </a:tr>
            </a:tbl>
          </a:graphicData>
        </a:graphic>
      </p:graphicFrame>
      <p:pic>
        <p:nvPicPr>
          <p:cNvPr id="19" name="Рисунок 18">
            <a:extLst>
              <a:ext uri="{FF2B5EF4-FFF2-40B4-BE49-F238E27FC236}">
                <a16:creationId xmlns:a16="http://schemas.microsoft.com/office/drawing/2014/main" id="{311D4E8D-264E-42D4-8976-24B8FE5EBE65}"/>
              </a:ext>
            </a:extLst>
          </p:cNvPr>
          <p:cNvPicPr>
            <a:picLocks noChangeAspect="1"/>
          </p:cNvPicPr>
          <p:nvPr/>
        </p:nvPicPr>
        <p:blipFill>
          <a:blip r:embed="rId5"/>
          <a:stretch>
            <a:fillRect/>
          </a:stretch>
        </p:blipFill>
        <p:spPr>
          <a:xfrm>
            <a:off x="203918" y="1960667"/>
            <a:ext cx="902286" cy="637983"/>
          </a:xfrm>
          <a:prstGeom prst="rect">
            <a:avLst/>
          </a:prstGeom>
        </p:spPr>
      </p:pic>
      <p:pic>
        <p:nvPicPr>
          <p:cNvPr id="20" name="Рисунок 19">
            <a:extLst>
              <a:ext uri="{FF2B5EF4-FFF2-40B4-BE49-F238E27FC236}">
                <a16:creationId xmlns:a16="http://schemas.microsoft.com/office/drawing/2014/main" id="{294D4860-C3D8-D874-0452-8CFFFA11D554}"/>
              </a:ext>
            </a:extLst>
          </p:cNvPr>
          <p:cNvPicPr>
            <a:picLocks noChangeAspect="1"/>
          </p:cNvPicPr>
          <p:nvPr/>
        </p:nvPicPr>
        <p:blipFill>
          <a:blip r:embed="rId6"/>
          <a:stretch>
            <a:fillRect/>
          </a:stretch>
        </p:blipFill>
        <p:spPr>
          <a:xfrm>
            <a:off x="4464015" y="1971784"/>
            <a:ext cx="902286" cy="528136"/>
          </a:xfrm>
          <a:prstGeom prst="rect">
            <a:avLst/>
          </a:prstGeom>
        </p:spPr>
      </p:pic>
      <p:pic>
        <p:nvPicPr>
          <p:cNvPr id="21" name="Рисунок 20">
            <a:extLst>
              <a:ext uri="{FF2B5EF4-FFF2-40B4-BE49-F238E27FC236}">
                <a16:creationId xmlns:a16="http://schemas.microsoft.com/office/drawing/2014/main" id="{4F61AC1D-1338-221C-D99A-74C59886096D}"/>
              </a:ext>
            </a:extLst>
          </p:cNvPr>
          <p:cNvPicPr>
            <a:picLocks noChangeAspect="1"/>
          </p:cNvPicPr>
          <p:nvPr/>
        </p:nvPicPr>
        <p:blipFill>
          <a:blip r:embed="rId7"/>
          <a:stretch>
            <a:fillRect/>
          </a:stretch>
        </p:blipFill>
        <p:spPr>
          <a:xfrm>
            <a:off x="233965" y="3234625"/>
            <a:ext cx="902286" cy="573977"/>
          </a:xfrm>
          <a:prstGeom prst="rect">
            <a:avLst/>
          </a:prstGeom>
        </p:spPr>
      </p:pic>
      <p:pic>
        <p:nvPicPr>
          <p:cNvPr id="22" name="Рисунок 21">
            <a:extLst>
              <a:ext uri="{FF2B5EF4-FFF2-40B4-BE49-F238E27FC236}">
                <a16:creationId xmlns:a16="http://schemas.microsoft.com/office/drawing/2014/main" id="{DB4DD769-F03E-A0E4-18B5-84CAD9DCB275}"/>
              </a:ext>
            </a:extLst>
          </p:cNvPr>
          <p:cNvPicPr>
            <a:picLocks noChangeAspect="1"/>
          </p:cNvPicPr>
          <p:nvPr/>
        </p:nvPicPr>
        <p:blipFill>
          <a:blip r:embed="rId8"/>
          <a:stretch>
            <a:fillRect/>
          </a:stretch>
        </p:blipFill>
        <p:spPr>
          <a:xfrm>
            <a:off x="5532238" y="3092348"/>
            <a:ext cx="902286" cy="540702"/>
          </a:xfrm>
          <a:prstGeom prst="rect">
            <a:avLst/>
          </a:prstGeom>
        </p:spPr>
      </p:pic>
      <p:pic>
        <p:nvPicPr>
          <p:cNvPr id="23" name="Рисунок 22">
            <a:extLst>
              <a:ext uri="{FF2B5EF4-FFF2-40B4-BE49-F238E27FC236}">
                <a16:creationId xmlns:a16="http://schemas.microsoft.com/office/drawing/2014/main" id="{F3589507-C96F-4D2C-207A-0A13E5E52E21}"/>
              </a:ext>
            </a:extLst>
          </p:cNvPr>
          <p:cNvPicPr>
            <a:picLocks noChangeAspect="1"/>
          </p:cNvPicPr>
          <p:nvPr/>
        </p:nvPicPr>
        <p:blipFill>
          <a:blip r:embed="rId9"/>
          <a:stretch>
            <a:fillRect/>
          </a:stretch>
        </p:blipFill>
        <p:spPr>
          <a:xfrm>
            <a:off x="4464015" y="3092348"/>
            <a:ext cx="1003527" cy="540702"/>
          </a:xfrm>
          <a:prstGeom prst="rect">
            <a:avLst/>
          </a:prstGeom>
        </p:spPr>
      </p:pic>
      <p:pic>
        <p:nvPicPr>
          <p:cNvPr id="24" name="Рисунок 23">
            <a:extLst>
              <a:ext uri="{FF2B5EF4-FFF2-40B4-BE49-F238E27FC236}">
                <a16:creationId xmlns:a16="http://schemas.microsoft.com/office/drawing/2014/main" id="{886BB989-44E0-5229-F4DA-5EA075555772}"/>
              </a:ext>
            </a:extLst>
          </p:cNvPr>
          <p:cNvPicPr>
            <a:picLocks noChangeAspect="1"/>
          </p:cNvPicPr>
          <p:nvPr/>
        </p:nvPicPr>
        <p:blipFill>
          <a:blip r:embed="rId10"/>
          <a:stretch>
            <a:fillRect/>
          </a:stretch>
        </p:blipFill>
        <p:spPr>
          <a:xfrm>
            <a:off x="203918" y="4404985"/>
            <a:ext cx="902286" cy="551473"/>
          </a:xfrm>
          <a:prstGeom prst="rect">
            <a:avLst/>
          </a:prstGeom>
        </p:spPr>
      </p:pic>
      <p:pic>
        <p:nvPicPr>
          <p:cNvPr id="25" name="Рисунок 24">
            <a:extLst>
              <a:ext uri="{FF2B5EF4-FFF2-40B4-BE49-F238E27FC236}">
                <a16:creationId xmlns:a16="http://schemas.microsoft.com/office/drawing/2014/main" id="{FBFF1C76-F09C-5442-21D9-F116A3808CD6}"/>
              </a:ext>
            </a:extLst>
          </p:cNvPr>
          <p:cNvPicPr>
            <a:picLocks noChangeAspect="1"/>
          </p:cNvPicPr>
          <p:nvPr/>
        </p:nvPicPr>
        <p:blipFill>
          <a:blip r:embed="rId11"/>
          <a:stretch>
            <a:fillRect/>
          </a:stretch>
        </p:blipFill>
        <p:spPr>
          <a:xfrm>
            <a:off x="4464015" y="4444181"/>
            <a:ext cx="781677" cy="429824"/>
          </a:xfrm>
          <a:prstGeom prst="rect">
            <a:avLst/>
          </a:prstGeom>
        </p:spPr>
      </p:pic>
      <p:sp>
        <p:nvSpPr>
          <p:cNvPr id="26" name="Прямоугольник: скругленные углы 17">
            <a:extLst>
              <a:ext uri="{FF2B5EF4-FFF2-40B4-BE49-F238E27FC236}">
                <a16:creationId xmlns:a16="http://schemas.microsoft.com/office/drawing/2014/main" id="{117DE9B5-F97F-75F2-D961-DF77C35632FE}"/>
              </a:ext>
            </a:extLst>
          </p:cNvPr>
          <p:cNvSpPr/>
          <p:nvPr/>
        </p:nvSpPr>
        <p:spPr>
          <a:xfrm>
            <a:off x="8637741" y="592128"/>
            <a:ext cx="3419945" cy="340587"/>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rgbClr val="7030A0"/>
                </a:solidFill>
                <a:latin typeface="Times New Roman" panose="02020603050405020304" pitchFamily="18" charset="0"/>
                <a:cs typeface="Times New Roman" panose="02020603050405020304" pitchFamily="18" charset="0"/>
              </a:rPr>
              <a:t>Безопасность жизнедеятельности</a:t>
            </a:r>
          </a:p>
        </p:txBody>
      </p:sp>
      <p:graphicFrame>
        <p:nvGraphicFramePr>
          <p:cNvPr id="27" name="Таблица 19">
            <a:extLst>
              <a:ext uri="{FF2B5EF4-FFF2-40B4-BE49-F238E27FC236}">
                <a16:creationId xmlns:a16="http://schemas.microsoft.com/office/drawing/2014/main" id="{B6083D99-7E15-F47F-7871-8FBED66FF107}"/>
              </a:ext>
            </a:extLst>
          </p:cNvPr>
          <p:cNvGraphicFramePr>
            <a:graphicFrameLocks noGrp="1"/>
          </p:cNvGraphicFramePr>
          <p:nvPr>
            <p:extLst>
              <p:ext uri="{D42A27DB-BD31-4B8C-83A1-F6EECF244321}">
                <p14:modId xmlns:p14="http://schemas.microsoft.com/office/powerpoint/2010/main" val="1546396393"/>
              </p:ext>
            </p:extLst>
          </p:nvPr>
        </p:nvGraphicFramePr>
        <p:xfrm>
          <a:off x="781410" y="5659403"/>
          <a:ext cx="6584123" cy="741680"/>
        </p:xfrm>
        <a:graphic>
          <a:graphicData uri="http://schemas.openxmlformats.org/drawingml/2006/table">
            <a:tbl>
              <a:tblPr firstRow="1" bandRow="1">
                <a:tableStyleId>{8A107856-5554-42FB-B03E-39F5DBC370BA}</a:tableStyleId>
              </a:tblPr>
              <a:tblGrid>
                <a:gridCol w="661496">
                  <a:extLst>
                    <a:ext uri="{9D8B030D-6E8A-4147-A177-3AD203B41FA5}">
                      <a16:colId xmlns:a16="http://schemas.microsoft.com/office/drawing/2014/main" val="3884024598"/>
                    </a:ext>
                  </a:extLst>
                </a:gridCol>
                <a:gridCol w="1015068">
                  <a:extLst>
                    <a:ext uri="{9D8B030D-6E8A-4147-A177-3AD203B41FA5}">
                      <a16:colId xmlns:a16="http://schemas.microsoft.com/office/drawing/2014/main" val="4057718499"/>
                    </a:ext>
                  </a:extLst>
                </a:gridCol>
                <a:gridCol w="1174458">
                  <a:extLst>
                    <a:ext uri="{9D8B030D-6E8A-4147-A177-3AD203B41FA5}">
                      <a16:colId xmlns:a16="http://schemas.microsoft.com/office/drawing/2014/main" val="3466239573"/>
                    </a:ext>
                  </a:extLst>
                </a:gridCol>
                <a:gridCol w="1249960">
                  <a:extLst>
                    <a:ext uri="{9D8B030D-6E8A-4147-A177-3AD203B41FA5}">
                      <a16:colId xmlns:a16="http://schemas.microsoft.com/office/drawing/2014/main" val="3135363515"/>
                    </a:ext>
                  </a:extLst>
                </a:gridCol>
                <a:gridCol w="1275127">
                  <a:extLst>
                    <a:ext uri="{9D8B030D-6E8A-4147-A177-3AD203B41FA5}">
                      <a16:colId xmlns:a16="http://schemas.microsoft.com/office/drawing/2014/main" val="1465279880"/>
                    </a:ext>
                  </a:extLst>
                </a:gridCol>
                <a:gridCol w="1208014">
                  <a:extLst>
                    <a:ext uri="{9D8B030D-6E8A-4147-A177-3AD203B41FA5}">
                      <a16:colId xmlns:a16="http://schemas.microsoft.com/office/drawing/2014/main" val="2144537605"/>
                    </a:ext>
                  </a:extLst>
                </a:gridCol>
              </a:tblGrid>
              <a:tr h="370840">
                <a:tc>
                  <a:txBody>
                    <a:bodyPr/>
                    <a:lstStyle/>
                    <a:p>
                      <a:pPr algn="ctr"/>
                      <a:r>
                        <a:rPr lang="ru-RU" sz="1000" dirty="0">
                          <a:solidFill>
                            <a:schemeClr val="tx1">
                              <a:lumMod val="95000"/>
                              <a:lumOff val="5000"/>
                            </a:schemeClr>
                          </a:solidFill>
                          <a:latin typeface="Times New Roman" pitchFamily="18" charset="0"/>
                          <a:cs typeface="Times New Roman" pitchFamily="18" charset="0"/>
                        </a:rPr>
                        <a:t>ИТОГО</a:t>
                      </a:r>
                    </a:p>
                  </a:txBody>
                  <a:tcPr/>
                </a:tc>
                <a:tc>
                  <a:txBody>
                    <a:bodyPr/>
                    <a:lstStyle/>
                    <a:p>
                      <a:pPr algn="ctr" fontAlgn="t"/>
                      <a:r>
                        <a:rPr lang="ru-RU" sz="1000" b="1" i="0" u="none" strike="noStrike" dirty="0">
                          <a:latin typeface="Times New Roman"/>
                        </a:rPr>
                        <a:t>2024 год</a:t>
                      </a:r>
                    </a:p>
                  </a:txBody>
                  <a:tcPr marL="7620" marR="7620" marT="7620" marB="0" anchor="ctr"/>
                </a:tc>
                <a:tc>
                  <a:txBody>
                    <a:bodyPr/>
                    <a:lstStyle/>
                    <a:p>
                      <a:pPr algn="ctr" fontAlgn="t"/>
                      <a:r>
                        <a:rPr lang="ru-RU" sz="1000" b="1" i="0" u="none" strike="noStrike" dirty="0">
                          <a:latin typeface="Times New Roman"/>
                        </a:rPr>
                        <a:t>2025 год</a:t>
                      </a:r>
                    </a:p>
                  </a:txBody>
                  <a:tcPr marL="7620" marR="7620" marT="7620" marB="0" anchor="ctr"/>
                </a:tc>
                <a:tc>
                  <a:txBody>
                    <a:bodyPr/>
                    <a:lstStyle/>
                    <a:p>
                      <a:pPr algn="ctr" fontAlgn="t"/>
                      <a:r>
                        <a:rPr lang="ru-RU" sz="1000" b="1" i="0" u="none" strike="noStrike" dirty="0">
                          <a:latin typeface="Times New Roman"/>
                        </a:rPr>
                        <a:t>2026 год</a:t>
                      </a:r>
                    </a:p>
                  </a:txBody>
                  <a:tcPr marL="7620" marR="7620" marT="7620" marB="0" anchor="ctr"/>
                </a:tc>
                <a:tc>
                  <a:txBody>
                    <a:bodyPr/>
                    <a:lstStyle/>
                    <a:p>
                      <a:pPr algn="ctr" fontAlgn="t"/>
                      <a:r>
                        <a:rPr lang="ru-RU" sz="1000" b="1" i="0" u="none" strike="noStrike" dirty="0">
                          <a:latin typeface="Times New Roman"/>
                        </a:rPr>
                        <a:t>2027 год</a:t>
                      </a:r>
                    </a:p>
                  </a:txBody>
                  <a:tcPr marL="7620" marR="7620" marT="7620" marB="0" anchor="ctr"/>
                </a:tc>
                <a:tc>
                  <a:txBody>
                    <a:bodyPr/>
                    <a:lstStyle/>
                    <a:p>
                      <a:pPr algn="ctr" fontAlgn="t"/>
                      <a:r>
                        <a:rPr lang="ru-RU" sz="1000" b="1" i="0" u="none" strike="noStrike" dirty="0">
                          <a:latin typeface="Times New Roman"/>
                        </a:rPr>
                        <a:t>2028 год</a:t>
                      </a:r>
                    </a:p>
                  </a:txBody>
                  <a:tcPr marL="7620" marR="7620" marT="7620" marB="0" anchor="ctr"/>
                </a:tc>
                <a:extLst>
                  <a:ext uri="{0D108BD9-81ED-4DB2-BD59-A6C34878D82A}">
                    <a16:rowId xmlns:a16="http://schemas.microsoft.com/office/drawing/2014/main" val="1619842661"/>
                  </a:ext>
                </a:extLst>
              </a:tr>
              <a:tr h="370840">
                <a:tc>
                  <a:txBody>
                    <a:bodyPr/>
                    <a:lstStyle/>
                    <a:p>
                      <a:pPr algn="ctr"/>
                      <a:endParaRPr lang="ru-RU" sz="1000" dirty="0">
                        <a:solidFill>
                          <a:schemeClr val="tx1">
                            <a:lumMod val="95000"/>
                            <a:lumOff val="5000"/>
                          </a:schemeClr>
                        </a:solidFill>
                        <a:latin typeface="Times New Roman" pitchFamily="18" charset="0"/>
                        <a:cs typeface="Times New Roman" pitchFamily="18" charset="0"/>
                      </a:endParaRPr>
                    </a:p>
                  </a:txBody>
                  <a:tcPr/>
                </a:tc>
                <a:tc>
                  <a:txBody>
                    <a:bodyPr/>
                    <a:lstStyle/>
                    <a:p>
                      <a:pPr algn="ctr" fontAlgn="t"/>
                      <a:r>
                        <a:rPr lang="ru-RU" sz="1000" b="1" i="0" u="none" strike="noStrike" dirty="0">
                          <a:latin typeface="Times New Roman"/>
                        </a:rPr>
                        <a:t>6909771,87</a:t>
                      </a:r>
                    </a:p>
                  </a:txBody>
                  <a:tcPr marL="7620" marR="7620" marT="7620" marB="0" anchor="ctr"/>
                </a:tc>
                <a:tc>
                  <a:txBody>
                    <a:bodyPr/>
                    <a:lstStyle/>
                    <a:p>
                      <a:pPr algn="ctr" fontAlgn="t"/>
                      <a:r>
                        <a:rPr lang="ru-RU" sz="1000" b="1" i="0" u="none" strike="noStrike" dirty="0">
                          <a:latin typeface="Times New Roman"/>
                        </a:rPr>
                        <a:t>7425998,08</a:t>
                      </a:r>
                    </a:p>
                  </a:txBody>
                  <a:tcPr marL="7620" marR="7620" marT="7620" marB="0" anchor="ctr"/>
                </a:tc>
                <a:tc>
                  <a:txBody>
                    <a:bodyPr/>
                    <a:lstStyle/>
                    <a:p>
                      <a:pPr algn="ctr" fontAlgn="t"/>
                      <a:r>
                        <a:rPr lang="ru-RU" sz="1000" b="1" i="0" u="none" strike="noStrike" dirty="0">
                          <a:latin typeface="Times New Roman"/>
                        </a:rPr>
                        <a:t>8949822,72</a:t>
                      </a:r>
                    </a:p>
                  </a:txBody>
                  <a:tcPr marL="7620" marR="7620" marT="7620" marB="0" anchor="ctr"/>
                </a:tc>
                <a:tc>
                  <a:txBody>
                    <a:bodyPr/>
                    <a:lstStyle/>
                    <a:p>
                      <a:pPr algn="ctr" fontAlgn="t"/>
                      <a:r>
                        <a:rPr lang="ru-RU" sz="1000" b="1" i="0" u="none" strike="noStrike" dirty="0">
                          <a:latin typeface="Times New Roman"/>
                        </a:rPr>
                        <a:t>9311825,94</a:t>
                      </a:r>
                    </a:p>
                  </a:txBody>
                  <a:tcPr marL="7620" marR="7620" marT="7620" marB="0" anchor="ctr"/>
                </a:tc>
                <a:tc>
                  <a:txBody>
                    <a:bodyPr/>
                    <a:lstStyle/>
                    <a:p>
                      <a:pPr algn="ctr" fontAlgn="t"/>
                      <a:r>
                        <a:rPr lang="ru-RU" sz="1000" b="1" i="0" u="none" strike="noStrike" dirty="0">
                          <a:latin typeface="Times New Roman"/>
                        </a:rPr>
                        <a:t>10049243,22</a:t>
                      </a:r>
                    </a:p>
                  </a:txBody>
                  <a:tcPr marL="7620" marR="7620" marT="7620" marB="0" anchor="ctr"/>
                </a:tc>
                <a:extLst>
                  <a:ext uri="{0D108BD9-81ED-4DB2-BD59-A6C34878D82A}">
                    <a16:rowId xmlns:a16="http://schemas.microsoft.com/office/drawing/2014/main" val="2980194579"/>
                  </a:ext>
                </a:extLst>
              </a:tr>
            </a:tbl>
          </a:graphicData>
        </a:graphic>
      </p:graphicFrame>
      <p:sp>
        <p:nvSpPr>
          <p:cNvPr id="29" name="TextBox 28">
            <a:extLst>
              <a:ext uri="{FF2B5EF4-FFF2-40B4-BE49-F238E27FC236}">
                <a16:creationId xmlns:a16="http://schemas.microsoft.com/office/drawing/2014/main" id="{2A05E4FC-997D-15A3-6A6C-8D26D88139B3}"/>
              </a:ext>
            </a:extLst>
          </p:cNvPr>
          <p:cNvSpPr txBox="1"/>
          <p:nvPr/>
        </p:nvSpPr>
        <p:spPr>
          <a:xfrm>
            <a:off x="8637742" y="926396"/>
            <a:ext cx="3343276" cy="1107996"/>
          </a:xfrm>
          <a:prstGeom prst="rect">
            <a:avLst/>
          </a:prstGeom>
          <a:noFill/>
        </p:spPr>
        <p:txBody>
          <a:bodyPr wrap="square">
            <a:spAutoFit/>
          </a:bodyPr>
          <a:lstStyle/>
          <a:p>
            <a:pPr algn="ctr"/>
            <a:r>
              <a:rPr lang="ru-RU" sz="1100" b="1" i="1" dirty="0">
                <a:latin typeface="Times New Roman" panose="02020603050405020304" pitchFamily="18" charset="0"/>
                <a:cs typeface="Times New Roman" panose="02020603050405020304" pitchFamily="18" charset="0"/>
              </a:rPr>
              <a:t>На реализацию  полномочий по организации проведения мероприятий по предупреждению и ликвидации болезней животных</a:t>
            </a:r>
          </a:p>
          <a:p>
            <a:pPr algn="just"/>
            <a:endParaRPr lang="ru-RU" sz="1100" b="1" i="1" dirty="0">
              <a:latin typeface="Times New Roman" panose="02020603050405020304" pitchFamily="18" charset="0"/>
              <a:cs typeface="Times New Roman" panose="02020603050405020304" pitchFamily="18" charset="0"/>
            </a:endParaRPr>
          </a:p>
          <a:p>
            <a:pPr algn="just"/>
            <a:r>
              <a:rPr lang="ru-RU" sz="1100" b="1" i="1" dirty="0">
                <a:latin typeface="Times New Roman" panose="02020603050405020304" pitchFamily="18" charset="0"/>
                <a:cs typeface="Times New Roman" panose="02020603050405020304" pitchFamily="18" charset="0"/>
              </a:rPr>
              <a:t>                        </a:t>
            </a:r>
            <a:r>
              <a:rPr lang="ru-RU" sz="1100" dirty="0">
                <a:latin typeface="Times New Roman" panose="02020603050405020304" pitchFamily="18" charset="0"/>
                <a:cs typeface="Times New Roman" panose="02020603050405020304" pitchFamily="18" charset="0"/>
              </a:rPr>
              <a:t>2024 год – 1253867,56 руб.</a:t>
            </a:r>
          </a:p>
          <a:p>
            <a:pPr algn="just"/>
            <a:r>
              <a:rPr lang="ru-RU" sz="1100" dirty="0">
                <a:latin typeface="Times New Roman" panose="02020603050405020304" pitchFamily="18" charset="0"/>
                <a:cs typeface="Times New Roman" panose="02020603050405020304" pitchFamily="18" charset="0"/>
              </a:rPr>
              <a:t>      2025 год – 2028 год – 1428455,44 руб. (ежегодно</a:t>
            </a:r>
            <a:r>
              <a:rPr lang="ru-RU" sz="1100" b="1" i="1"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4565637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2DBD8B8-DBB5-B665-A01F-6E93030757A0}"/>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3" name="Таблица 2">
            <a:extLst>
              <a:ext uri="{FF2B5EF4-FFF2-40B4-BE49-F238E27FC236}">
                <a16:creationId xmlns:a16="http://schemas.microsoft.com/office/drawing/2014/main" id="{557945E5-0360-9BEC-B660-E39C9828E630}"/>
              </a:ext>
            </a:extLst>
          </p:cNvPr>
          <p:cNvGraphicFramePr>
            <a:graphicFrameLocks noGrp="1"/>
          </p:cNvGraphicFramePr>
          <p:nvPr>
            <p:extLst>
              <p:ext uri="{D42A27DB-BD31-4B8C-83A1-F6EECF244321}">
                <p14:modId xmlns:p14="http://schemas.microsoft.com/office/powerpoint/2010/main" val="249643941"/>
              </p:ext>
            </p:extLst>
          </p:nvPr>
        </p:nvGraphicFramePr>
        <p:xfrm>
          <a:off x="151820" y="524083"/>
          <a:ext cx="11736616" cy="6019889"/>
        </p:xfrm>
        <a:graphic>
          <a:graphicData uri="http://schemas.openxmlformats.org/drawingml/2006/table">
            <a:tbl>
              <a:tblPr firstRow="1" bandRow="1">
                <a:tableStyleId>{8A107856-5554-42FB-B03E-39F5DBC370BA}</a:tableStyleId>
              </a:tblPr>
              <a:tblGrid>
                <a:gridCol w="2515614">
                  <a:extLst>
                    <a:ext uri="{9D8B030D-6E8A-4147-A177-3AD203B41FA5}">
                      <a16:colId xmlns:a16="http://schemas.microsoft.com/office/drawing/2014/main" val="3804694529"/>
                    </a:ext>
                  </a:extLst>
                </a:gridCol>
                <a:gridCol w="924025">
                  <a:extLst>
                    <a:ext uri="{9D8B030D-6E8A-4147-A177-3AD203B41FA5}">
                      <a16:colId xmlns:a16="http://schemas.microsoft.com/office/drawing/2014/main" val="231181160"/>
                    </a:ext>
                  </a:extLst>
                </a:gridCol>
                <a:gridCol w="1058779">
                  <a:extLst>
                    <a:ext uri="{9D8B030D-6E8A-4147-A177-3AD203B41FA5}">
                      <a16:colId xmlns:a16="http://schemas.microsoft.com/office/drawing/2014/main" val="3476099793"/>
                    </a:ext>
                  </a:extLst>
                </a:gridCol>
                <a:gridCol w="911663">
                  <a:extLst>
                    <a:ext uri="{9D8B030D-6E8A-4147-A177-3AD203B41FA5}">
                      <a16:colId xmlns:a16="http://schemas.microsoft.com/office/drawing/2014/main" val="3736233220"/>
                    </a:ext>
                  </a:extLst>
                </a:gridCol>
                <a:gridCol w="1031846">
                  <a:extLst>
                    <a:ext uri="{9D8B030D-6E8A-4147-A177-3AD203B41FA5}">
                      <a16:colId xmlns:a16="http://schemas.microsoft.com/office/drawing/2014/main" val="2129790801"/>
                    </a:ext>
                  </a:extLst>
                </a:gridCol>
                <a:gridCol w="809317">
                  <a:extLst>
                    <a:ext uri="{9D8B030D-6E8A-4147-A177-3AD203B41FA5}">
                      <a16:colId xmlns:a16="http://schemas.microsoft.com/office/drawing/2014/main" val="4203590195"/>
                    </a:ext>
                  </a:extLst>
                </a:gridCol>
                <a:gridCol w="935593">
                  <a:extLst>
                    <a:ext uri="{9D8B030D-6E8A-4147-A177-3AD203B41FA5}">
                      <a16:colId xmlns:a16="http://schemas.microsoft.com/office/drawing/2014/main" val="1534504846"/>
                    </a:ext>
                  </a:extLst>
                </a:gridCol>
                <a:gridCol w="902364">
                  <a:extLst>
                    <a:ext uri="{9D8B030D-6E8A-4147-A177-3AD203B41FA5}">
                      <a16:colId xmlns:a16="http://schemas.microsoft.com/office/drawing/2014/main" val="2959567486"/>
                    </a:ext>
                  </a:extLst>
                </a:gridCol>
                <a:gridCol w="938861">
                  <a:extLst>
                    <a:ext uri="{9D8B030D-6E8A-4147-A177-3AD203B41FA5}">
                      <a16:colId xmlns:a16="http://schemas.microsoft.com/office/drawing/2014/main" val="115745457"/>
                    </a:ext>
                  </a:extLst>
                </a:gridCol>
                <a:gridCol w="795071">
                  <a:extLst>
                    <a:ext uri="{9D8B030D-6E8A-4147-A177-3AD203B41FA5}">
                      <a16:colId xmlns:a16="http://schemas.microsoft.com/office/drawing/2014/main" val="1510581496"/>
                    </a:ext>
                  </a:extLst>
                </a:gridCol>
                <a:gridCol w="913483">
                  <a:extLst>
                    <a:ext uri="{9D8B030D-6E8A-4147-A177-3AD203B41FA5}">
                      <a16:colId xmlns:a16="http://schemas.microsoft.com/office/drawing/2014/main" val="3588453911"/>
                    </a:ext>
                  </a:extLst>
                </a:gridCol>
              </a:tblGrid>
              <a:tr h="289649">
                <a:tc rowSpan="2">
                  <a:txBody>
                    <a:bodyPr/>
                    <a:lstStyle/>
                    <a:p>
                      <a:r>
                        <a:rPr lang="ru-RU" sz="1000" dirty="0">
                          <a:latin typeface="Times New Roman" panose="02020603050405020304" pitchFamily="18" charset="0"/>
                          <a:cs typeface="Times New Roman" panose="02020603050405020304" pitchFamily="18" charset="0"/>
                        </a:rPr>
                        <a:t>Наименование</a:t>
                      </a:r>
                    </a:p>
                  </a:txBody>
                  <a:tcPr>
                    <a:solidFill>
                      <a:srgbClr val="E1E7FF"/>
                    </a:solidFill>
                  </a:tcPr>
                </a:tc>
                <a:tc gridSpan="2">
                  <a:txBody>
                    <a:bodyPr/>
                    <a:lstStyle/>
                    <a:p>
                      <a:pPr algn="ctr"/>
                      <a:r>
                        <a:rPr lang="ru-RU" sz="1000" dirty="0">
                          <a:latin typeface="Times New Roman" panose="02020603050405020304" pitchFamily="18" charset="0"/>
                          <a:cs typeface="Times New Roman" panose="02020603050405020304" pitchFamily="18" charset="0"/>
                        </a:rPr>
                        <a:t>2024год (отчет)</a:t>
                      </a:r>
                    </a:p>
                  </a:txBody>
                  <a:tcPr>
                    <a:solidFill>
                      <a:srgbClr val="E1E7FF"/>
                    </a:solidFill>
                  </a:tcPr>
                </a:tc>
                <a:tc hMerge="1">
                  <a:txBody>
                    <a:bodyPr/>
                    <a:lstStyle/>
                    <a:p>
                      <a:endParaRPr lang="ru-RU" dirty="0"/>
                    </a:p>
                  </a:txBody>
                  <a:tcPr/>
                </a:tc>
                <a:tc gridSpan="2">
                  <a:txBody>
                    <a:bodyPr/>
                    <a:lstStyle/>
                    <a:p>
                      <a:pPr algn="ctr"/>
                      <a:r>
                        <a:rPr lang="ru-RU" sz="1000" dirty="0">
                          <a:latin typeface="Times New Roman" panose="02020603050405020304" pitchFamily="18" charset="0"/>
                          <a:cs typeface="Times New Roman" panose="02020603050405020304" pitchFamily="18" charset="0"/>
                        </a:rPr>
                        <a:t>2025год (оценка)</a:t>
                      </a:r>
                    </a:p>
                  </a:txBody>
                  <a:tcPr>
                    <a:solidFill>
                      <a:srgbClr val="E1E7FF"/>
                    </a:solidFill>
                  </a:tcPr>
                </a:tc>
                <a:tc hMerge="1">
                  <a:txBody>
                    <a:bodyPr/>
                    <a:lstStyle/>
                    <a:p>
                      <a:endParaRPr lang="ru-RU" dirty="0"/>
                    </a:p>
                  </a:txBody>
                  <a:tcPr/>
                </a:tc>
                <a:tc gridSpan="2">
                  <a:txBody>
                    <a:bodyPr/>
                    <a:lstStyle/>
                    <a:p>
                      <a:pPr algn="ctr"/>
                      <a:r>
                        <a:rPr lang="ru-RU" sz="1000" dirty="0">
                          <a:latin typeface="Times New Roman" panose="02020603050405020304" pitchFamily="18" charset="0"/>
                          <a:cs typeface="Times New Roman" panose="02020603050405020304" pitchFamily="18" charset="0"/>
                        </a:rPr>
                        <a:t>2026год (прогноз)</a:t>
                      </a:r>
                    </a:p>
                  </a:txBody>
                  <a:tcPr>
                    <a:solidFill>
                      <a:srgbClr val="E1E7FF"/>
                    </a:solidFill>
                  </a:tcPr>
                </a:tc>
                <a:tc hMerge="1">
                  <a:txBody>
                    <a:bodyPr/>
                    <a:lstStyle/>
                    <a:p>
                      <a:endParaRPr lang="ru-RU" dirty="0"/>
                    </a:p>
                  </a:txBody>
                  <a:tcPr/>
                </a:tc>
                <a:tc gridSpan="2">
                  <a:txBody>
                    <a:bodyPr/>
                    <a:lstStyle/>
                    <a:p>
                      <a:pPr algn="ctr"/>
                      <a:r>
                        <a:rPr lang="ru-RU" sz="1000" dirty="0">
                          <a:latin typeface="Times New Roman" panose="02020603050405020304" pitchFamily="18" charset="0"/>
                          <a:cs typeface="Times New Roman" panose="02020603050405020304" pitchFamily="18" charset="0"/>
                        </a:rPr>
                        <a:t>2027год (прогноз)</a:t>
                      </a:r>
                    </a:p>
                  </a:txBody>
                  <a:tcPr>
                    <a:solidFill>
                      <a:srgbClr val="E1E7FF"/>
                    </a:solidFill>
                  </a:tcPr>
                </a:tc>
                <a:tc hMerge="1">
                  <a:txBody>
                    <a:bodyPr/>
                    <a:lstStyle/>
                    <a:p>
                      <a:endParaRPr lang="ru-RU" sz="1200" dirty="0">
                        <a:latin typeface="Times New Roman" panose="02020603050405020304" pitchFamily="18" charset="0"/>
                        <a:cs typeface="Times New Roman" panose="02020603050405020304" pitchFamily="18" charset="0"/>
                      </a:endParaRPr>
                    </a:p>
                  </a:txBody>
                  <a:tcPr/>
                </a:tc>
                <a:tc gridSpan="2">
                  <a:txBody>
                    <a:bodyPr/>
                    <a:lstStyle/>
                    <a:p>
                      <a:pPr algn="ctr"/>
                      <a:r>
                        <a:rPr lang="ru-RU" sz="1000" dirty="0">
                          <a:latin typeface="Times New Roman" panose="02020603050405020304" pitchFamily="18" charset="0"/>
                          <a:cs typeface="Times New Roman" panose="02020603050405020304" pitchFamily="18" charset="0"/>
                        </a:rPr>
                        <a:t>2028 год (прогноз)</a:t>
                      </a:r>
                    </a:p>
                  </a:txBody>
                  <a:tcPr>
                    <a:solidFill>
                      <a:srgbClr val="E1E7FF"/>
                    </a:solidFill>
                  </a:tcPr>
                </a:tc>
                <a:tc hMerge="1">
                  <a:txBody>
                    <a:bodyPr/>
                    <a:lstStyle/>
                    <a:p>
                      <a:endParaRPr lang="ru-RU" sz="12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044563856"/>
                  </a:ext>
                </a:extLst>
              </a:tr>
              <a:tr h="361150">
                <a:tc vMerge="1">
                  <a:txBody>
                    <a:bodyPr/>
                    <a:lstStyle/>
                    <a:p>
                      <a:endParaRPr lang="ru-RU" sz="11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краевой</a:t>
                      </a: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краевой</a:t>
                      </a: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краевой</a:t>
                      </a: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краевой</a:t>
                      </a: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краевой</a:t>
                      </a:r>
                    </a:p>
                  </a:txBody>
                  <a:tcPr>
                    <a:solidFill>
                      <a:srgbClr val="E1E7FF"/>
                    </a:solidFill>
                  </a:tcPr>
                </a:tc>
                <a:extLst>
                  <a:ext uri="{0D108BD9-81ED-4DB2-BD59-A6C34878D82A}">
                    <a16:rowId xmlns:a16="http://schemas.microsoft.com/office/drawing/2014/main" val="1099890073"/>
                  </a:ext>
                </a:extLst>
              </a:tr>
              <a:tr h="387443">
                <a:tc>
                  <a:txBody>
                    <a:bodyPr/>
                    <a:lstStyle/>
                    <a:p>
                      <a:r>
                        <a:rPr kumimoji="0" lang="ru-RU" sz="1000" b="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Дотации на выравнивание бюджетной обеспеченности</a:t>
                      </a:r>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137029667,00</a:t>
                      </a: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effectLst/>
                          <a:latin typeface="Times New Roman" panose="02020603050405020304" pitchFamily="18" charset="0"/>
                          <a:cs typeface="Times New Roman" panose="02020603050405020304" pitchFamily="18" charset="0"/>
                        </a:rPr>
                        <a:t>153992301,00</a:t>
                      </a: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242585375,00</a:t>
                      </a: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181181511,00</a:t>
                      </a: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160290687,00</a:t>
                      </a:r>
                    </a:p>
                  </a:txBody>
                  <a:tcPr marL="9525" marR="9525" marT="9525" marB="0">
                    <a:solidFill>
                      <a:srgbClr val="E1E7FF"/>
                    </a:solidFill>
                  </a:tcPr>
                </a:tc>
                <a:extLst>
                  <a:ext uri="{0D108BD9-81ED-4DB2-BD59-A6C34878D82A}">
                    <a16:rowId xmlns:a16="http://schemas.microsoft.com/office/drawing/2014/main" val="3611625080"/>
                  </a:ext>
                </a:extLst>
              </a:tr>
              <a:tr h="524592">
                <a:tc>
                  <a:txBody>
                    <a:bodyPr/>
                    <a:lstStyle/>
                    <a:p>
                      <a:r>
                        <a:rPr lang="ru-RU" sz="1000" dirty="0">
                          <a:latin typeface="Times New Roman" panose="02020603050405020304" pitchFamily="18" charset="0"/>
                          <a:cs typeface="Times New Roman" panose="02020603050405020304" pitchFamily="18" charset="0"/>
                        </a:rPr>
                        <a:t>Дотации на поддержку мер по обеспечению сбалансированности бюджетов</a:t>
                      </a: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25719674,68</a:t>
                      </a: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1762884,00</a:t>
                      </a:r>
                    </a:p>
                  </a:txBody>
                  <a:tcPr marL="9525" marR="9525" marT="9525" marB="0">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endParaRPr lang="ru-RU" sz="1000">
                        <a:latin typeface="Times New Roman" panose="02020603050405020304" pitchFamily="18" charset="0"/>
                        <a:cs typeface="Times New Roman" panose="02020603050405020304" pitchFamily="18" charset="0"/>
                      </a:endParaRP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endParaRPr lang="ru-RU" sz="1000">
                        <a:latin typeface="Times New Roman" panose="02020603050405020304" pitchFamily="18" charset="0"/>
                        <a:cs typeface="Times New Roman" panose="02020603050405020304" pitchFamily="18" charset="0"/>
                      </a:endParaRPr>
                    </a:p>
                  </a:txBody>
                  <a:tcPr>
                    <a:solidFill>
                      <a:srgbClr val="E1E7FF"/>
                    </a:solidFill>
                  </a:tcPr>
                </a:tc>
                <a:tc>
                  <a:txBody>
                    <a:bodyPr/>
                    <a:lstStyle/>
                    <a:p>
                      <a:endParaRPr lang="ru-RU" sz="1000">
                        <a:latin typeface="Times New Roman" panose="02020603050405020304" pitchFamily="18" charset="0"/>
                        <a:cs typeface="Times New Roman" panose="02020603050405020304" pitchFamily="18" charset="0"/>
                      </a:endParaRPr>
                    </a:p>
                  </a:txBody>
                  <a:tcPr>
                    <a:solidFill>
                      <a:srgbClr val="E1E7FF"/>
                    </a:solidFill>
                  </a:tcPr>
                </a:tc>
                <a:extLst>
                  <a:ext uri="{0D108BD9-81ED-4DB2-BD59-A6C34878D82A}">
                    <a16:rowId xmlns:a16="http://schemas.microsoft.com/office/drawing/2014/main" val="2842743530"/>
                  </a:ext>
                </a:extLst>
              </a:tr>
              <a:tr h="210843">
                <a:tc>
                  <a:txBody>
                    <a:bodyPr/>
                    <a:lstStyle/>
                    <a:p>
                      <a:r>
                        <a:rPr lang="ru-RU" sz="1000" dirty="0">
                          <a:latin typeface="Times New Roman" panose="02020603050405020304" pitchFamily="18" charset="0"/>
                          <a:cs typeface="Times New Roman" panose="02020603050405020304" pitchFamily="18" charset="0"/>
                        </a:rPr>
                        <a:t>Прочие дотации</a:t>
                      </a: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1767000,00</a:t>
                      </a: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endParaRPr lang="ru-RU" sz="1000">
                        <a:latin typeface="Times New Roman" panose="02020603050405020304" pitchFamily="18" charset="0"/>
                        <a:cs typeface="Times New Roman" panose="02020603050405020304" pitchFamily="18" charset="0"/>
                      </a:endParaRP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endParaRPr lang="ru-RU" sz="1000">
                        <a:latin typeface="Times New Roman" panose="02020603050405020304" pitchFamily="18" charset="0"/>
                        <a:cs typeface="Times New Roman" panose="02020603050405020304" pitchFamily="18" charset="0"/>
                      </a:endParaRPr>
                    </a:p>
                  </a:txBody>
                  <a:tcPr>
                    <a:solidFill>
                      <a:srgbClr val="E1E7FF"/>
                    </a:solidFill>
                  </a:tcPr>
                </a:tc>
                <a:extLst>
                  <a:ext uri="{0D108BD9-81ED-4DB2-BD59-A6C34878D82A}">
                    <a16:rowId xmlns:a16="http://schemas.microsoft.com/office/drawing/2014/main" val="636129442"/>
                  </a:ext>
                </a:extLst>
              </a:tr>
              <a:tr h="210843">
                <a:tc>
                  <a:txBody>
                    <a:bodyPr/>
                    <a:lstStyle/>
                    <a:p>
                      <a:r>
                        <a:rPr lang="ru-RU" sz="1000" b="1" i="1" dirty="0">
                          <a:latin typeface="Times New Roman" panose="02020603050405020304" pitchFamily="18" charset="0"/>
                          <a:cs typeface="Times New Roman" panose="02020603050405020304" pitchFamily="18" charset="0"/>
                        </a:rPr>
                        <a:t>ИТОГО</a:t>
                      </a:r>
                    </a:p>
                  </a:txBody>
                  <a:tcPr>
                    <a:solidFill>
                      <a:srgbClr val="E1E7FF"/>
                    </a:solidFill>
                  </a:tcPr>
                </a:tc>
                <a:tc>
                  <a:txBody>
                    <a:bodyPr/>
                    <a:lstStyle/>
                    <a:p>
                      <a:pPr algn="ctr"/>
                      <a:r>
                        <a:rPr lang="ru-RU" sz="1000" b="1" i="1" dirty="0">
                          <a:latin typeface="Times New Roman" panose="02020603050405020304" pitchFamily="18" charset="0"/>
                          <a:cs typeface="Times New Roman" panose="02020603050405020304" pitchFamily="18" charset="0"/>
                        </a:rPr>
                        <a:t>0,00</a:t>
                      </a:r>
                    </a:p>
                  </a:txBody>
                  <a:tcPr>
                    <a:solidFill>
                      <a:srgbClr val="E1E7FF"/>
                    </a:solidFill>
                  </a:tcPr>
                </a:tc>
                <a:tc>
                  <a:txBody>
                    <a:bodyPr/>
                    <a:lstStyle/>
                    <a:p>
                      <a:pPr algn="ctr"/>
                      <a:r>
                        <a:rPr lang="ru-RU" sz="1000" b="1" i="1" dirty="0">
                          <a:latin typeface="Times New Roman" panose="02020603050405020304" pitchFamily="18" charset="0"/>
                          <a:cs typeface="Times New Roman" panose="02020603050405020304" pitchFamily="18" charset="0"/>
                        </a:rPr>
                        <a:t>164516341,68</a:t>
                      </a:r>
                    </a:p>
                  </a:txBody>
                  <a:tcPr>
                    <a:solidFill>
                      <a:srgbClr val="E1E7FF"/>
                    </a:solidFill>
                  </a:tcPr>
                </a:tc>
                <a:tc>
                  <a:txBody>
                    <a:bodyPr/>
                    <a:lstStyle/>
                    <a:p>
                      <a:pPr algn="ctr"/>
                      <a:r>
                        <a:rPr lang="ru-RU" sz="1000" b="1" i="1" dirty="0">
                          <a:latin typeface="Times New Roman" panose="02020603050405020304" pitchFamily="18" charset="0"/>
                          <a:cs typeface="Times New Roman" panose="02020603050405020304" pitchFamily="18" charset="0"/>
                        </a:rPr>
                        <a:t>0,00</a:t>
                      </a:r>
                    </a:p>
                  </a:txBody>
                  <a:tcPr>
                    <a:solidFill>
                      <a:srgbClr val="E1E7FF"/>
                    </a:solidFill>
                  </a:tcPr>
                </a:tc>
                <a:tc>
                  <a:txBody>
                    <a:bodyPr/>
                    <a:lstStyle/>
                    <a:p>
                      <a:pPr algn="ctr"/>
                      <a:r>
                        <a:rPr lang="ru-RU" sz="1000" b="1" i="1" dirty="0">
                          <a:latin typeface="Times New Roman" panose="02020603050405020304" pitchFamily="18" charset="0"/>
                          <a:cs typeface="Times New Roman" panose="02020603050405020304" pitchFamily="18" charset="0"/>
                        </a:rPr>
                        <a:t>155755185,00</a:t>
                      </a:r>
                    </a:p>
                  </a:txBody>
                  <a:tcPr>
                    <a:solidFill>
                      <a:srgbClr val="E1E7FF"/>
                    </a:solidFill>
                  </a:tcPr>
                </a:tc>
                <a:tc>
                  <a:txBody>
                    <a:bodyPr/>
                    <a:lstStyle/>
                    <a:p>
                      <a:pPr algn="ctr"/>
                      <a:r>
                        <a:rPr lang="ru-RU" sz="1000" b="1" i="1" dirty="0">
                          <a:latin typeface="Times New Roman" panose="02020603050405020304" pitchFamily="18" charset="0"/>
                          <a:cs typeface="Times New Roman" panose="02020603050405020304" pitchFamily="18" charset="0"/>
                        </a:rPr>
                        <a:t>0,00</a:t>
                      </a:r>
                    </a:p>
                  </a:txBody>
                  <a:tcPr>
                    <a:solidFill>
                      <a:srgbClr val="E1E7FF"/>
                    </a:solidFill>
                  </a:tcPr>
                </a:tc>
                <a:tc>
                  <a:txBody>
                    <a:bodyPr/>
                    <a:lstStyle/>
                    <a:p>
                      <a:pPr algn="ctr"/>
                      <a:r>
                        <a:rPr lang="ru-RU" sz="1000" b="1" i="1" dirty="0">
                          <a:latin typeface="Times New Roman" panose="02020603050405020304" pitchFamily="18" charset="0"/>
                          <a:cs typeface="Times New Roman" panose="02020603050405020304" pitchFamily="18" charset="0"/>
                        </a:rPr>
                        <a:t>242585375,00</a:t>
                      </a:r>
                    </a:p>
                  </a:txBody>
                  <a:tcPr>
                    <a:solidFill>
                      <a:srgbClr val="E1E7FF"/>
                    </a:solidFill>
                  </a:tcPr>
                </a:tc>
                <a:tc>
                  <a:txBody>
                    <a:bodyPr/>
                    <a:lstStyle/>
                    <a:p>
                      <a:pPr algn="ctr"/>
                      <a:r>
                        <a:rPr lang="ru-RU" sz="1000" b="1" i="1" dirty="0">
                          <a:latin typeface="Times New Roman" panose="02020603050405020304" pitchFamily="18" charset="0"/>
                          <a:cs typeface="Times New Roman" panose="02020603050405020304" pitchFamily="18" charset="0"/>
                        </a:rPr>
                        <a:t>0,00</a:t>
                      </a:r>
                    </a:p>
                  </a:txBody>
                  <a:tcPr>
                    <a:solidFill>
                      <a:srgbClr val="E1E7FF"/>
                    </a:solidFill>
                  </a:tcPr>
                </a:tc>
                <a:tc>
                  <a:txBody>
                    <a:bodyPr/>
                    <a:lstStyle/>
                    <a:p>
                      <a:pPr algn="ctr" fontAlgn="t"/>
                      <a:r>
                        <a:rPr lang="ru-RU" sz="1000" b="1" i="1" u="none" strike="noStrike" dirty="0">
                          <a:effectLst/>
                          <a:latin typeface="Times New Roman" panose="02020603050405020304" pitchFamily="18" charset="0"/>
                          <a:cs typeface="Times New Roman" panose="02020603050405020304" pitchFamily="18" charset="0"/>
                        </a:rPr>
                        <a:t>181181511,00</a:t>
                      </a:r>
                    </a:p>
                  </a:txBody>
                  <a:tcPr marL="9525" marR="9525" marT="9525" marB="0">
                    <a:solidFill>
                      <a:srgbClr val="E1E7FF"/>
                    </a:solidFill>
                  </a:tcPr>
                </a:tc>
                <a:tc>
                  <a:txBody>
                    <a:bodyPr/>
                    <a:lstStyle/>
                    <a:p>
                      <a:pPr algn="ctr" fontAlgn="t"/>
                      <a:r>
                        <a:rPr lang="ru-RU" sz="1000" b="1" i="1" u="none" strike="noStrike" dirty="0">
                          <a:effectLst/>
                          <a:latin typeface="Times New Roman" panose="02020603050405020304" pitchFamily="18" charset="0"/>
                          <a:cs typeface="Times New Roman" panose="02020603050405020304" pitchFamily="18" charset="0"/>
                        </a:rPr>
                        <a:t>0,00</a:t>
                      </a:r>
                    </a:p>
                  </a:txBody>
                  <a:tcPr marL="9525" marR="9525" marT="9525" marB="0">
                    <a:solidFill>
                      <a:srgbClr val="E1E7FF"/>
                    </a:solidFill>
                  </a:tcPr>
                </a:tc>
                <a:tc>
                  <a:txBody>
                    <a:bodyPr/>
                    <a:lstStyle/>
                    <a:p>
                      <a:pPr algn="ctr" fontAlgn="t"/>
                      <a:r>
                        <a:rPr lang="ru-RU" sz="1000" b="1" i="1" u="none" strike="noStrike" dirty="0">
                          <a:effectLst/>
                          <a:latin typeface="Times New Roman" panose="02020603050405020304" pitchFamily="18" charset="0"/>
                          <a:cs typeface="Times New Roman" panose="02020603050405020304" pitchFamily="18" charset="0"/>
                        </a:rPr>
                        <a:t>160290687,00</a:t>
                      </a:r>
                    </a:p>
                  </a:txBody>
                  <a:tcPr marL="9525" marR="9525" marT="9525" marB="0">
                    <a:solidFill>
                      <a:srgbClr val="E1E7FF"/>
                    </a:solidFill>
                  </a:tcPr>
                </a:tc>
                <a:extLst>
                  <a:ext uri="{0D108BD9-81ED-4DB2-BD59-A6C34878D82A}">
                    <a16:rowId xmlns:a16="http://schemas.microsoft.com/office/drawing/2014/main" val="1727690796"/>
                  </a:ext>
                </a:extLst>
              </a:tr>
              <a:tr h="210843">
                <a:tc>
                  <a:txBody>
                    <a:bodyPr/>
                    <a:lstStyle/>
                    <a:p>
                      <a:endParaRPr lang="ru-RU" sz="1000" b="1" i="1"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pPr algn="ctr"/>
                      <a:endParaRPr lang="ru-RU" sz="1000" b="1" i="1"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pPr algn="ctr"/>
                      <a:endParaRPr lang="ru-RU" sz="1000" b="1" i="1"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pPr algn="ctr"/>
                      <a:endParaRPr lang="ru-RU" sz="1000" b="1" i="1"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pPr algn="ctr"/>
                      <a:endParaRPr lang="ru-RU" sz="1000" b="1" i="1"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pPr algn="ctr"/>
                      <a:endParaRPr lang="ru-RU" sz="1000" b="1" i="1"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pPr algn="ctr"/>
                      <a:endParaRPr lang="ru-RU" sz="1000" b="1" i="1"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pPr algn="ctr"/>
                      <a:endParaRPr lang="ru-RU" sz="1000" b="1" i="1"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pPr algn="ctr" fontAlgn="t"/>
                      <a:endParaRPr lang="ru-RU" sz="1000" b="1" i="1"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endParaRPr lang="ru-RU" sz="1000" b="1" i="1"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endParaRPr lang="ru-RU" sz="1000" b="1" i="1"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extLst>
                  <a:ext uri="{0D108BD9-81ED-4DB2-BD59-A6C34878D82A}">
                    <a16:rowId xmlns:a16="http://schemas.microsoft.com/office/drawing/2014/main" val="1764467153"/>
                  </a:ext>
                </a:extLst>
              </a:tr>
              <a:tr h="369675">
                <a:tc>
                  <a:txBody>
                    <a:bodyPr/>
                    <a:lstStyle/>
                    <a:p>
                      <a:r>
                        <a:rPr lang="ru-RU" sz="1000" dirty="0">
                          <a:latin typeface="Times New Roman" panose="02020603050405020304" pitchFamily="18" charset="0"/>
                          <a:cs typeface="Times New Roman" panose="02020603050405020304" pitchFamily="18" charset="0"/>
                        </a:rPr>
                        <a:t>Субсидии на реализацию мероприятий по обеспечению жильем молодых семей</a:t>
                      </a: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2783051,65</a:t>
                      </a: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3772394,06</a:t>
                      </a:r>
                    </a:p>
                  </a:txBody>
                  <a:tcPr>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1317789,32</a:t>
                      </a: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3181728,74</a:t>
                      </a: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1194912,00</a:t>
                      </a: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2124288,00</a:t>
                      </a: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530975,95</a:t>
                      </a: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943955,00</a:t>
                      </a: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526342,92</a:t>
                      </a: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935718,00</a:t>
                      </a:r>
                    </a:p>
                  </a:txBody>
                  <a:tcPr marL="9525" marR="9525" marT="9525" marB="0">
                    <a:solidFill>
                      <a:srgbClr val="E1E7FF"/>
                    </a:solidFill>
                  </a:tcPr>
                </a:tc>
                <a:extLst>
                  <a:ext uri="{0D108BD9-81ED-4DB2-BD59-A6C34878D82A}">
                    <a16:rowId xmlns:a16="http://schemas.microsoft.com/office/drawing/2014/main" val="2918601349"/>
                  </a:ext>
                </a:extLst>
              </a:tr>
              <a:tr h="543886">
                <a:tc>
                  <a:txBody>
                    <a:bodyPr/>
                    <a:lstStyle/>
                    <a:p>
                      <a:r>
                        <a:rPr lang="ru-RU" sz="1000" dirty="0">
                          <a:latin typeface="Times New Roman" panose="02020603050405020304" pitchFamily="18" charset="0"/>
                          <a:cs typeface="Times New Roman" panose="02020603050405020304" pitchFamily="18" charset="0"/>
                        </a:rPr>
                        <a:t>Субсидии на подготовку проектов межевания земельных участков и на проведение кадастровых работ</a:t>
                      </a: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751517,88</a:t>
                      </a: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143146,26</a:t>
                      </a:r>
                    </a:p>
                  </a:txBody>
                  <a:tcPr>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744676,00</a:t>
                      </a: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750236,50</a:t>
                      </a:r>
                    </a:p>
                  </a:txBody>
                  <a:tcPr marL="9525" marR="9525" marT="9525" marB="0">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566048,38</a:t>
                      </a: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extLst>
                  <a:ext uri="{0D108BD9-81ED-4DB2-BD59-A6C34878D82A}">
                    <a16:rowId xmlns:a16="http://schemas.microsoft.com/office/drawing/2014/main" val="3861254770"/>
                  </a:ext>
                </a:extLst>
              </a:tr>
              <a:tr h="230138">
                <a:tc>
                  <a:txBody>
                    <a:bodyPr/>
                    <a:lstStyle/>
                    <a:p>
                      <a:r>
                        <a:rPr lang="ru-RU" sz="1000" dirty="0">
                          <a:latin typeface="Times New Roman" panose="02020603050405020304" pitchFamily="18" charset="0"/>
                          <a:cs typeface="Times New Roman" panose="02020603050405020304" pitchFamily="18" charset="0"/>
                        </a:rPr>
                        <a:t>Субсидии на поддержку отрасли культуры</a:t>
                      </a: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2964920,16</a:t>
                      </a: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60508,57</a:t>
                      </a: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2000000,00</a:t>
                      </a:r>
                    </a:p>
                  </a:txBody>
                  <a:tcPr marL="9525" marR="9525" marT="9525" marB="0">
                    <a:solidFill>
                      <a:srgbClr val="E1E7FF"/>
                    </a:solidFill>
                  </a:tcPr>
                </a:tc>
                <a:tc>
                  <a:txBody>
                    <a:bodyPr/>
                    <a:lstStyle/>
                    <a:p>
                      <a:pPr algn="ctr" fontAlgn="t"/>
                      <a:endParaRPr lang="ru-RU" sz="1000" b="0" i="0" u="none" strike="noStrike">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extLst>
                  <a:ext uri="{0D108BD9-81ED-4DB2-BD59-A6C34878D82A}">
                    <a16:rowId xmlns:a16="http://schemas.microsoft.com/office/drawing/2014/main" val="473198243"/>
                  </a:ext>
                </a:extLst>
              </a:tr>
              <a:tr h="230138">
                <a:tc>
                  <a:txBody>
                    <a:bodyPr/>
                    <a:lstStyle/>
                    <a:p>
                      <a:r>
                        <a:rPr lang="ru-RU" sz="1000" dirty="0">
                          <a:latin typeface="Times New Roman" panose="02020603050405020304" pitchFamily="18" charset="0"/>
                          <a:cs typeface="Times New Roman" panose="02020603050405020304" pitchFamily="18" charset="0"/>
                        </a:rPr>
                        <a:t>Субсидии на модернизацию региональных и муниципальных музеев</a:t>
                      </a: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12407500,00</a:t>
                      </a: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25314,29</a:t>
                      </a: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endParaRPr lang="ru-RU" sz="1000" b="0" i="0" u="none" strike="noStrike">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extLst>
                  <a:ext uri="{0D108BD9-81ED-4DB2-BD59-A6C34878D82A}">
                    <a16:rowId xmlns:a16="http://schemas.microsoft.com/office/drawing/2014/main" val="1546628370"/>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Прочие субсидии</a:t>
                      </a: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146595722,76</a:t>
                      </a:r>
                    </a:p>
                  </a:txBody>
                  <a:tcPr>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45026573,31</a:t>
                      </a: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46041731,97</a:t>
                      </a: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8262609,43</a:t>
                      </a: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8262662,54</a:t>
                      </a:r>
                    </a:p>
                  </a:txBody>
                  <a:tcPr marL="9525" marR="9525" marT="9525" marB="0">
                    <a:solidFill>
                      <a:srgbClr val="E1E7FF"/>
                    </a:solidFill>
                  </a:tcPr>
                </a:tc>
                <a:extLst>
                  <a:ext uri="{0D108BD9-81ED-4DB2-BD59-A6C34878D82A}">
                    <a16:rowId xmlns:a16="http://schemas.microsoft.com/office/drawing/2014/main" val="306789516"/>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b="1" i="1" dirty="0">
                          <a:latin typeface="Times New Roman" panose="02020603050405020304" pitchFamily="18" charset="0"/>
                          <a:cs typeface="Times New Roman" panose="02020603050405020304" pitchFamily="18" charset="0"/>
                        </a:rPr>
                        <a:t>ИТОГО</a:t>
                      </a:r>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r>
                        <a:rPr lang="ru-RU" sz="1000" b="1" i="1" dirty="0">
                          <a:latin typeface="Times New Roman" panose="02020603050405020304" pitchFamily="18" charset="0"/>
                          <a:cs typeface="Times New Roman" panose="02020603050405020304" pitchFamily="18" charset="0"/>
                        </a:rPr>
                        <a:t>3534569,53</a:t>
                      </a:r>
                    </a:p>
                  </a:txBody>
                  <a:tcPr>
                    <a:solidFill>
                      <a:srgbClr val="E1E7FF"/>
                    </a:solidFill>
                  </a:tcPr>
                </a:tc>
                <a:tc>
                  <a:txBody>
                    <a:bodyPr/>
                    <a:lstStyle/>
                    <a:p>
                      <a:r>
                        <a:rPr lang="ru-RU" sz="1000" b="1" i="1" dirty="0">
                          <a:latin typeface="Times New Roman" panose="02020603050405020304" pitchFamily="18" charset="0"/>
                          <a:cs typeface="Times New Roman" panose="02020603050405020304" pitchFamily="18" charset="0"/>
                        </a:rPr>
                        <a:t>150511263,08</a:t>
                      </a:r>
                    </a:p>
                  </a:txBody>
                  <a:tcPr>
                    <a:solidFill>
                      <a:srgbClr val="E1E7FF"/>
                    </a:solidFill>
                  </a:tcPr>
                </a:tc>
                <a:tc>
                  <a:txBody>
                    <a:bodyPr/>
                    <a:lstStyle/>
                    <a:p>
                      <a:pPr algn="ctr" fontAlgn="t"/>
                      <a:r>
                        <a:rPr lang="ru-RU" sz="1000" b="1" i="1" u="none" strike="noStrike" dirty="0">
                          <a:effectLst/>
                          <a:latin typeface="Times New Roman" panose="02020603050405020304" pitchFamily="18" charset="0"/>
                          <a:cs typeface="Times New Roman" panose="02020603050405020304" pitchFamily="18" charset="0"/>
                        </a:rPr>
                        <a:t>17434885,48</a:t>
                      </a:r>
                    </a:p>
                  </a:txBody>
                  <a:tcPr marL="9525" marR="9525" marT="9525" marB="0">
                    <a:solidFill>
                      <a:srgbClr val="E1E7FF"/>
                    </a:solidFill>
                  </a:tcPr>
                </a:tc>
                <a:tc>
                  <a:txBody>
                    <a:bodyPr/>
                    <a:lstStyle/>
                    <a:p>
                      <a:pPr algn="ctr" fontAlgn="t"/>
                      <a:r>
                        <a:rPr lang="ru-RU" sz="1000" b="1" i="1" u="none" strike="noStrike" dirty="0">
                          <a:effectLst/>
                          <a:latin typeface="Times New Roman" panose="02020603050405020304" pitchFamily="18" charset="0"/>
                          <a:cs typeface="Times New Roman" panose="02020603050405020304" pitchFamily="18" charset="0"/>
                        </a:rPr>
                        <a:t>49272261,41</a:t>
                      </a:r>
                    </a:p>
                  </a:txBody>
                  <a:tcPr marL="9525" marR="9525" marT="9525" marB="0">
                    <a:solidFill>
                      <a:srgbClr val="E1E7FF"/>
                    </a:solidFill>
                  </a:tcPr>
                </a:tc>
                <a:tc>
                  <a:txBody>
                    <a:bodyPr/>
                    <a:lstStyle/>
                    <a:p>
                      <a:pPr algn="ctr" fontAlgn="t"/>
                      <a:r>
                        <a:rPr lang="ru-RU" sz="1000" b="1" i="1" u="none" strike="noStrike" dirty="0">
                          <a:effectLst/>
                          <a:latin typeface="Times New Roman" panose="02020603050405020304" pitchFamily="18" charset="0"/>
                          <a:cs typeface="Times New Roman" panose="02020603050405020304" pitchFamily="18" charset="0"/>
                        </a:rPr>
                        <a:t>1760960,38</a:t>
                      </a:r>
                    </a:p>
                  </a:txBody>
                  <a:tcPr marL="9525" marR="9525" marT="9525" marB="0">
                    <a:solidFill>
                      <a:srgbClr val="E1E7FF"/>
                    </a:solidFill>
                  </a:tcPr>
                </a:tc>
                <a:tc>
                  <a:txBody>
                    <a:bodyPr/>
                    <a:lstStyle/>
                    <a:p>
                      <a:pPr algn="ctr" fontAlgn="t"/>
                      <a:r>
                        <a:rPr lang="ru-RU" sz="1000" b="1" i="1" u="none" strike="noStrike" dirty="0">
                          <a:effectLst/>
                          <a:latin typeface="Times New Roman" panose="02020603050405020304" pitchFamily="18" charset="0"/>
                          <a:cs typeface="Times New Roman" panose="02020603050405020304" pitchFamily="18" charset="0"/>
                        </a:rPr>
                        <a:t>50166019,97</a:t>
                      </a:r>
                    </a:p>
                  </a:txBody>
                  <a:tcPr marL="9525" marR="9525" marT="9525" marB="0">
                    <a:solidFill>
                      <a:srgbClr val="E1E7FF"/>
                    </a:solidFill>
                  </a:tcPr>
                </a:tc>
                <a:tc>
                  <a:txBody>
                    <a:bodyPr/>
                    <a:lstStyle/>
                    <a:p>
                      <a:pPr algn="ctr" fontAlgn="t"/>
                      <a:r>
                        <a:rPr lang="ru-RU" sz="1000" b="1" i="1" u="none" strike="noStrike" dirty="0">
                          <a:effectLst/>
                          <a:latin typeface="Times New Roman" panose="02020603050405020304" pitchFamily="18" charset="0"/>
                          <a:cs typeface="Times New Roman" panose="02020603050405020304" pitchFamily="18" charset="0"/>
                        </a:rPr>
                        <a:t>530975,95</a:t>
                      </a:r>
                    </a:p>
                  </a:txBody>
                  <a:tcPr marL="9525" marR="9525" marT="9525" marB="0">
                    <a:solidFill>
                      <a:srgbClr val="E1E7FF"/>
                    </a:solidFill>
                  </a:tcPr>
                </a:tc>
                <a:tc>
                  <a:txBody>
                    <a:bodyPr/>
                    <a:lstStyle/>
                    <a:p>
                      <a:pPr algn="ctr" fontAlgn="t"/>
                      <a:r>
                        <a:rPr lang="ru-RU" sz="1000" b="1" i="1" u="none" strike="noStrike" dirty="0">
                          <a:effectLst/>
                          <a:latin typeface="Times New Roman" panose="02020603050405020304" pitchFamily="18" charset="0"/>
                          <a:cs typeface="Times New Roman" panose="02020603050405020304" pitchFamily="18" charset="0"/>
                        </a:rPr>
                        <a:t>9206564,43</a:t>
                      </a:r>
                    </a:p>
                  </a:txBody>
                  <a:tcPr marL="9525" marR="9525" marT="9525" marB="0">
                    <a:solidFill>
                      <a:srgbClr val="E1E7FF"/>
                    </a:solidFill>
                  </a:tcPr>
                </a:tc>
                <a:tc>
                  <a:txBody>
                    <a:bodyPr/>
                    <a:lstStyle/>
                    <a:p>
                      <a:pPr algn="ctr" fontAlgn="t"/>
                      <a:r>
                        <a:rPr lang="ru-RU" sz="1000" b="1" i="1" u="none" strike="noStrike" dirty="0">
                          <a:effectLst/>
                          <a:latin typeface="Times New Roman" panose="02020603050405020304" pitchFamily="18" charset="0"/>
                          <a:cs typeface="Times New Roman" panose="02020603050405020304" pitchFamily="18" charset="0"/>
                        </a:rPr>
                        <a:t>526342,92</a:t>
                      </a:r>
                    </a:p>
                  </a:txBody>
                  <a:tcPr marL="9525" marR="9525" marT="9525" marB="0">
                    <a:solidFill>
                      <a:srgbClr val="E1E7FF"/>
                    </a:solidFill>
                  </a:tcPr>
                </a:tc>
                <a:tc>
                  <a:txBody>
                    <a:bodyPr/>
                    <a:lstStyle/>
                    <a:p>
                      <a:pPr algn="ctr" fontAlgn="t"/>
                      <a:r>
                        <a:rPr lang="ru-RU" sz="1000" b="1" i="1" u="none" strike="noStrike" dirty="0">
                          <a:effectLst/>
                          <a:latin typeface="Times New Roman" panose="02020603050405020304" pitchFamily="18" charset="0"/>
                          <a:cs typeface="Times New Roman" panose="02020603050405020304" pitchFamily="18" charset="0"/>
                        </a:rPr>
                        <a:t>9198380,54</a:t>
                      </a:r>
                    </a:p>
                  </a:txBody>
                  <a:tcPr marL="9525" marR="9525" marT="9525" marB="0">
                    <a:solidFill>
                      <a:srgbClr val="E1E7FF"/>
                    </a:solidFill>
                  </a:tcPr>
                </a:tc>
                <a:extLst>
                  <a:ext uri="{0D108BD9-81ED-4DB2-BD59-A6C34878D82A}">
                    <a16:rowId xmlns:a16="http://schemas.microsoft.com/office/drawing/2014/main" val="306934156"/>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endParaRPr lang="ru-RU" sz="1000" b="0" i="0" u="none" strike="noStrike">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extLst>
                  <a:ext uri="{0D108BD9-81ED-4DB2-BD59-A6C34878D82A}">
                    <a16:rowId xmlns:a16="http://schemas.microsoft.com/office/drawing/2014/main" val="2227561808"/>
                  </a:ext>
                </a:extLst>
              </a:tr>
              <a:tr h="363803">
                <a:tc>
                  <a:txBody>
                    <a:bodyPr/>
                    <a:lstStyle/>
                    <a:p>
                      <a:r>
                        <a:rPr lang="ru-RU" sz="1000" dirty="0">
                          <a:latin typeface="Times New Roman" panose="02020603050405020304" pitchFamily="18" charset="0"/>
                          <a:cs typeface="Times New Roman" panose="02020603050405020304" pitchFamily="18" charset="0"/>
                        </a:rPr>
                        <a:t>Субвенции на реализацию дошкольного, общего и дополнительного образования</a:t>
                      </a: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226658452,89</a:t>
                      </a:r>
                    </a:p>
                  </a:txBody>
                  <a:tcPr>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248085883,00</a:t>
                      </a: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effectLst/>
                          <a:latin typeface="Times New Roman" panose="02020603050405020304" pitchFamily="18" charset="0"/>
                          <a:cs typeface="Times New Roman" panose="02020603050405020304" pitchFamily="18" charset="0"/>
                        </a:rPr>
                        <a:t>307621018,00</a:t>
                      </a:r>
                    </a:p>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330125047,00</a:t>
                      </a: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351804904,00</a:t>
                      </a:r>
                    </a:p>
                  </a:txBody>
                  <a:tcPr marL="9525" marR="9525" marT="9525" marB="0">
                    <a:solidFill>
                      <a:srgbClr val="E1E7FF"/>
                    </a:solidFill>
                  </a:tcPr>
                </a:tc>
                <a:extLst>
                  <a:ext uri="{0D108BD9-81ED-4DB2-BD59-A6C34878D82A}">
                    <a16:rowId xmlns:a16="http://schemas.microsoft.com/office/drawing/2014/main" val="39507769"/>
                  </a:ext>
                </a:extLst>
              </a:tr>
              <a:tr h="521236">
                <a:tc>
                  <a:txBody>
                    <a:bodyPr/>
                    <a:lstStyle/>
                    <a:p>
                      <a:r>
                        <a:rPr lang="ru-RU" sz="1000" dirty="0">
                          <a:latin typeface="Times New Roman" panose="02020603050405020304" pitchFamily="18" charset="0"/>
                          <a:cs typeface="Times New Roman" panose="02020603050405020304" pitchFamily="18" charset="0"/>
                        </a:rPr>
                        <a:t>Субвенции на осуществление отдельных полномочий по государственному управлению охраной труда</a:t>
                      </a: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1207287,79</a:t>
                      </a:r>
                    </a:p>
                  </a:txBody>
                  <a:tcPr>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1229751,00</a:t>
                      </a: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1307298,00</a:t>
                      </a: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1356990,00</a:t>
                      </a: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1408670,00</a:t>
                      </a:r>
                    </a:p>
                  </a:txBody>
                  <a:tcPr marL="9525" marR="9525" marT="9525" marB="0">
                    <a:solidFill>
                      <a:srgbClr val="E1E7FF"/>
                    </a:solidFill>
                  </a:tcPr>
                </a:tc>
                <a:extLst>
                  <a:ext uri="{0D108BD9-81ED-4DB2-BD59-A6C34878D82A}">
                    <a16:rowId xmlns:a16="http://schemas.microsoft.com/office/drawing/2014/main" val="3421814291"/>
                  </a:ext>
                </a:extLst>
              </a:tr>
              <a:tr h="383657">
                <a:tc>
                  <a:txBody>
                    <a:bodyPr/>
                    <a:lstStyle/>
                    <a:p>
                      <a:r>
                        <a:rPr lang="ru-RU" sz="1000" dirty="0">
                          <a:latin typeface="Times New Roman" panose="02020603050405020304" pitchFamily="18" charset="0"/>
                          <a:cs typeface="Times New Roman" panose="02020603050405020304" pitchFamily="18" charset="0"/>
                        </a:rPr>
                        <a:t>Субвенции на организацию и обеспечение оздоровления и отдыха детей</a:t>
                      </a: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2272429,06</a:t>
                      </a:r>
                    </a:p>
                  </a:txBody>
                  <a:tcPr>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2600876,14</a:t>
                      </a: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4762717,86</a:t>
                      </a: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4953279,89</a:t>
                      </a: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5151465,61</a:t>
                      </a:r>
                    </a:p>
                  </a:txBody>
                  <a:tcPr marL="9525" marR="9525" marT="9525" marB="0">
                    <a:solidFill>
                      <a:srgbClr val="E1E7FF"/>
                    </a:solidFill>
                  </a:tcPr>
                </a:tc>
                <a:extLst>
                  <a:ext uri="{0D108BD9-81ED-4DB2-BD59-A6C34878D82A}">
                    <a16:rowId xmlns:a16="http://schemas.microsoft.com/office/drawing/2014/main" val="1031616625"/>
                  </a:ext>
                </a:extLst>
              </a:tr>
            </a:tbl>
          </a:graphicData>
        </a:graphic>
      </p:graphicFrame>
      <p:sp>
        <p:nvSpPr>
          <p:cNvPr id="4" name="TextBox 3">
            <a:extLst>
              <a:ext uri="{FF2B5EF4-FFF2-40B4-BE49-F238E27FC236}">
                <a16:creationId xmlns:a16="http://schemas.microsoft.com/office/drawing/2014/main" id="{52DD9141-46E6-630D-1B71-84508604F2CF}"/>
              </a:ext>
            </a:extLst>
          </p:cNvPr>
          <p:cNvSpPr txBox="1"/>
          <p:nvPr/>
        </p:nvSpPr>
        <p:spPr>
          <a:xfrm>
            <a:off x="2632047" y="69578"/>
            <a:ext cx="6153324" cy="276999"/>
          </a:xfrm>
          <a:prstGeom prst="rect">
            <a:avLst/>
          </a:prstGeom>
          <a:noFill/>
        </p:spPr>
        <p:txBody>
          <a:bodyPr wrap="square">
            <a:spAutoFit/>
          </a:bodyPr>
          <a:lstStyle/>
          <a:p>
            <a:pPr algn="ctr"/>
            <a:r>
              <a:rPr lang="ru-RU" sz="1200" b="1" dirty="0">
                <a:solidFill>
                  <a:srgbClr val="0000CC"/>
                </a:solidFill>
                <a:latin typeface="Times New Roman" panose="02020603050405020304" pitchFamily="18" charset="0"/>
                <a:cs typeface="Times New Roman" panose="02020603050405020304" pitchFamily="18" charset="0"/>
              </a:rPr>
              <a:t>Разбивка безвозмездных поступлений (руб.)</a:t>
            </a:r>
          </a:p>
        </p:txBody>
      </p:sp>
    </p:spTree>
    <p:extLst>
      <p:ext uri="{BB962C8B-B14F-4D97-AF65-F5344CB8AC3E}">
        <p14:creationId xmlns:p14="http://schemas.microsoft.com/office/powerpoint/2010/main" val="36006756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0706B46C-EA8C-3731-85F9-BDF194531281}"/>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587ADAC8-0742-ED80-DBA7-BDD8309763DC}"/>
              </a:ext>
            </a:extLst>
          </p:cNvPr>
          <p:cNvSpPr txBox="1"/>
          <p:nvPr/>
        </p:nvSpPr>
        <p:spPr>
          <a:xfrm>
            <a:off x="2665603" y="0"/>
            <a:ext cx="6153324" cy="276999"/>
          </a:xfrm>
          <a:prstGeom prst="rect">
            <a:avLst/>
          </a:prstGeom>
          <a:noFill/>
        </p:spPr>
        <p:txBody>
          <a:bodyPr wrap="square">
            <a:spAutoFit/>
          </a:bodyPr>
          <a:lstStyle/>
          <a:p>
            <a:pPr algn="ctr"/>
            <a:r>
              <a:rPr lang="ru-RU" sz="1200" b="1" dirty="0">
                <a:solidFill>
                  <a:srgbClr val="0000CC"/>
                </a:solidFill>
                <a:latin typeface="Times New Roman" panose="02020603050405020304" pitchFamily="18" charset="0"/>
                <a:cs typeface="Times New Roman" panose="02020603050405020304" pitchFamily="18" charset="0"/>
              </a:rPr>
              <a:t>Разбивка безвозмездных поступлений (руб.) (продолжение)</a:t>
            </a:r>
          </a:p>
        </p:txBody>
      </p:sp>
      <p:graphicFrame>
        <p:nvGraphicFramePr>
          <p:cNvPr id="4" name="Таблица 3">
            <a:extLst>
              <a:ext uri="{FF2B5EF4-FFF2-40B4-BE49-F238E27FC236}">
                <a16:creationId xmlns:a16="http://schemas.microsoft.com/office/drawing/2014/main" id="{626BB443-B2AD-8081-2E14-A488AE176605}"/>
              </a:ext>
            </a:extLst>
          </p:cNvPr>
          <p:cNvGraphicFramePr>
            <a:graphicFrameLocks noGrp="1"/>
          </p:cNvGraphicFramePr>
          <p:nvPr>
            <p:extLst>
              <p:ext uri="{D42A27DB-BD31-4B8C-83A1-F6EECF244321}">
                <p14:modId xmlns:p14="http://schemas.microsoft.com/office/powerpoint/2010/main" val="277321542"/>
              </p:ext>
            </p:extLst>
          </p:nvPr>
        </p:nvGraphicFramePr>
        <p:xfrm>
          <a:off x="161198" y="276999"/>
          <a:ext cx="11869604" cy="5856024"/>
        </p:xfrm>
        <a:graphic>
          <a:graphicData uri="http://schemas.openxmlformats.org/drawingml/2006/table">
            <a:tbl>
              <a:tblPr firstRow="1" bandRow="1">
                <a:tableStyleId>{8A107856-5554-42FB-B03E-39F5DBC370BA}</a:tableStyleId>
              </a:tblPr>
              <a:tblGrid>
                <a:gridCol w="2212090">
                  <a:extLst>
                    <a:ext uri="{9D8B030D-6E8A-4147-A177-3AD203B41FA5}">
                      <a16:colId xmlns:a16="http://schemas.microsoft.com/office/drawing/2014/main" val="3804694529"/>
                    </a:ext>
                  </a:extLst>
                </a:gridCol>
                <a:gridCol w="1077810">
                  <a:extLst>
                    <a:ext uri="{9D8B030D-6E8A-4147-A177-3AD203B41FA5}">
                      <a16:colId xmlns:a16="http://schemas.microsoft.com/office/drawing/2014/main" val="231181160"/>
                    </a:ext>
                  </a:extLst>
                </a:gridCol>
                <a:gridCol w="1043594">
                  <a:extLst>
                    <a:ext uri="{9D8B030D-6E8A-4147-A177-3AD203B41FA5}">
                      <a16:colId xmlns:a16="http://schemas.microsoft.com/office/drawing/2014/main" val="3476099793"/>
                    </a:ext>
                  </a:extLst>
                </a:gridCol>
                <a:gridCol w="778418">
                  <a:extLst>
                    <a:ext uri="{9D8B030D-6E8A-4147-A177-3AD203B41FA5}">
                      <a16:colId xmlns:a16="http://schemas.microsoft.com/office/drawing/2014/main" val="3736233220"/>
                    </a:ext>
                  </a:extLst>
                </a:gridCol>
                <a:gridCol w="1009377">
                  <a:extLst>
                    <a:ext uri="{9D8B030D-6E8A-4147-A177-3AD203B41FA5}">
                      <a16:colId xmlns:a16="http://schemas.microsoft.com/office/drawing/2014/main" val="2129790801"/>
                    </a:ext>
                  </a:extLst>
                </a:gridCol>
                <a:gridCol w="975161">
                  <a:extLst>
                    <a:ext uri="{9D8B030D-6E8A-4147-A177-3AD203B41FA5}">
                      <a16:colId xmlns:a16="http://schemas.microsoft.com/office/drawing/2014/main" val="4203590195"/>
                    </a:ext>
                  </a:extLst>
                </a:gridCol>
                <a:gridCol w="1026486">
                  <a:extLst>
                    <a:ext uri="{9D8B030D-6E8A-4147-A177-3AD203B41FA5}">
                      <a16:colId xmlns:a16="http://schemas.microsoft.com/office/drawing/2014/main" val="1534504846"/>
                    </a:ext>
                  </a:extLst>
                </a:gridCol>
                <a:gridCol w="1069256">
                  <a:extLst>
                    <a:ext uri="{9D8B030D-6E8A-4147-A177-3AD203B41FA5}">
                      <a16:colId xmlns:a16="http://schemas.microsoft.com/office/drawing/2014/main" val="2959567486"/>
                    </a:ext>
                  </a:extLst>
                </a:gridCol>
                <a:gridCol w="949499">
                  <a:extLst>
                    <a:ext uri="{9D8B030D-6E8A-4147-A177-3AD203B41FA5}">
                      <a16:colId xmlns:a16="http://schemas.microsoft.com/office/drawing/2014/main" val="115745457"/>
                    </a:ext>
                  </a:extLst>
                </a:gridCol>
                <a:gridCol w="804080">
                  <a:extLst>
                    <a:ext uri="{9D8B030D-6E8A-4147-A177-3AD203B41FA5}">
                      <a16:colId xmlns:a16="http://schemas.microsoft.com/office/drawing/2014/main" val="1510581496"/>
                    </a:ext>
                  </a:extLst>
                </a:gridCol>
                <a:gridCol w="923833">
                  <a:extLst>
                    <a:ext uri="{9D8B030D-6E8A-4147-A177-3AD203B41FA5}">
                      <a16:colId xmlns:a16="http://schemas.microsoft.com/office/drawing/2014/main" val="3588453911"/>
                    </a:ext>
                  </a:extLst>
                </a:gridCol>
              </a:tblGrid>
              <a:tr h="247704">
                <a:tc rowSpan="2">
                  <a:txBody>
                    <a:bodyPr/>
                    <a:lstStyle/>
                    <a:p>
                      <a:r>
                        <a:rPr lang="ru-RU" sz="1000" dirty="0">
                          <a:latin typeface="Times New Roman" panose="02020603050405020304" pitchFamily="18" charset="0"/>
                          <a:cs typeface="Times New Roman" panose="02020603050405020304" pitchFamily="18" charset="0"/>
                        </a:rPr>
                        <a:t>Наименование</a:t>
                      </a:r>
                    </a:p>
                  </a:txBody>
                  <a:tcPr>
                    <a:solidFill>
                      <a:srgbClr val="E1E7FF"/>
                    </a:solidFill>
                  </a:tcPr>
                </a:tc>
                <a:tc gridSpan="2">
                  <a:txBody>
                    <a:bodyPr/>
                    <a:lstStyle/>
                    <a:p>
                      <a:r>
                        <a:rPr lang="ru-RU" sz="1000" dirty="0">
                          <a:latin typeface="Times New Roman" panose="02020603050405020304" pitchFamily="18" charset="0"/>
                          <a:cs typeface="Times New Roman" panose="02020603050405020304" pitchFamily="18" charset="0"/>
                        </a:rPr>
                        <a:t>2024год (отчет)</a:t>
                      </a:r>
                    </a:p>
                  </a:txBody>
                  <a:tcPr>
                    <a:solidFill>
                      <a:srgbClr val="E1E7FF"/>
                    </a:solidFill>
                  </a:tcPr>
                </a:tc>
                <a:tc hMerge="1">
                  <a:txBody>
                    <a:bodyPr/>
                    <a:lstStyle/>
                    <a:p>
                      <a:endParaRPr lang="ru-RU" dirty="0"/>
                    </a:p>
                  </a:txBody>
                  <a:tcPr/>
                </a:tc>
                <a:tc gridSpan="2">
                  <a:txBody>
                    <a:bodyPr/>
                    <a:lstStyle/>
                    <a:p>
                      <a:r>
                        <a:rPr lang="ru-RU" sz="1000" dirty="0">
                          <a:latin typeface="Times New Roman" panose="02020603050405020304" pitchFamily="18" charset="0"/>
                          <a:cs typeface="Times New Roman" panose="02020603050405020304" pitchFamily="18" charset="0"/>
                        </a:rPr>
                        <a:t>2025год (оценка)</a:t>
                      </a:r>
                    </a:p>
                  </a:txBody>
                  <a:tcPr>
                    <a:solidFill>
                      <a:srgbClr val="E1E7FF"/>
                    </a:solidFill>
                  </a:tcPr>
                </a:tc>
                <a:tc hMerge="1">
                  <a:txBody>
                    <a:bodyPr/>
                    <a:lstStyle/>
                    <a:p>
                      <a:endParaRPr lang="ru-RU" dirty="0"/>
                    </a:p>
                  </a:txBody>
                  <a:tcPr/>
                </a:tc>
                <a:tc gridSpan="2">
                  <a:txBody>
                    <a:bodyPr/>
                    <a:lstStyle/>
                    <a:p>
                      <a:r>
                        <a:rPr lang="ru-RU" sz="1000" dirty="0">
                          <a:latin typeface="Times New Roman" panose="02020603050405020304" pitchFamily="18" charset="0"/>
                          <a:cs typeface="Times New Roman" panose="02020603050405020304" pitchFamily="18" charset="0"/>
                        </a:rPr>
                        <a:t>2026год (прогноз)</a:t>
                      </a:r>
                    </a:p>
                  </a:txBody>
                  <a:tcPr>
                    <a:solidFill>
                      <a:srgbClr val="E1E7FF"/>
                    </a:solidFill>
                  </a:tcPr>
                </a:tc>
                <a:tc hMerge="1">
                  <a:txBody>
                    <a:bodyPr/>
                    <a:lstStyle/>
                    <a:p>
                      <a:endParaRPr lang="ru-RU" dirty="0"/>
                    </a:p>
                  </a:txBody>
                  <a:tcPr/>
                </a:tc>
                <a:tc gridSpan="2">
                  <a:txBody>
                    <a:bodyPr/>
                    <a:lstStyle/>
                    <a:p>
                      <a:r>
                        <a:rPr lang="ru-RU" sz="1000" dirty="0">
                          <a:latin typeface="Times New Roman" panose="02020603050405020304" pitchFamily="18" charset="0"/>
                          <a:cs typeface="Times New Roman" panose="02020603050405020304" pitchFamily="18" charset="0"/>
                        </a:rPr>
                        <a:t>2027год (прогноз)</a:t>
                      </a:r>
                    </a:p>
                  </a:txBody>
                  <a:tcPr>
                    <a:solidFill>
                      <a:srgbClr val="E1E7FF"/>
                    </a:solidFill>
                  </a:tcPr>
                </a:tc>
                <a:tc hMerge="1">
                  <a:txBody>
                    <a:bodyPr/>
                    <a:lstStyle/>
                    <a:p>
                      <a:endParaRPr lang="ru-RU" sz="1200" dirty="0">
                        <a:latin typeface="Times New Roman" panose="02020603050405020304" pitchFamily="18" charset="0"/>
                        <a:cs typeface="Times New Roman" panose="02020603050405020304" pitchFamily="18" charset="0"/>
                      </a:endParaRPr>
                    </a:p>
                  </a:txBody>
                  <a:tcPr/>
                </a:tc>
                <a:tc gridSpan="2">
                  <a:txBody>
                    <a:bodyPr/>
                    <a:lstStyle/>
                    <a:p>
                      <a:r>
                        <a:rPr lang="ru-RU" sz="1000" dirty="0">
                          <a:latin typeface="Times New Roman" panose="02020603050405020304" pitchFamily="18" charset="0"/>
                          <a:cs typeface="Times New Roman" panose="02020603050405020304" pitchFamily="18" charset="0"/>
                        </a:rPr>
                        <a:t>2028 год (прогноз)</a:t>
                      </a:r>
                    </a:p>
                  </a:txBody>
                  <a:tcPr>
                    <a:solidFill>
                      <a:srgbClr val="E1E7FF"/>
                    </a:solidFill>
                  </a:tcPr>
                </a:tc>
                <a:tc hMerge="1">
                  <a:txBody>
                    <a:bodyPr/>
                    <a:lstStyle/>
                    <a:p>
                      <a:endParaRPr lang="ru-RU" sz="12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044563856"/>
                  </a:ext>
                </a:extLst>
              </a:tr>
              <a:tr h="287692">
                <a:tc vMerge="1">
                  <a:txBody>
                    <a:bodyPr/>
                    <a:lstStyle/>
                    <a:p>
                      <a:endParaRPr lang="ru-RU" sz="11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краевой</a:t>
                      </a: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краевой</a:t>
                      </a: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краевой</a:t>
                      </a: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краевой</a:t>
                      </a: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краевой</a:t>
                      </a:r>
                    </a:p>
                  </a:txBody>
                  <a:tcPr>
                    <a:solidFill>
                      <a:srgbClr val="E1E7FF"/>
                    </a:solidFill>
                  </a:tcPr>
                </a:tc>
                <a:extLst>
                  <a:ext uri="{0D108BD9-81ED-4DB2-BD59-A6C34878D82A}">
                    <a16:rowId xmlns:a16="http://schemas.microsoft.com/office/drawing/2014/main" val="1099890073"/>
                  </a:ext>
                </a:extLst>
              </a:tr>
              <a:tr h="1533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Субвенции на реализацию полномочий по организации проведения мероприятий по предупреждению и ликвидации болезней животных, их лечению, защите населения от болезней, общих для человека и животных</a:t>
                      </a: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1253867,56</a:t>
                      </a: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1428455,44</a:t>
                      </a: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1428455,44</a:t>
                      </a: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1428455,44</a:t>
                      </a: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1428455,44</a:t>
                      </a:r>
                    </a:p>
                  </a:txBody>
                  <a:tcPr>
                    <a:solidFill>
                      <a:srgbClr val="E1E7FF"/>
                    </a:solidFill>
                  </a:tcPr>
                </a:tc>
                <a:extLst>
                  <a:ext uri="{0D108BD9-81ED-4DB2-BD59-A6C34878D82A}">
                    <a16:rowId xmlns:a16="http://schemas.microsoft.com/office/drawing/2014/main" val="3615436792"/>
                  </a:ext>
                </a:extLst>
              </a:tr>
              <a:tr h="370840">
                <a:tc>
                  <a:txBody>
                    <a:bodyPr/>
                    <a:lstStyle/>
                    <a:p>
                      <a:r>
                        <a:rPr lang="ru-RU" sz="1000" dirty="0">
                          <a:latin typeface="Times New Roman" panose="02020603050405020304" pitchFamily="18" charset="0"/>
                          <a:cs typeface="Times New Roman" panose="02020603050405020304" pitchFamily="18" charset="0"/>
                        </a:rPr>
                        <a:t>Субвенции на осуществление полномочий по обеспечению мер социальной поддержки педагогическим работникам</a:t>
                      </a: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1455263,15</a:t>
                      </a:r>
                    </a:p>
                  </a:txBody>
                  <a:tcPr>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3080000,00</a:t>
                      </a: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endParaRPr lang="ru-RU" sz="1000">
                        <a:latin typeface="Times New Roman" panose="02020603050405020304" pitchFamily="18" charset="0"/>
                        <a:cs typeface="Times New Roman" panose="02020603050405020304" pitchFamily="18" charset="0"/>
                      </a:endParaRPr>
                    </a:p>
                  </a:txBody>
                  <a:tcPr>
                    <a:solidFill>
                      <a:srgbClr val="E1E7FF"/>
                    </a:solidFill>
                  </a:tcPr>
                </a:tc>
                <a:tc>
                  <a:txBody>
                    <a:bodyPr/>
                    <a:lstStyle/>
                    <a:p>
                      <a:endParaRPr lang="ru-RU" sz="1000">
                        <a:latin typeface="Times New Roman" panose="02020603050405020304" pitchFamily="18" charset="0"/>
                        <a:cs typeface="Times New Roman" panose="02020603050405020304" pitchFamily="18" charset="0"/>
                      </a:endParaRPr>
                    </a:p>
                  </a:txBody>
                  <a:tcPr>
                    <a:solidFill>
                      <a:srgbClr val="E1E7FF"/>
                    </a:solidFill>
                  </a:tcPr>
                </a:tc>
                <a:tc>
                  <a:txBody>
                    <a:bodyPr/>
                    <a:lstStyle/>
                    <a:p>
                      <a:endParaRPr lang="ru-RU" sz="1000">
                        <a:latin typeface="Times New Roman" panose="02020603050405020304" pitchFamily="18" charset="0"/>
                        <a:cs typeface="Times New Roman" panose="02020603050405020304" pitchFamily="18" charset="0"/>
                      </a:endParaRPr>
                    </a:p>
                  </a:txBody>
                  <a:tcPr>
                    <a:solidFill>
                      <a:srgbClr val="E1E7FF"/>
                    </a:solidFill>
                  </a:tcPr>
                </a:tc>
                <a:extLst>
                  <a:ext uri="{0D108BD9-81ED-4DB2-BD59-A6C34878D82A}">
                    <a16:rowId xmlns:a16="http://schemas.microsoft.com/office/drawing/2014/main" val="3611625080"/>
                  </a:ext>
                </a:extLst>
              </a:tr>
              <a:tr h="370840">
                <a:tc>
                  <a:txBody>
                    <a:bodyPr/>
                    <a:lstStyle/>
                    <a:p>
                      <a:r>
                        <a:rPr lang="ru-RU" sz="1000" dirty="0">
                          <a:latin typeface="Times New Roman" panose="02020603050405020304" pitchFamily="18" charset="0"/>
                          <a:cs typeface="Times New Roman" panose="02020603050405020304" pitchFamily="18" charset="0"/>
                        </a:rPr>
                        <a:t>Обеспечение детей-сирот и детей, оставшихся без попечения родителей, жилыми помещениям</a:t>
                      </a: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13008389,58</a:t>
                      </a: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pPr algn="ctr"/>
                      <a:r>
                        <a:rPr lang="ru-RU" sz="1000" dirty="0">
                          <a:latin typeface="Times New Roman" panose="02020603050405020304" pitchFamily="18" charset="0"/>
                          <a:cs typeface="Times New Roman" panose="02020603050405020304" pitchFamily="18" charset="0"/>
                        </a:rPr>
                        <a:t>17860289,29</a:t>
                      </a: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629676,96</a:t>
                      </a: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629676,96</a:t>
                      </a:r>
                    </a:p>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629676,96</a:t>
                      </a:r>
                    </a:p>
                    <a:p>
                      <a:endParaRPr lang="ru-RU" sz="1000" dirty="0">
                        <a:latin typeface="Times New Roman" panose="02020603050405020304" pitchFamily="18" charset="0"/>
                        <a:cs typeface="Times New Roman" panose="02020603050405020304" pitchFamily="18" charset="0"/>
                      </a:endParaRPr>
                    </a:p>
                  </a:txBody>
                  <a:tcPr>
                    <a:solidFill>
                      <a:srgbClr val="E1E7FF"/>
                    </a:solidFill>
                  </a:tcPr>
                </a:tc>
                <a:extLst>
                  <a:ext uri="{0D108BD9-81ED-4DB2-BD59-A6C34878D82A}">
                    <a16:rowId xmlns:a16="http://schemas.microsoft.com/office/drawing/2014/main" val="3520422320"/>
                  </a:ext>
                </a:extLst>
              </a:tr>
              <a:tr h="370840">
                <a:tc>
                  <a:txBody>
                    <a:bodyPr/>
                    <a:lstStyle/>
                    <a:p>
                      <a:r>
                        <a:rPr lang="ru-RU" sz="1000" dirty="0">
                          <a:latin typeface="Times New Roman" panose="02020603050405020304" pitchFamily="18" charset="0"/>
                          <a:cs typeface="Times New Roman" panose="02020603050405020304" pitchFamily="18" charset="0"/>
                        </a:rPr>
                        <a:t>Реализация полномочия в сфере транспортного обслуживания по муниципальным маршрутам</a:t>
                      </a: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3387,08</a:t>
                      </a:r>
                    </a:p>
                  </a:txBody>
                  <a:tcPr>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3387,08</a:t>
                      </a: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3489,72</a:t>
                      </a: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3489,72</a:t>
                      </a: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3489,72</a:t>
                      </a:r>
                    </a:p>
                  </a:txBody>
                  <a:tcPr marL="9525" marR="9525" marT="9525" marB="0">
                    <a:solidFill>
                      <a:srgbClr val="E1E7FF"/>
                    </a:solidFill>
                  </a:tcPr>
                </a:tc>
                <a:extLst>
                  <a:ext uri="{0D108BD9-81ED-4DB2-BD59-A6C34878D82A}">
                    <a16:rowId xmlns:a16="http://schemas.microsoft.com/office/drawing/2014/main" val="636129442"/>
                  </a:ext>
                </a:extLst>
              </a:tr>
              <a:tr h="370840">
                <a:tc>
                  <a:txBody>
                    <a:bodyPr/>
                    <a:lstStyle/>
                    <a:p>
                      <a:r>
                        <a:rPr lang="ru-RU" sz="1000" dirty="0">
                          <a:latin typeface="Times New Roman" panose="02020603050405020304" pitchFamily="18" charset="0"/>
                          <a:cs typeface="Times New Roman" panose="02020603050405020304" pitchFamily="18" charset="0"/>
                        </a:rPr>
                        <a:t>Субвенция на осуществление полномочий по организации и обеспечению бесплатным питанием детей - учащихся</a:t>
                      </a: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6259930,07</a:t>
                      </a: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5202088,65</a:t>
                      </a:r>
                    </a:p>
                  </a:txBody>
                  <a:tcPr>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6811767,78</a:t>
                      </a: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5649872,72</a:t>
                      </a: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10649141,29</a:t>
                      </a: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6194460,00</a:t>
                      </a: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10365316,50</a:t>
                      </a: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6194460,00</a:t>
                      </a: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9943878,00</a:t>
                      </a: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6194460,00</a:t>
                      </a:r>
                    </a:p>
                  </a:txBody>
                  <a:tcPr marL="9525" marR="9525" marT="9525" marB="0">
                    <a:solidFill>
                      <a:srgbClr val="E1E7FF"/>
                    </a:solidFill>
                  </a:tcPr>
                </a:tc>
                <a:extLst>
                  <a:ext uri="{0D108BD9-81ED-4DB2-BD59-A6C34878D82A}">
                    <a16:rowId xmlns:a16="http://schemas.microsoft.com/office/drawing/2014/main" val="2918601349"/>
                  </a:ext>
                </a:extLst>
              </a:tr>
              <a:tr h="370840">
                <a:tc>
                  <a:txBody>
                    <a:bodyPr/>
                    <a:lstStyle/>
                    <a:p>
                      <a:r>
                        <a:rPr lang="ru-RU" sz="1000" dirty="0">
                          <a:latin typeface="Times New Roman" panose="02020603050405020304" pitchFamily="18" charset="0"/>
                          <a:cs typeface="Times New Roman" panose="02020603050405020304" pitchFamily="18" charset="0"/>
                        </a:rPr>
                        <a:t>Субвенции на реализацию полномочий по социальной поддержке детей, оставшихся без попечения родителей, и лиц, принявших на воспитание детей</a:t>
                      </a: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17517923,19</a:t>
                      </a:r>
                    </a:p>
                  </a:txBody>
                  <a:tcPr>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15651884,62</a:t>
                      </a:r>
                    </a:p>
                  </a:txBody>
                  <a:tcPr marL="9525" marR="9525" marT="9525" marB="0">
                    <a:solidFill>
                      <a:srgbClr val="E1E7FF"/>
                    </a:solidFill>
                  </a:tcPr>
                </a:tc>
                <a:tc>
                  <a:txBody>
                    <a:bodyPr/>
                    <a:lstStyle/>
                    <a:p>
                      <a:pPr algn="l"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b">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21929382,91</a:t>
                      </a: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21217306,00</a:t>
                      </a: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17953590,55</a:t>
                      </a:r>
                    </a:p>
                  </a:txBody>
                  <a:tcPr marL="9525" marR="9525" marT="9525" marB="0">
                    <a:solidFill>
                      <a:srgbClr val="E1E7FF"/>
                    </a:solidFill>
                  </a:tcPr>
                </a:tc>
                <a:extLst>
                  <a:ext uri="{0D108BD9-81ED-4DB2-BD59-A6C34878D82A}">
                    <a16:rowId xmlns:a16="http://schemas.microsoft.com/office/drawing/2014/main" val="3861254770"/>
                  </a:ext>
                </a:extLst>
              </a:tr>
              <a:tr h="370840">
                <a:tc>
                  <a:txBody>
                    <a:bodyPr/>
                    <a:lstStyle/>
                    <a:p>
                      <a:r>
                        <a:rPr lang="ru-RU" sz="1000" dirty="0">
                          <a:latin typeface="Times New Roman" panose="02020603050405020304" pitchFamily="18" charset="0"/>
                          <a:cs typeface="Times New Roman" panose="02020603050405020304" pitchFamily="18" charset="0"/>
                        </a:rPr>
                        <a:t>Субвенция на обеспечение реализации полномочий органов опеки и попечительства в отношении несовершеннолетних</a:t>
                      </a: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2576762,04</a:t>
                      </a:r>
                    </a:p>
                  </a:txBody>
                  <a:tcPr>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2628964,00</a:t>
                      </a:r>
                    </a:p>
                  </a:txBody>
                  <a:tcPr marL="9525" marR="9525" marT="9525" marB="0">
                    <a:solidFill>
                      <a:srgbClr val="E1E7FF"/>
                    </a:solidFill>
                  </a:tcPr>
                </a:tc>
                <a:tc>
                  <a:txBody>
                    <a:bodyPr/>
                    <a:lstStyle/>
                    <a:p>
                      <a:pPr algn="l"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b">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2793506,00</a:t>
                      </a: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2898942,00</a:t>
                      </a: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3008596,00</a:t>
                      </a:r>
                    </a:p>
                  </a:txBody>
                  <a:tcPr marL="9525" marR="9525" marT="9525" marB="0">
                    <a:solidFill>
                      <a:srgbClr val="E1E7FF"/>
                    </a:solidFill>
                  </a:tcPr>
                </a:tc>
                <a:extLst>
                  <a:ext uri="{0D108BD9-81ED-4DB2-BD59-A6C34878D82A}">
                    <a16:rowId xmlns:a16="http://schemas.microsoft.com/office/drawing/2014/main" val="39507769"/>
                  </a:ext>
                </a:extLst>
              </a:tr>
            </a:tbl>
          </a:graphicData>
        </a:graphic>
      </p:graphicFrame>
    </p:spTree>
    <p:extLst>
      <p:ext uri="{BB962C8B-B14F-4D97-AF65-F5344CB8AC3E}">
        <p14:creationId xmlns:p14="http://schemas.microsoft.com/office/powerpoint/2010/main" val="11614746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F12DD544-47BD-E3C9-AECE-8957C12CFCB6}"/>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BDA48C5A-43F8-A286-D6C3-B19E1B6389D3}"/>
              </a:ext>
            </a:extLst>
          </p:cNvPr>
          <p:cNvSpPr txBox="1"/>
          <p:nvPr/>
        </p:nvSpPr>
        <p:spPr>
          <a:xfrm>
            <a:off x="2632047" y="69635"/>
            <a:ext cx="6153324" cy="276999"/>
          </a:xfrm>
          <a:prstGeom prst="rect">
            <a:avLst/>
          </a:prstGeom>
          <a:noFill/>
        </p:spPr>
        <p:txBody>
          <a:bodyPr wrap="square">
            <a:spAutoFit/>
          </a:bodyPr>
          <a:lstStyle/>
          <a:p>
            <a:pPr algn="ctr"/>
            <a:r>
              <a:rPr lang="ru-RU" sz="1200" b="1" dirty="0">
                <a:solidFill>
                  <a:srgbClr val="0000CC"/>
                </a:solidFill>
                <a:latin typeface="Times New Roman" panose="02020603050405020304" pitchFamily="18" charset="0"/>
                <a:cs typeface="Times New Roman" panose="02020603050405020304" pitchFamily="18" charset="0"/>
              </a:rPr>
              <a:t>Разбивка безвозмездных поступлений (руб.) (продолжение)</a:t>
            </a:r>
          </a:p>
        </p:txBody>
      </p:sp>
      <p:graphicFrame>
        <p:nvGraphicFramePr>
          <p:cNvPr id="4" name="Таблица 3">
            <a:extLst>
              <a:ext uri="{FF2B5EF4-FFF2-40B4-BE49-F238E27FC236}">
                <a16:creationId xmlns:a16="http://schemas.microsoft.com/office/drawing/2014/main" id="{561F03F5-269F-B415-A771-5A8774598649}"/>
              </a:ext>
            </a:extLst>
          </p:cNvPr>
          <p:cNvGraphicFramePr>
            <a:graphicFrameLocks noGrp="1"/>
          </p:cNvGraphicFramePr>
          <p:nvPr>
            <p:extLst>
              <p:ext uri="{D42A27DB-BD31-4B8C-83A1-F6EECF244321}">
                <p14:modId xmlns:p14="http://schemas.microsoft.com/office/powerpoint/2010/main" val="3416094189"/>
              </p:ext>
            </p:extLst>
          </p:nvPr>
        </p:nvGraphicFramePr>
        <p:xfrm>
          <a:off x="161197" y="346634"/>
          <a:ext cx="11869604" cy="6481725"/>
        </p:xfrm>
        <a:graphic>
          <a:graphicData uri="http://schemas.openxmlformats.org/drawingml/2006/table">
            <a:tbl>
              <a:tblPr firstRow="1" bandRow="1">
                <a:tableStyleId>{8A107856-5554-42FB-B03E-39F5DBC370BA}</a:tableStyleId>
              </a:tblPr>
              <a:tblGrid>
                <a:gridCol w="2212090">
                  <a:extLst>
                    <a:ext uri="{9D8B030D-6E8A-4147-A177-3AD203B41FA5}">
                      <a16:colId xmlns:a16="http://schemas.microsoft.com/office/drawing/2014/main" val="3804694529"/>
                    </a:ext>
                  </a:extLst>
                </a:gridCol>
                <a:gridCol w="1077810">
                  <a:extLst>
                    <a:ext uri="{9D8B030D-6E8A-4147-A177-3AD203B41FA5}">
                      <a16:colId xmlns:a16="http://schemas.microsoft.com/office/drawing/2014/main" val="231181160"/>
                    </a:ext>
                  </a:extLst>
                </a:gridCol>
                <a:gridCol w="1043594">
                  <a:extLst>
                    <a:ext uri="{9D8B030D-6E8A-4147-A177-3AD203B41FA5}">
                      <a16:colId xmlns:a16="http://schemas.microsoft.com/office/drawing/2014/main" val="3476099793"/>
                    </a:ext>
                  </a:extLst>
                </a:gridCol>
                <a:gridCol w="778418">
                  <a:extLst>
                    <a:ext uri="{9D8B030D-6E8A-4147-A177-3AD203B41FA5}">
                      <a16:colId xmlns:a16="http://schemas.microsoft.com/office/drawing/2014/main" val="3736233220"/>
                    </a:ext>
                  </a:extLst>
                </a:gridCol>
                <a:gridCol w="1009377">
                  <a:extLst>
                    <a:ext uri="{9D8B030D-6E8A-4147-A177-3AD203B41FA5}">
                      <a16:colId xmlns:a16="http://schemas.microsoft.com/office/drawing/2014/main" val="2129790801"/>
                    </a:ext>
                  </a:extLst>
                </a:gridCol>
                <a:gridCol w="975161">
                  <a:extLst>
                    <a:ext uri="{9D8B030D-6E8A-4147-A177-3AD203B41FA5}">
                      <a16:colId xmlns:a16="http://schemas.microsoft.com/office/drawing/2014/main" val="4203590195"/>
                    </a:ext>
                  </a:extLst>
                </a:gridCol>
                <a:gridCol w="1026486">
                  <a:extLst>
                    <a:ext uri="{9D8B030D-6E8A-4147-A177-3AD203B41FA5}">
                      <a16:colId xmlns:a16="http://schemas.microsoft.com/office/drawing/2014/main" val="1534504846"/>
                    </a:ext>
                  </a:extLst>
                </a:gridCol>
                <a:gridCol w="1069256">
                  <a:extLst>
                    <a:ext uri="{9D8B030D-6E8A-4147-A177-3AD203B41FA5}">
                      <a16:colId xmlns:a16="http://schemas.microsoft.com/office/drawing/2014/main" val="2959567486"/>
                    </a:ext>
                  </a:extLst>
                </a:gridCol>
                <a:gridCol w="949499">
                  <a:extLst>
                    <a:ext uri="{9D8B030D-6E8A-4147-A177-3AD203B41FA5}">
                      <a16:colId xmlns:a16="http://schemas.microsoft.com/office/drawing/2014/main" val="115745457"/>
                    </a:ext>
                  </a:extLst>
                </a:gridCol>
                <a:gridCol w="804080">
                  <a:extLst>
                    <a:ext uri="{9D8B030D-6E8A-4147-A177-3AD203B41FA5}">
                      <a16:colId xmlns:a16="http://schemas.microsoft.com/office/drawing/2014/main" val="1510581496"/>
                    </a:ext>
                  </a:extLst>
                </a:gridCol>
                <a:gridCol w="923833">
                  <a:extLst>
                    <a:ext uri="{9D8B030D-6E8A-4147-A177-3AD203B41FA5}">
                      <a16:colId xmlns:a16="http://schemas.microsoft.com/office/drawing/2014/main" val="3588453911"/>
                    </a:ext>
                  </a:extLst>
                </a:gridCol>
              </a:tblGrid>
              <a:tr h="370840">
                <a:tc rowSpan="2">
                  <a:txBody>
                    <a:bodyPr/>
                    <a:lstStyle/>
                    <a:p>
                      <a:r>
                        <a:rPr lang="ru-RU" sz="1000" dirty="0">
                          <a:latin typeface="Times New Roman" panose="02020603050405020304" pitchFamily="18" charset="0"/>
                          <a:cs typeface="Times New Roman" panose="02020603050405020304" pitchFamily="18" charset="0"/>
                        </a:rPr>
                        <a:t>Наименование</a:t>
                      </a:r>
                    </a:p>
                  </a:txBody>
                  <a:tcPr>
                    <a:solidFill>
                      <a:srgbClr val="E1E7FF"/>
                    </a:solidFill>
                  </a:tcPr>
                </a:tc>
                <a:tc gridSpan="2">
                  <a:txBody>
                    <a:bodyPr/>
                    <a:lstStyle/>
                    <a:p>
                      <a:r>
                        <a:rPr lang="ru-RU" sz="1000" dirty="0">
                          <a:latin typeface="Times New Roman" panose="02020603050405020304" pitchFamily="18" charset="0"/>
                          <a:cs typeface="Times New Roman" panose="02020603050405020304" pitchFamily="18" charset="0"/>
                        </a:rPr>
                        <a:t>2024год (отчет)</a:t>
                      </a:r>
                    </a:p>
                  </a:txBody>
                  <a:tcPr>
                    <a:solidFill>
                      <a:srgbClr val="E1E7FF"/>
                    </a:solidFill>
                  </a:tcPr>
                </a:tc>
                <a:tc hMerge="1">
                  <a:txBody>
                    <a:bodyPr/>
                    <a:lstStyle/>
                    <a:p>
                      <a:endParaRPr lang="ru-RU" dirty="0"/>
                    </a:p>
                  </a:txBody>
                  <a:tcPr/>
                </a:tc>
                <a:tc gridSpan="2">
                  <a:txBody>
                    <a:bodyPr/>
                    <a:lstStyle/>
                    <a:p>
                      <a:r>
                        <a:rPr lang="ru-RU" sz="1000" dirty="0">
                          <a:latin typeface="Times New Roman" panose="02020603050405020304" pitchFamily="18" charset="0"/>
                          <a:cs typeface="Times New Roman" panose="02020603050405020304" pitchFamily="18" charset="0"/>
                        </a:rPr>
                        <a:t>2025год (оценка)</a:t>
                      </a:r>
                    </a:p>
                  </a:txBody>
                  <a:tcPr>
                    <a:solidFill>
                      <a:srgbClr val="E1E7FF"/>
                    </a:solidFill>
                  </a:tcPr>
                </a:tc>
                <a:tc hMerge="1">
                  <a:txBody>
                    <a:bodyPr/>
                    <a:lstStyle/>
                    <a:p>
                      <a:endParaRPr lang="ru-RU" dirty="0"/>
                    </a:p>
                  </a:txBody>
                  <a:tcPr/>
                </a:tc>
                <a:tc gridSpan="2">
                  <a:txBody>
                    <a:bodyPr/>
                    <a:lstStyle/>
                    <a:p>
                      <a:r>
                        <a:rPr lang="ru-RU" sz="1000" dirty="0">
                          <a:latin typeface="Times New Roman" panose="02020603050405020304" pitchFamily="18" charset="0"/>
                          <a:cs typeface="Times New Roman" panose="02020603050405020304" pitchFamily="18" charset="0"/>
                        </a:rPr>
                        <a:t>2026год (прогноз)</a:t>
                      </a:r>
                    </a:p>
                  </a:txBody>
                  <a:tcPr>
                    <a:solidFill>
                      <a:srgbClr val="E1E7FF"/>
                    </a:solidFill>
                  </a:tcPr>
                </a:tc>
                <a:tc hMerge="1">
                  <a:txBody>
                    <a:bodyPr/>
                    <a:lstStyle/>
                    <a:p>
                      <a:endParaRPr lang="ru-RU" dirty="0"/>
                    </a:p>
                  </a:txBody>
                  <a:tcPr/>
                </a:tc>
                <a:tc gridSpan="2">
                  <a:txBody>
                    <a:bodyPr/>
                    <a:lstStyle/>
                    <a:p>
                      <a:r>
                        <a:rPr lang="ru-RU" sz="1000" dirty="0">
                          <a:latin typeface="Times New Roman" panose="02020603050405020304" pitchFamily="18" charset="0"/>
                          <a:cs typeface="Times New Roman" panose="02020603050405020304" pitchFamily="18" charset="0"/>
                        </a:rPr>
                        <a:t>2027год (прогноз)</a:t>
                      </a:r>
                    </a:p>
                  </a:txBody>
                  <a:tcPr>
                    <a:solidFill>
                      <a:srgbClr val="E1E7FF"/>
                    </a:solidFill>
                  </a:tcPr>
                </a:tc>
                <a:tc hMerge="1">
                  <a:txBody>
                    <a:bodyPr/>
                    <a:lstStyle/>
                    <a:p>
                      <a:endParaRPr lang="ru-RU" sz="1200" dirty="0">
                        <a:latin typeface="Times New Roman" panose="02020603050405020304" pitchFamily="18" charset="0"/>
                        <a:cs typeface="Times New Roman" panose="02020603050405020304" pitchFamily="18" charset="0"/>
                      </a:endParaRPr>
                    </a:p>
                  </a:txBody>
                  <a:tcPr/>
                </a:tc>
                <a:tc gridSpan="2">
                  <a:txBody>
                    <a:bodyPr/>
                    <a:lstStyle/>
                    <a:p>
                      <a:r>
                        <a:rPr lang="ru-RU" sz="1000" dirty="0">
                          <a:latin typeface="Times New Roman" panose="02020603050405020304" pitchFamily="18" charset="0"/>
                          <a:cs typeface="Times New Roman" panose="02020603050405020304" pitchFamily="18" charset="0"/>
                        </a:rPr>
                        <a:t>2028 год (прогноз)</a:t>
                      </a:r>
                    </a:p>
                  </a:txBody>
                  <a:tcPr>
                    <a:solidFill>
                      <a:srgbClr val="E1E7FF"/>
                    </a:solidFill>
                  </a:tcPr>
                </a:tc>
                <a:tc hMerge="1">
                  <a:txBody>
                    <a:bodyPr/>
                    <a:lstStyle/>
                    <a:p>
                      <a:endParaRPr lang="ru-RU" sz="12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044563856"/>
                  </a:ext>
                </a:extLst>
              </a:tr>
              <a:tr h="370840">
                <a:tc vMerge="1">
                  <a:txBody>
                    <a:bodyPr/>
                    <a:lstStyle/>
                    <a:p>
                      <a:endParaRPr lang="ru-RU" sz="11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краевой</a:t>
                      </a: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краевой</a:t>
                      </a: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краевой</a:t>
                      </a: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краевой</a:t>
                      </a: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краевой</a:t>
                      </a:r>
                    </a:p>
                  </a:txBody>
                  <a:tcPr>
                    <a:solidFill>
                      <a:srgbClr val="E1E7FF"/>
                    </a:solidFill>
                  </a:tcPr>
                </a:tc>
                <a:extLst>
                  <a:ext uri="{0D108BD9-81ED-4DB2-BD59-A6C34878D82A}">
                    <a16:rowId xmlns:a16="http://schemas.microsoft.com/office/drawing/2014/main" val="1099890073"/>
                  </a:ext>
                </a:extLst>
              </a:tr>
              <a:tr h="370840">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extLst>
                  <a:ext uri="{0D108BD9-81ED-4DB2-BD59-A6C34878D82A}">
                    <a16:rowId xmlns:a16="http://schemas.microsoft.com/office/drawing/2014/main" val="2058354901"/>
                  </a:ext>
                </a:extLst>
              </a:tr>
              <a:tr h="370840">
                <a:tc>
                  <a:txBody>
                    <a:bodyPr/>
                    <a:lstStyle/>
                    <a:p>
                      <a:r>
                        <a:rPr lang="ru-RU" sz="1000" dirty="0">
                          <a:latin typeface="Times New Roman" panose="02020603050405020304" pitchFamily="18" charset="0"/>
                          <a:cs typeface="Times New Roman" panose="02020603050405020304" pitchFamily="18" charset="0"/>
                        </a:rPr>
                        <a:t>Субвенции на компенсацию части платы, взимаемой с родителей (законных представителей) за присмотр и уход за детьми (дошкольные учреждения)</a:t>
                      </a:r>
                    </a:p>
                  </a:txBody>
                  <a:tcPr>
                    <a:solidFill>
                      <a:srgbClr val="E1E7FF"/>
                    </a:solidFill>
                  </a:tcPr>
                </a:tc>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1573382,00</a:t>
                      </a:r>
                    </a:p>
                  </a:txBody>
                  <a:tcPr>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1563181,00</a:t>
                      </a:r>
                    </a:p>
                  </a:txBody>
                  <a:tcPr marL="9525" marR="9525" marT="9525" marB="0">
                    <a:solidFill>
                      <a:srgbClr val="E1E7FF"/>
                    </a:solidFill>
                  </a:tcPr>
                </a:tc>
                <a:tc>
                  <a:txBody>
                    <a:bodyPr/>
                    <a:lstStyle/>
                    <a:p>
                      <a:pPr algn="l"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b">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1570142,00</a:t>
                      </a: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1727008,00</a:t>
                      </a:r>
                    </a:p>
                  </a:txBody>
                  <a:tcPr marL="9525" marR="9525" marT="9525" marB="0">
                    <a:solidFill>
                      <a:srgbClr val="E1E7FF"/>
                    </a:solidFill>
                  </a:tcPr>
                </a:tc>
                <a:tc>
                  <a:txBody>
                    <a:bodyPr/>
                    <a:lstStyle/>
                    <a:p>
                      <a:pPr algn="ctr" fontAlgn="t"/>
                      <a:endParaRPr lang="ru-RU" sz="1000" b="0" i="0" u="none" strike="noStrike">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1795823,00</a:t>
                      </a:r>
                    </a:p>
                  </a:txBody>
                  <a:tcPr marL="9525" marR="9525" marT="9525" marB="0">
                    <a:solidFill>
                      <a:srgbClr val="E1E7FF"/>
                    </a:solidFill>
                  </a:tcPr>
                </a:tc>
                <a:extLst>
                  <a:ext uri="{0D108BD9-81ED-4DB2-BD59-A6C34878D82A}">
                    <a16:rowId xmlns:a16="http://schemas.microsoft.com/office/drawing/2014/main" val="1692829069"/>
                  </a:ext>
                </a:extLst>
              </a:tr>
              <a:tr h="370840">
                <a:tc>
                  <a:txBody>
                    <a:bodyPr/>
                    <a:lstStyle/>
                    <a:p>
                      <a:r>
                        <a:rPr lang="ru-RU" sz="1000" dirty="0">
                          <a:latin typeface="Times New Roman" panose="02020603050405020304" pitchFamily="18" charset="0"/>
                          <a:cs typeface="Times New Roman" panose="02020603050405020304" pitchFamily="18" charset="0"/>
                        </a:rPr>
                        <a:t>Субвенции на осуществление первичного воинского учета</a:t>
                      </a:r>
                    </a:p>
                  </a:txBody>
                  <a:tcPr>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1197516,00</a:t>
                      </a: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1284972,00</a:t>
                      </a:r>
                    </a:p>
                  </a:txBody>
                  <a:tcPr marL="9525" marR="9525" marT="9525" marB="0">
                    <a:solidFill>
                      <a:srgbClr val="E1E7FF"/>
                    </a:solidFill>
                  </a:tcPr>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b">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1672290,00</a:t>
                      </a:r>
                    </a:p>
                  </a:txBody>
                  <a:tcPr marL="9525" marR="9525" marT="9525" marB="0">
                    <a:solidFill>
                      <a:srgbClr val="E1E7FF"/>
                    </a:solidFill>
                  </a:tcPr>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b">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1865628,00</a:t>
                      </a: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2375838,00</a:t>
                      </a: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extLst>
                  <a:ext uri="{0D108BD9-81ED-4DB2-BD59-A6C34878D82A}">
                    <a16:rowId xmlns:a16="http://schemas.microsoft.com/office/drawing/2014/main" val="3611625080"/>
                  </a:ext>
                </a:extLst>
              </a:tr>
              <a:tr h="370840">
                <a:tc>
                  <a:txBody>
                    <a:bodyPr/>
                    <a:lstStyle/>
                    <a:p>
                      <a:r>
                        <a:rPr lang="ru-RU" sz="1000" dirty="0">
                          <a:latin typeface="Times New Roman" panose="02020603050405020304" pitchFamily="18" charset="0"/>
                          <a:cs typeface="Times New Roman" panose="02020603050405020304" pitchFamily="18" charset="0"/>
                        </a:rPr>
                        <a:t>Субвенции на осуществление полномочий по составлению (изменению) списков кандидатов в присяжные заседатели</a:t>
                      </a:r>
                    </a:p>
                  </a:txBody>
                  <a:tcPr>
                    <a:solidFill>
                      <a:srgbClr val="E1E7FF"/>
                    </a:solidFill>
                  </a:tcPr>
                </a:tc>
                <a:tc>
                  <a:txBody>
                    <a:bodyPr/>
                    <a:lstStyle/>
                    <a:p>
                      <a:pPr algn="ctr"/>
                      <a:r>
                        <a:rPr lang="ru-RU" sz="1000" dirty="0">
                          <a:latin typeface="Times New Roman" panose="02020603050405020304" pitchFamily="18" charset="0"/>
                          <a:cs typeface="Times New Roman" panose="02020603050405020304" pitchFamily="18" charset="0"/>
                        </a:rPr>
                        <a:t>8503,00</a:t>
                      </a:r>
                    </a:p>
                  </a:txBody>
                  <a:tcPr>
                    <a:solidFill>
                      <a:srgbClr val="E1E7FF"/>
                    </a:solidFill>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9481,00</a:t>
                      </a:r>
                    </a:p>
                  </a:txBody>
                  <a:tcPr marL="9525" marR="9525" marT="9525" marB="0">
                    <a:solidFill>
                      <a:srgbClr val="E1E7FF"/>
                    </a:solidFill>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116848,00</a:t>
                      </a: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12344,00</a:t>
                      </a: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13374,00</a:t>
                      </a: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extLst>
                  <a:ext uri="{0D108BD9-81ED-4DB2-BD59-A6C34878D82A}">
                    <a16:rowId xmlns:a16="http://schemas.microsoft.com/office/drawing/2014/main" val="2842743530"/>
                  </a:ext>
                </a:extLst>
              </a:tr>
              <a:tr h="370840">
                <a:tc>
                  <a:txBody>
                    <a:bodyPr/>
                    <a:lstStyle/>
                    <a:p>
                      <a:r>
                        <a:rPr lang="ru-RU" sz="1000" dirty="0">
                          <a:latin typeface="Times New Roman" panose="02020603050405020304" pitchFamily="18" charset="0"/>
                          <a:cs typeface="Times New Roman" panose="02020603050405020304" pitchFamily="18" charset="0"/>
                        </a:rPr>
                        <a:t>Субвенции на государственную регистрацию актов гражданского состояния</a:t>
                      </a:r>
                    </a:p>
                  </a:txBody>
                  <a:tcPr>
                    <a:solidFill>
                      <a:srgbClr val="E1E7FF"/>
                    </a:solidFill>
                  </a:tcPr>
                </a:tc>
                <a:tc>
                  <a:txBody>
                    <a:bodyPr/>
                    <a:lstStyle/>
                    <a:p>
                      <a:pPr algn="ctr"/>
                      <a:r>
                        <a:rPr lang="ru-RU" sz="1000" dirty="0">
                          <a:latin typeface="Times New Roman" panose="02020603050405020304" pitchFamily="18" charset="0"/>
                          <a:cs typeface="Times New Roman" panose="02020603050405020304" pitchFamily="18" charset="0"/>
                        </a:rPr>
                        <a:t>1085733,00</a:t>
                      </a:r>
                    </a:p>
                  </a:txBody>
                  <a:tcPr>
                    <a:solidFill>
                      <a:srgbClr val="E1E7FF"/>
                    </a:solidFill>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1724229,00</a:t>
                      </a:r>
                    </a:p>
                  </a:txBody>
                  <a:tcPr marL="9525" marR="9525" marT="9525" marB="0">
                    <a:solidFill>
                      <a:srgbClr val="E1E7FF"/>
                    </a:solidFill>
                  </a:tcPr>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b">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1686761,00</a:t>
                      </a:r>
                    </a:p>
                  </a:txBody>
                  <a:tcPr marL="9525" marR="9525" marT="9525" marB="0">
                    <a:solidFill>
                      <a:srgbClr val="E1E7FF"/>
                    </a:solidFill>
                  </a:tcPr>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b">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1741060,00</a:t>
                      </a: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1797531,00</a:t>
                      </a:r>
                    </a:p>
                  </a:txBody>
                  <a:tcPr marL="9525" marR="9525" marT="9525" marB="0">
                    <a:solidFill>
                      <a:srgbClr val="E1E7FF"/>
                    </a:solidFill>
                  </a:tcPr>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b">
                    <a:solidFill>
                      <a:srgbClr val="E1E7FF"/>
                    </a:solidFill>
                  </a:tcPr>
                </a:tc>
                <a:extLst>
                  <a:ext uri="{0D108BD9-81ED-4DB2-BD59-A6C34878D82A}">
                    <a16:rowId xmlns:a16="http://schemas.microsoft.com/office/drawing/2014/main" val="636129442"/>
                  </a:ext>
                </a:extLst>
              </a:tr>
              <a:tr h="370840">
                <a:tc>
                  <a:txBody>
                    <a:bodyPr/>
                    <a:lstStyle/>
                    <a:p>
                      <a:r>
                        <a:rPr lang="ru-RU" sz="1000" dirty="0">
                          <a:latin typeface="Times New Roman" panose="02020603050405020304" pitchFamily="18" charset="0"/>
                          <a:cs typeface="Times New Roman" panose="02020603050405020304" pitchFamily="18" charset="0"/>
                        </a:rPr>
                        <a:t>Субвенция на осуществление полномочий по возмещению специализированным службам стоимости услуг по вопросам похоронного дела</a:t>
                      </a:r>
                    </a:p>
                  </a:txBody>
                  <a:tcPr>
                    <a:solidFill>
                      <a:srgbClr val="E1E7FF"/>
                    </a:solidFill>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b">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36170,00</a:t>
                      </a: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40270,22</a:t>
                      </a: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42120,50</a:t>
                      </a:r>
                    </a:p>
                  </a:txBody>
                  <a:tcPr marL="9525" marR="9525" marT="9525" marB="0">
                    <a:solidFill>
                      <a:srgbClr val="E1E7FF"/>
                    </a:solidFill>
                  </a:tcPr>
                </a:tc>
                <a:extLst>
                  <a:ext uri="{0D108BD9-81ED-4DB2-BD59-A6C34878D82A}">
                    <a16:rowId xmlns:a16="http://schemas.microsoft.com/office/drawing/2014/main" val="1164108269"/>
                  </a:ext>
                </a:extLst>
              </a:tr>
              <a:tr h="252125">
                <a:tc>
                  <a:txBody>
                    <a:bodyPr/>
                    <a:lstStyle/>
                    <a:p>
                      <a:r>
                        <a:rPr lang="ru-RU" sz="1000" dirty="0">
                          <a:latin typeface="Times New Roman" panose="02020603050405020304" pitchFamily="18" charset="0"/>
                          <a:cs typeface="Times New Roman" panose="02020603050405020304" pitchFamily="18" charset="0"/>
                        </a:rPr>
                        <a:t>Единая субвенция</a:t>
                      </a:r>
                    </a:p>
                  </a:txBody>
                  <a:tcPr>
                    <a:solidFill>
                      <a:srgbClr val="E1E7FF"/>
                    </a:solidFill>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pPr algn="ctr"/>
                      <a:r>
                        <a:rPr lang="ru-RU" sz="1000" dirty="0">
                          <a:latin typeface="Times New Roman" panose="02020603050405020304" pitchFamily="18" charset="0"/>
                          <a:cs typeface="Times New Roman" panose="02020603050405020304" pitchFamily="18" charset="0"/>
                        </a:rPr>
                        <a:t>2838247,00</a:t>
                      </a:r>
                    </a:p>
                  </a:txBody>
                  <a:tcPr>
                    <a:solidFill>
                      <a:srgbClr val="E1E7FF"/>
                    </a:solidFill>
                  </a:tcPr>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ctr"/>
                      <a:r>
                        <a:rPr lang="ru-RU" sz="1000" b="0" i="0" u="none" strike="noStrike" dirty="0">
                          <a:effectLst/>
                          <a:latin typeface="Times New Roman" panose="02020603050405020304" pitchFamily="18" charset="0"/>
                          <a:cs typeface="Times New Roman" panose="02020603050405020304" pitchFamily="18" charset="0"/>
                        </a:rPr>
                        <a:t>2895200,00</a:t>
                      </a:r>
                    </a:p>
                  </a:txBody>
                  <a:tcPr marL="9525" marR="9525" marT="9525" marB="0">
                    <a:solidFill>
                      <a:srgbClr val="E1E7FF"/>
                    </a:solidFill>
                  </a:tcPr>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3838000,00</a:t>
                      </a:r>
                    </a:p>
                  </a:txBody>
                  <a:tcPr marL="9525" marR="9525" marT="9525" marB="0">
                    <a:solidFill>
                      <a:srgbClr val="E1E7FF"/>
                    </a:solidFill>
                  </a:tcPr>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3991519,00</a:t>
                      </a:r>
                    </a:p>
                  </a:txBody>
                  <a:tcPr marL="9525" marR="9525" marT="9525" marB="0">
                    <a:solidFill>
                      <a:srgbClr val="E1E7FF"/>
                    </a:solidFill>
                  </a:tcPr>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4095674,00</a:t>
                      </a:r>
                    </a:p>
                  </a:txBody>
                  <a:tcPr marL="9525" marR="9525" marT="9525" marB="0">
                    <a:solidFill>
                      <a:srgbClr val="E1E7FF"/>
                    </a:solidFill>
                  </a:tcPr>
                </a:tc>
                <a:extLst>
                  <a:ext uri="{0D108BD9-81ED-4DB2-BD59-A6C34878D82A}">
                    <a16:rowId xmlns:a16="http://schemas.microsoft.com/office/drawing/2014/main" val="2918601349"/>
                  </a:ext>
                </a:extLst>
              </a:tr>
              <a:tr h="234891">
                <a:tc>
                  <a:txBody>
                    <a:bodyPr/>
                    <a:lstStyle/>
                    <a:p>
                      <a:r>
                        <a:rPr lang="ru-RU" sz="1000" dirty="0">
                          <a:latin typeface="Times New Roman" panose="02020603050405020304" pitchFamily="18" charset="0"/>
                          <a:cs typeface="Times New Roman" panose="02020603050405020304" pitchFamily="18" charset="0"/>
                        </a:rPr>
                        <a:t>Прочие субвенции</a:t>
                      </a:r>
                    </a:p>
                  </a:txBody>
                  <a:tcPr>
                    <a:solidFill>
                      <a:srgbClr val="E1E7FF"/>
                    </a:solidFill>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pPr algn="ctr"/>
                      <a:r>
                        <a:rPr lang="ru-RU" sz="1000" dirty="0">
                          <a:latin typeface="Times New Roman" panose="02020603050405020304" pitchFamily="18" charset="0"/>
                          <a:cs typeface="Times New Roman" panose="02020603050405020304" pitchFamily="18" charset="0"/>
                        </a:rPr>
                        <a:t>569098,00</a:t>
                      </a:r>
                    </a:p>
                  </a:txBody>
                  <a:tcPr>
                    <a:solidFill>
                      <a:srgbClr val="E1E7FF"/>
                    </a:solidFill>
                  </a:tcPr>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278975,00</a:t>
                      </a:r>
                    </a:p>
                  </a:txBody>
                  <a:tcPr marL="9525" marR="9525" marT="9525" marB="0">
                    <a:solidFill>
                      <a:srgbClr val="E1E7FF"/>
                    </a:solidFill>
                  </a:tcPr>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288966,00</a:t>
                      </a:r>
                    </a:p>
                  </a:txBody>
                  <a:tcPr marL="9525" marR="9525" marT="9525" marB="0">
                    <a:solidFill>
                      <a:srgbClr val="E1E7FF"/>
                    </a:solidFill>
                  </a:tcPr>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300525,00</a:t>
                      </a:r>
                    </a:p>
                  </a:txBody>
                  <a:tcPr marL="9525" marR="9525" marT="9525" marB="0">
                    <a:solidFill>
                      <a:srgbClr val="E1E7FF"/>
                    </a:solidFill>
                  </a:tcPr>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312546,00</a:t>
                      </a:r>
                    </a:p>
                  </a:txBody>
                  <a:tcPr marL="9525" marR="9525" marT="9525" marB="0">
                    <a:solidFill>
                      <a:srgbClr val="E1E7FF"/>
                    </a:solidFill>
                  </a:tcPr>
                </a:tc>
                <a:extLst>
                  <a:ext uri="{0D108BD9-81ED-4DB2-BD59-A6C34878D82A}">
                    <a16:rowId xmlns:a16="http://schemas.microsoft.com/office/drawing/2014/main" val="3861254770"/>
                  </a:ext>
                </a:extLst>
              </a:tr>
              <a:tr h="245360">
                <a:tc>
                  <a:txBody>
                    <a:bodyPr/>
                    <a:lstStyle/>
                    <a:p>
                      <a:r>
                        <a:rPr lang="ru-RU" sz="1000" b="1" i="1" dirty="0">
                          <a:latin typeface="Times New Roman" panose="02020603050405020304" pitchFamily="18" charset="0"/>
                          <a:cs typeface="Times New Roman" panose="02020603050405020304" pitchFamily="18" charset="0"/>
                        </a:rPr>
                        <a:t>ИТОГО</a:t>
                      </a:r>
                    </a:p>
                  </a:txBody>
                  <a:tcPr>
                    <a:solidFill>
                      <a:srgbClr val="E1E7FF"/>
                    </a:solidFill>
                  </a:tcPr>
                </a:tc>
                <a:tc>
                  <a:txBody>
                    <a:bodyPr/>
                    <a:lstStyle/>
                    <a:p>
                      <a:pPr algn="ctr"/>
                      <a:r>
                        <a:rPr lang="ru-RU" sz="1000" b="1" i="1" dirty="0">
                          <a:latin typeface="Times New Roman" panose="02020603050405020304" pitchFamily="18" charset="0"/>
                          <a:cs typeface="Times New Roman" panose="02020603050405020304" pitchFamily="18" charset="0"/>
                        </a:rPr>
                        <a:t>8551682,07</a:t>
                      </a:r>
                    </a:p>
                  </a:txBody>
                  <a:tcPr anchor="ctr">
                    <a:solidFill>
                      <a:srgbClr val="E1E7FF"/>
                    </a:solidFill>
                  </a:tcPr>
                </a:tc>
                <a:tc>
                  <a:txBody>
                    <a:bodyPr/>
                    <a:lstStyle/>
                    <a:p>
                      <a:pPr algn="ctr"/>
                      <a:r>
                        <a:rPr lang="ru-RU" sz="1000" b="1" i="1" dirty="0">
                          <a:latin typeface="Times New Roman" panose="02020603050405020304" pitchFamily="18" charset="0"/>
                          <a:cs typeface="Times New Roman" panose="02020603050405020304" pitchFamily="18" charset="0"/>
                        </a:rPr>
                        <a:t>276136577,99</a:t>
                      </a:r>
                    </a:p>
                  </a:txBody>
                  <a:tcPr anchor="ctr">
                    <a:solidFill>
                      <a:srgbClr val="E1E7FF"/>
                    </a:solidFill>
                  </a:tcPr>
                </a:tc>
                <a:tc>
                  <a:txBody>
                    <a:bodyPr/>
                    <a:lstStyle/>
                    <a:p>
                      <a:pPr algn="ctr" fontAlgn="t"/>
                      <a:r>
                        <a:rPr lang="ru-RU" sz="1000" b="1" i="1" u="none" strike="noStrike" dirty="0">
                          <a:effectLst/>
                          <a:latin typeface="Times New Roman" panose="02020603050405020304" pitchFamily="18" charset="0"/>
                          <a:cs typeface="Times New Roman" panose="02020603050405020304" pitchFamily="18" charset="0"/>
                        </a:rPr>
                        <a:t>9830449,78</a:t>
                      </a:r>
                    </a:p>
                  </a:txBody>
                  <a:tcPr marL="9525" marR="9525" marT="9525" marB="0" anchor="ctr">
                    <a:solidFill>
                      <a:srgbClr val="E1E7FF"/>
                    </a:solidFill>
                  </a:tcPr>
                </a:tc>
                <a:tc>
                  <a:txBody>
                    <a:bodyPr/>
                    <a:lstStyle/>
                    <a:p>
                      <a:pPr algn="ctr" fontAlgn="b"/>
                      <a:r>
                        <a:rPr lang="ru-RU" sz="1000" b="1" i="1" u="none" strike="noStrike" dirty="0">
                          <a:effectLst/>
                          <a:latin typeface="Times New Roman" panose="02020603050405020304" pitchFamily="18" charset="0"/>
                          <a:cs typeface="Times New Roman" panose="02020603050405020304" pitchFamily="18" charset="0"/>
                        </a:rPr>
                        <a:t>302956719,29</a:t>
                      </a:r>
                    </a:p>
                  </a:txBody>
                  <a:tcPr marL="9525" marR="9525" marT="9525" marB="0" anchor="ctr">
                    <a:solidFill>
                      <a:srgbClr val="E1E7FF"/>
                    </a:solidFill>
                  </a:tcPr>
                </a:tc>
                <a:tc>
                  <a:txBody>
                    <a:bodyPr/>
                    <a:lstStyle/>
                    <a:p>
                      <a:pPr algn="ctr" fontAlgn="t"/>
                      <a:r>
                        <a:rPr lang="ru-RU" sz="1000" b="1" i="1" u="none" strike="noStrike" dirty="0">
                          <a:effectLst/>
                          <a:latin typeface="Times New Roman" panose="02020603050405020304" pitchFamily="18" charset="0"/>
                          <a:cs typeface="Times New Roman" panose="02020603050405020304" pitchFamily="18" charset="0"/>
                        </a:rPr>
                        <a:t>14125040,29</a:t>
                      </a:r>
                    </a:p>
                  </a:txBody>
                  <a:tcPr marL="9525" marR="9525" marT="9525" marB="0" anchor="ctr">
                    <a:solidFill>
                      <a:srgbClr val="E1E7FF"/>
                    </a:solidFill>
                  </a:tcPr>
                </a:tc>
                <a:tc>
                  <a:txBody>
                    <a:bodyPr/>
                    <a:lstStyle/>
                    <a:p>
                      <a:pPr algn="ctr" fontAlgn="b"/>
                      <a:r>
                        <a:rPr lang="ru-RU" sz="1000" b="1" i="1" u="none" strike="noStrike" dirty="0">
                          <a:effectLst/>
                          <a:latin typeface="Times New Roman" panose="02020603050405020304" pitchFamily="18" charset="0"/>
                          <a:cs typeface="Times New Roman" panose="02020603050405020304" pitchFamily="18" charset="0"/>
                        </a:rPr>
                        <a:t>352403282,29</a:t>
                      </a:r>
                    </a:p>
                  </a:txBody>
                  <a:tcPr marL="9525" marR="9525" marT="9525" marB="0" anchor="ctr">
                    <a:solidFill>
                      <a:srgbClr val="E1E7FF"/>
                    </a:solidFill>
                  </a:tcPr>
                </a:tc>
                <a:tc>
                  <a:txBody>
                    <a:bodyPr/>
                    <a:lstStyle/>
                    <a:p>
                      <a:pPr algn="ctr" fontAlgn="t"/>
                      <a:r>
                        <a:rPr lang="ru-RU" sz="1000" b="1" i="1" u="none" strike="noStrike" dirty="0">
                          <a:effectLst/>
                          <a:latin typeface="Times New Roman" panose="02020603050405020304" pitchFamily="18" charset="0"/>
                          <a:cs typeface="Times New Roman" panose="02020603050405020304" pitchFamily="18" charset="0"/>
                        </a:rPr>
                        <a:t>13984348,50</a:t>
                      </a:r>
                    </a:p>
                  </a:txBody>
                  <a:tcPr marL="9525" marR="9525" marT="9525" marB="0" anchor="ctr">
                    <a:solidFill>
                      <a:srgbClr val="E1E7FF"/>
                    </a:solidFill>
                  </a:tcPr>
                </a:tc>
                <a:tc>
                  <a:txBody>
                    <a:bodyPr/>
                    <a:lstStyle/>
                    <a:p>
                      <a:pPr algn="ctr" fontAlgn="t"/>
                      <a:r>
                        <a:rPr lang="ru-RU" sz="1000" b="1" i="1" u="none" strike="noStrike" dirty="0">
                          <a:effectLst/>
                          <a:latin typeface="Times New Roman" panose="02020603050405020304" pitchFamily="18" charset="0"/>
                          <a:cs typeface="Times New Roman" panose="02020603050405020304" pitchFamily="18" charset="0"/>
                        </a:rPr>
                        <a:t>374866969,23</a:t>
                      </a:r>
                    </a:p>
                  </a:txBody>
                  <a:tcPr marL="9525" marR="9525" marT="9525" marB="0" anchor="ctr">
                    <a:solidFill>
                      <a:srgbClr val="E1E7FF"/>
                    </a:solidFill>
                  </a:tcPr>
                </a:tc>
                <a:tc>
                  <a:txBody>
                    <a:bodyPr/>
                    <a:lstStyle/>
                    <a:p>
                      <a:pPr algn="ctr" fontAlgn="t"/>
                      <a:r>
                        <a:rPr lang="ru-RU" sz="1000" b="1" i="1" u="none" strike="noStrike" dirty="0">
                          <a:effectLst/>
                          <a:latin typeface="Times New Roman" panose="02020603050405020304" pitchFamily="18" charset="0"/>
                          <a:cs typeface="Times New Roman" panose="02020603050405020304" pitchFamily="18" charset="0"/>
                        </a:rPr>
                        <a:t>14130621,00</a:t>
                      </a:r>
                    </a:p>
                  </a:txBody>
                  <a:tcPr marL="9525" marR="9525" marT="9525" marB="0" anchor="ctr">
                    <a:solidFill>
                      <a:srgbClr val="E1E7FF"/>
                    </a:solidFill>
                  </a:tcPr>
                </a:tc>
                <a:tc>
                  <a:txBody>
                    <a:bodyPr/>
                    <a:lstStyle/>
                    <a:p>
                      <a:pPr algn="ctr" fontAlgn="b"/>
                      <a:r>
                        <a:rPr lang="ru-RU" sz="1000" b="1" i="1" u="none" strike="noStrike" dirty="0">
                          <a:effectLst/>
                          <a:latin typeface="Times New Roman" panose="02020603050405020304" pitchFamily="18" charset="0"/>
                          <a:cs typeface="Times New Roman" panose="02020603050405020304" pitchFamily="18" charset="0"/>
                        </a:rPr>
                        <a:t>393829471,78</a:t>
                      </a:r>
                    </a:p>
                  </a:txBody>
                  <a:tcPr marL="9525" marR="9525" marT="9525" marB="0" anchor="ctr">
                    <a:solidFill>
                      <a:srgbClr val="E1E7FF"/>
                    </a:solidFill>
                  </a:tcPr>
                </a:tc>
                <a:extLst>
                  <a:ext uri="{0D108BD9-81ED-4DB2-BD59-A6C34878D82A}">
                    <a16:rowId xmlns:a16="http://schemas.microsoft.com/office/drawing/2014/main" val="39507769"/>
                  </a:ext>
                </a:extLst>
              </a:tr>
              <a:tr h="209725">
                <a:tc>
                  <a:txBody>
                    <a:bodyPr/>
                    <a:lstStyle/>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extLst>
                  <a:ext uri="{0D108BD9-81ED-4DB2-BD59-A6C34878D82A}">
                    <a16:rowId xmlns:a16="http://schemas.microsoft.com/office/drawing/2014/main" val="342181429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Межбюджетные трансферты на ежемесячное денежное вознаграждение за классное руководство педагогическим работникам</a:t>
                      </a:r>
                    </a:p>
                    <a:p>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pPr algn="ctr"/>
                      <a:r>
                        <a:rPr lang="ru-RU" sz="1000" dirty="0">
                          <a:latin typeface="Times New Roman" panose="02020603050405020304" pitchFamily="18" charset="0"/>
                          <a:cs typeface="Times New Roman" panose="02020603050405020304" pitchFamily="18" charset="0"/>
                        </a:rPr>
                        <a:t>18888047,60</a:t>
                      </a:r>
                    </a:p>
                  </a:txBody>
                  <a:tcPr>
                    <a:solidFill>
                      <a:srgbClr val="E1E7FF"/>
                    </a:solidFill>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21806460,00</a:t>
                      </a:r>
                    </a:p>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23166000,00</a:t>
                      </a: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effectLst/>
                          <a:latin typeface="Times New Roman" panose="02020603050405020304" pitchFamily="18" charset="0"/>
                          <a:cs typeface="Times New Roman" panose="02020603050405020304" pitchFamily="18" charset="0"/>
                        </a:rPr>
                        <a:t>23166000,00</a:t>
                      </a:r>
                    </a:p>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effectLst/>
                          <a:latin typeface="Times New Roman" panose="02020603050405020304" pitchFamily="18" charset="0"/>
                          <a:cs typeface="Times New Roman" panose="02020603050405020304" pitchFamily="18" charset="0"/>
                        </a:rPr>
                        <a:t>23166000,00</a:t>
                      </a:r>
                    </a:p>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extLst>
                  <a:ext uri="{0D108BD9-81ED-4DB2-BD59-A6C34878D82A}">
                    <a16:rowId xmlns:a16="http://schemas.microsoft.com/office/drawing/2014/main" val="281379028"/>
                  </a:ext>
                </a:extLst>
              </a:tr>
            </a:tbl>
          </a:graphicData>
        </a:graphic>
      </p:graphicFrame>
    </p:spTree>
    <p:extLst>
      <p:ext uri="{BB962C8B-B14F-4D97-AF65-F5344CB8AC3E}">
        <p14:creationId xmlns:p14="http://schemas.microsoft.com/office/powerpoint/2010/main" val="32635427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6528D06-5E3F-A58A-3AB9-401B61FF18A9}"/>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5B6C86DF-FB74-83C9-51B9-013703462D9A}"/>
              </a:ext>
            </a:extLst>
          </p:cNvPr>
          <p:cNvSpPr txBox="1"/>
          <p:nvPr/>
        </p:nvSpPr>
        <p:spPr>
          <a:xfrm>
            <a:off x="2632047" y="69635"/>
            <a:ext cx="6153324" cy="276999"/>
          </a:xfrm>
          <a:prstGeom prst="rect">
            <a:avLst/>
          </a:prstGeom>
          <a:noFill/>
        </p:spPr>
        <p:txBody>
          <a:bodyPr wrap="square">
            <a:spAutoFit/>
          </a:bodyPr>
          <a:lstStyle/>
          <a:p>
            <a:pPr algn="ctr"/>
            <a:r>
              <a:rPr lang="ru-RU" sz="1200" b="1" dirty="0">
                <a:solidFill>
                  <a:srgbClr val="0000CC"/>
                </a:solidFill>
                <a:latin typeface="Times New Roman" panose="02020603050405020304" pitchFamily="18" charset="0"/>
                <a:cs typeface="Times New Roman" panose="02020603050405020304" pitchFamily="18" charset="0"/>
              </a:rPr>
              <a:t>Разбивка безвозмездных поступлений (руб.) (продолжение)</a:t>
            </a:r>
          </a:p>
        </p:txBody>
      </p:sp>
      <p:graphicFrame>
        <p:nvGraphicFramePr>
          <p:cNvPr id="4" name="Таблица 3">
            <a:extLst>
              <a:ext uri="{FF2B5EF4-FFF2-40B4-BE49-F238E27FC236}">
                <a16:creationId xmlns:a16="http://schemas.microsoft.com/office/drawing/2014/main" id="{F812737D-41E4-9FE7-76E0-E00357C15832}"/>
              </a:ext>
            </a:extLst>
          </p:cNvPr>
          <p:cNvGraphicFramePr>
            <a:graphicFrameLocks noGrp="1"/>
          </p:cNvGraphicFramePr>
          <p:nvPr>
            <p:extLst>
              <p:ext uri="{D42A27DB-BD31-4B8C-83A1-F6EECF244321}">
                <p14:modId xmlns:p14="http://schemas.microsoft.com/office/powerpoint/2010/main" val="227126182"/>
              </p:ext>
            </p:extLst>
          </p:nvPr>
        </p:nvGraphicFramePr>
        <p:xfrm>
          <a:off x="161197" y="385340"/>
          <a:ext cx="11869604" cy="3072188"/>
        </p:xfrm>
        <a:graphic>
          <a:graphicData uri="http://schemas.openxmlformats.org/drawingml/2006/table">
            <a:tbl>
              <a:tblPr firstRow="1" bandRow="1">
                <a:tableStyleId>{8A107856-5554-42FB-B03E-39F5DBC370BA}</a:tableStyleId>
              </a:tblPr>
              <a:tblGrid>
                <a:gridCol w="2212090">
                  <a:extLst>
                    <a:ext uri="{9D8B030D-6E8A-4147-A177-3AD203B41FA5}">
                      <a16:colId xmlns:a16="http://schemas.microsoft.com/office/drawing/2014/main" val="3804694529"/>
                    </a:ext>
                  </a:extLst>
                </a:gridCol>
                <a:gridCol w="1077810">
                  <a:extLst>
                    <a:ext uri="{9D8B030D-6E8A-4147-A177-3AD203B41FA5}">
                      <a16:colId xmlns:a16="http://schemas.microsoft.com/office/drawing/2014/main" val="231181160"/>
                    </a:ext>
                  </a:extLst>
                </a:gridCol>
                <a:gridCol w="1043594">
                  <a:extLst>
                    <a:ext uri="{9D8B030D-6E8A-4147-A177-3AD203B41FA5}">
                      <a16:colId xmlns:a16="http://schemas.microsoft.com/office/drawing/2014/main" val="3476099793"/>
                    </a:ext>
                  </a:extLst>
                </a:gridCol>
                <a:gridCol w="941375">
                  <a:extLst>
                    <a:ext uri="{9D8B030D-6E8A-4147-A177-3AD203B41FA5}">
                      <a16:colId xmlns:a16="http://schemas.microsoft.com/office/drawing/2014/main" val="3736233220"/>
                    </a:ext>
                  </a:extLst>
                </a:gridCol>
                <a:gridCol w="846420">
                  <a:extLst>
                    <a:ext uri="{9D8B030D-6E8A-4147-A177-3AD203B41FA5}">
                      <a16:colId xmlns:a16="http://schemas.microsoft.com/office/drawing/2014/main" val="2129790801"/>
                    </a:ext>
                  </a:extLst>
                </a:gridCol>
                <a:gridCol w="975161">
                  <a:extLst>
                    <a:ext uri="{9D8B030D-6E8A-4147-A177-3AD203B41FA5}">
                      <a16:colId xmlns:a16="http://schemas.microsoft.com/office/drawing/2014/main" val="4203590195"/>
                    </a:ext>
                  </a:extLst>
                </a:gridCol>
                <a:gridCol w="1026486">
                  <a:extLst>
                    <a:ext uri="{9D8B030D-6E8A-4147-A177-3AD203B41FA5}">
                      <a16:colId xmlns:a16="http://schemas.microsoft.com/office/drawing/2014/main" val="1534504846"/>
                    </a:ext>
                  </a:extLst>
                </a:gridCol>
                <a:gridCol w="1069256">
                  <a:extLst>
                    <a:ext uri="{9D8B030D-6E8A-4147-A177-3AD203B41FA5}">
                      <a16:colId xmlns:a16="http://schemas.microsoft.com/office/drawing/2014/main" val="2959567486"/>
                    </a:ext>
                  </a:extLst>
                </a:gridCol>
                <a:gridCol w="949499">
                  <a:extLst>
                    <a:ext uri="{9D8B030D-6E8A-4147-A177-3AD203B41FA5}">
                      <a16:colId xmlns:a16="http://schemas.microsoft.com/office/drawing/2014/main" val="115745457"/>
                    </a:ext>
                  </a:extLst>
                </a:gridCol>
                <a:gridCol w="804080">
                  <a:extLst>
                    <a:ext uri="{9D8B030D-6E8A-4147-A177-3AD203B41FA5}">
                      <a16:colId xmlns:a16="http://schemas.microsoft.com/office/drawing/2014/main" val="1510581496"/>
                    </a:ext>
                  </a:extLst>
                </a:gridCol>
                <a:gridCol w="923833">
                  <a:extLst>
                    <a:ext uri="{9D8B030D-6E8A-4147-A177-3AD203B41FA5}">
                      <a16:colId xmlns:a16="http://schemas.microsoft.com/office/drawing/2014/main" val="3588453911"/>
                    </a:ext>
                  </a:extLst>
                </a:gridCol>
              </a:tblGrid>
              <a:tr h="370840">
                <a:tc rowSpan="2">
                  <a:txBody>
                    <a:bodyPr/>
                    <a:lstStyle/>
                    <a:p>
                      <a:r>
                        <a:rPr lang="ru-RU" sz="1000" dirty="0">
                          <a:latin typeface="Times New Roman" panose="02020603050405020304" pitchFamily="18" charset="0"/>
                          <a:cs typeface="Times New Roman" panose="02020603050405020304" pitchFamily="18" charset="0"/>
                        </a:rPr>
                        <a:t>Наименование</a:t>
                      </a:r>
                    </a:p>
                  </a:txBody>
                  <a:tcPr>
                    <a:solidFill>
                      <a:srgbClr val="E1E7FF"/>
                    </a:solidFill>
                  </a:tcPr>
                </a:tc>
                <a:tc gridSpan="2">
                  <a:txBody>
                    <a:bodyPr/>
                    <a:lstStyle/>
                    <a:p>
                      <a:r>
                        <a:rPr lang="ru-RU" sz="1000" dirty="0">
                          <a:latin typeface="Times New Roman" panose="02020603050405020304" pitchFamily="18" charset="0"/>
                          <a:cs typeface="Times New Roman" panose="02020603050405020304" pitchFamily="18" charset="0"/>
                        </a:rPr>
                        <a:t>2024год (отчет)</a:t>
                      </a:r>
                    </a:p>
                  </a:txBody>
                  <a:tcPr>
                    <a:solidFill>
                      <a:srgbClr val="E1E7FF"/>
                    </a:solidFill>
                  </a:tcPr>
                </a:tc>
                <a:tc hMerge="1">
                  <a:txBody>
                    <a:bodyPr/>
                    <a:lstStyle/>
                    <a:p>
                      <a:endParaRPr lang="ru-RU" dirty="0"/>
                    </a:p>
                  </a:txBody>
                  <a:tcPr/>
                </a:tc>
                <a:tc gridSpan="2">
                  <a:txBody>
                    <a:bodyPr/>
                    <a:lstStyle/>
                    <a:p>
                      <a:r>
                        <a:rPr lang="ru-RU" sz="1000" dirty="0">
                          <a:latin typeface="Times New Roman" panose="02020603050405020304" pitchFamily="18" charset="0"/>
                          <a:cs typeface="Times New Roman" panose="02020603050405020304" pitchFamily="18" charset="0"/>
                        </a:rPr>
                        <a:t>2025год (оценка)</a:t>
                      </a:r>
                    </a:p>
                  </a:txBody>
                  <a:tcPr>
                    <a:solidFill>
                      <a:srgbClr val="E1E7FF"/>
                    </a:solidFill>
                  </a:tcPr>
                </a:tc>
                <a:tc hMerge="1">
                  <a:txBody>
                    <a:bodyPr/>
                    <a:lstStyle/>
                    <a:p>
                      <a:endParaRPr lang="ru-RU" dirty="0"/>
                    </a:p>
                  </a:txBody>
                  <a:tcPr/>
                </a:tc>
                <a:tc gridSpan="2">
                  <a:txBody>
                    <a:bodyPr/>
                    <a:lstStyle/>
                    <a:p>
                      <a:r>
                        <a:rPr lang="ru-RU" sz="1000" dirty="0">
                          <a:latin typeface="Times New Roman" panose="02020603050405020304" pitchFamily="18" charset="0"/>
                          <a:cs typeface="Times New Roman" panose="02020603050405020304" pitchFamily="18" charset="0"/>
                        </a:rPr>
                        <a:t>2026год (прогноз)</a:t>
                      </a:r>
                    </a:p>
                  </a:txBody>
                  <a:tcPr>
                    <a:solidFill>
                      <a:srgbClr val="E1E7FF"/>
                    </a:solidFill>
                  </a:tcPr>
                </a:tc>
                <a:tc hMerge="1">
                  <a:txBody>
                    <a:bodyPr/>
                    <a:lstStyle/>
                    <a:p>
                      <a:endParaRPr lang="ru-RU" dirty="0"/>
                    </a:p>
                  </a:txBody>
                  <a:tcPr/>
                </a:tc>
                <a:tc gridSpan="2">
                  <a:txBody>
                    <a:bodyPr/>
                    <a:lstStyle/>
                    <a:p>
                      <a:r>
                        <a:rPr lang="ru-RU" sz="1000" dirty="0">
                          <a:latin typeface="Times New Roman" panose="02020603050405020304" pitchFamily="18" charset="0"/>
                          <a:cs typeface="Times New Roman" panose="02020603050405020304" pitchFamily="18" charset="0"/>
                        </a:rPr>
                        <a:t>2027год (прогноз)</a:t>
                      </a:r>
                    </a:p>
                  </a:txBody>
                  <a:tcPr>
                    <a:solidFill>
                      <a:srgbClr val="E1E7FF"/>
                    </a:solidFill>
                  </a:tcPr>
                </a:tc>
                <a:tc hMerge="1">
                  <a:txBody>
                    <a:bodyPr/>
                    <a:lstStyle/>
                    <a:p>
                      <a:endParaRPr lang="ru-RU" sz="1200" dirty="0">
                        <a:latin typeface="Times New Roman" panose="02020603050405020304" pitchFamily="18" charset="0"/>
                        <a:cs typeface="Times New Roman" panose="02020603050405020304" pitchFamily="18" charset="0"/>
                      </a:endParaRPr>
                    </a:p>
                  </a:txBody>
                  <a:tcPr/>
                </a:tc>
                <a:tc gridSpan="2">
                  <a:txBody>
                    <a:bodyPr/>
                    <a:lstStyle/>
                    <a:p>
                      <a:r>
                        <a:rPr lang="ru-RU" sz="1000" dirty="0">
                          <a:latin typeface="Times New Roman" panose="02020603050405020304" pitchFamily="18" charset="0"/>
                          <a:cs typeface="Times New Roman" panose="02020603050405020304" pitchFamily="18" charset="0"/>
                        </a:rPr>
                        <a:t>2028 год (прогноз)</a:t>
                      </a:r>
                    </a:p>
                  </a:txBody>
                  <a:tcPr>
                    <a:solidFill>
                      <a:srgbClr val="E1E7FF"/>
                    </a:solidFill>
                  </a:tcPr>
                </a:tc>
                <a:tc hMerge="1">
                  <a:txBody>
                    <a:bodyPr/>
                    <a:lstStyle/>
                    <a:p>
                      <a:endParaRPr lang="ru-RU" sz="12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044563856"/>
                  </a:ext>
                </a:extLst>
              </a:tr>
              <a:tr h="370840">
                <a:tc vMerge="1">
                  <a:txBody>
                    <a:bodyPr/>
                    <a:lstStyle/>
                    <a:p>
                      <a:endParaRPr lang="ru-RU" sz="11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краевой</a:t>
                      </a: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краевой</a:t>
                      </a: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краевой</a:t>
                      </a: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краевой</a:t>
                      </a: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solidFill>
                      <a:srgbClr val="E1E7FF"/>
                    </a:solidFill>
                  </a:tcPr>
                </a:tc>
                <a:tc>
                  <a:txBody>
                    <a:bodyPr/>
                    <a:lstStyle/>
                    <a:p>
                      <a:r>
                        <a:rPr lang="ru-RU" sz="1000" dirty="0">
                          <a:latin typeface="Times New Roman" panose="02020603050405020304" pitchFamily="18" charset="0"/>
                          <a:cs typeface="Times New Roman" panose="02020603050405020304" pitchFamily="18" charset="0"/>
                        </a:rPr>
                        <a:t>краевой</a:t>
                      </a:r>
                    </a:p>
                  </a:txBody>
                  <a:tcPr>
                    <a:solidFill>
                      <a:srgbClr val="E1E7FF"/>
                    </a:solidFill>
                  </a:tcPr>
                </a:tc>
                <a:extLst>
                  <a:ext uri="{0D108BD9-81ED-4DB2-BD59-A6C34878D82A}">
                    <a16:rowId xmlns:a16="http://schemas.microsoft.com/office/drawing/2014/main" val="1099890073"/>
                  </a:ext>
                </a:extLst>
              </a:tr>
              <a:tr h="370840">
                <a:tc>
                  <a:txBody>
                    <a:bodyPr/>
                    <a:lstStyle/>
                    <a:p>
                      <a:r>
                        <a:rPr lang="ru-RU" sz="1000" dirty="0">
                          <a:latin typeface="Times New Roman" panose="02020603050405020304" pitchFamily="18" charset="0"/>
                          <a:cs typeface="Times New Roman" panose="02020603050405020304" pitchFamily="18" charset="0"/>
                        </a:rPr>
                        <a:t>Межбюджетные трансферты на ежемесячное денежное вознаграждение и проведение мероприятий по обеспечению деятельности советников директора по воспитанию и взаимодействию с детскими общественными объединениями</a:t>
                      </a:r>
                    </a:p>
                  </a:txBody>
                  <a:tcPr>
                    <a:solidFill>
                      <a:srgbClr val="E1E7FF"/>
                    </a:solidFill>
                  </a:tcPr>
                </a:tc>
                <a:tc>
                  <a:txBody>
                    <a:bodyPr/>
                    <a:lstStyle/>
                    <a:p>
                      <a:pPr algn="ctr"/>
                      <a:r>
                        <a:rPr lang="ru-RU" sz="1000" dirty="0">
                          <a:latin typeface="Times New Roman" panose="02020603050405020304" pitchFamily="18" charset="0"/>
                          <a:cs typeface="Times New Roman" panose="02020603050405020304" pitchFamily="18" charset="0"/>
                        </a:rPr>
                        <a:t>1433328,87</a:t>
                      </a:r>
                    </a:p>
                  </a:txBody>
                  <a:tcPr>
                    <a:solidFill>
                      <a:srgbClr val="E1E7FF"/>
                    </a:solidFill>
                  </a:tcPr>
                </a:tc>
                <a:tc>
                  <a:txBody>
                    <a:bodyPr/>
                    <a:lstStyle/>
                    <a:p>
                      <a:pPr algn="ctr"/>
                      <a:r>
                        <a:rPr lang="ru-RU" sz="1000" dirty="0">
                          <a:latin typeface="Times New Roman" panose="02020603050405020304" pitchFamily="18" charset="0"/>
                          <a:cs typeface="Times New Roman" panose="02020603050405020304" pitchFamily="18" charset="0"/>
                        </a:rPr>
                        <a:t>24861,67</a:t>
                      </a:r>
                    </a:p>
                  </a:txBody>
                  <a:tcPr>
                    <a:solidFill>
                      <a:srgbClr val="E1E7FF"/>
                    </a:solidFill>
                  </a:tcPr>
                </a:tc>
                <a:tc>
                  <a:txBody>
                    <a:bodyPr/>
                    <a:lstStyle/>
                    <a:p>
                      <a:pPr algn="ctr"/>
                      <a:r>
                        <a:rPr lang="ru-RU" sz="1000" dirty="0">
                          <a:latin typeface="Times New Roman" panose="02020603050405020304" pitchFamily="18" charset="0"/>
                          <a:cs typeface="Times New Roman" panose="02020603050405020304" pitchFamily="18" charset="0"/>
                        </a:rPr>
                        <a:t>2068146,24</a:t>
                      </a:r>
                    </a:p>
                  </a:txBody>
                  <a:tcPr>
                    <a:solidFill>
                      <a:srgbClr val="E1E7FF"/>
                    </a:solidFill>
                  </a:tcPr>
                </a:tc>
                <a:tc>
                  <a:txBody>
                    <a:bodyPr/>
                    <a:lstStyle/>
                    <a:p>
                      <a:pPr algn="ctr"/>
                      <a:r>
                        <a:rPr lang="ru-RU" sz="1000" dirty="0">
                          <a:latin typeface="Times New Roman" panose="02020603050405020304" pitchFamily="18" charset="0"/>
                          <a:cs typeface="Times New Roman" panose="02020603050405020304" pitchFamily="18" charset="0"/>
                        </a:rPr>
                        <a:t>27858,50</a:t>
                      </a:r>
                    </a:p>
                  </a:txBody>
                  <a:tcPr>
                    <a:solidFill>
                      <a:srgbClr val="E1E7FF"/>
                    </a:solidFill>
                  </a:tcPr>
                </a:tc>
                <a:tc>
                  <a:txBody>
                    <a:bodyPr/>
                    <a:lstStyle/>
                    <a:p>
                      <a:pPr algn="ctr"/>
                      <a:r>
                        <a:rPr lang="ru-RU" sz="1000" dirty="0">
                          <a:latin typeface="Times New Roman" panose="02020603050405020304" pitchFamily="18" charset="0"/>
                          <a:cs typeface="Times New Roman" panose="02020603050405020304" pitchFamily="18" charset="0"/>
                        </a:rPr>
                        <a:t>2042141,98</a:t>
                      </a:r>
                    </a:p>
                  </a:txBody>
                  <a:tcPr>
                    <a:solidFill>
                      <a:srgbClr val="E1E7FF"/>
                    </a:solidFill>
                  </a:tcPr>
                </a:tc>
                <a:tc>
                  <a:txBody>
                    <a:bodyPr/>
                    <a:lstStyle/>
                    <a:p>
                      <a:pPr algn="ctr"/>
                      <a:r>
                        <a:rPr lang="ru-RU" sz="1000" dirty="0">
                          <a:latin typeface="Times New Roman" panose="02020603050405020304" pitchFamily="18" charset="0"/>
                          <a:cs typeface="Times New Roman" panose="02020603050405020304" pitchFamily="18" charset="0"/>
                        </a:rPr>
                        <a:t>27327,80</a:t>
                      </a:r>
                    </a:p>
                  </a:txBody>
                  <a:tcPr>
                    <a:solidFill>
                      <a:srgbClr val="E1E7FF"/>
                    </a:solidFill>
                  </a:tcPr>
                </a:tc>
                <a:tc>
                  <a:txBody>
                    <a:bodyPr/>
                    <a:lstStyle/>
                    <a:p>
                      <a:pPr algn="ctr"/>
                      <a:r>
                        <a:rPr lang="ru-RU" sz="1000" dirty="0">
                          <a:latin typeface="Times New Roman" panose="02020603050405020304" pitchFamily="18" charset="0"/>
                          <a:cs typeface="Times New Roman" panose="02020603050405020304" pitchFamily="18" charset="0"/>
                        </a:rPr>
                        <a:t>2293766,85</a:t>
                      </a:r>
                    </a:p>
                  </a:txBody>
                  <a:tcPr>
                    <a:solidFill>
                      <a:srgbClr val="E1E7FF"/>
                    </a:solidFill>
                  </a:tcPr>
                </a:tc>
                <a:tc>
                  <a:txBody>
                    <a:bodyPr/>
                    <a:lstStyle/>
                    <a:p>
                      <a:pPr algn="ctr"/>
                      <a:r>
                        <a:rPr lang="ru-RU" sz="1000" dirty="0">
                          <a:latin typeface="Times New Roman" panose="02020603050405020304" pitchFamily="18" charset="0"/>
                          <a:cs typeface="Times New Roman" panose="02020603050405020304" pitchFamily="18" charset="0"/>
                        </a:rPr>
                        <a:t>32463,00</a:t>
                      </a:r>
                    </a:p>
                  </a:txBody>
                  <a:tcPr>
                    <a:solidFill>
                      <a:srgbClr val="E1E7FF"/>
                    </a:solidFill>
                  </a:tcPr>
                </a:tc>
                <a:tc>
                  <a:txBody>
                    <a:bodyPr/>
                    <a:lstStyle/>
                    <a:p>
                      <a:pPr algn="ctr"/>
                      <a:r>
                        <a:rPr lang="ru-RU" sz="1000" dirty="0">
                          <a:latin typeface="Times New Roman" panose="02020603050405020304" pitchFamily="18" charset="0"/>
                          <a:cs typeface="Times New Roman" panose="02020603050405020304" pitchFamily="18" charset="0"/>
                        </a:rPr>
                        <a:t>2313483,69</a:t>
                      </a:r>
                    </a:p>
                  </a:txBody>
                  <a:tcPr>
                    <a:solidFill>
                      <a:srgbClr val="E1E7FF"/>
                    </a:solidFill>
                  </a:tcPr>
                </a:tc>
                <a:tc>
                  <a:txBody>
                    <a:bodyPr/>
                    <a:lstStyle/>
                    <a:p>
                      <a:pPr algn="ctr"/>
                      <a:r>
                        <a:rPr lang="ru-RU" sz="1000" dirty="0">
                          <a:latin typeface="Times New Roman" panose="02020603050405020304" pitchFamily="18" charset="0"/>
                          <a:cs typeface="Times New Roman" panose="02020603050405020304" pitchFamily="18" charset="0"/>
                        </a:rPr>
                        <a:t>32865,00</a:t>
                      </a:r>
                    </a:p>
                  </a:txBody>
                  <a:tcPr>
                    <a:solidFill>
                      <a:srgbClr val="E1E7FF"/>
                    </a:solidFill>
                  </a:tcPr>
                </a:tc>
                <a:extLst>
                  <a:ext uri="{0D108BD9-81ED-4DB2-BD59-A6C34878D82A}">
                    <a16:rowId xmlns:a16="http://schemas.microsoft.com/office/drawing/2014/main" val="278296130"/>
                  </a:ext>
                </a:extLst>
              </a:tr>
              <a:tr h="252788">
                <a:tc>
                  <a:txBody>
                    <a:bodyPr/>
                    <a:lstStyle/>
                    <a:p>
                      <a:r>
                        <a:rPr lang="ru-RU" sz="1000" dirty="0">
                          <a:latin typeface="Times New Roman" panose="02020603050405020304" pitchFamily="18" charset="0"/>
                          <a:cs typeface="Times New Roman" panose="02020603050405020304" pitchFamily="18" charset="0"/>
                        </a:rPr>
                        <a:t>Прочие межбюджетные трансферты</a:t>
                      </a:r>
                    </a:p>
                  </a:txBody>
                  <a:tcPr>
                    <a:solidFill>
                      <a:srgbClr val="E1E7FF"/>
                    </a:solidFill>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solidFill>
                      <a:srgbClr val="E1E7FF"/>
                    </a:solidFill>
                  </a:tcPr>
                </a:tc>
                <a:tc>
                  <a:txBody>
                    <a:bodyPr/>
                    <a:lstStyle/>
                    <a:p>
                      <a:pPr algn="ctr"/>
                      <a:r>
                        <a:rPr lang="ru-RU" sz="1000" dirty="0">
                          <a:latin typeface="Times New Roman" panose="02020603050405020304" pitchFamily="18" charset="0"/>
                          <a:cs typeface="Times New Roman" panose="02020603050405020304" pitchFamily="18" charset="0"/>
                        </a:rPr>
                        <a:t>7224971,76</a:t>
                      </a:r>
                    </a:p>
                  </a:txBody>
                  <a:tcPr>
                    <a:solidFill>
                      <a:srgbClr val="E1E7FF"/>
                    </a:solidFill>
                  </a:tcPr>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6313861,90</a:t>
                      </a:r>
                    </a:p>
                  </a:txBody>
                  <a:tcPr marL="9525" marR="9525" marT="9525" marB="0">
                    <a:solidFill>
                      <a:srgbClr val="E1E7FF"/>
                    </a:solidFill>
                  </a:tcPr>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600000,00</a:t>
                      </a:r>
                    </a:p>
                  </a:txBody>
                  <a:tcPr marL="9525" marR="9525" marT="9525" marB="0">
                    <a:solidFill>
                      <a:srgbClr val="E1E7FF"/>
                    </a:solidFill>
                  </a:tcPr>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b"/>
                      <a:endParaRPr lang="ru-RU" sz="1000" b="0" i="0" u="none" strike="noStrike">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b"/>
                      <a:endParaRPr lang="ru-RU" sz="1000" b="0" i="0" u="none" strike="noStrike">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E1E7FF"/>
                    </a:solidFill>
                  </a:tcPr>
                </a:tc>
                <a:extLst>
                  <a:ext uri="{0D108BD9-81ED-4DB2-BD59-A6C34878D82A}">
                    <a16:rowId xmlns:a16="http://schemas.microsoft.com/office/drawing/2014/main" val="2448302336"/>
                  </a:ext>
                </a:extLst>
              </a:tr>
              <a:tr h="370840">
                <a:tc>
                  <a:txBody>
                    <a:bodyPr/>
                    <a:lstStyle/>
                    <a:p>
                      <a:r>
                        <a:rPr lang="ru-RU" sz="1000" b="1" i="1" dirty="0">
                          <a:latin typeface="Times New Roman" panose="02020603050405020304" pitchFamily="18" charset="0"/>
                          <a:cs typeface="Times New Roman" panose="02020603050405020304" pitchFamily="18" charset="0"/>
                        </a:rPr>
                        <a:t>ИТОГО:</a:t>
                      </a:r>
                    </a:p>
                  </a:txBody>
                  <a:tcPr anchor="ctr">
                    <a:solidFill>
                      <a:srgbClr val="E1E7FF"/>
                    </a:solidFill>
                  </a:tcPr>
                </a:tc>
                <a:tc>
                  <a:txBody>
                    <a:bodyPr/>
                    <a:lstStyle/>
                    <a:p>
                      <a:pPr algn="ctr"/>
                      <a:r>
                        <a:rPr lang="ru-RU" sz="1000" b="1" i="1" dirty="0">
                          <a:latin typeface="Times New Roman" panose="02020603050405020304" pitchFamily="18" charset="0"/>
                          <a:cs typeface="Times New Roman" panose="02020603050405020304" pitchFamily="18" charset="0"/>
                        </a:rPr>
                        <a:t>20321376,47</a:t>
                      </a:r>
                    </a:p>
                  </a:txBody>
                  <a:tcPr anchor="ctr">
                    <a:solidFill>
                      <a:srgbClr val="E1E7FF"/>
                    </a:solidFill>
                  </a:tcPr>
                </a:tc>
                <a:tc>
                  <a:txBody>
                    <a:bodyPr/>
                    <a:lstStyle/>
                    <a:p>
                      <a:pPr algn="ctr"/>
                      <a:r>
                        <a:rPr lang="ru-RU" sz="1000" b="1" i="1" dirty="0">
                          <a:latin typeface="Times New Roman" panose="02020603050405020304" pitchFamily="18" charset="0"/>
                          <a:cs typeface="Times New Roman" panose="02020603050405020304" pitchFamily="18" charset="0"/>
                        </a:rPr>
                        <a:t>7249833,43</a:t>
                      </a:r>
                    </a:p>
                  </a:txBody>
                  <a:tcPr anchor="ctr">
                    <a:solidFill>
                      <a:srgbClr val="E1E7FF"/>
                    </a:solidFill>
                  </a:tcPr>
                </a:tc>
                <a:tc>
                  <a:txBody>
                    <a:bodyPr/>
                    <a:lstStyle/>
                    <a:p>
                      <a:pPr algn="ctr" fontAlgn="t"/>
                      <a:r>
                        <a:rPr lang="ru-RU" sz="1000" b="1" i="1" u="none" strike="noStrike" dirty="0">
                          <a:effectLst/>
                          <a:latin typeface="Times New Roman" panose="02020603050405020304" pitchFamily="18" charset="0"/>
                          <a:cs typeface="Times New Roman" panose="02020603050405020304" pitchFamily="18" charset="0"/>
                        </a:rPr>
                        <a:t>23874606,24</a:t>
                      </a:r>
                    </a:p>
                  </a:txBody>
                  <a:tcPr marL="9525" marR="9525" marT="9525" marB="0" anchor="ctr">
                    <a:solidFill>
                      <a:srgbClr val="E1E7FF"/>
                    </a:solidFill>
                  </a:tcPr>
                </a:tc>
                <a:tc>
                  <a:txBody>
                    <a:bodyPr/>
                    <a:lstStyle/>
                    <a:p>
                      <a:pPr algn="ctr" fontAlgn="t"/>
                      <a:r>
                        <a:rPr lang="ru-RU" sz="1000" b="1" i="1" u="none" strike="noStrike" dirty="0">
                          <a:effectLst/>
                          <a:latin typeface="Times New Roman" panose="02020603050405020304" pitchFamily="18" charset="0"/>
                          <a:cs typeface="Times New Roman" panose="02020603050405020304" pitchFamily="18" charset="0"/>
                        </a:rPr>
                        <a:t>6341720,40</a:t>
                      </a:r>
                    </a:p>
                  </a:txBody>
                  <a:tcPr marL="9525" marR="9525" marT="9525" marB="0" anchor="ctr">
                    <a:solidFill>
                      <a:srgbClr val="E1E7FF"/>
                    </a:solidFill>
                  </a:tcPr>
                </a:tc>
                <a:tc>
                  <a:txBody>
                    <a:bodyPr/>
                    <a:lstStyle/>
                    <a:p>
                      <a:pPr algn="ctr" fontAlgn="t"/>
                      <a:r>
                        <a:rPr lang="ru-RU" sz="1000" b="1" i="1" u="none" strike="noStrike" dirty="0">
                          <a:effectLst/>
                          <a:latin typeface="Times New Roman" panose="02020603050405020304" pitchFamily="18" charset="0"/>
                          <a:cs typeface="Times New Roman" panose="02020603050405020304" pitchFamily="18" charset="0"/>
                        </a:rPr>
                        <a:t>25208141,98</a:t>
                      </a:r>
                    </a:p>
                  </a:txBody>
                  <a:tcPr marL="9525" marR="9525" marT="9525" marB="0" anchor="ctr">
                    <a:solidFill>
                      <a:srgbClr val="E1E7FF"/>
                    </a:solidFill>
                  </a:tcPr>
                </a:tc>
                <a:tc>
                  <a:txBody>
                    <a:bodyPr/>
                    <a:lstStyle/>
                    <a:p>
                      <a:pPr algn="ctr" fontAlgn="t"/>
                      <a:r>
                        <a:rPr lang="ru-RU" sz="1000" b="1" i="1" u="none" strike="noStrike" dirty="0">
                          <a:effectLst/>
                          <a:latin typeface="Times New Roman" panose="02020603050405020304" pitchFamily="18" charset="0"/>
                          <a:cs typeface="Times New Roman" panose="02020603050405020304" pitchFamily="18" charset="0"/>
                        </a:rPr>
                        <a:t>627327,80</a:t>
                      </a:r>
                    </a:p>
                  </a:txBody>
                  <a:tcPr marL="9525" marR="9525" marT="9525" marB="0" anchor="ctr">
                    <a:solidFill>
                      <a:srgbClr val="E1E7FF"/>
                    </a:solidFill>
                  </a:tcPr>
                </a:tc>
                <a:tc>
                  <a:txBody>
                    <a:bodyPr/>
                    <a:lstStyle/>
                    <a:p>
                      <a:pPr algn="ctr" fontAlgn="t"/>
                      <a:r>
                        <a:rPr lang="ru-RU" sz="1000" b="1" i="1" u="none" strike="noStrike" dirty="0">
                          <a:effectLst/>
                          <a:latin typeface="Times New Roman" panose="02020603050405020304" pitchFamily="18" charset="0"/>
                          <a:cs typeface="Times New Roman" panose="02020603050405020304" pitchFamily="18" charset="0"/>
                        </a:rPr>
                        <a:t>25459766,85</a:t>
                      </a:r>
                    </a:p>
                  </a:txBody>
                  <a:tcPr marL="9525" marR="9525" marT="9525" marB="0" anchor="ctr">
                    <a:solidFill>
                      <a:srgbClr val="E1E7FF"/>
                    </a:solidFill>
                  </a:tcPr>
                </a:tc>
                <a:tc>
                  <a:txBody>
                    <a:bodyPr/>
                    <a:lstStyle/>
                    <a:p>
                      <a:pPr algn="ctr" fontAlgn="t"/>
                      <a:r>
                        <a:rPr lang="ru-RU" sz="1000" b="1" i="1" u="none" strike="noStrike" dirty="0">
                          <a:effectLst/>
                          <a:latin typeface="Times New Roman" panose="02020603050405020304" pitchFamily="18" charset="0"/>
                          <a:cs typeface="Times New Roman" panose="02020603050405020304" pitchFamily="18" charset="0"/>
                        </a:rPr>
                        <a:t>32463,00</a:t>
                      </a:r>
                    </a:p>
                  </a:txBody>
                  <a:tcPr marL="9525" marR="9525" marT="9525" marB="0" anchor="ctr">
                    <a:solidFill>
                      <a:srgbClr val="E1E7FF"/>
                    </a:solidFill>
                  </a:tcPr>
                </a:tc>
                <a:tc>
                  <a:txBody>
                    <a:bodyPr/>
                    <a:lstStyle/>
                    <a:p>
                      <a:pPr algn="ctr" fontAlgn="t"/>
                      <a:r>
                        <a:rPr lang="ru-RU" sz="1000" b="1" i="1" u="none" strike="noStrike" dirty="0">
                          <a:effectLst/>
                          <a:latin typeface="Times New Roman" panose="02020603050405020304" pitchFamily="18" charset="0"/>
                          <a:cs typeface="Times New Roman" panose="02020603050405020304" pitchFamily="18" charset="0"/>
                        </a:rPr>
                        <a:t>25479483,60</a:t>
                      </a:r>
                    </a:p>
                  </a:txBody>
                  <a:tcPr marL="9525" marR="9525" marT="9525" marB="0" anchor="ctr">
                    <a:solidFill>
                      <a:srgbClr val="E1E7FF"/>
                    </a:solidFill>
                  </a:tcPr>
                </a:tc>
                <a:tc>
                  <a:txBody>
                    <a:bodyPr/>
                    <a:lstStyle/>
                    <a:p>
                      <a:pPr algn="ctr" fontAlgn="t"/>
                      <a:r>
                        <a:rPr lang="ru-RU" sz="1000" b="1" i="1" u="none" strike="noStrike" dirty="0">
                          <a:effectLst/>
                          <a:latin typeface="Times New Roman" panose="02020603050405020304" pitchFamily="18" charset="0"/>
                          <a:cs typeface="Times New Roman" panose="02020603050405020304" pitchFamily="18" charset="0"/>
                        </a:rPr>
                        <a:t>32865,00</a:t>
                      </a:r>
                    </a:p>
                  </a:txBody>
                  <a:tcPr marL="9525" marR="9525" marT="9525" marB="0" anchor="ctr">
                    <a:solidFill>
                      <a:srgbClr val="E1E7FF"/>
                    </a:solidFill>
                  </a:tcPr>
                </a:tc>
                <a:extLst>
                  <a:ext uri="{0D108BD9-81ED-4DB2-BD59-A6C34878D82A}">
                    <a16:rowId xmlns:a16="http://schemas.microsoft.com/office/drawing/2014/main" val="2819455238"/>
                  </a:ext>
                </a:extLst>
              </a:tr>
              <a:tr h="370840">
                <a:tc>
                  <a:txBody>
                    <a:bodyPr/>
                    <a:lstStyle/>
                    <a:p>
                      <a:r>
                        <a:rPr lang="ru-RU" sz="1000" b="1" i="1" dirty="0">
                          <a:latin typeface="Times New Roman" panose="02020603050405020304" pitchFamily="18" charset="0"/>
                          <a:cs typeface="Times New Roman" panose="02020603050405020304" pitchFamily="18" charset="0"/>
                        </a:rPr>
                        <a:t>ВСЕГО</a:t>
                      </a:r>
                    </a:p>
                  </a:txBody>
                  <a:tcPr anchor="ctr">
                    <a:solidFill>
                      <a:srgbClr val="E1E7FF"/>
                    </a:solidFill>
                  </a:tcPr>
                </a:tc>
                <a:tc>
                  <a:txBody>
                    <a:bodyPr/>
                    <a:lstStyle/>
                    <a:p>
                      <a:pPr algn="ctr"/>
                      <a:r>
                        <a:rPr lang="ru-RU" sz="1000" b="1" i="1" dirty="0">
                          <a:latin typeface="Times New Roman" panose="02020603050405020304" pitchFamily="18" charset="0"/>
                          <a:cs typeface="Times New Roman" panose="02020603050405020304" pitchFamily="18" charset="0"/>
                        </a:rPr>
                        <a:t>32407628,07</a:t>
                      </a:r>
                    </a:p>
                  </a:txBody>
                  <a:tcPr anchor="ctr">
                    <a:solidFill>
                      <a:srgbClr val="E1E7FF"/>
                    </a:solidFill>
                  </a:tcPr>
                </a:tc>
                <a:tc>
                  <a:txBody>
                    <a:bodyPr/>
                    <a:lstStyle/>
                    <a:p>
                      <a:pPr algn="ctr"/>
                      <a:r>
                        <a:rPr lang="ru-RU" sz="1000" b="1" i="1" dirty="0">
                          <a:latin typeface="Times New Roman" panose="02020603050405020304" pitchFamily="18" charset="0"/>
                          <a:cs typeface="Times New Roman" panose="02020603050405020304" pitchFamily="18" charset="0"/>
                        </a:rPr>
                        <a:t>598414016,18</a:t>
                      </a:r>
                    </a:p>
                  </a:txBody>
                  <a:tcPr anchor="ctr">
                    <a:solidFill>
                      <a:srgbClr val="E1E7FF"/>
                    </a:solidFill>
                  </a:tcPr>
                </a:tc>
                <a:tc>
                  <a:txBody>
                    <a:bodyPr/>
                    <a:lstStyle/>
                    <a:p>
                      <a:pPr algn="ctr" fontAlgn="t"/>
                      <a:r>
                        <a:rPr lang="ru-RU" sz="1000" b="1" i="1" u="none" strike="noStrike" dirty="0">
                          <a:effectLst/>
                          <a:latin typeface="Times New Roman" panose="02020603050405020304" pitchFamily="18" charset="0"/>
                          <a:cs typeface="Times New Roman" panose="02020603050405020304" pitchFamily="18" charset="0"/>
                        </a:rPr>
                        <a:t>51139941,50</a:t>
                      </a:r>
                    </a:p>
                  </a:txBody>
                  <a:tcPr marL="9525" marR="9525" marT="9525" marB="0" anchor="ctr">
                    <a:solidFill>
                      <a:srgbClr val="E1E7FF"/>
                    </a:solidFill>
                  </a:tcPr>
                </a:tc>
                <a:tc>
                  <a:txBody>
                    <a:bodyPr/>
                    <a:lstStyle/>
                    <a:p>
                      <a:pPr algn="ctr" fontAlgn="t"/>
                      <a:r>
                        <a:rPr lang="ru-RU" sz="1000" b="1" i="1" u="none" strike="noStrike" dirty="0">
                          <a:effectLst/>
                          <a:latin typeface="Times New Roman" panose="02020603050405020304" pitchFamily="18" charset="0"/>
                          <a:cs typeface="Times New Roman" panose="02020603050405020304" pitchFamily="18" charset="0"/>
                        </a:rPr>
                        <a:t>514325886,10</a:t>
                      </a:r>
                    </a:p>
                  </a:txBody>
                  <a:tcPr marL="9525" marR="9525" marT="9525" marB="0" anchor="ctr">
                    <a:solidFill>
                      <a:srgbClr val="E1E7FF"/>
                    </a:solidFill>
                  </a:tcPr>
                </a:tc>
                <a:tc>
                  <a:txBody>
                    <a:bodyPr/>
                    <a:lstStyle/>
                    <a:p>
                      <a:pPr algn="ctr" fontAlgn="t"/>
                      <a:r>
                        <a:rPr lang="ru-RU" sz="1000" b="1" i="1" u="none" strike="noStrike" dirty="0">
                          <a:effectLst/>
                          <a:latin typeface="Times New Roman" panose="02020603050405020304" pitchFamily="18" charset="0"/>
                          <a:cs typeface="Times New Roman" panose="02020603050405020304" pitchFamily="18" charset="0"/>
                        </a:rPr>
                        <a:t>41094142,65</a:t>
                      </a:r>
                    </a:p>
                  </a:txBody>
                  <a:tcPr marL="9525" marR="9525" marT="9525" marB="0" anchor="ctr">
                    <a:solidFill>
                      <a:srgbClr val="E1E7FF"/>
                    </a:solidFill>
                  </a:tcPr>
                </a:tc>
                <a:tc>
                  <a:txBody>
                    <a:bodyPr/>
                    <a:lstStyle/>
                    <a:p>
                      <a:pPr algn="ctr" fontAlgn="t"/>
                      <a:r>
                        <a:rPr lang="ru-RU" sz="1000" b="1" i="1" u="none" strike="noStrike" dirty="0">
                          <a:effectLst/>
                          <a:latin typeface="Times New Roman" panose="02020603050405020304" pitchFamily="18" charset="0"/>
                          <a:cs typeface="Times New Roman" panose="02020603050405020304" pitchFamily="18" charset="0"/>
                        </a:rPr>
                        <a:t>645782005,66</a:t>
                      </a:r>
                    </a:p>
                  </a:txBody>
                  <a:tcPr marL="9525" marR="9525" marT="9525" marB="0" anchor="ctr">
                    <a:solidFill>
                      <a:srgbClr val="E1E7FF"/>
                    </a:solidFill>
                  </a:tcPr>
                </a:tc>
                <a:tc>
                  <a:txBody>
                    <a:bodyPr/>
                    <a:lstStyle/>
                    <a:p>
                      <a:pPr algn="ctr" fontAlgn="t"/>
                      <a:r>
                        <a:rPr lang="ru-RU" sz="1000" b="1" i="1" u="none" strike="noStrike" dirty="0">
                          <a:effectLst/>
                          <a:latin typeface="Times New Roman" panose="02020603050405020304" pitchFamily="18" charset="0"/>
                          <a:cs typeface="Times New Roman" panose="02020603050405020304" pitchFamily="18" charset="0"/>
                        </a:rPr>
                        <a:t>39975091,30</a:t>
                      </a:r>
                    </a:p>
                  </a:txBody>
                  <a:tcPr marL="9525" marR="9525" marT="9525" marB="0" anchor="ctr">
                    <a:solidFill>
                      <a:srgbClr val="E1E7FF"/>
                    </a:solidFill>
                  </a:tcPr>
                </a:tc>
                <a:tc>
                  <a:txBody>
                    <a:bodyPr/>
                    <a:lstStyle/>
                    <a:p>
                      <a:pPr algn="ctr" fontAlgn="t"/>
                      <a:r>
                        <a:rPr lang="ru-RU" sz="1000" b="1" i="1" u="none" strike="noStrike" dirty="0">
                          <a:effectLst/>
                          <a:latin typeface="Times New Roman" panose="02020603050405020304" pitchFamily="18" charset="0"/>
                          <a:cs typeface="Times New Roman" panose="02020603050405020304" pitchFamily="18" charset="0"/>
                        </a:rPr>
                        <a:t>565287507,66</a:t>
                      </a:r>
                    </a:p>
                  </a:txBody>
                  <a:tcPr marL="9525" marR="9525" marT="9525" marB="0" anchor="ctr">
                    <a:solidFill>
                      <a:srgbClr val="E1E7FF"/>
                    </a:solidFill>
                  </a:tcPr>
                </a:tc>
                <a:tc>
                  <a:txBody>
                    <a:bodyPr/>
                    <a:lstStyle/>
                    <a:p>
                      <a:pPr algn="ctr" fontAlgn="t"/>
                      <a:r>
                        <a:rPr lang="ru-RU" sz="1000" b="1" i="1" u="none" strike="noStrike" dirty="0">
                          <a:effectLst/>
                          <a:latin typeface="Times New Roman" panose="02020603050405020304" pitchFamily="18" charset="0"/>
                          <a:cs typeface="Times New Roman" panose="02020603050405020304" pitchFamily="18" charset="0"/>
                        </a:rPr>
                        <a:t>40136447,61</a:t>
                      </a:r>
                    </a:p>
                  </a:txBody>
                  <a:tcPr marL="9525" marR="9525" marT="9525" marB="0" anchor="ctr">
                    <a:solidFill>
                      <a:srgbClr val="E1E7FF"/>
                    </a:solidFill>
                  </a:tcPr>
                </a:tc>
                <a:tc>
                  <a:txBody>
                    <a:bodyPr/>
                    <a:lstStyle/>
                    <a:p>
                      <a:pPr algn="ctr" fontAlgn="t"/>
                      <a:r>
                        <a:rPr lang="ru-RU" sz="1000" b="1" i="1" u="none" strike="noStrike" dirty="0">
                          <a:effectLst/>
                          <a:latin typeface="Times New Roman" panose="02020603050405020304" pitchFamily="18" charset="0"/>
                          <a:cs typeface="Times New Roman" panose="02020603050405020304" pitchFamily="18" charset="0"/>
                        </a:rPr>
                        <a:t>563351404,32</a:t>
                      </a:r>
                    </a:p>
                  </a:txBody>
                  <a:tcPr marL="9525" marR="9525" marT="9525" marB="0" anchor="ctr">
                    <a:solidFill>
                      <a:srgbClr val="E1E7FF"/>
                    </a:solidFill>
                  </a:tcPr>
                </a:tc>
                <a:extLst>
                  <a:ext uri="{0D108BD9-81ED-4DB2-BD59-A6C34878D82A}">
                    <a16:rowId xmlns:a16="http://schemas.microsoft.com/office/drawing/2014/main" val="1123385589"/>
                  </a:ext>
                </a:extLst>
              </a:tr>
            </a:tbl>
          </a:graphicData>
        </a:graphic>
      </p:graphicFrame>
    </p:spTree>
    <p:extLst>
      <p:ext uri="{BB962C8B-B14F-4D97-AF65-F5344CB8AC3E}">
        <p14:creationId xmlns:p14="http://schemas.microsoft.com/office/powerpoint/2010/main" val="13897151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E0A99A04-D490-0938-4D2D-BE7AA6C6330E}"/>
              </a:ext>
            </a:extLst>
          </p:cNvPr>
          <p:cNvPicPr>
            <a:picLocks noChangeAspect="1"/>
          </p:cNvPicPr>
          <p:nvPr/>
        </p:nvPicPr>
        <p:blipFill>
          <a:blip r:embed="rId2"/>
          <a:stretch>
            <a:fillRect/>
          </a:stretch>
        </p:blipFill>
        <p:spPr>
          <a:xfrm>
            <a:off x="0" y="1"/>
            <a:ext cx="12192000" cy="6857999"/>
          </a:xfrm>
          <a:prstGeom prst="rect">
            <a:avLst/>
          </a:prstGeom>
        </p:spPr>
      </p:pic>
      <p:sp>
        <p:nvSpPr>
          <p:cNvPr id="4" name="TextBox 3">
            <a:extLst>
              <a:ext uri="{FF2B5EF4-FFF2-40B4-BE49-F238E27FC236}">
                <a16:creationId xmlns:a16="http://schemas.microsoft.com/office/drawing/2014/main" id="{1E28B78D-F376-E0FC-120F-8208E4616F19}"/>
              </a:ext>
            </a:extLst>
          </p:cNvPr>
          <p:cNvSpPr txBox="1"/>
          <p:nvPr/>
        </p:nvSpPr>
        <p:spPr>
          <a:xfrm>
            <a:off x="2718314" y="79300"/>
            <a:ext cx="6153324" cy="276999"/>
          </a:xfrm>
          <a:prstGeom prst="rect">
            <a:avLst/>
          </a:prstGeom>
          <a:noFill/>
        </p:spPr>
        <p:txBody>
          <a:bodyPr wrap="square">
            <a:spAutoFit/>
          </a:bodyPr>
          <a:lstStyle/>
          <a:p>
            <a:pPr algn="ctr"/>
            <a:r>
              <a:rPr lang="ru-RU" sz="1200" b="1" dirty="0">
                <a:solidFill>
                  <a:srgbClr val="0000CC"/>
                </a:solidFill>
                <a:latin typeface="Times New Roman" panose="02020603050405020304" pitchFamily="18" charset="0"/>
                <a:cs typeface="Times New Roman" panose="02020603050405020304" pitchFamily="18" charset="0"/>
              </a:rPr>
              <a:t>Расходы бюджета округа.</a:t>
            </a:r>
          </a:p>
        </p:txBody>
      </p:sp>
      <p:graphicFrame>
        <p:nvGraphicFramePr>
          <p:cNvPr id="10" name="Диаграмма 9">
            <a:extLst>
              <a:ext uri="{FF2B5EF4-FFF2-40B4-BE49-F238E27FC236}">
                <a16:creationId xmlns:a16="http://schemas.microsoft.com/office/drawing/2014/main" id="{5E02416D-8A95-8E71-F3E5-C9168AF6B9C3}"/>
              </a:ext>
            </a:extLst>
          </p:cNvPr>
          <p:cNvGraphicFramePr/>
          <p:nvPr>
            <p:extLst>
              <p:ext uri="{D42A27DB-BD31-4B8C-83A1-F6EECF244321}">
                <p14:modId xmlns:p14="http://schemas.microsoft.com/office/powerpoint/2010/main" val="255803609"/>
              </p:ext>
            </p:extLst>
          </p:nvPr>
        </p:nvGraphicFramePr>
        <p:xfrm>
          <a:off x="1420070" y="1052547"/>
          <a:ext cx="8128000" cy="5418667"/>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1F8BC382-F272-B76E-B151-A2D0819CB489}"/>
              </a:ext>
            </a:extLst>
          </p:cNvPr>
          <p:cNvSpPr txBox="1"/>
          <p:nvPr/>
        </p:nvSpPr>
        <p:spPr>
          <a:xfrm>
            <a:off x="8690994" y="1870745"/>
            <a:ext cx="643125" cy="246221"/>
          </a:xfrm>
          <a:prstGeom prst="rect">
            <a:avLst/>
          </a:prstGeom>
          <a:noFill/>
        </p:spPr>
        <p:txBody>
          <a:bodyPr wrap="none" rtlCol="0">
            <a:spAutoFit/>
          </a:bodyPr>
          <a:lstStyle/>
          <a:p>
            <a:r>
              <a:rPr lang="ru-RU" sz="1000" dirty="0" err="1">
                <a:latin typeface="Times New Roman" panose="02020603050405020304" pitchFamily="18" charset="0"/>
                <a:cs typeface="Times New Roman" panose="02020603050405020304" pitchFamily="18" charset="0"/>
              </a:rPr>
              <a:t>тыс.руб</a:t>
            </a:r>
            <a:r>
              <a:rPr lang="ru-RU" sz="10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1843324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FCFB7981-F667-BDB6-38D8-58FE990F9007}"/>
              </a:ext>
            </a:extLst>
          </p:cNvPr>
          <p:cNvPicPr>
            <a:picLocks noChangeAspect="1"/>
          </p:cNvPicPr>
          <p:nvPr/>
        </p:nvPicPr>
        <p:blipFill>
          <a:blip r:embed="rId2"/>
          <a:stretch>
            <a:fillRect/>
          </a:stretch>
        </p:blipFill>
        <p:spPr>
          <a:xfrm>
            <a:off x="0" y="1"/>
            <a:ext cx="12192000" cy="6857999"/>
          </a:xfrm>
          <a:prstGeom prst="rect">
            <a:avLst/>
          </a:prstGeom>
        </p:spPr>
      </p:pic>
      <p:graphicFrame>
        <p:nvGraphicFramePr>
          <p:cNvPr id="14" name="Схема 13">
            <a:extLst>
              <a:ext uri="{FF2B5EF4-FFF2-40B4-BE49-F238E27FC236}">
                <a16:creationId xmlns:a16="http://schemas.microsoft.com/office/drawing/2014/main" id="{15D42F4D-7E0B-4873-FFA2-8F4B9655EDAA}"/>
              </a:ext>
            </a:extLst>
          </p:cNvPr>
          <p:cNvGraphicFramePr/>
          <p:nvPr>
            <p:extLst>
              <p:ext uri="{D42A27DB-BD31-4B8C-83A1-F6EECF244321}">
                <p14:modId xmlns:p14="http://schemas.microsoft.com/office/powerpoint/2010/main" val="3520005278"/>
              </p:ext>
            </p:extLst>
          </p:nvPr>
        </p:nvGraphicFramePr>
        <p:xfrm>
          <a:off x="170351" y="450360"/>
          <a:ext cx="5324437" cy="24757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5" name="Схема 14">
            <a:extLst>
              <a:ext uri="{FF2B5EF4-FFF2-40B4-BE49-F238E27FC236}">
                <a16:creationId xmlns:a16="http://schemas.microsoft.com/office/drawing/2014/main" id="{E9352707-DBD0-6DFD-FBE9-94D8978DF741}"/>
              </a:ext>
            </a:extLst>
          </p:cNvPr>
          <p:cNvGraphicFramePr/>
          <p:nvPr>
            <p:extLst>
              <p:ext uri="{D42A27DB-BD31-4B8C-83A1-F6EECF244321}">
                <p14:modId xmlns:p14="http://schemas.microsoft.com/office/powerpoint/2010/main" val="2236426068"/>
              </p:ext>
            </p:extLst>
          </p:nvPr>
        </p:nvGraphicFramePr>
        <p:xfrm>
          <a:off x="6291248" y="450360"/>
          <a:ext cx="5221738" cy="247578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6" name="Схема 15">
            <a:extLst>
              <a:ext uri="{FF2B5EF4-FFF2-40B4-BE49-F238E27FC236}">
                <a16:creationId xmlns:a16="http://schemas.microsoft.com/office/drawing/2014/main" id="{41EB3FF8-5E0F-4BCB-59B5-E0E12A0FC9F7}"/>
              </a:ext>
            </a:extLst>
          </p:cNvPr>
          <p:cNvGraphicFramePr/>
          <p:nvPr>
            <p:extLst>
              <p:ext uri="{D42A27DB-BD31-4B8C-83A1-F6EECF244321}">
                <p14:modId xmlns:p14="http://schemas.microsoft.com/office/powerpoint/2010/main" val="3995316587"/>
              </p:ext>
            </p:extLst>
          </p:nvPr>
        </p:nvGraphicFramePr>
        <p:xfrm>
          <a:off x="2543023" y="3722136"/>
          <a:ext cx="6273805" cy="2636719"/>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4" name="TextBox 3">
            <a:extLst>
              <a:ext uri="{FF2B5EF4-FFF2-40B4-BE49-F238E27FC236}">
                <a16:creationId xmlns:a16="http://schemas.microsoft.com/office/drawing/2014/main" id="{4400B260-E22B-3D84-1A6A-74C9AAF4ED48}"/>
              </a:ext>
            </a:extLst>
          </p:cNvPr>
          <p:cNvSpPr txBox="1"/>
          <p:nvPr/>
        </p:nvSpPr>
        <p:spPr>
          <a:xfrm>
            <a:off x="1722888" y="3135864"/>
            <a:ext cx="7543799" cy="461665"/>
          </a:xfrm>
          <a:prstGeom prst="rect">
            <a:avLst/>
          </a:prstGeom>
          <a:noFill/>
        </p:spPr>
        <p:txBody>
          <a:bodyPr wrap="square">
            <a:spAutoFit/>
          </a:bodyPr>
          <a:lstStyle/>
          <a:p>
            <a:r>
              <a:rPr lang="ru-RU" sz="1200" b="1" dirty="0">
                <a:solidFill>
                  <a:srgbClr val="0000CC"/>
                </a:solidFill>
                <a:latin typeface="Times New Roman" panose="02020603050405020304" pitchFamily="18" charset="0"/>
                <a:cs typeface="Times New Roman" panose="02020603050405020304" pitchFamily="18" charset="0"/>
              </a:rPr>
              <a:t>Принципы формирования расходов бюджета  - </a:t>
            </a:r>
            <a:r>
              <a:rPr lang="ru-RU" sz="1200" dirty="0">
                <a:solidFill>
                  <a:schemeClr val="tx1">
                    <a:lumMod val="95000"/>
                    <a:lumOff val="5000"/>
                  </a:schemeClr>
                </a:solidFill>
                <a:latin typeface="Times New Roman" panose="02020603050405020304" pitchFamily="18" charset="0"/>
                <a:cs typeface="Times New Roman" panose="02020603050405020304" pitchFamily="18" charset="0"/>
              </a:rPr>
              <a:t>по разделам (подразделам) функциональной структуры</a:t>
            </a:r>
          </a:p>
          <a:p>
            <a:r>
              <a:rPr lang="ru-RU" sz="1200" b="1" dirty="0">
                <a:solidFill>
                  <a:srgbClr val="0000CC"/>
                </a:solidFill>
                <a:latin typeface="Times New Roman" panose="02020603050405020304" pitchFamily="18" charset="0"/>
                <a:cs typeface="Times New Roman" panose="02020603050405020304" pitchFamily="18" charset="0"/>
              </a:rPr>
              <a:t> </a:t>
            </a:r>
            <a:endParaRPr lang="ru-RU" sz="1200" dirty="0"/>
          </a:p>
        </p:txBody>
      </p:sp>
    </p:spTree>
    <p:extLst>
      <p:ext uri="{BB962C8B-B14F-4D97-AF65-F5344CB8AC3E}">
        <p14:creationId xmlns:p14="http://schemas.microsoft.com/office/powerpoint/2010/main" val="42396349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17EAA3DF-BE46-2383-051D-BB893E100205}"/>
              </a:ext>
            </a:extLst>
          </p:cNvPr>
          <p:cNvPicPr>
            <a:picLocks noChangeAspect="1"/>
          </p:cNvPicPr>
          <p:nvPr/>
        </p:nvPicPr>
        <p:blipFill>
          <a:blip r:embed="rId2"/>
          <a:stretch>
            <a:fillRect/>
          </a:stretch>
        </p:blipFill>
        <p:spPr>
          <a:xfrm>
            <a:off x="0" y="0"/>
            <a:ext cx="12192000" cy="6857999"/>
          </a:xfrm>
          <a:prstGeom prst="rect">
            <a:avLst/>
          </a:prstGeom>
        </p:spPr>
      </p:pic>
      <p:sp>
        <p:nvSpPr>
          <p:cNvPr id="4" name="TextBox 3">
            <a:extLst>
              <a:ext uri="{FF2B5EF4-FFF2-40B4-BE49-F238E27FC236}">
                <a16:creationId xmlns:a16="http://schemas.microsoft.com/office/drawing/2014/main" id="{0F85F259-29A1-10E4-2D11-869CC93C5E0E}"/>
              </a:ext>
            </a:extLst>
          </p:cNvPr>
          <p:cNvSpPr txBox="1"/>
          <p:nvPr/>
        </p:nvSpPr>
        <p:spPr>
          <a:xfrm>
            <a:off x="2086762" y="131931"/>
            <a:ext cx="6153324" cy="276999"/>
          </a:xfrm>
          <a:prstGeom prst="rect">
            <a:avLst/>
          </a:prstGeom>
          <a:noFill/>
        </p:spPr>
        <p:txBody>
          <a:bodyPr wrap="square">
            <a:spAutoFit/>
          </a:bodyPr>
          <a:lstStyle/>
          <a:p>
            <a:pPr algn="ctr"/>
            <a:r>
              <a:rPr kumimoji="0" lang="ru-RU" sz="1200" b="1"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Сведения о расходах(руб.)</a:t>
            </a:r>
            <a:endParaRPr lang="ru-RU" sz="1200" b="1" dirty="0">
              <a:solidFill>
                <a:srgbClr val="0000CC"/>
              </a:solidFill>
              <a:latin typeface="Times New Roman" panose="02020603050405020304" pitchFamily="18" charset="0"/>
              <a:cs typeface="Times New Roman" panose="02020603050405020304" pitchFamily="18" charset="0"/>
            </a:endParaRPr>
          </a:p>
        </p:txBody>
      </p:sp>
      <p:graphicFrame>
        <p:nvGraphicFramePr>
          <p:cNvPr id="5" name="Таблица 6">
            <a:extLst>
              <a:ext uri="{FF2B5EF4-FFF2-40B4-BE49-F238E27FC236}">
                <a16:creationId xmlns:a16="http://schemas.microsoft.com/office/drawing/2014/main" id="{98781C91-16D9-A28B-8F6D-7A95CDCB51F3}"/>
              </a:ext>
            </a:extLst>
          </p:cNvPr>
          <p:cNvGraphicFramePr>
            <a:graphicFrameLocks noGrp="1"/>
          </p:cNvGraphicFramePr>
          <p:nvPr>
            <p:extLst>
              <p:ext uri="{D42A27DB-BD31-4B8C-83A1-F6EECF244321}">
                <p14:modId xmlns:p14="http://schemas.microsoft.com/office/powerpoint/2010/main" val="1916484052"/>
              </p:ext>
            </p:extLst>
          </p:nvPr>
        </p:nvGraphicFramePr>
        <p:xfrm>
          <a:off x="95073" y="540861"/>
          <a:ext cx="11824976" cy="5872102"/>
        </p:xfrm>
        <a:graphic>
          <a:graphicData uri="http://schemas.openxmlformats.org/drawingml/2006/table">
            <a:tbl>
              <a:tblPr firstRow="1" bandRow="1">
                <a:tableStyleId>{0505E3EF-67EA-436B-97B2-0124C06EBD24}</a:tableStyleId>
              </a:tblPr>
              <a:tblGrid>
                <a:gridCol w="855742">
                  <a:extLst>
                    <a:ext uri="{9D8B030D-6E8A-4147-A177-3AD203B41FA5}">
                      <a16:colId xmlns:a16="http://schemas.microsoft.com/office/drawing/2014/main" val="1201667936"/>
                    </a:ext>
                  </a:extLst>
                </a:gridCol>
                <a:gridCol w="3731037">
                  <a:extLst>
                    <a:ext uri="{9D8B030D-6E8A-4147-A177-3AD203B41FA5}">
                      <a16:colId xmlns:a16="http://schemas.microsoft.com/office/drawing/2014/main" val="3448297871"/>
                    </a:ext>
                  </a:extLst>
                </a:gridCol>
                <a:gridCol w="1183907">
                  <a:extLst>
                    <a:ext uri="{9D8B030D-6E8A-4147-A177-3AD203B41FA5}">
                      <a16:colId xmlns:a16="http://schemas.microsoft.com/office/drawing/2014/main" val="1865636448"/>
                    </a:ext>
                  </a:extLst>
                </a:gridCol>
                <a:gridCol w="1087655">
                  <a:extLst>
                    <a:ext uri="{9D8B030D-6E8A-4147-A177-3AD203B41FA5}">
                      <a16:colId xmlns:a16="http://schemas.microsoft.com/office/drawing/2014/main" val="2854175519"/>
                    </a:ext>
                  </a:extLst>
                </a:gridCol>
                <a:gridCol w="1068404">
                  <a:extLst>
                    <a:ext uri="{9D8B030D-6E8A-4147-A177-3AD203B41FA5}">
                      <a16:colId xmlns:a16="http://schemas.microsoft.com/office/drawing/2014/main" val="2174965571"/>
                    </a:ext>
                  </a:extLst>
                </a:gridCol>
                <a:gridCol w="770021">
                  <a:extLst>
                    <a:ext uri="{9D8B030D-6E8A-4147-A177-3AD203B41FA5}">
                      <a16:colId xmlns:a16="http://schemas.microsoft.com/office/drawing/2014/main" val="19664591"/>
                    </a:ext>
                  </a:extLst>
                </a:gridCol>
                <a:gridCol w="851340">
                  <a:extLst>
                    <a:ext uri="{9D8B030D-6E8A-4147-A177-3AD203B41FA5}">
                      <a16:colId xmlns:a16="http://schemas.microsoft.com/office/drawing/2014/main" val="1520574171"/>
                    </a:ext>
                  </a:extLst>
                </a:gridCol>
                <a:gridCol w="1186671">
                  <a:extLst>
                    <a:ext uri="{9D8B030D-6E8A-4147-A177-3AD203B41FA5}">
                      <a16:colId xmlns:a16="http://schemas.microsoft.com/office/drawing/2014/main" val="3267095644"/>
                    </a:ext>
                  </a:extLst>
                </a:gridCol>
                <a:gridCol w="1090199">
                  <a:extLst>
                    <a:ext uri="{9D8B030D-6E8A-4147-A177-3AD203B41FA5}">
                      <a16:colId xmlns:a16="http://schemas.microsoft.com/office/drawing/2014/main" val="1093503490"/>
                    </a:ext>
                  </a:extLst>
                </a:gridCol>
              </a:tblGrid>
              <a:tr h="266360">
                <a:tc>
                  <a:txBody>
                    <a:bodyPr/>
                    <a:lstStyle/>
                    <a:p>
                      <a:pPr algn="ctr"/>
                      <a:r>
                        <a:rPr lang="ru-RU" sz="1000" dirty="0">
                          <a:latin typeface="Times New Roman" pitchFamily="18" charset="0"/>
                          <a:cs typeface="Times New Roman" pitchFamily="18" charset="0"/>
                        </a:rPr>
                        <a:t>Раздел, подраздел</a:t>
                      </a:r>
                    </a:p>
                  </a:txBody>
                  <a:tcPr/>
                </a:tc>
                <a:tc>
                  <a:txBody>
                    <a:bodyPr/>
                    <a:lstStyle/>
                    <a:p>
                      <a:pPr algn="ctr"/>
                      <a:r>
                        <a:rPr lang="ru-RU" sz="1000" dirty="0">
                          <a:latin typeface="Times New Roman" pitchFamily="18" charset="0"/>
                          <a:cs typeface="Times New Roman" pitchFamily="18" charset="0"/>
                        </a:rPr>
                        <a:t>Наименование</a:t>
                      </a:r>
                    </a:p>
                  </a:txBody>
                  <a:tcPr/>
                </a:tc>
                <a:tc>
                  <a:txBody>
                    <a:bodyPr/>
                    <a:lstStyle/>
                    <a:p>
                      <a:pPr algn="ctr"/>
                      <a:r>
                        <a:rPr lang="ru-RU" sz="1000" dirty="0">
                          <a:latin typeface="Times New Roman" pitchFamily="18" charset="0"/>
                          <a:cs typeface="Times New Roman" pitchFamily="18" charset="0"/>
                        </a:rPr>
                        <a:t>2024г (отчет)</a:t>
                      </a:r>
                    </a:p>
                  </a:txBody>
                  <a:tcPr/>
                </a:tc>
                <a:tc>
                  <a:txBody>
                    <a:bodyPr/>
                    <a:lstStyle/>
                    <a:p>
                      <a:pPr algn="ctr"/>
                      <a:r>
                        <a:rPr lang="ru-RU" sz="1000" dirty="0">
                          <a:latin typeface="Times New Roman" pitchFamily="18" charset="0"/>
                          <a:cs typeface="Times New Roman" pitchFamily="18" charset="0"/>
                        </a:rPr>
                        <a:t>2025 (оценка)</a:t>
                      </a:r>
                    </a:p>
                  </a:txBody>
                  <a:tcPr/>
                </a:tc>
                <a:tc>
                  <a:txBody>
                    <a:bodyPr/>
                    <a:lstStyle/>
                    <a:p>
                      <a:pPr algn="ctr"/>
                      <a:r>
                        <a:rPr lang="ru-RU" sz="1000" dirty="0">
                          <a:latin typeface="Times New Roman" pitchFamily="18" charset="0"/>
                          <a:cs typeface="Times New Roman" pitchFamily="18" charset="0"/>
                        </a:rPr>
                        <a:t>2026г (прогноз)</a:t>
                      </a:r>
                    </a:p>
                  </a:txBody>
                  <a:tcPr/>
                </a:tc>
                <a:tc>
                  <a:txBody>
                    <a:bodyPr/>
                    <a:lstStyle/>
                    <a:p>
                      <a:pPr algn="ctr"/>
                      <a:r>
                        <a:rPr lang="ru-RU" sz="1000" dirty="0">
                          <a:latin typeface="Times New Roman" pitchFamily="18" charset="0"/>
                          <a:cs typeface="Times New Roman" pitchFamily="18" charset="0"/>
                        </a:rPr>
                        <a:t>% 2026г к 2024г</a:t>
                      </a:r>
                    </a:p>
                  </a:txBody>
                  <a:tcPr/>
                </a:tc>
                <a:tc>
                  <a:txBody>
                    <a:bodyPr/>
                    <a:lstStyle/>
                    <a:p>
                      <a:pPr algn="ctr"/>
                      <a:r>
                        <a:rPr lang="ru-RU" sz="1000" dirty="0">
                          <a:latin typeface="Times New Roman" pitchFamily="18" charset="0"/>
                          <a:cs typeface="Times New Roman" pitchFamily="18" charset="0"/>
                        </a:rPr>
                        <a:t>%2026г к 2025г</a:t>
                      </a:r>
                    </a:p>
                  </a:txBody>
                  <a:tcPr/>
                </a:tc>
                <a:tc>
                  <a:txBody>
                    <a:bodyPr/>
                    <a:lstStyle/>
                    <a:p>
                      <a:pPr algn="ctr"/>
                      <a:r>
                        <a:rPr lang="ru-RU" sz="1000" dirty="0">
                          <a:latin typeface="Times New Roman" pitchFamily="18" charset="0"/>
                          <a:cs typeface="Times New Roman" pitchFamily="18" charset="0"/>
                        </a:rPr>
                        <a:t>2027г (прогноз)</a:t>
                      </a:r>
                    </a:p>
                  </a:txBody>
                  <a:tcPr/>
                </a:tc>
                <a:tc>
                  <a:txBody>
                    <a:bodyPr/>
                    <a:lstStyle/>
                    <a:p>
                      <a:pPr algn="ctr"/>
                      <a:r>
                        <a:rPr lang="ru-RU" sz="1000" dirty="0">
                          <a:latin typeface="Times New Roman" pitchFamily="18" charset="0"/>
                          <a:cs typeface="Times New Roman" pitchFamily="18" charset="0"/>
                        </a:rPr>
                        <a:t>2028г (прогноз)</a:t>
                      </a:r>
                    </a:p>
                  </a:txBody>
                  <a:tcPr/>
                </a:tc>
                <a:extLst>
                  <a:ext uri="{0D108BD9-81ED-4DB2-BD59-A6C34878D82A}">
                    <a16:rowId xmlns:a16="http://schemas.microsoft.com/office/drawing/2014/main" val="1535082943"/>
                  </a:ext>
                </a:extLst>
              </a:tr>
              <a:tr h="193308">
                <a:tc>
                  <a:txBody>
                    <a:bodyPr/>
                    <a:lstStyle/>
                    <a:p>
                      <a:pPr algn="ctr"/>
                      <a:r>
                        <a:rPr lang="ru-RU" sz="1000" b="1" dirty="0">
                          <a:latin typeface="Times New Roman" pitchFamily="18" charset="0"/>
                          <a:cs typeface="Times New Roman" pitchFamily="18" charset="0"/>
                        </a:rPr>
                        <a:t>0100</a:t>
                      </a:r>
                    </a:p>
                  </a:txBody>
                  <a:tcPr/>
                </a:tc>
                <a:tc>
                  <a:txBody>
                    <a:bodyPr/>
                    <a:lstStyle/>
                    <a:p>
                      <a:pPr algn="just"/>
                      <a:r>
                        <a:rPr lang="ru-RU" sz="1000" b="1" dirty="0">
                          <a:latin typeface="Times New Roman" pitchFamily="18" charset="0"/>
                          <a:cs typeface="Times New Roman" pitchFamily="18" charset="0"/>
                        </a:rPr>
                        <a:t>Общегосударственные расходы</a:t>
                      </a:r>
                    </a:p>
                  </a:txBody>
                  <a:tcPr/>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124373872,59</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133952880,16</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156034360,00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125,5</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116,5</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156857576,78</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136813492,44</a:t>
                      </a:r>
                    </a:p>
                  </a:txBody>
                  <a:tcPr marL="7620" marR="7620" marT="7620" marB="0"/>
                </a:tc>
                <a:extLst>
                  <a:ext uri="{0D108BD9-81ED-4DB2-BD59-A6C34878D82A}">
                    <a16:rowId xmlns:a16="http://schemas.microsoft.com/office/drawing/2014/main" val="332852864"/>
                  </a:ext>
                </a:extLst>
              </a:tr>
              <a:tr h="276837">
                <a:tc>
                  <a:txBody>
                    <a:bodyPr/>
                    <a:lstStyle/>
                    <a:p>
                      <a:pPr algn="ctr"/>
                      <a:r>
                        <a:rPr lang="ru-RU" sz="1000" dirty="0">
                          <a:latin typeface="Times New Roman" pitchFamily="18" charset="0"/>
                          <a:cs typeface="Times New Roman" pitchFamily="18" charset="0"/>
                        </a:rPr>
                        <a:t>0102</a:t>
                      </a:r>
                    </a:p>
                  </a:txBody>
                  <a:tcPr/>
                </a:tc>
                <a:tc>
                  <a:txBody>
                    <a:bodyPr/>
                    <a:lstStyle/>
                    <a:p>
                      <a:pPr algn="just"/>
                      <a:r>
                        <a:rPr lang="ru-RU" sz="1000" dirty="0">
                          <a:latin typeface="Times New Roman" pitchFamily="18" charset="0"/>
                          <a:cs typeface="Times New Roman" pitchFamily="18" charset="0"/>
                        </a:rPr>
                        <a:t>Функционирование высшего должностного лица субъекта Российской Федерации и муниципального образования</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3784113,60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3705400,00</a:t>
                      </a:r>
                    </a:p>
                  </a:txBody>
                  <a:tcPr marL="7620" marR="7620" marT="7620" marB="0"/>
                </a:tc>
                <a:tc>
                  <a:txBody>
                    <a:bodyPr/>
                    <a:lstStyle/>
                    <a:p>
                      <a:pPr algn="ctr" fontAlgn="ctr"/>
                      <a:r>
                        <a:rPr lang="ru-RU" sz="1000" b="0" i="0" u="none" strike="noStrike" dirty="0">
                          <a:solidFill>
                            <a:srgbClr val="000000"/>
                          </a:solidFill>
                          <a:latin typeface="Times New Roman" panose="02020603050405020304" pitchFamily="18" charset="0"/>
                          <a:cs typeface="Times New Roman" panose="02020603050405020304" pitchFamily="18" charset="0"/>
                        </a:rPr>
                        <a:t>5030400,00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132,9</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135,8</a:t>
                      </a:r>
                    </a:p>
                  </a:txBody>
                  <a:tcPr marL="7620" marR="7620" marT="7620" marB="0"/>
                </a:tc>
                <a:tc>
                  <a:txBody>
                    <a:bodyPr/>
                    <a:lstStyle/>
                    <a:p>
                      <a:pPr algn="ctr" fontAlgn="ctr"/>
                      <a:r>
                        <a:rPr lang="ru-RU" sz="1000" b="0" i="0" u="none" strike="noStrike" dirty="0">
                          <a:solidFill>
                            <a:srgbClr val="000000"/>
                          </a:solidFill>
                          <a:latin typeface="Times New Roman" panose="02020603050405020304" pitchFamily="18" charset="0"/>
                          <a:cs typeface="Times New Roman" panose="02020603050405020304" pitchFamily="18" charset="0"/>
                        </a:rPr>
                        <a:t>5030400,00</a:t>
                      </a:r>
                    </a:p>
                  </a:txBody>
                  <a:tcPr marL="7620" marR="7620" marT="7620" marB="0"/>
                </a:tc>
                <a:tc>
                  <a:txBody>
                    <a:bodyPr/>
                    <a:lstStyle/>
                    <a:p>
                      <a:pPr algn="ctr" fontAlgn="ctr"/>
                      <a:r>
                        <a:rPr lang="ru-RU" sz="1000" b="0" i="0" u="none" strike="noStrike" dirty="0">
                          <a:solidFill>
                            <a:srgbClr val="000000"/>
                          </a:solidFill>
                          <a:latin typeface="Times New Roman" panose="02020603050405020304" pitchFamily="18" charset="0"/>
                          <a:cs typeface="Times New Roman" panose="02020603050405020304" pitchFamily="18" charset="0"/>
                        </a:rPr>
                        <a:t>5030400,00</a:t>
                      </a:r>
                    </a:p>
                  </a:txBody>
                  <a:tcPr marL="7620" marR="7620" marT="7620" marB="0"/>
                </a:tc>
                <a:extLst>
                  <a:ext uri="{0D108BD9-81ED-4DB2-BD59-A6C34878D82A}">
                    <a16:rowId xmlns:a16="http://schemas.microsoft.com/office/drawing/2014/main" val="1724327478"/>
                  </a:ext>
                </a:extLst>
              </a:tr>
              <a:tr h="214854">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0103</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Функционирование законодательных (представительных) органов государственной власти и представительных органов муниципальных образований</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4442559,24</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4728100,00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4894600,00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110,2</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103,5</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4960000,00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5012200,00</a:t>
                      </a:r>
                    </a:p>
                  </a:txBody>
                  <a:tcPr marL="7620" marR="7620" marT="7620" marB="0"/>
                </a:tc>
                <a:extLst>
                  <a:ext uri="{0D108BD9-81ED-4DB2-BD59-A6C34878D82A}">
                    <a16:rowId xmlns:a16="http://schemas.microsoft.com/office/drawing/2014/main" val="4115921296"/>
                  </a:ext>
                </a:extLst>
              </a:tr>
              <a:tr h="340784">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0104</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Функционирование Правительства Российской Федерации, высших исполнительных органов государственной власти субъектов Российской Федерации, местных администраций</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13766370,30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16796000,00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20200000,00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146,7</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120,3</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19200000,00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19300000,00</a:t>
                      </a:r>
                    </a:p>
                  </a:txBody>
                  <a:tcPr marL="7620" marR="7620" marT="7620" marB="0"/>
                </a:tc>
                <a:extLst>
                  <a:ext uri="{0D108BD9-81ED-4DB2-BD59-A6C34878D82A}">
                    <a16:rowId xmlns:a16="http://schemas.microsoft.com/office/drawing/2014/main" val="1492379717"/>
                  </a:ext>
                </a:extLst>
              </a:tr>
              <a:tr h="227258">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0105</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Судебная система</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8503,00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9481,00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116848,00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1374,2</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1232,4</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12344,00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13374,00</a:t>
                      </a:r>
                    </a:p>
                  </a:txBody>
                  <a:tcPr marL="7620" marR="7620" marT="7620" marB="0"/>
                </a:tc>
                <a:extLst>
                  <a:ext uri="{0D108BD9-81ED-4DB2-BD59-A6C34878D82A}">
                    <a16:rowId xmlns:a16="http://schemas.microsoft.com/office/drawing/2014/main" val="3131284182"/>
                  </a:ext>
                </a:extLst>
              </a:tr>
              <a:tr h="374427">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0106</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Обеспечение деятельности финансовых, налоговых и таможенных органов и органов финансового (финансово-бюджетного) надзора</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25714388,15</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26987500,00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29605400,00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115,1</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109,7</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30574200,00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30739200,00</a:t>
                      </a:r>
                    </a:p>
                  </a:txBody>
                  <a:tcPr marL="7620" marR="7620" marT="7620" marB="0"/>
                </a:tc>
                <a:extLst>
                  <a:ext uri="{0D108BD9-81ED-4DB2-BD59-A6C34878D82A}">
                    <a16:rowId xmlns:a16="http://schemas.microsoft.com/office/drawing/2014/main" val="395364963"/>
                  </a:ext>
                </a:extLst>
              </a:tr>
              <a:tr h="196730">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0107</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Обеспечение проведение выборов и референдумов</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400000,00</a:t>
                      </a:r>
                    </a:p>
                  </a:txBody>
                  <a:tcPr marL="7620" marR="7620" marT="7620" marB="0"/>
                </a:tc>
                <a:tc>
                  <a:txBody>
                    <a:bodyPr/>
                    <a:lstStyle/>
                    <a:p>
                      <a:pPr algn="ctr" fontAlgn="t"/>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extLst>
                  <a:ext uri="{0D108BD9-81ED-4DB2-BD59-A6C34878D82A}">
                    <a16:rowId xmlns:a16="http://schemas.microsoft.com/office/drawing/2014/main" val="3401471448"/>
                  </a:ext>
                </a:extLst>
              </a:tr>
              <a:tr h="192005">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0111</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Резервные фонды</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ctr"/>
                      <a:r>
                        <a:rPr lang="ru-RU" sz="1000" b="0" i="0" u="none" strike="noStrike" dirty="0">
                          <a:latin typeface="Times New Roman" panose="02020603050405020304" pitchFamily="18" charset="0"/>
                          <a:cs typeface="Times New Roman" panose="02020603050405020304" pitchFamily="18" charset="0"/>
                        </a:rPr>
                        <a:t>3328198,86</a:t>
                      </a:r>
                    </a:p>
                  </a:txBody>
                  <a:tcPr marL="7620" marR="7620" marT="7620" marB="0" anchor="ctr"/>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11346930,00</a:t>
                      </a:r>
                    </a:p>
                  </a:txBody>
                  <a:tcPr marL="7620" marR="7620" marT="7620"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340,9</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12349920,00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563474,94</a:t>
                      </a:r>
                    </a:p>
                  </a:txBody>
                  <a:tcPr marL="7620" marR="7620" marT="7620" marB="0"/>
                </a:tc>
                <a:extLst>
                  <a:ext uri="{0D108BD9-81ED-4DB2-BD59-A6C34878D82A}">
                    <a16:rowId xmlns:a16="http://schemas.microsoft.com/office/drawing/2014/main" val="3075627193"/>
                  </a:ext>
                </a:extLst>
              </a:tr>
              <a:tr h="201372">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0113</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Другие общегосударственные вопросы</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76657938,30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84840182,00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110,7</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114,0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84730712,78</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76154843,50</a:t>
                      </a:r>
                    </a:p>
                  </a:txBody>
                  <a:tcPr marL="7620" marR="7620" marT="7620" marB="0"/>
                </a:tc>
                <a:extLst>
                  <a:ext uri="{0D108BD9-81ED-4DB2-BD59-A6C34878D82A}">
                    <a16:rowId xmlns:a16="http://schemas.microsoft.com/office/drawing/2014/main" val="152806221"/>
                  </a:ext>
                </a:extLst>
              </a:tr>
              <a:tr h="186552">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0200</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b="1" u="none" strike="noStrike" dirty="0">
                          <a:effectLst/>
                          <a:latin typeface="Times New Roman" panose="02020603050405020304" pitchFamily="18" charset="0"/>
                          <a:cs typeface="Times New Roman" panose="02020603050405020304" pitchFamily="18" charset="0"/>
                        </a:rPr>
                        <a:t>Национальная оборона</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1416041,04</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1284972,00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1672290,00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118,1</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130,1</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1865628,00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2375838,00</a:t>
                      </a:r>
                    </a:p>
                  </a:txBody>
                  <a:tcPr marL="7620" marR="7620" marT="7620" marB="0"/>
                </a:tc>
                <a:extLst>
                  <a:ext uri="{0D108BD9-81ED-4DB2-BD59-A6C34878D82A}">
                    <a16:rowId xmlns:a16="http://schemas.microsoft.com/office/drawing/2014/main" val="2183195311"/>
                  </a:ext>
                </a:extLst>
              </a:tr>
              <a:tr h="251670">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0203</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Мобилизационная и вневойсковая подготовка</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1416041,04</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1284972,00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1672290,00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118,1</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130,1</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1865628,00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2375838,00</a:t>
                      </a:r>
                    </a:p>
                  </a:txBody>
                  <a:tcPr marL="7620" marR="7620" marT="7620" marB="0"/>
                </a:tc>
                <a:extLst>
                  <a:ext uri="{0D108BD9-81ED-4DB2-BD59-A6C34878D82A}">
                    <a16:rowId xmlns:a16="http://schemas.microsoft.com/office/drawing/2014/main" val="3315250289"/>
                  </a:ext>
                </a:extLst>
              </a:tr>
              <a:tr h="251670">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0300</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b="1" u="none" strike="noStrike" dirty="0">
                          <a:effectLst/>
                          <a:latin typeface="Times New Roman" panose="02020603050405020304" pitchFamily="18" charset="0"/>
                          <a:cs typeface="Times New Roman" panose="02020603050405020304" pitchFamily="18" charset="0"/>
                        </a:rPr>
                        <a:t>Национальная безопасность и правоохранительная деятельность</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8690331,38</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6166341,14</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3155000,00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36,3</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51,2</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4070362,87</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1870000,00</a:t>
                      </a:r>
                    </a:p>
                  </a:txBody>
                  <a:tcPr marL="7620" marR="7620" marT="7620" marB="0"/>
                </a:tc>
                <a:extLst>
                  <a:ext uri="{0D108BD9-81ED-4DB2-BD59-A6C34878D82A}">
                    <a16:rowId xmlns:a16="http://schemas.microsoft.com/office/drawing/2014/main" val="58788128"/>
                  </a:ext>
                </a:extLst>
              </a:tr>
              <a:tr h="251670">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0310</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Защита населения и территории от чрезвычайных ситуаций природного и техногенного характера, гражданская оборона</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8690331,38</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6166341,14</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3155000,00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36,3</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51,2</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4070362,87</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1870000,00</a:t>
                      </a:r>
                    </a:p>
                  </a:txBody>
                  <a:tcPr marL="7620" marR="7620" marT="7620" marB="0"/>
                </a:tc>
                <a:extLst>
                  <a:ext uri="{0D108BD9-81ED-4DB2-BD59-A6C34878D82A}">
                    <a16:rowId xmlns:a16="http://schemas.microsoft.com/office/drawing/2014/main" val="3503308885"/>
                  </a:ext>
                </a:extLst>
              </a:tr>
              <a:tr h="251670">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0400</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b="1" u="none" strike="noStrike" dirty="0">
                          <a:effectLst/>
                          <a:latin typeface="Times New Roman" panose="02020603050405020304" pitchFamily="18" charset="0"/>
                          <a:cs typeface="Times New Roman" panose="02020603050405020304" pitchFamily="18" charset="0"/>
                        </a:rPr>
                        <a:t>Национальная экономика</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147736976,78</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67216668,04</a:t>
                      </a:r>
                    </a:p>
                  </a:txBody>
                  <a:tcPr marL="7620" marR="7620" marT="7620" marB="0"/>
                </a:tc>
                <a:tc>
                  <a:txBody>
                    <a:bodyPr/>
                    <a:lstStyle/>
                    <a:p>
                      <a:pPr algn="ctr"/>
                      <a:r>
                        <a:rPr lang="ru-RU" sz="1000" b="1" dirty="0">
                          <a:latin typeface="Times New Roman" pitchFamily="18" charset="0"/>
                          <a:cs typeface="Times New Roman" pitchFamily="18" charset="0"/>
                        </a:rPr>
                        <a:t>51098594,54</a:t>
                      </a:r>
                    </a:p>
                  </a:txBody>
                  <a:tcPr marL="7620" marR="7620" marT="7620" marB="0"/>
                </a:tc>
                <a:tc>
                  <a:txBody>
                    <a:bodyPr/>
                    <a:lstStyle/>
                    <a:p>
                      <a:pPr algn="ctr"/>
                      <a:r>
                        <a:rPr lang="ru-RU" sz="1000" b="1" dirty="0">
                          <a:latin typeface="Times New Roman" pitchFamily="18" charset="0"/>
                          <a:cs typeface="Times New Roman" pitchFamily="18" charset="0"/>
                        </a:rPr>
                        <a:t>34,6</a:t>
                      </a:r>
                    </a:p>
                  </a:txBody>
                  <a:tcPr marL="7620" marR="7620" marT="7620" marB="0"/>
                </a:tc>
                <a:tc>
                  <a:txBody>
                    <a:bodyPr/>
                    <a:lstStyle/>
                    <a:p>
                      <a:pPr algn="ctr"/>
                      <a:r>
                        <a:rPr lang="ru-RU" sz="1000" b="1" dirty="0">
                          <a:latin typeface="Times New Roman" pitchFamily="18" charset="0"/>
                          <a:cs typeface="Times New Roman" pitchFamily="18" charset="0"/>
                        </a:rPr>
                        <a:t>76,0</a:t>
                      </a:r>
                    </a:p>
                  </a:txBody>
                  <a:tcPr marL="7620" marR="7620" marT="7620" marB="0"/>
                </a:tc>
                <a:tc>
                  <a:txBody>
                    <a:bodyPr/>
                    <a:lstStyle/>
                    <a:p>
                      <a:pPr algn="ctr"/>
                      <a:r>
                        <a:rPr lang="ru-RU" sz="1000" b="1" dirty="0">
                          <a:latin typeface="Times New Roman" pitchFamily="18" charset="0"/>
                          <a:cs typeface="Times New Roman" pitchFamily="18" charset="0"/>
                        </a:rPr>
                        <a:t>60212945,16</a:t>
                      </a:r>
                    </a:p>
                  </a:txBody>
                  <a:tcPr marL="7620" marR="7620" marT="7620" marB="0"/>
                </a:tc>
                <a:tc>
                  <a:txBody>
                    <a:bodyPr/>
                    <a:lstStyle/>
                    <a:p>
                      <a:pPr algn="ctr"/>
                      <a:r>
                        <a:rPr lang="ru-RU" sz="1000" b="1" dirty="0">
                          <a:latin typeface="Times New Roman" pitchFamily="18" charset="0"/>
                          <a:cs typeface="Times New Roman" pitchFamily="18" charset="0"/>
                        </a:rPr>
                        <a:t>63755945,16</a:t>
                      </a:r>
                    </a:p>
                  </a:txBody>
                  <a:tcPr marL="7620" marR="7620" marT="7620" marB="0"/>
                </a:tc>
                <a:extLst>
                  <a:ext uri="{0D108BD9-81ED-4DB2-BD59-A6C34878D82A}">
                    <a16:rowId xmlns:a16="http://schemas.microsoft.com/office/drawing/2014/main" val="1770470624"/>
                  </a:ext>
                </a:extLst>
              </a:tr>
              <a:tr h="251670">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0405</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Сельское хозяйство и рыболовство</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2748531,70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3476905,44</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2594504,82</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99,4</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74,6</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1428455,44</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1428455,44</a:t>
                      </a:r>
                    </a:p>
                  </a:txBody>
                  <a:tcPr marL="7620" marR="7620" marT="7620" marB="0"/>
                </a:tc>
                <a:extLst>
                  <a:ext uri="{0D108BD9-81ED-4DB2-BD59-A6C34878D82A}">
                    <a16:rowId xmlns:a16="http://schemas.microsoft.com/office/drawing/2014/main" val="3024994311"/>
                  </a:ext>
                </a:extLst>
              </a:tr>
              <a:tr h="197143">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0406</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Водное хозяйство</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185962,50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840000,00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290000,00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156,0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34,5</a:t>
                      </a:r>
                    </a:p>
                  </a:txBody>
                  <a:tcPr marL="7620" marR="7620" marT="7620" marB="0"/>
                </a:tc>
                <a:tc>
                  <a:txBody>
                    <a:bodyPr/>
                    <a:lstStyle/>
                    <a:p>
                      <a:pPr algn="ctr" fontAlgn="t"/>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extLst>
                  <a:ext uri="{0D108BD9-81ED-4DB2-BD59-A6C34878D82A}">
                    <a16:rowId xmlns:a16="http://schemas.microsoft.com/office/drawing/2014/main" val="2481720257"/>
                  </a:ext>
                </a:extLst>
              </a:tr>
              <a:tr h="251670">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0408</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Транспорт</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3202025,18</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6373097,76</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4945089,72</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154,4</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77,6</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663489,72</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663489,72</a:t>
                      </a:r>
                    </a:p>
                  </a:txBody>
                  <a:tcPr marL="7620" marR="7620" marT="7620" marB="0"/>
                </a:tc>
                <a:extLst>
                  <a:ext uri="{0D108BD9-81ED-4DB2-BD59-A6C34878D82A}">
                    <a16:rowId xmlns:a16="http://schemas.microsoft.com/office/drawing/2014/main" val="1432768865"/>
                  </a:ext>
                </a:extLst>
              </a:tr>
              <a:tr h="188175">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0409</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Дорожное хозяйство (дорожные фонды)</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137613299,30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55350464,84</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42414000,00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30,8</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76,6</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57166000,00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60709000,00</a:t>
                      </a:r>
                    </a:p>
                  </a:txBody>
                  <a:tcPr marL="7620" marR="7620" marT="7620" marB="0"/>
                </a:tc>
                <a:extLst>
                  <a:ext uri="{0D108BD9-81ED-4DB2-BD59-A6C34878D82A}">
                    <a16:rowId xmlns:a16="http://schemas.microsoft.com/office/drawing/2014/main" val="2201665933"/>
                  </a:ext>
                </a:extLst>
              </a:tr>
              <a:tr h="251670">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0410</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l" fontAlgn="t"/>
                      <a:r>
                        <a:rPr lang="ru-RU" sz="1000" b="0" u="none" strike="noStrike" dirty="0">
                          <a:solidFill>
                            <a:srgbClr val="000000"/>
                          </a:solidFill>
                          <a:latin typeface="Times New Roman" panose="02020603050405020304" pitchFamily="18" charset="0"/>
                          <a:cs typeface="Times New Roman" panose="02020603050405020304" pitchFamily="18" charset="0"/>
                        </a:rPr>
                        <a:t>Связь и информатика</a:t>
                      </a:r>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2310000,00</a:t>
                      </a:r>
                    </a:p>
                  </a:txBody>
                  <a:tcPr marL="7620" marR="7620" marT="7620" marB="0"/>
                </a:tc>
                <a:tc>
                  <a:txBody>
                    <a:bodyPr/>
                    <a:lstStyle/>
                    <a:p>
                      <a:pPr algn="ctr" fontAlgn="t"/>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extLst>
                  <a:ext uri="{0D108BD9-81ED-4DB2-BD59-A6C34878D82A}">
                    <a16:rowId xmlns:a16="http://schemas.microsoft.com/office/drawing/2014/main" val="10019"/>
                  </a:ext>
                </a:extLst>
              </a:tr>
              <a:tr h="251670">
                <a:tc>
                  <a:txBody>
                    <a:bodyPr/>
                    <a:lstStyle/>
                    <a:p>
                      <a:pPr algn="ctr"/>
                      <a:r>
                        <a:rPr lang="ru-RU" sz="1000" dirty="0">
                          <a:latin typeface="Times New Roman" pitchFamily="18" charset="0"/>
                          <a:cs typeface="Times New Roman" pitchFamily="18" charset="0"/>
                        </a:rPr>
                        <a:t>0412</a:t>
                      </a:r>
                    </a:p>
                  </a:txBody>
                  <a:tcPr/>
                </a:tc>
                <a:tc>
                  <a:txBody>
                    <a:bodyPr/>
                    <a:lstStyle/>
                    <a:p>
                      <a:pPr algn="just"/>
                      <a:r>
                        <a:rPr lang="ru-RU" sz="1000" dirty="0">
                          <a:latin typeface="Times New Roman" pitchFamily="18" charset="0"/>
                          <a:cs typeface="Times New Roman" pitchFamily="18" charset="0"/>
                        </a:rPr>
                        <a:t>Другие вопросы в области национальной экономики</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1677158,00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1176200,00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855000,00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51,0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1,3</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955000,00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955000,00</a:t>
                      </a:r>
                    </a:p>
                  </a:txBody>
                  <a:tcPr marL="7620" marR="7620" marT="7620" marB="0"/>
                </a:tc>
                <a:extLst>
                  <a:ext uri="{0D108BD9-81ED-4DB2-BD59-A6C34878D82A}">
                    <a16:rowId xmlns:a16="http://schemas.microsoft.com/office/drawing/2014/main" val="1823518909"/>
                  </a:ext>
                </a:extLst>
              </a:tr>
            </a:tbl>
          </a:graphicData>
        </a:graphic>
      </p:graphicFrame>
    </p:spTree>
    <p:extLst>
      <p:ext uri="{BB962C8B-B14F-4D97-AF65-F5344CB8AC3E}">
        <p14:creationId xmlns:p14="http://schemas.microsoft.com/office/powerpoint/2010/main" val="2390782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8D86541-07D5-5DE8-ED27-703C288684C6}"/>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3FEDCE88-AE76-9A7E-3D1D-F2D26FCC0A32}"/>
              </a:ext>
            </a:extLst>
          </p:cNvPr>
          <p:cNvSpPr txBox="1"/>
          <p:nvPr/>
        </p:nvSpPr>
        <p:spPr>
          <a:xfrm>
            <a:off x="2824993" y="131931"/>
            <a:ext cx="6153324" cy="276999"/>
          </a:xfrm>
          <a:prstGeom prst="rect">
            <a:avLst/>
          </a:prstGeom>
          <a:noFill/>
        </p:spPr>
        <p:txBody>
          <a:bodyPr wrap="square">
            <a:spAutoFit/>
          </a:bodyPr>
          <a:lstStyle/>
          <a:p>
            <a:pPr algn="ctr"/>
            <a:r>
              <a:rPr kumimoji="0" lang="ru-RU" sz="1200" b="1"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Сведения о расходах(руб.) (продолжение)</a:t>
            </a:r>
            <a:endParaRPr lang="ru-RU" sz="1200" b="1" dirty="0">
              <a:solidFill>
                <a:srgbClr val="0000CC"/>
              </a:solidFill>
              <a:latin typeface="Times New Roman" panose="02020603050405020304" pitchFamily="18" charset="0"/>
              <a:cs typeface="Times New Roman" panose="02020603050405020304" pitchFamily="18" charset="0"/>
            </a:endParaRPr>
          </a:p>
        </p:txBody>
      </p:sp>
      <p:graphicFrame>
        <p:nvGraphicFramePr>
          <p:cNvPr id="5" name="Таблица 6">
            <a:extLst>
              <a:ext uri="{FF2B5EF4-FFF2-40B4-BE49-F238E27FC236}">
                <a16:creationId xmlns:a16="http://schemas.microsoft.com/office/drawing/2014/main" id="{C39744C8-3D56-EBBF-83E5-A1580D4E6511}"/>
              </a:ext>
            </a:extLst>
          </p:cNvPr>
          <p:cNvGraphicFramePr>
            <a:graphicFrameLocks noGrp="1"/>
          </p:cNvGraphicFramePr>
          <p:nvPr>
            <p:extLst>
              <p:ext uri="{D42A27DB-BD31-4B8C-83A1-F6EECF244321}">
                <p14:modId xmlns:p14="http://schemas.microsoft.com/office/powerpoint/2010/main" val="1240596060"/>
              </p:ext>
            </p:extLst>
          </p:nvPr>
        </p:nvGraphicFramePr>
        <p:xfrm>
          <a:off x="183512" y="540861"/>
          <a:ext cx="11824976" cy="5397786"/>
        </p:xfrm>
        <a:graphic>
          <a:graphicData uri="http://schemas.openxmlformats.org/drawingml/2006/table">
            <a:tbl>
              <a:tblPr firstRow="1" bandRow="1">
                <a:tableStyleId>{0505E3EF-67EA-436B-97B2-0124C06EBD24}</a:tableStyleId>
              </a:tblPr>
              <a:tblGrid>
                <a:gridCol w="855742">
                  <a:extLst>
                    <a:ext uri="{9D8B030D-6E8A-4147-A177-3AD203B41FA5}">
                      <a16:colId xmlns:a16="http://schemas.microsoft.com/office/drawing/2014/main" val="1201667936"/>
                    </a:ext>
                  </a:extLst>
                </a:gridCol>
                <a:gridCol w="4338090">
                  <a:extLst>
                    <a:ext uri="{9D8B030D-6E8A-4147-A177-3AD203B41FA5}">
                      <a16:colId xmlns:a16="http://schemas.microsoft.com/office/drawing/2014/main" val="3448297871"/>
                    </a:ext>
                  </a:extLst>
                </a:gridCol>
                <a:gridCol w="1048624">
                  <a:extLst>
                    <a:ext uri="{9D8B030D-6E8A-4147-A177-3AD203B41FA5}">
                      <a16:colId xmlns:a16="http://schemas.microsoft.com/office/drawing/2014/main" val="1865636448"/>
                    </a:ext>
                  </a:extLst>
                </a:gridCol>
                <a:gridCol w="1057013">
                  <a:extLst>
                    <a:ext uri="{9D8B030D-6E8A-4147-A177-3AD203B41FA5}">
                      <a16:colId xmlns:a16="http://schemas.microsoft.com/office/drawing/2014/main" val="2854175519"/>
                    </a:ext>
                  </a:extLst>
                </a:gridCol>
                <a:gridCol w="1040235">
                  <a:extLst>
                    <a:ext uri="{9D8B030D-6E8A-4147-A177-3AD203B41FA5}">
                      <a16:colId xmlns:a16="http://schemas.microsoft.com/office/drawing/2014/main" val="2174965571"/>
                    </a:ext>
                  </a:extLst>
                </a:gridCol>
                <a:gridCol w="805343">
                  <a:extLst>
                    <a:ext uri="{9D8B030D-6E8A-4147-A177-3AD203B41FA5}">
                      <a16:colId xmlns:a16="http://schemas.microsoft.com/office/drawing/2014/main" val="19664591"/>
                    </a:ext>
                  </a:extLst>
                </a:gridCol>
                <a:gridCol w="687897">
                  <a:extLst>
                    <a:ext uri="{9D8B030D-6E8A-4147-A177-3AD203B41FA5}">
                      <a16:colId xmlns:a16="http://schemas.microsoft.com/office/drawing/2014/main" val="1520574171"/>
                    </a:ext>
                  </a:extLst>
                </a:gridCol>
                <a:gridCol w="956345">
                  <a:extLst>
                    <a:ext uri="{9D8B030D-6E8A-4147-A177-3AD203B41FA5}">
                      <a16:colId xmlns:a16="http://schemas.microsoft.com/office/drawing/2014/main" val="3267095644"/>
                    </a:ext>
                  </a:extLst>
                </a:gridCol>
                <a:gridCol w="1035687">
                  <a:extLst>
                    <a:ext uri="{9D8B030D-6E8A-4147-A177-3AD203B41FA5}">
                      <a16:colId xmlns:a16="http://schemas.microsoft.com/office/drawing/2014/main" val="1093503490"/>
                    </a:ext>
                  </a:extLst>
                </a:gridCol>
              </a:tblGrid>
              <a:tr h="266360">
                <a:tc>
                  <a:txBody>
                    <a:bodyPr/>
                    <a:lstStyle/>
                    <a:p>
                      <a:pPr algn="ctr"/>
                      <a:r>
                        <a:rPr lang="ru-RU" sz="1000" dirty="0">
                          <a:latin typeface="Times New Roman" pitchFamily="18" charset="0"/>
                          <a:cs typeface="Times New Roman" pitchFamily="18" charset="0"/>
                        </a:rPr>
                        <a:t>Раздел, подраздел</a:t>
                      </a:r>
                    </a:p>
                  </a:txBody>
                  <a:tcPr/>
                </a:tc>
                <a:tc>
                  <a:txBody>
                    <a:bodyPr/>
                    <a:lstStyle/>
                    <a:p>
                      <a:pPr algn="ctr"/>
                      <a:r>
                        <a:rPr lang="ru-RU" sz="1000" dirty="0">
                          <a:latin typeface="Times New Roman" pitchFamily="18" charset="0"/>
                          <a:cs typeface="Times New Roman" pitchFamily="18" charset="0"/>
                        </a:rPr>
                        <a:t>Наименование</a:t>
                      </a:r>
                    </a:p>
                  </a:txBody>
                  <a:tcPr/>
                </a:tc>
                <a:tc>
                  <a:txBody>
                    <a:bodyPr/>
                    <a:lstStyle/>
                    <a:p>
                      <a:pPr algn="ctr"/>
                      <a:r>
                        <a:rPr lang="ru-RU" sz="1000" dirty="0">
                          <a:latin typeface="Times New Roman" pitchFamily="18" charset="0"/>
                          <a:cs typeface="Times New Roman" pitchFamily="18" charset="0"/>
                        </a:rPr>
                        <a:t>2024г (отчет)</a:t>
                      </a:r>
                    </a:p>
                  </a:txBody>
                  <a:tcPr/>
                </a:tc>
                <a:tc>
                  <a:txBody>
                    <a:bodyPr/>
                    <a:lstStyle/>
                    <a:p>
                      <a:pPr algn="ctr"/>
                      <a:r>
                        <a:rPr lang="ru-RU" sz="1000" dirty="0">
                          <a:latin typeface="Times New Roman" pitchFamily="18" charset="0"/>
                          <a:cs typeface="Times New Roman" pitchFamily="18" charset="0"/>
                        </a:rPr>
                        <a:t>2025 (оценка)</a:t>
                      </a:r>
                    </a:p>
                  </a:txBody>
                  <a:tcPr/>
                </a:tc>
                <a:tc>
                  <a:txBody>
                    <a:bodyPr/>
                    <a:lstStyle/>
                    <a:p>
                      <a:pPr algn="ctr"/>
                      <a:r>
                        <a:rPr lang="ru-RU" sz="1000" dirty="0">
                          <a:latin typeface="Times New Roman" pitchFamily="18" charset="0"/>
                          <a:cs typeface="Times New Roman" pitchFamily="18" charset="0"/>
                        </a:rPr>
                        <a:t>2026г (прогноз)</a:t>
                      </a:r>
                    </a:p>
                  </a:txBody>
                  <a:tcPr/>
                </a:tc>
                <a:tc>
                  <a:txBody>
                    <a:bodyPr/>
                    <a:lstStyle/>
                    <a:p>
                      <a:pPr algn="ctr"/>
                      <a:r>
                        <a:rPr lang="ru-RU" sz="1000" dirty="0">
                          <a:latin typeface="Times New Roman" pitchFamily="18" charset="0"/>
                          <a:cs typeface="Times New Roman" pitchFamily="18" charset="0"/>
                        </a:rPr>
                        <a:t>% 2026г к 2024г</a:t>
                      </a:r>
                    </a:p>
                  </a:txBody>
                  <a:tcPr/>
                </a:tc>
                <a:tc>
                  <a:txBody>
                    <a:bodyPr/>
                    <a:lstStyle/>
                    <a:p>
                      <a:pPr algn="ctr"/>
                      <a:r>
                        <a:rPr lang="ru-RU" sz="1000" dirty="0">
                          <a:latin typeface="Times New Roman" pitchFamily="18" charset="0"/>
                          <a:cs typeface="Times New Roman" pitchFamily="18" charset="0"/>
                        </a:rPr>
                        <a:t>%2026г к 2025г</a:t>
                      </a:r>
                    </a:p>
                  </a:txBody>
                  <a:tcPr/>
                </a:tc>
                <a:tc>
                  <a:txBody>
                    <a:bodyPr/>
                    <a:lstStyle/>
                    <a:p>
                      <a:pPr algn="ctr"/>
                      <a:r>
                        <a:rPr lang="ru-RU" sz="1000" dirty="0">
                          <a:latin typeface="Times New Roman" pitchFamily="18" charset="0"/>
                          <a:cs typeface="Times New Roman" pitchFamily="18" charset="0"/>
                        </a:rPr>
                        <a:t>2027г (прогноз)</a:t>
                      </a:r>
                    </a:p>
                  </a:txBody>
                  <a:tcPr/>
                </a:tc>
                <a:tc>
                  <a:txBody>
                    <a:bodyPr/>
                    <a:lstStyle/>
                    <a:p>
                      <a:pPr algn="ctr"/>
                      <a:r>
                        <a:rPr lang="ru-RU" sz="1000" dirty="0">
                          <a:latin typeface="Times New Roman" pitchFamily="18" charset="0"/>
                          <a:cs typeface="Times New Roman" pitchFamily="18" charset="0"/>
                        </a:rPr>
                        <a:t>2028г (прогноз)</a:t>
                      </a:r>
                    </a:p>
                  </a:txBody>
                  <a:tcPr/>
                </a:tc>
                <a:extLst>
                  <a:ext uri="{0D108BD9-81ED-4DB2-BD59-A6C34878D82A}">
                    <a16:rowId xmlns:a16="http://schemas.microsoft.com/office/drawing/2014/main" val="1535082943"/>
                  </a:ext>
                </a:extLst>
              </a:tr>
              <a:tr h="276837">
                <a:tc>
                  <a:txBody>
                    <a:bodyPr/>
                    <a:lstStyle/>
                    <a:p>
                      <a:pPr algn="ctr"/>
                      <a:r>
                        <a:rPr lang="ru-RU" sz="1000" b="1" dirty="0">
                          <a:latin typeface="Times New Roman" pitchFamily="18" charset="0"/>
                          <a:cs typeface="Times New Roman" pitchFamily="18" charset="0"/>
                        </a:rPr>
                        <a:t>0500</a:t>
                      </a:r>
                    </a:p>
                  </a:txBody>
                  <a:tcPr/>
                </a:tc>
                <a:tc>
                  <a:txBody>
                    <a:bodyPr/>
                    <a:lstStyle/>
                    <a:p>
                      <a:pPr algn="just"/>
                      <a:r>
                        <a:rPr lang="ru-RU" sz="1000" b="1" dirty="0" err="1">
                          <a:latin typeface="Times New Roman" panose="02020603050405020304" pitchFamily="18" charset="0"/>
                          <a:cs typeface="Times New Roman" panose="02020603050405020304" pitchFamily="18" charset="0"/>
                        </a:rPr>
                        <a:t>Жилищно</a:t>
                      </a:r>
                      <a:r>
                        <a:rPr lang="ru-RU" sz="1000" b="1" dirty="0">
                          <a:latin typeface="Times New Roman" pitchFamily="18" charset="0"/>
                          <a:cs typeface="Times New Roman" pitchFamily="18" charset="0"/>
                        </a:rPr>
                        <a:t> – коммунальное хозяйство</a:t>
                      </a:r>
                    </a:p>
                  </a:txBody>
                  <a:tcPr/>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64129977,40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65495280,09</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63290580,86</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98,7</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96,6</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35223385,22</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35151663,50</a:t>
                      </a:r>
                    </a:p>
                  </a:txBody>
                  <a:tcPr marL="7620" marR="7620" marT="7620" marB="0"/>
                </a:tc>
                <a:extLst>
                  <a:ext uri="{0D108BD9-81ED-4DB2-BD59-A6C34878D82A}">
                    <a16:rowId xmlns:a16="http://schemas.microsoft.com/office/drawing/2014/main" val="1724327478"/>
                  </a:ext>
                </a:extLst>
              </a:tr>
              <a:tr h="0">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0501</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Жилищное хозяйство</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508167,83</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516000,00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516000,00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101,5</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693572,00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500000,00</a:t>
                      </a:r>
                    </a:p>
                  </a:txBody>
                  <a:tcPr marL="7620" marR="7620" marT="7620" marB="0"/>
                </a:tc>
                <a:extLst>
                  <a:ext uri="{0D108BD9-81ED-4DB2-BD59-A6C34878D82A}">
                    <a16:rowId xmlns:a16="http://schemas.microsoft.com/office/drawing/2014/main" val="4115921296"/>
                  </a:ext>
                </a:extLst>
              </a:tr>
              <a:tr h="0">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0502</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Коммунальное хозяйство</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9110881,59</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31072635,37</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30860310,86</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338,7</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99,3</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4000000,00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4000000,00</a:t>
                      </a:r>
                    </a:p>
                  </a:txBody>
                  <a:tcPr marL="7620" marR="7620" marT="7620" marB="0"/>
                </a:tc>
                <a:extLst>
                  <a:ext uri="{0D108BD9-81ED-4DB2-BD59-A6C34878D82A}">
                    <a16:rowId xmlns:a16="http://schemas.microsoft.com/office/drawing/2014/main" val="1492379717"/>
                  </a:ext>
                </a:extLst>
              </a:tr>
              <a:tr h="0">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0503</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Благоустройство</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40725080,49</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19251645,62</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15214270,00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37,4</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79,0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15309813,22</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15311663,50</a:t>
                      </a:r>
                    </a:p>
                  </a:txBody>
                  <a:tcPr marL="7620" marR="7620" marT="7620" marB="0"/>
                </a:tc>
                <a:extLst>
                  <a:ext uri="{0D108BD9-81ED-4DB2-BD59-A6C34878D82A}">
                    <a16:rowId xmlns:a16="http://schemas.microsoft.com/office/drawing/2014/main" val="3131284182"/>
                  </a:ext>
                </a:extLst>
              </a:tr>
              <a:tr h="280088">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0505</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Другие вопросы в области жилищно-коммунального хозяйства</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13785847,49</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14655000,00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16700000,00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121,1</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113,9</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15220000,00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15340000,00</a:t>
                      </a:r>
                    </a:p>
                  </a:txBody>
                  <a:tcPr marL="7620" marR="7620" marT="7620" marB="0"/>
                </a:tc>
                <a:extLst>
                  <a:ext uri="{0D108BD9-81ED-4DB2-BD59-A6C34878D82A}">
                    <a16:rowId xmlns:a16="http://schemas.microsoft.com/office/drawing/2014/main" val="395364963"/>
                  </a:ext>
                </a:extLst>
              </a:tr>
              <a:tr h="0">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0700</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b="1" u="none" strike="noStrike" dirty="0">
                          <a:effectLst/>
                          <a:latin typeface="Times New Roman" panose="02020603050405020304" pitchFamily="18" charset="0"/>
                          <a:cs typeface="Times New Roman" panose="02020603050405020304" pitchFamily="18" charset="0"/>
                        </a:rPr>
                        <a:t>Образование</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482209526,89</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539478710,65</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646031903,24</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134,0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119,8</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613910559,24</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637772651,30</a:t>
                      </a:r>
                    </a:p>
                  </a:txBody>
                  <a:tcPr marL="7620" marR="7620" marT="7620" marB="0"/>
                </a:tc>
                <a:extLst>
                  <a:ext uri="{0D108BD9-81ED-4DB2-BD59-A6C34878D82A}">
                    <a16:rowId xmlns:a16="http://schemas.microsoft.com/office/drawing/2014/main" val="3401471448"/>
                  </a:ext>
                </a:extLst>
              </a:tr>
              <a:tr h="0">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0701</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Дошкольное образование</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102230558,05</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114923855,00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135574659,00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132,6</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118,0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137212978,00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142002238,00</a:t>
                      </a:r>
                    </a:p>
                  </a:txBody>
                  <a:tcPr marL="7620" marR="7620" marT="7620" marB="0"/>
                </a:tc>
                <a:extLst>
                  <a:ext uri="{0D108BD9-81ED-4DB2-BD59-A6C34878D82A}">
                    <a16:rowId xmlns:a16="http://schemas.microsoft.com/office/drawing/2014/main" val="3075627193"/>
                  </a:ext>
                </a:extLst>
              </a:tr>
              <a:tr h="201372">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0702</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Общее образование</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316600023,93</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348397912,63</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426478924,07</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134,7</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122,4</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397355175,35</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413720473,69</a:t>
                      </a:r>
                    </a:p>
                  </a:txBody>
                  <a:tcPr marL="7620" marR="7620" marT="7620" marB="0"/>
                </a:tc>
                <a:extLst>
                  <a:ext uri="{0D108BD9-81ED-4DB2-BD59-A6C34878D82A}">
                    <a16:rowId xmlns:a16="http://schemas.microsoft.com/office/drawing/2014/main" val="152806221"/>
                  </a:ext>
                </a:extLst>
              </a:tr>
              <a:tr h="186552">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0703</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Дополнительное образование детей</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23552609,01</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31727229,62</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33703750,31</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143,1</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106,2</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34101400,00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36353700,00</a:t>
                      </a:r>
                    </a:p>
                  </a:txBody>
                  <a:tcPr marL="7620" marR="7620" marT="7620" marB="0"/>
                </a:tc>
                <a:extLst>
                  <a:ext uri="{0D108BD9-81ED-4DB2-BD59-A6C34878D82A}">
                    <a16:rowId xmlns:a16="http://schemas.microsoft.com/office/drawing/2014/main" val="2183195311"/>
                  </a:ext>
                </a:extLst>
              </a:tr>
              <a:tr h="251670">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0705</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Профессиональная подготовка, переподготовка и повышение квалификации</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275894,00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245990,00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330000,00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119,6</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134,2</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220000,00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220000,00</a:t>
                      </a:r>
                    </a:p>
                  </a:txBody>
                  <a:tcPr marL="7620" marR="7620" marT="7620" marB="0"/>
                </a:tc>
                <a:extLst>
                  <a:ext uri="{0D108BD9-81ED-4DB2-BD59-A6C34878D82A}">
                    <a16:rowId xmlns:a16="http://schemas.microsoft.com/office/drawing/2014/main" val="3315250289"/>
                  </a:ext>
                </a:extLst>
              </a:tr>
              <a:tr h="251670">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0707</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Молодежная политика</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800000,00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603830,00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110000,00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13,8</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18,2</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110000,00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110000,00</a:t>
                      </a:r>
                    </a:p>
                  </a:txBody>
                  <a:tcPr marL="7620" marR="7620" marT="7620" marB="0"/>
                </a:tc>
                <a:extLst>
                  <a:ext uri="{0D108BD9-81ED-4DB2-BD59-A6C34878D82A}">
                    <a16:rowId xmlns:a16="http://schemas.microsoft.com/office/drawing/2014/main" val="58788128"/>
                  </a:ext>
                </a:extLst>
              </a:tr>
              <a:tr h="251670">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0709</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Другие вопросы в области образования</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38750441,90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43579893,40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49834569,86</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128,6</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114,4</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44911005,89</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45366239,61</a:t>
                      </a:r>
                    </a:p>
                  </a:txBody>
                  <a:tcPr marL="7620" marR="7620" marT="7620" marB="0"/>
                </a:tc>
                <a:extLst>
                  <a:ext uri="{0D108BD9-81ED-4DB2-BD59-A6C34878D82A}">
                    <a16:rowId xmlns:a16="http://schemas.microsoft.com/office/drawing/2014/main" val="3503308885"/>
                  </a:ext>
                </a:extLst>
              </a:tr>
              <a:tr h="199152">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0800</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b="1" u="none" strike="noStrike" dirty="0">
                          <a:effectLst/>
                          <a:latin typeface="Times New Roman" panose="02020603050405020304" pitchFamily="18" charset="0"/>
                          <a:cs typeface="Times New Roman" panose="02020603050405020304" pitchFamily="18" charset="0"/>
                        </a:rPr>
                        <a:t>Культура, кинематография</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98617816,50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133759528,59</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108662618,80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110,2</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81,2</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96747605,50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100590684,50</a:t>
                      </a:r>
                    </a:p>
                  </a:txBody>
                  <a:tcPr marL="7620" marR="7620" marT="7620" marB="0"/>
                </a:tc>
                <a:extLst>
                  <a:ext uri="{0D108BD9-81ED-4DB2-BD59-A6C34878D82A}">
                    <a16:rowId xmlns:a16="http://schemas.microsoft.com/office/drawing/2014/main" val="1770470624"/>
                  </a:ext>
                </a:extLst>
              </a:tr>
              <a:tr h="183353">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0801</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Культура</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98617816,50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133759528,59</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108662618,80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110,2</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81,2</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96747605,50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100590684,50</a:t>
                      </a:r>
                    </a:p>
                  </a:txBody>
                  <a:tcPr marL="7620" marR="7620" marT="7620" marB="0"/>
                </a:tc>
                <a:extLst>
                  <a:ext uri="{0D108BD9-81ED-4DB2-BD59-A6C34878D82A}">
                    <a16:rowId xmlns:a16="http://schemas.microsoft.com/office/drawing/2014/main" val="3024994311"/>
                  </a:ext>
                </a:extLst>
              </a:tr>
              <a:tr h="0">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1000</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b="1" u="none" strike="noStrike" dirty="0">
                          <a:effectLst/>
                          <a:latin typeface="Times New Roman" panose="02020603050405020304" pitchFamily="18" charset="0"/>
                          <a:cs typeface="Times New Roman" panose="02020603050405020304" pitchFamily="18" charset="0"/>
                        </a:rPr>
                        <a:t>Социальная политика</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45460543,18</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49843714,91</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29276801,87</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64,4</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58,7</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26856321,91</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23348551,43</a:t>
                      </a:r>
                    </a:p>
                  </a:txBody>
                  <a:tcPr marL="7620" marR="7620" marT="7620" marB="0"/>
                </a:tc>
                <a:extLst>
                  <a:ext uri="{0D108BD9-81ED-4DB2-BD59-A6C34878D82A}">
                    <a16:rowId xmlns:a16="http://schemas.microsoft.com/office/drawing/2014/main" val="2481720257"/>
                  </a:ext>
                </a:extLst>
              </a:tr>
              <a:tr h="190221">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1001</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Пенсионное обеспечение</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1026978,48</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1039100,00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1086000,00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105,8</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104,5</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1065000,00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1065000,00</a:t>
                      </a:r>
                    </a:p>
                  </a:txBody>
                  <a:tcPr marL="7620" marR="7620" marT="7620" marB="0"/>
                </a:tc>
                <a:extLst>
                  <a:ext uri="{0D108BD9-81ED-4DB2-BD59-A6C34878D82A}">
                    <a16:rowId xmlns:a16="http://schemas.microsoft.com/office/drawing/2014/main" val="1432768865"/>
                  </a:ext>
                </a:extLst>
              </a:tr>
              <a:tr h="204902">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1003</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Социальное обеспечение</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4050643,15</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8810000,00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378400,00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9,3</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4,3</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378400,00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78400,00</a:t>
                      </a:r>
                    </a:p>
                  </a:txBody>
                  <a:tcPr marL="7620" marR="7620" marT="7620" marB="0"/>
                </a:tc>
                <a:extLst>
                  <a:ext uri="{0D108BD9-81ED-4DB2-BD59-A6C34878D82A}">
                    <a16:rowId xmlns:a16="http://schemas.microsoft.com/office/drawing/2014/main" val="2201665933"/>
                  </a:ext>
                </a:extLst>
              </a:tr>
              <a:tr h="187268">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1004</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Охрана семьи и детства</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40382921,55</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39994614,91</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27812401,87</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68,9</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69,5</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25412921,91</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22205151,43</a:t>
                      </a:r>
                    </a:p>
                  </a:txBody>
                  <a:tcPr marL="7620" marR="7620" marT="7620" marB="0"/>
                </a:tc>
                <a:extLst>
                  <a:ext uri="{0D108BD9-81ED-4DB2-BD59-A6C34878D82A}">
                    <a16:rowId xmlns:a16="http://schemas.microsoft.com/office/drawing/2014/main" val="3592703363"/>
                  </a:ext>
                </a:extLst>
              </a:tr>
              <a:tr h="196636">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1100</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b="1" u="none" strike="noStrike" dirty="0">
                          <a:effectLst/>
                          <a:latin typeface="Times New Roman" panose="02020603050405020304" pitchFamily="18" charset="0"/>
                          <a:cs typeface="Times New Roman" panose="02020603050405020304" pitchFamily="18" charset="0"/>
                        </a:rPr>
                        <a:t>Физическая культура и спорт</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5151906,71</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1035240,00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985000,00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19,1</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95,1</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830666,59</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830719,70</a:t>
                      </a:r>
                    </a:p>
                  </a:txBody>
                  <a:tcPr marL="7620" marR="7620" marT="7620" marB="0"/>
                </a:tc>
                <a:extLst>
                  <a:ext uri="{0D108BD9-81ED-4DB2-BD59-A6C34878D82A}">
                    <a16:rowId xmlns:a16="http://schemas.microsoft.com/office/drawing/2014/main" val="652915254"/>
                  </a:ext>
                </a:extLst>
              </a:tr>
              <a:tr h="251670">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1101</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Физическая культура</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1611161,63</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834240,00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730000,00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45,3</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87,5</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730000,00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730000,00</a:t>
                      </a:r>
                    </a:p>
                  </a:txBody>
                  <a:tcPr marL="7620" marR="7620" marT="7620" marB="0"/>
                </a:tc>
                <a:extLst>
                  <a:ext uri="{0D108BD9-81ED-4DB2-BD59-A6C34878D82A}">
                    <a16:rowId xmlns:a16="http://schemas.microsoft.com/office/drawing/2014/main" val="835784189"/>
                  </a:ext>
                </a:extLst>
              </a:tr>
              <a:tr h="0">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1102</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Массовый спорт</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3540745,08</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201000,00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255000,00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7,2</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126,9</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100666,59</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100719,70</a:t>
                      </a:r>
                    </a:p>
                  </a:txBody>
                  <a:tcPr marL="7620" marR="7620" marT="7620" marB="0"/>
                </a:tc>
                <a:extLst>
                  <a:ext uri="{0D108BD9-81ED-4DB2-BD59-A6C34878D82A}">
                    <a16:rowId xmlns:a16="http://schemas.microsoft.com/office/drawing/2014/main" val="1855860983"/>
                  </a:ext>
                </a:extLst>
              </a:tr>
              <a:tr h="251670">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1200</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b="1" u="none" strike="noStrike" dirty="0">
                          <a:effectLst/>
                          <a:latin typeface="Times New Roman" panose="02020603050405020304" pitchFamily="18" charset="0"/>
                          <a:cs typeface="Times New Roman" panose="02020603050405020304" pitchFamily="18" charset="0"/>
                        </a:rPr>
                        <a:t>Средства массовой информации</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3500000,00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3700000,00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4900000,00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140,0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152,4</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4900000,00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4900000,00</a:t>
                      </a:r>
                    </a:p>
                  </a:txBody>
                  <a:tcPr marL="7620" marR="7620" marT="7620" marB="0"/>
                </a:tc>
                <a:extLst>
                  <a:ext uri="{0D108BD9-81ED-4DB2-BD59-A6C34878D82A}">
                    <a16:rowId xmlns:a16="http://schemas.microsoft.com/office/drawing/2014/main" val="2488485143"/>
                  </a:ext>
                </a:extLst>
              </a:tr>
              <a:tr h="251670">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1202</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Периодическая печать и издательство</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3500000,00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3700000,00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4900000,00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140,0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152,4</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4900000,00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4900000,00</a:t>
                      </a:r>
                    </a:p>
                  </a:txBody>
                  <a:tcPr marL="7620" marR="7620" marT="7620" marB="0"/>
                </a:tc>
                <a:extLst>
                  <a:ext uri="{0D108BD9-81ED-4DB2-BD59-A6C34878D82A}">
                    <a16:rowId xmlns:a16="http://schemas.microsoft.com/office/drawing/2014/main" val="109738683"/>
                  </a:ext>
                </a:extLst>
              </a:tr>
              <a:tr h="251670">
                <a:tc>
                  <a:txBody>
                    <a:bodyPr/>
                    <a:lstStyle/>
                    <a:p>
                      <a:pPr algn="ctr" fontAlgn="t"/>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b="1" u="none" strike="noStrike" dirty="0">
                          <a:effectLst/>
                          <a:latin typeface="Times New Roman" panose="02020603050405020304" pitchFamily="18" charset="0"/>
                          <a:cs typeface="Times New Roman" panose="02020603050405020304" pitchFamily="18" charset="0"/>
                        </a:rPr>
                        <a:t>ВСЕГО</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981286992,47</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1001933336,48</a:t>
                      </a:r>
                    </a:p>
                  </a:txBody>
                  <a:tcPr marL="7620" marR="7620" marT="7620" marB="0"/>
                </a:tc>
                <a:tc>
                  <a:txBody>
                    <a:bodyPr/>
                    <a:lstStyle/>
                    <a:p>
                      <a:pPr algn="ctr" fontAlgn="ctr"/>
                      <a:r>
                        <a:rPr lang="ru-RU" sz="1000" b="1" i="0" u="none" strike="noStrike" dirty="0">
                          <a:solidFill>
                            <a:srgbClr val="000000"/>
                          </a:solidFill>
                          <a:latin typeface="Times New Roman" panose="02020603050405020304" pitchFamily="18" charset="0"/>
                          <a:cs typeface="Times New Roman" panose="02020603050405020304" pitchFamily="18" charset="0"/>
                        </a:rPr>
                        <a:t>1065107149,31</a:t>
                      </a:r>
                    </a:p>
                  </a:txBody>
                  <a:tcPr marL="7620" marR="7620" marT="7620" marB="0" anchor="ctr"/>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108,5</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106,3</a:t>
                      </a:r>
                    </a:p>
                  </a:txBody>
                  <a:tcPr marL="7620" marR="7620" marT="7620" marB="0"/>
                </a:tc>
                <a:tc>
                  <a:txBody>
                    <a:bodyPr/>
                    <a:lstStyle/>
                    <a:p>
                      <a:pPr algn="ctr" fontAlgn="ctr"/>
                      <a:r>
                        <a:rPr lang="ru-RU" sz="1000" b="1" i="0" u="none" strike="noStrike" dirty="0">
                          <a:solidFill>
                            <a:srgbClr val="000000"/>
                          </a:solidFill>
                          <a:latin typeface="Times New Roman" panose="02020603050405020304" pitchFamily="18" charset="0"/>
                          <a:cs typeface="Times New Roman" panose="02020603050405020304" pitchFamily="18" charset="0"/>
                        </a:rPr>
                        <a:t>1001475051,27</a:t>
                      </a:r>
                    </a:p>
                  </a:txBody>
                  <a:tcPr marL="7620" marR="7620" marT="7620" marB="0" anchor="ctr"/>
                </a:tc>
                <a:tc>
                  <a:txBody>
                    <a:bodyPr/>
                    <a:lstStyle/>
                    <a:p>
                      <a:pPr algn="ctr" fontAlgn="ctr"/>
                      <a:r>
                        <a:rPr lang="ru-RU" sz="1000" b="1" i="0" u="none" strike="noStrike" dirty="0">
                          <a:solidFill>
                            <a:srgbClr val="000000"/>
                          </a:solidFill>
                          <a:latin typeface="Times New Roman" panose="02020603050405020304" pitchFamily="18" charset="0"/>
                          <a:cs typeface="Times New Roman" panose="02020603050405020304" pitchFamily="18" charset="0"/>
                        </a:rPr>
                        <a:t>1007409546,03</a:t>
                      </a:r>
                    </a:p>
                  </a:txBody>
                  <a:tcPr marL="7620" marR="7620" marT="7620" marB="0" anchor="ctr"/>
                </a:tc>
                <a:extLst>
                  <a:ext uri="{0D108BD9-81ED-4DB2-BD59-A6C34878D82A}">
                    <a16:rowId xmlns:a16="http://schemas.microsoft.com/office/drawing/2014/main" val="2053052821"/>
                  </a:ext>
                </a:extLst>
              </a:tr>
            </a:tbl>
          </a:graphicData>
        </a:graphic>
      </p:graphicFrame>
    </p:spTree>
    <p:extLst>
      <p:ext uri="{BB962C8B-B14F-4D97-AF65-F5344CB8AC3E}">
        <p14:creationId xmlns:p14="http://schemas.microsoft.com/office/powerpoint/2010/main" val="18962017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D81D0C6F-CC05-D362-4898-4BEAD7CEBDFA}"/>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8AEC3B51-3C23-F17E-ABD5-C48F1670F5B6}"/>
              </a:ext>
            </a:extLst>
          </p:cNvPr>
          <p:cNvSpPr txBox="1"/>
          <p:nvPr/>
        </p:nvSpPr>
        <p:spPr>
          <a:xfrm>
            <a:off x="2824993" y="131931"/>
            <a:ext cx="6153324" cy="276999"/>
          </a:xfrm>
          <a:prstGeom prst="rect">
            <a:avLst/>
          </a:prstGeom>
          <a:noFill/>
        </p:spPr>
        <p:txBody>
          <a:bodyPr wrap="square">
            <a:spAutoFit/>
          </a:bodyPr>
          <a:lstStyle/>
          <a:p>
            <a:pPr algn="ctr"/>
            <a:r>
              <a:rPr kumimoji="0" lang="ru-RU" sz="1200" b="1"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Динамика расходов (</a:t>
            </a:r>
            <a:r>
              <a:rPr kumimoji="0" lang="ru-RU" sz="1200" b="1" u="none" strike="noStrike" kern="1200" cap="none" spc="0" normalizeH="0" baseline="0" noProof="0" dirty="0" err="1">
                <a:ln>
                  <a:noFill/>
                </a:ln>
                <a:solidFill>
                  <a:srgbClr val="0000CC"/>
                </a:solidFill>
                <a:effectLst/>
                <a:uLnTx/>
                <a:uFillTx/>
                <a:latin typeface="Times New Roman" panose="02020603050405020304" pitchFamily="18" charset="0"/>
                <a:ea typeface="+mn-ea"/>
                <a:cs typeface="Times New Roman" panose="02020603050405020304" pitchFamily="18" charset="0"/>
              </a:rPr>
              <a:t>тыс.руб</a:t>
            </a:r>
            <a:r>
              <a:rPr kumimoji="0" lang="ru-RU" sz="1200" b="1"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a:t>
            </a:r>
            <a:endParaRPr lang="ru-RU" sz="1200" b="1" dirty="0">
              <a:solidFill>
                <a:srgbClr val="0000CC"/>
              </a:solidFill>
              <a:latin typeface="Times New Roman" panose="02020603050405020304" pitchFamily="18" charset="0"/>
              <a:cs typeface="Times New Roman" panose="02020603050405020304" pitchFamily="18" charset="0"/>
            </a:endParaRPr>
          </a:p>
        </p:txBody>
      </p:sp>
      <p:graphicFrame>
        <p:nvGraphicFramePr>
          <p:cNvPr id="4" name="Диаграмма 3">
            <a:extLst>
              <a:ext uri="{FF2B5EF4-FFF2-40B4-BE49-F238E27FC236}">
                <a16:creationId xmlns:a16="http://schemas.microsoft.com/office/drawing/2014/main" id="{04025837-6AA9-2F5D-F126-1DE38F3D6F23}"/>
              </a:ext>
            </a:extLst>
          </p:cNvPr>
          <p:cNvGraphicFramePr/>
          <p:nvPr>
            <p:extLst>
              <p:ext uri="{D42A27DB-BD31-4B8C-83A1-F6EECF244321}">
                <p14:modId xmlns:p14="http://schemas.microsoft.com/office/powerpoint/2010/main" val="2806194318"/>
              </p:ext>
            </p:extLst>
          </p:nvPr>
        </p:nvGraphicFramePr>
        <p:xfrm>
          <a:off x="250258" y="180651"/>
          <a:ext cx="11425186" cy="6177017"/>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39ECC90D-4CCD-0231-669F-393352431A66}"/>
              </a:ext>
            </a:extLst>
          </p:cNvPr>
          <p:cNvSpPr txBox="1"/>
          <p:nvPr/>
        </p:nvSpPr>
        <p:spPr>
          <a:xfrm>
            <a:off x="325120" y="6415739"/>
            <a:ext cx="10353040" cy="261610"/>
          </a:xfrm>
          <a:prstGeom prst="rect">
            <a:avLst/>
          </a:prstGeom>
          <a:noFill/>
        </p:spPr>
        <p:txBody>
          <a:bodyPr wrap="square" rtlCol="0">
            <a:spAutoFit/>
          </a:bodyPr>
          <a:lstStyle/>
          <a:p>
            <a:r>
              <a:rPr lang="ru-RU" sz="1100" dirty="0">
                <a:latin typeface="Times New Roman" panose="02020603050405020304" pitchFamily="18" charset="0"/>
                <a:cs typeface="Times New Roman" panose="02020603050405020304" pitchFamily="18" charset="0"/>
              </a:rPr>
              <a:t>Значительную долю в расходах бюджета округа составляют расходы в социальной сфере от 64% в 2024г до 76% в 2028 году.</a:t>
            </a:r>
          </a:p>
        </p:txBody>
      </p:sp>
    </p:spTree>
    <p:extLst>
      <p:ext uri="{BB962C8B-B14F-4D97-AF65-F5344CB8AC3E}">
        <p14:creationId xmlns:p14="http://schemas.microsoft.com/office/powerpoint/2010/main" val="33797616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A90661A-6592-1178-8F58-E0237F7061BF}"/>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2">
            <a:extLst>
              <a:ext uri="{FF2B5EF4-FFF2-40B4-BE49-F238E27FC236}">
                <a16:creationId xmlns:a16="http://schemas.microsoft.com/office/drawing/2014/main" id="{23F6B4D2-914C-1452-6E3F-E974EE715D4D}"/>
              </a:ext>
            </a:extLst>
          </p:cNvPr>
          <p:cNvSpPr/>
          <p:nvPr/>
        </p:nvSpPr>
        <p:spPr>
          <a:xfrm>
            <a:off x="2711491" y="140802"/>
            <a:ext cx="6071782" cy="276999"/>
          </a:xfrm>
          <a:prstGeom prst="rect">
            <a:avLst/>
          </a:prstGeom>
        </p:spPr>
        <p:txBody>
          <a:bodyPr wrap="square">
            <a:spAutoFit/>
          </a:bodyPr>
          <a:lstStyle/>
          <a:p>
            <a:pPr algn="just"/>
            <a:r>
              <a:rPr lang="ru-RU" sz="1200" b="1" dirty="0">
                <a:solidFill>
                  <a:srgbClr val="0000CC"/>
                </a:solidFill>
                <a:latin typeface="Times New Roman" panose="02020603050405020304" pitchFamily="18" charset="0"/>
                <a:cs typeface="Times New Roman" panose="02020603050405020304" pitchFamily="18" charset="0"/>
              </a:rPr>
              <a:t>Принципы формирования расходов бюджета</a:t>
            </a:r>
            <a:r>
              <a:rPr lang="ru-RU" sz="1200" dirty="0">
                <a:solidFill>
                  <a:schemeClr val="tx1">
                    <a:lumMod val="95000"/>
                    <a:lumOff val="5000"/>
                  </a:schemeClr>
                </a:solidFill>
                <a:latin typeface="Times New Roman" panose="02020603050405020304" pitchFamily="18" charset="0"/>
                <a:cs typeface="Times New Roman" panose="02020603050405020304" pitchFamily="18" charset="0"/>
              </a:rPr>
              <a:t>-  в ведомственной структуре</a:t>
            </a:r>
          </a:p>
        </p:txBody>
      </p:sp>
      <p:graphicFrame>
        <p:nvGraphicFramePr>
          <p:cNvPr id="4" name="Схема 3">
            <a:extLst>
              <a:ext uri="{FF2B5EF4-FFF2-40B4-BE49-F238E27FC236}">
                <a16:creationId xmlns:a16="http://schemas.microsoft.com/office/drawing/2014/main" id="{4D0EF022-AF4F-9D05-41B7-3F2A1E39DBB8}"/>
              </a:ext>
            </a:extLst>
          </p:cNvPr>
          <p:cNvGraphicFramePr/>
          <p:nvPr>
            <p:extLst>
              <p:ext uri="{D42A27DB-BD31-4B8C-83A1-F6EECF244321}">
                <p14:modId xmlns:p14="http://schemas.microsoft.com/office/powerpoint/2010/main" val="2174066004"/>
              </p:ext>
            </p:extLst>
          </p:nvPr>
        </p:nvGraphicFramePr>
        <p:xfrm>
          <a:off x="1225785" y="761326"/>
          <a:ext cx="10769601" cy="2061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Таблица 4">
            <a:extLst>
              <a:ext uri="{FF2B5EF4-FFF2-40B4-BE49-F238E27FC236}">
                <a16:creationId xmlns:a16="http://schemas.microsoft.com/office/drawing/2014/main" id="{7165E683-BD3E-E73C-3D6A-1656340EE5C3}"/>
              </a:ext>
            </a:extLst>
          </p:cNvPr>
          <p:cNvGraphicFramePr>
            <a:graphicFrameLocks noGrp="1"/>
          </p:cNvGraphicFramePr>
          <p:nvPr>
            <p:extLst>
              <p:ext uri="{D42A27DB-BD31-4B8C-83A1-F6EECF244321}">
                <p14:modId xmlns:p14="http://schemas.microsoft.com/office/powerpoint/2010/main" val="353295360"/>
              </p:ext>
            </p:extLst>
          </p:nvPr>
        </p:nvGraphicFramePr>
        <p:xfrm>
          <a:off x="254475" y="3072621"/>
          <a:ext cx="11740912" cy="1112520"/>
        </p:xfrm>
        <a:graphic>
          <a:graphicData uri="http://schemas.openxmlformats.org/drawingml/2006/table">
            <a:tbl>
              <a:tblPr firstRow="1" bandRow="1">
                <a:tableStyleId>{69CF1AB2-1976-4502-BF36-3FF5EA218861}</a:tableStyleId>
              </a:tblPr>
              <a:tblGrid>
                <a:gridCol w="984665">
                  <a:extLst>
                    <a:ext uri="{9D8B030D-6E8A-4147-A177-3AD203B41FA5}">
                      <a16:colId xmlns:a16="http://schemas.microsoft.com/office/drawing/2014/main" val="912055232"/>
                    </a:ext>
                  </a:extLst>
                </a:gridCol>
                <a:gridCol w="1512606">
                  <a:extLst>
                    <a:ext uri="{9D8B030D-6E8A-4147-A177-3AD203B41FA5}">
                      <a16:colId xmlns:a16="http://schemas.microsoft.com/office/drawing/2014/main" val="2780883236"/>
                    </a:ext>
                  </a:extLst>
                </a:gridCol>
                <a:gridCol w="1580972">
                  <a:extLst>
                    <a:ext uri="{9D8B030D-6E8A-4147-A177-3AD203B41FA5}">
                      <a16:colId xmlns:a16="http://schemas.microsoft.com/office/drawing/2014/main" val="2855217433"/>
                    </a:ext>
                  </a:extLst>
                </a:gridCol>
                <a:gridCol w="1546789">
                  <a:extLst>
                    <a:ext uri="{9D8B030D-6E8A-4147-A177-3AD203B41FA5}">
                      <a16:colId xmlns:a16="http://schemas.microsoft.com/office/drawing/2014/main" val="760870517"/>
                    </a:ext>
                  </a:extLst>
                </a:gridCol>
                <a:gridCol w="1486968">
                  <a:extLst>
                    <a:ext uri="{9D8B030D-6E8A-4147-A177-3AD203B41FA5}">
                      <a16:colId xmlns:a16="http://schemas.microsoft.com/office/drawing/2014/main" val="1250823192"/>
                    </a:ext>
                  </a:extLst>
                </a:gridCol>
                <a:gridCol w="1563880">
                  <a:extLst>
                    <a:ext uri="{9D8B030D-6E8A-4147-A177-3AD203B41FA5}">
                      <a16:colId xmlns:a16="http://schemas.microsoft.com/office/drawing/2014/main" val="3354137967"/>
                    </a:ext>
                  </a:extLst>
                </a:gridCol>
                <a:gridCol w="1532516">
                  <a:extLst>
                    <a:ext uri="{9D8B030D-6E8A-4147-A177-3AD203B41FA5}">
                      <a16:colId xmlns:a16="http://schemas.microsoft.com/office/drawing/2014/main" val="1955196730"/>
                    </a:ext>
                  </a:extLst>
                </a:gridCol>
                <a:gridCol w="1532516">
                  <a:extLst>
                    <a:ext uri="{9D8B030D-6E8A-4147-A177-3AD203B41FA5}">
                      <a16:colId xmlns:a16="http://schemas.microsoft.com/office/drawing/2014/main" val="2958949610"/>
                    </a:ext>
                  </a:extLst>
                </a:gridCol>
              </a:tblGrid>
              <a:tr h="370840">
                <a:tc>
                  <a:txBody>
                    <a:bodyPr/>
                    <a:lstStyle/>
                    <a:p>
                      <a:pPr algn="ctr"/>
                      <a:r>
                        <a:rPr lang="ru-RU" sz="1100" b="1" dirty="0">
                          <a:latin typeface="Times New Roman" panose="02020603050405020304" pitchFamily="18" charset="0"/>
                          <a:cs typeface="Times New Roman" panose="02020603050405020304" pitchFamily="18" charset="0"/>
                        </a:rPr>
                        <a:t>2026г</a:t>
                      </a:r>
                    </a:p>
                  </a:txBody>
                  <a:tcPr/>
                </a:tc>
                <a:tc>
                  <a:txBody>
                    <a:bodyPr/>
                    <a:lstStyle/>
                    <a:p>
                      <a:pPr algn="ctr"/>
                      <a:r>
                        <a:rPr lang="ru-RU" sz="1100" b="0" dirty="0">
                          <a:latin typeface="Times New Roman" panose="02020603050405020304" pitchFamily="18" charset="0"/>
                          <a:cs typeface="Times New Roman" panose="02020603050405020304" pitchFamily="18" charset="0"/>
                        </a:rPr>
                        <a:t>257527285,27</a:t>
                      </a:r>
                    </a:p>
                  </a:txBody>
                  <a:tcPr/>
                </a:tc>
                <a:tc>
                  <a:txBody>
                    <a:bodyPr/>
                    <a:lstStyle/>
                    <a:p>
                      <a:pPr algn="ctr"/>
                      <a:r>
                        <a:rPr lang="ru-RU" sz="1100" b="0" dirty="0">
                          <a:latin typeface="Times New Roman" panose="02020603050405020304" pitchFamily="18" charset="0"/>
                          <a:cs typeface="Times New Roman" panose="02020603050405020304" pitchFamily="18" charset="0"/>
                        </a:rPr>
                        <a:t>28745200,00</a:t>
                      </a:r>
                    </a:p>
                  </a:txBody>
                  <a:tcPr/>
                </a:tc>
                <a:tc>
                  <a:txBody>
                    <a:bodyPr/>
                    <a:lstStyle/>
                    <a:p>
                      <a:pPr algn="ctr"/>
                      <a:r>
                        <a:rPr lang="ru-RU" sz="1100" b="0" dirty="0">
                          <a:latin typeface="Times New Roman" panose="02020603050405020304" pitchFamily="18" charset="0"/>
                          <a:cs typeface="Times New Roman" panose="02020603050405020304" pitchFamily="18" charset="0"/>
                        </a:rPr>
                        <a:t>624210645,24</a:t>
                      </a:r>
                    </a:p>
                  </a:txBody>
                  <a:tcPr/>
                </a:tc>
                <a:tc>
                  <a:txBody>
                    <a:bodyPr/>
                    <a:lstStyle/>
                    <a:p>
                      <a:pPr algn="ctr"/>
                      <a:r>
                        <a:rPr lang="ru-RU" sz="1100" b="0" dirty="0">
                          <a:latin typeface="Times New Roman" panose="02020603050405020304" pitchFamily="18" charset="0"/>
                          <a:cs typeface="Times New Roman" panose="02020603050405020304" pitchFamily="18" charset="0"/>
                        </a:rPr>
                        <a:t>123214018,80</a:t>
                      </a:r>
                    </a:p>
                  </a:txBody>
                  <a:tcPr/>
                </a:tc>
                <a:tc>
                  <a:txBody>
                    <a:bodyPr/>
                    <a:lstStyle/>
                    <a:p>
                      <a:pPr algn="ctr"/>
                      <a:r>
                        <a:rPr lang="ru-RU" sz="1100" b="0" dirty="0">
                          <a:latin typeface="Times New Roman" panose="02020603050405020304" pitchFamily="18" charset="0"/>
                          <a:cs typeface="Times New Roman" panose="02020603050405020304" pitchFamily="18" charset="0"/>
                        </a:rPr>
                        <a:t>4894600,00</a:t>
                      </a:r>
                    </a:p>
                  </a:txBody>
                  <a:tcPr/>
                </a:tc>
                <a:tc>
                  <a:txBody>
                    <a:bodyPr/>
                    <a:lstStyle/>
                    <a:p>
                      <a:pPr algn="ctr"/>
                      <a:r>
                        <a:rPr lang="ru-RU" sz="1100" b="0" dirty="0">
                          <a:latin typeface="Times New Roman" panose="02020603050405020304" pitchFamily="18" charset="0"/>
                          <a:cs typeface="Times New Roman" panose="02020603050405020304" pitchFamily="18" charset="0"/>
                        </a:rPr>
                        <a:t>4590700,00</a:t>
                      </a:r>
                    </a:p>
                  </a:txBody>
                  <a:tcPr/>
                </a:tc>
                <a:tc>
                  <a:txBody>
                    <a:bodyPr/>
                    <a:lstStyle/>
                    <a:p>
                      <a:pPr algn="ctr"/>
                      <a:r>
                        <a:rPr lang="ru-RU" sz="1100" b="0" dirty="0">
                          <a:latin typeface="Times New Roman" panose="02020603050405020304" pitchFamily="18" charset="0"/>
                          <a:cs typeface="Times New Roman" panose="02020603050405020304" pitchFamily="18" charset="0"/>
                        </a:rPr>
                        <a:t>21924700,00</a:t>
                      </a:r>
                    </a:p>
                  </a:txBody>
                  <a:tcPr/>
                </a:tc>
                <a:extLst>
                  <a:ext uri="{0D108BD9-81ED-4DB2-BD59-A6C34878D82A}">
                    <a16:rowId xmlns:a16="http://schemas.microsoft.com/office/drawing/2014/main" val="1212475784"/>
                  </a:ext>
                </a:extLst>
              </a:tr>
              <a:tr h="370840">
                <a:tc>
                  <a:txBody>
                    <a:bodyPr/>
                    <a:lstStyle/>
                    <a:p>
                      <a:pPr algn="ctr"/>
                      <a:r>
                        <a:rPr lang="ru-RU" sz="1100" b="1" dirty="0">
                          <a:latin typeface="Times New Roman" panose="02020603050405020304" pitchFamily="18" charset="0"/>
                          <a:cs typeface="Times New Roman" panose="02020603050405020304" pitchFamily="18" charset="0"/>
                        </a:rPr>
                        <a:t>2027г</a:t>
                      </a:r>
                    </a:p>
                  </a:txBody>
                  <a:tcPr/>
                </a:tc>
                <a:tc>
                  <a:txBody>
                    <a:bodyPr/>
                    <a:lstStyle/>
                    <a:p>
                      <a:pPr algn="ctr"/>
                      <a:r>
                        <a:rPr lang="ru-RU" sz="1100" b="0" dirty="0">
                          <a:latin typeface="Times New Roman" panose="02020603050405020304" pitchFamily="18" charset="0"/>
                          <a:cs typeface="Times New Roman" panose="02020603050405020304" pitchFamily="18" charset="0"/>
                        </a:rPr>
                        <a:t>243102478,53</a:t>
                      </a:r>
                    </a:p>
                  </a:txBody>
                  <a:tcPr/>
                </a:tc>
                <a:tc>
                  <a:txBody>
                    <a:bodyPr/>
                    <a:lstStyle/>
                    <a:p>
                      <a:pPr algn="ctr"/>
                      <a:r>
                        <a:rPr lang="ru-RU" sz="1100" b="0" dirty="0">
                          <a:latin typeface="Times New Roman" panose="02020603050405020304" pitchFamily="18" charset="0"/>
                          <a:cs typeface="Times New Roman" panose="02020603050405020304" pitchFamily="18" charset="0"/>
                        </a:rPr>
                        <a:t>22045200,00</a:t>
                      </a:r>
                    </a:p>
                  </a:txBody>
                  <a:tcPr/>
                </a:tc>
                <a:tc>
                  <a:txBody>
                    <a:bodyPr/>
                    <a:lstStyle/>
                    <a:p>
                      <a:pPr algn="ctr"/>
                      <a:r>
                        <a:rPr lang="ru-RU" sz="1100" b="0" dirty="0">
                          <a:latin typeface="Times New Roman" panose="02020603050405020304" pitchFamily="18" charset="0"/>
                          <a:cs typeface="Times New Roman" panose="02020603050405020304" pitchFamily="18" charset="0"/>
                        </a:rPr>
                        <a:t>591156167,24</a:t>
                      </a:r>
                    </a:p>
                  </a:txBody>
                  <a:tcPr/>
                </a:tc>
                <a:tc>
                  <a:txBody>
                    <a:bodyPr/>
                    <a:lstStyle/>
                    <a:p>
                      <a:pPr algn="ctr"/>
                      <a:r>
                        <a:rPr lang="ru-RU" sz="1100" b="0" dirty="0">
                          <a:latin typeface="Times New Roman" panose="02020603050405020304" pitchFamily="18" charset="0"/>
                          <a:cs typeface="Times New Roman" panose="02020603050405020304" pitchFamily="18" charset="0"/>
                        </a:rPr>
                        <a:t>112449005,50</a:t>
                      </a:r>
                    </a:p>
                  </a:txBody>
                  <a:tcPr/>
                </a:tc>
                <a:tc>
                  <a:txBody>
                    <a:bodyPr/>
                    <a:lstStyle/>
                    <a:p>
                      <a:pPr algn="ctr"/>
                      <a:r>
                        <a:rPr lang="ru-RU" sz="1100" b="0" dirty="0">
                          <a:latin typeface="Times New Roman" panose="02020603050405020304" pitchFamily="18" charset="0"/>
                          <a:cs typeface="Times New Roman" panose="02020603050405020304" pitchFamily="18" charset="0"/>
                        </a:rPr>
                        <a:t>4960000,00</a:t>
                      </a:r>
                    </a:p>
                  </a:txBody>
                  <a:tcPr/>
                </a:tc>
                <a:tc>
                  <a:txBody>
                    <a:bodyPr/>
                    <a:lstStyle/>
                    <a:p>
                      <a:pPr algn="ctr"/>
                      <a:r>
                        <a:rPr lang="ru-RU" sz="1100" b="0" dirty="0">
                          <a:latin typeface="Times New Roman" panose="02020603050405020304" pitchFamily="18" charset="0"/>
                          <a:cs typeface="Times New Roman" panose="02020603050405020304" pitchFamily="18" charset="0"/>
                        </a:rPr>
                        <a:t>4667200,00</a:t>
                      </a:r>
                    </a:p>
                  </a:txBody>
                  <a:tcPr/>
                </a:tc>
                <a:tc>
                  <a:txBody>
                    <a:bodyPr/>
                    <a:lstStyle/>
                    <a:p>
                      <a:pPr algn="ctr"/>
                      <a:r>
                        <a:rPr lang="ru-RU" sz="1100" b="0" dirty="0">
                          <a:latin typeface="Times New Roman" panose="02020603050405020304" pitchFamily="18" charset="0"/>
                          <a:cs typeface="Times New Roman" panose="02020603050405020304" pitchFamily="18" charset="0"/>
                        </a:rPr>
                        <a:t>23077000,00</a:t>
                      </a:r>
                    </a:p>
                  </a:txBody>
                  <a:tcPr/>
                </a:tc>
                <a:extLst>
                  <a:ext uri="{0D108BD9-81ED-4DB2-BD59-A6C34878D82A}">
                    <a16:rowId xmlns:a16="http://schemas.microsoft.com/office/drawing/2014/main" val="773086167"/>
                  </a:ext>
                </a:extLst>
              </a:tr>
              <a:tr h="370840">
                <a:tc>
                  <a:txBody>
                    <a:bodyPr/>
                    <a:lstStyle/>
                    <a:p>
                      <a:pPr algn="ctr"/>
                      <a:r>
                        <a:rPr lang="ru-RU" sz="1100" b="1" dirty="0">
                          <a:latin typeface="Times New Roman" panose="02020603050405020304" pitchFamily="18" charset="0"/>
                          <a:cs typeface="Times New Roman" panose="02020603050405020304" pitchFamily="18" charset="0"/>
                        </a:rPr>
                        <a:t>2028г</a:t>
                      </a:r>
                    </a:p>
                  </a:txBody>
                  <a:tcPr/>
                </a:tc>
                <a:tc>
                  <a:txBody>
                    <a:bodyPr/>
                    <a:lstStyle/>
                    <a:p>
                      <a:pPr algn="ctr"/>
                      <a:r>
                        <a:rPr lang="ru-RU" sz="1100" b="0" dirty="0">
                          <a:latin typeface="Times New Roman" panose="02020603050405020304" pitchFamily="18" charset="0"/>
                          <a:cs typeface="Times New Roman" panose="02020603050405020304" pitchFamily="18" charset="0"/>
                        </a:rPr>
                        <a:t>221743787,23</a:t>
                      </a:r>
                    </a:p>
                  </a:txBody>
                  <a:tcPr/>
                </a:tc>
                <a:tc>
                  <a:txBody>
                    <a:bodyPr/>
                    <a:lstStyle/>
                    <a:p>
                      <a:pPr algn="ctr"/>
                      <a:r>
                        <a:rPr lang="ru-RU" sz="1100" b="0" dirty="0">
                          <a:latin typeface="Times New Roman" panose="02020603050405020304" pitchFamily="18" charset="0"/>
                          <a:cs typeface="Times New Roman" panose="02020603050405020304" pitchFamily="18" charset="0"/>
                        </a:rPr>
                        <a:t>21395200,00</a:t>
                      </a:r>
                    </a:p>
                  </a:txBody>
                  <a:tcPr/>
                </a:tc>
                <a:tc>
                  <a:txBody>
                    <a:bodyPr/>
                    <a:lstStyle/>
                    <a:p>
                      <a:pPr algn="ctr"/>
                      <a:r>
                        <a:rPr lang="ru-RU" sz="1100" b="0" dirty="0">
                          <a:latin typeface="Times New Roman" panose="02020603050405020304" pitchFamily="18" charset="0"/>
                          <a:cs typeface="Times New Roman" panose="02020603050405020304" pitchFamily="18" charset="0"/>
                        </a:rPr>
                        <a:t>614094774,30</a:t>
                      </a:r>
                    </a:p>
                  </a:txBody>
                  <a:tcPr/>
                </a:tc>
                <a:tc>
                  <a:txBody>
                    <a:bodyPr/>
                    <a:lstStyle/>
                    <a:p>
                      <a:pPr algn="ctr"/>
                      <a:r>
                        <a:rPr lang="ru-RU" sz="1100" b="0" dirty="0">
                          <a:latin typeface="Times New Roman" panose="02020603050405020304" pitchFamily="18" charset="0"/>
                          <a:cs typeface="Times New Roman" panose="02020603050405020304" pitchFamily="18" charset="0"/>
                        </a:rPr>
                        <a:t>117284384,50</a:t>
                      </a:r>
                    </a:p>
                  </a:txBody>
                  <a:tcPr/>
                </a:tc>
                <a:tc>
                  <a:txBody>
                    <a:bodyPr/>
                    <a:lstStyle/>
                    <a:p>
                      <a:pPr algn="ctr"/>
                      <a:r>
                        <a:rPr lang="ru-RU" sz="1100" b="0" dirty="0">
                          <a:latin typeface="Times New Roman" panose="02020603050405020304" pitchFamily="18" charset="0"/>
                          <a:cs typeface="Times New Roman" panose="02020603050405020304" pitchFamily="18" charset="0"/>
                        </a:rPr>
                        <a:t>5012200,00</a:t>
                      </a:r>
                    </a:p>
                  </a:txBody>
                  <a:tcPr/>
                </a:tc>
                <a:tc>
                  <a:txBody>
                    <a:bodyPr/>
                    <a:lstStyle/>
                    <a:p>
                      <a:pPr algn="ctr"/>
                      <a:r>
                        <a:rPr lang="ru-RU" sz="1100" b="0" dirty="0">
                          <a:latin typeface="Times New Roman" panose="02020603050405020304" pitchFamily="18" charset="0"/>
                          <a:cs typeface="Times New Roman" panose="02020603050405020304" pitchFamily="18" charset="0"/>
                        </a:rPr>
                        <a:t>4592200,00</a:t>
                      </a:r>
                    </a:p>
                  </a:txBody>
                  <a:tcPr/>
                </a:tc>
                <a:tc>
                  <a:txBody>
                    <a:bodyPr/>
                    <a:lstStyle/>
                    <a:p>
                      <a:pPr algn="ctr"/>
                      <a:r>
                        <a:rPr lang="ru-RU" sz="1100" b="0" dirty="0">
                          <a:latin typeface="Times New Roman" panose="02020603050405020304" pitchFamily="18" charset="0"/>
                          <a:cs typeface="Times New Roman" panose="02020603050405020304" pitchFamily="18" charset="0"/>
                        </a:rPr>
                        <a:t>23287000,00</a:t>
                      </a:r>
                    </a:p>
                  </a:txBody>
                  <a:tcPr/>
                </a:tc>
                <a:extLst>
                  <a:ext uri="{0D108BD9-81ED-4DB2-BD59-A6C34878D82A}">
                    <a16:rowId xmlns:a16="http://schemas.microsoft.com/office/drawing/2014/main" val="654169774"/>
                  </a:ext>
                </a:extLst>
              </a:tr>
            </a:tbl>
          </a:graphicData>
        </a:graphic>
      </p:graphicFrame>
      <p:sp>
        <p:nvSpPr>
          <p:cNvPr id="6" name="TextBox 5">
            <a:extLst>
              <a:ext uri="{FF2B5EF4-FFF2-40B4-BE49-F238E27FC236}">
                <a16:creationId xmlns:a16="http://schemas.microsoft.com/office/drawing/2014/main" id="{B5326B64-1745-C12A-2E45-81955C0EEF44}"/>
              </a:ext>
            </a:extLst>
          </p:cNvPr>
          <p:cNvSpPr txBox="1"/>
          <p:nvPr/>
        </p:nvSpPr>
        <p:spPr>
          <a:xfrm>
            <a:off x="2950129" y="4554560"/>
            <a:ext cx="5833143" cy="276999"/>
          </a:xfrm>
          <a:prstGeom prst="rect">
            <a:avLst/>
          </a:prstGeom>
          <a:noFill/>
        </p:spPr>
        <p:txBody>
          <a:bodyPr wrap="square">
            <a:spAutoFit/>
          </a:bodyPr>
          <a:lstStyle/>
          <a:p>
            <a:pPr algn="just"/>
            <a:r>
              <a:rPr lang="ru-RU" sz="1200" b="1" i="0" u="none" strike="noStrike" baseline="0" dirty="0">
                <a:solidFill>
                  <a:srgbClr val="0000CC"/>
                </a:solidFill>
                <a:latin typeface="Times New Roman" panose="02020603050405020304" pitchFamily="18" charset="0"/>
                <a:cs typeface="Times New Roman" panose="02020603050405020304" pitchFamily="18" charset="0"/>
              </a:rPr>
              <a:t>Принципы формирования расходов бюджета </a:t>
            </a:r>
            <a:r>
              <a:rPr lang="ru-RU" sz="1200" dirty="0">
                <a:solidFill>
                  <a:schemeClr val="tx1">
                    <a:lumMod val="95000"/>
                    <a:lumOff val="5000"/>
                  </a:schemeClr>
                </a:solidFill>
                <a:latin typeface="Times New Roman" panose="02020603050405020304" pitchFamily="18" charset="0"/>
                <a:cs typeface="Times New Roman" panose="02020603050405020304" pitchFamily="18" charset="0"/>
              </a:rPr>
              <a:t>- по 26 муниципальным программам. </a:t>
            </a:r>
          </a:p>
        </p:txBody>
      </p:sp>
    </p:spTree>
    <p:extLst>
      <p:ext uri="{BB962C8B-B14F-4D97-AF65-F5344CB8AC3E}">
        <p14:creationId xmlns:p14="http://schemas.microsoft.com/office/powerpoint/2010/main" val="23470358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08D823E2-5B8C-9A62-E5BF-4A41E83F44C5}"/>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4" name="Таблица 3">
            <a:extLst>
              <a:ext uri="{FF2B5EF4-FFF2-40B4-BE49-F238E27FC236}">
                <a16:creationId xmlns:a16="http://schemas.microsoft.com/office/drawing/2014/main" id="{3DA42C24-86EB-C46A-DFB5-66A8A835BE4C}"/>
              </a:ext>
            </a:extLst>
          </p:cNvPr>
          <p:cNvGraphicFramePr>
            <a:graphicFrameLocks noGrp="1"/>
          </p:cNvGraphicFramePr>
          <p:nvPr>
            <p:extLst>
              <p:ext uri="{D42A27DB-BD31-4B8C-83A1-F6EECF244321}">
                <p14:modId xmlns:p14="http://schemas.microsoft.com/office/powerpoint/2010/main" val="3059862289"/>
              </p:ext>
            </p:extLst>
          </p:nvPr>
        </p:nvGraphicFramePr>
        <p:xfrm>
          <a:off x="191250" y="408817"/>
          <a:ext cx="11855338" cy="1135369"/>
        </p:xfrm>
        <a:graphic>
          <a:graphicData uri="http://schemas.openxmlformats.org/drawingml/2006/table">
            <a:tbl>
              <a:tblPr firstRow="1" bandRow="1">
                <a:tableStyleId>{69CF1AB2-1976-4502-BF36-3FF5EA218861}</a:tableStyleId>
              </a:tblPr>
              <a:tblGrid>
                <a:gridCol w="1685850">
                  <a:extLst>
                    <a:ext uri="{9D8B030D-6E8A-4147-A177-3AD203B41FA5}">
                      <a16:colId xmlns:a16="http://schemas.microsoft.com/office/drawing/2014/main" val="638700482"/>
                    </a:ext>
                  </a:extLst>
                </a:gridCol>
                <a:gridCol w="1277986">
                  <a:extLst>
                    <a:ext uri="{9D8B030D-6E8A-4147-A177-3AD203B41FA5}">
                      <a16:colId xmlns:a16="http://schemas.microsoft.com/office/drawing/2014/main" val="3038487678"/>
                    </a:ext>
                  </a:extLst>
                </a:gridCol>
                <a:gridCol w="1481917">
                  <a:extLst>
                    <a:ext uri="{9D8B030D-6E8A-4147-A177-3AD203B41FA5}">
                      <a16:colId xmlns:a16="http://schemas.microsoft.com/office/drawing/2014/main" val="736455798"/>
                    </a:ext>
                  </a:extLst>
                </a:gridCol>
                <a:gridCol w="1481917">
                  <a:extLst>
                    <a:ext uri="{9D8B030D-6E8A-4147-A177-3AD203B41FA5}">
                      <a16:colId xmlns:a16="http://schemas.microsoft.com/office/drawing/2014/main" val="1187201267"/>
                    </a:ext>
                  </a:extLst>
                </a:gridCol>
                <a:gridCol w="1481917">
                  <a:extLst>
                    <a:ext uri="{9D8B030D-6E8A-4147-A177-3AD203B41FA5}">
                      <a16:colId xmlns:a16="http://schemas.microsoft.com/office/drawing/2014/main" val="3473684025"/>
                    </a:ext>
                  </a:extLst>
                </a:gridCol>
                <a:gridCol w="1481917">
                  <a:extLst>
                    <a:ext uri="{9D8B030D-6E8A-4147-A177-3AD203B41FA5}">
                      <a16:colId xmlns:a16="http://schemas.microsoft.com/office/drawing/2014/main" val="1671048805"/>
                    </a:ext>
                  </a:extLst>
                </a:gridCol>
                <a:gridCol w="1481917">
                  <a:extLst>
                    <a:ext uri="{9D8B030D-6E8A-4147-A177-3AD203B41FA5}">
                      <a16:colId xmlns:a16="http://schemas.microsoft.com/office/drawing/2014/main" val="3971732090"/>
                    </a:ext>
                  </a:extLst>
                </a:gridCol>
                <a:gridCol w="1481917">
                  <a:extLst>
                    <a:ext uri="{9D8B030D-6E8A-4147-A177-3AD203B41FA5}">
                      <a16:colId xmlns:a16="http://schemas.microsoft.com/office/drawing/2014/main" val="1367303171"/>
                    </a:ext>
                  </a:extLst>
                </a:gridCol>
              </a:tblGrid>
              <a:tr h="370840">
                <a:tc>
                  <a:txBody>
                    <a:bodyPr/>
                    <a:lstStyle/>
                    <a:p>
                      <a:pPr algn="ctr"/>
                      <a:r>
                        <a:rPr lang="ru-RU" sz="1000" dirty="0">
                          <a:latin typeface="Times New Roman" pitchFamily="18" charset="0"/>
                          <a:cs typeface="Times New Roman" pitchFamily="18" charset="0"/>
                        </a:rPr>
                        <a:t>Наименование</a:t>
                      </a:r>
                    </a:p>
                  </a:txBody>
                  <a:tcPr/>
                </a:tc>
                <a:tc>
                  <a:txBody>
                    <a:bodyPr/>
                    <a:lstStyle/>
                    <a:p>
                      <a:pPr algn="ctr"/>
                      <a:r>
                        <a:rPr lang="ru-RU" sz="1000" dirty="0">
                          <a:latin typeface="Times New Roman" pitchFamily="18" charset="0"/>
                          <a:cs typeface="Times New Roman" pitchFamily="18" charset="0"/>
                        </a:rPr>
                        <a:t>2024г (отчет)</a:t>
                      </a:r>
                    </a:p>
                  </a:txBody>
                  <a:tcPr/>
                </a:tc>
                <a:tc>
                  <a:txBody>
                    <a:bodyPr/>
                    <a:lstStyle/>
                    <a:p>
                      <a:pPr algn="ctr"/>
                      <a:r>
                        <a:rPr lang="ru-RU" sz="1000" dirty="0">
                          <a:latin typeface="Times New Roman" pitchFamily="18" charset="0"/>
                          <a:cs typeface="Times New Roman" pitchFamily="18" charset="0"/>
                        </a:rPr>
                        <a:t>2025 (оценка)</a:t>
                      </a:r>
                    </a:p>
                  </a:txBody>
                  <a:tcPr/>
                </a:tc>
                <a:tc>
                  <a:txBody>
                    <a:bodyPr/>
                    <a:lstStyle/>
                    <a:p>
                      <a:pPr algn="ctr"/>
                      <a:r>
                        <a:rPr lang="ru-RU" sz="1000" dirty="0">
                          <a:latin typeface="Times New Roman" pitchFamily="18" charset="0"/>
                          <a:cs typeface="Times New Roman" pitchFamily="18" charset="0"/>
                        </a:rPr>
                        <a:t>2026г (прогноз)</a:t>
                      </a:r>
                    </a:p>
                  </a:txBody>
                  <a:tcPr/>
                </a:tc>
                <a:tc>
                  <a:txBody>
                    <a:bodyPr/>
                    <a:lstStyle/>
                    <a:p>
                      <a:pPr algn="ctr"/>
                      <a:r>
                        <a:rPr lang="ru-RU" sz="1000" dirty="0">
                          <a:latin typeface="Times New Roman" pitchFamily="18" charset="0"/>
                          <a:cs typeface="Times New Roman" pitchFamily="18" charset="0"/>
                        </a:rPr>
                        <a:t>% 2026г к 2024г</a:t>
                      </a:r>
                    </a:p>
                  </a:txBody>
                  <a:tcPr/>
                </a:tc>
                <a:tc>
                  <a:txBody>
                    <a:bodyPr/>
                    <a:lstStyle/>
                    <a:p>
                      <a:pPr algn="ctr"/>
                      <a:r>
                        <a:rPr lang="ru-RU" sz="1000" dirty="0">
                          <a:latin typeface="Times New Roman" pitchFamily="18" charset="0"/>
                          <a:cs typeface="Times New Roman" pitchFamily="18" charset="0"/>
                        </a:rPr>
                        <a:t>%2026г к 2025г</a:t>
                      </a:r>
                    </a:p>
                  </a:txBody>
                  <a:tcPr/>
                </a:tc>
                <a:tc>
                  <a:txBody>
                    <a:bodyPr/>
                    <a:lstStyle/>
                    <a:p>
                      <a:pPr algn="ctr"/>
                      <a:r>
                        <a:rPr lang="ru-RU" sz="1000" dirty="0">
                          <a:latin typeface="Times New Roman" pitchFamily="18" charset="0"/>
                          <a:cs typeface="Times New Roman" pitchFamily="18" charset="0"/>
                        </a:rPr>
                        <a:t>2027г (прогноз)</a:t>
                      </a:r>
                    </a:p>
                  </a:txBody>
                  <a:tcPr/>
                </a:tc>
                <a:tc>
                  <a:txBody>
                    <a:bodyPr/>
                    <a:lstStyle/>
                    <a:p>
                      <a:pPr algn="ctr"/>
                      <a:r>
                        <a:rPr lang="ru-RU" sz="1000" dirty="0">
                          <a:latin typeface="Times New Roman" pitchFamily="18" charset="0"/>
                          <a:cs typeface="Times New Roman" pitchFamily="18" charset="0"/>
                        </a:rPr>
                        <a:t>2028г (прогноз)</a:t>
                      </a:r>
                    </a:p>
                  </a:txBody>
                  <a:tcPr/>
                </a:tc>
                <a:extLst>
                  <a:ext uri="{0D108BD9-81ED-4DB2-BD59-A6C34878D82A}">
                    <a16:rowId xmlns:a16="http://schemas.microsoft.com/office/drawing/2014/main" val="1279536215"/>
                  </a:ext>
                </a:extLst>
              </a:tr>
              <a:tr h="276849">
                <a:tc>
                  <a:txBody>
                    <a:bodyPr/>
                    <a:lstStyle/>
                    <a:p>
                      <a:r>
                        <a:rPr lang="ru-RU" sz="1000" dirty="0">
                          <a:latin typeface="Times New Roman" panose="02020603050405020304" pitchFamily="18" charset="0"/>
                          <a:cs typeface="Times New Roman" panose="02020603050405020304" pitchFamily="18" charset="0"/>
                        </a:rPr>
                        <a:t>программные</a:t>
                      </a:r>
                    </a:p>
                  </a:txBody>
                  <a:tcPr/>
                </a:tc>
                <a:tc>
                  <a:txBody>
                    <a:bodyPr/>
                    <a:lstStyle/>
                    <a:p>
                      <a:pPr algn="ctr"/>
                      <a:r>
                        <a:rPr lang="ru-RU" sz="1000" dirty="0">
                          <a:latin typeface="Times New Roman" panose="02020603050405020304" pitchFamily="18" charset="0"/>
                          <a:cs typeface="Times New Roman" panose="02020603050405020304" pitchFamily="18" charset="0"/>
                        </a:rPr>
                        <a:t>939963205,70</a:t>
                      </a:r>
                    </a:p>
                  </a:txBody>
                  <a:tcPr/>
                </a:tc>
                <a:tc>
                  <a:txBody>
                    <a:bodyPr/>
                    <a:lstStyle/>
                    <a:p>
                      <a:pPr algn="ctr"/>
                      <a:r>
                        <a:rPr lang="ru-RU" sz="1000" dirty="0">
                          <a:latin typeface="Times New Roman" panose="02020603050405020304" pitchFamily="18" charset="0"/>
                          <a:cs typeface="Times New Roman" panose="02020603050405020304" pitchFamily="18" charset="0"/>
                        </a:rPr>
                        <a:t>959315889,57</a:t>
                      </a:r>
                    </a:p>
                  </a:txBody>
                  <a:tcPr/>
                </a:tc>
                <a:tc>
                  <a:txBody>
                    <a:bodyPr/>
                    <a:lstStyle/>
                    <a:p>
                      <a:pPr algn="ctr"/>
                      <a:r>
                        <a:rPr lang="ru-RU" sz="1000" dirty="0">
                          <a:latin typeface="Times New Roman" panose="02020603050405020304" pitchFamily="18" charset="0"/>
                          <a:cs typeface="Times New Roman" panose="02020603050405020304" pitchFamily="18" charset="0"/>
                        </a:rPr>
                        <a:t>1018088242,96</a:t>
                      </a:r>
                    </a:p>
                  </a:txBody>
                  <a:tcPr/>
                </a:tc>
                <a:tc>
                  <a:txBody>
                    <a:bodyPr/>
                    <a:lstStyle/>
                    <a:p>
                      <a:pPr algn="ctr"/>
                      <a:r>
                        <a:rPr lang="ru-RU" sz="1000" dirty="0">
                          <a:latin typeface="Times New Roman" panose="02020603050405020304" pitchFamily="18" charset="0"/>
                          <a:cs typeface="Times New Roman" panose="02020603050405020304" pitchFamily="18" charset="0"/>
                        </a:rPr>
                        <a:t>108,3</a:t>
                      </a:r>
                    </a:p>
                  </a:txBody>
                  <a:tcPr/>
                </a:tc>
                <a:tc>
                  <a:txBody>
                    <a:bodyPr/>
                    <a:lstStyle/>
                    <a:p>
                      <a:pPr algn="ctr"/>
                      <a:r>
                        <a:rPr lang="ru-RU" sz="1000" dirty="0">
                          <a:latin typeface="Times New Roman" panose="02020603050405020304" pitchFamily="18" charset="0"/>
                          <a:cs typeface="Times New Roman" panose="02020603050405020304" pitchFamily="18" charset="0"/>
                        </a:rPr>
                        <a:t>106,1</a:t>
                      </a:r>
                    </a:p>
                  </a:txBody>
                  <a:tcPr/>
                </a:tc>
                <a:tc>
                  <a:txBody>
                    <a:bodyPr/>
                    <a:lstStyle/>
                    <a:p>
                      <a:pPr algn="ctr"/>
                      <a:r>
                        <a:rPr lang="ru-RU" sz="1000" dirty="0">
                          <a:latin typeface="Times New Roman" panose="02020603050405020304" pitchFamily="18" charset="0"/>
                          <a:cs typeface="Times New Roman" panose="02020603050405020304" pitchFamily="18" charset="0"/>
                        </a:rPr>
                        <a:t>954610997,83</a:t>
                      </a:r>
                    </a:p>
                  </a:txBody>
                  <a:tcPr/>
                </a:tc>
                <a:tc>
                  <a:txBody>
                    <a:bodyPr/>
                    <a:lstStyle/>
                    <a:p>
                      <a:pPr algn="ctr"/>
                      <a:r>
                        <a:rPr lang="ru-RU" sz="1000" dirty="0">
                          <a:latin typeface="Times New Roman" panose="02020603050405020304" pitchFamily="18" charset="0"/>
                          <a:cs typeface="Times New Roman" panose="02020603050405020304" pitchFamily="18" charset="0"/>
                        </a:rPr>
                        <a:t>975032213,10</a:t>
                      </a:r>
                    </a:p>
                  </a:txBody>
                  <a:tcPr/>
                </a:tc>
                <a:extLst>
                  <a:ext uri="{0D108BD9-81ED-4DB2-BD59-A6C34878D82A}">
                    <a16:rowId xmlns:a16="http://schemas.microsoft.com/office/drawing/2014/main" val="2826288495"/>
                  </a:ext>
                </a:extLst>
              </a:tr>
              <a:tr h="218113">
                <a:tc>
                  <a:txBody>
                    <a:bodyPr/>
                    <a:lstStyle/>
                    <a:p>
                      <a:r>
                        <a:rPr lang="ru-RU" sz="1000" dirty="0">
                          <a:latin typeface="Times New Roman" panose="02020603050405020304" pitchFamily="18" charset="0"/>
                          <a:cs typeface="Times New Roman" panose="02020603050405020304" pitchFamily="18" charset="0"/>
                        </a:rPr>
                        <a:t>непрограммные</a:t>
                      </a:r>
                    </a:p>
                  </a:txBody>
                  <a:tcPr/>
                </a:tc>
                <a:tc>
                  <a:txBody>
                    <a:bodyPr/>
                    <a:lstStyle/>
                    <a:p>
                      <a:pPr algn="ctr"/>
                      <a:r>
                        <a:rPr lang="ru-RU" sz="1000" dirty="0">
                          <a:latin typeface="Times New Roman" panose="02020603050405020304" pitchFamily="18" charset="0"/>
                          <a:cs typeface="Times New Roman" panose="02020603050405020304" pitchFamily="18" charset="0"/>
                        </a:rPr>
                        <a:t>41323786,77</a:t>
                      </a:r>
                    </a:p>
                  </a:txBody>
                  <a:tcPr/>
                </a:tc>
                <a:tc>
                  <a:txBody>
                    <a:bodyPr/>
                    <a:lstStyle/>
                    <a:p>
                      <a:pPr algn="ctr"/>
                      <a:r>
                        <a:rPr lang="ru-RU" sz="1000" dirty="0">
                          <a:latin typeface="Times New Roman" panose="02020603050405020304" pitchFamily="18" charset="0"/>
                          <a:cs typeface="Times New Roman" panose="02020603050405020304" pitchFamily="18" charset="0"/>
                        </a:rPr>
                        <a:t>42617446,91</a:t>
                      </a:r>
                    </a:p>
                  </a:txBody>
                  <a:tcPr/>
                </a:tc>
                <a:tc>
                  <a:txBody>
                    <a:bodyPr/>
                    <a:lstStyle/>
                    <a:p>
                      <a:pPr algn="ctr"/>
                      <a:r>
                        <a:rPr lang="ru-RU" sz="1000" dirty="0">
                          <a:latin typeface="Times New Roman" panose="02020603050405020304" pitchFamily="18" charset="0"/>
                          <a:cs typeface="Times New Roman" panose="02020603050405020304" pitchFamily="18" charset="0"/>
                        </a:rPr>
                        <a:t>47018916,35</a:t>
                      </a:r>
                    </a:p>
                  </a:txBody>
                  <a:tcPr/>
                </a:tc>
                <a:tc>
                  <a:txBody>
                    <a:bodyPr/>
                    <a:lstStyle/>
                    <a:p>
                      <a:pPr algn="ctr"/>
                      <a:r>
                        <a:rPr lang="ru-RU" sz="1000" dirty="0">
                          <a:latin typeface="Times New Roman" panose="02020603050405020304" pitchFamily="18" charset="0"/>
                          <a:cs typeface="Times New Roman" panose="02020603050405020304" pitchFamily="18" charset="0"/>
                        </a:rPr>
                        <a:t>113,8</a:t>
                      </a:r>
                    </a:p>
                  </a:txBody>
                  <a:tcPr/>
                </a:tc>
                <a:tc>
                  <a:txBody>
                    <a:bodyPr/>
                    <a:lstStyle/>
                    <a:p>
                      <a:pPr algn="ctr"/>
                      <a:r>
                        <a:rPr lang="ru-RU" sz="1000" dirty="0">
                          <a:latin typeface="Times New Roman" panose="02020603050405020304" pitchFamily="18" charset="0"/>
                          <a:cs typeface="Times New Roman" panose="02020603050405020304" pitchFamily="18" charset="0"/>
                        </a:rPr>
                        <a:t>110,3</a:t>
                      </a:r>
                    </a:p>
                  </a:txBody>
                  <a:tcPr/>
                </a:tc>
                <a:tc>
                  <a:txBody>
                    <a:bodyPr/>
                    <a:lstStyle/>
                    <a:p>
                      <a:pPr algn="ctr"/>
                      <a:r>
                        <a:rPr lang="ru-RU" sz="1000" dirty="0">
                          <a:latin typeface="Times New Roman" panose="02020603050405020304" pitchFamily="18" charset="0"/>
                          <a:cs typeface="Times New Roman" panose="02020603050405020304" pitchFamily="18" charset="0"/>
                        </a:rPr>
                        <a:t>46864053,44</a:t>
                      </a:r>
                    </a:p>
                  </a:txBody>
                  <a:tcPr/>
                </a:tc>
                <a:tc>
                  <a:txBody>
                    <a:bodyPr/>
                    <a:lstStyle/>
                    <a:p>
                      <a:pPr algn="ctr"/>
                      <a:r>
                        <a:rPr lang="ru-RU" sz="1000" dirty="0">
                          <a:latin typeface="Times New Roman" panose="02020603050405020304" pitchFamily="18" charset="0"/>
                          <a:cs typeface="Times New Roman" panose="02020603050405020304" pitchFamily="18" charset="0"/>
                        </a:rPr>
                        <a:t>32377332,93</a:t>
                      </a:r>
                    </a:p>
                  </a:txBody>
                  <a:tcPr/>
                </a:tc>
                <a:extLst>
                  <a:ext uri="{0D108BD9-81ED-4DB2-BD59-A6C34878D82A}">
                    <a16:rowId xmlns:a16="http://schemas.microsoft.com/office/drawing/2014/main" val="2861173721"/>
                  </a:ext>
                </a:extLst>
              </a:tr>
              <a:tr h="235870">
                <a:tc>
                  <a:txBody>
                    <a:bodyPr/>
                    <a:lstStyle/>
                    <a:p>
                      <a:r>
                        <a:rPr lang="ru-RU" sz="1000" b="1" dirty="0">
                          <a:latin typeface="Times New Roman" panose="02020603050405020304" pitchFamily="18" charset="0"/>
                          <a:cs typeface="Times New Roman" panose="02020603050405020304" pitchFamily="18" charset="0"/>
                        </a:rPr>
                        <a:t>ИТОГО</a:t>
                      </a:r>
                    </a:p>
                  </a:txBody>
                  <a:tcPr/>
                </a:tc>
                <a:tc>
                  <a:txBody>
                    <a:bodyPr/>
                    <a:lstStyle/>
                    <a:p>
                      <a:pPr algn="ctr"/>
                      <a:r>
                        <a:rPr lang="ru-RU" sz="1000" b="1" dirty="0">
                          <a:latin typeface="Times New Roman" panose="02020603050405020304" pitchFamily="18" charset="0"/>
                          <a:cs typeface="Times New Roman" panose="02020603050405020304" pitchFamily="18" charset="0"/>
                        </a:rPr>
                        <a:t>981286992,47</a:t>
                      </a:r>
                    </a:p>
                  </a:txBody>
                  <a:tcPr/>
                </a:tc>
                <a:tc>
                  <a:txBody>
                    <a:bodyPr/>
                    <a:lstStyle/>
                    <a:p>
                      <a:pPr algn="ctr"/>
                      <a:r>
                        <a:rPr lang="ru-RU" sz="1000" b="1" dirty="0">
                          <a:latin typeface="Times New Roman" panose="02020603050405020304" pitchFamily="18" charset="0"/>
                          <a:cs typeface="Times New Roman" panose="02020603050405020304" pitchFamily="18" charset="0"/>
                        </a:rPr>
                        <a:t>1001933336,48</a:t>
                      </a:r>
                    </a:p>
                  </a:txBody>
                  <a:tcPr/>
                </a:tc>
                <a:tc>
                  <a:txBody>
                    <a:bodyPr/>
                    <a:lstStyle/>
                    <a:p>
                      <a:pPr algn="ctr"/>
                      <a:r>
                        <a:rPr lang="ru-RU" sz="1000" b="1" dirty="0">
                          <a:latin typeface="Times New Roman" panose="02020603050405020304" pitchFamily="18" charset="0"/>
                          <a:cs typeface="Times New Roman" panose="02020603050405020304" pitchFamily="18" charset="0"/>
                        </a:rPr>
                        <a:t>1065107159,31</a:t>
                      </a:r>
                    </a:p>
                  </a:txBody>
                  <a:tcPr/>
                </a:tc>
                <a:tc>
                  <a:txBody>
                    <a:bodyPr/>
                    <a:lstStyle/>
                    <a:p>
                      <a:pPr algn="ctr"/>
                      <a:r>
                        <a:rPr lang="ru-RU" sz="1000" b="1" dirty="0">
                          <a:latin typeface="Times New Roman" panose="02020603050405020304" pitchFamily="18" charset="0"/>
                          <a:cs typeface="Times New Roman" panose="02020603050405020304" pitchFamily="18" charset="0"/>
                        </a:rPr>
                        <a:t>108,5</a:t>
                      </a:r>
                    </a:p>
                  </a:txBody>
                  <a:tcPr/>
                </a:tc>
                <a:tc>
                  <a:txBody>
                    <a:bodyPr/>
                    <a:lstStyle/>
                    <a:p>
                      <a:pPr algn="ctr"/>
                      <a:r>
                        <a:rPr lang="ru-RU" sz="1000" b="1" dirty="0">
                          <a:latin typeface="Times New Roman" panose="02020603050405020304" pitchFamily="18" charset="0"/>
                          <a:cs typeface="Times New Roman" panose="02020603050405020304" pitchFamily="18" charset="0"/>
                        </a:rPr>
                        <a:t>106,3</a:t>
                      </a:r>
                    </a:p>
                  </a:txBody>
                  <a:tcPr/>
                </a:tc>
                <a:tc>
                  <a:txBody>
                    <a:bodyPr/>
                    <a:lstStyle/>
                    <a:p>
                      <a:pPr algn="ctr"/>
                      <a:r>
                        <a:rPr lang="ru-RU" sz="1000" b="1" dirty="0">
                          <a:latin typeface="Times New Roman" panose="02020603050405020304" pitchFamily="18" charset="0"/>
                          <a:cs typeface="Times New Roman" panose="02020603050405020304" pitchFamily="18" charset="0"/>
                        </a:rPr>
                        <a:t>1001475051,27</a:t>
                      </a:r>
                    </a:p>
                  </a:txBody>
                  <a:tcPr/>
                </a:tc>
                <a:tc>
                  <a:txBody>
                    <a:bodyPr/>
                    <a:lstStyle/>
                    <a:p>
                      <a:pPr algn="ctr"/>
                      <a:r>
                        <a:rPr lang="ru-RU" sz="1000" b="1" dirty="0">
                          <a:latin typeface="Times New Roman" panose="02020603050405020304" pitchFamily="18" charset="0"/>
                          <a:cs typeface="Times New Roman" panose="02020603050405020304" pitchFamily="18" charset="0"/>
                        </a:rPr>
                        <a:t>1007409546,03</a:t>
                      </a:r>
                    </a:p>
                  </a:txBody>
                  <a:tcPr/>
                </a:tc>
                <a:extLst>
                  <a:ext uri="{0D108BD9-81ED-4DB2-BD59-A6C34878D82A}">
                    <a16:rowId xmlns:a16="http://schemas.microsoft.com/office/drawing/2014/main" val="3811614520"/>
                  </a:ext>
                </a:extLst>
              </a:tr>
            </a:tbl>
          </a:graphicData>
        </a:graphic>
      </p:graphicFrame>
      <p:sp>
        <p:nvSpPr>
          <p:cNvPr id="6" name="TextBox 5">
            <a:extLst>
              <a:ext uri="{FF2B5EF4-FFF2-40B4-BE49-F238E27FC236}">
                <a16:creationId xmlns:a16="http://schemas.microsoft.com/office/drawing/2014/main" id="{C86FA792-5369-69F2-085E-28A66154ECD1}"/>
              </a:ext>
            </a:extLst>
          </p:cNvPr>
          <p:cNvSpPr txBox="1"/>
          <p:nvPr/>
        </p:nvSpPr>
        <p:spPr>
          <a:xfrm>
            <a:off x="191250" y="1580561"/>
            <a:ext cx="11855338" cy="430887"/>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Ежегодно доля программных мероприятий в общем объеме расходов составляет более 95%. </a:t>
            </a:r>
            <a:r>
              <a:rPr lang="ru-RU" sz="1100" dirty="0">
                <a:effectLst/>
                <a:latin typeface="Times New Roman" panose="02020603050405020304" pitchFamily="18" charset="0"/>
                <a:ea typeface="Times New Roman" panose="02020603050405020304" pitchFamily="18" charset="0"/>
              </a:rPr>
              <a:t>Приоритетное место в бюджете по-прежнему занимают «социальные» муниципальные программы. В основном это муниципальные программы, направленные на развитие образования, культуры и спорта,  поддержку молодежи.</a:t>
            </a:r>
          </a:p>
        </p:txBody>
      </p:sp>
      <p:sp>
        <p:nvSpPr>
          <p:cNvPr id="8" name="TextBox 7">
            <a:extLst>
              <a:ext uri="{FF2B5EF4-FFF2-40B4-BE49-F238E27FC236}">
                <a16:creationId xmlns:a16="http://schemas.microsoft.com/office/drawing/2014/main" id="{4EFD6E4B-A548-305F-B226-6FD679F5151A}"/>
              </a:ext>
            </a:extLst>
          </p:cNvPr>
          <p:cNvSpPr txBox="1"/>
          <p:nvPr/>
        </p:nvSpPr>
        <p:spPr>
          <a:xfrm>
            <a:off x="2489433" y="95443"/>
            <a:ext cx="6153324" cy="276999"/>
          </a:xfrm>
          <a:prstGeom prst="rect">
            <a:avLst/>
          </a:prstGeom>
          <a:noFill/>
        </p:spPr>
        <p:txBody>
          <a:bodyPr wrap="square">
            <a:spAutoFit/>
          </a:bodyPr>
          <a:lstStyle/>
          <a:p>
            <a:pPr lvl="0" algn="ctr"/>
            <a:r>
              <a:rPr lang="ru-RU" sz="1200" b="1" dirty="0">
                <a:solidFill>
                  <a:srgbClr val="0000CC"/>
                </a:solidFill>
                <a:latin typeface="Times New Roman" panose="02020603050405020304" pitchFamily="18" charset="0"/>
                <a:cs typeface="Times New Roman" panose="02020603050405020304" pitchFamily="18" charset="0"/>
              </a:rPr>
              <a:t>Программные и непрограммные расходы бюджета</a:t>
            </a:r>
          </a:p>
        </p:txBody>
      </p:sp>
      <p:graphicFrame>
        <p:nvGraphicFramePr>
          <p:cNvPr id="9" name="Диаграмма 8">
            <a:extLst>
              <a:ext uri="{FF2B5EF4-FFF2-40B4-BE49-F238E27FC236}">
                <a16:creationId xmlns:a16="http://schemas.microsoft.com/office/drawing/2014/main" id="{D3E0C4D9-E20B-2C74-3510-083ECE7AD9E1}"/>
              </a:ext>
            </a:extLst>
          </p:cNvPr>
          <p:cNvGraphicFramePr/>
          <p:nvPr>
            <p:extLst>
              <p:ext uri="{D42A27DB-BD31-4B8C-83A1-F6EECF244321}">
                <p14:modId xmlns:p14="http://schemas.microsoft.com/office/powerpoint/2010/main" val="780594216"/>
              </p:ext>
            </p:extLst>
          </p:nvPr>
        </p:nvGraphicFramePr>
        <p:xfrm>
          <a:off x="620339" y="2047823"/>
          <a:ext cx="10230171" cy="456353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638058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8F106E3-24E1-D839-620E-544325F06F9E}"/>
              </a:ext>
            </a:extLst>
          </p:cNvPr>
          <p:cNvPicPr>
            <a:picLocks noChangeAspect="1"/>
          </p:cNvPicPr>
          <p:nvPr/>
        </p:nvPicPr>
        <p:blipFill>
          <a:blip r:embed="rId2"/>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FEBC6E5E-5EB1-4D5C-28BA-081036591D83}"/>
              </a:ext>
            </a:extLst>
          </p:cNvPr>
          <p:cNvPicPr>
            <a:picLocks noChangeAspect="1"/>
          </p:cNvPicPr>
          <p:nvPr/>
        </p:nvPicPr>
        <p:blipFill>
          <a:blip r:embed="rId3"/>
          <a:stretch>
            <a:fillRect/>
          </a:stretch>
        </p:blipFill>
        <p:spPr>
          <a:xfrm>
            <a:off x="215900" y="140970"/>
            <a:ext cx="3055620" cy="938719"/>
          </a:xfrm>
          <a:prstGeom prst="rect">
            <a:avLst/>
          </a:prstGeom>
        </p:spPr>
      </p:pic>
      <p:sp>
        <p:nvSpPr>
          <p:cNvPr id="5" name="TextBox 4">
            <a:extLst>
              <a:ext uri="{FF2B5EF4-FFF2-40B4-BE49-F238E27FC236}">
                <a16:creationId xmlns:a16="http://schemas.microsoft.com/office/drawing/2014/main" id="{C7775768-21A3-3C71-0D9F-132F2F2FFAF3}"/>
              </a:ext>
            </a:extLst>
          </p:cNvPr>
          <p:cNvSpPr txBox="1"/>
          <p:nvPr/>
        </p:nvSpPr>
        <p:spPr>
          <a:xfrm>
            <a:off x="3271520" y="140970"/>
            <a:ext cx="6153324" cy="938719"/>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Расходы по муниципальным программам на 2026-2028гг можно разделить на 4 категории:</a:t>
            </a:r>
          </a:p>
          <a:p>
            <a:pPr marL="171450" indent="-171450" algn="just">
              <a:buFontTx/>
              <a:buChar char="-"/>
            </a:pPr>
            <a:r>
              <a:rPr lang="ru-RU" sz="1100" dirty="0">
                <a:latin typeface="Times New Roman" panose="02020603050405020304" pitchFamily="18" charset="0"/>
                <a:cs typeface="Times New Roman" panose="02020603050405020304" pitchFamily="18" charset="0"/>
              </a:rPr>
              <a:t>социальной направленности- 7;</a:t>
            </a:r>
          </a:p>
          <a:p>
            <a:pPr marL="171450" indent="-171450" algn="just">
              <a:buFontTx/>
              <a:buChar char="-"/>
            </a:pPr>
            <a:r>
              <a:rPr lang="ru-RU" sz="1100" dirty="0">
                <a:latin typeface="Times New Roman" panose="02020603050405020304" pitchFamily="18" charset="0"/>
                <a:cs typeface="Times New Roman" panose="02020603050405020304" pitchFamily="18" charset="0"/>
              </a:rPr>
              <a:t>общего характера - 4;</a:t>
            </a:r>
          </a:p>
          <a:p>
            <a:pPr marL="171450" indent="-171450" algn="just">
              <a:buFontTx/>
              <a:buChar char="-"/>
            </a:pPr>
            <a:r>
              <a:rPr lang="ru-RU" sz="1100" dirty="0">
                <a:latin typeface="Times New Roman" panose="02020603050405020304" pitchFamily="18" charset="0"/>
                <a:cs typeface="Times New Roman" panose="02020603050405020304" pitchFamily="18" charset="0"/>
              </a:rPr>
              <a:t>поддержка отраслей экономики -12;</a:t>
            </a:r>
          </a:p>
          <a:p>
            <a:pPr marL="171450" indent="-171450" algn="just">
              <a:buFontTx/>
              <a:buChar char="-"/>
            </a:pPr>
            <a:r>
              <a:rPr lang="ru-RU" sz="1100" dirty="0">
                <a:latin typeface="Times New Roman" panose="02020603050405020304" pitchFamily="18" charset="0"/>
                <a:cs typeface="Times New Roman" panose="02020603050405020304" pitchFamily="18" charset="0"/>
              </a:rPr>
              <a:t>обеспечение безопасности жизнедеятельности - 3.</a:t>
            </a:r>
            <a:endParaRPr lang="ru-RU" sz="1100" dirty="0"/>
          </a:p>
        </p:txBody>
      </p:sp>
      <p:graphicFrame>
        <p:nvGraphicFramePr>
          <p:cNvPr id="7" name="Таблица 6">
            <a:extLst>
              <a:ext uri="{FF2B5EF4-FFF2-40B4-BE49-F238E27FC236}">
                <a16:creationId xmlns:a16="http://schemas.microsoft.com/office/drawing/2014/main" id="{72A569AF-6CD3-5821-EEC6-00E92612E280}"/>
              </a:ext>
            </a:extLst>
          </p:cNvPr>
          <p:cNvGraphicFramePr>
            <a:graphicFrameLocks noGrp="1"/>
          </p:cNvGraphicFramePr>
          <p:nvPr>
            <p:extLst>
              <p:ext uri="{D42A27DB-BD31-4B8C-83A1-F6EECF244321}">
                <p14:modId xmlns:p14="http://schemas.microsoft.com/office/powerpoint/2010/main" val="1320286261"/>
              </p:ext>
            </p:extLst>
          </p:nvPr>
        </p:nvGraphicFramePr>
        <p:xfrm>
          <a:off x="215900" y="1141482"/>
          <a:ext cx="11855338" cy="1775449"/>
        </p:xfrm>
        <a:graphic>
          <a:graphicData uri="http://schemas.openxmlformats.org/drawingml/2006/table">
            <a:tbl>
              <a:tblPr firstRow="1" bandRow="1">
                <a:tableStyleId>{69CF1AB2-1976-4502-BF36-3FF5EA218861}</a:tableStyleId>
              </a:tblPr>
              <a:tblGrid>
                <a:gridCol w="1685850">
                  <a:extLst>
                    <a:ext uri="{9D8B030D-6E8A-4147-A177-3AD203B41FA5}">
                      <a16:colId xmlns:a16="http://schemas.microsoft.com/office/drawing/2014/main" val="638700482"/>
                    </a:ext>
                  </a:extLst>
                </a:gridCol>
                <a:gridCol w="1277986">
                  <a:extLst>
                    <a:ext uri="{9D8B030D-6E8A-4147-A177-3AD203B41FA5}">
                      <a16:colId xmlns:a16="http://schemas.microsoft.com/office/drawing/2014/main" val="3038487678"/>
                    </a:ext>
                  </a:extLst>
                </a:gridCol>
                <a:gridCol w="1481917">
                  <a:extLst>
                    <a:ext uri="{9D8B030D-6E8A-4147-A177-3AD203B41FA5}">
                      <a16:colId xmlns:a16="http://schemas.microsoft.com/office/drawing/2014/main" val="736455798"/>
                    </a:ext>
                  </a:extLst>
                </a:gridCol>
                <a:gridCol w="1481917">
                  <a:extLst>
                    <a:ext uri="{9D8B030D-6E8A-4147-A177-3AD203B41FA5}">
                      <a16:colId xmlns:a16="http://schemas.microsoft.com/office/drawing/2014/main" val="1187201267"/>
                    </a:ext>
                  </a:extLst>
                </a:gridCol>
                <a:gridCol w="1481917">
                  <a:extLst>
                    <a:ext uri="{9D8B030D-6E8A-4147-A177-3AD203B41FA5}">
                      <a16:colId xmlns:a16="http://schemas.microsoft.com/office/drawing/2014/main" val="3473684025"/>
                    </a:ext>
                  </a:extLst>
                </a:gridCol>
                <a:gridCol w="1481917">
                  <a:extLst>
                    <a:ext uri="{9D8B030D-6E8A-4147-A177-3AD203B41FA5}">
                      <a16:colId xmlns:a16="http://schemas.microsoft.com/office/drawing/2014/main" val="1671048805"/>
                    </a:ext>
                  </a:extLst>
                </a:gridCol>
                <a:gridCol w="1481917">
                  <a:extLst>
                    <a:ext uri="{9D8B030D-6E8A-4147-A177-3AD203B41FA5}">
                      <a16:colId xmlns:a16="http://schemas.microsoft.com/office/drawing/2014/main" val="3971732090"/>
                    </a:ext>
                  </a:extLst>
                </a:gridCol>
                <a:gridCol w="1481917">
                  <a:extLst>
                    <a:ext uri="{9D8B030D-6E8A-4147-A177-3AD203B41FA5}">
                      <a16:colId xmlns:a16="http://schemas.microsoft.com/office/drawing/2014/main" val="1367303171"/>
                    </a:ext>
                  </a:extLst>
                </a:gridCol>
              </a:tblGrid>
              <a:tr h="370840">
                <a:tc>
                  <a:txBody>
                    <a:bodyPr/>
                    <a:lstStyle/>
                    <a:p>
                      <a:pPr algn="ctr"/>
                      <a:r>
                        <a:rPr lang="ru-RU" sz="1000" dirty="0">
                          <a:latin typeface="Times New Roman" pitchFamily="18" charset="0"/>
                          <a:cs typeface="Times New Roman" pitchFamily="18" charset="0"/>
                        </a:rPr>
                        <a:t>Наименование</a:t>
                      </a:r>
                    </a:p>
                  </a:txBody>
                  <a:tcPr/>
                </a:tc>
                <a:tc>
                  <a:txBody>
                    <a:bodyPr/>
                    <a:lstStyle/>
                    <a:p>
                      <a:pPr algn="ctr"/>
                      <a:r>
                        <a:rPr lang="ru-RU" sz="1000" dirty="0">
                          <a:latin typeface="Times New Roman" pitchFamily="18" charset="0"/>
                          <a:cs typeface="Times New Roman" pitchFamily="18" charset="0"/>
                        </a:rPr>
                        <a:t>2024г (отчет)</a:t>
                      </a:r>
                    </a:p>
                  </a:txBody>
                  <a:tcPr/>
                </a:tc>
                <a:tc>
                  <a:txBody>
                    <a:bodyPr/>
                    <a:lstStyle/>
                    <a:p>
                      <a:pPr algn="ctr"/>
                      <a:r>
                        <a:rPr lang="ru-RU" sz="1000" dirty="0">
                          <a:latin typeface="Times New Roman" pitchFamily="18" charset="0"/>
                          <a:cs typeface="Times New Roman" pitchFamily="18" charset="0"/>
                        </a:rPr>
                        <a:t>2025 (оценка)</a:t>
                      </a:r>
                    </a:p>
                  </a:txBody>
                  <a:tcPr/>
                </a:tc>
                <a:tc>
                  <a:txBody>
                    <a:bodyPr/>
                    <a:lstStyle/>
                    <a:p>
                      <a:pPr algn="ctr"/>
                      <a:r>
                        <a:rPr lang="ru-RU" sz="1000" dirty="0">
                          <a:latin typeface="Times New Roman" pitchFamily="18" charset="0"/>
                          <a:cs typeface="Times New Roman" pitchFamily="18" charset="0"/>
                        </a:rPr>
                        <a:t>2026г (прогноз)</a:t>
                      </a:r>
                    </a:p>
                  </a:txBody>
                  <a:tcPr/>
                </a:tc>
                <a:tc>
                  <a:txBody>
                    <a:bodyPr/>
                    <a:lstStyle/>
                    <a:p>
                      <a:pPr algn="ctr"/>
                      <a:r>
                        <a:rPr lang="ru-RU" sz="1000" dirty="0">
                          <a:latin typeface="Times New Roman" pitchFamily="18" charset="0"/>
                          <a:cs typeface="Times New Roman" pitchFamily="18" charset="0"/>
                        </a:rPr>
                        <a:t>% 2026г к 2024г</a:t>
                      </a:r>
                    </a:p>
                  </a:txBody>
                  <a:tcPr/>
                </a:tc>
                <a:tc>
                  <a:txBody>
                    <a:bodyPr/>
                    <a:lstStyle/>
                    <a:p>
                      <a:pPr algn="ctr"/>
                      <a:r>
                        <a:rPr lang="ru-RU" sz="1000" dirty="0">
                          <a:latin typeface="Times New Roman" pitchFamily="18" charset="0"/>
                          <a:cs typeface="Times New Roman" pitchFamily="18" charset="0"/>
                        </a:rPr>
                        <a:t>%2026г к 2025г</a:t>
                      </a:r>
                    </a:p>
                  </a:txBody>
                  <a:tcPr/>
                </a:tc>
                <a:tc>
                  <a:txBody>
                    <a:bodyPr/>
                    <a:lstStyle/>
                    <a:p>
                      <a:pPr algn="ctr"/>
                      <a:r>
                        <a:rPr lang="ru-RU" sz="1000" dirty="0">
                          <a:latin typeface="Times New Roman" pitchFamily="18" charset="0"/>
                          <a:cs typeface="Times New Roman" pitchFamily="18" charset="0"/>
                        </a:rPr>
                        <a:t>2027г (прогноз)</a:t>
                      </a:r>
                    </a:p>
                  </a:txBody>
                  <a:tcPr/>
                </a:tc>
                <a:tc>
                  <a:txBody>
                    <a:bodyPr/>
                    <a:lstStyle/>
                    <a:p>
                      <a:pPr algn="ctr"/>
                      <a:r>
                        <a:rPr lang="ru-RU" sz="1000" dirty="0">
                          <a:latin typeface="Times New Roman" pitchFamily="18" charset="0"/>
                          <a:cs typeface="Times New Roman" pitchFamily="18" charset="0"/>
                        </a:rPr>
                        <a:t>2028г (прогноз)</a:t>
                      </a:r>
                    </a:p>
                  </a:txBody>
                  <a:tcPr/>
                </a:tc>
                <a:extLst>
                  <a:ext uri="{0D108BD9-81ED-4DB2-BD59-A6C34878D82A}">
                    <a16:rowId xmlns:a16="http://schemas.microsoft.com/office/drawing/2014/main" val="1279536215"/>
                  </a:ext>
                </a:extLst>
              </a:tr>
              <a:tr h="276849">
                <a:tc>
                  <a:txBody>
                    <a:bodyPr/>
                    <a:lstStyle/>
                    <a:p>
                      <a:r>
                        <a:rPr lang="ru-RU" sz="1000" dirty="0">
                          <a:latin typeface="Times New Roman" panose="02020603050405020304" pitchFamily="18" charset="0"/>
                          <a:cs typeface="Times New Roman" panose="02020603050405020304" pitchFamily="18" charset="0"/>
                        </a:rPr>
                        <a:t>социальные</a:t>
                      </a:r>
                    </a:p>
                  </a:txBody>
                  <a:tcPr/>
                </a:tc>
                <a:tc>
                  <a:txBody>
                    <a:bodyPr/>
                    <a:lstStyle/>
                    <a:p>
                      <a:pPr algn="ctr"/>
                      <a:r>
                        <a:rPr lang="ru-RU" sz="1000" dirty="0">
                          <a:latin typeface="Times New Roman" panose="02020603050405020304" pitchFamily="18" charset="0"/>
                          <a:cs typeface="Times New Roman" panose="02020603050405020304" pitchFamily="18" charset="0"/>
                        </a:rPr>
                        <a:t>596396728,45</a:t>
                      </a:r>
                    </a:p>
                  </a:txBody>
                  <a:tcPr/>
                </a:tc>
                <a:tc>
                  <a:txBody>
                    <a:bodyPr/>
                    <a:lstStyle/>
                    <a:p>
                      <a:pPr algn="ctr"/>
                      <a:r>
                        <a:rPr lang="ru-RU" sz="1000" dirty="0">
                          <a:latin typeface="Times New Roman" panose="02020603050405020304" pitchFamily="18" charset="0"/>
                          <a:cs typeface="Times New Roman" panose="02020603050405020304" pitchFamily="18" charset="0"/>
                        </a:rPr>
                        <a:t>682937060,24</a:t>
                      </a:r>
                    </a:p>
                  </a:txBody>
                  <a:tcPr/>
                </a:tc>
                <a:tc>
                  <a:txBody>
                    <a:bodyPr/>
                    <a:lstStyle/>
                    <a:p>
                      <a:pPr algn="ctr"/>
                      <a:r>
                        <a:rPr lang="ru-RU" sz="1000" dirty="0">
                          <a:latin typeface="Times New Roman" panose="02020603050405020304" pitchFamily="18" charset="0"/>
                          <a:cs typeface="Times New Roman" panose="02020603050405020304" pitchFamily="18" charset="0"/>
                        </a:rPr>
                        <a:t>760175864,04</a:t>
                      </a:r>
                    </a:p>
                  </a:txBody>
                  <a:tcPr/>
                </a:tc>
                <a:tc>
                  <a:txBody>
                    <a:bodyPr/>
                    <a:lstStyle/>
                    <a:p>
                      <a:pPr algn="ctr"/>
                      <a:r>
                        <a:rPr lang="ru-RU" sz="1000" dirty="0">
                          <a:latin typeface="Times New Roman" panose="02020603050405020304" pitchFamily="18" charset="0"/>
                          <a:cs typeface="Times New Roman" panose="02020603050405020304" pitchFamily="18" charset="0"/>
                        </a:rPr>
                        <a:t>127,5</a:t>
                      </a:r>
                    </a:p>
                  </a:txBody>
                  <a:tcPr/>
                </a:tc>
                <a:tc>
                  <a:txBody>
                    <a:bodyPr/>
                    <a:lstStyle/>
                    <a:p>
                      <a:pPr algn="ctr"/>
                      <a:r>
                        <a:rPr lang="ru-RU" sz="1000" dirty="0">
                          <a:latin typeface="Times New Roman" panose="02020603050405020304" pitchFamily="18" charset="0"/>
                          <a:cs typeface="Times New Roman" panose="02020603050405020304" pitchFamily="18" charset="0"/>
                        </a:rPr>
                        <a:t>111,3</a:t>
                      </a:r>
                    </a:p>
                  </a:txBody>
                  <a:tcPr/>
                </a:tc>
                <a:tc>
                  <a:txBody>
                    <a:bodyPr/>
                    <a:lstStyle/>
                    <a:p>
                      <a:pPr algn="ctr"/>
                      <a:r>
                        <a:rPr lang="ru-RU" sz="1000" dirty="0">
                          <a:latin typeface="Times New Roman" panose="02020603050405020304" pitchFamily="18" charset="0"/>
                          <a:cs typeface="Times New Roman" panose="02020603050405020304" pitchFamily="18" charset="0"/>
                        </a:rPr>
                        <a:t>714071770,28</a:t>
                      </a:r>
                    </a:p>
                  </a:txBody>
                  <a:tcPr/>
                </a:tc>
                <a:tc>
                  <a:txBody>
                    <a:bodyPr/>
                    <a:lstStyle/>
                    <a:p>
                      <a:pPr algn="ctr"/>
                      <a:r>
                        <a:rPr lang="ru-RU" sz="1000" dirty="0">
                          <a:latin typeface="Times New Roman" panose="02020603050405020304" pitchFamily="18" charset="0"/>
                          <a:cs typeface="Times New Roman" panose="02020603050405020304" pitchFamily="18" charset="0"/>
                        </a:rPr>
                        <a:t>741818939,42</a:t>
                      </a:r>
                    </a:p>
                  </a:txBody>
                  <a:tcPr/>
                </a:tc>
                <a:extLst>
                  <a:ext uri="{0D108BD9-81ED-4DB2-BD59-A6C34878D82A}">
                    <a16:rowId xmlns:a16="http://schemas.microsoft.com/office/drawing/2014/main" val="2826288495"/>
                  </a:ext>
                </a:extLst>
              </a:tr>
              <a:tr h="218113">
                <a:tc>
                  <a:txBody>
                    <a:bodyPr/>
                    <a:lstStyle/>
                    <a:p>
                      <a:r>
                        <a:rPr lang="ru-RU" sz="1000" dirty="0">
                          <a:latin typeface="Times New Roman" panose="02020603050405020304" pitchFamily="18" charset="0"/>
                          <a:cs typeface="Times New Roman" panose="02020603050405020304" pitchFamily="18" charset="0"/>
                        </a:rPr>
                        <a:t>общего характера</a:t>
                      </a:r>
                    </a:p>
                  </a:txBody>
                  <a:tcPr/>
                </a:tc>
                <a:tc>
                  <a:txBody>
                    <a:bodyPr/>
                    <a:lstStyle/>
                    <a:p>
                      <a:pPr algn="ctr"/>
                      <a:r>
                        <a:rPr lang="ru-RU" sz="1000" dirty="0">
                          <a:latin typeface="Times New Roman" panose="02020603050405020304" pitchFamily="18" charset="0"/>
                          <a:cs typeface="Times New Roman" panose="02020603050405020304" pitchFamily="18" charset="0"/>
                        </a:rPr>
                        <a:t>149654456,12</a:t>
                      </a:r>
                    </a:p>
                  </a:txBody>
                  <a:tcPr/>
                </a:tc>
                <a:tc>
                  <a:txBody>
                    <a:bodyPr/>
                    <a:lstStyle/>
                    <a:p>
                      <a:pPr algn="ctr"/>
                      <a:r>
                        <a:rPr lang="ru-RU" sz="1000" dirty="0">
                          <a:latin typeface="Times New Roman" panose="02020603050405020304" pitchFamily="18" charset="0"/>
                          <a:cs typeface="Times New Roman" panose="02020603050405020304" pitchFamily="18" charset="0"/>
                        </a:rPr>
                        <a:t>158690085,74</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161640408,34</a:t>
                      </a:r>
                    </a:p>
                  </a:txBody>
                  <a:tcPr/>
                </a:tc>
                <a:tc>
                  <a:txBody>
                    <a:bodyPr/>
                    <a:lstStyle/>
                    <a:p>
                      <a:pPr algn="ctr"/>
                      <a:r>
                        <a:rPr lang="ru-RU" sz="1000" dirty="0">
                          <a:latin typeface="Times New Roman" panose="02020603050405020304" pitchFamily="18" charset="0"/>
                          <a:cs typeface="Times New Roman" panose="02020603050405020304" pitchFamily="18" charset="0"/>
                        </a:rPr>
                        <a:t>108,0</a:t>
                      </a:r>
                    </a:p>
                  </a:txBody>
                  <a:tcPr/>
                </a:tc>
                <a:tc>
                  <a:txBody>
                    <a:bodyPr/>
                    <a:lstStyle/>
                    <a:p>
                      <a:pPr algn="ctr"/>
                      <a:r>
                        <a:rPr lang="ru-RU" sz="1000" dirty="0">
                          <a:latin typeface="Times New Roman" panose="02020603050405020304" pitchFamily="18" charset="0"/>
                          <a:cs typeface="Times New Roman" panose="02020603050405020304" pitchFamily="18" charset="0"/>
                        </a:rPr>
                        <a:t>101,9</a:t>
                      </a:r>
                    </a:p>
                  </a:txBody>
                  <a:tcPr/>
                </a:tc>
                <a:tc>
                  <a:txBody>
                    <a:bodyPr/>
                    <a:lstStyle/>
                    <a:p>
                      <a:pPr algn="ctr"/>
                      <a:r>
                        <a:rPr lang="ru-RU" sz="1000" dirty="0">
                          <a:latin typeface="Times New Roman" panose="02020603050405020304" pitchFamily="18" charset="0"/>
                          <a:cs typeface="Times New Roman" panose="02020603050405020304" pitchFamily="18" charset="0"/>
                        </a:rPr>
                        <a:t>158792189,74</a:t>
                      </a:r>
                    </a:p>
                  </a:txBody>
                  <a:tcPr/>
                </a:tc>
                <a:tc>
                  <a:txBody>
                    <a:bodyPr/>
                    <a:lstStyle/>
                    <a:p>
                      <a:pPr algn="ctr"/>
                      <a:r>
                        <a:rPr lang="ru-RU" sz="1000" dirty="0">
                          <a:latin typeface="Times New Roman" panose="02020603050405020304" pitchFamily="18" charset="0"/>
                          <a:cs typeface="Times New Roman" panose="02020603050405020304" pitchFamily="18" charset="0"/>
                        </a:rPr>
                        <a:t>150615320,46</a:t>
                      </a:r>
                    </a:p>
                  </a:txBody>
                  <a:tcPr/>
                </a:tc>
                <a:extLst>
                  <a:ext uri="{0D108BD9-81ED-4DB2-BD59-A6C34878D82A}">
                    <a16:rowId xmlns:a16="http://schemas.microsoft.com/office/drawing/2014/main" val="2861173721"/>
                  </a:ext>
                </a:extLst>
              </a:tr>
              <a:tr h="218113">
                <a:tc>
                  <a:txBody>
                    <a:bodyPr/>
                    <a:lstStyle/>
                    <a:p>
                      <a:r>
                        <a:rPr lang="ru-RU" sz="1000" dirty="0">
                          <a:latin typeface="Times New Roman" panose="02020603050405020304" pitchFamily="18" charset="0"/>
                          <a:cs typeface="Times New Roman" panose="02020603050405020304" pitchFamily="18" charset="0"/>
                        </a:rPr>
                        <a:t>в сфере экономики</a:t>
                      </a:r>
                    </a:p>
                  </a:txBody>
                  <a:tcPr/>
                </a:tc>
                <a:tc>
                  <a:txBody>
                    <a:bodyPr/>
                    <a:lstStyle/>
                    <a:p>
                      <a:pPr algn="ctr"/>
                      <a:r>
                        <a:rPr lang="ru-RU" sz="1000" dirty="0">
                          <a:latin typeface="Times New Roman" panose="02020603050405020304" pitchFamily="18" charset="0"/>
                          <a:cs typeface="Times New Roman" panose="02020603050405020304" pitchFamily="18" charset="0"/>
                        </a:rPr>
                        <a:t>191192809,21</a:t>
                      </a:r>
                    </a:p>
                  </a:txBody>
                  <a:tcPr/>
                </a:tc>
                <a:tc>
                  <a:txBody>
                    <a:bodyPr/>
                    <a:lstStyle/>
                    <a:p>
                      <a:pPr algn="ctr"/>
                      <a:r>
                        <a:rPr lang="ru-RU" sz="1000" dirty="0">
                          <a:latin typeface="Times New Roman" panose="02020603050405020304" pitchFamily="18" charset="0"/>
                          <a:cs typeface="Times New Roman" panose="02020603050405020304" pitchFamily="18" charset="0"/>
                        </a:rPr>
                        <a:t>111864843,59</a:t>
                      </a:r>
                    </a:p>
                  </a:txBody>
                  <a:tcPr/>
                </a:tc>
                <a:tc>
                  <a:txBody>
                    <a:bodyPr/>
                    <a:lstStyle/>
                    <a:p>
                      <a:pPr algn="ctr"/>
                      <a:r>
                        <a:rPr lang="ru-RU" sz="1000" dirty="0">
                          <a:latin typeface="Times New Roman" panose="02020603050405020304" pitchFamily="18" charset="0"/>
                          <a:cs typeface="Times New Roman" panose="02020603050405020304" pitchFamily="18" charset="0"/>
                        </a:rPr>
                        <a:t>92713070,58</a:t>
                      </a:r>
                    </a:p>
                  </a:txBody>
                  <a:tcPr/>
                </a:tc>
                <a:tc>
                  <a:txBody>
                    <a:bodyPr/>
                    <a:lstStyle/>
                    <a:p>
                      <a:pPr algn="ctr"/>
                      <a:r>
                        <a:rPr lang="ru-RU" sz="1000" dirty="0">
                          <a:latin typeface="Times New Roman" panose="02020603050405020304" pitchFamily="18" charset="0"/>
                          <a:cs typeface="Times New Roman" panose="02020603050405020304" pitchFamily="18" charset="0"/>
                        </a:rPr>
                        <a:t>48,5</a:t>
                      </a:r>
                    </a:p>
                  </a:txBody>
                  <a:tcPr/>
                </a:tc>
                <a:tc>
                  <a:txBody>
                    <a:bodyPr/>
                    <a:lstStyle/>
                    <a:p>
                      <a:pPr algn="ctr"/>
                      <a:r>
                        <a:rPr lang="ru-RU" sz="1000" dirty="0">
                          <a:latin typeface="Times New Roman" panose="02020603050405020304" pitchFamily="18" charset="0"/>
                          <a:cs typeface="Times New Roman" panose="02020603050405020304" pitchFamily="18" charset="0"/>
                        </a:rPr>
                        <a:t>82,9</a:t>
                      </a:r>
                    </a:p>
                  </a:txBody>
                  <a:tcPr/>
                </a:tc>
                <a:tc>
                  <a:txBody>
                    <a:bodyPr/>
                    <a:lstStyle/>
                    <a:p>
                      <a:pPr algn="ctr"/>
                      <a:r>
                        <a:rPr lang="ru-RU" sz="1000" dirty="0">
                          <a:latin typeface="Times New Roman" panose="02020603050405020304" pitchFamily="18" charset="0"/>
                          <a:cs typeface="Times New Roman" panose="02020603050405020304" pitchFamily="18" charset="0"/>
                        </a:rPr>
                        <a:t>77596274,94</a:t>
                      </a:r>
                    </a:p>
                  </a:txBody>
                  <a:tcPr/>
                </a:tc>
                <a:tc>
                  <a:txBody>
                    <a:bodyPr/>
                    <a:lstStyle/>
                    <a:p>
                      <a:pPr algn="ctr"/>
                      <a:r>
                        <a:rPr lang="ru-RU" sz="1000" dirty="0">
                          <a:latin typeface="Times New Roman" panose="02020603050405020304" pitchFamily="18" charset="0"/>
                          <a:cs typeface="Times New Roman" panose="02020603050405020304" pitchFamily="18" charset="0"/>
                        </a:rPr>
                        <a:t>80947553,22</a:t>
                      </a:r>
                    </a:p>
                  </a:txBody>
                  <a:tcPr/>
                </a:tc>
                <a:extLst>
                  <a:ext uri="{0D108BD9-81ED-4DB2-BD59-A6C34878D82A}">
                    <a16:rowId xmlns:a16="http://schemas.microsoft.com/office/drawing/2014/main" val="2410848107"/>
                  </a:ext>
                </a:extLst>
              </a:tr>
              <a:tr h="218113">
                <a:tc>
                  <a:txBody>
                    <a:bodyPr/>
                    <a:lstStyle/>
                    <a:p>
                      <a:r>
                        <a:rPr lang="ru-RU" sz="1000" dirty="0">
                          <a:latin typeface="Times New Roman" panose="02020603050405020304" pitchFamily="18" charset="0"/>
                          <a:cs typeface="Times New Roman" panose="02020603050405020304" pitchFamily="18" charset="0"/>
                        </a:rPr>
                        <a:t>обеспечение безопасности жизнедеятельности </a:t>
                      </a:r>
                    </a:p>
                  </a:txBody>
                  <a:tcPr/>
                </a:tc>
                <a:tc>
                  <a:txBody>
                    <a:bodyPr/>
                    <a:lstStyle/>
                    <a:p>
                      <a:pPr algn="ctr"/>
                      <a:r>
                        <a:rPr lang="ru-RU" sz="1000" dirty="0">
                          <a:latin typeface="Times New Roman" panose="02020603050405020304" pitchFamily="18" charset="0"/>
                          <a:cs typeface="Times New Roman" panose="02020603050405020304" pitchFamily="18" charset="0"/>
                        </a:rPr>
                        <a:t>2719211,92</a:t>
                      </a:r>
                    </a:p>
                  </a:txBody>
                  <a:tcPr/>
                </a:tc>
                <a:tc>
                  <a:txBody>
                    <a:bodyPr/>
                    <a:lstStyle/>
                    <a:p>
                      <a:pPr algn="ctr"/>
                      <a:r>
                        <a:rPr lang="ru-RU" sz="1000" dirty="0">
                          <a:latin typeface="Times New Roman" panose="02020603050405020304" pitchFamily="18" charset="0"/>
                          <a:cs typeface="Times New Roman" panose="02020603050405020304" pitchFamily="18" charset="0"/>
                        </a:rPr>
                        <a:t>5823900,00</a:t>
                      </a:r>
                    </a:p>
                  </a:txBody>
                  <a:tcPr/>
                </a:tc>
                <a:tc>
                  <a:txBody>
                    <a:bodyPr/>
                    <a:lstStyle/>
                    <a:p>
                      <a:pPr algn="ctr"/>
                      <a:r>
                        <a:rPr lang="ru-RU" sz="1000" dirty="0">
                          <a:latin typeface="Times New Roman" panose="02020603050405020304" pitchFamily="18" charset="0"/>
                          <a:cs typeface="Times New Roman" panose="02020603050405020304" pitchFamily="18" charset="0"/>
                        </a:rPr>
                        <a:t>358900,00</a:t>
                      </a:r>
                    </a:p>
                  </a:txBody>
                  <a:tcPr/>
                </a:tc>
                <a:tc>
                  <a:txBody>
                    <a:bodyPr/>
                    <a:lstStyle/>
                    <a:p>
                      <a:pPr algn="ctr"/>
                      <a:r>
                        <a:rPr lang="ru-RU" sz="1000" dirty="0">
                          <a:latin typeface="Times New Roman" panose="02020603050405020304" pitchFamily="18" charset="0"/>
                          <a:cs typeface="Times New Roman" panose="02020603050405020304" pitchFamily="18" charset="0"/>
                        </a:rPr>
                        <a:t>130,9</a:t>
                      </a:r>
                    </a:p>
                  </a:txBody>
                  <a:tcPr/>
                </a:tc>
                <a:tc>
                  <a:txBody>
                    <a:bodyPr/>
                    <a:lstStyle/>
                    <a:p>
                      <a:pPr algn="ctr"/>
                      <a:r>
                        <a:rPr lang="ru-RU" sz="1000" dirty="0">
                          <a:latin typeface="Times New Roman" panose="02020603050405020304" pitchFamily="18" charset="0"/>
                          <a:cs typeface="Times New Roman" panose="02020603050405020304" pitchFamily="18" charset="0"/>
                        </a:rPr>
                        <a:t>61,1</a:t>
                      </a:r>
                    </a:p>
                  </a:txBody>
                  <a:tcPr/>
                </a:tc>
                <a:tc>
                  <a:txBody>
                    <a:bodyPr/>
                    <a:lstStyle/>
                    <a:p>
                      <a:pPr algn="ctr"/>
                      <a:r>
                        <a:rPr lang="ru-RU" sz="1000" dirty="0">
                          <a:latin typeface="Times New Roman" panose="02020603050405020304" pitchFamily="18" charset="0"/>
                          <a:cs typeface="Times New Roman" panose="02020603050405020304" pitchFamily="18" charset="0"/>
                        </a:rPr>
                        <a:t>4150762,87</a:t>
                      </a:r>
                    </a:p>
                  </a:txBody>
                  <a:tcPr/>
                </a:tc>
                <a:tc>
                  <a:txBody>
                    <a:bodyPr/>
                    <a:lstStyle/>
                    <a:p>
                      <a:pPr algn="ctr"/>
                      <a:r>
                        <a:rPr lang="ru-RU" sz="1000" dirty="0">
                          <a:latin typeface="Times New Roman" panose="02020603050405020304" pitchFamily="18" charset="0"/>
                          <a:cs typeface="Times New Roman" panose="02020603050405020304" pitchFamily="18" charset="0"/>
                        </a:rPr>
                        <a:t>1950400,00</a:t>
                      </a:r>
                    </a:p>
                  </a:txBody>
                  <a:tcPr/>
                </a:tc>
                <a:extLst>
                  <a:ext uri="{0D108BD9-81ED-4DB2-BD59-A6C34878D82A}">
                    <a16:rowId xmlns:a16="http://schemas.microsoft.com/office/drawing/2014/main" val="4038097192"/>
                  </a:ext>
                </a:extLst>
              </a:tr>
              <a:tr h="235870">
                <a:tc>
                  <a:txBody>
                    <a:bodyPr/>
                    <a:lstStyle/>
                    <a:p>
                      <a:r>
                        <a:rPr lang="ru-RU" sz="1000" b="1" dirty="0">
                          <a:latin typeface="Times New Roman" panose="02020603050405020304" pitchFamily="18" charset="0"/>
                          <a:cs typeface="Times New Roman" panose="02020603050405020304" pitchFamily="18" charset="0"/>
                        </a:rPr>
                        <a:t>ИТОГО</a:t>
                      </a:r>
                    </a:p>
                  </a:txBody>
                  <a:tcPr/>
                </a:tc>
                <a:tc>
                  <a:txBody>
                    <a:bodyPr/>
                    <a:lstStyle/>
                    <a:p>
                      <a:pPr algn="ctr"/>
                      <a:r>
                        <a:rPr lang="ru-RU" sz="1000" b="1" dirty="0">
                          <a:latin typeface="Times New Roman" panose="02020603050405020304" pitchFamily="18" charset="0"/>
                          <a:cs typeface="Times New Roman" panose="02020603050405020304" pitchFamily="18" charset="0"/>
                        </a:rPr>
                        <a:t>939963205,70</a:t>
                      </a:r>
                    </a:p>
                  </a:txBody>
                  <a:tcPr/>
                </a:tc>
                <a:tc>
                  <a:txBody>
                    <a:bodyPr/>
                    <a:lstStyle/>
                    <a:p>
                      <a:pPr algn="ctr"/>
                      <a:r>
                        <a:rPr lang="ru-RU" sz="1000" b="1" dirty="0">
                          <a:latin typeface="Times New Roman" panose="02020603050405020304" pitchFamily="18" charset="0"/>
                          <a:cs typeface="Times New Roman" panose="02020603050405020304" pitchFamily="18" charset="0"/>
                        </a:rPr>
                        <a:t>959315889,57</a:t>
                      </a:r>
                    </a:p>
                  </a:txBody>
                  <a:tcPr/>
                </a:tc>
                <a:tc>
                  <a:txBody>
                    <a:bodyPr/>
                    <a:lstStyle/>
                    <a:p>
                      <a:pPr algn="ctr"/>
                      <a:r>
                        <a:rPr lang="ru-RU" sz="1000" b="1" dirty="0">
                          <a:latin typeface="Times New Roman" panose="02020603050405020304" pitchFamily="18" charset="0"/>
                          <a:cs typeface="Times New Roman" panose="02020603050405020304" pitchFamily="18" charset="0"/>
                        </a:rPr>
                        <a:t>1018088242,96</a:t>
                      </a:r>
                    </a:p>
                  </a:txBody>
                  <a:tcPr/>
                </a:tc>
                <a:tc>
                  <a:txBody>
                    <a:bodyPr/>
                    <a:lstStyle/>
                    <a:p>
                      <a:pPr algn="ctr"/>
                      <a:r>
                        <a:rPr lang="ru-RU" sz="1000" b="1" dirty="0">
                          <a:latin typeface="Times New Roman" panose="02020603050405020304" pitchFamily="18" charset="0"/>
                          <a:cs typeface="Times New Roman" panose="02020603050405020304" pitchFamily="18" charset="0"/>
                        </a:rPr>
                        <a:t>108,3</a:t>
                      </a:r>
                    </a:p>
                  </a:txBody>
                  <a:tcPr/>
                </a:tc>
                <a:tc>
                  <a:txBody>
                    <a:bodyPr/>
                    <a:lstStyle/>
                    <a:p>
                      <a:pPr algn="ctr"/>
                      <a:r>
                        <a:rPr lang="ru-RU" sz="1000" b="1" dirty="0">
                          <a:latin typeface="Times New Roman" panose="02020603050405020304" pitchFamily="18" charset="0"/>
                          <a:cs typeface="Times New Roman" panose="02020603050405020304" pitchFamily="18" charset="0"/>
                        </a:rPr>
                        <a:t>106,1</a:t>
                      </a:r>
                    </a:p>
                  </a:txBody>
                  <a:tcPr/>
                </a:tc>
                <a:tc>
                  <a:txBody>
                    <a:bodyPr/>
                    <a:lstStyle/>
                    <a:p>
                      <a:pPr algn="ctr"/>
                      <a:r>
                        <a:rPr lang="ru-RU" sz="1000" b="1" dirty="0">
                          <a:latin typeface="Times New Roman" panose="02020603050405020304" pitchFamily="18" charset="0"/>
                          <a:cs typeface="Times New Roman" panose="02020603050405020304" pitchFamily="18" charset="0"/>
                        </a:rPr>
                        <a:t>954610997,83</a:t>
                      </a:r>
                    </a:p>
                  </a:txBody>
                  <a:tcPr/>
                </a:tc>
                <a:tc>
                  <a:txBody>
                    <a:bodyPr/>
                    <a:lstStyle/>
                    <a:p>
                      <a:pPr algn="ctr"/>
                      <a:r>
                        <a:rPr lang="ru-RU" sz="1000" b="1" dirty="0">
                          <a:latin typeface="Times New Roman" panose="02020603050405020304" pitchFamily="18" charset="0"/>
                          <a:cs typeface="Times New Roman" panose="02020603050405020304" pitchFamily="18" charset="0"/>
                        </a:rPr>
                        <a:t>975332213,10</a:t>
                      </a:r>
                    </a:p>
                  </a:txBody>
                  <a:tcPr/>
                </a:tc>
                <a:extLst>
                  <a:ext uri="{0D108BD9-81ED-4DB2-BD59-A6C34878D82A}">
                    <a16:rowId xmlns:a16="http://schemas.microsoft.com/office/drawing/2014/main" val="3811614520"/>
                  </a:ext>
                </a:extLst>
              </a:tr>
            </a:tbl>
          </a:graphicData>
        </a:graphic>
      </p:graphicFrame>
      <p:graphicFrame>
        <p:nvGraphicFramePr>
          <p:cNvPr id="8" name="Диаграмма 7">
            <a:extLst>
              <a:ext uri="{FF2B5EF4-FFF2-40B4-BE49-F238E27FC236}">
                <a16:creationId xmlns:a16="http://schemas.microsoft.com/office/drawing/2014/main" id="{D7B2A36B-CC13-FC86-29F4-C3BB82B90D27}"/>
              </a:ext>
            </a:extLst>
          </p:cNvPr>
          <p:cNvGraphicFramePr/>
          <p:nvPr>
            <p:extLst>
              <p:ext uri="{D42A27DB-BD31-4B8C-83A1-F6EECF244321}">
                <p14:modId xmlns:p14="http://schemas.microsoft.com/office/powerpoint/2010/main" val="3367357917"/>
              </p:ext>
            </p:extLst>
          </p:nvPr>
        </p:nvGraphicFramePr>
        <p:xfrm>
          <a:off x="597482" y="3145871"/>
          <a:ext cx="10253864" cy="341907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6287757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58BFFE0-64DC-8DF5-2949-AF4F4F8CC868}"/>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196C97B6-3327-AAF1-B820-2CEEAA5485A5}"/>
              </a:ext>
            </a:extLst>
          </p:cNvPr>
          <p:cNvSpPr txBox="1"/>
          <p:nvPr/>
        </p:nvSpPr>
        <p:spPr>
          <a:xfrm>
            <a:off x="1086374" y="52287"/>
            <a:ext cx="9412448" cy="276999"/>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200" b="1" i="0" u="none" strike="noStrike" kern="1200" cap="none" spc="0" normalizeH="0" baseline="0" noProof="0" dirty="0">
                <a:ln>
                  <a:noFill/>
                </a:ln>
                <a:solidFill>
                  <a:srgbClr val="0000CC"/>
                </a:solidFill>
                <a:uLnTx/>
                <a:uFillTx/>
                <a:latin typeface="Times New Roman" panose="02020603050405020304" pitchFamily="18" charset="0"/>
                <a:ea typeface="+mn-ea"/>
                <a:cs typeface="Times New Roman" panose="02020603050405020304" pitchFamily="18" charset="0"/>
              </a:rPr>
              <a:t>Расходы бюджета округа по </a:t>
            </a:r>
            <a:r>
              <a:rPr lang="ru-RU" sz="1200" b="1" dirty="0">
                <a:solidFill>
                  <a:srgbClr val="0000CC"/>
                </a:solidFill>
                <a:latin typeface="Times New Roman" panose="02020603050405020304" pitchFamily="18" charset="0"/>
                <a:cs typeface="Times New Roman" panose="02020603050405020304" pitchFamily="18" charset="0"/>
              </a:rPr>
              <a:t>муниципальным программам</a:t>
            </a:r>
            <a:r>
              <a:rPr kumimoji="0" lang="ru-RU" sz="1200" b="1" i="0" u="none" strike="noStrike" kern="1200" cap="none" spc="0" normalizeH="0" baseline="0" noProof="0" dirty="0">
                <a:ln>
                  <a:noFill/>
                </a:ln>
                <a:solidFill>
                  <a:srgbClr val="0000CC"/>
                </a:solidFill>
                <a:uLnTx/>
                <a:uFillTx/>
                <a:latin typeface="Times New Roman" panose="02020603050405020304" pitchFamily="18" charset="0"/>
                <a:ea typeface="+mn-ea"/>
                <a:cs typeface="Times New Roman" panose="02020603050405020304" pitchFamily="18" charset="0"/>
              </a:rPr>
              <a:t>(руб.)</a:t>
            </a:r>
          </a:p>
        </p:txBody>
      </p:sp>
      <p:graphicFrame>
        <p:nvGraphicFramePr>
          <p:cNvPr id="4" name="Таблица 6">
            <a:extLst>
              <a:ext uri="{FF2B5EF4-FFF2-40B4-BE49-F238E27FC236}">
                <a16:creationId xmlns:a16="http://schemas.microsoft.com/office/drawing/2014/main" id="{540BD7DC-0404-4200-6749-71D02C4F17C4}"/>
              </a:ext>
            </a:extLst>
          </p:cNvPr>
          <p:cNvGraphicFramePr>
            <a:graphicFrameLocks noGrp="1"/>
          </p:cNvGraphicFramePr>
          <p:nvPr>
            <p:extLst>
              <p:ext uri="{D42A27DB-BD31-4B8C-83A1-F6EECF244321}">
                <p14:modId xmlns:p14="http://schemas.microsoft.com/office/powerpoint/2010/main" val="2606194923"/>
              </p:ext>
            </p:extLst>
          </p:nvPr>
        </p:nvGraphicFramePr>
        <p:xfrm>
          <a:off x="190635" y="381573"/>
          <a:ext cx="11810729" cy="5512059"/>
        </p:xfrm>
        <a:graphic>
          <a:graphicData uri="http://schemas.openxmlformats.org/drawingml/2006/table">
            <a:tbl>
              <a:tblPr firstRow="1" bandRow="1">
                <a:tableStyleId>{C4B1156A-380E-4F78-BDF5-A606A8083BF9}</a:tableStyleId>
              </a:tblPr>
              <a:tblGrid>
                <a:gridCol w="5027318">
                  <a:extLst>
                    <a:ext uri="{9D8B030D-6E8A-4147-A177-3AD203B41FA5}">
                      <a16:colId xmlns:a16="http://schemas.microsoft.com/office/drawing/2014/main" val="222308242"/>
                    </a:ext>
                  </a:extLst>
                </a:gridCol>
                <a:gridCol w="1082180">
                  <a:extLst>
                    <a:ext uri="{9D8B030D-6E8A-4147-A177-3AD203B41FA5}">
                      <a16:colId xmlns:a16="http://schemas.microsoft.com/office/drawing/2014/main" val="167635593"/>
                    </a:ext>
                  </a:extLst>
                </a:gridCol>
                <a:gridCol w="1073791">
                  <a:extLst>
                    <a:ext uri="{9D8B030D-6E8A-4147-A177-3AD203B41FA5}">
                      <a16:colId xmlns:a16="http://schemas.microsoft.com/office/drawing/2014/main" val="1102175848"/>
                    </a:ext>
                  </a:extLst>
                </a:gridCol>
                <a:gridCol w="1124125">
                  <a:extLst>
                    <a:ext uri="{9D8B030D-6E8A-4147-A177-3AD203B41FA5}">
                      <a16:colId xmlns:a16="http://schemas.microsoft.com/office/drawing/2014/main" val="4111027455"/>
                    </a:ext>
                  </a:extLst>
                </a:gridCol>
                <a:gridCol w="796954">
                  <a:extLst>
                    <a:ext uri="{9D8B030D-6E8A-4147-A177-3AD203B41FA5}">
                      <a16:colId xmlns:a16="http://schemas.microsoft.com/office/drawing/2014/main" val="1012964849"/>
                    </a:ext>
                  </a:extLst>
                </a:gridCol>
                <a:gridCol w="755009">
                  <a:extLst>
                    <a:ext uri="{9D8B030D-6E8A-4147-A177-3AD203B41FA5}">
                      <a16:colId xmlns:a16="http://schemas.microsoft.com/office/drawing/2014/main" val="4090492372"/>
                    </a:ext>
                  </a:extLst>
                </a:gridCol>
                <a:gridCol w="1006679">
                  <a:extLst>
                    <a:ext uri="{9D8B030D-6E8A-4147-A177-3AD203B41FA5}">
                      <a16:colId xmlns:a16="http://schemas.microsoft.com/office/drawing/2014/main" val="2136198863"/>
                    </a:ext>
                  </a:extLst>
                </a:gridCol>
                <a:gridCol w="944673">
                  <a:extLst>
                    <a:ext uri="{9D8B030D-6E8A-4147-A177-3AD203B41FA5}">
                      <a16:colId xmlns:a16="http://schemas.microsoft.com/office/drawing/2014/main" val="1095838260"/>
                    </a:ext>
                  </a:extLst>
                </a:gridCol>
              </a:tblGrid>
              <a:tr h="182293">
                <a:tc>
                  <a:txBody>
                    <a:bodyPr/>
                    <a:lstStyle/>
                    <a:p>
                      <a:pPr algn="ctr"/>
                      <a:r>
                        <a:rPr lang="ru-RU" sz="1000" dirty="0">
                          <a:latin typeface="Times New Roman" pitchFamily="18" charset="0"/>
                          <a:cs typeface="Times New Roman" pitchFamily="18" charset="0"/>
                        </a:rPr>
                        <a:t>Наименование программы</a:t>
                      </a:r>
                    </a:p>
                  </a:txBody>
                  <a:tcPr/>
                </a:tc>
                <a:tc>
                  <a:txBody>
                    <a:bodyPr/>
                    <a:lstStyle/>
                    <a:p>
                      <a:pPr algn="ctr"/>
                      <a:r>
                        <a:rPr lang="ru-RU" sz="1000" dirty="0">
                          <a:latin typeface="Times New Roman" pitchFamily="18" charset="0"/>
                          <a:cs typeface="Times New Roman" pitchFamily="18" charset="0"/>
                        </a:rPr>
                        <a:t>2024г (отчет)</a:t>
                      </a:r>
                    </a:p>
                  </a:txBody>
                  <a:tcPr/>
                </a:tc>
                <a:tc>
                  <a:txBody>
                    <a:bodyPr/>
                    <a:lstStyle/>
                    <a:p>
                      <a:pPr algn="ctr"/>
                      <a:r>
                        <a:rPr lang="ru-RU" sz="1000" dirty="0">
                          <a:latin typeface="Times New Roman" pitchFamily="18" charset="0"/>
                          <a:cs typeface="Times New Roman" pitchFamily="18" charset="0"/>
                        </a:rPr>
                        <a:t>2025 (оценка)</a:t>
                      </a:r>
                    </a:p>
                  </a:txBody>
                  <a:tcPr/>
                </a:tc>
                <a:tc>
                  <a:txBody>
                    <a:bodyPr/>
                    <a:lstStyle/>
                    <a:p>
                      <a:pPr algn="ctr"/>
                      <a:r>
                        <a:rPr lang="ru-RU" sz="1000" dirty="0">
                          <a:latin typeface="Times New Roman" pitchFamily="18" charset="0"/>
                          <a:cs typeface="Times New Roman" pitchFamily="18" charset="0"/>
                        </a:rPr>
                        <a:t>2026г (прогноз)</a:t>
                      </a:r>
                    </a:p>
                  </a:txBody>
                  <a:tcPr/>
                </a:tc>
                <a:tc>
                  <a:txBody>
                    <a:bodyPr/>
                    <a:lstStyle/>
                    <a:p>
                      <a:pPr algn="ctr"/>
                      <a:r>
                        <a:rPr lang="ru-RU" sz="1000" dirty="0">
                          <a:latin typeface="Times New Roman" pitchFamily="18" charset="0"/>
                          <a:cs typeface="Times New Roman" pitchFamily="18" charset="0"/>
                        </a:rPr>
                        <a:t>% 2026г к 2024г</a:t>
                      </a:r>
                    </a:p>
                  </a:txBody>
                  <a:tcPr/>
                </a:tc>
                <a:tc>
                  <a:txBody>
                    <a:bodyPr/>
                    <a:lstStyle/>
                    <a:p>
                      <a:pPr algn="ctr"/>
                      <a:r>
                        <a:rPr lang="ru-RU" sz="1000" dirty="0">
                          <a:latin typeface="Times New Roman" pitchFamily="18" charset="0"/>
                          <a:cs typeface="Times New Roman" pitchFamily="18" charset="0"/>
                        </a:rPr>
                        <a:t>%2026г к 2025г</a:t>
                      </a:r>
                    </a:p>
                  </a:txBody>
                  <a:tcPr/>
                </a:tc>
                <a:tc>
                  <a:txBody>
                    <a:bodyPr/>
                    <a:lstStyle/>
                    <a:p>
                      <a:pPr algn="ctr"/>
                      <a:r>
                        <a:rPr lang="ru-RU" sz="1000" dirty="0">
                          <a:latin typeface="Times New Roman" pitchFamily="18" charset="0"/>
                          <a:cs typeface="Times New Roman" pitchFamily="18" charset="0"/>
                        </a:rPr>
                        <a:t>2027г (прогноз)</a:t>
                      </a:r>
                    </a:p>
                  </a:txBody>
                  <a:tcPr/>
                </a:tc>
                <a:tc>
                  <a:txBody>
                    <a:bodyPr/>
                    <a:lstStyle/>
                    <a:p>
                      <a:pPr algn="ctr"/>
                      <a:r>
                        <a:rPr lang="ru-RU" sz="1000" dirty="0">
                          <a:latin typeface="Times New Roman" pitchFamily="18" charset="0"/>
                          <a:cs typeface="Times New Roman" pitchFamily="18" charset="0"/>
                        </a:rPr>
                        <a:t>2028г (прогноз)</a:t>
                      </a:r>
                    </a:p>
                  </a:txBody>
                  <a:tcPr/>
                </a:tc>
                <a:extLst>
                  <a:ext uri="{0D108BD9-81ED-4DB2-BD59-A6C34878D82A}">
                    <a16:rowId xmlns:a16="http://schemas.microsoft.com/office/drawing/2014/main" val="3008462965"/>
                  </a:ext>
                </a:extLst>
              </a:tr>
              <a:tr h="182293">
                <a:tc>
                  <a:txBody>
                    <a:bodyPr/>
                    <a:lstStyle/>
                    <a:p>
                      <a:pPr algn="ctr"/>
                      <a:r>
                        <a:rPr lang="ru-RU" sz="1000" b="1" dirty="0">
                          <a:latin typeface="Times New Roman" pitchFamily="18" charset="0"/>
                          <a:cs typeface="Times New Roman" pitchFamily="18" charset="0"/>
                        </a:rPr>
                        <a:t>СОЦИАЛЬНОЙ НАПРАВЛЕННОСТИ</a:t>
                      </a:r>
                    </a:p>
                  </a:txBody>
                  <a:tcPr/>
                </a:tc>
                <a:tc>
                  <a:txBody>
                    <a:bodyPr/>
                    <a:lstStyle/>
                    <a:p>
                      <a:pPr algn="ct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extLst>
                  <a:ext uri="{0D108BD9-81ED-4DB2-BD59-A6C34878D82A}">
                    <a16:rowId xmlns:a16="http://schemas.microsoft.com/office/drawing/2014/main" val="1946775879"/>
                  </a:ext>
                </a:extLst>
              </a:tr>
              <a:tr h="195778">
                <a:tc>
                  <a:txBody>
                    <a:bodyPr/>
                    <a:lstStyle/>
                    <a:p>
                      <a:pPr algn="just"/>
                      <a:r>
                        <a:rPr lang="ru-RU" sz="1000" b="1" i="1" dirty="0">
                          <a:latin typeface="Times New Roman" pitchFamily="18" charset="0"/>
                          <a:cs typeface="Times New Roman" pitchFamily="18" charset="0"/>
                        </a:rPr>
                        <a:t>МП «Развитие образования»</a:t>
                      </a:r>
                    </a:p>
                  </a:txBody>
                  <a:tcPr/>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482494974,24</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525139454,03</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630615645,24</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130,7</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120,1</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597775167,24</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620699774,30</a:t>
                      </a:r>
                    </a:p>
                  </a:txBody>
                  <a:tcPr marL="7620" marR="7620" marT="7620" marB="0"/>
                </a:tc>
                <a:extLst>
                  <a:ext uri="{0D108BD9-81ED-4DB2-BD59-A6C34878D82A}">
                    <a16:rowId xmlns:a16="http://schemas.microsoft.com/office/drawing/2014/main" val="1759804768"/>
                  </a:ext>
                </a:extLst>
              </a:tr>
              <a:tr h="195778">
                <a:tc>
                  <a:txBody>
                    <a:bodyPr/>
                    <a:lstStyle/>
                    <a:p>
                      <a:pPr algn="just"/>
                      <a:r>
                        <a:rPr lang="ru-RU" sz="1000" b="0" i="0" dirty="0">
                          <a:latin typeface="Times New Roman" pitchFamily="18" charset="0"/>
                          <a:cs typeface="Times New Roman" pitchFamily="18" charset="0"/>
                        </a:rPr>
                        <a:t>Подпрограмма: Развитие дошкольного образования</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103803940,05</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116487036,00</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137144801,00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132,1</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117,7</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138939986,00</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143798061,00</a:t>
                      </a:r>
                    </a:p>
                  </a:txBody>
                  <a:tcPr marL="7620" marR="7620" marT="7620" marB="0"/>
                </a:tc>
                <a:extLst>
                  <a:ext uri="{0D108BD9-81ED-4DB2-BD59-A6C34878D82A}">
                    <a16:rowId xmlns:a16="http://schemas.microsoft.com/office/drawing/2014/main" val="2234006962"/>
                  </a:ext>
                </a:extLst>
              </a:tr>
              <a:tr h="195778">
                <a:tc>
                  <a:txBody>
                    <a:bodyPr/>
                    <a:lstStyle/>
                    <a:p>
                      <a:pPr algn="just"/>
                      <a:r>
                        <a:rPr lang="ru-RU" sz="1000" b="0" i="0" dirty="0">
                          <a:latin typeface="Times New Roman" pitchFamily="18" charset="0"/>
                          <a:cs typeface="Times New Roman" pitchFamily="18" charset="0"/>
                        </a:rPr>
                        <a:t>Подпрограмма «Развитие общего образования</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304760560,21</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335376275,13</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409075322,78</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134,2</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122,00</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380795398,85</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397582135,69</a:t>
                      </a:r>
                    </a:p>
                  </a:txBody>
                  <a:tcPr marL="7620" marR="7620" marT="7620" marB="0"/>
                </a:tc>
                <a:extLst>
                  <a:ext uri="{0D108BD9-81ED-4DB2-BD59-A6C34878D82A}">
                    <a16:rowId xmlns:a16="http://schemas.microsoft.com/office/drawing/2014/main" val="1333506095"/>
                  </a:ext>
                </a:extLst>
              </a:tr>
              <a:tr h="195778">
                <a:tc>
                  <a:txBody>
                    <a:bodyPr/>
                    <a:lstStyle/>
                    <a:p>
                      <a:pPr algn="just"/>
                      <a:r>
                        <a:rPr lang="ru-RU" sz="1000" b="0" i="0" dirty="0">
                          <a:latin typeface="Times New Roman" pitchFamily="18" charset="0"/>
                          <a:cs typeface="Times New Roman" pitchFamily="18" charset="0"/>
                        </a:rPr>
                        <a:t>Подпрограмма «Дополнительное образование и воспитание детей»</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23552609,01</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15235912,00</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19152350,31</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81,3</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125,7</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18400000,00</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19660000,00</a:t>
                      </a:r>
                    </a:p>
                  </a:txBody>
                  <a:tcPr marL="7620" marR="7620" marT="7620" marB="0"/>
                </a:tc>
                <a:extLst>
                  <a:ext uri="{0D108BD9-81ED-4DB2-BD59-A6C34878D82A}">
                    <a16:rowId xmlns:a16="http://schemas.microsoft.com/office/drawing/2014/main" val="914063874"/>
                  </a:ext>
                </a:extLst>
              </a:tr>
              <a:tr h="195778">
                <a:tc>
                  <a:txBody>
                    <a:bodyPr/>
                    <a:lstStyle/>
                    <a:p>
                      <a:pPr algn="just"/>
                      <a:r>
                        <a:rPr lang="ru-RU" sz="1000" b="0" i="0" dirty="0">
                          <a:latin typeface="Times New Roman" pitchFamily="18" charset="0"/>
                          <a:cs typeface="Times New Roman" pitchFamily="18" charset="0"/>
                        </a:rPr>
                        <a:t>Подпрограмма «Организация отдыха, оздоровления и занятости детей и молодежи»</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2969499,74</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3580237,40</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5962717,86</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200,8</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166,6</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4953279,89</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5151465,61</a:t>
                      </a:r>
                    </a:p>
                  </a:txBody>
                  <a:tcPr marL="7620" marR="7620" marT="7620" marB="0"/>
                </a:tc>
                <a:extLst>
                  <a:ext uri="{0D108BD9-81ED-4DB2-BD59-A6C34878D82A}">
                    <a16:rowId xmlns:a16="http://schemas.microsoft.com/office/drawing/2014/main" val="1347529709"/>
                  </a:ext>
                </a:extLst>
              </a:tr>
              <a:tr h="195778">
                <a:tc>
                  <a:txBody>
                    <a:bodyPr/>
                    <a:lstStyle/>
                    <a:p>
                      <a:pPr algn="just"/>
                      <a:r>
                        <a:rPr lang="ru-RU" sz="1000" b="0" i="0" dirty="0">
                          <a:latin typeface="Times New Roman" pitchFamily="18" charset="0"/>
                          <a:cs typeface="Times New Roman" pitchFamily="18" charset="0"/>
                        </a:rPr>
                        <a:t>Подпрограмма «Руководство и управление в сфере образования»</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28518901,51</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33488356,00</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33376852,00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117,0</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99,7</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29626726,00</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29869774,00</a:t>
                      </a:r>
                    </a:p>
                  </a:txBody>
                  <a:tcPr marL="7620" marR="7620" marT="7620" marB="0"/>
                </a:tc>
                <a:extLst>
                  <a:ext uri="{0D108BD9-81ED-4DB2-BD59-A6C34878D82A}">
                    <a16:rowId xmlns:a16="http://schemas.microsoft.com/office/drawing/2014/main" val="457012230"/>
                  </a:ext>
                </a:extLst>
              </a:tr>
              <a:tr h="195778">
                <a:tc>
                  <a:txBody>
                    <a:bodyPr/>
                    <a:lstStyle/>
                    <a:p>
                      <a:pPr algn="just"/>
                      <a:r>
                        <a:rPr lang="ru-RU" sz="1000" b="0" i="0" dirty="0">
                          <a:latin typeface="Times New Roman" pitchFamily="18" charset="0"/>
                          <a:cs typeface="Times New Roman" pitchFamily="18" charset="0"/>
                        </a:rPr>
                        <a:t>Подпрограмма «Школьное питание»</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18889463,72</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20971637,50</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25903601,29</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137,1</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123,5</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25059776,50</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24638338,00</a:t>
                      </a:r>
                    </a:p>
                  </a:txBody>
                  <a:tcPr marL="7620" marR="7620" marT="7620" marB="0"/>
                </a:tc>
                <a:extLst>
                  <a:ext uri="{0D108BD9-81ED-4DB2-BD59-A6C34878D82A}">
                    <a16:rowId xmlns:a16="http://schemas.microsoft.com/office/drawing/2014/main" val="2192044100"/>
                  </a:ext>
                </a:extLst>
              </a:tr>
              <a:tr h="257419">
                <a:tc>
                  <a:txBody>
                    <a:bodyPr/>
                    <a:lstStyle/>
                    <a:p>
                      <a:pPr algn="just"/>
                      <a:r>
                        <a:rPr lang="ru-RU" sz="1000" b="1" i="1" dirty="0">
                          <a:latin typeface="Times New Roman" pitchFamily="18" charset="0"/>
                          <a:cs typeface="Times New Roman" pitchFamily="18" charset="0"/>
                        </a:rPr>
                        <a:t>МП «Развитие молодежной политики и патриотического воспитания граждан»</a:t>
                      </a:r>
                    </a:p>
                  </a:txBody>
                  <a:tcPr/>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578300,00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349800,00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330000,00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57,1</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94,3</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330000,00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330000,00</a:t>
                      </a:r>
                    </a:p>
                  </a:txBody>
                  <a:tcPr marL="7620" marR="7620" marT="7620" marB="0"/>
                </a:tc>
                <a:extLst>
                  <a:ext uri="{0D108BD9-81ED-4DB2-BD59-A6C34878D82A}">
                    <a16:rowId xmlns:a16="http://schemas.microsoft.com/office/drawing/2014/main" val="3251504740"/>
                  </a:ext>
                </a:extLst>
              </a:tr>
              <a:tr h="257419">
                <a:tc>
                  <a:txBody>
                    <a:bodyPr/>
                    <a:lstStyle/>
                    <a:p>
                      <a:pPr algn="just"/>
                      <a:r>
                        <a:rPr lang="ru-RU" sz="1000" b="0" i="0" dirty="0">
                          <a:latin typeface="Times New Roman" pitchFamily="18" charset="0"/>
                          <a:cs typeface="Times New Roman" pitchFamily="18" charset="0"/>
                        </a:rPr>
                        <a:t>Подпрограмма «Патриотическое воспитание»</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178300,00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239800,00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220000,00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123,4</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91,7</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220000,00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220000,00</a:t>
                      </a:r>
                    </a:p>
                  </a:txBody>
                  <a:tcPr marL="7620" marR="7620" marT="7620" marB="0"/>
                </a:tc>
                <a:extLst>
                  <a:ext uri="{0D108BD9-81ED-4DB2-BD59-A6C34878D82A}">
                    <a16:rowId xmlns:a16="http://schemas.microsoft.com/office/drawing/2014/main" val="253125718"/>
                  </a:ext>
                </a:extLst>
              </a:tr>
              <a:tr h="257419">
                <a:tc>
                  <a:txBody>
                    <a:bodyPr/>
                    <a:lstStyle/>
                    <a:p>
                      <a:pPr algn="just"/>
                      <a:r>
                        <a:rPr lang="ru-RU" sz="1000" b="0" i="0" dirty="0">
                          <a:latin typeface="Times New Roman" pitchFamily="18" charset="0"/>
                          <a:cs typeface="Times New Roman" pitchFamily="18" charset="0"/>
                        </a:rPr>
                        <a:t>Подпрограмма «Молодежь Анучинского округа»</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400000,00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27,5</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110000,00</a:t>
                      </a:r>
                    </a:p>
                  </a:txBody>
                  <a:tcPr marL="7620" marR="7620" marT="7620" marB="0"/>
                </a:tc>
                <a:extLst>
                  <a:ext uri="{0D108BD9-81ED-4DB2-BD59-A6C34878D82A}">
                    <a16:rowId xmlns:a16="http://schemas.microsoft.com/office/drawing/2014/main" val="2947577513"/>
                  </a:ext>
                </a:extLst>
              </a:tr>
              <a:tr h="180774">
                <a:tc>
                  <a:txBody>
                    <a:bodyPr/>
                    <a:lstStyle/>
                    <a:p>
                      <a:pPr algn="just" fontAlgn="b"/>
                      <a:r>
                        <a:rPr lang="ru-RU" sz="1000" b="1" i="1" u="none" strike="noStrike" dirty="0">
                          <a:effectLst/>
                          <a:latin typeface="Times New Roman" panose="02020603050405020304" pitchFamily="18" charset="0"/>
                          <a:cs typeface="Times New Roman" panose="02020603050405020304" pitchFamily="18" charset="0"/>
                        </a:rPr>
                        <a:t>МП «Обеспечение жильем молодых семей»</a:t>
                      </a:r>
                      <a:endParaRPr lang="ru-RU" sz="1000" b="1" i="1"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8777160,00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5419260,00</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4183200,00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47,7</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77,2</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2338930,95</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2326060,92</a:t>
                      </a:r>
                    </a:p>
                  </a:txBody>
                  <a:tcPr marL="7620" marR="7620" marT="7620" marB="0"/>
                </a:tc>
                <a:extLst>
                  <a:ext uri="{0D108BD9-81ED-4DB2-BD59-A6C34878D82A}">
                    <a16:rowId xmlns:a16="http://schemas.microsoft.com/office/drawing/2014/main" val="408203128"/>
                  </a:ext>
                </a:extLst>
              </a:tr>
              <a:tr h="263620">
                <a:tc>
                  <a:txBody>
                    <a:bodyPr/>
                    <a:lstStyle/>
                    <a:p>
                      <a:pPr algn="just" fontAlgn="b"/>
                      <a:r>
                        <a:rPr lang="ru-RU" sz="1000" b="1" i="1" u="none" strike="noStrike" dirty="0">
                          <a:effectLst/>
                          <a:latin typeface="Times New Roman" panose="02020603050405020304" pitchFamily="18" charset="0"/>
                          <a:cs typeface="Times New Roman" panose="02020603050405020304" pitchFamily="18" charset="0"/>
                        </a:rPr>
                        <a:t>МП «Социальная поддержка инвалидов «Доступная среда»»</a:t>
                      </a:r>
                      <a:endParaRPr lang="ru-RU" sz="1000" b="1" i="1"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123000,00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83000,00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83000,00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67,5</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100,0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83000,00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83000,00</a:t>
                      </a:r>
                    </a:p>
                  </a:txBody>
                  <a:tcPr marL="7620" marR="7620" marT="7620" marB="0"/>
                </a:tc>
                <a:extLst>
                  <a:ext uri="{0D108BD9-81ED-4DB2-BD59-A6C34878D82A}">
                    <a16:rowId xmlns:a16="http://schemas.microsoft.com/office/drawing/2014/main" val="618865041"/>
                  </a:ext>
                </a:extLst>
              </a:tr>
              <a:tr h="232580">
                <a:tc>
                  <a:txBody>
                    <a:bodyPr/>
                    <a:lstStyle/>
                    <a:p>
                      <a:pPr algn="just" fontAlgn="b"/>
                      <a:r>
                        <a:rPr lang="ru-RU" sz="1000" b="1" i="1" u="none" strike="noStrike" dirty="0">
                          <a:effectLst/>
                          <a:latin typeface="Times New Roman" panose="02020603050405020304" pitchFamily="18" charset="0"/>
                          <a:cs typeface="Times New Roman" panose="02020603050405020304" pitchFamily="18" charset="0"/>
                        </a:rPr>
                        <a:t>МП «Развитие физической культуры, спорта и туризма»</a:t>
                      </a:r>
                      <a:endParaRPr lang="ru-RU" sz="1000" b="1" i="1"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5651906,71</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1549500,00</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1585000,00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28,0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102,3</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930666,59</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930719,70</a:t>
                      </a:r>
                    </a:p>
                  </a:txBody>
                  <a:tcPr marL="7620" marR="7620" marT="7620" marB="0"/>
                </a:tc>
                <a:extLst>
                  <a:ext uri="{0D108BD9-81ED-4DB2-BD59-A6C34878D82A}">
                    <a16:rowId xmlns:a16="http://schemas.microsoft.com/office/drawing/2014/main" val="1644966778"/>
                  </a:ext>
                </a:extLst>
              </a:tr>
              <a:tr h="232580">
                <a:tc>
                  <a:txBody>
                    <a:bodyPr/>
                    <a:lstStyle/>
                    <a:p>
                      <a:pPr algn="just" fontAlgn="b"/>
                      <a:r>
                        <a:rPr lang="ru-RU" sz="1000" b="0" i="0" u="none" strike="noStrike" dirty="0">
                          <a:solidFill>
                            <a:srgbClr val="000000"/>
                          </a:solidFill>
                          <a:effectLst/>
                          <a:latin typeface="Times New Roman" pitchFamily="18" charset="0"/>
                          <a:cs typeface="Times New Roman" pitchFamily="18" charset="0"/>
                        </a:rPr>
                        <a:t>Подпрограмма «Развитие физической культуры и спорта»</a:t>
                      </a: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5151906,71</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1035240,00</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985000,00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19,1</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95,1</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830666,59</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830719,70</a:t>
                      </a:r>
                    </a:p>
                  </a:txBody>
                  <a:tcPr marL="7620" marR="7620" marT="7620" marB="0"/>
                </a:tc>
                <a:extLst>
                  <a:ext uri="{0D108BD9-81ED-4DB2-BD59-A6C34878D82A}">
                    <a16:rowId xmlns:a16="http://schemas.microsoft.com/office/drawing/2014/main" val="3183194747"/>
                  </a:ext>
                </a:extLst>
              </a:tr>
              <a:tr h="232580">
                <a:tc>
                  <a:txBody>
                    <a:bodyPr/>
                    <a:lstStyle/>
                    <a:p>
                      <a:pPr algn="just" fontAlgn="b"/>
                      <a:r>
                        <a:rPr lang="ru-RU" sz="1000" b="0" i="0" u="none" strike="noStrike" dirty="0">
                          <a:solidFill>
                            <a:srgbClr val="000000"/>
                          </a:solidFill>
                          <a:effectLst/>
                          <a:latin typeface="Times New Roman" pitchFamily="18" charset="0"/>
                          <a:cs typeface="Times New Roman" pitchFamily="18" charset="0"/>
                        </a:rPr>
                        <a:t>Подпрограмма «Развитие внутреннего и въездного туризма»</a:t>
                      </a: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500000,00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514260,00</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600000,00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120,0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116,7</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100000,00</a:t>
                      </a:r>
                    </a:p>
                  </a:txBody>
                  <a:tcPr marL="7620" marR="7620" marT="7620" marB="0"/>
                </a:tc>
                <a:extLst>
                  <a:ext uri="{0D108BD9-81ED-4DB2-BD59-A6C34878D82A}">
                    <a16:rowId xmlns:a16="http://schemas.microsoft.com/office/drawing/2014/main" val="1364716558"/>
                  </a:ext>
                </a:extLst>
              </a:tr>
              <a:tr h="0">
                <a:tc>
                  <a:txBody>
                    <a:bodyPr/>
                    <a:lstStyle/>
                    <a:p>
                      <a:pPr algn="just" fontAlgn="b"/>
                      <a:r>
                        <a:rPr lang="ru-RU" sz="1000" b="1" i="1" u="none" strike="noStrike" dirty="0">
                          <a:effectLst/>
                          <a:latin typeface="Times New Roman" panose="02020603050405020304" pitchFamily="18" charset="0"/>
                          <a:cs typeface="Times New Roman" panose="02020603050405020304" pitchFamily="18" charset="0"/>
                        </a:rPr>
                        <a:t>МП «Сохранение и развитие культуры»</a:t>
                      </a:r>
                      <a:endParaRPr lang="ru-RU" sz="1000" b="1" i="1"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98617816,50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150250846,21</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123214018,80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124,9</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82,0</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112449005,50</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117284384,50</a:t>
                      </a:r>
                    </a:p>
                  </a:txBody>
                  <a:tcPr marL="7620" marR="7620" marT="7620" marB="0"/>
                </a:tc>
                <a:extLst>
                  <a:ext uri="{0D108BD9-81ED-4DB2-BD59-A6C34878D82A}">
                    <a16:rowId xmlns:a16="http://schemas.microsoft.com/office/drawing/2014/main" val="2399572916"/>
                  </a:ext>
                </a:extLst>
              </a:tr>
              <a:tr h="0">
                <a:tc>
                  <a:txBody>
                    <a:bodyPr/>
                    <a:lstStyle/>
                    <a:p>
                      <a:pPr algn="just" fontAlgn="b"/>
                      <a:r>
                        <a:rPr lang="ru-RU" sz="1000" b="0" i="0" u="none" strike="noStrike" dirty="0">
                          <a:solidFill>
                            <a:srgbClr val="000000"/>
                          </a:solidFill>
                          <a:effectLst/>
                          <a:latin typeface="Times New Roman" pitchFamily="18" charset="0"/>
                          <a:cs typeface="Times New Roman" pitchFamily="18" charset="0"/>
                        </a:rPr>
                        <a:t>Подпрограмма «Обеспечение деятельности Анучинского историко-краеведческого музея»</a:t>
                      </a:r>
                    </a:p>
                  </a:txBody>
                  <a:tcPr marL="9525" marR="9525" marT="9525"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19584500,26</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7863100,00</a:t>
                      </a:r>
                    </a:p>
                  </a:txBody>
                  <a:tcPr marL="7620" marR="7620" marT="7620"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40,1</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5402793,00</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6268040,00</a:t>
                      </a:r>
                    </a:p>
                  </a:txBody>
                  <a:tcPr marL="7620" marR="7620" marT="7620" marB="0"/>
                </a:tc>
                <a:extLst>
                  <a:ext uri="{0D108BD9-81ED-4DB2-BD59-A6C34878D82A}">
                    <a16:rowId xmlns:a16="http://schemas.microsoft.com/office/drawing/2014/main" val="1670582571"/>
                  </a:ext>
                </a:extLst>
              </a:tr>
              <a:tr h="0">
                <a:tc>
                  <a:txBody>
                    <a:bodyPr/>
                    <a:lstStyle/>
                    <a:p>
                      <a:pPr algn="just" fontAlgn="b"/>
                      <a:r>
                        <a:rPr lang="ru-RU" sz="1000" b="0" i="0" u="none" strike="noStrike" dirty="0">
                          <a:solidFill>
                            <a:srgbClr val="000000"/>
                          </a:solidFill>
                          <a:effectLst/>
                          <a:latin typeface="Times New Roman" pitchFamily="18" charset="0"/>
                          <a:cs typeface="Times New Roman" pitchFamily="18" charset="0"/>
                        </a:rPr>
                        <a:t>Подпрограмма «Обеспечение деятельности учреждений культуры и библиотек»</a:t>
                      </a:r>
                    </a:p>
                  </a:txBody>
                  <a:tcPr marL="9525" marR="9525" marT="9525"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114175028,33</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100799518,80</a:t>
                      </a:r>
                    </a:p>
                  </a:txBody>
                  <a:tcPr marL="7620" marR="7620" marT="7620"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88,3</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91344812,50</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94322644,50</a:t>
                      </a:r>
                    </a:p>
                  </a:txBody>
                  <a:tcPr marL="7620" marR="7620" marT="7620" marB="0"/>
                </a:tc>
                <a:extLst>
                  <a:ext uri="{0D108BD9-81ED-4DB2-BD59-A6C34878D82A}">
                    <a16:rowId xmlns:a16="http://schemas.microsoft.com/office/drawing/2014/main" val="2323902304"/>
                  </a:ext>
                </a:extLst>
              </a:tr>
              <a:tr h="0">
                <a:tc>
                  <a:txBody>
                    <a:bodyPr/>
                    <a:lstStyle/>
                    <a:p>
                      <a:pPr algn="just" fontAlgn="b"/>
                      <a:r>
                        <a:rPr lang="ru-RU" sz="1000" b="0" i="0" u="none" strike="noStrike" dirty="0">
                          <a:solidFill>
                            <a:srgbClr val="000000"/>
                          </a:solidFill>
                          <a:effectLst/>
                          <a:latin typeface="Times New Roman" pitchFamily="18" charset="0"/>
                          <a:cs typeface="Times New Roman" pitchFamily="18" charset="0"/>
                        </a:rPr>
                        <a:t>Подпрограмма «Развитие дополнительного образования детей в области культуры и искусства»</a:t>
                      </a:r>
                    </a:p>
                  </a:txBody>
                  <a:tcPr marL="9525" marR="9525" marT="9525"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16491317,62</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14551400,00</a:t>
                      </a:r>
                    </a:p>
                  </a:txBody>
                  <a:tcPr marL="7620" marR="7620" marT="7620"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88,2</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15701400,00</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16693700,00</a:t>
                      </a:r>
                    </a:p>
                  </a:txBody>
                  <a:tcPr marL="7620" marR="7620" marT="7620" marB="0"/>
                </a:tc>
                <a:extLst>
                  <a:ext uri="{0D108BD9-81ED-4DB2-BD59-A6C34878D82A}">
                    <a16:rowId xmlns:a16="http://schemas.microsoft.com/office/drawing/2014/main" val="2112063199"/>
                  </a:ext>
                </a:extLst>
              </a:tr>
              <a:tr h="222632">
                <a:tc>
                  <a:txBody>
                    <a:bodyPr/>
                    <a:lstStyle/>
                    <a:p>
                      <a:pPr algn="just" fontAlgn="b"/>
                      <a:r>
                        <a:rPr lang="ru-RU" sz="1000" b="1" i="1" u="none" strike="noStrike" dirty="0">
                          <a:effectLst/>
                          <a:latin typeface="Times New Roman" panose="02020603050405020304" pitchFamily="18" charset="0"/>
                          <a:cs typeface="Times New Roman" panose="02020603050405020304" pitchFamily="18" charset="0"/>
                        </a:rPr>
                        <a:t>МП «Укрепление общественного здоровья»</a:t>
                      </a:r>
                      <a:endParaRPr lang="ru-RU" sz="1000" b="1" i="1"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153571,00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145200,00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165000,00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107,4</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113,6</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165000,00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165000,00</a:t>
                      </a:r>
                    </a:p>
                  </a:txBody>
                  <a:tcPr marL="7620" marR="7620" marT="7620" marB="0"/>
                </a:tc>
                <a:extLst>
                  <a:ext uri="{0D108BD9-81ED-4DB2-BD59-A6C34878D82A}">
                    <a16:rowId xmlns:a16="http://schemas.microsoft.com/office/drawing/2014/main" val="2159441106"/>
                  </a:ext>
                </a:extLst>
              </a:tr>
              <a:tr h="227976">
                <a:tc>
                  <a:txBody>
                    <a:bodyPr/>
                    <a:lstStyle/>
                    <a:p>
                      <a:pPr algn="ctr" fontAlgn="ctr"/>
                      <a:r>
                        <a:rPr lang="ru-RU" sz="1000" b="1" u="none" strike="noStrike" dirty="0">
                          <a:effectLst/>
                          <a:latin typeface="Times New Roman" panose="02020603050405020304" pitchFamily="18" charset="0"/>
                          <a:cs typeface="Times New Roman" panose="02020603050405020304" pitchFamily="18" charset="0"/>
                        </a:rPr>
                        <a:t>ИТОГО</a:t>
                      </a:r>
                      <a:endParaRPr lang="ru-RU" sz="1000" b="1"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596396728,45</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682937060,24</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760175864,04</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127,5</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111,3</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714071770,28</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741818939,42</a:t>
                      </a:r>
                    </a:p>
                  </a:txBody>
                  <a:tcPr marL="7620" marR="7620" marT="7620" marB="0"/>
                </a:tc>
                <a:extLst>
                  <a:ext uri="{0D108BD9-81ED-4DB2-BD59-A6C34878D82A}">
                    <a16:rowId xmlns:a16="http://schemas.microsoft.com/office/drawing/2014/main" val="1357753566"/>
                  </a:ext>
                </a:extLst>
              </a:tr>
            </a:tbl>
          </a:graphicData>
        </a:graphic>
      </p:graphicFrame>
    </p:spTree>
    <p:extLst>
      <p:ext uri="{BB962C8B-B14F-4D97-AF65-F5344CB8AC3E}">
        <p14:creationId xmlns:p14="http://schemas.microsoft.com/office/powerpoint/2010/main" val="11730140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C01B8F88-AC1C-4FFD-03DF-0256ABBC6FAE}"/>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CCE2AB47-7BAD-98C0-B4BA-4533A1FB6BE4}"/>
              </a:ext>
            </a:extLst>
          </p:cNvPr>
          <p:cNvSpPr txBox="1"/>
          <p:nvPr/>
        </p:nvSpPr>
        <p:spPr>
          <a:xfrm>
            <a:off x="1086374" y="52287"/>
            <a:ext cx="9412448" cy="276999"/>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200" b="1" i="0" u="none" strike="noStrike" kern="1200" cap="none" spc="0" normalizeH="0" baseline="0" noProof="0" dirty="0">
                <a:ln>
                  <a:noFill/>
                </a:ln>
                <a:solidFill>
                  <a:srgbClr val="0000CC"/>
                </a:solidFill>
                <a:uLnTx/>
                <a:uFillTx/>
                <a:latin typeface="Times New Roman" panose="02020603050405020304" pitchFamily="18" charset="0"/>
                <a:ea typeface="+mn-ea"/>
                <a:cs typeface="Times New Roman" panose="02020603050405020304" pitchFamily="18" charset="0"/>
              </a:rPr>
              <a:t>Расходы бюджета округа по </a:t>
            </a:r>
            <a:r>
              <a:rPr lang="ru-RU" sz="1200" b="1" dirty="0">
                <a:solidFill>
                  <a:srgbClr val="0000CC"/>
                </a:solidFill>
                <a:latin typeface="Times New Roman" panose="02020603050405020304" pitchFamily="18" charset="0"/>
                <a:cs typeface="Times New Roman" panose="02020603050405020304" pitchFamily="18" charset="0"/>
              </a:rPr>
              <a:t>муниципальным программам</a:t>
            </a:r>
            <a:r>
              <a:rPr kumimoji="0" lang="ru-RU" sz="1200" b="1" i="0" u="none" strike="noStrike" kern="1200" cap="none" spc="0" normalizeH="0" baseline="0" noProof="0" dirty="0">
                <a:ln>
                  <a:noFill/>
                </a:ln>
                <a:solidFill>
                  <a:srgbClr val="0000CC"/>
                </a:solidFill>
                <a:uLnTx/>
                <a:uFillTx/>
                <a:latin typeface="Times New Roman" panose="02020603050405020304" pitchFamily="18" charset="0"/>
                <a:ea typeface="+mn-ea"/>
                <a:cs typeface="Times New Roman" panose="02020603050405020304" pitchFamily="18" charset="0"/>
              </a:rPr>
              <a:t>(руб.) (продолжение)</a:t>
            </a:r>
          </a:p>
        </p:txBody>
      </p:sp>
      <p:graphicFrame>
        <p:nvGraphicFramePr>
          <p:cNvPr id="4" name="Таблица 6">
            <a:extLst>
              <a:ext uri="{FF2B5EF4-FFF2-40B4-BE49-F238E27FC236}">
                <a16:creationId xmlns:a16="http://schemas.microsoft.com/office/drawing/2014/main" id="{4C37506B-0D71-D201-EAC7-87EC22B9D0F4}"/>
              </a:ext>
            </a:extLst>
          </p:cNvPr>
          <p:cNvGraphicFramePr>
            <a:graphicFrameLocks noGrp="1"/>
          </p:cNvGraphicFramePr>
          <p:nvPr>
            <p:extLst>
              <p:ext uri="{D42A27DB-BD31-4B8C-83A1-F6EECF244321}">
                <p14:modId xmlns:p14="http://schemas.microsoft.com/office/powerpoint/2010/main" val="2040719499"/>
              </p:ext>
            </p:extLst>
          </p:nvPr>
        </p:nvGraphicFramePr>
        <p:xfrm>
          <a:off x="190635" y="381573"/>
          <a:ext cx="11810729" cy="6229022"/>
        </p:xfrm>
        <a:graphic>
          <a:graphicData uri="http://schemas.openxmlformats.org/drawingml/2006/table">
            <a:tbl>
              <a:tblPr firstRow="1" bandRow="1">
                <a:tableStyleId>{C4B1156A-380E-4F78-BDF5-A606A8083BF9}</a:tableStyleId>
              </a:tblPr>
              <a:tblGrid>
                <a:gridCol w="5027318">
                  <a:extLst>
                    <a:ext uri="{9D8B030D-6E8A-4147-A177-3AD203B41FA5}">
                      <a16:colId xmlns:a16="http://schemas.microsoft.com/office/drawing/2014/main" val="222308242"/>
                    </a:ext>
                  </a:extLst>
                </a:gridCol>
                <a:gridCol w="1082180">
                  <a:extLst>
                    <a:ext uri="{9D8B030D-6E8A-4147-A177-3AD203B41FA5}">
                      <a16:colId xmlns:a16="http://schemas.microsoft.com/office/drawing/2014/main" val="167635593"/>
                    </a:ext>
                  </a:extLst>
                </a:gridCol>
                <a:gridCol w="1073791">
                  <a:extLst>
                    <a:ext uri="{9D8B030D-6E8A-4147-A177-3AD203B41FA5}">
                      <a16:colId xmlns:a16="http://schemas.microsoft.com/office/drawing/2014/main" val="1102175848"/>
                    </a:ext>
                  </a:extLst>
                </a:gridCol>
                <a:gridCol w="1124125">
                  <a:extLst>
                    <a:ext uri="{9D8B030D-6E8A-4147-A177-3AD203B41FA5}">
                      <a16:colId xmlns:a16="http://schemas.microsoft.com/office/drawing/2014/main" val="4111027455"/>
                    </a:ext>
                  </a:extLst>
                </a:gridCol>
                <a:gridCol w="796954">
                  <a:extLst>
                    <a:ext uri="{9D8B030D-6E8A-4147-A177-3AD203B41FA5}">
                      <a16:colId xmlns:a16="http://schemas.microsoft.com/office/drawing/2014/main" val="1012964849"/>
                    </a:ext>
                  </a:extLst>
                </a:gridCol>
                <a:gridCol w="755009">
                  <a:extLst>
                    <a:ext uri="{9D8B030D-6E8A-4147-A177-3AD203B41FA5}">
                      <a16:colId xmlns:a16="http://schemas.microsoft.com/office/drawing/2014/main" val="4090492372"/>
                    </a:ext>
                  </a:extLst>
                </a:gridCol>
                <a:gridCol w="1006679">
                  <a:extLst>
                    <a:ext uri="{9D8B030D-6E8A-4147-A177-3AD203B41FA5}">
                      <a16:colId xmlns:a16="http://schemas.microsoft.com/office/drawing/2014/main" val="2136198863"/>
                    </a:ext>
                  </a:extLst>
                </a:gridCol>
                <a:gridCol w="944673">
                  <a:extLst>
                    <a:ext uri="{9D8B030D-6E8A-4147-A177-3AD203B41FA5}">
                      <a16:colId xmlns:a16="http://schemas.microsoft.com/office/drawing/2014/main" val="1095838260"/>
                    </a:ext>
                  </a:extLst>
                </a:gridCol>
              </a:tblGrid>
              <a:tr h="182293">
                <a:tc>
                  <a:txBody>
                    <a:bodyPr/>
                    <a:lstStyle/>
                    <a:p>
                      <a:pPr algn="ctr"/>
                      <a:r>
                        <a:rPr lang="ru-RU" sz="1000" dirty="0">
                          <a:latin typeface="Times New Roman" pitchFamily="18" charset="0"/>
                          <a:cs typeface="Times New Roman" pitchFamily="18" charset="0"/>
                        </a:rPr>
                        <a:t>Наименование программы</a:t>
                      </a:r>
                    </a:p>
                  </a:txBody>
                  <a:tcPr/>
                </a:tc>
                <a:tc>
                  <a:txBody>
                    <a:bodyPr/>
                    <a:lstStyle/>
                    <a:p>
                      <a:pPr algn="ctr"/>
                      <a:r>
                        <a:rPr lang="ru-RU" sz="1000" dirty="0">
                          <a:latin typeface="Times New Roman" pitchFamily="18" charset="0"/>
                          <a:cs typeface="Times New Roman" pitchFamily="18" charset="0"/>
                        </a:rPr>
                        <a:t>2024г (отчет)</a:t>
                      </a:r>
                    </a:p>
                  </a:txBody>
                  <a:tcPr/>
                </a:tc>
                <a:tc>
                  <a:txBody>
                    <a:bodyPr/>
                    <a:lstStyle/>
                    <a:p>
                      <a:pPr algn="ctr"/>
                      <a:r>
                        <a:rPr lang="ru-RU" sz="1000" dirty="0">
                          <a:latin typeface="Times New Roman" pitchFamily="18" charset="0"/>
                          <a:cs typeface="Times New Roman" pitchFamily="18" charset="0"/>
                        </a:rPr>
                        <a:t>2025 (оценка)</a:t>
                      </a:r>
                    </a:p>
                  </a:txBody>
                  <a:tcPr/>
                </a:tc>
                <a:tc>
                  <a:txBody>
                    <a:bodyPr/>
                    <a:lstStyle/>
                    <a:p>
                      <a:pPr algn="ctr"/>
                      <a:r>
                        <a:rPr lang="ru-RU" sz="1000" dirty="0">
                          <a:latin typeface="Times New Roman" pitchFamily="18" charset="0"/>
                          <a:cs typeface="Times New Roman" pitchFamily="18" charset="0"/>
                        </a:rPr>
                        <a:t>2026г (прогноз)</a:t>
                      </a:r>
                    </a:p>
                  </a:txBody>
                  <a:tcPr/>
                </a:tc>
                <a:tc>
                  <a:txBody>
                    <a:bodyPr/>
                    <a:lstStyle/>
                    <a:p>
                      <a:pPr algn="ctr"/>
                      <a:r>
                        <a:rPr lang="ru-RU" sz="1000" dirty="0">
                          <a:latin typeface="Times New Roman" pitchFamily="18" charset="0"/>
                          <a:cs typeface="Times New Roman" pitchFamily="18" charset="0"/>
                        </a:rPr>
                        <a:t>% 2026г к 2024г</a:t>
                      </a:r>
                    </a:p>
                  </a:txBody>
                  <a:tcPr/>
                </a:tc>
                <a:tc>
                  <a:txBody>
                    <a:bodyPr/>
                    <a:lstStyle/>
                    <a:p>
                      <a:pPr algn="ctr"/>
                      <a:r>
                        <a:rPr lang="ru-RU" sz="1000" dirty="0">
                          <a:latin typeface="Times New Roman" pitchFamily="18" charset="0"/>
                          <a:cs typeface="Times New Roman" pitchFamily="18" charset="0"/>
                        </a:rPr>
                        <a:t>%2026г к 2025г</a:t>
                      </a:r>
                    </a:p>
                  </a:txBody>
                  <a:tcPr/>
                </a:tc>
                <a:tc>
                  <a:txBody>
                    <a:bodyPr/>
                    <a:lstStyle/>
                    <a:p>
                      <a:pPr algn="ctr"/>
                      <a:r>
                        <a:rPr lang="ru-RU" sz="1000" dirty="0">
                          <a:latin typeface="Times New Roman" pitchFamily="18" charset="0"/>
                          <a:cs typeface="Times New Roman" pitchFamily="18" charset="0"/>
                        </a:rPr>
                        <a:t>2027г (прогноз)</a:t>
                      </a:r>
                    </a:p>
                  </a:txBody>
                  <a:tcPr/>
                </a:tc>
                <a:tc>
                  <a:txBody>
                    <a:bodyPr/>
                    <a:lstStyle/>
                    <a:p>
                      <a:pPr algn="ctr"/>
                      <a:r>
                        <a:rPr lang="ru-RU" sz="1000" dirty="0">
                          <a:latin typeface="Times New Roman" pitchFamily="18" charset="0"/>
                          <a:cs typeface="Times New Roman" pitchFamily="18" charset="0"/>
                        </a:rPr>
                        <a:t>2028г (прогноз)</a:t>
                      </a:r>
                    </a:p>
                  </a:txBody>
                  <a:tcPr/>
                </a:tc>
                <a:extLst>
                  <a:ext uri="{0D108BD9-81ED-4DB2-BD59-A6C34878D82A}">
                    <a16:rowId xmlns:a16="http://schemas.microsoft.com/office/drawing/2014/main" val="3008462965"/>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1" u="none" strike="noStrike" dirty="0">
                          <a:effectLst/>
                          <a:latin typeface="Times New Roman" panose="02020603050405020304" pitchFamily="18" charset="0"/>
                          <a:cs typeface="Times New Roman" panose="02020603050405020304" pitchFamily="18" charset="0"/>
                        </a:rPr>
                        <a:t>ОБЩЕГО ХАРАКТЕРА</a:t>
                      </a:r>
                      <a:endParaRPr lang="ru-RU" sz="1000" b="1"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extLst>
                  <a:ext uri="{0D108BD9-81ED-4DB2-BD59-A6C34878D82A}">
                    <a16:rowId xmlns:a16="http://schemas.microsoft.com/office/drawing/2014/main" val="1946775879"/>
                  </a:ext>
                </a:extLst>
              </a:tr>
              <a:tr h="195778">
                <a:tc>
                  <a:txBody>
                    <a:bodyPr/>
                    <a:lstStyle/>
                    <a:p>
                      <a:pPr algn="just" fontAlgn="ctr"/>
                      <a:r>
                        <a:rPr lang="ru-RU" sz="1000" b="1" i="1" u="none" strike="noStrike" dirty="0">
                          <a:effectLst/>
                          <a:latin typeface="Times New Roman" panose="02020603050405020304" pitchFamily="18" charset="0"/>
                          <a:cs typeface="Times New Roman" panose="02020603050405020304" pitchFamily="18" charset="0"/>
                        </a:rPr>
                        <a:t>МП «Муниципальное управление»</a:t>
                      </a:r>
                      <a:endParaRPr lang="ru-RU" sz="1000" b="1" i="1"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100532467,86</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107183380,32</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124841331,00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124,2</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116,5</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114277836,00</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115187817,00</a:t>
                      </a:r>
                    </a:p>
                  </a:txBody>
                  <a:tcPr marL="7620" marR="7620" marT="7620" marB="0"/>
                </a:tc>
                <a:extLst>
                  <a:ext uri="{0D108BD9-81ED-4DB2-BD59-A6C34878D82A}">
                    <a16:rowId xmlns:a16="http://schemas.microsoft.com/office/drawing/2014/main" val="1759804768"/>
                  </a:ext>
                </a:extLst>
              </a:tr>
              <a:tr h="195778">
                <a:tc>
                  <a:txBody>
                    <a:bodyPr/>
                    <a:lstStyle/>
                    <a:p>
                      <a:pPr algn="just" fontAlgn="ctr"/>
                      <a:r>
                        <a:rPr lang="ru-RU" sz="1000" b="1" i="1" u="none" strike="noStrike" dirty="0">
                          <a:effectLst/>
                          <a:latin typeface="Times New Roman" panose="02020603050405020304" pitchFamily="18" charset="0"/>
                          <a:cs typeface="Times New Roman" panose="02020603050405020304" pitchFamily="18" charset="0"/>
                        </a:rPr>
                        <a:t>МП «Противодействие коррупции»</a:t>
                      </a:r>
                      <a:endParaRPr lang="ru-RU" sz="1000" b="1" i="1"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53000,00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60000,00</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60000,00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113,2</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100,0</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60000,00</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60000,00</a:t>
                      </a:r>
                    </a:p>
                  </a:txBody>
                  <a:tcPr marL="7620" marR="7620" marT="7620" marB="0"/>
                </a:tc>
                <a:extLst>
                  <a:ext uri="{0D108BD9-81ED-4DB2-BD59-A6C34878D82A}">
                    <a16:rowId xmlns:a16="http://schemas.microsoft.com/office/drawing/2014/main" val="2234006962"/>
                  </a:ext>
                </a:extLst>
              </a:tr>
              <a:tr h="195778">
                <a:tc>
                  <a:txBody>
                    <a:bodyPr/>
                    <a:lstStyle/>
                    <a:p>
                      <a:pPr algn="just" fontAlgn="ctr"/>
                      <a:r>
                        <a:rPr lang="ru-RU" sz="1000" b="1" i="1" u="none" strike="noStrike" dirty="0">
                          <a:effectLst/>
                          <a:latin typeface="Times New Roman" panose="02020603050405020304" pitchFamily="18" charset="0"/>
                          <a:cs typeface="Times New Roman" panose="02020603050405020304" pitchFamily="18" charset="0"/>
                        </a:rPr>
                        <a:t>МП «Повышение эффективности управления муниципальными финансами»</a:t>
                      </a:r>
                      <a:endParaRPr lang="ru-RU" sz="1000" b="1" i="1"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25714388,15</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26987500,00</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29605400,00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115,1</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109,7</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30574200,00</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30739200,00</a:t>
                      </a:r>
                    </a:p>
                  </a:txBody>
                  <a:tcPr marL="7620" marR="7620" marT="7620" marB="0"/>
                </a:tc>
                <a:extLst>
                  <a:ext uri="{0D108BD9-81ED-4DB2-BD59-A6C34878D82A}">
                    <a16:rowId xmlns:a16="http://schemas.microsoft.com/office/drawing/2014/main" val="1333506095"/>
                  </a:ext>
                </a:extLst>
              </a:tr>
              <a:tr h="195778">
                <a:tc>
                  <a:txBody>
                    <a:bodyPr/>
                    <a:lstStyle/>
                    <a:p>
                      <a:pPr algn="just" fontAlgn="ctr"/>
                      <a:r>
                        <a:rPr lang="ru-RU" sz="1000" b="1" i="1" u="none" strike="noStrike" dirty="0">
                          <a:effectLst/>
                          <a:latin typeface="Times New Roman" panose="02020603050405020304" pitchFamily="18" charset="0"/>
                          <a:cs typeface="Times New Roman" panose="02020603050405020304" pitchFamily="18" charset="0"/>
                        </a:rPr>
                        <a:t>МП «Управление и распоряжение муниципальным имуществом»</a:t>
                      </a:r>
                      <a:endParaRPr lang="ru-RU" sz="1000" b="1" i="1"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23354600,11</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24459205,42</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7133677,34</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30,6</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29,2</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13880153,74</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4628303,46</a:t>
                      </a:r>
                    </a:p>
                  </a:txBody>
                  <a:tcPr marL="7620" marR="7620" marT="7620" marB="0"/>
                </a:tc>
                <a:extLst>
                  <a:ext uri="{0D108BD9-81ED-4DB2-BD59-A6C34878D82A}">
                    <a16:rowId xmlns:a16="http://schemas.microsoft.com/office/drawing/2014/main" val="914063874"/>
                  </a:ext>
                </a:extLst>
              </a:tr>
              <a:tr h="195778">
                <a:tc>
                  <a:txBody>
                    <a:bodyPr/>
                    <a:lstStyle/>
                    <a:p>
                      <a:pPr algn="ctr" fontAlgn="ctr"/>
                      <a:r>
                        <a:rPr lang="ru-RU" sz="1000" b="1" i="1" u="none" strike="noStrike" dirty="0">
                          <a:effectLst/>
                          <a:latin typeface="Times New Roman" panose="02020603050405020304" pitchFamily="18" charset="0"/>
                          <a:cs typeface="Times New Roman" panose="02020603050405020304" pitchFamily="18" charset="0"/>
                        </a:rPr>
                        <a:t>ИТОГО</a:t>
                      </a:r>
                      <a:endParaRPr lang="ru-RU" sz="1000" b="1" i="1"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149654456,12</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158690085,74</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161640408,34</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108,0</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101,9</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158792189,74</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150615320,46</a:t>
                      </a:r>
                    </a:p>
                  </a:txBody>
                  <a:tcPr marL="7620" marR="7620" marT="7620" marB="0"/>
                </a:tc>
                <a:extLst>
                  <a:ext uri="{0D108BD9-81ED-4DB2-BD59-A6C34878D82A}">
                    <a16:rowId xmlns:a16="http://schemas.microsoft.com/office/drawing/2014/main" val="1347529709"/>
                  </a:ext>
                </a:extLst>
              </a:tr>
              <a:tr h="0">
                <a:tc>
                  <a:txBody>
                    <a:bodyPr/>
                    <a:lstStyle/>
                    <a:p>
                      <a:pPr algn="just"/>
                      <a:endParaRPr lang="ru-RU" sz="1000" b="0" i="0" dirty="0">
                        <a:latin typeface="Times New Roman" pitchFamily="18" charset="0"/>
                        <a:cs typeface="Times New Roman" pitchFamily="18" charset="0"/>
                      </a:endParaRPr>
                    </a:p>
                  </a:txBody>
                  <a:tcPr/>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b"/>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b"/>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b"/>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b"/>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extLst>
                  <a:ext uri="{0D108BD9-81ED-4DB2-BD59-A6C34878D82A}">
                    <a16:rowId xmlns:a16="http://schemas.microsoft.com/office/drawing/2014/main" val="457012230"/>
                  </a:ext>
                </a:extLst>
              </a:tr>
              <a:tr h="19577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1" u="none" strike="noStrike" dirty="0">
                          <a:effectLst/>
                          <a:latin typeface="Times New Roman" panose="02020603050405020304" pitchFamily="18" charset="0"/>
                          <a:cs typeface="Times New Roman" panose="02020603050405020304" pitchFamily="18" charset="0"/>
                        </a:rPr>
                        <a:t>ОБЕСПЕЧЕНИЕ БЕЗОПАСНОСТИ ЖИЗНЕДЕЯТЕЛЬНОСТИ</a:t>
                      </a:r>
                      <a:endParaRPr lang="ru-RU" sz="1000" b="0" i="0" dirty="0">
                        <a:latin typeface="Times New Roman" pitchFamily="18" charset="0"/>
                        <a:cs typeface="Times New Roman" pitchFamily="18" charset="0"/>
                      </a:endParaRPr>
                    </a:p>
                  </a:txBody>
                  <a:tcPr/>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b"/>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b"/>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b"/>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b"/>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extLst>
                  <a:ext uri="{0D108BD9-81ED-4DB2-BD59-A6C34878D82A}">
                    <a16:rowId xmlns:a16="http://schemas.microsoft.com/office/drawing/2014/main" val="2192044100"/>
                  </a:ext>
                </a:extLst>
              </a:tr>
              <a:tr h="257419">
                <a:tc>
                  <a:txBody>
                    <a:bodyPr/>
                    <a:lstStyle/>
                    <a:p>
                      <a:pPr algn="just" fontAlgn="ctr"/>
                      <a:r>
                        <a:rPr lang="ru-RU" sz="1000" b="1" i="1" u="none" strike="noStrike" dirty="0">
                          <a:effectLst/>
                          <a:latin typeface="Times New Roman" panose="02020603050405020304" pitchFamily="18" charset="0"/>
                          <a:cs typeface="Times New Roman" panose="02020603050405020304" pitchFamily="18" charset="0"/>
                        </a:rPr>
                        <a:t>МП «Комплексные меры по противодействию экстремизму, терроризму, правонарушениям и наркомании»</a:t>
                      </a:r>
                      <a:endParaRPr lang="ru-RU" sz="1000" b="1" i="1"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96672,00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113900,00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113900,00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117,8</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100,00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80400,00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80400,00</a:t>
                      </a:r>
                    </a:p>
                  </a:txBody>
                  <a:tcPr marL="7620" marR="7620" marT="7620" marB="0"/>
                </a:tc>
                <a:extLst>
                  <a:ext uri="{0D108BD9-81ED-4DB2-BD59-A6C34878D82A}">
                    <a16:rowId xmlns:a16="http://schemas.microsoft.com/office/drawing/2014/main" val="3251504740"/>
                  </a:ext>
                </a:extLst>
              </a:tr>
              <a:tr h="183933">
                <a:tc>
                  <a:txBody>
                    <a:bodyPr/>
                    <a:lstStyle/>
                    <a:p>
                      <a:pPr algn="just" fontAlgn="ctr"/>
                      <a:r>
                        <a:rPr lang="ru-RU" sz="1000" b="0" i="0" u="none" strike="noStrike" dirty="0">
                          <a:solidFill>
                            <a:srgbClr val="000000"/>
                          </a:solidFill>
                          <a:effectLst/>
                          <a:latin typeface="Times New Roman" pitchFamily="18" charset="0"/>
                          <a:cs typeface="Times New Roman" pitchFamily="18" charset="0"/>
                        </a:rPr>
                        <a:t>Подпрограмма «Профилактика экстремизма и терроризма»</a:t>
                      </a: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31672,00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48900,00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48900,00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154,4</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30400,00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30400,00</a:t>
                      </a:r>
                    </a:p>
                  </a:txBody>
                  <a:tcPr marL="7620" marR="7620" marT="7620" marB="0"/>
                </a:tc>
                <a:extLst>
                  <a:ext uri="{0D108BD9-81ED-4DB2-BD59-A6C34878D82A}">
                    <a16:rowId xmlns:a16="http://schemas.microsoft.com/office/drawing/2014/main" val="3722811226"/>
                  </a:ext>
                </a:extLst>
              </a:tr>
              <a:tr h="201336">
                <a:tc>
                  <a:txBody>
                    <a:bodyPr/>
                    <a:lstStyle/>
                    <a:p>
                      <a:pPr algn="just" fontAlgn="ctr"/>
                      <a:r>
                        <a:rPr lang="ru-RU" sz="1000" b="0" i="0" u="none" strike="noStrike" dirty="0">
                          <a:solidFill>
                            <a:srgbClr val="000000"/>
                          </a:solidFill>
                          <a:effectLst/>
                          <a:latin typeface="Times New Roman" pitchFamily="18" charset="0"/>
                          <a:cs typeface="Times New Roman" pitchFamily="18" charset="0"/>
                        </a:rPr>
                        <a:t>Подпрограмма «Профилактика правонарушений»</a:t>
                      </a: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15000,00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15000,00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15000,00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15000,00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15000,00</a:t>
                      </a:r>
                    </a:p>
                  </a:txBody>
                  <a:tcPr marL="7620" marR="7620" marT="7620" marB="0"/>
                </a:tc>
                <a:extLst>
                  <a:ext uri="{0D108BD9-81ED-4DB2-BD59-A6C34878D82A}">
                    <a16:rowId xmlns:a16="http://schemas.microsoft.com/office/drawing/2014/main" val="319176290"/>
                  </a:ext>
                </a:extLst>
              </a:tr>
              <a:tr h="257419">
                <a:tc>
                  <a:txBody>
                    <a:bodyPr/>
                    <a:lstStyle/>
                    <a:p>
                      <a:pPr algn="just" fontAlgn="ctr"/>
                      <a:r>
                        <a:rPr lang="ru-RU" sz="1000" b="0" i="0" u="none" strike="noStrike" dirty="0">
                          <a:solidFill>
                            <a:srgbClr val="000000"/>
                          </a:solidFill>
                          <a:effectLst/>
                          <a:latin typeface="Times New Roman" pitchFamily="18" charset="0"/>
                          <a:cs typeface="Times New Roman" pitchFamily="18" charset="0"/>
                        </a:rPr>
                        <a:t>Подпрограмма «Профилактика наркомании, незаконного потребления наркотических средств и психотропных веществ»</a:t>
                      </a: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35000,00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35000,00</a:t>
                      </a:r>
                    </a:p>
                  </a:txBody>
                  <a:tcPr marL="7620" marR="7620" marT="7620" marB="0"/>
                </a:tc>
                <a:extLst>
                  <a:ext uri="{0D108BD9-81ED-4DB2-BD59-A6C34878D82A}">
                    <a16:rowId xmlns:a16="http://schemas.microsoft.com/office/drawing/2014/main" val="3967106826"/>
                  </a:ext>
                </a:extLst>
              </a:tr>
              <a:tr h="257419">
                <a:tc>
                  <a:txBody>
                    <a:bodyPr/>
                    <a:lstStyle/>
                    <a:p>
                      <a:pPr algn="just" fontAlgn="ctr"/>
                      <a:r>
                        <a:rPr lang="ru-RU" sz="1000" b="1" i="1" u="none" strike="noStrike" dirty="0">
                          <a:solidFill>
                            <a:srgbClr val="000000"/>
                          </a:solidFill>
                          <a:effectLst/>
                          <a:latin typeface="Times New Roman" pitchFamily="18" charset="0"/>
                          <a:cs typeface="Times New Roman" pitchFamily="18" charset="0"/>
                        </a:rPr>
                        <a:t>МП «Совершенствование гражданской обороны, защиты населения и территорий от чрезвычайных ситуаций, обеспечение пожарной безопасности»</a:t>
                      </a:r>
                    </a:p>
                  </a:txBody>
                  <a:tcPr marL="9525" marR="9525" marT="9525"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2436577,42</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4870000,00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3155000,00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129,5</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64,8</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4070362,87</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1870000,00</a:t>
                      </a:r>
                    </a:p>
                  </a:txBody>
                  <a:tcPr marL="7620" marR="7620" marT="7620" marB="0"/>
                </a:tc>
                <a:extLst>
                  <a:ext uri="{0D108BD9-81ED-4DB2-BD59-A6C34878D82A}">
                    <a16:rowId xmlns:a16="http://schemas.microsoft.com/office/drawing/2014/main" val="253125718"/>
                  </a:ext>
                </a:extLst>
              </a:tr>
              <a:tr h="210249">
                <a:tc>
                  <a:txBody>
                    <a:bodyPr/>
                    <a:lstStyle/>
                    <a:p>
                      <a:pPr algn="just" fontAlgn="ctr"/>
                      <a:r>
                        <a:rPr lang="ru-RU" sz="1000" b="1" i="1" u="none" strike="noStrike" dirty="0">
                          <a:effectLst/>
                          <a:latin typeface="Times New Roman" panose="02020603050405020304" pitchFamily="18" charset="0"/>
                          <a:cs typeface="Times New Roman" panose="02020603050405020304" pitchFamily="18" charset="0"/>
                        </a:rPr>
                        <a:t>МП «Капитальный ремонт гидротехнических сооружений»</a:t>
                      </a:r>
                      <a:endParaRPr lang="ru-RU" sz="1000" b="1" i="1"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185962,50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840000,00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290000,00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156,0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34,5</a:t>
                      </a:r>
                    </a:p>
                  </a:txBody>
                  <a:tcPr marL="7620" marR="7620" marT="7620" marB="0"/>
                </a:tc>
                <a:tc>
                  <a:txBody>
                    <a:bodyPr/>
                    <a:lstStyle/>
                    <a:p>
                      <a:pPr algn="ctr" fontAlgn="t"/>
                      <a:endParaRPr lang="ru-RU" sz="1000" b="1" i="1"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extLst>
                  <a:ext uri="{0D108BD9-81ED-4DB2-BD59-A6C34878D82A}">
                    <a16:rowId xmlns:a16="http://schemas.microsoft.com/office/drawing/2014/main" val="2947577513"/>
                  </a:ext>
                </a:extLst>
              </a:tr>
              <a:tr h="180774">
                <a:tc>
                  <a:txBody>
                    <a:bodyPr/>
                    <a:lstStyle/>
                    <a:p>
                      <a:pPr algn="ctr" fontAlgn="b"/>
                      <a:r>
                        <a:rPr lang="ru-RU" sz="1000" b="1" i="1" u="none" strike="noStrike" dirty="0">
                          <a:solidFill>
                            <a:srgbClr val="000000"/>
                          </a:solidFill>
                          <a:effectLst/>
                          <a:latin typeface="Times New Roman" pitchFamily="18" charset="0"/>
                          <a:cs typeface="Times New Roman" pitchFamily="18" charset="0"/>
                        </a:rPr>
                        <a:t>ИТОГО</a:t>
                      </a:r>
                    </a:p>
                  </a:txBody>
                  <a:tcPr marL="9525" marR="9525" marT="9525"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2719211,92</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5823900,00</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3558900,00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130,9</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61,1</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4150762,87</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19504000,00</a:t>
                      </a:r>
                    </a:p>
                  </a:txBody>
                  <a:tcPr marL="7620" marR="7620" marT="7620" marB="0"/>
                </a:tc>
                <a:extLst>
                  <a:ext uri="{0D108BD9-81ED-4DB2-BD59-A6C34878D82A}">
                    <a16:rowId xmlns:a16="http://schemas.microsoft.com/office/drawing/2014/main" val="408203128"/>
                  </a:ext>
                </a:extLst>
              </a:tr>
              <a:tr h="263620">
                <a:tc>
                  <a:txBody>
                    <a:bodyPr/>
                    <a:lstStyle/>
                    <a:p>
                      <a:pPr algn="just" fontAlgn="b"/>
                      <a:endParaRPr lang="ru-RU" sz="1000" b="1" i="1"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endParaRPr lang="ru-RU" sz="1000" b="1" i="1"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1" i="1"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1" i="1"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1" i="1"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1" i="1"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1" i="1"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1" i="1"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extLst>
                  <a:ext uri="{0D108BD9-81ED-4DB2-BD59-A6C34878D82A}">
                    <a16:rowId xmlns:a16="http://schemas.microsoft.com/office/drawing/2014/main" val="618865041"/>
                  </a:ext>
                </a:extLst>
              </a:tr>
              <a:tr h="232580">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ru-RU" sz="1000" b="1" dirty="0">
                          <a:latin typeface="Times New Roman" pitchFamily="18" charset="0"/>
                          <a:cs typeface="Times New Roman" pitchFamily="18" charset="0"/>
                        </a:rPr>
                        <a:t>ПОДДЕРЖКА ОТРАСЛЕЙ ЭКОНОМИКИ</a:t>
                      </a:r>
                      <a:endParaRPr lang="ru-RU" sz="1000" b="1" i="1"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endParaRPr lang="ru-RU" sz="1000" b="1" i="1"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1" i="1"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b"/>
                      <a:endParaRPr lang="ru-RU" sz="1000" b="1" i="1"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1" i="1"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1" i="1"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1" i="1"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1" i="1"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extLst>
                  <a:ext uri="{0D108BD9-81ED-4DB2-BD59-A6C34878D82A}">
                    <a16:rowId xmlns:a16="http://schemas.microsoft.com/office/drawing/2014/main" val="1644966778"/>
                  </a:ext>
                </a:extLst>
              </a:tr>
              <a:tr h="23258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000" b="1" i="1" u="none" strike="noStrike" dirty="0">
                          <a:effectLst/>
                          <a:latin typeface="Times New Roman" panose="02020603050405020304" pitchFamily="18" charset="0"/>
                          <a:cs typeface="Times New Roman" panose="02020603050405020304" pitchFamily="18" charset="0"/>
                        </a:rPr>
                        <a:t>МП «Дорожная деятельность в отношении автомобильных дорог местного значения»</a:t>
                      </a:r>
                      <a:endParaRPr lang="ru-RU" sz="1000" b="1" i="1" dirty="0">
                        <a:latin typeface="Times New Roman" pitchFamily="18" charset="0"/>
                        <a:cs typeface="Times New Roman" pitchFamily="18" charset="0"/>
                      </a:endParaRPr>
                    </a:p>
                  </a:txBody>
                  <a:tcPr/>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137613299,30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55350464,84</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42414000,00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30,8</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76,6</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57166000,00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60709000,00</a:t>
                      </a:r>
                    </a:p>
                  </a:txBody>
                  <a:tcPr marL="7620" marR="7620" marT="7620" marB="0"/>
                </a:tc>
                <a:extLst>
                  <a:ext uri="{0D108BD9-81ED-4DB2-BD59-A6C34878D82A}">
                    <a16:rowId xmlns:a16="http://schemas.microsoft.com/office/drawing/2014/main" val="3183194747"/>
                  </a:ext>
                </a:extLst>
              </a:tr>
              <a:tr h="232580">
                <a:tc>
                  <a:txBody>
                    <a:bodyPr/>
                    <a:lstStyle/>
                    <a:p>
                      <a:pPr algn="just"/>
                      <a:r>
                        <a:rPr lang="ru-RU" sz="1000" b="1" i="1" dirty="0">
                          <a:latin typeface="Times New Roman" pitchFamily="18" charset="0"/>
                          <a:cs typeface="Times New Roman" pitchFamily="18" charset="0"/>
                        </a:rPr>
                        <a:t>МП «Обеспечение качественными услугами жилищно-коммунального хозяйства»</a:t>
                      </a:r>
                    </a:p>
                  </a:txBody>
                  <a:tcPr/>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7624130,18</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27581347,69</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22594568,09</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296,4</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81,9</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3393572,00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3200000,00</a:t>
                      </a:r>
                    </a:p>
                  </a:txBody>
                  <a:tcPr marL="7620" marR="7620" marT="7620" marB="0"/>
                </a:tc>
                <a:extLst>
                  <a:ext uri="{0D108BD9-81ED-4DB2-BD59-A6C34878D82A}">
                    <a16:rowId xmlns:a16="http://schemas.microsoft.com/office/drawing/2014/main" val="1364716558"/>
                  </a:ext>
                </a:extLst>
              </a:tr>
              <a:tr h="0">
                <a:tc>
                  <a:txBody>
                    <a:bodyPr/>
                    <a:lstStyle/>
                    <a:p>
                      <a:pPr marL="0" marR="0" lvl="0" indent="0" algn="just" defTabSz="914400" rtl="0" eaLnBrk="1" fontAlgn="b" latinLnBrk="0" hangingPunct="1">
                        <a:lnSpc>
                          <a:spcPct val="100000"/>
                        </a:lnSpc>
                        <a:spcBef>
                          <a:spcPts val="0"/>
                        </a:spcBef>
                        <a:spcAft>
                          <a:spcPts val="0"/>
                        </a:spcAft>
                        <a:buClrTx/>
                        <a:buSzTx/>
                        <a:buFontTx/>
                        <a:buNone/>
                        <a:tabLst/>
                        <a:defRPr/>
                      </a:pPr>
                      <a:r>
                        <a:rPr lang="ru-RU" sz="1000" b="1" i="1" u="none" strike="noStrike" dirty="0">
                          <a:effectLst/>
                          <a:latin typeface="Times New Roman" panose="02020603050405020304" pitchFamily="18" charset="0"/>
                          <a:cs typeface="Times New Roman" panose="02020603050405020304" pitchFamily="18" charset="0"/>
                        </a:rPr>
                        <a:t>МП «Об энергосбережении и повышении энергетической эффективности»</a:t>
                      </a:r>
                      <a:endParaRPr lang="ru-RU" sz="1000" b="1" i="1"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545000,00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16000,00</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600000,00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110,1</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3750,0</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100000,00</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100000,00</a:t>
                      </a:r>
                    </a:p>
                  </a:txBody>
                  <a:tcPr marL="7620" marR="7620" marT="7620" marB="0"/>
                </a:tc>
                <a:extLst>
                  <a:ext uri="{0D108BD9-81ED-4DB2-BD59-A6C34878D82A}">
                    <a16:rowId xmlns:a16="http://schemas.microsoft.com/office/drawing/2014/main" val="2399572916"/>
                  </a:ext>
                </a:extLst>
              </a:tr>
              <a:tr h="0">
                <a:tc>
                  <a:txBody>
                    <a:bodyPr/>
                    <a:lstStyle/>
                    <a:p>
                      <a:pPr marL="0" marR="0" lvl="0" indent="0" algn="just" defTabSz="914400" rtl="0" eaLnBrk="1" fontAlgn="b" latinLnBrk="0" hangingPunct="1">
                        <a:lnSpc>
                          <a:spcPct val="100000"/>
                        </a:lnSpc>
                        <a:spcBef>
                          <a:spcPts val="0"/>
                        </a:spcBef>
                        <a:spcAft>
                          <a:spcPts val="0"/>
                        </a:spcAft>
                        <a:buClrTx/>
                        <a:buSzTx/>
                        <a:buFontTx/>
                        <a:buNone/>
                        <a:tabLst/>
                        <a:defRPr/>
                      </a:pPr>
                      <a:r>
                        <a:rPr lang="ru-RU" sz="1000" b="1" i="1" u="none" strike="noStrike" dirty="0">
                          <a:solidFill>
                            <a:srgbClr val="000000"/>
                          </a:solidFill>
                          <a:effectLst/>
                          <a:latin typeface="Times New Roman" pitchFamily="18" charset="0"/>
                          <a:cs typeface="Times New Roman" pitchFamily="18" charset="0"/>
                        </a:rPr>
                        <a:t>МП «Создание условий предоставления транспортных услуг населению и организация транспортного обслуживания»</a:t>
                      </a:r>
                    </a:p>
                  </a:txBody>
                  <a:tcPr marL="9525" marR="9525" marT="9525" marB="0"/>
                </a:tc>
                <a:tc>
                  <a:txBody>
                    <a:bodyPr/>
                    <a:lstStyle/>
                    <a:p>
                      <a:pPr algn="ctr" fontAlgn="t"/>
                      <a:endParaRPr lang="ru-RU" sz="1000" b="1" i="1"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6373097,76</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4945089,72</a:t>
                      </a:r>
                    </a:p>
                  </a:txBody>
                  <a:tcPr marL="7620" marR="7620" marT="7620" marB="0"/>
                </a:tc>
                <a:tc>
                  <a:txBody>
                    <a:bodyPr/>
                    <a:lstStyle/>
                    <a:p>
                      <a:pPr algn="ctr" fontAlgn="t"/>
                      <a:endParaRPr lang="ru-RU" sz="1000" b="1" i="1"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77,6</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663489,72</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663489,72</a:t>
                      </a:r>
                    </a:p>
                  </a:txBody>
                  <a:tcPr marL="7620" marR="7620" marT="7620" marB="0"/>
                </a:tc>
                <a:extLst>
                  <a:ext uri="{0D108BD9-81ED-4DB2-BD59-A6C34878D82A}">
                    <a16:rowId xmlns:a16="http://schemas.microsoft.com/office/drawing/2014/main" val="1670582571"/>
                  </a:ext>
                </a:extLst>
              </a:tr>
              <a:tr h="0">
                <a:tc>
                  <a:txBody>
                    <a:bodyPr/>
                    <a:lstStyle/>
                    <a:p>
                      <a:pPr algn="just" fontAlgn="b"/>
                      <a:r>
                        <a:rPr lang="ru-RU" sz="1000" b="1" i="1" u="none" strike="noStrike" dirty="0">
                          <a:effectLst/>
                          <a:latin typeface="Times New Roman" panose="02020603050405020304" pitchFamily="18" charset="0"/>
                          <a:cs typeface="Times New Roman" panose="02020603050405020304" pitchFamily="18" charset="0"/>
                        </a:rPr>
                        <a:t>МП «Обеспечение граждан твердым топливом (дровами)»</a:t>
                      </a:r>
                      <a:endParaRPr lang="ru-RU" sz="1000" b="1" i="1"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4259919,24</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2895287,68</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5481742,77</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128,7</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189,3</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200000,00</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200000,00</a:t>
                      </a:r>
                    </a:p>
                  </a:txBody>
                  <a:tcPr marL="7620" marR="7620" marT="7620" marB="0"/>
                </a:tc>
                <a:extLst>
                  <a:ext uri="{0D108BD9-81ED-4DB2-BD59-A6C34878D82A}">
                    <a16:rowId xmlns:a16="http://schemas.microsoft.com/office/drawing/2014/main" val="2323902304"/>
                  </a:ext>
                </a:extLst>
              </a:tr>
              <a:tr h="0">
                <a:tc>
                  <a:txBody>
                    <a:bodyPr/>
                    <a:lstStyle/>
                    <a:p>
                      <a:pPr marL="0" marR="0" lvl="0" indent="0" algn="just" defTabSz="914400" rtl="0" eaLnBrk="1" fontAlgn="b" latinLnBrk="0" hangingPunct="1">
                        <a:lnSpc>
                          <a:spcPct val="100000"/>
                        </a:lnSpc>
                        <a:spcBef>
                          <a:spcPts val="0"/>
                        </a:spcBef>
                        <a:spcAft>
                          <a:spcPts val="0"/>
                        </a:spcAft>
                        <a:buClrTx/>
                        <a:buSzTx/>
                        <a:buFontTx/>
                        <a:buNone/>
                        <a:tabLst/>
                        <a:defRPr/>
                      </a:pPr>
                      <a:r>
                        <a:rPr lang="ru-RU" sz="1000" b="1" i="1" u="none" strike="noStrike" dirty="0">
                          <a:effectLst/>
                          <a:latin typeface="Times New Roman" panose="02020603050405020304" pitchFamily="18" charset="0"/>
                          <a:cs typeface="Times New Roman" panose="02020603050405020304" pitchFamily="18" charset="0"/>
                        </a:rPr>
                        <a:t>МП «Организация ритуальных услуг и содержание мест захоронения»</a:t>
                      </a:r>
                      <a:endParaRPr lang="ru-RU" sz="1000" b="1" i="1"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2537085,00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1717576,89</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586170,00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23,1</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34,1</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590270,22</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592120,50</a:t>
                      </a:r>
                    </a:p>
                  </a:txBody>
                  <a:tcPr marL="7620" marR="7620" marT="7620" marB="0"/>
                </a:tc>
                <a:extLst>
                  <a:ext uri="{0D108BD9-81ED-4DB2-BD59-A6C34878D82A}">
                    <a16:rowId xmlns:a16="http://schemas.microsoft.com/office/drawing/2014/main" val="2112063199"/>
                  </a:ext>
                </a:extLst>
              </a:tr>
              <a:tr h="222632">
                <a:tc>
                  <a:txBody>
                    <a:bodyPr/>
                    <a:lstStyle/>
                    <a:p>
                      <a:pPr marL="0" marR="0" lvl="0" indent="0" algn="just" defTabSz="914400" rtl="0" eaLnBrk="1" fontAlgn="b" latinLnBrk="0" hangingPunct="1">
                        <a:lnSpc>
                          <a:spcPct val="100000"/>
                        </a:lnSpc>
                        <a:spcBef>
                          <a:spcPts val="0"/>
                        </a:spcBef>
                        <a:spcAft>
                          <a:spcPts val="0"/>
                        </a:spcAft>
                        <a:buClrTx/>
                        <a:buSzTx/>
                        <a:buFontTx/>
                        <a:buNone/>
                        <a:tabLst/>
                        <a:defRPr/>
                      </a:pPr>
                      <a:r>
                        <a:rPr kumimoji="0" lang="ru-RU" sz="1000" b="1" i="1"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МП «Обеспечение инженерной инфраструктурой земельных участков, предоставляемых бесплатно для индивидуального жилищного строительства семьям, имеющим трех и более детей»</a:t>
                      </a:r>
                      <a:endParaRPr lang="ru-RU" sz="1000" b="1" i="1"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endParaRPr lang="ru-RU" sz="1000" b="1" i="1"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12000,00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700000,00</a:t>
                      </a:r>
                    </a:p>
                  </a:txBody>
                  <a:tcPr marL="7620" marR="7620" marT="7620" marB="0"/>
                </a:tc>
                <a:tc>
                  <a:txBody>
                    <a:bodyPr/>
                    <a:lstStyle/>
                    <a:p>
                      <a:pPr algn="ctr" fontAlgn="t"/>
                      <a:endParaRPr lang="ru-RU" sz="1000" b="1" i="1"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5833,3</a:t>
                      </a:r>
                    </a:p>
                  </a:txBody>
                  <a:tcPr marL="7620" marR="7620" marT="7620" marB="0"/>
                </a:tc>
                <a:tc>
                  <a:txBody>
                    <a:bodyPr/>
                    <a:lstStyle/>
                    <a:p>
                      <a:pPr algn="ctr" fontAlgn="t"/>
                      <a:endParaRPr lang="ru-RU" sz="1000" b="1" i="1"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1" i="1"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extLst>
                  <a:ext uri="{0D108BD9-81ED-4DB2-BD59-A6C34878D82A}">
                    <a16:rowId xmlns:a16="http://schemas.microsoft.com/office/drawing/2014/main" val="2159441106"/>
                  </a:ext>
                </a:extLst>
              </a:tr>
            </a:tbl>
          </a:graphicData>
        </a:graphic>
      </p:graphicFrame>
    </p:spTree>
    <p:extLst>
      <p:ext uri="{BB962C8B-B14F-4D97-AF65-F5344CB8AC3E}">
        <p14:creationId xmlns:p14="http://schemas.microsoft.com/office/powerpoint/2010/main" val="37497216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B0FE551-1B5F-8653-D59B-0FBBD7248049}"/>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E6DE7115-46D9-9266-7ACF-4C9CE2801FC0}"/>
              </a:ext>
            </a:extLst>
          </p:cNvPr>
          <p:cNvSpPr txBox="1"/>
          <p:nvPr/>
        </p:nvSpPr>
        <p:spPr>
          <a:xfrm>
            <a:off x="1086374" y="52287"/>
            <a:ext cx="9412448" cy="276999"/>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200" b="1" i="0" u="none" strike="noStrike" kern="1200" cap="none" spc="0" normalizeH="0" baseline="0" noProof="0" dirty="0">
                <a:ln>
                  <a:noFill/>
                </a:ln>
                <a:solidFill>
                  <a:srgbClr val="0000CC"/>
                </a:solidFill>
                <a:uLnTx/>
                <a:uFillTx/>
                <a:latin typeface="Times New Roman" panose="02020603050405020304" pitchFamily="18" charset="0"/>
                <a:ea typeface="+mn-ea"/>
                <a:cs typeface="Times New Roman" panose="02020603050405020304" pitchFamily="18" charset="0"/>
              </a:rPr>
              <a:t>Расходы бюджета округа по </a:t>
            </a:r>
            <a:r>
              <a:rPr lang="ru-RU" sz="1200" b="1" dirty="0">
                <a:solidFill>
                  <a:srgbClr val="0000CC"/>
                </a:solidFill>
                <a:latin typeface="Times New Roman" panose="02020603050405020304" pitchFamily="18" charset="0"/>
                <a:cs typeface="Times New Roman" panose="02020603050405020304" pitchFamily="18" charset="0"/>
              </a:rPr>
              <a:t>муниципальным программам</a:t>
            </a:r>
            <a:r>
              <a:rPr kumimoji="0" lang="ru-RU" sz="1200" b="1" i="0" u="none" strike="noStrike" kern="1200" cap="none" spc="0" normalizeH="0" baseline="0" noProof="0" dirty="0">
                <a:ln>
                  <a:noFill/>
                </a:ln>
                <a:solidFill>
                  <a:srgbClr val="0000CC"/>
                </a:solidFill>
                <a:uLnTx/>
                <a:uFillTx/>
                <a:latin typeface="Times New Roman" panose="02020603050405020304" pitchFamily="18" charset="0"/>
                <a:ea typeface="+mn-ea"/>
                <a:cs typeface="Times New Roman" panose="02020603050405020304" pitchFamily="18" charset="0"/>
              </a:rPr>
              <a:t>(руб.) (продолжение)</a:t>
            </a:r>
          </a:p>
        </p:txBody>
      </p:sp>
      <p:graphicFrame>
        <p:nvGraphicFramePr>
          <p:cNvPr id="4" name="Таблица 6">
            <a:extLst>
              <a:ext uri="{FF2B5EF4-FFF2-40B4-BE49-F238E27FC236}">
                <a16:creationId xmlns:a16="http://schemas.microsoft.com/office/drawing/2014/main" id="{BC5023E2-0756-76AB-69CD-2965630A836F}"/>
              </a:ext>
            </a:extLst>
          </p:cNvPr>
          <p:cNvGraphicFramePr>
            <a:graphicFrameLocks noGrp="1"/>
          </p:cNvGraphicFramePr>
          <p:nvPr>
            <p:extLst>
              <p:ext uri="{D42A27DB-BD31-4B8C-83A1-F6EECF244321}">
                <p14:modId xmlns:p14="http://schemas.microsoft.com/office/powerpoint/2010/main" val="3311725033"/>
              </p:ext>
            </p:extLst>
          </p:nvPr>
        </p:nvGraphicFramePr>
        <p:xfrm>
          <a:off x="190635" y="381573"/>
          <a:ext cx="11810729" cy="3082455"/>
        </p:xfrm>
        <a:graphic>
          <a:graphicData uri="http://schemas.openxmlformats.org/drawingml/2006/table">
            <a:tbl>
              <a:tblPr firstRow="1" bandRow="1">
                <a:tableStyleId>{C4B1156A-380E-4F78-BDF5-A606A8083BF9}</a:tableStyleId>
              </a:tblPr>
              <a:tblGrid>
                <a:gridCol w="5027318">
                  <a:extLst>
                    <a:ext uri="{9D8B030D-6E8A-4147-A177-3AD203B41FA5}">
                      <a16:colId xmlns:a16="http://schemas.microsoft.com/office/drawing/2014/main" val="222308242"/>
                    </a:ext>
                  </a:extLst>
                </a:gridCol>
                <a:gridCol w="1082180">
                  <a:extLst>
                    <a:ext uri="{9D8B030D-6E8A-4147-A177-3AD203B41FA5}">
                      <a16:colId xmlns:a16="http://schemas.microsoft.com/office/drawing/2014/main" val="167635593"/>
                    </a:ext>
                  </a:extLst>
                </a:gridCol>
                <a:gridCol w="1073791">
                  <a:extLst>
                    <a:ext uri="{9D8B030D-6E8A-4147-A177-3AD203B41FA5}">
                      <a16:colId xmlns:a16="http://schemas.microsoft.com/office/drawing/2014/main" val="1102175848"/>
                    </a:ext>
                  </a:extLst>
                </a:gridCol>
                <a:gridCol w="1124125">
                  <a:extLst>
                    <a:ext uri="{9D8B030D-6E8A-4147-A177-3AD203B41FA5}">
                      <a16:colId xmlns:a16="http://schemas.microsoft.com/office/drawing/2014/main" val="4111027455"/>
                    </a:ext>
                  </a:extLst>
                </a:gridCol>
                <a:gridCol w="796954">
                  <a:extLst>
                    <a:ext uri="{9D8B030D-6E8A-4147-A177-3AD203B41FA5}">
                      <a16:colId xmlns:a16="http://schemas.microsoft.com/office/drawing/2014/main" val="1012964849"/>
                    </a:ext>
                  </a:extLst>
                </a:gridCol>
                <a:gridCol w="755009">
                  <a:extLst>
                    <a:ext uri="{9D8B030D-6E8A-4147-A177-3AD203B41FA5}">
                      <a16:colId xmlns:a16="http://schemas.microsoft.com/office/drawing/2014/main" val="4090492372"/>
                    </a:ext>
                  </a:extLst>
                </a:gridCol>
                <a:gridCol w="1006679">
                  <a:extLst>
                    <a:ext uri="{9D8B030D-6E8A-4147-A177-3AD203B41FA5}">
                      <a16:colId xmlns:a16="http://schemas.microsoft.com/office/drawing/2014/main" val="2136198863"/>
                    </a:ext>
                  </a:extLst>
                </a:gridCol>
                <a:gridCol w="944673">
                  <a:extLst>
                    <a:ext uri="{9D8B030D-6E8A-4147-A177-3AD203B41FA5}">
                      <a16:colId xmlns:a16="http://schemas.microsoft.com/office/drawing/2014/main" val="1095838260"/>
                    </a:ext>
                  </a:extLst>
                </a:gridCol>
              </a:tblGrid>
              <a:tr h="182293">
                <a:tc>
                  <a:txBody>
                    <a:bodyPr/>
                    <a:lstStyle/>
                    <a:p>
                      <a:pPr algn="ctr"/>
                      <a:r>
                        <a:rPr lang="ru-RU" sz="1000" dirty="0">
                          <a:latin typeface="Times New Roman" pitchFamily="18" charset="0"/>
                          <a:cs typeface="Times New Roman" pitchFamily="18" charset="0"/>
                        </a:rPr>
                        <a:t>Наименование программы</a:t>
                      </a:r>
                    </a:p>
                  </a:txBody>
                  <a:tcPr/>
                </a:tc>
                <a:tc>
                  <a:txBody>
                    <a:bodyPr/>
                    <a:lstStyle/>
                    <a:p>
                      <a:pPr algn="ctr"/>
                      <a:r>
                        <a:rPr lang="ru-RU" sz="1000" dirty="0">
                          <a:latin typeface="Times New Roman" pitchFamily="18" charset="0"/>
                          <a:cs typeface="Times New Roman" pitchFamily="18" charset="0"/>
                        </a:rPr>
                        <a:t>2024г (отчет)</a:t>
                      </a:r>
                    </a:p>
                  </a:txBody>
                  <a:tcPr/>
                </a:tc>
                <a:tc>
                  <a:txBody>
                    <a:bodyPr/>
                    <a:lstStyle/>
                    <a:p>
                      <a:pPr algn="ctr"/>
                      <a:r>
                        <a:rPr lang="ru-RU" sz="1000" dirty="0">
                          <a:latin typeface="Times New Roman" pitchFamily="18" charset="0"/>
                          <a:cs typeface="Times New Roman" pitchFamily="18" charset="0"/>
                        </a:rPr>
                        <a:t>2025 (оценка)</a:t>
                      </a:r>
                    </a:p>
                  </a:txBody>
                  <a:tcPr/>
                </a:tc>
                <a:tc>
                  <a:txBody>
                    <a:bodyPr/>
                    <a:lstStyle/>
                    <a:p>
                      <a:pPr algn="ctr"/>
                      <a:r>
                        <a:rPr lang="ru-RU" sz="1000" dirty="0">
                          <a:latin typeface="Times New Roman" pitchFamily="18" charset="0"/>
                          <a:cs typeface="Times New Roman" pitchFamily="18" charset="0"/>
                        </a:rPr>
                        <a:t>2026г (прогноз)</a:t>
                      </a:r>
                    </a:p>
                  </a:txBody>
                  <a:tcPr/>
                </a:tc>
                <a:tc>
                  <a:txBody>
                    <a:bodyPr/>
                    <a:lstStyle/>
                    <a:p>
                      <a:pPr algn="ctr"/>
                      <a:r>
                        <a:rPr lang="ru-RU" sz="1000" dirty="0">
                          <a:latin typeface="Times New Roman" pitchFamily="18" charset="0"/>
                          <a:cs typeface="Times New Roman" pitchFamily="18" charset="0"/>
                        </a:rPr>
                        <a:t>% 2026г к 2024г</a:t>
                      </a:r>
                    </a:p>
                  </a:txBody>
                  <a:tcPr/>
                </a:tc>
                <a:tc>
                  <a:txBody>
                    <a:bodyPr/>
                    <a:lstStyle/>
                    <a:p>
                      <a:pPr algn="ctr"/>
                      <a:r>
                        <a:rPr lang="ru-RU" sz="1000" dirty="0">
                          <a:latin typeface="Times New Roman" pitchFamily="18" charset="0"/>
                          <a:cs typeface="Times New Roman" pitchFamily="18" charset="0"/>
                        </a:rPr>
                        <a:t>%2026г к 2025г</a:t>
                      </a:r>
                    </a:p>
                  </a:txBody>
                  <a:tcPr/>
                </a:tc>
                <a:tc>
                  <a:txBody>
                    <a:bodyPr/>
                    <a:lstStyle/>
                    <a:p>
                      <a:pPr algn="ctr"/>
                      <a:r>
                        <a:rPr lang="ru-RU" sz="1000" dirty="0">
                          <a:latin typeface="Times New Roman" pitchFamily="18" charset="0"/>
                          <a:cs typeface="Times New Roman" pitchFamily="18" charset="0"/>
                        </a:rPr>
                        <a:t>2027г (прогноз)</a:t>
                      </a:r>
                    </a:p>
                  </a:txBody>
                  <a:tcPr/>
                </a:tc>
                <a:tc>
                  <a:txBody>
                    <a:bodyPr/>
                    <a:lstStyle/>
                    <a:p>
                      <a:pPr algn="ctr"/>
                      <a:r>
                        <a:rPr lang="ru-RU" sz="1000" dirty="0">
                          <a:latin typeface="Times New Roman" pitchFamily="18" charset="0"/>
                          <a:cs typeface="Times New Roman" pitchFamily="18" charset="0"/>
                        </a:rPr>
                        <a:t>2028г (прогноз)</a:t>
                      </a:r>
                    </a:p>
                  </a:txBody>
                  <a:tcPr/>
                </a:tc>
                <a:extLst>
                  <a:ext uri="{0D108BD9-81ED-4DB2-BD59-A6C34878D82A}">
                    <a16:rowId xmlns:a16="http://schemas.microsoft.com/office/drawing/2014/main" val="3008462965"/>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1" dirty="0">
                          <a:latin typeface="Times New Roman" pitchFamily="18" charset="0"/>
                          <a:cs typeface="Times New Roman" pitchFamily="18" charset="0"/>
                        </a:rPr>
                        <a:t>ПОДДЕРЖКА ОТРАСЛЕЙ ЭКОНОМИКИ</a:t>
                      </a:r>
                    </a:p>
                  </a:txBody>
                  <a:tcPr/>
                </a:tc>
                <a:tc>
                  <a:txBody>
                    <a:bodyPr/>
                    <a:lstStyle/>
                    <a:p>
                      <a:pPr algn="ct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extLst>
                  <a:ext uri="{0D108BD9-81ED-4DB2-BD59-A6C34878D82A}">
                    <a16:rowId xmlns:a16="http://schemas.microsoft.com/office/drawing/2014/main" val="1946775879"/>
                  </a:ext>
                </a:extLst>
              </a:tr>
              <a:tr h="81796">
                <a:tc>
                  <a:txBody>
                    <a:bodyPr/>
                    <a:lstStyle/>
                    <a:p>
                      <a:pPr marL="0" marR="0" lvl="0" indent="0" algn="just" defTabSz="914400" rtl="0" eaLnBrk="1" fontAlgn="ctr" latinLnBrk="0" hangingPunct="1">
                        <a:lnSpc>
                          <a:spcPct val="100000"/>
                        </a:lnSpc>
                        <a:spcBef>
                          <a:spcPts val="0"/>
                        </a:spcBef>
                        <a:spcAft>
                          <a:spcPts val="0"/>
                        </a:spcAft>
                        <a:buClrTx/>
                        <a:buSzTx/>
                        <a:buFontTx/>
                        <a:buNone/>
                        <a:tabLst/>
                        <a:defRPr/>
                      </a:pPr>
                      <a:r>
                        <a:rPr lang="ru-RU" sz="1000" b="1" i="1" u="none" strike="noStrike" dirty="0">
                          <a:solidFill>
                            <a:srgbClr val="000000"/>
                          </a:solidFill>
                          <a:effectLst/>
                          <a:latin typeface="Times New Roman" pitchFamily="18" charset="0"/>
                          <a:cs typeface="Times New Roman" pitchFamily="18" charset="0"/>
                        </a:rPr>
                        <a:t>МП «Содействие развитию малого и среднего предпринимательства, социального предпринимательства, а также физических лиц и индивидуальных предпринимателей, применяющих специальный налоговый режим «Налог на профессиональный доход»» </a:t>
                      </a:r>
                    </a:p>
                  </a:txBody>
                  <a:tcPr marL="9525" marR="9525" marT="9525"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355000,00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355000,00</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355000,00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100,0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100,0</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355000,00</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35000,00</a:t>
                      </a:r>
                    </a:p>
                  </a:txBody>
                  <a:tcPr marL="7620" marR="7620" marT="7620" marB="0"/>
                </a:tc>
                <a:extLst>
                  <a:ext uri="{0D108BD9-81ED-4DB2-BD59-A6C34878D82A}">
                    <a16:rowId xmlns:a16="http://schemas.microsoft.com/office/drawing/2014/main" val="1759804768"/>
                  </a:ext>
                </a:extLst>
              </a:tr>
              <a:tr h="195778">
                <a:tc>
                  <a:txBody>
                    <a:bodyPr/>
                    <a:lstStyle/>
                    <a:p>
                      <a:pPr algn="just" fontAlgn="ctr"/>
                      <a:r>
                        <a:rPr lang="ru-RU" sz="1000" b="1" i="1" u="none" strike="noStrike" dirty="0">
                          <a:solidFill>
                            <a:srgbClr val="000000"/>
                          </a:solidFill>
                          <a:effectLst/>
                          <a:latin typeface="Times New Roman" pitchFamily="18" charset="0"/>
                          <a:cs typeface="Times New Roman" pitchFamily="18" charset="0"/>
                        </a:rPr>
                        <a:t>МП «Благоустройство территории населенных пунктов»</a:t>
                      </a:r>
                    </a:p>
                  </a:txBody>
                  <a:tcPr marL="9525" marR="9525" marT="9525"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24417741,75</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17531068,72</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10500000,00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43,0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59,9</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6500000,00</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6500000,00</a:t>
                      </a:r>
                    </a:p>
                  </a:txBody>
                  <a:tcPr marL="7620" marR="7620" marT="7620" marB="0"/>
                </a:tc>
                <a:extLst>
                  <a:ext uri="{0D108BD9-81ED-4DB2-BD59-A6C34878D82A}">
                    <a16:rowId xmlns:a16="http://schemas.microsoft.com/office/drawing/2014/main" val="2234006962"/>
                  </a:ext>
                </a:extLst>
              </a:tr>
              <a:tr h="195778">
                <a:tc>
                  <a:txBody>
                    <a:bodyPr/>
                    <a:lstStyle/>
                    <a:p>
                      <a:pPr algn="just" fontAlgn="ctr"/>
                      <a:r>
                        <a:rPr lang="ru-RU" sz="1000" b="1" i="1" u="none" strike="noStrike" dirty="0">
                          <a:solidFill>
                            <a:srgbClr val="000000"/>
                          </a:solidFill>
                          <a:effectLst/>
                          <a:latin typeface="Times New Roman" pitchFamily="18" charset="0"/>
                          <a:cs typeface="Times New Roman" pitchFamily="18" charset="0"/>
                        </a:rPr>
                        <a:t>МП «Формирование современной городской среды населенных пунктов»</a:t>
                      </a:r>
                    </a:p>
                  </a:txBody>
                  <a:tcPr marL="9525" marR="9525" marT="9525"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13770253,34</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3000,01</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4128100,00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30,0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137602,9</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8219543,00</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8219543,00</a:t>
                      </a:r>
                    </a:p>
                  </a:txBody>
                  <a:tcPr marL="7620" marR="7620" marT="7620" marB="0"/>
                </a:tc>
                <a:extLst>
                  <a:ext uri="{0D108BD9-81ED-4DB2-BD59-A6C34878D82A}">
                    <a16:rowId xmlns:a16="http://schemas.microsoft.com/office/drawing/2014/main" val="1333506095"/>
                  </a:ext>
                </a:extLst>
              </a:tr>
              <a:tr h="195778">
                <a:tc>
                  <a:txBody>
                    <a:bodyPr/>
                    <a:lstStyle/>
                    <a:p>
                      <a:pPr algn="just" fontAlgn="ctr"/>
                      <a:r>
                        <a:rPr lang="ru-RU" sz="1000" b="0" i="0" u="none" strike="noStrike" dirty="0">
                          <a:solidFill>
                            <a:srgbClr val="000000"/>
                          </a:solidFill>
                          <a:effectLst/>
                          <a:latin typeface="Times New Roman" pitchFamily="18" charset="0"/>
                          <a:cs typeface="Times New Roman" pitchFamily="18" charset="0"/>
                        </a:rPr>
                        <a:t>Подпрограмма «Формирование современной городской среды населенных пунктов»</a:t>
                      </a: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8722192,65</a:t>
                      </a:r>
                    </a:p>
                  </a:txBody>
                  <a:tcPr marL="7620" marR="7620" marT="7620"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b"/>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b"/>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b"/>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b"/>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extLst>
                  <a:ext uri="{0D108BD9-81ED-4DB2-BD59-A6C34878D82A}">
                    <a16:rowId xmlns:a16="http://schemas.microsoft.com/office/drawing/2014/main" val="914063874"/>
                  </a:ext>
                </a:extLst>
              </a:tr>
              <a:tr h="195778">
                <a:tc>
                  <a:txBody>
                    <a:bodyPr/>
                    <a:lstStyle/>
                    <a:p>
                      <a:pPr algn="just" fontAlgn="ctr"/>
                      <a:r>
                        <a:rPr lang="ru-RU" sz="1000" b="0" i="0" u="none" strike="noStrike" dirty="0">
                          <a:solidFill>
                            <a:srgbClr val="000000"/>
                          </a:solidFill>
                          <a:effectLst/>
                          <a:latin typeface="Times New Roman" pitchFamily="18" charset="0"/>
                          <a:cs typeface="Times New Roman" pitchFamily="18" charset="0"/>
                        </a:rPr>
                        <a:t>Подпрограмма «Благоустройство территорий»</a:t>
                      </a: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5048060,69</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3000,01</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4128100,00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81,8</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137602,9</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8219543,00</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8219543,00</a:t>
                      </a:r>
                    </a:p>
                  </a:txBody>
                  <a:tcPr marL="7620" marR="7620" marT="7620" marB="0"/>
                </a:tc>
                <a:extLst>
                  <a:ext uri="{0D108BD9-81ED-4DB2-BD59-A6C34878D82A}">
                    <a16:rowId xmlns:a16="http://schemas.microsoft.com/office/drawing/2014/main" val="1347529709"/>
                  </a:ext>
                </a:extLst>
              </a:tr>
              <a:tr h="0">
                <a:tc>
                  <a:txBody>
                    <a:bodyPr/>
                    <a:lstStyle/>
                    <a:p>
                      <a:pPr algn="just"/>
                      <a:r>
                        <a:rPr lang="ru-RU" sz="1000" b="1" i="1" dirty="0">
                          <a:latin typeface="Times New Roman" pitchFamily="18" charset="0"/>
                          <a:cs typeface="Times New Roman" pitchFamily="18" charset="0"/>
                        </a:rPr>
                        <a:t>МП «Комплексное развитие сельских территорий»</a:t>
                      </a:r>
                    </a:p>
                  </a:txBody>
                  <a:tcPr/>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70380,00</a:t>
                      </a:r>
                    </a:p>
                  </a:txBody>
                  <a:tcPr marL="7620" marR="7620" marT="7620" marB="0"/>
                </a:tc>
                <a:tc>
                  <a:txBody>
                    <a:bodyPr/>
                    <a:lstStyle/>
                    <a:p>
                      <a:pPr algn="ctr" fontAlgn="t"/>
                      <a:endParaRPr lang="ru-RU" sz="1000" b="1" i="1"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378400,00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537,7</a:t>
                      </a:r>
                    </a:p>
                  </a:txBody>
                  <a:tcPr marL="7620" marR="7620" marT="7620" marB="0"/>
                </a:tc>
                <a:tc>
                  <a:txBody>
                    <a:bodyPr/>
                    <a:lstStyle/>
                    <a:p>
                      <a:pPr algn="ctr" fontAlgn="b"/>
                      <a:endParaRPr lang="ru-RU" sz="1000" b="1" i="1"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378400,00</a:t>
                      </a:r>
                    </a:p>
                  </a:txBody>
                  <a:tcPr marL="7620" marR="7620" marT="7620" marB="0"/>
                </a:tc>
                <a:tc>
                  <a:txBody>
                    <a:bodyPr/>
                    <a:lstStyle/>
                    <a:p>
                      <a:pPr algn="ctr" fontAlgn="b"/>
                      <a:r>
                        <a:rPr lang="ru-RU" sz="1000" b="1" i="1" u="none" strike="noStrike" dirty="0">
                          <a:solidFill>
                            <a:srgbClr val="000000"/>
                          </a:solidFill>
                          <a:latin typeface="Times New Roman" panose="02020603050405020304" pitchFamily="18" charset="0"/>
                          <a:cs typeface="Times New Roman" panose="02020603050405020304" pitchFamily="18" charset="0"/>
                        </a:rPr>
                        <a:t>378400,00</a:t>
                      </a:r>
                    </a:p>
                  </a:txBody>
                  <a:tcPr marL="7620" marR="7620" marT="7620" marB="0"/>
                </a:tc>
                <a:extLst>
                  <a:ext uri="{0D108BD9-81ED-4DB2-BD59-A6C34878D82A}">
                    <a16:rowId xmlns:a16="http://schemas.microsoft.com/office/drawing/2014/main" val="457012230"/>
                  </a:ext>
                </a:extLst>
              </a:tr>
              <a:tr h="195778">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000" b="0" i="0" dirty="0">
                          <a:latin typeface="Times New Roman" pitchFamily="18" charset="0"/>
                          <a:cs typeface="Times New Roman" pitchFamily="18" charset="0"/>
                        </a:rPr>
                        <a:t>Подпрограмма «Обеспечение граждан сельских территорий жильем и закрепление молодых специалистов на селе и в сельском хозяйстве»</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70380,00</a:t>
                      </a:r>
                    </a:p>
                  </a:txBody>
                  <a:tcPr marL="7620" marR="7620" marT="7620"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378400,00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537,7</a:t>
                      </a:r>
                    </a:p>
                  </a:txBody>
                  <a:tcPr marL="7620" marR="7620" marT="7620" marB="0"/>
                </a:tc>
                <a:tc>
                  <a:txBody>
                    <a:bodyPr/>
                    <a:lstStyle/>
                    <a:p>
                      <a:pPr algn="ctr" fontAlgn="b"/>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378400,00</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378400,00</a:t>
                      </a:r>
                    </a:p>
                  </a:txBody>
                  <a:tcPr marL="7620" marR="7620" marT="7620" marB="0"/>
                </a:tc>
                <a:extLst>
                  <a:ext uri="{0D108BD9-81ED-4DB2-BD59-A6C34878D82A}">
                    <a16:rowId xmlns:a16="http://schemas.microsoft.com/office/drawing/2014/main" val="2192044100"/>
                  </a:ext>
                </a:extLst>
              </a:tr>
              <a:tr h="216125">
                <a:tc>
                  <a:txBody>
                    <a:bodyPr/>
                    <a:lstStyle/>
                    <a:p>
                      <a:pPr marL="0" marR="0" lvl="0" indent="0" algn="just" defTabSz="914400" rtl="0" eaLnBrk="1" fontAlgn="ctr" latinLnBrk="0" hangingPunct="1">
                        <a:lnSpc>
                          <a:spcPct val="100000"/>
                        </a:lnSpc>
                        <a:spcBef>
                          <a:spcPts val="0"/>
                        </a:spcBef>
                        <a:spcAft>
                          <a:spcPts val="0"/>
                        </a:spcAft>
                        <a:buClrTx/>
                        <a:buSzTx/>
                        <a:buFontTx/>
                        <a:buNone/>
                        <a:tabLst/>
                        <a:defRPr/>
                      </a:pPr>
                      <a:r>
                        <a:rPr lang="ru-RU" sz="1000" b="1" i="1" u="none" strike="noStrike" dirty="0">
                          <a:solidFill>
                            <a:srgbClr val="000000"/>
                          </a:solidFill>
                          <a:effectLst/>
                          <a:latin typeface="Times New Roman" pitchFamily="18" charset="0"/>
                          <a:cs typeface="Times New Roman" pitchFamily="18" charset="0"/>
                        </a:rPr>
                        <a:t>МП «Поддержка социально ориентированных некоммерческих организаций»</a:t>
                      </a:r>
                    </a:p>
                  </a:txBody>
                  <a:tcPr marL="9525" marR="9525" marT="9525" marB="0"/>
                </a:tc>
                <a:tc>
                  <a:txBody>
                    <a:bodyPr/>
                    <a:lstStyle/>
                    <a:p>
                      <a:pPr algn="ctr" fontAlgn="t"/>
                      <a:endParaRPr lang="ru-RU" sz="1000" b="1" i="1"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30000,00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30000,00</a:t>
                      </a:r>
                    </a:p>
                  </a:txBody>
                  <a:tcPr marL="7620" marR="7620" marT="7620" marB="0"/>
                </a:tc>
                <a:tc>
                  <a:txBody>
                    <a:bodyPr/>
                    <a:lstStyle/>
                    <a:p>
                      <a:pPr algn="ctr" fontAlgn="t"/>
                      <a:endParaRPr lang="ru-RU" sz="1000" b="1" i="1"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100,0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30000,00</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30000,00</a:t>
                      </a:r>
                    </a:p>
                  </a:txBody>
                  <a:tcPr marL="7620" marR="7620" marT="7620" marB="0"/>
                </a:tc>
                <a:extLst>
                  <a:ext uri="{0D108BD9-81ED-4DB2-BD59-A6C34878D82A}">
                    <a16:rowId xmlns:a16="http://schemas.microsoft.com/office/drawing/2014/main" val="3251504740"/>
                  </a:ext>
                </a:extLst>
              </a:tr>
              <a:tr h="183933">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ru-RU" sz="1000" b="1" i="1" u="none" strike="noStrike" dirty="0">
                          <a:solidFill>
                            <a:srgbClr val="000000"/>
                          </a:solidFill>
                          <a:effectLst/>
                          <a:latin typeface="Times New Roman" pitchFamily="18" charset="0"/>
                          <a:cs typeface="Times New Roman" pitchFamily="18" charset="0"/>
                        </a:rPr>
                        <a:t>ИТОГО</a:t>
                      </a:r>
                      <a:endParaRPr lang="ru-RU" sz="1000" b="0"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191192809,21</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111864843,59</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92713070,58</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48,5</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82,9</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77596274,94</a:t>
                      </a:r>
                    </a:p>
                  </a:txBody>
                  <a:tcPr marL="7620" marR="7620" marT="7620" marB="0"/>
                </a:tc>
                <a:tc>
                  <a:txBody>
                    <a:bodyPr/>
                    <a:lstStyle/>
                    <a:p>
                      <a:pPr algn="ctr" fontAlgn="t"/>
                      <a:r>
                        <a:rPr lang="ru-RU" sz="1000" b="1" i="1" u="none" strike="noStrike" dirty="0">
                          <a:solidFill>
                            <a:srgbClr val="000000"/>
                          </a:solidFill>
                          <a:latin typeface="Times New Roman" panose="02020603050405020304" pitchFamily="18" charset="0"/>
                          <a:cs typeface="Times New Roman" panose="02020603050405020304" pitchFamily="18" charset="0"/>
                        </a:rPr>
                        <a:t>80947553,22</a:t>
                      </a:r>
                    </a:p>
                  </a:txBody>
                  <a:tcPr marL="7620" marR="7620" marT="7620" marB="0"/>
                </a:tc>
                <a:extLst>
                  <a:ext uri="{0D108BD9-81ED-4DB2-BD59-A6C34878D82A}">
                    <a16:rowId xmlns:a16="http://schemas.microsoft.com/office/drawing/2014/main" val="3722811226"/>
                  </a:ext>
                </a:extLst>
              </a:tr>
            </a:tbl>
          </a:graphicData>
        </a:graphic>
      </p:graphicFrame>
    </p:spTree>
    <p:extLst>
      <p:ext uri="{BB962C8B-B14F-4D97-AF65-F5344CB8AC3E}">
        <p14:creationId xmlns:p14="http://schemas.microsoft.com/office/powerpoint/2010/main" val="21521551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BE42613C-6D29-8020-CC3B-2D0CD7CE76D4}"/>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9F64A84A-3BC5-72A3-D563-78EF30DEF272}"/>
              </a:ext>
            </a:extLst>
          </p:cNvPr>
          <p:cNvSpPr txBox="1"/>
          <p:nvPr/>
        </p:nvSpPr>
        <p:spPr>
          <a:xfrm>
            <a:off x="1808177" y="106778"/>
            <a:ext cx="8575645" cy="559127"/>
          </a:xfrm>
          <a:prstGeom prst="rect">
            <a:avLst/>
          </a:prstGeom>
          <a:noFill/>
        </p:spPr>
        <p:txBody>
          <a:bodyPr wrap="square">
            <a:spAutoFit/>
          </a:bodyPr>
          <a:lstStyle/>
          <a:p>
            <a:pPr algn="ctr">
              <a:spcAft>
                <a:spcPts val="1000"/>
              </a:spcAft>
            </a:pPr>
            <a:r>
              <a:rPr lang="ru-RU" sz="11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Муниципальная программа «Развитие образования в Анучинском муниципальном округе Приморского края на 2025-2029 годы»</a:t>
            </a:r>
          </a:p>
          <a:p>
            <a:pPr algn="ctr">
              <a:spcAft>
                <a:spcPts val="1000"/>
              </a:spcAft>
            </a:pPr>
            <a:r>
              <a:rPr lang="ru-RU" sz="1100"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Утверждена постановлением администрации Анучинского МО № 874-па от 11.09.2024г</a:t>
            </a:r>
          </a:p>
        </p:txBody>
      </p:sp>
      <p:sp>
        <p:nvSpPr>
          <p:cNvPr id="4" name="TextBox 3">
            <a:extLst>
              <a:ext uri="{FF2B5EF4-FFF2-40B4-BE49-F238E27FC236}">
                <a16:creationId xmlns:a16="http://schemas.microsoft.com/office/drawing/2014/main" id="{8CF34D95-66B0-42CE-D65E-C9520983D6FC}"/>
              </a:ext>
            </a:extLst>
          </p:cNvPr>
          <p:cNvSpPr txBox="1"/>
          <p:nvPr/>
        </p:nvSpPr>
        <p:spPr>
          <a:xfrm>
            <a:off x="182460" y="665905"/>
            <a:ext cx="11780241" cy="600164"/>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Цель программы - о</a:t>
            </a:r>
            <a:r>
              <a:rPr lang="ru-RU" sz="1100" dirty="0">
                <a:effectLst/>
                <a:latin typeface="Times New Roman" panose="02020603050405020304" pitchFamily="18" charset="0"/>
                <a:ea typeface="Times New Roman" panose="02020603050405020304" pitchFamily="18" charset="0"/>
              </a:rPr>
              <a:t>беспечение высокого качества и доступности обучения, воспитания гармонично развитой и социально ответственной личности на основе духовно-нравственных ценностей, исторических и национально-культурных традиций,  развитие личности в условиях безопасной, доступной образовательной среды, соответствующей требованиям инновационного развития экономики, современным потребностям граждан. </a:t>
            </a:r>
            <a:endParaRPr lang="ru-RU" sz="1100" dirty="0">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72AD8FE8-EF47-1AF9-3064-CB2D4DB400CF}"/>
              </a:ext>
            </a:extLst>
          </p:cNvPr>
          <p:cNvPicPr>
            <a:picLocks noChangeAspect="1"/>
          </p:cNvPicPr>
          <p:nvPr/>
        </p:nvPicPr>
        <p:blipFill>
          <a:blip r:embed="rId3"/>
          <a:stretch>
            <a:fillRect/>
          </a:stretch>
        </p:blipFill>
        <p:spPr>
          <a:xfrm>
            <a:off x="403021" y="1307080"/>
            <a:ext cx="981541" cy="927917"/>
          </a:xfrm>
          <a:prstGeom prst="rect">
            <a:avLst/>
          </a:prstGeom>
        </p:spPr>
      </p:pic>
      <p:pic>
        <p:nvPicPr>
          <p:cNvPr id="6" name="Рисунок 5">
            <a:extLst>
              <a:ext uri="{FF2B5EF4-FFF2-40B4-BE49-F238E27FC236}">
                <a16:creationId xmlns:a16="http://schemas.microsoft.com/office/drawing/2014/main" id="{31670EFE-0EF7-1BA3-C037-881CFA262EA7}"/>
              </a:ext>
            </a:extLst>
          </p:cNvPr>
          <p:cNvPicPr>
            <a:picLocks noChangeAspect="1"/>
          </p:cNvPicPr>
          <p:nvPr/>
        </p:nvPicPr>
        <p:blipFill>
          <a:blip r:embed="rId4"/>
          <a:stretch>
            <a:fillRect/>
          </a:stretch>
        </p:blipFill>
        <p:spPr>
          <a:xfrm>
            <a:off x="1529760" y="1307080"/>
            <a:ext cx="1814819" cy="872682"/>
          </a:xfrm>
          <a:prstGeom prst="rect">
            <a:avLst/>
          </a:prstGeom>
        </p:spPr>
      </p:pic>
      <p:pic>
        <p:nvPicPr>
          <p:cNvPr id="7" name="Рисунок 6">
            <a:extLst>
              <a:ext uri="{FF2B5EF4-FFF2-40B4-BE49-F238E27FC236}">
                <a16:creationId xmlns:a16="http://schemas.microsoft.com/office/drawing/2014/main" id="{77380CDF-9F6A-F0FB-CBA5-65B08CF5475B}"/>
              </a:ext>
            </a:extLst>
          </p:cNvPr>
          <p:cNvPicPr>
            <a:picLocks noChangeAspect="1"/>
          </p:cNvPicPr>
          <p:nvPr/>
        </p:nvPicPr>
        <p:blipFill>
          <a:blip r:embed="rId5"/>
          <a:stretch>
            <a:fillRect/>
          </a:stretch>
        </p:blipFill>
        <p:spPr>
          <a:xfrm>
            <a:off x="4950720" y="1125033"/>
            <a:ext cx="1473098" cy="927917"/>
          </a:xfrm>
          <a:prstGeom prst="rect">
            <a:avLst/>
          </a:prstGeom>
        </p:spPr>
      </p:pic>
      <p:pic>
        <p:nvPicPr>
          <p:cNvPr id="8" name="Рисунок 7">
            <a:extLst>
              <a:ext uri="{FF2B5EF4-FFF2-40B4-BE49-F238E27FC236}">
                <a16:creationId xmlns:a16="http://schemas.microsoft.com/office/drawing/2014/main" id="{EAAEFAF9-29BC-2B3E-7F9F-75C9A86F1AB2}"/>
              </a:ext>
            </a:extLst>
          </p:cNvPr>
          <p:cNvPicPr>
            <a:picLocks noChangeAspect="1"/>
          </p:cNvPicPr>
          <p:nvPr/>
        </p:nvPicPr>
        <p:blipFill>
          <a:blip r:embed="rId6"/>
          <a:stretch>
            <a:fillRect/>
          </a:stretch>
        </p:blipFill>
        <p:spPr>
          <a:xfrm>
            <a:off x="8312426" y="1121107"/>
            <a:ext cx="1633413" cy="1023955"/>
          </a:xfrm>
          <a:prstGeom prst="rect">
            <a:avLst/>
          </a:prstGeom>
        </p:spPr>
      </p:pic>
      <p:pic>
        <p:nvPicPr>
          <p:cNvPr id="9" name="Рисунок 8">
            <a:extLst>
              <a:ext uri="{FF2B5EF4-FFF2-40B4-BE49-F238E27FC236}">
                <a16:creationId xmlns:a16="http://schemas.microsoft.com/office/drawing/2014/main" id="{CF749520-7146-E2FC-8363-7002538DDBD4}"/>
              </a:ext>
            </a:extLst>
          </p:cNvPr>
          <p:cNvPicPr>
            <a:picLocks noChangeAspect="1"/>
          </p:cNvPicPr>
          <p:nvPr/>
        </p:nvPicPr>
        <p:blipFill>
          <a:blip r:embed="rId7"/>
          <a:stretch>
            <a:fillRect/>
          </a:stretch>
        </p:blipFill>
        <p:spPr>
          <a:xfrm>
            <a:off x="6632880" y="1080306"/>
            <a:ext cx="1296099" cy="1023955"/>
          </a:xfrm>
          <a:prstGeom prst="rect">
            <a:avLst/>
          </a:prstGeom>
        </p:spPr>
      </p:pic>
      <p:pic>
        <p:nvPicPr>
          <p:cNvPr id="11" name="Рисунок 10">
            <a:extLst>
              <a:ext uri="{FF2B5EF4-FFF2-40B4-BE49-F238E27FC236}">
                <a16:creationId xmlns:a16="http://schemas.microsoft.com/office/drawing/2014/main" id="{544868A6-2E92-5509-F848-FD9EBE5E8CAF}"/>
              </a:ext>
            </a:extLst>
          </p:cNvPr>
          <p:cNvPicPr>
            <a:picLocks noChangeAspect="1"/>
          </p:cNvPicPr>
          <p:nvPr/>
        </p:nvPicPr>
        <p:blipFill>
          <a:blip r:embed="rId8"/>
          <a:stretch>
            <a:fillRect/>
          </a:stretch>
        </p:blipFill>
        <p:spPr>
          <a:xfrm>
            <a:off x="3527039" y="1125033"/>
            <a:ext cx="1241221" cy="1023955"/>
          </a:xfrm>
          <a:prstGeom prst="rect">
            <a:avLst/>
          </a:prstGeom>
        </p:spPr>
      </p:pic>
      <p:graphicFrame>
        <p:nvGraphicFramePr>
          <p:cNvPr id="13" name="Таблица 12">
            <a:extLst>
              <a:ext uri="{FF2B5EF4-FFF2-40B4-BE49-F238E27FC236}">
                <a16:creationId xmlns:a16="http://schemas.microsoft.com/office/drawing/2014/main" id="{0341319C-83F3-E05B-9A9C-57F6D1DE988C}"/>
              </a:ext>
            </a:extLst>
          </p:cNvPr>
          <p:cNvGraphicFramePr>
            <a:graphicFrameLocks noGrp="1"/>
          </p:cNvGraphicFramePr>
          <p:nvPr>
            <p:extLst>
              <p:ext uri="{D42A27DB-BD31-4B8C-83A1-F6EECF244321}">
                <p14:modId xmlns:p14="http://schemas.microsoft.com/office/powerpoint/2010/main" val="4115476058"/>
              </p:ext>
            </p:extLst>
          </p:nvPr>
        </p:nvGraphicFramePr>
        <p:xfrm>
          <a:off x="312634" y="2262379"/>
          <a:ext cx="11373229" cy="4123927"/>
        </p:xfrm>
        <a:graphic>
          <a:graphicData uri="http://schemas.openxmlformats.org/drawingml/2006/table">
            <a:tbl>
              <a:tblPr firstRow="1" bandRow="1">
                <a:tableStyleId>{5C22544A-7EE6-4342-B048-85BDC9FD1C3A}</a:tableStyleId>
              </a:tblPr>
              <a:tblGrid>
                <a:gridCol w="6792841">
                  <a:extLst>
                    <a:ext uri="{9D8B030D-6E8A-4147-A177-3AD203B41FA5}">
                      <a16:colId xmlns:a16="http://schemas.microsoft.com/office/drawing/2014/main" val="3603170947"/>
                    </a:ext>
                  </a:extLst>
                </a:gridCol>
                <a:gridCol w="1524973">
                  <a:extLst>
                    <a:ext uri="{9D8B030D-6E8A-4147-A177-3AD203B41FA5}">
                      <a16:colId xmlns:a16="http://schemas.microsoft.com/office/drawing/2014/main" val="3839604690"/>
                    </a:ext>
                  </a:extLst>
                </a:gridCol>
                <a:gridCol w="1549472">
                  <a:extLst>
                    <a:ext uri="{9D8B030D-6E8A-4147-A177-3AD203B41FA5}">
                      <a16:colId xmlns:a16="http://schemas.microsoft.com/office/drawing/2014/main" val="1619689254"/>
                    </a:ext>
                  </a:extLst>
                </a:gridCol>
                <a:gridCol w="1505943">
                  <a:extLst>
                    <a:ext uri="{9D8B030D-6E8A-4147-A177-3AD203B41FA5}">
                      <a16:colId xmlns:a16="http://schemas.microsoft.com/office/drawing/2014/main" val="2071592387"/>
                    </a:ext>
                  </a:extLst>
                </a:gridCol>
              </a:tblGrid>
              <a:tr h="220762">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Мероприятия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2026год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2027год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2028год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extLst>
                  <a:ext uri="{0D108BD9-81ED-4DB2-BD59-A6C34878D82A}">
                    <a16:rowId xmlns:a16="http://schemas.microsoft.com/office/drawing/2014/main" val="61168814"/>
                  </a:ext>
                </a:extLst>
              </a:tr>
              <a:tr h="238519">
                <a:tc>
                  <a:txBody>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Обеспечение деятельности учреждений образования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490150170,31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500536677,00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525768155,00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extLst>
                  <a:ext uri="{0D108BD9-81ED-4DB2-BD59-A6C34878D82A}">
                    <a16:rowId xmlns:a16="http://schemas.microsoft.com/office/drawing/2014/main" val="2689258771"/>
                  </a:ext>
                </a:extLst>
              </a:tr>
              <a:tr h="247887">
                <a:tc>
                  <a:txBody>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Капитальный ремонт и укрепление материально-технической базы учреждений образования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38551792,00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3100000,00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684400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extLst>
                  <a:ext uri="{0D108BD9-81ED-4DB2-BD59-A6C34878D82A}">
                    <a16:rowId xmlns:a16="http://schemas.microsoft.com/office/drawing/2014/main" val="2954065993"/>
                  </a:ext>
                </a:extLst>
              </a:tr>
              <a:tr h="265643">
                <a:tc>
                  <a:txBody>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Проведение мероприятий и семинаров для педагогических работников и для детей </a:t>
                      </a:r>
                      <a:r>
                        <a:rPr lang="ru-RU" sz="1000">
                          <a:solidFill>
                            <a:schemeClr val="tx1">
                              <a:lumMod val="95000"/>
                              <a:lumOff val="5000"/>
                            </a:schemeClr>
                          </a:solidFill>
                          <a:latin typeface="Times New Roman" panose="02020603050405020304" pitchFamily="18" charset="0"/>
                          <a:cs typeface="Times New Roman" panose="02020603050405020304" pitchFamily="18" charset="0"/>
                        </a:rPr>
                        <a:t>школьного возраста</a:t>
                      </a: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1660000,00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675000,00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675000,00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extLst>
                  <a:ext uri="{0D108BD9-81ED-4DB2-BD59-A6C34878D82A}">
                    <a16:rowId xmlns:a16="http://schemas.microsoft.com/office/drawing/2014/main" val="1027331879"/>
                  </a:ext>
                </a:extLst>
              </a:tr>
              <a:tr h="243009">
                <a:tc>
                  <a:txBody>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Компенсация части платы, взимаемой с родителей (законных представителей) за присмотр и уход за детьми</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1570142,00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1727008,00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1795823,00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extLst>
                  <a:ext uri="{0D108BD9-81ED-4DB2-BD59-A6C34878D82A}">
                    <a16:rowId xmlns:a16="http://schemas.microsoft.com/office/drawing/2014/main" val="973300954"/>
                  </a:ext>
                </a:extLst>
              </a:tr>
              <a:tr h="261178">
                <a:tc>
                  <a:txBody>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Мероприятия по пожарной безопасности, антитеррористической деятельности и охране труда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6360300,00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6469470,00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6469470,00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extLst>
                  <a:ext uri="{0D108BD9-81ED-4DB2-BD59-A6C34878D82A}">
                    <a16:rowId xmlns:a16="http://schemas.microsoft.com/office/drawing/2014/main" val="4276406248"/>
                  </a:ext>
                </a:extLst>
              </a:tr>
              <a:tr h="269906">
                <a:tc>
                  <a:txBody>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За классное руководство педагогическим работникам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23166000,00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23166000,00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23166000,00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extLst>
                  <a:ext uri="{0D108BD9-81ED-4DB2-BD59-A6C34878D82A}">
                    <a16:rowId xmlns:a16="http://schemas.microsoft.com/office/drawing/2014/main" val="1704468080"/>
                  </a:ext>
                </a:extLst>
              </a:tr>
              <a:tr h="370840">
                <a:tc>
                  <a:txBody>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Выплата денежного вознаграждения и проведение мероприятий по обеспечению деятельности советников директора по воспитанию и взаимодействию с детскими общественными объединениями</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2069469,78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2326229,85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2346348,69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extLst>
                  <a:ext uri="{0D108BD9-81ED-4DB2-BD59-A6C34878D82A}">
                    <a16:rowId xmlns:a16="http://schemas.microsoft.com/office/drawing/2014/main" val="2889121616"/>
                  </a:ext>
                </a:extLst>
              </a:tr>
              <a:tr h="276497">
                <a:tc>
                  <a:txBody>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Организация и проведение воспитательно-профилактических мероприятий, мероприятий ГТО</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2045600,00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350000,00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350000,00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extLst>
                  <a:ext uri="{0D108BD9-81ED-4DB2-BD59-A6C34878D82A}">
                    <a16:rowId xmlns:a16="http://schemas.microsoft.com/office/drawing/2014/main" val="4192005021"/>
                  </a:ext>
                </a:extLst>
              </a:tr>
              <a:tr h="262435">
                <a:tc>
                  <a:txBody>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Организация отдыха и оздоровление детей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4762717,86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4953279,89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5151465,61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extLst>
                  <a:ext uri="{0D108BD9-81ED-4DB2-BD59-A6C34878D82A}">
                    <a16:rowId xmlns:a16="http://schemas.microsoft.com/office/drawing/2014/main" val="833001474"/>
                  </a:ext>
                </a:extLst>
              </a:tr>
              <a:tr h="277823">
                <a:tc>
                  <a:txBody>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Временное трудоустройство несовершеннолетних граждан в возрасте от 14 до 18 лет в свободное от учебы время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1200000,00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extLst>
                  <a:ext uri="{0D108BD9-81ED-4DB2-BD59-A6C34878D82A}">
                    <a16:rowId xmlns:a16="http://schemas.microsoft.com/office/drawing/2014/main" val="2521714371"/>
                  </a:ext>
                </a:extLst>
              </a:tr>
              <a:tr h="243281">
                <a:tc>
                  <a:txBody>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Расходы на содержание КУ МОУО</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33060852,00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29361726,00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29604774,00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extLst>
                  <a:ext uri="{0D108BD9-81ED-4DB2-BD59-A6C34878D82A}">
                    <a16:rowId xmlns:a16="http://schemas.microsoft.com/office/drawing/2014/main" val="3681191567"/>
                  </a:ext>
                </a:extLst>
              </a:tr>
              <a:tr h="276278">
                <a:tc>
                  <a:txBody>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Стипендия главы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15000,00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15000,00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15000,00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extLst>
                  <a:ext uri="{0D108BD9-81ED-4DB2-BD59-A6C34878D82A}">
                    <a16:rowId xmlns:a16="http://schemas.microsoft.com/office/drawing/2014/main" val="4111837951"/>
                  </a:ext>
                </a:extLst>
              </a:tr>
              <a:tr h="243280">
                <a:tc>
                  <a:txBody>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Трудоустройство и поддержка молодых специалистов</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100000,00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40000,00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40000,00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extLst>
                  <a:ext uri="{0D108BD9-81ED-4DB2-BD59-A6C34878D82A}">
                    <a16:rowId xmlns:a16="http://schemas.microsoft.com/office/drawing/2014/main" val="703583880"/>
                  </a:ext>
                </a:extLst>
              </a:tr>
              <a:tr h="370840">
                <a:tc>
                  <a:txBody>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Организация школьного питания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25903601,29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25059776,50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24638338,00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F1FD"/>
                    </a:solidFill>
                  </a:tcPr>
                </a:tc>
                <a:extLst>
                  <a:ext uri="{0D108BD9-81ED-4DB2-BD59-A6C34878D82A}">
                    <a16:rowId xmlns:a16="http://schemas.microsoft.com/office/drawing/2014/main" val="2675862067"/>
                  </a:ext>
                </a:extLst>
              </a:tr>
            </a:tbl>
          </a:graphicData>
        </a:graphic>
      </p:graphicFrame>
    </p:spTree>
    <p:extLst>
      <p:ext uri="{BB962C8B-B14F-4D97-AF65-F5344CB8AC3E}">
        <p14:creationId xmlns:p14="http://schemas.microsoft.com/office/powerpoint/2010/main" val="17007648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EE6B8204-B0AD-2EF2-B409-2F37BAB11075}"/>
              </a:ext>
            </a:extLst>
          </p:cNvPr>
          <p:cNvPicPr>
            <a:picLocks noChangeAspect="1"/>
          </p:cNvPicPr>
          <p:nvPr/>
        </p:nvPicPr>
        <p:blipFill>
          <a:blip r:embed="rId2"/>
          <a:stretch>
            <a:fillRect/>
          </a:stretch>
        </p:blipFill>
        <p:spPr>
          <a:xfrm>
            <a:off x="0" y="0"/>
            <a:ext cx="12192000" cy="6857999"/>
          </a:xfrm>
          <a:prstGeom prst="rect">
            <a:avLst/>
          </a:prstGeom>
        </p:spPr>
      </p:pic>
      <p:sp>
        <p:nvSpPr>
          <p:cNvPr id="4" name="TextBox 3">
            <a:extLst>
              <a:ext uri="{FF2B5EF4-FFF2-40B4-BE49-F238E27FC236}">
                <a16:creationId xmlns:a16="http://schemas.microsoft.com/office/drawing/2014/main" id="{CC7EE0BD-84BA-39A7-76E0-B36248D8DB82}"/>
              </a:ext>
            </a:extLst>
          </p:cNvPr>
          <p:cNvSpPr txBox="1"/>
          <p:nvPr/>
        </p:nvSpPr>
        <p:spPr>
          <a:xfrm>
            <a:off x="556818" y="67032"/>
            <a:ext cx="10639337" cy="470257"/>
          </a:xfrm>
          <a:prstGeom prst="rect">
            <a:avLst/>
          </a:prstGeom>
          <a:noFill/>
        </p:spPr>
        <p:txBody>
          <a:bodyPr wrap="square">
            <a:spAutoFit/>
          </a:bodyPr>
          <a:lstStyle/>
          <a:p>
            <a:pPr indent="107950" algn="ctr">
              <a:lnSpc>
                <a:spcPct val="115000"/>
              </a:lnSpc>
              <a:tabLst>
                <a:tab pos="2969895" algn="ctr"/>
                <a:tab pos="5940425" algn="r"/>
              </a:tabLst>
            </a:pPr>
            <a:r>
              <a:rPr lang="ru-RU"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Муниципальная программа «Развитие молодежной политики и патриотического воспитания граждан в Анучинском муниципальном округе на 2025-2029 годы»</a:t>
            </a:r>
          </a:p>
          <a:p>
            <a:pPr indent="107950" algn="ctr">
              <a:lnSpc>
                <a:spcPct val="115000"/>
              </a:lnSpc>
              <a:tabLst>
                <a:tab pos="2969895" algn="ctr"/>
                <a:tab pos="5940425" algn="r"/>
              </a:tabLst>
            </a:pPr>
            <a:r>
              <a:rPr lang="ru-RU" sz="11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Утверждена постановлением администрации Анучинского МО № 760 от 13.08.2024г</a:t>
            </a:r>
            <a:endParaRPr lang="ru-RU" sz="11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BB0F322F-F058-8EF4-2D8F-FC069775DB80}"/>
              </a:ext>
            </a:extLst>
          </p:cNvPr>
          <p:cNvSpPr txBox="1"/>
          <p:nvPr/>
        </p:nvSpPr>
        <p:spPr>
          <a:xfrm>
            <a:off x="293964" y="510004"/>
            <a:ext cx="11604072" cy="430887"/>
          </a:xfrm>
          <a:prstGeom prst="rect">
            <a:avLst/>
          </a:prstGeom>
          <a:noFill/>
        </p:spPr>
        <p:txBody>
          <a:bodyPr wrap="square">
            <a:spAutoFit/>
          </a:bodyPr>
          <a:lstStyle/>
          <a:p>
            <a:r>
              <a:rPr lang="ru-RU" sz="1100" dirty="0">
                <a:solidFill>
                  <a:srgbClr val="000000"/>
                </a:solidFill>
                <a:effectLst/>
                <a:latin typeface="Times New Roman" panose="02020603050405020304" pitchFamily="18" charset="0"/>
                <a:ea typeface="Times New Roman" panose="02020603050405020304" pitchFamily="18" charset="0"/>
              </a:rPr>
              <a:t>Целью программы является </a:t>
            </a:r>
            <a:r>
              <a:rPr lang="ru-RU" sz="1100" dirty="0">
                <a:solidFill>
                  <a:srgbClr val="000000"/>
                </a:solidFill>
                <a:effectLst/>
                <a:latin typeface="Times New Roman" panose="02020603050405020304" pitchFamily="18" charset="0"/>
                <a:ea typeface="Calibri" panose="020F0502020204030204" pitchFamily="34" charset="0"/>
              </a:rPr>
              <a:t>совершенствование правовых, социально-экономических и организационных условий для успешной самореализации молодёжи, направленной на раскрытие ее потенциала и ф</a:t>
            </a:r>
            <a:r>
              <a:rPr lang="ru-RU" sz="1100" dirty="0">
                <a:effectLst/>
                <a:latin typeface="Times New Roman" panose="02020603050405020304" pitchFamily="18" charset="0"/>
                <a:ea typeface="Calibri" panose="020F0502020204030204" pitchFamily="34" charset="0"/>
              </a:rPr>
              <a:t>ормирование у граждан высокого патриотического сознания, чувства верности своему Отечеству, готовности к выполнению гражданского долга.</a:t>
            </a:r>
            <a:endParaRPr lang="ru-RU" sz="1100" dirty="0"/>
          </a:p>
        </p:txBody>
      </p:sp>
      <p:pic>
        <p:nvPicPr>
          <p:cNvPr id="6" name="Рисунок 5">
            <a:extLst>
              <a:ext uri="{FF2B5EF4-FFF2-40B4-BE49-F238E27FC236}">
                <a16:creationId xmlns:a16="http://schemas.microsoft.com/office/drawing/2014/main" id="{AB9F1087-CCDF-5DB9-38B5-13E9546546F2}"/>
              </a:ext>
            </a:extLst>
          </p:cNvPr>
          <p:cNvPicPr>
            <a:picLocks noChangeAspect="1"/>
          </p:cNvPicPr>
          <p:nvPr/>
        </p:nvPicPr>
        <p:blipFill>
          <a:blip r:embed="rId3"/>
          <a:stretch>
            <a:fillRect/>
          </a:stretch>
        </p:blipFill>
        <p:spPr>
          <a:xfrm>
            <a:off x="434830" y="946539"/>
            <a:ext cx="1120017" cy="954512"/>
          </a:xfrm>
          <a:prstGeom prst="rect">
            <a:avLst/>
          </a:prstGeom>
        </p:spPr>
      </p:pic>
      <p:pic>
        <p:nvPicPr>
          <p:cNvPr id="7" name="Рисунок 6">
            <a:extLst>
              <a:ext uri="{FF2B5EF4-FFF2-40B4-BE49-F238E27FC236}">
                <a16:creationId xmlns:a16="http://schemas.microsoft.com/office/drawing/2014/main" id="{DA470CA8-B0A8-856D-DC58-33A6BD5FCBCD}"/>
              </a:ext>
            </a:extLst>
          </p:cNvPr>
          <p:cNvPicPr>
            <a:picLocks noChangeAspect="1"/>
          </p:cNvPicPr>
          <p:nvPr/>
        </p:nvPicPr>
        <p:blipFill>
          <a:blip r:embed="rId4"/>
          <a:stretch>
            <a:fillRect/>
          </a:stretch>
        </p:blipFill>
        <p:spPr>
          <a:xfrm>
            <a:off x="10367131" y="937169"/>
            <a:ext cx="1476026" cy="1089209"/>
          </a:xfrm>
          <a:prstGeom prst="rect">
            <a:avLst/>
          </a:prstGeom>
        </p:spPr>
      </p:pic>
      <p:graphicFrame>
        <p:nvGraphicFramePr>
          <p:cNvPr id="8" name="Таблица 5">
            <a:extLst>
              <a:ext uri="{FF2B5EF4-FFF2-40B4-BE49-F238E27FC236}">
                <a16:creationId xmlns:a16="http://schemas.microsoft.com/office/drawing/2014/main" id="{E38220A4-5FF6-EC96-E223-4733313D83DA}"/>
              </a:ext>
            </a:extLst>
          </p:cNvPr>
          <p:cNvGraphicFramePr>
            <a:graphicFrameLocks noGrp="1"/>
          </p:cNvGraphicFramePr>
          <p:nvPr>
            <p:extLst>
              <p:ext uri="{D42A27DB-BD31-4B8C-83A1-F6EECF244321}">
                <p14:modId xmlns:p14="http://schemas.microsoft.com/office/powerpoint/2010/main" val="1830950170"/>
              </p:ext>
            </p:extLst>
          </p:nvPr>
        </p:nvGraphicFramePr>
        <p:xfrm>
          <a:off x="1688388" y="980697"/>
          <a:ext cx="8678743" cy="963350"/>
        </p:xfrm>
        <a:graphic>
          <a:graphicData uri="http://schemas.openxmlformats.org/drawingml/2006/table">
            <a:tbl>
              <a:tblPr firstRow="1" bandRow="1">
                <a:tableStyleId>{8A107856-5554-42FB-B03E-39F5DBC370BA}</a:tableStyleId>
              </a:tblPr>
              <a:tblGrid>
                <a:gridCol w="5259897">
                  <a:extLst>
                    <a:ext uri="{9D8B030D-6E8A-4147-A177-3AD203B41FA5}">
                      <a16:colId xmlns:a16="http://schemas.microsoft.com/office/drawing/2014/main" val="4004397702"/>
                    </a:ext>
                  </a:extLst>
                </a:gridCol>
                <a:gridCol w="931178">
                  <a:extLst>
                    <a:ext uri="{9D8B030D-6E8A-4147-A177-3AD203B41FA5}">
                      <a16:colId xmlns:a16="http://schemas.microsoft.com/office/drawing/2014/main" val="1128346509"/>
                    </a:ext>
                  </a:extLst>
                </a:gridCol>
                <a:gridCol w="1065402">
                  <a:extLst>
                    <a:ext uri="{9D8B030D-6E8A-4147-A177-3AD203B41FA5}">
                      <a16:colId xmlns:a16="http://schemas.microsoft.com/office/drawing/2014/main" val="2450224937"/>
                    </a:ext>
                  </a:extLst>
                </a:gridCol>
                <a:gridCol w="1422266">
                  <a:extLst>
                    <a:ext uri="{9D8B030D-6E8A-4147-A177-3AD203B41FA5}">
                      <a16:colId xmlns:a16="http://schemas.microsoft.com/office/drawing/2014/main" val="2607792796"/>
                    </a:ext>
                  </a:extLst>
                </a:gridCol>
              </a:tblGrid>
              <a:tr h="199504">
                <a:tc>
                  <a:txBody>
                    <a:bodyPr/>
                    <a:lstStyle/>
                    <a:p>
                      <a:r>
                        <a:rPr lang="ru-RU" sz="1000" dirty="0">
                          <a:latin typeface="Times New Roman" panose="02020603050405020304" pitchFamily="18" charset="0"/>
                          <a:cs typeface="Times New Roman" panose="02020603050405020304" pitchFamily="18" charset="0"/>
                        </a:rPr>
                        <a:t>Мероприятия</a:t>
                      </a:r>
                    </a:p>
                  </a:txBody>
                  <a:tcPr/>
                </a:tc>
                <a:tc>
                  <a:txBody>
                    <a:bodyPr/>
                    <a:lstStyle/>
                    <a:p>
                      <a:pPr algn="ctr"/>
                      <a:r>
                        <a:rPr lang="ru-RU" sz="1000" dirty="0">
                          <a:latin typeface="Times New Roman" panose="02020603050405020304" pitchFamily="18" charset="0"/>
                          <a:cs typeface="Times New Roman" panose="02020603050405020304" pitchFamily="18" charset="0"/>
                        </a:rPr>
                        <a:t>2026г</a:t>
                      </a:r>
                    </a:p>
                  </a:txBody>
                  <a:tcPr/>
                </a:tc>
                <a:tc>
                  <a:txBody>
                    <a:bodyPr/>
                    <a:lstStyle/>
                    <a:p>
                      <a:pPr algn="ctr"/>
                      <a:r>
                        <a:rPr lang="ru-RU" sz="1000" dirty="0">
                          <a:latin typeface="Times New Roman" panose="02020603050405020304" pitchFamily="18" charset="0"/>
                          <a:cs typeface="Times New Roman" panose="02020603050405020304" pitchFamily="18" charset="0"/>
                        </a:rPr>
                        <a:t>2027г</a:t>
                      </a:r>
                    </a:p>
                  </a:txBody>
                  <a:tcPr/>
                </a:tc>
                <a:tc>
                  <a:txBody>
                    <a:bodyPr/>
                    <a:lstStyle/>
                    <a:p>
                      <a:pPr algn="ctr"/>
                      <a:r>
                        <a:rPr lang="ru-RU" sz="1000" dirty="0">
                          <a:latin typeface="Times New Roman" panose="02020603050405020304" pitchFamily="18" charset="0"/>
                          <a:cs typeface="Times New Roman" panose="02020603050405020304" pitchFamily="18" charset="0"/>
                        </a:rPr>
                        <a:t>2028г</a:t>
                      </a:r>
                    </a:p>
                  </a:txBody>
                  <a:tcPr/>
                </a:tc>
                <a:extLst>
                  <a:ext uri="{0D108BD9-81ED-4DB2-BD59-A6C34878D82A}">
                    <a16:rowId xmlns:a16="http://schemas.microsoft.com/office/drawing/2014/main" val="1493131699"/>
                  </a:ext>
                </a:extLst>
              </a:tr>
              <a:tr h="228252">
                <a:tc>
                  <a:txBody>
                    <a:bodyPr/>
                    <a:lstStyle/>
                    <a:p>
                      <a:r>
                        <a:rPr lang="ru-RU" sz="1000" dirty="0">
                          <a:latin typeface="Times New Roman" panose="02020603050405020304" pitchFamily="18" charset="0"/>
                          <a:cs typeface="Times New Roman" panose="02020603050405020304" pitchFamily="18" charset="0"/>
                        </a:rPr>
                        <a:t>Мероприятия по патриотическому воспитанию граждан</a:t>
                      </a:r>
                    </a:p>
                  </a:txBody>
                  <a:tcPr/>
                </a:tc>
                <a:tc>
                  <a:txBody>
                    <a:bodyPr/>
                    <a:lstStyle/>
                    <a:p>
                      <a:pPr algn="ctr" fontAlgn="t"/>
                      <a:r>
                        <a:rPr lang="ru-RU" sz="1000" b="0" i="0" u="none" strike="noStrike" dirty="0">
                          <a:solidFill>
                            <a:srgbClr val="000000"/>
                          </a:solidFill>
                          <a:latin typeface="Times New Roman"/>
                        </a:rPr>
                        <a:t>220000,00</a:t>
                      </a:r>
                    </a:p>
                  </a:txBody>
                  <a:tcPr marL="7620" marR="7620" marT="7620" marB="0"/>
                </a:tc>
                <a:tc>
                  <a:txBody>
                    <a:bodyPr/>
                    <a:lstStyle/>
                    <a:p>
                      <a:pPr algn="ctr" fontAlgn="t"/>
                      <a:r>
                        <a:rPr lang="ru-RU" sz="1000" b="0" i="0" u="none" strike="noStrike" dirty="0">
                          <a:solidFill>
                            <a:srgbClr val="000000"/>
                          </a:solidFill>
                          <a:latin typeface="Times New Roman"/>
                        </a:rPr>
                        <a:t>220000,00</a:t>
                      </a:r>
                    </a:p>
                  </a:txBody>
                  <a:tcPr marL="7620" marR="7620" marT="7620" marB="0"/>
                </a:tc>
                <a:tc>
                  <a:txBody>
                    <a:bodyPr/>
                    <a:lstStyle/>
                    <a:p>
                      <a:pPr algn="ctr" fontAlgn="t"/>
                      <a:r>
                        <a:rPr lang="ru-RU" sz="1000" b="0" i="0" u="none" strike="noStrike" dirty="0">
                          <a:solidFill>
                            <a:srgbClr val="000000"/>
                          </a:solidFill>
                          <a:latin typeface="Times New Roman"/>
                        </a:rPr>
                        <a:t>220000,00</a:t>
                      </a:r>
                    </a:p>
                  </a:txBody>
                  <a:tcPr marL="7620" marR="7620" marT="7620" marB="0"/>
                </a:tc>
                <a:extLst>
                  <a:ext uri="{0D108BD9-81ED-4DB2-BD59-A6C34878D82A}">
                    <a16:rowId xmlns:a16="http://schemas.microsoft.com/office/drawing/2014/main" val="3632568038"/>
                  </a:ext>
                </a:extLst>
              </a:tr>
              <a:tr h="475670">
                <a:tc>
                  <a:txBody>
                    <a:bodyPr/>
                    <a:lstStyle/>
                    <a:p>
                      <a:r>
                        <a:rPr lang="ru-RU" sz="1000" dirty="0">
                          <a:latin typeface="Times New Roman" panose="02020603050405020304" pitchFamily="18" charset="0"/>
                          <a:cs typeface="Times New Roman" panose="02020603050405020304" pitchFamily="18" charset="0"/>
                        </a:rPr>
                        <a:t>Реализация мероприятий, направленных на привлечение детей и молодежи к участию в  мероприятиях и повышение качества жизни детей</a:t>
                      </a:r>
                    </a:p>
                  </a:txBody>
                  <a:tcPr/>
                </a:tc>
                <a:tc>
                  <a:txBody>
                    <a:bodyPr/>
                    <a:lstStyle/>
                    <a:p>
                      <a:pPr algn="ctr" fontAlgn="t"/>
                      <a:r>
                        <a:rPr lang="ru-RU" sz="1000" b="0" i="0" u="none" strike="noStrike" dirty="0">
                          <a:solidFill>
                            <a:srgbClr val="000000"/>
                          </a:solidFill>
                          <a:latin typeface="Times New Roman"/>
                        </a:rPr>
                        <a:t>110000,00</a:t>
                      </a:r>
                    </a:p>
                  </a:txBody>
                  <a:tcPr marL="7620" marR="7620" marT="7620" marB="0"/>
                </a:tc>
                <a:tc>
                  <a:txBody>
                    <a:bodyPr/>
                    <a:lstStyle/>
                    <a:p>
                      <a:pPr algn="ctr" fontAlgn="t"/>
                      <a:r>
                        <a:rPr lang="ru-RU" sz="1000" b="0" i="0" u="none" strike="noStrike" dirty="0">
                          <a:solidFill>
                            <a:srgbClr val="000000"/>
                          </a:solidFill>
                          <a:latin typeface="Times New Roman"/>
                        </a:rPr>
                        <a:t>110000,00</a:t>
                      </a:r>
                    </a:p>
                  </a:txBody>
                  <a:tcPr marL="7620" marR="7620" marT="7620" marB="0"/>
                </a:tc>
                <a:tc>
                  <a:txBody>
                    <a:bodyPr/>
                    <a:lstStyle/>
                    <a:p>
                      <a:pPr algn="ctr" fontAlgn="t"/>
                      <a:r>
                        <a:rPr lang="ru-RU" sz="1000" b="0" i="0" u="none" strike="noStrike" dirty="0">
                          <a:solidFill>
                            <a:srgbClr val="000000"/>
                          </a:solidFill>
                          <a:latin typeface="Times New Roman"/>
                        </a:rPr>
                        <a:t>110000,00</a:t>
                      </a:r>
                    </a:p>
                  </a:txBody>
                  <a:tcPr marL="7620" marR="7620" marT="7620" marB="0"/>
                </a:tc>
                <a:extLst>
                  <a:ext uri="{0D108BD9-81ED-4DB2-BD59-A6C34878D82A}">
                    <a16:rowId xmlns:a16="http://schemas.microsoft.com/office/drawing/2014/main" val="273692698"/>
                  </a:ext>
                </a:extLst>
              </a:tr>
            </a:tbl>
          </a:graphicData>
        </a:graphic>
      </p:graphicFrame>
      <p:sp>
        <p:nvSpPr>
          <p:cNvPr id="9" name="TextBox 8">
            <a:extLst>
              <a:ext uri="{FF2B5EF4-FFF2-40B4-BE49-F238E27FC236}">
                <a16:creationId xmlns:a16="http://schemas.microsoft.com/office/drawing/2014/main" id="{D8D6A1D7-B737-F018-D490-BFEB31C16C16}"/>
              </a:ext>
            </a:extLst>
          </p:cNvPr>
          <p:cNvSpPr txBox="1"/>
          <p:nvPr/>
        </p:nvSpPr>
        <p:spPr>
          <a:xfrm>
            <a:off x="478872" y="2020395"/>
            <a:ext cx="11322340" cy="507831"/>
          </a:xfrm>
          <a:prstGeom prst="rect">
            <a:avLst/>
          </a:prstGeom>
          <a:noFill/>
        </p:spPr>
        <p:txBody>
          <a:bodyPr wrap="square">
            <a:spAutoFit/>
          </a:bodyPr>
          <a:lstStyle/>
          <a:p>
            <a:pPr marL="226695" algn="ctr">
              <a:spcAft>
                <a:spcPts val="600"/>
              </a:spcAft>
            </a:pPr>
            <a:r>
              <a:rPr lang="ru-RU" sz="11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Муниципальной программа «Обеспечение жильем молодых семей Анучинского муниципального округа </a:t>
            </a:r>
            <a:r>
              <a:rPr lang="ru-RU"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на 2025-2029 годы</a:t>
            </a:r>
            <a:r>
              <a:rPr lang="ru-RU" sz="1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226695" algn="ctr">
              <a:spcAft>
                <a:spcPts val="600"/>
              </a:spcAft>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Утверждена постановлением администрации Анучинского МО № 817 от 30.08.2024г</a:t>
            </a:r>
          </a:p>
        </p:txBody>
      </p:sp>
      <p:pic>
        <p:nvPicPr>
          <p:cNvPr id="10" name="Рисунок 9">
            <a:extLst>
              <a:ext uri="{FF2B5EF4-FFF2-40B4-BE49-F238E27FC236}">
                <a16:creationId xmlns:a16="http://schemas.microsoft.com/office/drawing/2014/main" id="{F9BB1019-B0EE-D961-7C66-AE8F1C598E5B}"/>
              </a:ext>
            </a:extLst>
          </p:cNvPr>
          <p:cNvPicPr>
            <a:picLocks noChangeAspect="1"/>
          </p:cNvPicPr>
          <p:nvPr/>
        </p:nvPicPr>
        <p:blipFill>
          <a:blip r:embed="rId5"/>
          <a:srcRect t="9223" b="8499"/>
          <a:stretch>
            <a:fillRect/>
          </a:stretch>
        </p:blipFill>
        <p:spPr>
          <a:xfrm>
            <a:off x="154428" y="2287636"/>
            <a:ext cx="1905000" cy="939567"/>
          </a:xfrm>
          <a:prstGeom prst="rect">
            <a:avLst/>
          </a:prstGeom>
        </p:spPr>
      </p:pic>
      <p:sp>
        <p:nvSpPr>
          <p:cNvPr id="11" name="TextBox 10">
            <a:extLst>
              <a:ext uri="{FF2B5EF4-FFF2-40B4-BE49-F238E27FC236}">
                <a16:creationId xmlns:a16="http://schemas.microsoft.com/office/drawing/2014/main" id="{A4EE0780-6069-15D9-89C0-8BBCEB418DAD}"/>
              </a:ext>
            </a:extLst>
          </p:cNvPr>
          <p:cNvSpPr txBox="1"/>
          <p:nvPr/>
        </p:nvSpPr>
        <p:spPr>
          <a:xfrm>
            <a:off x="2169813" y="2528226"/>
            <a:ext cx="9587357" cy="769441"/>
          </a:xfrm>
          <a:prstGeom prst="rect">
            <a:avLst/>
          </a:prstGeom>
          <a:noFill/>
        </p:spPr>
        <p:txBody>
          <a:bodyPr wrap="square">
            <a:spAutoFit/>
          </a:bodyPr>
          <a:lstStyle/>
          <a:p>
            <a:r>
              <a:rPr lang="ru-RU" sz="1100" dirty="0">
                <a:effectLst/>
                <a:latin typeface="Times New Roman" panose="02020603050405020304" pitchFamily="18" charset="0"/>
                <a:ea typeface="Calibri" panose="020F0502020204030204" pitchFamily="34" charset="0"/>
              </a:rPr>
              <a:t>Целью программы является предоставление поддержки в решении жилищной проблемы молодым семьям, признанным в установленном порядке, нуждающимися в улучшении жилищных условий.</a:t>
            </a:r>
          </a:p>
          <a:p>
            <a:r>
              <a:rPr lang="ru-RU" sz="1100" dirty="0">
                <a:latin typeface="Times New Roman" panose="02020603050405020304" pitchFamily="18" charset="0"/>
              </a:rPr>
              <a:t>Основное мероприятие – обеспечение жильем молодые семьи.</a:t>
            </a:r>
          </a:p>
          <a:p>
            <a:r>
              <a:rPr lang="ru-RU" sz="1000" dirty="0">
                <a:latin typeface="Times New Roman" panose="02020603050405020304" pitchFamily="18" charset="0"/>
                <a:cs typeface="Times New Roman" panose="02020603050405020304" pitchFamily="18" charset="0"/>
              </a:rPr>
              <a:t>2026 год – 4183200,00 руб.; 2027 год – 2338930,95 руб.; 2028 год – 2326060,92 руб.</a:t>
            </a:r>
          </a:p>
        </p:txBody>
      </p:sp>
      <p:sp>
        <p:nvSpPr>
          <p:cNvPr id="12" name="TextBox 11">
            <a:extLst>
              <a:ext uri="{FF2B5EF4-FFF2-40B4-BE49-F238E27FC236}">
                <a16:creationId xmlns:a16="http://schemas.microsoft.com/office/drawing/2014/main" id="{F8EE6BA3-24EB-8745-B931-123381D42D1D}"/>
              </a:ext>
            </a:extLst>
          </p:cNvPr>
          <p:cNvSpPr txBox="1"/>
          <p:nvPr/>
        </p:nvSpPr>
        <p:spPr>
          <a:xfrm>
            <a:off x="390788" y="3243075"/>
            <a:ext cx="11498507" cy="430887"/>
          </a:xfrm>
          <a:prstGeom prst="rect">
            <a:avLst/>
          </a:prstGeom>
          <a:noFill/>
        </p:spPr>
        <p:txBody>
          <a:bodyPr wrap="square">
            <a:spAutoFit/>
          </a:bodyPr>
          <a:lstStyle/>
          <a:p>
            <a:pPr algn="ctr"/>
            <a:r>
              <a:rPr lang="ru-RU" sz="1100" b="1" dirty="0">
                <a:solidFill>
                  <a:srgbClr val="002060"/>
                </a:solidFill>
                <a:effectLst/>
                <a:latin typeface="Times New Roman" panose="02020603050405020304" pitchFamily="18" charset="0"/>
                <a:ea typeface="Times New Roman" panose="02020603050405020304" pitchFamily="18" charset="0"/>
              </a:rPr>
              <a:t>Муниципальная программа социальной поддержки инвалидов Анучинского муниципального округа «Доступная среда»  на 2025-2029 годы»</a:t>
            </a:r>
          </a:p>
          <a:p>
            <a:pPr algn="ctr"/>
            <a:r>
              <a:rPr lang="ru-RU" sz="1100" dirty="0">
                <a:solidFill>
                  <a:schemeClr val="tx1">
                    <a:lumMod val="95000"/>
                    <a:lumOff val="5000"/>
                  </a:schemeClr>
                </a:solidFill>
                <a:latin typeface="Times New Roman" panose="02020603050405020304" pitchFamily="18" charset="0"/>
                <a:ea typeface="Times New Roman" panose="02020603050405020304" pitchFamily="18" charset="0"/>
              </a:rPr>
              <a:t>Утверждена постановлением администрации Анучинского МО № 783 от 20.08.2024г</a:t>
            </a:r>
            <a:endParaRPr lang="ru-RU" sz="1100" dirty="0">
              <a:solidFill>
                <a:schemeClr val="tx1">
                  <a:lumMod val="95000"/>
                  <a:lumOff val="5000"/>
                </a:schemeClr>
              </a:solidFill>
              <a:effectLst/>
              <a:latin typeface="Times New Roman" panose="02020603050405020304" pitchFamily="18" charset="0"/>
              <a:ea typeface="Times New Roman" panose="02020603050405020304" pitchFamily="18" charset="0"/>
            </a:endParaRPr>
          </a:p>
        </p:txBody>
      </p:sp>
      <p:sp>
        <p:nvSpPr>
          <p:cNvPr id="13" name="TextBox 12">
            <a:extLst>
              <a:ext uri="{FF2B5EF4-FFF2-40B4-BE49-F238E27FC236}">
                <a16:creationId xmlns:a16="http://schemas.microsoft.com/office/drawing/2014/main" id="{E93D786D-36F8-71D5-DE37-D40719D97027}"/>
              </a:ext>
            </a:extLst>
          </p:cNvPr>
          <p:cNvSpPr txBox="1"/>
          <p:nvPr/>
        </p:nvSpPr>
        <p:spPr>
          <a:xfrm>
            <a:off x="1459580" y="3644978"/>
            <a:ext cx="9998521" cy="469359"/>
          </a:xfrm>
          <a:prstGeom prst="rect">
            <a:avLst/>
          </a:prstGeom>
          <a:noFill/>
        </p:spPr>
        <p:txBody>
          <a:bodyPr wrap="square">
            <a:spAutoFit/>
          </a:bodyPr>
          <a:lstStyle/>
          <a:p>
            <a:pPr indent="279400" algn="just">
              <a:lnSpc>
                <a:spcPct val="115000"/>
              </a:lnSpc>
              <a:spcAft>
                <a:spcPts val="1000"/>
              </a:spcAft>
            </a:pPr>
            <a:r>
              <a:rPr lang="ru-RU" sz="1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Целью программы является создание правовых, экономических и социальных условий, способствующих интеграции инвалидов в общество и повышению уровня их жизни.</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4" name="Рисунок 13">
            <a:extLst>
              <a:ext uri="{FF2B5EF4-FFF2-40B4-BE49-F238E27FC236}">
                <a16:creationId xmlns:a16="http://schemas.microsoft.com/office/drawing/2014/main" id="{EE57378C-508D-6572-1A13-8D349AB791C1}"/>
              </a:ext>
            </a:extLst>
          </p:cNvPr>
          <p:cNvPicPr>
            <a:picLocks noChangeAspect="1"/>
          </p:cNvPicPr>
          <p:nvPr/>
        </p:nvPicPr>
        <p:blipFill>
          <a:blip r:embed="rId6"/>
          <a:stretch>
            <a:fillRect/>
          </a:stretch>
        </p:blipFill>
        <p:spPr>
          <a:xfrm>
            <a:off x="154428" y="3324133"/>
            <a:ext cx="1305152" cy="949994"/>
          </a:xfrm>
          <a:prstGeom prst="rect">
            <a:avLst/>
          </a:prstGeom>
        </p:spPr>
      </p:pic>
      <p:sp>
        <p:nvSpPr>
          <p:cNvPr id="15" name="TextBox 14">
            <a:extLst>
              <a:ext uri="{FF2B5EF4-FFF2-40B4-BE49-F238E27FC236}">
                <a16:creationId xmlns:a16="http://schemas.microsoft.com/office/drawing/2014/main" id="{3CF30D06-00D2-A847-46B3-359F738AC342}"/>
              </a:ext>
            </a:extLst>
          </p:cNvPr>
          <p:cNvSpPr txBox="1"/>
          <p:nvPr/>
        </p:nvSpPr>
        <p:spPr>
          <a:xfrm>
            <a:off x="1459580" y="4012516"/>
            <a:ext cx="9854548" cy="261610"/>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Финансовые ассигнования запланированы на мероприятия по поддержке инвалидов: 2026г – 83000,00 руб.; 2027г – 83000,00 руб.; 2028г – 83000,00 руб.</a:t>
            </a:r>
          </a:p>
        </p:txBody>
      </p:sp>
      <p:sp>
        <p:nvSpPr>
          <p:cNvPr id="17" name="TextBox 16">
            <a:extLst>
              <a:ext uri="{FF2B5EF4-FFF2-40B4-BE49-F238E27FC236}">
                <a16:creationId xmlns:a16="http://schemas.microsoft.com/office/drawing/2014/main" id="{A67D5B82-AC0C-22C9-CDD5-087703773E79}"/>
              </a:ext>
            </a:extLst>
          </p:cNvPr>
          <p:cNvSpPr txBox="1"/>
          <p:nvPr/>
        </p:nvSpPr>
        <p:spPr>
          <a:xfrm>
            <a:off x="154428" y="4246231"/>
            <a:ext cx="11761365" cy="559127"/>
          </a:xfrm>
          <a:prstGeom prst="rect">
            <a:avLst/>
          </a:prstGeom>
          <a:noFill/>
        </p:spPr>
        <p:txBody>
          <a:bodyPr wrap="square">
            <a:spAutoFit/>
          </a:bodyPr>
          <a:lstStyle/>
          <a:p>
            <a:pPr algn="ctr">
              <a:spcAft>
                <a:spcPts val="1000"/>
              </a:spcAft>
            </a:pPr>
            <a:r>
              <a:rPr lang="ru-RU"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Муниципальная программа «Развитие физической культуры, спорта и туризма в Анучинском муниципальном округе на 2025-2029 гг.»</a:t>
            </a:r>
          </a:p>
          <a:p>
            <a:pPr algn="ctr">
              <a:spcAft>
                <a:spcPts val="1000"/>
              </a:spcAft>
            </a:pPr>
            <a:r>
              <a:rPr lang="ru-RU" sz="1100" dirty="0">
                <a:latin typeface="Times New Roman" panose="02020603050405020304" pitchFamily="18" charset="0"/>
                <a:ea typeface="Calibri" panose="020F0502020204030204" pitchFamily="34" charset="0"/>
                <a:cs typeface="Times New Roman" panose="02020603050405020304" pitchFamily="18" charset="0"/>
              </a:rPr>
              <a:t>Утверждена постановлением администрации Анучинского МО № 804 от 26.08.2024г.</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8" name="Рисунок 17">
            <a:extLst>
              <a:ext uri="{FF2B5EF4-FFF2-40B4-BE49-F238E27FC236}">
                <a16:creationId xmlns:a16="http://schemas.microsoft.com/office/drawing/2014/main" id="{27C66460-1D84-05A9-A5DC-D9DF09B13BD9}"/>
              </a:ext>
            </a:extLst>
          </p:cNvPr>
          <p:cNvPicPr>
            <a:picLocks noChangeAspect="1"/>
          </p:cNvPicPr>
          <p:nvPr/>
        </p:nvPicPr>
        <p:blipFill>
          <a:blip r:embed="rId7"/>
          <a:stretch>
            <a:fillRect/>
          </a:stretch>
        </p:blipFill>
        <p:spPr>
          <a:xfrm>
            <a:off x="101753" y="5116524"/>
            <a:ext cx="1586636" cy="1377329"/>
          </a:xfrm>
          <a:prstGeom prst="rect">
            <a:avLst/>
          </a:prstGeom>
        </p:spPr>
      </p:pic>
      <p:sp>
        <p:nvSpPr>
          <p:cNvPr id="19" name="TextBox 18">
            <a:extLst>
              <a:ext uri="{FF2B5EF4-FFF2-40B4-BE49-F238E27FC236}">
                <a16:creationId xmlns:a16="http://schemas.microsoft.com/office/drawing/2014/main" id="{92C5F47C-9AC7-B054-BD78-274A537C47B2}"/>
              </a:ext>
            </a:extLst>
          </p:cNvPr>
          <p:cNvSpPr txBox="1"/>
          <p:nvPr/>
        </p:nvSpPr>
        <p:spPr>
          <a:xfrm>
            <a:off x="87003" y="4805358"/>
            <a:ext cx="11756154" cy="261610"/>
          </a:xfrm>
          <a:prstGeom prst="rect">
            <a:avLst/>
          </a:prstGeom>
          <a:noFill/>
        </p:spPr>
        <p:txBody>
          <a:bodyPr wrap="square">
            <a:spAutoFit/>
          </a:bodyPr>
          <a:lstStyle/>
          <a:p>
            <a:r>
              <a:rPr lang="ru-RU" sz="1100" dirty="0">
                <a:effectLst/>
                <a:latin typeface="Times New Roman" panose="02020603050405020304" pitchFamily="18" charset="0"/>
                <a:ea typeface="Calibri" panose="020F0502020204030204" pitchFamily="34" charset="0"/>
              </a:rPr>
              <a:t>Цель программы - обеспечение условий для развития физической культуры, школьного спорта и массового спорта, </a:t>
            </a:r>
            <a:r>
              <a:rPr lang="ru-RU" sz="1100" dirty="0">
                <a:solidFill>
                  <a:srgbClr val="000000"/>
                </a:solidFill>
                <a:effectLst/>
                <a:latin typeface="Times New Roman" panose="02020603050405020304" pitchFamily="18" charset="0"/>
                <a:ea typeface="Calibri" panose="020F0502020204030204" pitchFamily="34" charset="0"/>
              </a:rPr>
              <a:t>внутреннего и внешнего туризма на территории округа.</a:t>
            </a:r>
            <a:endParaRPr lang="ru-RU" sz="1100" dirty="0"/>
          </a:p>
        </p:txBody>
      </p:sp>
      <p:pic>
        <p:nvPicPr>
          <p:cNvPr id="20" name="Рисунок 19">
            <a:extLst>
              <a:ext uri="{FF2B5EF4-FFF2-40B4-BE49-F238E27FC236}">
                <a16:creationId xmlns:a16="http://schemas.microsoft.com/office/drawing/2014/main" id="{7DB37E9F-91F7-DEE2-9F28-C519A0FE7A8F}"/>
              </a:ext>
            </a:extLst>
          </p:cNvPr>
          <p:cNvPicPr>
            <a:picLocks noChangeAspect="1"/>
          </p:cNvPicPr>
          <p:nvPr/>
        </p:nvPicPr>
        <p:blipFill>
          <a:blip r:embed="rId8"/>
          <a:stretch>
            <a:fillRect/>
          </a:stretch>
        </p:blipFill>
        <p:spPr>
          <a:xfrm>
            <a:off x="9756395" y="5031382"/>
            <a:ext cx="2123079" cy="1571625"/>
          </a:xfrm>
          <a:prstGeom prst="rect">
            <a:avLst/>
          </a:prstGeom>
        </p:spPr>
      </p:pic>
      <p:graphicFrame>
        <p:nvGraphicFramePr>
          <p:cNvPr id="21" name="Таблица 5">
            <a:extLst>
              <a:ext uri="{FF2B5EF4-FFF2-40B4-BE49-F238E27FC236}">
                <a16:creationId xmlns:a16="http://schemas.microsoft.com/office/drawing/2014/main" id="{AACA9833-46B6-C197-5D97-BAAFF9EA70B1}"/>
              </a:ext>
            </a:extLst>
          </p:cNvPr>
          <p:cNvGraphicFramePr>
            <a:graphicFrameLocks noGrp="1"/>
          </p:cNvGraphicFramePr>
          <p:nvPr>
            <p:extLst>
              <p:ext uri="{D42A27DB-BD31-4B8C-83A1-F6EECF244321}">
                <p14:modId xmlns:p14="http://schemas.microsoft.com/office/powerpoint/2010/main" val="3021825343"/>
              </p:ext>
            </p:extLst>
          </p:nvPr>
        </p:nvGraphicFramePr>
        <p:xfrm>
          <a:off x="1800669" y="5169584"/>
          <a:ext cx="7829892" cy="1281550"/>
        </p:xfrm>
        <a:graphic>
          <a:graphicData uri="http://schemas.openxmlformats.org/drawingml/2006/table">
            <a:tbl>
              <a:tblPr firstRow="1" bandRow="1">
                <a:tableStyleId>{8A107856-5554-42FB-B03E-39F5DBC370BA}</a:tableStyleId>
              </a:tblPr>
              <a:tblGrid>
                <a:gridCol w="4745436">
                  <a:extLst>
                    <a:ext uri="{9D8B030D-6E8A-4147-A177-3AD203B41FA5}">
                      <a16:colId xmlns:a16="http://schemas.microsoft.com/office/drawing/2014/main" val="4004397702"/>
                    </a:ext>
                  </a:extLst>
                </a:gridCol>
                <a:gridCol w="840102">
                  <a:extLst>
                    <a:ext uri="{9D8B030D-6E8A-4147-A177-3AD203B41FA5}">
                      <a16:colId xmlns:a16="http://schemas.microsoft.com/office/drawing/2014/main" val="1128346509"/>
                    </a:ext>
                  </a:extLst>
                </a:gridCol>
                <a:gridCol w="961197">
                  <a:extLst>
                    <a:ext uri="{9D8B030D-6E8A-4147-A177-3AD203B41FA5}">
                      <a16:colId xmlns:a16="http://schemas.microsoft.com/office/drawing/2014/main" val="2450224937"/>
                    </a:ext>
                  </a:extLst>
                </a:gridCol>
                <a:gridCol w="1283157">
                  <a:extLst>
                    <a:ext uri="{9D8B030D-6E8A-4147-A177-3AD203B41FA5}">
                      <a16:colId xmlns:a16="http://schemas.microsoft.com/office/drawing/2014/main" val="2607792796"/>
                    </a:ext>
                  </a:extLst>
                </a:gridCol>
              </a:tblGrid>
              <a:tr h="199504">
                <a:tc>
                  <a:txBody>
                    <a:bodyPr/>
                    <a:lstStyle/>
                    <a:p>
                      <a:r>
                        <a:rPr lang="ru-RU" sz="1000" dirty="0">
                          <a:latin typeface="Times New Roman" panose="02020603050405020304" pitchFamily="18" charset="0"/>
                          <a:cs typeface="Times New Roman" panose="02020603050405020304" pitchFamily="18" charset="0"/>
                        </a:rPr>
                        <a:t>Мероприятия</a:t>
                      </a:r>
                    </a:p>
                  </a:txBody>
                  <a:tcPr/>
                </a:tc>
                <a:tc>
                  <a:txBody>
                    <a:bodyPr/>
                    <a:lstStyle/>
                    <a:p>
                      <a:pPr algn="ctr"/>
                      <a:r>
                        <a:rPr lang="ru-RU" sz="1000" dirty="0">
                          <a:latin typeface="Times New Roman" panose="02020603050405020304" pitchFamily="18" charset="0"/>
                          <a:cs typeface="Times New Roman" panose="02020603050405020304" pitchFamily="18" charset="0"/>
                        </a:rPr>
                        <a:t>2026г</a:t>
                      </a:r>
                    </a:p>
                  </a:txBody>
                  <a:tcPr/>
                </a:tc>
                <a:tc>
                  <a:txBody>
                    <a:bodyPr/>
                    <a:lstStyle/>
                    <a:p>
                      <a:pPr algn="ctr"/>
                      <a:r>
                        <a:rPr lang="ru-RU" sz="1000" dirty="0">
                          <a:latin typeface="Times New Roman" panose="02020603050405020304" pitchFamily="18" charset="0"/>
                          <a:cs typeface="Times New Roman" panose="02020603050405020304" pitchFamily="18" charset="0"/>
                        </a:rPr>
                        <a:t>2027г</a:t>
                      </a:r>
                    </a:p>
                  </a:txBody>
                  <a:tcPr/>
                </a:tc>
                <a:tc>
                  <a:txBody>
                    <a:bodyPr/>
                    <a:lstStyle/>
                    <a:p>
                      <a:pPr algn="ctr"/>
                      <a:r>
                        <a:rPr lang="ru-RU" sz="1000" dirty="0">
                          <a:latin typeface="Times New Roman" panose="02020603050405020304" pitchFamily="18" charset="0"/>
                          <a:cs typeface="Times New Roman" panose="02020603050405020304" pitchFamily="18" charset="0"/>
                        </a:rPr>
                        <a:t>2028г</a:t>
                      </a:r>
                    </a:p>
                  </a:txBody>
                  <a:tcPr/>
                </a:tc>
                <a:extLst>
                  <a:ext uri="{0D108BD9-81ED-4DB2-BD59-A6C34878D82A}">
                    <a16:rowId xmlns:a16="http://schemas.microsoft.com/office/drawing/2014/main" val="1493131699"/>
                  </a:ext>
                </a:extLst>
              </a:tr>
              <a:tr h="228252">
                <a:tc>
                  <a:txBody>
                    <a:bodyPr/>
                    <a:lstStyle/>
                    <a:p>
                      <a:r>
                        <a:rPr lang="ru-RU" sz="1000" dirty="0">
                          <a:latin typeface="Times New Roman" panose="02020603050405020304" pitchFamily="18" charset="0"/>
                          <a:cs typeface="Times New Roman" panose="02020603050405020304" pitchFamily="18" charset="0"/>
                        </a:rPr>
                        <a:t>Физкультурно-оздоровительная, спортивно – массовая работа с населением</a:t>
                      </a:r>
                    </a:p>
                  </a:txBody>
                  <a:tcPr/>
                </a:tc>
                <a:tc>
                  <a:txBody>
                    <a:bodyPr/>
                    <a:lstStyle/>
                    <a:p>
                      <a:pPr algn="ctr" fontAlgn="t"/>
                      <a:r>
                        <a:rPr lang="ru-RU" sz="1000" b="0" i="0" u="none" strike="noStrike" dirty="0">
                          <a:solidFill>
                            <a:srgbClr val="000000"/>
                          </a:solidFill>
                          <a:latin typeface="Times New Roman"/>
                        </a:rPr>
                        <a:t>605000,00</a:t>
                      </a:r>
                    </a:p>
                  </a:txBody>
                  <a:tcPr marL="7620" marR="7620" marT="7620" marB="0"/>
                </a:tc>
                <a:tc>
                  <a:txBody>
                    <a:bodyPr/>
                    <a:lstStyle/>
                    <a:p>
                      <a:pPr algn="ctr" fontAlgn="t"/>
                      <a:r>
                        <a:rPr lang="ru-RU" sz="1000" b="0" i="0" u="none" strike="noStrike" dirty="0">
                          <a:solidFill>
                            <a:srgbClr val="000000"/>
                          </a:solidFill>
                          <a:latin typeface="Times New Roman"/>
                        </a:rPr>
                        <a:t>450666,59</a:t>
                      </a:r>
                    </a:p>
                  </a:txBody>
                  <a:tcPr marL="7620" marR="7620" marT="7620" marB="0"/>
                </a:tc>
                <a:tc>
                  <a:txBody>
                    <a:bodyPr/>
                    <a:lstStyle/>
                    <a:p>
                      <a:pPr algn="ctr" fontAlgn="t"/>
                      <a:r>
                        <a:rPr lang="ru-RU" sz="1000" b="0" i="0" u="none" strike="noStrike" dirty="0">
                          <a:solidFill>
                            <a:srgbClr val="000000"/>
                          </a:solidFill>
                          <a:latin typeface="Times New Roman"/>
                        </a:rPr>
                        <a:t>450719,70</a:t>
                      </a:r>
                    </a:p>
                  </a:txBody>
                  <a:tcPr marL="7620" marR="7620" marT="7620" marB="0"/>
                </a:tc>
                <a:extLst>
                  <a:ext uri="{0D108BD9-81ED-4DB2-BD59-A6C34878D82A}">
                    <a16:rowId xmlns:a16="http://schemas.microsoft.com/office/drawing/2014/main" val="3632568038"/>
                  </a:ext>
                </a:extLst>
              </a:tr>
              <a:tr h="223419">
                <a:tc>
                  <a:txBody>
                    <a:bodyPr/>
                    <a:lstStyle/>
                    <a:p>
                      <a:r>
                        <a:rPr lang="ru-RU" sz="1000" dirty="0">
                          <a:latin typeface="Times New Roman" panose="02020603050405020304" pitchFamily="18" charset="0"/>
                          <a:cs typeface="Times New Roman" panose="02020603050405020304" pitchFamily="18" charset="0"/>
                        </a:rPr>
                        <a:t>Участие в краевых и дальневосточных соревнованиях</a:t>
                      </a:r>
                    </a:p>
                  </a:txBody>
                  <a:tcPr/>
                </a:tc>
                <a:tc>
                  <a:txBody>
                    <a:bodyPr/>
                    <a:lstStyle/>
                    <a:p>
                      <a:pPr algn="ctr" fontAlgn="t"/>
                      <a:r>
                        <a:rPr lang="ru-RU" sz="1000" b="0" i="0" u="none" strike="noStrike" dirty="0">
                          <a:solidFill>
                            <a:srgbClr val="000000"/>
                          </a:solidFill>
                          <a:latin typeface="Times New Roman"/>
                        </a:rPr>
                        <a:t>80000,00</a:t>
                      </a:r>
                    </a:p>
                  </a:txBody>
                  <a:tcPr marL="7620" marR="7620" marT="7620" marB="0"/>
                </a:tc>
                <a:tc>
                  <a:txBody>
                    <a:bodyPr/>
                    <a:lstStyle/>
                    <a:p>
                      <a:pPr algn="ctr" fontAlgn="t"/>
                      <a:r>
                        <a:rPr lang="ru-RU" sz="1000" b="0" i="0" u="none" strike="noStrike" dirty="0">
                          <a:solidFill>
                            <a:srgbClr val="000000"/>
                          </a:solidFill>
                          <a:latin typeface="Times New Roman"/>
                        </a:rPr>
                        <a:t>80000,00</a:t>
                      </a:r>
                    </a:p>
                  </a:txBody>
                  <a:tcPr marL="7620" marR="7620" marT="7620" marB="0"/>
                </a:tc>
                <a:tc>
                  <a:txBody>
                    <a:bodyPr/>
                    <a:lstStyle/>
                    <a:p>
                      <a:pPr algn="ctr" fontAlgn="t"/>
                      <a:r>
                        <a:rPr lang="ru-RU" sz="1000" b="0" i="0" u="none" strike="noStrike" dirty="0">
                          <a:solidFill>
                            <a:srgbClr val="000000"/>
                          </a:solidFill>
                          <a:latin typeface="Times New Roman"/>
                        </a:rPr>
                        <a:t>80000,00</a:t>
                      </a:r>
                    </a:p>
                  </a:txBody>
                  <a:tcPr marL="7620" marR="7620" marT="7620" marB="0"/>
                </a:tc>
                <a:extLst>
                  <a:ext uri="{0D108BD9-81ED-4DB2-BD59-A6C34878D82A}">
                    <a16:rowId xmlns:a16="http://schemas.microsoft.com/office/drawing/2014/main" val="273692698"/>
                  </a:ext>
                </a:extLst>
              </a:tr>
              <a:tr h="276836">
                <a:tc>
                  <a:txBody>
                    <a:bodyPr/>
                    <a:lstStyle/>
                    <a:p>
                      <a:r>
                        <a:rPr lang="ru-RU" sz="1000" dirty="0">
                          <a:latin typeface="Times New Roman" panose="02020603050405020304" pitchFamily="18" charset="0"/>
                          <a:cs typeface="Times New Roman" panose="02020603050405020304" pitchFamily="18" charset="0"/>
                        </a:rPr>
                        <a:t>Укрепление спортивной базы</a:t>
                      </a:r>
                    </a:p>
                  </a:txBody>
                  <a:tcPr/>
                </a:tc>
                <a:tc>
                  <a:txBody>
                    <a:bodyPr/>
                    <a:lstStyle/>
                    <a:p>
                      <a:pPr algn="ctr" fontAlgn="t"/>
                      <a:r>
                        <a:rPr lang="ru-RU" sz="1000" b="0" i="0" u="none" strike="noStrike" dirty="0">
                          <a:solidFill>
                            <a:srgbClr val="000000"/>
                          </a:solidFill>
                          <a:latin typeface="Times New Roman"/>
                        </a:rPr>
                        <a:t>300000,00</a:t>
                      </a:r>
                    </a:p>
                  </a:txBody>
                  <a:tcPr marL="7620" marR="7620" marT="7620" marB="0"/>
                </a:tc>
                <a:tc>
                  <a:txBody>
                    <a:bodyPr/>
                    <a:lstStyle/>
                    <a:p>
                      <a:pPr algn="ctr" fontAlgn="t"/>
                      <a:r>
                        <a:rPr lang="ru-RU" sz="1000" b="0" i="0" u="none" strike="noStrike" dirty="0">
                          <a:solidFill>
                            <a:srgbClr val="000000"/>
                          </a:solidFill>
                          <a:latin typeface="Times New Roman"/>
                        </a:rPr>
                        <a:t>300000,00</a:t>
                      </a:r>
                    </a:p>
                  </a:txBody>
                  <a:tcPr marL="7620" marR="7620" marT="7620" marB="0"/>
                </a:tc>
                <a:tc>
                  <a:txBody>
                    <a:bodyPr/>
                    <a:lstStyle/>
                    <a:p>
                      <a:pPr algn="ctr" fontAlgn="t"/>
                      <a:r>
                        <a:rPr lang="ru-RU" sz="1000" b="0" i="0" u="none" strike="noStrike" dirty="0">
                          <a:solidFill>
                            <a:srgbClr val="000000"/>
                          </a:solidFill>
                          <a:latin typeface="Times New Roman"/>
                        </a:rPr>
                        <a:t>300000,00</a:t>
                      </a:r>
                    </a:p>
                  </a:txBody>
                  <a:tcPr marL="7620" marR="7620" marT="7620" marB="0"/>
                </a:tc>
                <a:extLst>
                  <a:ext uri="{0D108BD9-81ED-4DB2-BD59-A6C34878D82A}">
                    <a16:rowId xmlns:a16="http://schemas.microsoft.com/office/drawing/2014/main" val="1139457242"/>
                  </a:ext>
                </a:extLst>
              </a:tr>
              <a:tr h="273194">
                <a:tc>
                  <a:txBody>
                    <a:bodyPr/>
                    <a:lstStyle/>
                    <a:p>
                      <a:r>
                        <a:rPr lang="ru-RU" sz="1000" dirty="0">
                          <a:latin typeface="Times New Roman" panose="02020603050405020304" pitchFamily="18" charset="0"/>
                          <a:cs typeface="Times New Roman" panose="02020603050405020304" pitchFamily="18" charset="0"/>
                        </a:rPr>
                        <a:t>Культурно- познавательный туризм</a:t>
                      </a:r>
                    </a:p>
                  </a:txBody>
                  <a:tcPr/>
                </a:tc>
                <a:tc>
                  <a:txBody>
                    <a:bodyPr/>
                    <a:lstStyle/>
                    <a:p>
                      <a:pPr algn="ctr" fontAlgn="t"/>
                      <a:r>
                        <a:rPr lang="ru-RU" sz="1000" b="0" i="0" u="none" strike="noStrike" dirty="0">
                          <a:solidFill>
                            <a:srgbClr val="000000"/>
                          </a:solidFill>
                          <a:latin typeface="Times New Roman"/>
                        </a:rPr>
                        <a:t>600000,00</a:t>
                      </a:r>
                    </a:p>
                  </a:txBody>
                  <a:tcPr marL="7620" marR="7620" marT="7620" marB="0"/>
                </a:tc>
                <a:tc>
                  <a:txBody>
                    <a:bodyPr/>
                    <a:lstStyle/>
                    <a:p>
                      <a:pPr algn="ctr" fontAlgn="t"/>
                      <a:r>
                        <a:rPr lang="ru-RU" sz="1000" b="0" i="0" u="none" strike="noStrike" dirty="0">
                          <a:solidFill>
                            <a:srgbClr val="000000"/>
                          </a:solidFill>
                          <a:latin typeface="Times New Roman"/>
                        </a:rPr>
                        <a:t>100000,00</a:t>
                      </a:r>
                    </a:p>
                  </a:txBody>
                  <a:tcPr marL="7620" marR="7620" marT="7620" marB="0"/>
                </a:tc>
                <a:tc>
                  <a:txBody>
                    <a:bodyPr/>
                    <a:lstStyle/>
                    <a:p>
                      <a:pPr algn="ctr" fontAlgn="t"/>
                      <a:r>
                        <a:rPr lang="ru-RU" sz="1000" b="0" i="0" u="none" strike="noStrike" dirty="0">
                          <a:solidFill>
                            <a:srgbClr val="000000"/>
                          </a:solidFill>
                          <a:latin typeface="Times New Roman"/>
                        </a:rPr>
                        <a:t>100000,00</a:t>
                      </a:r>
                    </a:p>
                  </a:txBody>
                  <a:tcPr marL="7620" marR="7620" marT="7620" marB="0"/>
                </a:tc>
                <a:extLst>
                  <a:ext uri="{0D108BD9-81ED-4DB2-BD59-A6C34878D82A}">
                    <a16:rowId xmlns:a16="http://schemas.microsoft.com/office/drawing/2014/main" val="2403831388"/>
                  </a:ext>
                </a:extLst>
              </a:tr>
            </a:tbl>
          </a:graphicData>
        </a:graphic>
      </p:graphicFrame>
    </p:spTree>
    <p:extLst>
      <p:ext uri="{BB962C8B-B14F-4D97-AF65-F5344CB8AC3E}">
        <p14:creationId xmlns:p14="http://schemas.microsoft.com/office/powerpoint/2010/main" val="10516264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1282672C-E389-C424-E85B-D4C073635E02}"/>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26636877-CC59-CC9A-51C8-342B2F054EB4}"/>
              </a:ext>
            </a:extLst>
          </p:cNvPr>
          <p:cNvSpPr txBox="1"/>
          <p:nvPr/>
        </p:nvSpPr>
        <p:spPr>
          <a:xfrm>
            <a:off x="427838" y="121062"/>
            <a:ext cx="11660695" cy="600164"/>
          </a:xfrm>
          <a:prstGeom prst="rect">
            <a:avLst/>
          </a:prstGeom>
          <a:noFill/>
        </p:spPr>
        <p:txBody>
          <a:bodyPr wrap="square">
            <a:spAutoFit/>
          </a:bodyPr>
          <a:lstStyle/>
          <a:p>
            <a:pPr algn="ctr"/>
            <a:r>
              <a:rPr lang="ru-RU"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Муниципальная программа «Комплексные меры по противодействию экстремизму, терроризму, правонарушениям и наркомании в Анучинском муниципальном округе </a:t>
            </a:r>
          </a:p>
          <a:p>
            <a:pPr algn="ctr"/>
            <a:r>
              <a:rPr lang="ru-RU"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на 2025-2029 годы»</a:t>
            </a:r>
          </a:p>
          <a:p>
            <a:pPr algn="ctr">
              <a:spcAft>
                <a:spcPts val="1000"/>
              </a:spcAft>
            </a:pPr>
            <a:r>
              <a:rPr lang="ru-RU" sz="1100" dirty="0">
                <a:latin typeface="Times New Roman" panose="02020603050405020304" pitchFamily="18" charset="0"/>
                <a:ea typeface="Calibri" panose="020F0502020204030204" pitchFamily="34" charset="0"/>
                <a:cs typeface="Times New Roman" panose="02020603050405020304" pitchFamily="18" charset="0"/>
              </a:rPr>
              <a:t>Утверждена постановлением администрации Анучинского МО № 672 от 19.07.2024г.</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06BD8449-9B7B-0F09-4A13-19DC934970C7}"/>
              </a:ext>
            </a:extLst>
          </p:cNvPr>
          <p:cNvSpPr txBox="1"/>
          <p:nvPr/>
        </p:nvSpPr>
        <p:spPr>
          <a:xfrm>
            <a:off x="324371" y="721226"/>
            <a:ext cx="11585197" cy="261610"/>
          </a:xfrm>
          <a:prstGeom prst="rect">
            <a:avLst/>
          </a:prstGeom>
          <a:noFill/>
        </p:spPr>
        <p:txBody>
          <a:bodyPr wrap="square">
            <a:spAutoFit/>
          </a:bodyPr>
          <a:lstStyle/>
          <a:p>
            <a:r>
              <a:rPr lang="ru-RU" sz="1100" dirty="0">
                <a:effectLst/>
                <a:latin typeface="Times New Roman" panose="02020603050405020304" pitchFamily="18" charset="0"/>
                <a:ea typeface="Calibri" panose="020F0502020204030204" pitchFamily="34" charset="0"/>
              </a:rPr>
              <a:t>Цель программы является п</a:t>
            </a:r>
            <a:r>
              <a:rPr lang="ru-RU" sz="1100" spc="10" dirty="0">
                <a:effectLst/>
                <a:latin typeface="Times New Roman" panose="02020603050405020304" pitchFamily="18" charset="0"/>
                <a:ea typeface="Calibri" panose="020F0502020204030204" pitchFamily="34" charset="0"/>
              </a:rPr>
              <a:t>овышение уровня обеспечения общественной безопасности населения на территории Анучинского </a:t>
            </a:r>
            <a:r>
              <a:rPr lang="ru-RU" sz="1100" dirty="0">
                <a:effectLst/>
                <a:latin typeface="Times New Roman" panose="02020603050405020304" pitchFamily="18" charset="0"/>
                <a:ea typeface="Calibri" panose="020F0502020204030204" pitchFamily="34" charset="0"/>
              </a:rPr>
              <a:t>округа.</a:t>
            </a:r>
            <a:endParaRPr lang="ru-RU" sz="1100" dirty="0"/>
          </a:p>
        </p:txBody>
      </p:sp>
      <p:pic>
        <p:nvPicPr>
          <p:cNvPr id="5" name="Рисунок 4">
            <a:extLst>
              <a:ext uri="{FF2B5EF4-FFF2-40B4-BE49-F238E27FC236}">
                <a16:creationId xmlns:a16="http://schemas.microsoft.com/office/drawing/2014/main" id="{FFA91845-3AD6-B770-3FC7-752EED0046C0}"/>
              </a:ext>
            </a:extLst>
          </p:cNvPr>
          <p:cNvPicPr>
            <a:picLocks noChangeAspect="1"/>
          </p:cNvPicPr>
          <p:nvPr/>
        </p:nvPicPr>
        <p:blipFill>
          <a:blip r:embed="rId3"/>
          <a:stretch>
            <a:fillRect/>
          </a:stretch>
        </p:blipFill>
        <p:spPr>
          <a:xfrm>
            <a:off x="427838" y="1106822"/>
            <a:ext cx="1835092" cy="1323438"/>
          </a:xfrm>
          <a:prstGeom prst="rect">
            <a:avLst/>
          </a:prstGeom>
        </p:spPr>
      </p:pic>
      <p:pic>
        <p:nvPicPr>
          <p:cNvPr id="6" name="Рисунок 5">
            <a:extLst>
              <a:ext uri="{FF2B5EF4-FFF2-40B4-BE49-F238E27FC236}">
                <a16:creationId xmlns:a16="http://schemas.microsoft.com/office/drawing/2014/main" id="{6CAD6F53-61D6-676B-03BD-5277245D84DD}"/>
              </a:ext>
            </a:extLst>
          </p:cNvPr>
          <p:cNvPicPr>
            <a:picLocks noChangeAspect="1"/>
          </p:cNvPicPr>
          <p:nvPr/>
        </p:nvPicPr>
        <p:blipFill>
          <a:blip r:embed="rId4"/>
          <a:stretch>
            <a:fillRect/>
          </a:stretch>
        </p:blipFill>
        <p:spPr>
          <a:xfrm>
            <a:off x="2524518" y="1106823"/>
            <a:ext cx="1835093" cy="1323438"/>
          </a:xfrm>
          <a:prstGeom prst="rect">
            <a:avLst/>
          </a:prstGeom>
        </p:spPr>
      </p:pic>
      <p:pic>
        <p:nvPicPr>
          <p:cNvPr id="7" name="Рисунок 6">
            <a:extLst>
              <a:ext uri="{FF2B5EF4-FFF2-40B4-BE49-F238E27FC236}">
                <a16:creationId xmlns:a16="http://schemas.microsoft.com/office/drawing/2014/main" id="{01E8D6F2-9BB2-D121-3DFA-56919C888EEE}"/>
              </a:ext>
            </a:extLst>
          </p:cNvPr>
          <p:cNvPicPr>
            <a:picLocks noChangeAspect="1"/>
          </p:cNvPicPr>
          <p:nvPr/>
        </p:nvPicPr>
        <p:blipFill>
          <a:blip r:embed="rId5"/>
          <a:stretch>
            <a:fillRect/>
          </a:stretch>
        </p:blipFill>
        <p:spPr>
          <a:xfrm>
            <a:off x="4767262" y="1106822"/>
            <a:ext cx="2657475" cy="1323439"/>
          </a:xfrm>
          <a:prstGeom prst="rect">
            <a:avLst/>
          </a:prstGeom>
        </p:spPr>
      </p:pic>
      <p:sp>
        <p:nvSpPr>
          <p:cNvPr id="8" name="TextBox 7">
            <a:extLst>
              <a:ext uri="{FF2B5EF4-FFF2-40B4-BE49-F238E27FC236}">
                <a16:creationId xmlns:a16="http://schemas.microsoft.com/office/drawing/2014/main" id="{313504EB-3A10-E6ED-71B6-F5CAC121853E}"/>
              </a:ext>
            </a:extLst>
          </p:cNvPr>
          <p:cNvSpPr txBox="1"/>
          <p:nvPr/>
        </p:nvSpPr>
        <p:spPr>
          <a:xfrm>
            <a:off x="7463405" y="1106822"/>
            <a:ext cx="4446162" cy="1323439"/>
          </a:xfrm>
          <a:prstGeom prst="rect">
            <a:avLst/>
          </a:prstGeom>
          <a:noFill/>
        </p:spPr>
        <p:txBody>
          <a:bodyPr wrap="square" rtlCol="0">
            <a:spAutoFit/>
          </a:bodyPr>
          <a:lstStyle/>
          <a:p>
            <a:pPr algn="just"/>
            <a:r>
              <a:rPr lang="ru-RU" sz="1000" dirty="0">
                <a:latin typeface="Times New Roman" panose="02020603050405020304" pitchFamily="18" charset="0"/>
                <a:cs typeface="Times New Roman" panose="02020603050405020304" pitchFamily="18" charset="0"/>
              </a:rPr>
              <a:t>Основные мероприятия:</a:t>
            </a:r>
          </a:p>
          <a:p>
            <a:pPr algn="just"/>
            <a:r>
              <a:rPr lang="ru-RU" sz="1000" dirty="0">
                <a:latin typeface="Times New Roman" panose="02020603050405020304" pitchFamily="18" charset="0"/>
                <a:cs typeface="Times New Roman" panose="02020603050405020304" pitchFamily="18" charset="0"/>
              </a:rPr>
              <a:t> – формирование нетерпимого отношения к проявлениям терроризма и экстремизма. (2026г – 48900,00руб., 2027 – 2028гг – 30400,00руб. ежегодно);</a:t>
            </a:r>
          </a:p>
          <a:p>
            <a:pPr algn="just"/>
            <a:r>
              <a:rPr lang="ru-RU" sz="1000" dirty="0">
                <a:latin typeface="Times New Roman" panose="02020603050405020304" pitchFamily="18" charset="0"/>
                <a:cs typeface="Times New Roman" panose="02020603050405020304" pitchFamily="18" charset="0"/>
              </a:rPr>
              <a:t>- мероприятия по профилактике правонарушений (2026г –2028г по 15000,00руб. ежегодно);</a:t>
            </a:r>
          </a:p>
          <a:p>
            <a:pPr algn="just"/>
            <a:r>
              <a:rPr lang="ru-RU" sz="1000" dirty="0">
                <a:latin typeface="Times New Roman" panose="02020603050405020304" pitchFamily="18" charset="0"/>
                <a:cs typeface="Times New Roman" panose="02020603050405020304" pitchFamily="18" charset="0"/>
              </a:rPr>
              <a:t>- профилактика правонарушений и незаконного потребления наркотических средств и психотропных веществ (2026г – 50000,00руб., 2027 – 2028гг по 35000,00 руб. ежегодно).</a:t>
            </a:r>
          </a:p>
        </p:txBody>
      </p:sp>
      <p:sp>
        <p:nvSpPr>
          <p:cNvPr id="9" name="TextBox 8">
            <a:extLst>
              <a:ext uri="{FF2B5EF4-FFF2-40B4-BE49-F238E27FC236}">
                <a16:creationId xmlns:a16="http://schemas.microsoft.com/office/drawing/2014/main" id="{DDFE0387-0A4F-56BF-FD20-7289A5194974}"/>
              </a:ext>
            </a:extLst>
          </p:cNvPr>
          <p:cNvSpPr txBox="1"/>
          <p:nvPr/>
        </p:nvSpPr>
        <p:spPr>
          <a:xfrm>
            <a:off x="2853895" y="2580295"/>
            <a:ext cx="8529966" cy="430887"/>
          </a:xfrm>
          <a:prstGeom prst="rect">
            <a:avLst/>
          </a:prstGeom>
          <a:noFill/>
        </p:spPr>
        <p:txBody>
          <a:bodyPr wrap="square">
            <a:spAutoFit/>
          </a:bodyPr>
          <a:lstStyle/>
          <a:p>
            <a:pPr algn="ctr"/>
            <a:r>
              <a:rPr lang="ru-RU" sz="1100" b="1" dirty="0">
                <a:solidFill>
                  <a:srgbClr val="002060"/>
                </a:solidFill>
                <a:effectLst/>
                <a:latin typeface="Times New Roman" panose="02020603050405020304" pitchFamily="18" charset="0"/>
                <a:ea typeface="Calibri" panose="020F0502020204030204" pitchFamily="34" charset="0"/>
              </a:rPr>
              <a:t>Муниципальной программа </a:t>
            </a:r>
            <a:r>
              <a:rPr lang="ru-RU" sz="1100" b="1" kern="0" dirty="0">
                <a:solidFill>
                  <a:srgbClr val="002060"/>
                </a:solidFill>
                <a:effectLst/>
                <a:latin typeface="Times New Roman" panose="02020603050405020304" pitchFamily="18" charset="0"/>
              </a:rPr>
              <a:t> «Муниципальное управление Анучинского муниципального округа </a:t>
            </a:r>
            <a:r>
              <a:rPr lang="ru-RU" sz="1100" b="1" dirty="0">
                <a:solidFill>
                  <a:srgbClr val="002060"/>
                </a:solidFill>
                <a:effectLst/>
                <a:latin typeface="Times New Roman" panose="02020603050405020304" pitchFamily="18" charset="0"/>
                <a:ea typeface="SimSun" panose="02010600030101010101" pitchFamily="2" charset="-122"/>
              </a:rPr>
              <a:t>на 2025-2029годы»</a:t>
            </a:r>
          </a:p>
          <a:p>
            <a:pPr algn="ctr"/>
            <a:r>
              <a:rPr lang="ru-RU" sz="1100" dirty="0">
                <a:solidFill>
                  <a:schemeClr val="tx1">
                    <a:lumMod val="95000"/>
                    <a:lumOff val="5000"/>
                  </a:schemeClr>
                </a:solidFill>
                <a:latin typeface="Times New Roman" panose="02020603050405020304" pitchFamily="18" charset="0"/>
                <a:ea typeface="SimSun" panose="02010600030101010101" pitchFamily="2" charset="-122"/>
              </a:rPr>
              <a:t>Утверждена постановлением администрации Анучинского МО № 643 от 10.07.2024г</a:t>
            </a:r>
            <a:r>
              <a:rPr lang="ru-RU" sz="1100" b="1" dirty="0">
                <a:solidFill>
                  <a:srgbClr val="002060"/>
                </a:solidFill>
                <a:effectLst/>
                <a:latin typeface="Times New Roman" panose="02020603050405020304" pitchFamily="18" charset="0"/>
                <a:ea typeface="SimSun" panose="02010600030101010101" pitchFamily="2" charset="-122"/>
              </a:rPr>
              <a:t> </a:t>
            </a:r>
            <a:endParaRPr lang="ru-RU" sz="1100" dirty="0">
              <a:solidFill>
                <a:srgbClr val="002060"/>
              </a:solidFill>
              <a:effectLst/>
              <a:latin typeface="Times New Roman" panose="02020603050405020304" pitchFamily="18" charset="0"/>
              <a:ea typeface="SimSun" panose="02010600030101010101" pitchFamily="2" charset="-122"/>
            </a:endParaRPr>
          </a:p>
        </p:txBody>
      </p:sp>
      <p:sp>
        <p:nvSpPr>
          <p:cNvPr id="10" name="TextBox 9">
            <a:extLst>
              <a:ext uri="{FF2B5EF4-FFF2-40B4-BE49-F238E27FC236}">
                <a16:creationId xmlns:a16="http://schemas.microsoft.com/office/drawing/2014/main" id="{A0AC1AA2-975D-5F4D-F362-B96251094A51}"/>
              </a:ext>
            </a:extLst>
          </p:cNvPr>
          <p:cNvSpPr txBox="1"/>
          <p:nvPr/>
        </p:nvSpPr>
        <p:spPr>
          <a:xfrm>
            <a:off x="3130732" y="3001233"/>
            <a:ext cx="8904042" cy="261610"/>
          </a:xfrm>
          <a:prstGeom prst="rect">
            <a:avLst/>
          </a:prstGeom>
          <a:noFill/>
        </p:spPr>
        <p:txBody>
          <a:bodyPr wrap="square">
            <a:spAutoFit/>
          </a:bodyPr>
          <a:lstStyle/>
          <a:p>
            <a:r>
              <a:rPr lang="ru-RU" sz="1100" dirty="0">
                <a:effectLst/>
                <a:latin typeface="Times New Roman" panose="02020603050405020304" pitchFamily="18" charset="0"/>
                <a:ea typeface="SimSun" panose="02010600030101010101" pitchFamily="2" charset="-122"/>
              </a:rPr>
              <a:t>Цель программы - повышение эффективности деятельности органов местного самоуправления в Анучинском муниципальном округе.</a:t>
            </a:r>
            <a:endParaRPr lang="ru-RU" sz="1100" dirty="0"/>
          </a:p>
        </p:txBody>
      </p:sp>
      <p:pic>
        <p:nvPicPr>
          <p:cNvPr id="11" name="Рисунок 10">
            <a:extLst>
              <a:ext uri="{FF2B5EF4-FFF2-40B4-BE49-F238E27FC236}">
                <a16:creationId xmlns:a16="http://schemas.microsoft.com/office/drawing/2014/main" id="{B242A4DE-ECFF-6106-615F-3A8C2C81FC00}"/>
              </a:ext>
            </a:extLst>
          </p:cNvPr>
          <p:cNvPicPr>
            <a:picLocks noChangeAspect="1"/>
          </p:cNvPicPr>
          <p:nvPr/>
        </p:nvPicPr>
        <p:blipFill>
          <a:blip r:embed="rId6"/>
          <a:stretch>
            <a:fillRect/>
          </a:stretch>
        </p:blipFill>
        <p:spPr>
          <a:xfrm>
            <a:off x="324371" y="2591093"/>
            <a:ext cx="2657935" cy="1070326"/>
          </a:xfrm>
          <a:prstGeom prst="rect">
            <a:avLst/>
          </a:prstGeom>
        </p:spPr>
      </p:pic>
      <p:graphicFrame>
        <p:nvGraphicFramePr>
          <p:cNvPr id="12" name="Таблица 5">
            <a:extLst>
              <a:ext uri="{FF2B5EF4-FFF2-40B4-BE49-F238E27FC236}">
                <a16:creationId xmlns:a16="http://schemas.microsoft.com/office/drawing/2014/main" id="{5FECAC9B-18E6-69D2-BAEC-2A2C761B25C5}"/>
              </a:ext>
            </a:extLst>
          </p:cNvPr>
          <p:cNvGraphicFramePr>
            <a:graphicFrameLocks noGrp="1"/>
          </p:cNvGraphicFramePr>
          <p:nvPr>
            <p:extLst>
              <p:ext uri="{D42A27DB-BD31-4B8C-83A1-F6EECF244321}">
                <p14:modId xmlns:p14="http://schemas.microsoft.com/office/powerpoint/2010/main" val="2569979229"/>
              </p:ext>
            </p:extLst>
          </p:nvPr>
        </p:nvGraphicFramePr>
        <p:xfrm>
          <a:off x="246292" y="3822251"/>
          <a:ext cx="11663275" cy="2649772"/>
        </p:xfrm>
        <a:graphic>
          <a:graphicData uri="http://schemas.openxmlformats.org/drawingml/2006/table">
            <a:tbl>
              <a:tblPr firstRow="1" bandRow="1">
                <a:tableStyleId>{8A107856-5554-42FB-B03E-39F5DBC370BA}</a:tableStyleId>
              </a:tblPr>
              <a:tblGrid>
                <a:gridCol w="7068721">
                  <a:extLst>
                    <a:ext uri="{9D8B030D-6E8A-4147-A177-3AD203B41FA5}">
                      <a16:colId xmlns:a16="http://schemas.microsoft.com/office/drawing/2014/main" val="4004397702"/>
                    </a:ext>
                  </a:extLst>
                </a:gridCol>
                <a:gridCol w="1251402">
                  <a:extLst>
                    <a:ext uri="{9D8B030D-6E8A-4147-A177-3AD203B41FA5}">
                      <a16:colId xmlns:a16="http://schemas.microsoft.com/office/drawing/2014/main" val="1128346509"/>
                    </a:ext>
                  </a:extLst>
                </a:gridCol>
                <a:gridCol w="1431783">
                  <a:extLst>
                    <a:ext uri="{9D8B030D-6E8A-4147-A177-3AD203B41FA5}">
                      <a16:colId xmlns:a16="http://schemas.microsoft.com/office/drawing/2014/main" val="2450224937"/>
                    </a:ext>
                  </a:extLst>
                </a:gridCol>
                <a:gridCol w="1911369">
                  <a:extLst>
                    <a:ext uri="{9D8B030D-6E8A-4147-A177-3AD203B41FA5}">
                      <a16:colId xmlns:a16="http://schemas.microsoft.com/office/drawing/2014/main" val="2607792796"/>
                    </a:ext>
                  </a:extLst>
                </a:gridCol>
              </a:tblGrid>
              <a:tr h="199504">
                <a:tc>
                  <a:txBody>
                    <a:bodyPr/>
                    <a:lstStyle/>
                    <a:p>
                      <a:r>
                        <a:rPr lang="ru-RU" sz="1000" dirty="0">
                          <a:latin typeface="Times New Roman" panose="02020603050405020304" pitchFamily="18" charset="0"/>
                          <a:cs typeface="Times New Roman" panose="02020603050405020304" pitchFamily="18" charset="0"/>
                        </a:rPr>
                        <a:t>Мероприятия</a:t>
                      </a:r>
                    </a:p>
                  </a:txBody>
                  <a:tcPr/>
                </a:tc>
                <a:tc>
                  <a:txBody>
                    <a:bodyPr/>
                    <a:lstStyle/>
                    <a:p>
                      <a:pPr algn="ctr"/>
                      <a:r>
                        <a:rPr lang="ru-RU" sz="1000" dirty="0">
                          <a:latin typeface="Times New Roman" panose="02020603050405020304" pitchFamily="18" charset="0"/>
                          <a:cs typeface="Times New Roman" panose="02020603050405020304" pitchFamily="18" charset="0"/>
                        </a:rPr>
                        <a:t>2026г</a:t>
                      </a:r>
                    </a:p>
                  </a:txBody>
                  <a:tcPr/>
                </a:tc>
                <a:tc>
                  <a:txBody>
                    <a:bodyPr/>
                    <a:lstStyle/>
                    <a:p>
                      <a:pPr algn="ctr"/>
                      <a:r>
                        <a:rPr lang="ru-RU" sz="1000" dirty="0">
                          <a:latin typeface="Times New Roman" panose="02020603050405020304" pitchFamily="18" charset="0"/>
                          <a:cs typeface="Times New Roman" panose="02020603050405020304" pitchFamily="18" charset="0"/>
                        </a:rPr>
                        <a:t>2027г</a:t>
                      </a:r>
                    </a:p>
                  </a:txBody>
                  <a:tcPr/>
                </a:tc>
                <a:tc>
                  <a:txBody>
                    <a:bodyPr/>
                    <a:lstStyle/>
                    <a:p>
                      <a:pPr algn="ctr"/>
                      <a:r>
                        <a:rPr lang="ru-RU" sz="1000" dirty="0">
                          <a:latin typeface="Times New Roman" panose="02020603050405020304" pitchFamily="18" charset="0"/>
                          <a:cs typeface="Times New Roman" panose="02020603050405020304" pitchFamily="18" charset="0"/>
                        </a:rPr>
                        <a:t>2028г</a:t>
                      </a:r>
                    </a:p>
                  </a:txBody>
                  <a:tcPr/>
                </a:tc>
                <a:extLst>
                  <a:ext uri="{0D108BD9-81ED-4DB2-BD59-A6C34878D82A}">
                    <a16:rowId xmlns:a16="http://schemas.microsoft.com/office/drawing/2014/main" val="1493131699"/>
                  </a:ext>
                </a:extLst>
              </a:tr>
              <a:tr h="2282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Обеспечение деятельности муниципальной службы, профессиональное развитие и подготовка муниципальных служащих, представительские расходы, информационное обеспечение</a:t>
                      </a:r>
                    </a:p>
                  </a:txBody>
                  <a:tcPr/>
                </a:tc>
                <a:tc>
                  <a:txBody>
                    <a:bodyPr/>
                    <a:lstStyle/>
                    <a:p>
                      <a:pPr algn="ctr" fontAlgn="t"/>
                      <a:r>
                        <a:rPr lang="ru-RU" sz="1000" b="0" i="0" u="none" strike="noStrike" dirty="0">
                          <a:solidFill>
                            <a:srgbClr val="000000"/>
                          </a:solidFill>
                          <a:latin typeface="Times New Roman"/>
                        </a:rPr>
                        <a:t>85131000,00</a:t>
                      </a:r>
                    </a:p>
                  </a:txBody>
                  <a:tcPr marL="7620" marR="7620" marT="7620" marB="0"/>
                </a:tc>
                <a:tc>
                  <a:txBody>
                    <a:bodyPr/>
                    <a:lstStyle/>
                    <a:p>
                      <a:pPr algn="ctr" fontAlgn="t"/>
                      <a:r>
                        <a:rPr lang="ru-RU" sz="1000" b="0" i="0" u="none" strike="noStrike" dirty="0">
                          <a:solidFill>
                            <a:srgbClr val="000000"/>
                          </a:solidFill>
                          <a:latin typeface="Times New Roman"/>
                        </a:rPr>
                        <a:t>80906000,00</a:t>
                      </a:r>
                    </a:p>
                  </a:txBody>
                  <a:tcPr marL="7620" marR="7620" marT="7620" marB="0"/>
                </a:tc>
                <a:tc>
                  <a:txBody>
                    <a:bodyPr/>
                    <a:lstStyle/>
                    <a:p>
                      <a:pPr algn="ctr" fontAlgn="t"/>
                      <a:r>
                        <a:rPr lang="ru-RU" sz="1000" b="0" i="0" u="none" strike="noStrike" dirty="0">
                          <a:solidFill>
                            <a:srgbClr val="000000"/>
                          </a:solidFill>
                          <a:latin typeface="Times New Roman"/>
                        </a:rPr>
                        <a:t>82140000,00</a:t>
                      </a:r>
                    </a:p>
                  </a:txBody>
                  <a:tcPr marL="7620" marR="7620" marT="7620" marB="0"/>
                </a:tc>
                <a:extLst>
                  <a:ext uri="{0D108BD9-81ED-4DB2-BD59-A6C34878D82A}">
                    <a16:rowId xmlns:a16="http://schemas.microsoft.com/office/drawing/2014/main" val="3632568038"/>
                  </a:ext>
                </a:extLst>
              </a:tr>
              <a:tr h="2234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Пенсионное обеспечение муниципальных служащих</a:t>
                      </a:r>
                    </a:p>
                  </a:txBody>
                  <a:tcPr/>
                </a:tc>
                <a:tc>
                  <a:txBody>
                    <a:bodyPr/>
                    <a:lstStyle/>
                    <a:p>
                      <a:pPr algn="ctr" fontAlgn="t"/>
                      <a:r>
                        <a:rPr lang="ru-RU" sz="1000" b="0" i="0" u="none" strike="noStrike" dirty="0">
                          <a:solidFill>
                            <a:srgbClr val="000000"/>
                          </a:solidFill>
                          <a:latin typeface="Times New Roman"/>
                        </a:rPr>
                        <a:t>1086000,00</a:t>
                      </a:r>
                    </a:p>
                  </a:txBody>
                  <a:tcPr marL="7620" marR="7620" marT="7620" marB="0"/>
                </a:tc>
                <a:tc>
                  <a:txBody>
                    <a:bodyPr/>
                    <a:lstStyle/>
                    <a:p>
                      <a:pPr algn="ctr" fontAlgn="t"/>
                      <a:r>
                        <a:rPr lang="ru-RU" sz="1000" b="0" i="0" u="none" strike="noStrike" dirty="0">
                          <a:solidFill>
                            <a:srgbClr val="000000"/>
                          </a:solidFill>
                          <a:latin typeface="Times New Roman"/>
                        </a:rPr>
                        <a:t>1065000,00</a:t>
                      </a:r>
                    </a:p>
                  </a:txBody>
                  <a:tcPr marL="7620" marR="7620" marT="7620" marB="0"/>
                </a:tc>
                <a:tc>
                  <a:txBody>
                    <a:bodyPr/>
                    <a:lstStyle/>
                    <a:p>
                      <a:pPr algn="ctr" fontAlgn="t"/>
                      <a:r>
                        <a:rPr lang="ru-RU" sz="1000" b="0" i="0" u="none" strike="noStrike" dirty="0">
                          <a:solidFill>
                            <a:srgbClr val="000000"/>
                          </a:solidFill>
                          <a:latin typeface="Times New Roman"/>
                        </a:rPr>
                        <a:t>1065000,00</a:t>
                      </a:r>
                    </a:p>
                  </a:txBody>
                  <a:tcPr marL="7620" marR="7620" marT="7620" marB="0"/>
                </a:tc>
                <a:extLst>
                  <a:ext uri="{0D108BD9-81ED-4DB2-BD59-A6C34878D82A}">
                    <a16:rowId xmlns:a16="http://schemas.microsoft.com/office/drawing/2014/main" val="273692698"/>
                  </a:ext>
                </a:extLst>
              </a:tr>
              <a:tr h="27683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Обеспечение деятельности комиссии по делам несовершеннолетних и административной комиссии</a:t>
                      </a:r>
                    </a:p>
                  </a:txBody>
                  <a:tcPr/>
                </a:tc>
                <a:tc>
                  <a:txBody>
                    <a:bodyPr/>
                    <a:lstStyle/>
                    <a:p>
                      <a:pPr algn="ctr" fontAlgn="t"/>
                      <a:r>
                        <a:rPr lang="ru-RU" sz="1000" b="0" i="0" u="none" strike="noStrike" dirty="0">
                          <a:solidFill>
                            <a:srgbClr val="000000"/>
                          </a:solidFill>
                          <a:latin typeface="Times New Roman"/>
                        </a:rPr>
                        <a:t>3838000,00</a:t>
                      </a:r>
                    </a:p>
                  </a:txBody>
                  <a:tcPr marL="7620" marR="7620" marT="7620" marB="0"/>
                </a:tc>
                <a:tc>
                  <a:txBody>
                    <a:bodyPr/>
                    <a:lstStyle/>
                    <a:p>
                      <a:pPr algn="ctr" fontAlgn="t"/>
                      <a:r>
                        <a:rPr lang="ru-RU" sz="1000" b="0" i="0" u="none" strike="noStrike" dirty="0">
                          <a:solidFill>
                            <a:srgbClr val="000000"/>
                          </a:solidFill>
                          <a:latin typeface="Times New Roman"/>
                        </a:rPr>
                        <a:t>3991519,00</a:t>
                      </a:r>
                    </a:p>
                  </a:txBody>
                  <a:tcPr marL="7620" marR="7620" marT="7620" marB="0"/>
                </a:tc>
                <a:tc>
                  <a:txBody>
                    <a:bodyPr/>
                    <a:lstStyle/>
                    <a:p>
                      <a:pPr algn="ctr" fontAlgn="t"/>
                      <a:r>
                        <a:rPr lang="ru-RU" sz="1000" b="0" i="0" u="none" strike="noStrike" dirty="0">
                          <a:solidFill>
                            <a:srgbClr val="000000"/>
                          </a:solidFill>
                          <a:latin typeface="Times New Roman"/>
                        </a:rPr>
                        <a:t>4095674,00</a:t>
                      </a:r>
                    </a:p>
                  </a:txBody>
                  <a:tcPr marL="7620" marR="7620" marT="7620" marB="0"/>
                </a:tc>
                <a:extLst>
                  <a:ext uri="{0D108BD9-81ED-4DB2-BD59-A6C34878D82A}">
                    <a16:rowId xmlns:a16="http://schemas.microsoft.com/office/drawing/2014/main" val="1139457242"/>
                  </a:ext>
                </a:extLst>
              </a:tr>
              <a:tr h="273194">
                <a:tc>
                  <a:txBody>
                    <a:bodyPr/>
                    <a:lstStyle/>
                    <a:p>
                      <a:r>
                        <a:rPr lang="ru-RU" sz="1000" dirty="0">
                          <a:latin typeface="Times New Roman" panose="02020603050405020304" pitchFamily="18" charset="0"/>
                          <a:cs typeface="Times New Roman" panose="02020603050405020304" pitchFamily="18" charset="0"/>
                        </a:rPr>
                        <a:t>Обеспечение деятельности по государственному управлению охраной труда, проведение смотров-конкурсов по охране труда</a:t>
                      </a:r>
                    </a:p>
                  </a:txBody>
                  <a:tcPr/>
                </a:tc>
                <a:tc>
                  <a:txBody>
                    <a:bodyPr/>
                    <a:lstStyle/>
                    <a:p>
                      <a:pPr algn="ctr" fontAlgn="t"/>
                      <a:r>
                        <a:rPr lang="ru-RU" sz="1000" b="0" i="0" u="none" strike="noStrike" dirty="0">
                          <a:solidFill>
                            <a:srgbClr val="000000"/>
                          </a:solidFill>
                          <a:latin typeface="Times New Roman"/>
                        </a:rPr>
                        <a:t>1319298,00</a:t>
                      </a:r>
                    </a:p>
                  </a:txBody>
                  <a:tcPr marL="7620" marR="7620" marT="7620" marB="0"/>
                </a:tc>
                <a:tc>
                  <a:txBody>
                    <a:bodyPr/>
                    <a:lstStyle/>
                    <a:p>
                      <a:pPr algn="ctr" fontAlgn="t"/>
                      <a:r>
                        <a:rPr lang="ru-RU" sz="1000" b="0" i="0" u="none" strike="noStrike" dirty="0">
                          <a:solidFill>
                            <a:srgbClr val="000000"/>
                          </a:solidFill>
                          <a:latin typeface="Times New Roman"/>
                        </a:rPr>
                        <a:t>1376990,00</a:t>
                      </a:r>
                    </a:p>
                  </a:txBody>
                  <a:tcPr marL="7620" marR="7620" marT="7620" marB="0"/>
                </a:tc>
                <a:tc>
                  <a:txBody>
                    <a:bodyPr/>
                    <a:lstStyle/>
                    <a:p>
                      <a:pPr algn="ctr" fontAlgn="t"/>
                      <a:r>
                        <a:rPr lang="ru-RU" sz="1000" b="0" i="0" u="none" strike="noStrike" dirty="0">
                          <a:solidFill>
                            <a:srgbClr val="000000"/>
                          </a:solidFill>
                          <a:latin typeface="Times New Roman"/>
                        </a:rPr>
                        <a:t>1420670,00</a:t>
                      </a:r>
                    </a:p>
                  </a:txBody>
                  <a:tcPr marL="7620" marR="7620" marT="7620" marB="0"/>
                </a:tc>
                <a:extLst>
                  <a:ext uri="{0D108BD9-81ED-4DB2-BD59-A6C34878D82A}">
                    <a16:rowId xmlns:a16="http://schemas.microsoft.com/office/drawing/2014/main" val="2403831388"/>
                  </a:ext>
                </a:extLst>
              </a:tr>
              <a:tr h="2731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Обеспечение реализации полномочий органов опеки и попечительства в отношении несовершеннолетних</a:t>
                      </a:r>
                    </a:p>
                  </a:txBody>
                  <a:tcPr/>
                </a:tc>
                <a:tc>
                  <a:txBody>
                    <a:bodyPr/>
                    <a:lstStyle/>
                    <a:p>
                      <a:pPr algn="ctr" fontAlgn="t"/>
                      <a:r>
                        <a:rPr lang="ru-RU" sz="1000" b="0" i="0" u="none" strike="noStrike" dirty="0">
                          <a:solidFill>
                            <a:srgbClr val="000000"/>
                          </a:solidFill>
                          <a:latin typeface="Times New Roman"/>
                        </a:rPr>
                        <a:t>2823506,00</a:t>
                      </a:r>
                    </a:p>
                  </a:txBody>
                  <a:tcPr marL="7620" marR="7620" marT="7620" marB="0"/>
                </a:tc>
                <a:tc>
                  <a:txBody>
                    <a:bodyPr/>
                    <a:lstStyle/>
                    <a:p>
                      <a:pPr algn="ctr" fontAlgn="t"/>
                      <a:r>
                        <a:rPr lang="ru-RU" sz="1000" b="0" i="0" u="none" strike="noStrike" dirty="0">
                          <a:solidFill>
                            <a:srgbClr val="000000"/>
                          </a:solidFill>
                          <a:latin typeface="Times New Roman"/>
                        </a:rPr>
                        <a:t>2928942,00</a:t>
                      </a:r>
                    </a:p>
                  </a:txBody>
                  <a:tcPr marL="7620" marR="7620" marT="7620" marB="0"/>
                </a:tc>
                <a:tc>
                  <a:txBody>
                    <a:bodyPr/>
                    <a:lstStyle/>
                    <a:p>
                      <a:pPr algn="ctr" fontAlgn="t"/>
                      <a:r>
                        <a:rPr lang="ru-RU" sz="1000" b="0" i="0" u="none" strike="noStrike" dirty="0">
                          <a:solidFill>
                            <a:srgbClr val="000000"/>
                          </a:solidFill>
                          <a:latin typeface="Times New Roman"/>
                        </a:rPr>
                        <a:t>3038596,00</a:t>
                      </a:r>
                    </a:p>
                  </a:txBody>
                  <a:tcPr marL="7620" marR="7620" marT="7620" marB="0"/>
                </a:tc>
                <a:extLst>
                  <a:ext uri="{0D108BD9-81ED-4DB2-BD59-A6C34878D82A}">
                    <a16:rowId xmlns:a16="http://schemas.microsoft.com/office/drawing/2014/main" val="3067243027"/>
                  </a:ext>
                </a:extLst>
              </a:tr>
              <a:tr h="2731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Обеспечение деятельности по государственной регистрации актов гражданского состояния, проведение мероприятий в целях популяризации семейных ценностей</a:t>
                      </a:r>
                    </a:p>
                  </a:txBody>
                  <a:tcPr/>
                </a:tc>
                <a:tc>
                  <a:txBody>
                    <a:bodyPr/>
                    <a:lstStyle/>
                    <a:p>
                      <a:pPr algn="ctr" fontAlgn="t"/>
                      <a:r>
                        <a:rPr lang="ru-RU" sz="1000" b="0" i="0" u="none" strike="noStrike" dirty="0">
                          <a:solidFill>
                            <a:srgbClr val="000000"/>
                          </a:solidFill>
                          <a:latin typeface="Times New Roman"/>
                        </a:rPr>
                        <a:t>2015727,00</a:t>
                      </a:r>
                    </a:p>
                  </a:txBody>
                  <a:tcPr marL="7620" marR="7620" marT="7620" marB="0"/>
                </a:tc>
                <a:tc>
                  <a:txBody>
                    <a:bodyPr/>
                    <a:lstStyle/>
                    <a:p>
                      <a:pPr algn="ctr" fontAlgn="t"/>
                      <a:r>
                        <a:rPr lang="ru-RU" sz="1000" b="0" i="0" u="none" strike="noStrike" dirty="0">
                          <a:solidFill>
                            <a:srgbClr val="000000"/>
                          </a:solidFill>
                          <a:latin typeface="Times New Roman"/>
                        </a:rPr>
                        <a:t>2081585,00</a:t>
                      </a:r>
                    </a:p>
                  </a:txBody>
                  <a:tcPr marL="7620" marR="7620" marT="7620" marB="0"/>
                </a:tc>
                <a:tc>
                  <a:txBody>
                    <a:bodyPr/>
                    <a:lstStyle/>
                    <a:p>
                      <a:pPr algn="ctr" fontAlgn="t"/>
                      <a:r>
                        <a:rPr lang="ru-RU" sz="1000" b="0" i="0" u="none" strike="noStrike" dirty="0">
                          <a:solidFill>
                            <a:srgbClr val="000000"/>
                          </a:solidFill>
                          <a:latin typeface="Times New Roman"/>
                        </a:rPr>
                        <a:t>2150077,00</a:t>
                      </a:r>
                    </a:p>
                  </a:txBody>
                  <a:tcPr marL="7620" marR="7620" marT="7620" marB="0"/>
                </a:tc>
                <a:extLst>
                  <a:ext uri="{0D108BD9-81ED-4DB2-BD59-A6C34878D82A}">
                    <a16:rowId xmlns:a16="http://schemas.microsoft.com/office/drawing/2014/main" val="937847723"/>
                  </a:ext>
                </a:extLst>
              </a:tr>
              <a:tr h="2731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Обеспечение эффективного осуществления своих полномочий МКУ ХОЗУ администрации округа</a:t>
                      </a:r>
                    </a:p>
                  </a:txBody>
                  <a:tcPr/>
                </a:tc>
                <a:tc>
                  <a:txBody>
                    <a:bodyPr/>
                    <a:lstStyle/>
                    <a:p>
                      <a:pPr algn="ctr" fontAlgn="t"/>
                      <a:r>
                        <a:rPr lang="ru-RU" sz="1000" b="0" i="0" u="none" strike="noStrike" dirty="0">
                          <a:solidFill>
                            <a:srgbClr val="000000"/>
                          </a:solidFill>
                          <a:latin typeface="Times New Roman"/>
                        </a:rPr>
                        <a:t>28277800,00</a:t>
                      </a:r>
                    </a:p>
                  </a:txBody>
                  <a:tcPr marL="7620" marR="7620" marT="7620" marB="0"/>
                </a:tc>
                <a:tc>
                  <a:txBody>
                    <a:bodyPr/>
                    <a:lstStyle/>
                    <a:p>
                      <a:pPr algn="ctr" fontAlgn="t"/>
                      <a:r>
                        <a:rPr lang="ru-RU" sz="1000" b="0" i="0" u="none" strike="noStrike" dirty="0">
                          <a:solidFill>
                            <a:srgbClr val="000000"/>
                          </a:solidFill>
                          <a:latin typeface="Times New Roman"/>
                        </a:rPr>
                        <a:t>21277800,00</a:t>
                      </a:r>
                    </a:p>
                  </a:txBody>
                  <a:tcPr marL="7620" marR="7620" marT="7620" marB="0"/>
                </a:tc>
                <a:tc>
                  <a:txBody>
                    <a:bodyPr/>
                    <a:lstStyle/>
                    <a:p>
                      <a:pPr algn="ctr" fontAlgn="t"/>
                      <a:r>
                        <a:rPr lang="ru-RU" sz="1000" b="0" i="0" u="none" strike="noStrike" dirty="0">
                          <a:solidFill>
                            <a:srgbClr val="000000"/>
                          </a:solidFill>
                          <a:latin typeface="Times New Roman"/>
                        </a:rPr>
                        <a:t>21277800,00</a:t>
                      </a:r>
                    </a:p>
                  </a:txBody>
                  <a:tcPr marL="7620" marR="7620" marT="7620" marB="0"/>
                </a:tc>
                <a:extLst>
                  <a:ext uri="{0D108BD9-81ED-4DB2-BD59-A6C34878D82A}">
                    <a16:rowId xmlns:a16="http://schemas.microsoft.com/office/drawing/2014/main" val="1526733670"/>
                  </a:ext>
                </a:extLst>
              </a:tr>
              <a:tr h="2731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Аттестация выделенного помещения</a:t>
                      </a:r>
                    </a:p>
                  </a:txBody>
                  <a:tcPr/>
                </a:tc>
                <a:tc>
                  <a:txBody>
                    <a:bodyPr/>
                    <a:lstStyle/>
                    <a:p>
                      <a:pPr algn="ctr" fontAlgn="t"/>
                      <a:r>
                        <a:rPr lang="ru-RU" sz="1000" b="0" i="0" u="none" strike="noStrike" dirty="0">
                          <a:solidFill>
                            <a:srgbClr val="000000"/>
                          </a:solidFill>
                          <a:latin typeface="Times New Roman"/>
                        </a:rPr>
                        <a:t>350000,00</a:t>
                      </a:r>
                    </a:p>
                  </a:txBody>
                  <a:tcPr marL="7620" marR="7620" marT="7620" marB="0"/>
                </a:tc>
                <a:tc>
                  <a:txBody>
                    <a:bodyPr/>
                    <a:lstStyle/>
                    <a:p>
                      <a:pPr algn="ctr" fontAlgn="t"/>
                      <a:r>
                        <a:rPr lang="ru-RU" sz="1000" b="0" i="0" u="none" strike="noStrike" dirty="0">
                          <a:solidFill>
                            <a:srgbClr val="000000"/>
                          </a:solidFill>
                          <a:latin typeface="Times New Roman"/>
                        </a:rPr>
                        <a:t>650000,00</a:t>
                      </a:r>
                    </a:p>
                  </a:txBody>
                  <a:tcPr marL="7620" marR="7620" marT="7620" marB="0"/>
                </a:tc>
                <a:tc>
                  <a:txBody>
                    <a:bodyPr/>
                    <a:lstStyle/>
                    <a:p>
                      <a:pPr algn="ctr" fontAlgn="t"/>
                      <a:endParaRPr lang="ru-RU" sz="1000" b="0" i="0" u="none" strike="noStrike" dirty="0">
                        <a:solidFill>
                          <a:srgbClr val="000000"/>
                        </a:solidFill>
                        <a:latin typeface="Times New Roman"/>
                      </a:endParaRPr>
                    </a:p>
                  </a:txBody>
                  <a:tcPr marL="7620" marR="7620" marT="7620" marB="0"/>
                </a:tc>
                <a:extLst>
                  <a:ext uri="{0D108BD9-81ED-4DB2-BD59-A6C34878D82A}">
                    <a16:rowId xmlns:a16="http://schemas.microsoft.com/office/drawing/2014/main" val="1062352708"/>
                  </a:ext>
                </a:extLst>
              </a:tr>
            </a:tbl>
          </a:graphicData>
        </a:graphic>
      </p:graphicFrame>
    </p:spTree>
    <p:extLst>
      <p:ext uri="{BB962C8B-B14F-4D97-AF65-F5344CB8AC3E}">
        <p14:creationId xmlns:p14="http://schemas.microsoft.com/office/powerpoint/2010/main" val="40532445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1C5A386-D259-ADFF-4723-9A2F9D822812}"/>
              </a:ext>
            </a:extLst>
          </p:cNvPr>
          <p:cNvPicPr>
            <a:picLocks noChangeAspect="1"/>
          </p:cNvPicPr>
          <p:nvPr/>
        </p:nvPicPr>
        <p:blipFill>
          <a:blip r:embed="rId2"/>
          <a:stretch>
            <a:fillRect/>
          </a:stretch>
        </p:blipFill>
        <p:spPr>
          <a:xfrm>
            <a:off x="0" y="0"/>
            <a:ext cx="12192000" cy="6857999"/>
          </a:xfrm>
          <a:prstGeom prst="rect">
            <a:avLst/>
          </a:prstGeom>
        </p:spPr>
      </p:pic>
      <p:sp>
        <p:nvSpPr>
          <p:cNvPr id="26" name="TextBox 25">
            <a:extLst>
              <a:ext uri="{FF2B5EF4-FFF2-40B4-BE49-F238E27FC236}">
                <a16:creationId xmlns:a16="http://schemas.microsoft.com/office/drawing/2014/main" id="{4884263C-EAD0-A371-F989-DAE4201703EA}"/>
              </a:ext>
            </a:extLst>
          </p:cNvPr>
          <p:cNvSpPr txBox="1"/>
          <p:nvPr/>
        </p:nvSpPr>
        <p:spPr>
          <a:xfrm>
            <a:off x="574019" y="230147"/>
            <a:ext cx="11509199" cy="430887"/>
          </a:xfrm>
          <a:prstGeom prst="rect">
            <a:avLst/>
          </a:prstGeom>
          <a:noFill/>
        </p:spPr>
        <p:txBody>
          <a:bodyPr wrap="square">
            <a:spAutoFit/>
          </a:bodyPr>
          <a:lstStyle/>
          <a:p>
            <a:pPr algn="ctr" hangingPunct="0"/>
            <a:r>
              <a:rPr lang="ru-RU" sz="1100" b="1" dirty="0">
                <a:solidFill>
                  <a:srgbClr val="002060"/>
                </a:solidFill>
                <a:effectLst/>
                <a:latin typeface="Times New Roman" panose="02020603050405020304" pitchFamily="18" charset="0"/>
                <a:ea typeface="SimSun" panose="02010600030101010101" pitchFamily="2" charset="-122"/>
              </a:rPr>
              <a:t>Муниципальная программа «Противодействие коррупции в органах местного самоуправления Анучинского муниципального округа на 2025-2029годы»</a:t>
            </a:r>
          </a:p>
          <a:p>
            <a:pPr algn="ctr" hangingPunct="0"/>
            <a:r>
              <a:rPr lang="ru-RU" sz="1100" dirty="0">
                <a:solidFill>
                  <a:schemeClr val="tx1">
                    <a:lumMod val="95000"/>
                    <a:lumOff val="5000"/>
                  </a:schemeClr>
                </a:solidFill>
                <a:latin typeface="Times New Roman" panose="02020603050405020304" pitchFamily="18" charset="0"/>
                <a:ea typeface="SimSun" panose="02010600030101010101" pitchFamily="2" charset="-122"/>
              </a:rPr>
              <a:t>Утверждена постановлением администрации Анучинского МО № 677 от 23.07.2024г</a:t>
            </a:r>
            <a:endParaRPr lang="ru-RU" sz="1100" dirty="0">
              <a:solidFill>
                <a:schemeClr val="tx1">
                  <a:lumMod val="95000"/>
                  <a:lumOff val="5000"/>
                </a:schemeClr>
              </a:solidFill>
            </a:endParaRPr>
          </a:p>
        </p:txBody>
      </p:sp>
      <p:sp>
        <p:nvSpPr>
          <p:cNvPr id="3" name="TextBox 2">
            <a:extLst>
              <a:ext uri="{FF2B5EF4-FFF2-40B4-BE49-F238E27FC236}">
                <a16:creationId xmlns:a16="http://schemas.microsoft.com/office/drawing/2014/main" id="{E56A70A0-B128-145E-9342-A1DF95C28C8C}"/>
              </a:ext>
            </a:extLst>
          </p:cNvPr>
          <p:cNvSpPr txBox="1"/>
          <p:nvPr/>
        </p:nvSpPr>
        <p:spPr>
          <a:xfrm>
            <a:off x="2397111" y="661034"/>
            <a:ext cx="9528989" cy="769441"/>
          </a:xfrm>
          <a:prstGeom prst="rect">
            <a:avLst/>
          </a:prstGeom>
          <a:noFill/>
        </p:spPr>
        <p:txBody>
          <a:bodyPr wrap="square">
            <a:spAutoFit/>
          </a:bodyPr>
          <a:lstStyle/>
          <a:p>
            <a:r>
              <a:rPr lang="ru-RU" sz="1100" dirty="0">
                <a:effectLst/>
                <a:latin typeface="Times New Roman" panose="02020603050405020304" pitchFamily="18" charset="0"/>
                <a:ea typeface="SimSun" panose="02010600030101010101" pitchFamily="2" charset="-122"/>
              </a:rPr>
              <a:t>Цель программы - повышение приоритета и усиление результативности мероприятий, направленных на противодействие коррупции в органах местного самоуправления и муниципальных учреждениях Анучинского муниципального округа.</a:t>
            </a:r>
          </a:p>
          <a:p>
            <a:r>
              <a:rPr lang="ru-RU" sz="1100" dirty="0">
                <a:latin typeface="Times New Roman" panose="02020603050405020304" pitchFamily="18" charset="0"/>
                <a:ea typeface="SimSun" panose="02010600030101010101" pitchFamily="2" charset="-122"/>
              </a:rPr>
              <a:t>Основное мероприятие – мероприятия антикоррупционных программ.</a:t>
            </a:r>
          </a:p>
          <a:p>
            <a:r>
              <a:rPr lang="ru-RU" sz="1100" dirty="0">
                <a:latin typeface="Times New Roman" panose="02020603050405020304" pitchFamily="18" charset="0"/>
                <a:ea typeface="SimSun" panose="02010600030101010101" pitchFamily="2" charset="-122"/>
              </a:rPr>
              <a:t>Финансовые ассигнования запланированы на 2026-2028г в сумме 60000руб. ежегодно </a:t>
            </a:r>
            <a:endParaRPr lang="ru-RU" sz="1100" dirty="0"/>
          </a:p>
        </p:txBody>
      </p:sp>
      <p:pic>
        <p:nvPicPr>
          <p:cNvPr id="4" name="Рисунок 3">
            <a:extLst>
              <a:ext uri="{FF2B5EF4-FFF2-40B4-BE49-F238E27FC236}">
                <a16:creationId xmlns:a16="http://schemas.microsoft.com/office/drawing/2014/main" id="{1A46C472-AAC4-DBCF-1948-BE0A8B1C7E71}"/>
              </a:ext>
            </a:extLst>
          </p:cNvPr>
          <p:cNvPicPr>
            <a:picLocks noChangeAspect="1"/>
          </p:cNvPicPr>
          <p:nvPr/>
        </p:nvPicPr>
        <p:blipFill>
          <a:blip r:embed="rId3"/>
          <a:stretch>
            <a:fillRect/>
          </a:stretch>
        </p:blipFill>
        <p:spPr>
          <a:xfrm>
            <a:off x="465237" y="542052"/>
            <a:ext cx="1823092" cy="888424"/>
          </a:xfrm>
          <a:prstGeom prst="rect">
            <a:avLst/>
          </a:prstGeom>
        </p:spPr>
      </p:pic>
      <p:sp>
        <p:nvSpPr>
          <p:cNvPr id="5" name="TextBox 4">
            <a:extLst>
              <a:ext uri="{FF2B5EF4-FFF2-40B4-BE49-F238E27FC236}">
                <a16:creationId xmlns:a16="http://schemas.microsoft.com/office/drawing/2014/main" id="{3AF695CA-3539-5646-C666-F4B4CA0C2442}"/>
              </a:ext>
            </a:extLst>
          </p:cNvPr>
          <p:cNvSpPr txBox="1"/>
          <p:nvPr/>
        </p:nvSpPr>
        <p:spPr>
          <a:xfrm>
            <a:off x="2977393" y="1515249"/>
            <a:ext cx="8154798" cy="430887"/>
          </a:xfrm>
          <a:prstGeom prst="rect">
            <a:avLst/>
          </a:prstGeom>
          <a:noFill/>
        </p:spPr>
        <p:txBody>
          <a:bodyPr wrap="square">
            <a:spAutoFit/>
          </a:bodyPr>
          <a:lstStyle/>
          <a:p>
            <a:pPr algn="ctr"/>
            <a:r>
              <a:rPr lang="ru-RU" sz="1100" b="1" dirty="0">
                <a:solidFill>
                  <a:srgbClr val="002060"/>
                </a:solidFill>
                <a:effectLst/>
                <a:latin typeface="Times New Roman" panose="02020603050405020304" pitchFamily="18" charset="0"/>
                <a:ea typeface="Times New Roman" panose="02020603050405020304" pitchFamily="18" charset="0"/>
              </a:rPr>
              <a:t>Муниципальная программа «Повышение эффективности управления муниципальными финансами» на 2025-2029годы»</a:t>
            </a:r>
          </a:p>
          <a:p>
            <a:pPr algn="ctr"/>
            <a:r>
              <a:rPr lang="ru-RU" sz="1100" dirty="0">
                <a:solidFill>
                  <a:schemeClr val="bg2">
                    <a:lumMod val="10000"/>
                  </a:schemeClr>
                </a:solidFill>
                <a:latin typeface="Times New Roman" panose="02020603050405020304" pitchFamily="18" charset="0"/>
                <a:ea typeface="Times New Roman" panose="02020603050405020304" pitchFamily="18" charset="0"/>
              </a:rPr>
              <a:t>Утверждена постановлением администрации Анучинского МО № 460 от 23.04.2024г</a:t>
            </a:r>
            <a:endParaRPr lang="ru-RU" sz="1100" dirty="0">
              <a:solidFill>
                <a:schemeClr val="bg2">
                  <a:lumMod val="10000"/>
                </a:schemeClr>
              </a:solidFill>
              <a:effectLst/>
              <a:latin typeface="Times New Roman" panose="02020603050405020304" pitchFamily="18" charset="0"/>
              <a:ea typeface="Times New Roman" panose="02020603050405020304" pitchFamily="18" charset="0"/>
            </a:endParaRPr>
          </a:p>
        </p:txBody>
      </p:sp>
      <p:pic>
        <p:nvPicPr>
          <p:cNvPr id="6" name="Рисунок 5">
            <a:extLst>
              <a:ext uri="{FF2B5EF4-FFF2-40B4-BE49-F238E27FC236}">
                <a16:creationId xmlns:a16="http://schemas.microsoft.com/office/drawing/2014/main" id="{97714B61-1000-2913-723B-CE997A0D6011}"/>
              </a:ext>
            </a:extLst>
          </p:cNvPr>
          <p:cNvPicPr>
            <a:picLocks noChangeAspect="1"/>
          </p:cNvPicPr>
          <p:nvPr/>
        </p:nvPicPr>
        <p:blipFill>
          <a:blip r:embed="rId4"/>
          <a:stretch>
            <a:fillRect/>
          </a:stretch>
        </p:blipFill>
        <p:spPr>
          <a:xfrm>
            <a:off x="392388" y="1624357"/>
            <a:ext cx="2414225" cy="1118843"/>
          </a:xfrm>
          <a:prstGeom prst="rect">
            <a:avLst/>
          </a:prstGeom>
        </p:spPr>
      </p:pic>
      <p:sp>
        <p:nvSpPr>
          <p:cNvPr id="7" name="TextBox 6">
            <a:extLst>
              <a:ext uri="{FF2B5EF4-FFF2-40B4-BE49-F238E27FC236}">
                <a16:creationId xmlns:a16="http://schemas.microsoft.com/office/drawing/2014/main" id="{AC221952-FBDF-BDAF-B4FA-0AEADAC5AB74}"/>
              </a:ext>
            </a:extLst>
          </p:cNvPr>
          <p:cNvSpPr txBox="1"/>
          <p:nvPr/>
        </p:nvSpPr>
        <p:spPr>
          <a:xfrm>
            <a:off x="2977393" y="1946136"/>
            <a:ext cx="8649748" cy="600164"/>
          </a:xfrm>
          <a:prstGeom prst="rect">
            <a:avLst/>
          </a:prstGeom>
          <a:noFill/>
        </p:spPr>
        <p:txBody>
          <a:bodyPr wrap="square">
            <a:spAutoFit/>
          </a:bodyPr>
          <a:lstStyle/>
          <a:p>
            <a:r>
              <a:rPr lang="ru-RU" sz="1100" dirty="0">
                <a:effectLst/>
                <a:latin typeface="Times New Roman" panose="02020603050405020304" pitchFamily="18" charset="0"/>
                <a:ea typeface="Times New Roman" panose="02020603050405020304" pitchFamily="18" charset="0"/>
              </a:rPr>
              <a:t>Цель программы - повышение эффективности и качества управления муниципальными финансами.</a:t>
            </a:r>
          </a:p>
          <a:p>
            <a:r>
              <a:rPr lang="ru-RU" sz="1100" dirty="0">
                <a:latin typeface="Times New Roman" panose="02020603050405020304" pitchFamily="18" charset="0"/>
              </a:rPr>
              <a:t>Основное мероприятие – обеспечение деятельности органов местного самоуправления.</a:t>
            </a:r>
          </a:p>
          <a:p>
            <a:endParaRPr lang="ru-RU" sz="1100" dirty="0"/>
          </a:p>
        </p:txBody>
      </p:sp>
      <p:sp>
        <p:nvSpPr>
          <p:cNvPr id="8" name="TextBox 7">
            <a:extLst>
              <a:ext uri="{FF2B5EF4-FFF2-40B4-BE49-F238E27FC236}">
                <a16:creationId xmlns:a16="http://schemas.microsoft.com/office/drawing/2014/main" id="{98A7634B-B220-5112-2F06-5A1F72DBCF24}"/>
              </a:ext>
            </a:extLst>
          </p:cNvPr>
          <p:cNvSpPr txBox="1"/>
          <p:nvPr/>
        </p:nvSpPr>
        <p:spPr>
          <a:xfrm>
            <a:off x="2977393" y="2404532"/>
            <a:ext cx="9021864" cy="261610"/>
          </a:xfrm>
          <a:prstGeom prst="rect">
            <a:avLst/>
          </a:prstGeom>
          <a:noFill/>
        </p:spPr>
        <p:txBody>
          <a:bodyPr wrap="square">
            <a:spAutoFit/>
          </a:bodyPr>
          <a:lstStyle/>
          <a:p>
            <a:r>
              <a:rPr lang="ru-RU" sz="1100" dirty="0">
                <a:latin typeface="Times New Roman" panose="02020603050405020304" pitchFamily="18" charset="0"/>
                <a:ea typeface="SimSun" panose="02010600030101010101" pitchFamily="2" charset="-122"/>
              </a:rPr>
              <a:t>Финансовые ассигнования запланированы на 2026г в сумме 29605400руб., на 2027г – 30574200руб, на 2028г – 30739200руб.</a:t>
            </a:r>
            <a:endParaRPr lang="ru-RU" sz="1100" dirty="0"/>
          </a:p>
        </p:txBody>
      </p:sp>
      <p:sp>
        <p:nvSpPr>
          <p:cNvPr id="9" name="TextBox 8">
            <a:extLst>
              <a:ext uri="{FF2B5EF4-FFF2-40B4-BE49-F238E27FC236}">
                <a16:creationId xmlns:a16="http://schemas.microsoft.com/office/drawing/2014/main" id="{FB3551EF-3ECC-7524-BFB9-BFD64703BC85}"/>
              </a:ext>
            </a:extLst>
          </p:cNvPr>
          <p:cNvSpPr txBox="1"/>
          <p:nvPr/>
        </p:nvSpPr>
        <p:spPr>
          <a:xfrm>
            <a:off x="465237" y="2704614"/>
            <a:ext cx="11319572" cy="600164"/>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«Дорожная деятельность в отношении автомобильных дорог местного значения на территории Анучинского муниципального округа»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на 2025-2029годы</a:t>
            </a:r>
          </a:p>
          <a:p>
            <a:pPr marL="0" marR="0" lvl="0" indent="0" algn="ctr" defTabSz="914400" rtl="0" eaLnBrk="1" fontAlgn="base" latinLnBrk="0" hangingPunct="1">
              <a:lnSpc>
                <a:spcPct val="100000"/>
              </a:lnSpc>
              <a:spcBef>
                <a:spcPct val="0"/>
              </a:spcBef>
              <a:spcAft>
                <a:spcPct val="0"/>
              </a:spcAft>
              <a:buClrTx/>
              <a:buSzTx/>
              <a:buFontTx/>
              <a:buNone/>
              <a:tabLst/>
              <a:defRPr/>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Утверждена постановлением администрации Анучинского МО № 619 от 01.07.2024г</a:t>
            </a:r>
            <a:endParaRPr kumimoji="0" lang="ru-RU" sz="1100" i="0" u="none" strike="noStrike" kern="1200" cap="none" spc="0" normalizeH="0" baseline="0" noProof="0" dirty="0">
              <a:ln>
                <a:noFill/>
              </a:ln>
              <a:solidFill>
                <a:schemeClr val="tx1">
                  <a:lumMod val="95000"/>
                  <a:lumOff val="5000"/>
                </a:schemeClr>
              </a:solidFill>
              <a:uLnTx/>
              <a:uFillTx/>
              <a:latin typeface="Times New Roman" panose="02020603050405020304" pitchFamily="18" charset="0"/>
              <a:ea typeface="+mn-ea"/>
              <a:cs typeface="Times New Roman" panose="02020603050405020304" pitchFamily="18" charset="0"/>
            </a:endParaRPr>
          </a:p>
        </p:txBody>
      </p:sp>
      <p:pic>
        <p:nvPicPr>
          <p:cNvPr id="10" name="Рисунок 9">
            <a:extLst>
              <a:ext uri="{FF2B5EF4-FFF2-40B4-BE49-F238E27FC236}">
                <a16:creationId xmlns:a16="http://schemas.microsoft.com/office/drawing/2014/main" id="{2C1A5B78-3506-4B26-735B-C0A379B73CB6}"/>
              </a:ext>
            </a:extLst>
          </p:cNvPr>
          <p:cNvPicPr>
            <a:picLocks noChangeAspect="1"/>
          </p:cNvPicPr>
          <p:nvPr/>
        </p:nvPicPr>
        <p:blipFill>
          <a:blip r:embed="rId5"/>
          <a:stretch>
            <a:fillRect/>
          </a:stretch>
        </p:blipFill>
        <p:spPr>
          <a:xfrm>
            <a:off x="257759" y="3054832"/>
            <a:ext cx="1386897" cy="1312725"/>
          </a:xfrm>
          <a:prstGeom prst="rect">
            <a:avLst/>
          </a:prstGeom>
        </p:spPr>
      </p:pic>
      <p:sp>
        <p:nvSpPr>
          <p:cNvPr id="11" name="TextBox 10">
            <a:extLst>
              <a:ext uri="{FF2B5EF4-FFF2-40B4-BE49-F238E27FC236}">
                <a16:creationId xmlns:a16="http://schemas.microsoft.com/office/drawing/2014/main" id="{2F4B8BE5-BAC4-320C-AA43-9DD792725EBC}"/>
              </a:ext>
            </a:extLst>
          </p:cNvPr>
          <p:cNvSpPr txBox="1"/>
          <p:nvPr/>
        </p:nvSpPr>
        <p:spPr>
          <a:xfrm>
            <a:off x="1717505" y="3308922"/>
            <a:ext cx="10140153" cy="1107996"/>
          </a:xfrm>
          <a:prstGeom prst="rect">
            <a:avLst/>
          </a:prstGeom>
          <a:noFill/>
        </p:spPr>
        <p:txBody>
          <a:bodyPr wrap="square">
            <a:spAutoFit/>
          </a:bodyPr>
          <a:lstStyle/>
          <a:p>
            <a:r>
              <a:rPr lang="ru-RU" sz="1100" dirty="0">
                <a:latin typeface="Times New Roman" panose="02020603050405020304" pitchFamily="18" charset="0"/>
                <a:cs typeface="Times New Roman" panose="02020603050405020304" pitchFamily="18" charset="0"/>
              </a:rPr>
              <a:t>Цель программы - развитие и обслуживание улично-дорожной сети для обеспечения снижения транспортных издержек пользователей автомобильных дорог и повышения комплексной безопасности в сфере дорожного хозяйства.</a:t>
            </a:r>
            <a:endParaRPr lang="en-US" sz="1100" dirty="0">
              <a:latin typeface="Times New Roman" panose="02020603050405020304" pitchFamily="18" charset="0"/>
              <a:cs typeface="Times New Roman" panose="02020603050405020304" pitchFamily="18" charset="0"/>
            </a:endParaRPr>
          </a:p>
          <a:p>
            <a:r>
              <a:rPr lang="ru-RU" sz="1100" dirty="0">
                <a:latin typeface="Times New Roman" panose="02020603050405020304" pitchFamily="18" charset="0"/>
                <a:cs typeface="Times New Roman" panose="02020603050405020304" pitchFamily="18" charset="0"/>
              </a:rPr>
              <a:t>Основные мероприятия программы – проектирование, строительство, реконструкция, капитальный ремонт, содержание автомобильных дорог общего пользования местного значения и искусственных сооружений; повышение безопасности дорожного движения; разработка, проверка </a:t>
            </a:r>
            <a:r>
              <a:rPr lang="ru-RU" sz="1100" dirty="0" err="1">
                <a:latin typeface="Times New Roman" panose="02020603050405020304" pitchFamily="18" charset="0"/>
                <a:cs typeface="Times New Roman" panose="02020603050405020304" pitchFamily="18" charset="0"/>
              </a:rPr>
              <a:t>проектно</a:t>
            </a:r>
            <a:r>
              <a:rPr lang="ru-RU" sz="1100" dirty="0">
                <a:latin typeface="Times New Roman" panose="02020603050405020304" pitchFamily="18" charset="0"/>
                <a:cs typeface="Times New Roman" panose="02020603050405020304" pitchFamily="18" charset="0"/>
              </a:rPr>
              <a:t> – сметной  документации, проведение инженерных изысканий.</a:t>
            </a:r>
            <a:endParaRPr lang="en-US" sz="1100" dirty="0">
              <a:latin typeface="Times New Roman" panose="02020603050405020304" pitchFamily="18" charset="0"/>
              <a:cs typeface="Times New Roman" panose="02020603050405020304" pitchFamily="18" charset="0"/>
            </a:endParaRPr>
          </a:p>
          <a:p>
            <a:r>
              <a:rPr lang="ru-RU" sz="1100" dirty="0">
                <a:latin typeface="Times New Roman" panose="02020603050405020304" pitchFamily="18" charset="0"/>
                <a:ea typeface="SimSun" panose="02010600030101010101" pitchFamily="2" charset="-122"/>
              </a:rPr>
              <a:t>Финансовые ассигнования запланированы на 2026г в сумме 42414000руб., на 2027г – 57166000руб, на 2028г – 60709000руб.</a:t>
            </a:r>
            <a:endParaRPr lang="ru-RU" sz="1100" dirty="0">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16CB8467-935E-C5CD-879F-FCEF5AE69687}"/>
              </a:ext>
            </a:extLst>
          </p:cNvPr>
          <p:cNvSpPr txBox="1"/>
          <p:nvPr/>
        </p:nvSpPr>
        <p:spPr>
          <a:xfrm>
            <a:off x="574019" y="4385035"/>
            <a:ext cx="11394363" cy="43088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«Обеспечение качественными услугами жилищно-коммунального хозяйства на территории Анучинского муниципального округа» на 2025-2029гг</a:t>
            </a:r>
          </a:p>
          <a:p>
            <a:pPr marL="0" marR="0" lvl="0" indent="0" algn="ctr" defTabSz="914400" rtl="0" eaLnBrk="1" fontAlgn="base" latinLnBrk="0" hangingPunct="1">
              <a:lnSpc>
                <a:spcPct val="100000"/>
              </a:lnSpc>
              <a:spcBef>
                <a:spcPct val="0"/>
              </a:spcBef>
              <a:spcAft>
                <a:spcPct val="0"/>
              </a:spcAft>
              <a:buClrTx/>
              <a:buSzTx/>
              <a:buFontTx/>
              <a:buNone/>
              <a:tabLst/>
              <a:defRPr/>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Утверждена постановлением администрации Анучинского МО № 808 от 28.08.2024г</a:t>
            </a:r>
            <a:endParaRPr kumimoji="0" lang="ru-RU" sz="1100" i="0" u="none" strike="noStrike" kern="1200" cap="none" spc="0" normalizeH="0" baseline="0" noProof="0" dirty="0">
              <a:ln>
                <a:noFill/>
              </a:ln>
              <a:solidFill>
                <a:schemeClr val="tx1">
                  <a:lumMod val="95000"/>
                  <a:lumOff val="5000"/>
                </a:schemeClr>
              </a:solidFill>
              <a:uLnTx/>
              <a:uFillTx/>
              <a:latin typeface="Times New Roman" panose="02020603050405020304" pitchFamily="18" charset="0"/>
              <a:ea typeface="+mn-ea"/>
              <a:cs typeface="Times New Roman" panose="02020603050405020304" pitchFamily="18" charset="0"/>
            </a:endParaRPr>
          </a:p>
        </p:txBody>
      </p:sp>
      <p:pic>
        <p:nvPicPr>
          <p:cNvPr id="13" name="Рисунок 12">
            <a:extLst>
              <a:ext uri="{FF2B5EF4-FFF2-40B4-BE49-F238E27FC236}">
                <a16:creationId xmlns:a16="http://schemas.microsoft.com/office/drawing/2014/main" id="{C67ADB0E-2706-67F7-5E00-574DD820697D}"/>
              </a:ext>
            </a:extLst>
          </p:cNvPr>
          <p:cNvPicPr>
            <a:picLocks noChangeAspect="1"/>
          </p:cNvPicPr>
          <p:nvPr/>
        </p:nvPicPr>
        <p:blipFill>
          <a:blip r:embed="rId6"/>
          <a:stretch>
            <a:fillRect/>
          </a:stretch>
        </p:blipFill>
        <p:spPr>
          <a:xfrm>
            <a:off x="77844" y="5018603"/>
            <a:ext cx="2132643" cy="1586350"/>
          </a:xfrm>
          <a:prstGeom prst="rect">
            <a:avLst/>
          </a:prstGeom>
        </p:spPr>
      </p:pic>
      <p:sp>
        <p:nvSpPr>
          <p:cNvPr id="17" name="TextBox 16">
            <a:extLst>
              <a:ext uri="{FF2B5EF4-FFF2-40B4-BE49-F238E27FC236}">
                <a16:creationId xmlns:a16="http://schemas.microsoft.com/office/drawing/2014/main" id="{DC7BC09E-A02D-A7F9-63DC-E457FCFD4F89}"/>
              </a:ext>
            </a:extLst>
          </p:cNvPr>
          <p:cNvSpPr txBox="1"/>
          <p:nvPr/>
        </p:nvSpPr>
        <p:spPr>
          <a:xfrm>
            <a:off x="350401" y="4769661"/>
            <a:ext cx="9034943"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Цель программы - п</a:t>
            </a:r>
            <a:r>
              <a:rPr kumimoji="0" lang="ru-RU" sz="11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овышение качества и надежности предоставления жилищно-коммунальных услуг.</a:t>
            </a:r>
            <a:endParaRPr kumimoji="0" lang="ru-RU" sz="11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p:txBody>
      </p:sp>
      <p:graphicFrame>
        <p:nvGraphicFramePr>
          <p:cNvPr id="18" name="Таблица 5">
            <a:extLst>
              <a:ext uri="{FF2B5EF4-FFF2-40B4-BE49-F238E27FC236}">
                <a16:creationId xmlns:a16="http://schemas.microsoft.com/office/drawing/2014/main" id="{E1E3A1E0-647A-C0A7-8C9A-D31327137A95}"/>
              </a:ext>
            </a:extLst>
          </p:cNvPr>
          <p:cNvGraphicFramePr>
            <a:graphicFrameLocks noGrp="1"/>
          </p:cNvGraphicFramePr>
          <p:nvPr>
            <p:extLst>
              <p:ext uri="{D42A27DB-BD31-4B8C-83A1-F6EECF244321}">
                <p14:modId xmlns:p14="http://schemas.microsoft.com/office/powerpoint/2010/main" val="3002423687"/>
              </p:ext>
            </p:extLst>
          </p:nvPr>
        </p:nvGraphicFramePr>
        <p:xfrm>
          <a:off x="2288330" y="5037357"/>
          <a:ext cx="9637770" cy="1674148"/>
        </p:xfrm>
        <a:graphic>
          <a:graphicData uri="http://schemas.openxmlformats.org/drawingml/2006/table">
            <a:tbl>
              <a:tblPr firstRow="1" bandRow="1">
                <a:tableStyleId>{8A107856-5554-42FB-B03E-39F5DBC370BA}</a:tableStyleId>
              </a:tblPr>
              <a:tblGrid>
                <a:gridCol w="6654334">
                  <a:extLst>
                    <a:ext uri="{9D8B030D-6E8A-4147-A177-3AD203B41FA5}">
                      <a16:colId xmlns:a16="http://schemas.microsoft.com/office/drawing/2014/main" val="4004397702"/>
                    </a:ext>
                  </a:extLst>
                </a:gridCol>
                <a:gridCol w="989901">
                  <a:extLst>
                    <a:ext uri="{9D8B030D-6E8A-4147-A177-3AD203B41FA5}">
                      <a16:colId xmlns:a16="http://schemas.microsoft.com/office/drawing/2014/main" val="1128346509"/>
                    </a:ext>
                  </a:extLst>
                </a:gridCol>
                <a:gridCol w="906011">
                  <a:extLst>
                    <a:ext uri="{9D8B030D-6E8A-4147-A177-3AD203B41FA5}">
                      <a16:colId xmlns:a16="http://schemas.microsoft.com/office/drawing/2014/main" val="2450224937"/>
                    </a:ext>
                  </a:extLst>
                </a:gridCol>
                <a:gridCol w="1087524">
                  <a:extLst>
                    <a:ext uri="{9D8B030D-6E8A-4147-A177-3AD203B41FA5}">
                      <a16:colId xmlns:a16="http://schemas.microsoft.com/office/drawing/2014/main" val="2607792796"/>
                    </a:ext>
                  </a:extLst>
                </a:gridCol>
              </a:tblGrid>
              <a:tr h="199504">
                <a:tc>
                  <a:txBody>
                    <a:bodyPr/>
                    <a:lstStyle/>
                    <a:p>
                      <a:r>
                        <a:rPr lang="ru-RU" sz="1000" dirty="0">
                          <a:latin typeface="Times New Roman" panose="02020603050405020304" pitchFamily="18" charset="0"/>
                          <a:cs typeface="Times New Roman" panose="02020603050405020304" pitchFamily="18" charset="0"/>
                        </a:rPr>
                        <a:t>Мероприятия</a:t>
                      </a:r>
                    </a:p>
                  </a:txBody>
                  <a:tcPr/>
                </a:tc>
                <a:tc>
                  <a:txBody>
                    <a:bodyPr/>
                    <a:lstStyle/>
                    <a:p>
                      <a:pPr algn="ctr"/>
                      <a:r>
                        <a:rPr lang="ru-RU" sz="1000" dirty="0">
                          <a:latin typeface="Times New Roman" panose="02020603050405020304" pitchFamily="18" charset="0"/>
                          <a:cs typeface="Times New Roman" panose="02020603050405020304" pitchFamily="18" charset="0"/>
                        </a:rPr>
                        <a:t>2026г</a:t>
                      </a:r>
                    </a:p>
                  </a:txBody>
                  <a:tcPr/>
                </a:tc>
                <a:tc>
                  <a:txBody>
                    <a:bodyPr/>
                    <a:lstStyle/>
                    <a:p>
                      <a:pPr algn="ctr"/>
                      <a:r>
                        <a:rPr lang="ru-RU" sz="1000" dirty="0">
                          <a:latin typeface="Times New Roman" panose="02020603050405020304" pitchFamily="18" charset="0"/>
                          <a:cs typeface="Times New Roman" panose="02020603050405020304" pitchFamily="18" charset="0"/>
                        </a:rPr>
                        <a:t>2027г</a:t>
                      </a:r>
                    </a:p>
                  </a:txBody>
                  <a:tcPr/>
                </a:tc>
                <a:tc>
                  <a:txBody>
                    <a:bodyPr/>
                    <a:lstStyle/>
                    <a:p>
                      <a:pPr algn="ctr"/>
                      <a:r>
                        <a:rPr lang="ru-RU" sz="1000" dirty="0">
                          <a:latin typeface="Times New Roman" panose="02020603050405020304" pitchFamily="18" charset="0"/>
                          <a:cs typeface="Times New Roman" panose="02020603050405020304" pitchFamily="18" charset="0"/>
                        </a:rPr>
                        <a:t>2028г</a:t>
                      </a:r>
                    </a:p>
                  </a:txBody>
                  <a:tcPr/>
                </a:tc>
                <a:extLst>
                  <a:ext uri="{0D108BD9-81ED-4DB2-BD59-A6C34878D82A}">
                    <a16:rowId xmlns:a16="http://schemas.microsoft.com/office/drawing/2014/main" val="1493131699"/>
                  </a:ext>
                </a:extLst>
              </a:tr>
              <a:tr h="228252">
                <a:tc>
                  <a:txBody>
                    <a:bodyPr/>
                    <a:lstStyle/>
                    <a:p>
                      <a:r>
                        <a:rPr lang="ru-RU" sz="1000" dirty="0">
                          <a:solidFill>
                            <a:srgbClr val="000000"/>
                          </a:solidFill>
                          <a:latin typeface="Times New Roman" panose="02020603050405020304" pitchFamily="18" charset="0"/>
                        </a:rPr>
                        <a:t>Строительство, реконструкция, капитальный ремонт, ремонт объектов жилищно-коммунального хозяйства</a:t>
                      </a:r>
                      <a:endParaRPr lang="ru-RU" sz="1000" dirty="0">
                        <a:latin typeface="Times New Roman" panose="02020603050405020304" pitchFamily="18" charset="0"/>
                        <a:cs typeface="Times New Roman" panose="02020603050405020304" pitchFamily="18" charset="0"/>
                      </a:endParaRPr>
                    </a:p>
                  </a:txBody>
                  <a:tcPr/>
                </a:tc>
                <a:tc>
                  <a:txBody>
                    <a:bodyPr/>
                    <a:lstStyle/>
                    <a:p>
                      <a:pPr algn="ctr" fontAlgn="t"/>
                      <a:r>
                        <a:rPr lang="ru-RU" sz="1000" b="0" i="0" u="none" strike="noStrike" dirty="0">
                          <a:solidFill>
                            <a:srgbClr val="000000"/>
                          </a:solidFill>
                          <a:latin typeface="Times New Roman"/>
                        </a:rPr>
                        <a:t>16594568,09</a:t>
                      </a:r>
                    </a:p>
                  </a:txBody>
                  <a:tcPr marL="7620" marR="7620" marT="7620" marB="0"/>
                </a:tc>
                <a:tc>
                  <a:txBody>
                    <a:bodyPr/>
                    <a:lstStyle/>
                    <a:p>
                      <a:pPr algn="ctr" fontAlgn="t"/>
                      <a:r>
                        <a:rPr lang="ru-RU" sz="1000" b="0" i="0" u="none" strike="noStrike" dirty="0">
                          <a:solidFill>
                            <a:srgbClr val="000000"/>
                          </a:solidFill>
                          <a:latin typeface="Times New Roman"/>
                        </a:rPr>
                        <a:t>1393572,00</a:t>
                      </a:r>
                    </a:p>
                  </a:txBody>
                  <a:tcPr marL="7620" marR="7620" marT="7620" marB="0"/>
                </a:tc>
                <a:tc>
                  <a:txBody>
                    <a:bodyPr/>
                    <a:lstStyle/>
                    <a:p>
                      <a:pPr algn="ctr" fontAlgn="t"/>
                      <a:r>
                        <a:rPr lang="ru-RU" sz="1000" b="0" i="0" u="none" strike="noStrike" dirty="0">
                          <a:solidFill>
                            <a:srgbClr val="000000"/>
                          </a:solidFill>
                          <a:latin typeface="Times New Roman"/>
                        </a:rPr>
                        <a:t>1200000,00</a:t>
                      </a:r>
                    </a:p>
                  </a:txBody>
                  <a:tcPr marL="7620" marR="7620" marT="7620" marB="0"/>
                </a:tc>
                <a:extLst>
                  <a:ext uri="{0D108BD9-81ED-4DB2-BD59-A6C34878D82A}">
                    <a16:rowId xmlns:a16="http://schemas.microsoft.com/office/drawing/2014/main" val="3632568038"/>
                  </a:ext>
                </a:extLst>
              </a:tr>
              <a:tr h="187629">
                <a:tc>
                  <a:txBody>
                    <a:bodyPr/>
                    <a:lstStyle/>
                    <a:p>
                      <a:r>
                        <a:rPr lang="ru-RU" sz="1000" dirty="0">
                          <a:solidFill>
                            <a:srgbClr val="000000"/>
                          </a:solidFill>
                          <a:latin typeface="Times New Roman" panose="02020603050405020304" pitchFamily="18" charset="0"/>
                        </a:rPr>
                        <a:t>разработка и проведение экспертизы проектно-сметной документации, инженерных изысканий, получение лицензии и актуализация схем тепло-водоснабжения и водоотведения</a:t>
                      </a:r>
                      <a:endParaRPr lang="ru-RU" sz="1000" dirty="0">
                        <a:latin typeface="Times New Roman" panose="02020603050405020304" pitchFamily="18" charset="0"/>
                        <a:cs typeface="Times New Roman" panose="02020603050405020304" pitchFamily="18" charset="0"/>
                      </a:endParaRPr>
                    </a:p>
                  </a:txBody>
                  <a:tcPr/>
                </a:tc>
                <a:tc>
                  <a:txBody>
                    <a:bodyPr/>
                    <a:lstStyle/>
                    <a:p>
                      <a:pPr algn="ctr" fontAlgn="t"/>
                      <a:r>
                        <a:rPr lang="ru-RU" sz="1000" b="0" i="0" u="none" strike="noStrike" dirty="0">
                          <a:solidFill>
                            <a:srgbClr val="000000"/>
                          </a:solidFill>
                          <a:latin typeface="Times New Roman"/>
                        </a:rPr>
                        <a:t>600000,00</a:t>
                      </a:r>
                    </a:p>
                  </a:txBody>
                  <a:tcPr marL="7620" marR="7620" marT="7620" marB="0"/>
                </a:tc>
                <a:tc>
                  <a:txBody>
                    <a:bodyPr/>
                    <a:lstStyle/>
                    <a:p>
                      <a:pPr algn="ctr" fontAlgn="t"/>
                      <a:r>
                        <a:rPr lang="ru-RU" sz="1000" b="0" i="0" u="none" strike="noStrike" dirty="0">
                          <a:solidFill>
                            <a:srgbClr val="000000"/>
                          </a:solidFill>
                          <a:latin typeface="Times New Roman"/>
                        </a:rPr>
                        <a:t>600000,00</a:t>
                      </a:r>
                    </a:p>
                  </a:txBody>
                  <a:tcPr marL="7620" marR="7620" marT="7620" marB="0"/>
                </a:tc>
                <a:tc>
                  <a:txBody>
                    <a:bodyPr/>
                    <a:lstStyle/>
                    <a:p>
                      <a:pPr algn="ctr" fontAlgn="t"/>
                      <a:r>
                        <a:rPr lang="ru-RU" sz="1000" b="0" i="0" u="none" strike="noStrike" dirty="0">
                          <a:solidFill>
                            <a:srgbClr val="000000"/>
                          </a:solidFill>
                          <a:latin typeface="Times New Roman"/>
                        </a:rPr>
                        <a:t>600000,00</a:t>
                      </a:r>
                    </a:p>
                  </a:txBody>
                  <a:tcPr marL="7620" marR="7620" marT="7620" marB="0"/>
                </a:tc>
                <a:extLst>
                  <a:ext uri="{0D108BD9-81ED-4DB2-BD59-A6C34878D82A}">
                    <a16:rowId xmlns:a16="http://schemas.microsoft.com/office/drawing/2014/main" val="273692698"/>
                  </a:ext>
                </a:extLst>
              </a:tr>
              <a:tr h="224269">
                <a:tc>
                  <a:txBody>
                    <a:bodyPr/>
                    <a:lstStyle/>
                    <a:p>
                      <a:r>
                        <a:rPr lang="ru-RU" sz="1000" dirty="0">
                          <a:solidFill>
                            <a:srgbClr val="000000"/>
                          </a:solidFill>
                          <a:latin typeface="Times New Roman" panose="02020603050405020304" pitchFamily="18" charset="0"/>
                        </a:rPr>
                        <a:t>обустройство мест накопления твердых коммунальных отходов</a:t>
                      </a:r>
                      <a:endParaRPr lang="ru-RU" sz="1000" dirty="0">
                        <a:latin typeface="Times New Roman" panose="02020603050405020304" pitchFamily="18" charset="0"/>
                        <a:cs typeface="Times New Roman" panose="02020603050405020304" pitchFamily="18" charset="0"/>
                      </a:endParaRPr>
                    </a:p>
                  </a:txBody>
                  <a:tcPr/>
                </a:tc>
                <a:tc>
                  <a:txBody>
                    <a:bodyPr/>
                    <a:lstStyle/>
                    <a:p>
                      <a:pPr algn="ctr" fontAlgn="t"/>
                      <a:r>
                        <a:rPr lang="ru-RU" sz="1000" b="0" i="0" u="none" strike="noStrike" dirty="0">
                          <a:solidFill>
                            <a:srgbClr val="000000"/>
                          </a:solidFill>
                          <a:latin typeface="Times New Roman"/>
                        </a:rPr>
                        <a:t>2500000,00</a:t>
                      </a:r>
                    </a:p>
                  </a:txBody>
                  <a:tcPr marL="7620" marR="7620" marT="7620" marB="0"/>
                </a:tc>
                <a:tc>
                  <a:txBody>
                    <a:bodyPr/>
                    <a:lstStyle/>
                    <a:p>
                      <a:pPr algn="ctr" fontAlgn="t"/>
                      <a:r>
                        <a:rPr lang="ru-RU" sz="1000" b="0" i="0" u="none" strike="noStrike" dirty="0">
                          <a:solidFill>
                            <a:srgbClr val="000000"/>
                          </a:solidFill>
                          <a:latin typeface="Times New Roman"/>
                        </a:rPr>
                        <a:t>500000,00</a:t>
                      </a:r>
                    </a:p>
                  </a:txBody>
                  <a:tcPr marL="7620" marR="7620" marT="7620" marB="0"/>
                </a:tc>
                <a:tc>
                  <a:txBody>
                    <a:bodyPr/>
                    <a:lstStyle/>
                    <a:p>
                      <a:pPr algn="ctr" fontAlgn="t"/>
                      <a:r>
                        <a:rPr lang="ru-RU" sz="1000" b="0" i="0" u="none" strike="noStrike" dirty="0">
                          <a:solidFill>
                            <a:srgbClr val="000000"/>
                          </a:solidFill>
                          <a:latin typeface="Times New Roman"/>
                        </a:rPr>
                        <a:t>500000,00</a:t>
                      </a:r>
                    </a:p>
                  </a:txBody>
                  <a:tcPr marL="7620" marR="7620" marT="7620" marB="0"/>
                </a:tc>
                <a:extLst>
                  <a:ext uri="{0D108BD9-81ED-4DB2-BD59-A6C34878D82A}">
                    <a16:rowId xmlns:a16="http://schemas.microsoft.com/office/drawing/2014/main" val="1139457242"/>
                  </a:ext>
                </a:extLst>
              </a:tr>
              <a:tr h="273194">
                <a:tc>
                  <a:txBody>
                    <a:bodyPr/>
                    <a:lstStyle/>
                    <a:p>
                      <a:r>
                        <a:rPr lang="ru-RU" sz="1000" dirty="0">
                          <a:solidFill>
                            <a:srgbClr val="000000"/>
                          </a:solidFill>
                          <a:latin typeface="Times New Roman" panose="02020603050405020304" pitchFamily="18" charset="0"/>
                        </a:rPr>
                        <a:t>ликвидация несанкционированных свалок</a:t>
                      </a:r>
                      <a:endParaRPr lang="ru-RU" sz="1000" dirty="0">
                        <a:latin typeface="Times New Roman" panose="02020603050405020304" pitchFamily="18" charset="0"/>
                        <a:cs typeface="Times New Roman" panose="02020603050405020304" pitchFamily="18" charset="0"/>
                      </a:endParaRPr>
                    </a:p>
                  </a:txBody>
                  <a:tcPr/>
                </a:tc>
                <a:tc>
                  <a:txBody>
                    <a:bodyPr/>
                    <a:lstStyle/>
                    <a:p>
                      <a:pPr algn="ctr" fontAlgn="t"/>
                      <a:r>
                        <a:rPr lang="ru-RU" sz="1000" b="0" i="0" u="none" strike="noStrike" dirty="0">
                          <a:solidFill>
                            <a:srgbClr val="000000"/>
                          </a:solidFill>
                          <a:latin typeface="Times New Roman"/>
                        </a:rPr>
                        <a:t>2500000,00</a:t>
                      </a:r>
                    </a:p>
                  </a:txBody>
                  <a:tcPr marL="7620" marR="7620" marT="7620" marB="0"/>
                </a:tc>
                <a:tc>
                  <a:txBody>
                    <a:bodyPr/>
                    <a:lstStyle/>
                    <a:p>
                      <a:pPr algn="ctr" fontAlgn="t"/>
                      <a:r>
                        <a:rPr lang="ru-RU" sz="1000" b="0" i="0" u="none" strike="noStrike" dirty="0">
                          <a:solidFill>
                            <a:srgbClr val="000000"/>
                          </a:solidFill>
                          <a:latin typeface="Times New Roman"/>
                        </a:rPr>
                        <a:t>500000,00</a:t>
                      </a:r>
                    </a:p>
                  </a:txBody>
                  <a:tcPr marL="7620" marR="7620" marT="7620" marB="0"/>
                </a:tc>
                <a:tc>
                  <a:txBody>
                    <a:bodyPr/>
                    <a:lstStyle/>
                    <a:p>
                      <a:pPr algn="ctr" fontAlgn="t"/>
                      <a:r>
                        <a:rPr lang="ru-RU" sz="1000" b="0" i="0" u="none" strike="noStrike" dirty="0">
                          <a:solidFill>
                            <a:srgbClr val="000000"/>
                          </a:solidFill>
                          <a:latin typeface="Times New Roman"/>
                        </a:rPr>
                        <a:t>500000,00</a:t>
                      </a:r>
                    </a:p>
                  </a:txBody>
                  <a:tcPr marL="7620" marR="7620" marT="7620" marB="0"/>
                </a:tc>
                <a:extLst>
                  <a:ext uri="{0D108BD9-81ED-4DB2-BD59-A6C34878D82A}">
                    <a16:rowId xmlns:a16="http://schemas.microsoft.com/office/drawing/2014/main" val="2403831388"/>
                  </a:ext>
                </a:extLst>
              </a:tr>
              <a:tr h="273194">
                <a:tc>
                  <a:txBody>
                    <a:bodyPr/>
                    <a:lstStyle/>
                    <a:p>
                      <a:r>
                        <a:rPr lang="ru-RU" sz="1000" dirty="0">
                          <a:solidFill>
                            <a:srgbClr val="000000"/>
                          </a:solidFill>
                          <a:latin typeface="Times New Roman" panose="02020603050405020304" pitchFamily="18" charset="0"/>
                        </a:rPr>
                        <a:t>проведение лабораторных исследований воды из нецентрализованных источников (колодцев)</a:t>
                      </a:r>
                      <a:endParaRPr lang="ru-RU" sz="1000" dirty="0">
                        <a:latin typeface="Times New Roman" panose="02020603050405020304" pitchFamily="18" charset="0"/>
                        <a:cs typeface="Times New Roman" panose="02020603050405020304" pitchFamily="18" charset="0"/>
                      </a:endParaRPr>
                    </a:p>
                  </a:txBody>
                  <a:tcPr/>
                </a:tc>
                <a:tc>
                  <a:txBody>
                    <a:bodyPr/>
                    <a:lstStyle/>
                    <a:p>
                      <a:pPr algn="ctr" fontAlgn="t"/>
                      <a:r>
                        <a:rPr lang="ru-RU" sz="1000" b="0" i="0" u="none" strike="noStrike" dirty="0">
                          <a:solidFill>
                            <a:srgbClr val="000000"/>
                          </a:solidFill>
                          <a:latin typeface="Times New Roman"/>
                        </a:rPr>
                        <a:t>400000,00</a:t>
                      </a:r>
                    </a:p>
                  </a:txBody>
                  <a:tcPr marL="7620" marR="7620" marT="7620" marB="0"/>
                </a:tc>
                <a:tc>
                  <a:txBody>
                    <a:bodyPr/>
                    <a:lstStyle/>
                    <a:p>
                      <a:pPr algn="ctr" fontAlgn="t"/>
                      <a:r>
                        <a:rPr lang="ru-RU" sz="1000" b="0" i="0" u="none" strike="noStrike" dirty="0">
                          <a:solidFill>
                            <a:srgbClr val="000000"/>
                          </a:solidFill>
                          <a:latin typeface="Times New Roman"/>
                        </a:rPr>
                        <a:t>400000,00</a:t>
                      </a:r>
                    </a:p>
                  </a:txBody>
                  <a:tcPr marL="7620" marR="7620" marT="7620" marB="0"/>
                </a:tc>
                <a:tc>
                  <a:txBody>
                    <a:bodyPr/>
                    <a:lstStyle/>
                    <a:p>
                      <a:pPr algn="ctr" fontAlgn="t"/>
                      <a:r>
                        <a:rPr lang="ru-RU" sz="1000" b="0" i="0" u="none" strike="noStrike" dirty="0">
                          <a:solidFill>
                            <a:srgbClr val="000000"/>
                          </a:solidFill>
                          <a:latin typeface="Times New Roman"/>
                        </a:rPr>
                        <a:t>400000,00</a:t>
                      </a:r>
                    </a:p>
                  </a:txBody>
                  <a:tcPr marL="7620" marR="7620" marT="7620" marB="0"/>
                </a:tc>
                <a:extLst>
                  <a:ext uri="{0D108BD9-81ED-4DB2-BD59-A6C34878D82A}">
                    <a16:rowId xmlns:a16="http://schemas.microsoft.com/office/drawing/2014/main" val="2855435566"/>
                  </a:ext>
                </a:extLst>
              </a:tr>
            </a:tbl>
          </a:graphicData>
        </a:graphic>
      </p:graphicFrame>
    </p:spTree>
    <p:extLst>
      <p:ext uri="{BB962C8B-B14F-4D97-AF65-F5344CB8AC3E}">
        <p14:creationId xmlns:p14="http://schemas.microsoft.com/office/powerpoint/2010/main" val="32869463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14010050-777F-1838-2712-7A3635F8E6A5}"/>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F5E8F587-68DC-162C-0A6F-4B48D547EE4B}"/>
              </a:ext>
            </a:extLst>
          </p:cNvPr>
          <p:cNvSpPr txBox="1"/>
          <p:nvPr/>
        </p:nvSpPr>
        <p:spPr>
          <a:xfrm>
            <a:off x="272326" y="175346"/>
            <a:ext cx="5558023" cy="769441"/>
          </a:xfrm>
          <a:prstGeom prst="rect">
            <a:avLst/>
          </a:prstGeom>
          <a:noFill/>
        </p:spPr>
        <p:txBody>
          <a:bodyPr wrap="square">
            <a:spAutoFit/>
          </a:bodyPr>
          <a:lstStyle/>
          <a:p>
            <a:pPr indent="270510" algn="ctr"/>
            <a:r>
              <a:rPr lang="ru-RU" sz="1100" b="1" dirty="0">
                <a:solidFill>
                  <a:srgbClr val="002060"/>
                </a:solidFill>
                <a:effectLst/>
                <a:latin typeface="Times New Roman" panose="02020603050405020304" pitchFamily="18" charset="0"/>
                <a:ea typeface="Times New Roman" panose="02020603050405020304" pitchFamily="18" charset="0"/>
              </a:rPr>
              <a:t>Муниципальная программа «Создание условий для предоставления транспортных услуг населению и организация транспортного обслуживания населения в границах Анучинского муниципального округа» на 2025-2029 годы</a:t>
            </a:r>
            <a:endParaRPr lang="ru-RU" sz="1100" b="1" dirty="0">
              <a:solidFill>
                <a:srgbClr val="002060"/>
              </a:solidFill>
              <a:latin typeface="Times New Roman" panose="02020603050405020304" pitchFamily="18" charset="0"/>
              <a:ea typeface="Times New Roman" panose="02020603050405020304" pitchFamily="18" charset="0"/>
            </a:endParaRPr>
          </a:p>
          <a:p>
            <a:pPr indent="270510" algn="ctr"/>
            <a:r>
              <a:rPr lang="ru-RU" sz="1100" dirty="0">
                <a:solidFill>
                  <a:schemeClr val="tx1">
                    <a:lumMod val="95000"/>
                    <a:lumOff val="5000"/>
                  </a:schemeClr>
                </a:solidFill>
                <a:latin typeface="Times New Roman" panose="02020603050405020304" pitchFamily="18" charset="0"/>
                <a:ea typeface="Times New Roman" panose="02020603050405020304" pitchFamily="18" charset="0"/>
              </a:rPr>
              <a:t>Утверждена постановлением администрации Анучинского МО № 600 от 28.06.2024г</a:t>
            </a:r>
            <a:endParaRPr lang="ru-RU" sz="1100" dirty="0">
              <a:solidFill>
                <a:schemeClr val="tx1">
                  <a:lumMod val="95000"/>
                  <a:lumOff val="5000"/>
                </a:schemeClr>
              </a:solidFill>
              <a:effectLst/>
              <a:latin typeface="Times New Roman" panose="02020603050405020304" pitchFamily="18" charset="0"/>
              <a:ea typeface="Times New Roman" panose="02020603050405020304" pitchFamily="18" charset="0"/>
            </a:endParaRPr>
          </a:p>
        </p:txBody>
      </p:sp>
      <p:pic>
        <p:nvPicPr>
          <p:cNvPr id="4" name="Рисунок 3">
            <a:extLst>
              <a:ext uri="{FF2B5EF4-FFF2-40B4-BE49-F238E27FC236}">
                <a16:creationId xmlns:a16="http://schemas.microsoft.com/office/drawing/2014/main" id="{7C3A302A-1ECB-F1E2-62C2-A03EA3D7C4D6}"/>
              </a:ext>
            </a:extLst>
          </p:cNvPr>
          <p:cNvPicPr>
            <a:picLocks noChangeAspect="1"/>
          </p:cNvPicPr>
          <p:nvPr/>
        </p:nvPicPr>
        <p:blipFill>
          <a:blip r:embed="rId3"/>
          <a:stretch>
            <a:fillRect/>
          </a:stretch>
        </p:blipFill>
        <p:spPr>
          <a:xfrm>
            <a:off x="272326" y="1067702"/>
            <a:ext cx="926672" cy="1046324"/>
          </a:xfrm>
          <a:prstGeom prst="rect">
            <a:avLst/>
          </a:prstGeom>
        </p:spPr>
      </p:pic>
      <p:sp>
        <p:nvSpPr>
          <p:cNvPr id="5" name="TextBox 4">
            <a:extLst>
              <a:ext uri="{FF2B5EF4-FFF2-40B4-BE49-F238E27FC236}">
                <a16:creationId xmlns:a16="http://schemas.microsoft.com/office/drawing/2014/main" id="{65D6A714-6880-D169-D7E9-CA4D6354832F}"/>
              </a:ext>
            </a:extLst>
          </p:cNvPr>
          <p:cNvSpPr txBox="1"/>
          <p:nvPr/>
        </p:nvSpPr>
        <p:spPr>
          <a:xfrm>
            <a:off x="1304786" y="947087"/>
            <a:ext cx="4609454" cy="1107996"/>
          </a:xfrm>
          <a:prstGeom prst="rect">
            <a:avLst/>
          </a:prstGeom>
          <a:noFill/>
        </p:spPr>
        <p:txBody>
          <a:bodyPr wrap="square">
            <a:spAutoFit/>
          </a:bodyPr>
          <a:lstStyle/>
          <a:p>
            <a:pPr algn="just"/>
            <a:r>
              <a:rPr lang="ru-RU" sz="1100" dirty="0">
                <a:solidFill>
                  <a:srgbClr val="000000"/>
                </a:solidFill>
                <a:effectLst/>
                <a:latin typeface="Times New Roman" panose="02020603050405020304" pitchFamily="18" charset="0"/>
                <a:ea typeface="Times New Roman" panose="02020603050405020304" pitchFamily="18" charset="0"/>
              </a:rPr>
              <a:t>Цель программы - повышение доступности транспортных услуг для жителей Анучинского муниципального округа.</a:t>
            </a:r>
          </a:p>
          <a:p>
            <a:pPr algn="just"/>
            <a:r>
              <a:rPr lang="ru-RU" sz="1100" dirty="0">
                <a:solidFill>
                  <a:srgbClr val="000000"/>
                </a:solidFill>
                <a:latin typeface="Times New Roman" panose="02020603050405020304" pitchFamily="18" charset="0"/>
              </a:rPr>
              <a:t>Основные мероприятия – карты и свидетельства муниципальных маршрутов и организация транспортного обслуживания населения.</a:t>
            </a:r>
          </a:p>
          <a:p>
            <a:pPr algn="just"/>
            <a:r>
              <a:rPr lang="ru-RU" sz="1100" dirty="0">
                <a:latin typeface="Times New Roman" panose="02020603050405020304" pitchFamily="18" charset="0"/>
                <a:ea typeface="SimSun" panose="02010600030101010101" pitchFamily="2" charset="-122"/>
              </a:rPr>
              <a:t>Финансовые ассигнования запланированы на 2026г в сумме 4945089,72руб., на 2027г – 663489,72руб, на 2028г – 663489,72руб.</a:t>
            </a:r>
            <a:endParaRPr lang="ru-RU" sz="1100" dirty="0"/>
          </a:p>
        </p:txBody>
      </p:sp>
      <p:sp>
        <p:nvSpPr>
          <p:cNvPr id="6" name="TextBox 5">
            <a:extLst>
              <a:ext uri="{FF2B5EF4-FFF2-40B4-BE49-F238E27FC236}">
                <a16:creationId xmlns:a16="http://schemas.microsoft.com/office/drawing/2014/main" id="{8A43946E-3C86-0E55-4465-594C411A73A2}"/>
              </a:ext>
            </a:extLst>
          </p:cNvPr>
          <p:cNvSpPr txBox="1"/>
          <p:nvPr/>
        </p:nvSpPr>
        <p:spPr>
          <a:xfrm>
            <a:off x="257264" y="2199073"/>
            <a:ext cx="5573086" cy="769441"/>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«Об энергосбережении и повышении энергетической эффективности на территории Анучинского муниципального округа» на 2025-2029гг</a:t>
            </a:r>
          </a:p>
          <a:p>
            <a:pPr marL="0" marR="0" lvl="0" indent="0" algn="ctr" defTabSz="914400" rtl="0" eaLnBrk="1" fontAlgn="base" latinLnBrk="0" hangingPunct="1">
              <a:lnSpc>
                <a:spcPct val="100000"/>
              </a:lnSpc>
              <a:spcBef>
                <a:spcPct val="0"/>
              </a:spcBef>
              <a:spcAft>
                <a:spcPct val="0"/>
              </a:spcAft>
              <a:buClrTx/>
              <a:buSzTx/>
              <a:buFontTx/>
              <a:buNone/>
              <a:tabLst/>
              <a:defRPr/>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Утверждена постановлением администрации Анучинского МО № 807 от 28.08.2024г</a:t>
            </a:r>
            <a:endParaRPr kumimoji="0" lang="ru-RU" sz="1100" i="0" u="none" strike="noStrike" kern="1200" cap="none" spc="0" normalizeH="0" baseline="0" noProof="0" dirty="0">
              <a:ln>
                <a:noFill/>
              </a:ln>
              <a:solidFill>
                <a:schemeClr val="tx1">
                  <a:lumMod val="95000"/>
                  <a:lumOff val="5000"/>
                </a:schemeClr>
              </a:solidFill>
              <a:uLnTx/>
              <a:uFillTx/>
              <a:latin typeface="Times New Roman" panose="02020603050405020304" pitchFamily="18" charset="0"/>
              <a:ea typeface="+mn-ea"/>
              <a:cs typeface="Times New Roman" panose="02020603050405020304" pitchFamily="18" charset="0"/>
            </a:endParaRPr>
          </a:p>
        </p:txBody>
      </p:sp>
      <p:pic>
        <p:nvPicPr>
          <p:cNvPr id="7" name="Рисунок 6">
            <a:extLst>
              <a:ext uri="{FF2B5EF4-FFF2-40B4-BE49-F238E27FC236}">
                <a16:creationId xmlns:a16="http://schemas.microsoft.com/office/drawing/2014/main" id="{FD051EAC-72F1-B805-0492-2494D25A1033}"/>
              </a:ext>
            </a:extLst>
          </p:cNvPr>
          <p:cNvPicPr>
            <a:picLocks noChangeAspect="1"/>
          </p:cNvPicPr>
          <p:nvPr/>
        </p:nvPicPr>
        <p:blipFill>
          <a:blip r:embed="rId4"/>
          <a:stretch>
            <a:fillRect/>
          </a:stretch>
        </p:blipFill>
        <p:spPr>
          <a:xfrm>
            <a:off x="151001" y="2913685"/>
            <a:ext cx="1853345" cy="1340472"/>
          </a:xfrm>
          <a:prstGeom prst="rect">
            <a:avLst/>
          </a:prstGeom>
        </p:spPr>
      </p:pic>
      <p:sp>
        <p:nvSpPr>
          <p:cNvPr id="11" name="TextBox 10">
            <a:extLst>
              <a:ext uri="{FF2B5EF4-FFF2-40B4-BE49-F238E27FC236}">
                <a16:creationId xmlns:a16="http://schemas.microsoft.com/office/drawing/2014/main" id="{851F1AE6-BA0D-336D-3FD1-CA41DDDD0FAD}"/>
              </a:ext>
            </a:extLst>
          </p:cNvPr>
          <p:cNvSpPr txBox="1"/>
          <p:nvPr/>
        </p:nvSpPr>
        <p:spPr>
          <a:xfrm>
            <a:off x="2004346" y="2858852"/>
            <a:ext cx="3826003" cy="144655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Цель программы - повышение эффективности использования энергетических ресурсов.</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Основные мероприятия программы – ремонт сетей и внутренних сетей теплоснабжения, выявление бесхозяйных объектов, энергетическое обследование зданий.</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Финансовые ассигнования запланированы на 2026г в сумме 600000,00руб., на 2027г – 100000,00руб, на 2028г –100000,00руб.</a:t>
            </a:r>
            <a:endPar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pic>
        <p:nvPicPr>
          <p:cNvPr id="12" name="Рисунок 11">
            <a:extLst>
              <a:ext uri="{FF2B5EF4-FFF2-40B4-BE49-F238E27FC236}">
                <a16:creationId xmlns:a16="http://schemas.microsoft.com/office/drawing/2014/main" id="{C1612DA5-E0A0-FE55-0F41-3DDC8C93C8D3}"/>
              </a:ext>
            </a:extLst>
          </p:cNvPr>
          <p:cNvPicPr>
            <a:picLocks noChangeAspect="1"/>
          </p:cNvPicPr>
          <p:nvPr/>
        </p:nvPicPr>
        <p:blipFill>
          <a:blip r:embed="rId5"/>
          <a:stretch>
            <a:fillRect/>
          </a:stretch>
        </p:blipFill>
        <p:spPr>
          <a:xfrm>
            <a:off x="6296862" y="91493"/>
            <a:ext cx="1676545" cy="1109568"/>
          </a:xfrm>
          <a:prstGeom prst="rect">
            <a:avLst/>
          </a:prstGeom>
        </p:spPr>
      </p:pic>
      <p:sp>
        <p:nvSpPr>
          <p:cNvPr id="13" name="TextBox 12">
            <a:extLst>
              <a:ext uri="{FF2B5EF4-FFF2-40B4-BE49-F238E27FC236}">
                <a16:creationId xmlns:a16="http://schemas.microsoft.com/office/drawing/2014/main" id="{0295D3D3-F04D-28BE-8E06-412130ABCC64}"/>
              </a:ext>
            </a:extLst>
          </p:cNvPr>
          <p:cNvSpPr txBox="1"/>
          <p:nvPr/>
        </p:nvSpPr>
        <p:spPr>
          <a:xfrm>
            <a:off x="8098549" y="91493"/>
            <a:ext cx="3461429" cy="1107996"/>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«Обеспечение граждан твердым топливом (дровами) на территории Анучинского муниципального округа»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на 2025-2029гг</a:t>
            </a:r>
          </a:p>
          <a:p>
            <a:pPr algn="ctr" fontAlgn="base">
              <a:spcBef>
                <a:spcPct val="0"/>
              </a:spcBef>
              <a:spcAft>
                <a:spcPct val="0"/>
              </a:spcAft>
              <a:defRPr/>
            </a:pPr>
            <a:r>
              <a:rPr lang="ru-RU" sz="1100" dirty="0">
                <a:solidFill>
                  <a:schemeClr val="tx1">
                    <a:lumMod val="95000"/>
                    <a:lumOff val="5000"/>
                  </a:schemeClr>
                </a:solidFill>
                <a:latin typeface="Times New Roman" panose="02020603050405020304" pitchFamily="18" charset="0"/>
                <a:ea typeface="Times New Roman" panose="02020603050405020304" pitchFamily="18" charset="0"/>
              </a:rPr>
              <a:t>Утверждена постановлением администрации Анучинского МО № 553 от 19.06.2024г</a:t>
            </a:r>
            <a:endPar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endParaRPr>
          </a:p>
        </p:txBody>
      </p:sp>
      <p:sp>
        <p:nvSpPr>
          <p:cNvPr id="14" name="TextBox 13">
            <a:extLst>
              <a:ext uri="{FF2B5EF4-FFF2-40B4-BE49-F238E27FC236}">
                <a16:creationId xmlns:a16="http://schemas.microsoft.com/office/drawing/2014/main" id="{B91EE65C-EB6B-F08B-2E6B-E0BAE29CE460}"/>
              </a:ext>
            </a:extLst>
          </p:cNvPr>
          <p:cNvSpPr txBox="1"/>
          <p:nvPr/>
        </p:nvSpPr>
        <p:spPr>
          <a:xfrm>
            <a:off x="6264850" y="1311607"/>
            <a:ext cx="5216172" cy="1431161"/>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 Цель программы – обеспечение граждан твердым топливом (дровами) в необходимом объеме и надлежащего качества.</a:t>
            </a:r>
          </a:p>
          <a:p>
            <a:pPr algn="just"/>
            <a:r>
              <a:rPr lang="ru-RU" sz="1100" dirty="0">
                <a:latin typeface="Times New Roman" panose="02020603050405020304" pitchFamily="18" charset="0"/>
                <a:cs typeface="Times New Roman" panose="02020603050405020304" pitchFamily="18" charset="0"/>
              </a:rPr>
              <a:t>Основное мероприятие – предоставление субсидий в целях возмещения недополученных доходов юридическим лицам, индивидуальным предпринимателям, осуществляющим обеспечение граждан твердым топливом (дровами).</a:t>
            </a:r>
          </a:p>
          <a:p>
            <a:pPr algn="just"/>
            <a:r>
              <a:rPr lang="ru-RU" sz="1100" dirty="0">
                <a:latin typeface="Times New Roman" panose="02020603050405020304" pitchFamily="18" charset="0"/>
                <a:cs typeface="Times New Roman" panose="02020603050405020304" pitchFamily="18" charset="0"/>
              </a:rPr>
              <a:t>Сумма на 2026г – 5481742,77руб., на 2027г – 2028гг по 200000,00руб. ежегодно.</a:t>
            </a:r>
          </a:p>
          <a:p>
            <a:pPr algn="just"/>
            <a:endParaRPr lang="ru-RU" sz="1000" dirty="0">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18B233EB-2401-5900-09DB-6D16874FC39F}"/>
              </a:ext>
            </a:extLst>
          </p:cNvPr>
          <p:cNvSpPr txBox="1"/>
          <p:nvPr/>
        </p:nvSpPr>
        <p:spPr>
          <a:xfrm>
            <a:off x="6264850" y="2583793"/>
            <a:ext cx="5669886" cy="600164"/>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«Организация ритуальных услуг и содержание мест захоронения на территории Анучинского муниципального округа»  на 2025-2029гг</a:t>
            </a:r>
          </a:p>
          <a:p>
            <a:pPr algn="ctr" fontAlgn="base">
              <a:spcBef>
                <a:spcPct val="0"/>
              </a:spcBef>
              <a:spcAft>
                <a:spcPct val="0"/>
              </a:spcAft>
              <a:defRPr/>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Утверждена постановлением администрации Анучинского МО № 587от 25.06.2024г.</a:t>
            </a:r>
            <a:endPar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endParaRPr>
          </a:p>
        </p:txBody>
      </p:sp>
      <p:pic>
        <p:nvPicPr>
          <p:cNvPr id="16" name="Рисунок 15">
            <a:extLst>
              <a:ext uri="{FF2B5EF4-FFF2-40B4-BE49-F238E27FC236}">
                <a16:creationId xmlns:a16="http://schemas.microsoft.com/office/drawing/2014/main" id="{3A9127D8-C4B7-C17B-0CF9-5E17014FAC53}"/>
              </a:ext>
            </a:extLst>
          </p:cNvPr>
          <p:cNvPicPr>
            <a:picLocks noChangeAspect="1"/>
          </p:cNvPicPr>
          <p:nvPr/>
        </p:nvPicPr>
        <p:blipFill>
          <a:blip r:embed="rId6"/>
          <a:stretch>
            <a:fillRect/>
          </a:stretch>
        </p:blipFill>
        <p:spPr>
          <a:xfrm>
            <a:off x="6096000" y="3234491"/>
            <a:ext cx="1780186" cy="1933934"/>
          </a:xfrm>
          <a:prstGeom prst="rect">
            <a:avLst/>
          </a:prstGeom>
        </p:spPr>
      </p:pic>
      <p:sp>
        <p:nvSpPr>
          <p:cNvPr id="17" name="TextBox 16">
            <a:extLst>
              <a:ext uri="{FF2B5EF4-FFF2-40B4-BE49-F238E27FC236}">
                <a16:creationId xmlns:a16="http://schemas.microsoft.com/office/drawing/2014/main" id="{30C3D116-0DAC-A4CD-86A1-7EAAB9A35376}"/>
              </a:ext>
            </a:extLst>
          </p:cNvPr>
          <p:cNvSpPr txBox="1"/>
          <p:nvPr/>
        </p:nvSpPr>
        <p:spPr>
          <a:xfrm>
            <a:off x="7876186" y="3183957"/>
            <a:ext cx="3880186" cy="1446550"/>
          </a:xfrm>
          <a:prstGeom prst="rect">
            <a:avLst/>
          </a:prstGeom>
          <a:noFill/>
        </p:spPr>
        <p:txBody>
          <a:bodyPr wrap="square">
            <a:spAutoFit/>
          </a:bodyPr>
          <a:lstStyle/>
          <a:p>
            <a:pPr algn="just"/>
            <a:r>
              <a:rPr lang="ru-RU" sz="1100" dirty="0">
                <a:effectLst/>
                <a:latin typeface="Times New Roman" panose="02020603050405020304" pitchFamily="18" charset="0"/>
                <a:ea typeface="Times New Roman" panose="02020603050405020304" pitchFamily="18" charset="0"/>
              </a:rPr>
              <a:t>Цель программы - повышение уровня благоустройства, содержание мест захоронения (кладбищ) и повышение качества предоставления ритуальных услуг.</a:t>
            </a:r>
          </a:p>
          <a:p>
            <a:pPr algn="just"/>
            <a:r>
              <a:rPr lang="ru-RU" sz="1100" dirty="0">
                <a:latin typeface="Times New Roman" panose="02020603050405020304" pitchFamily="18" charset="0"/>
                <a:ea typeface="Times New Roman" panose="02020603050405020304" pitchFamily="18" charset="0"/>
              </a:rPr>
              <a:t>Основные мероприятия – содержание мест захоронения (кладбищ); возмещение специализированной службе по вопросам похоронного дела стоимости услуг по гарантированному перечню услуг по погребению невостребованных трупов.</a:t>
            </a:r>
            <a:endParaRPr lang="ru-RU" sz="1100" dirty="0">
              <a:effectLst/>
              <a:latin typeface="Times New Roman" panose="02020603050405020304" pitchFamily="18" charset="0"/>
              <a:ea typeface="Times New Roman" panose="02020603050405020304" pitchFamily="18" charset="0"/>
            </a:endParaRPr>
          </a:p>
        </p:txBody>
      </p:sp>
      <p:sp>
        <p:nvSpPr>
          <p:cNvPr id="18" name="TextBox 17">
            <a:extLst>
              <a:ext uri="{FF2B5EF4-FFF2-40B4-BE49-F238E27FC236}">
                <a16:creationId xmlns:a16="http://schemas.microsoft.com/office/drawing/2014/main" id="{0B0A54F2-0F8A-A3BD-ADA4-55CF5B1FA99F}"/>
              </a:ext>
            </a:extLst>
          </p:cNvPr>
          <p:cNvSpPr txBox="1"/>
          <p:nvPr/>
        </p:nvSpPr>
        <p:spPr>
          <a:xfrm>
            <a:off x="7876186" y="4568261"/>
            <a:ext cx="4130718" cy="600164"/>
          </a:xfrm>
          <a:prstGeom prst="rect">
            <a:avLst/>
          </a:prstGeom>
          <a:noFill/>
        </p:spPr>
        <p:txBody>
          <a:bodyPr wrap="square">
            <a:spAutoFit/>
          </a:bodyPr>
          <a:lstStyle/>
          <a:p>
            <a:pPr algn="just"/>
            <a:r>
              <a:rPr lang="ru-RU" sz="1100" dirty="0">
                <a:latin typeface="Times New Roman" panose="02020603050405020304" pitchFamily="18" charset="0"/>
                <a:ea typeface="SimSun" panose="02010600030101010101" pitchFamily="2" charset="-122"/>
              </a:rPr>
              <a:t>Финансовые ассигнования запланированы на 2026г в сумме 586170,00руб., на 2027г – 590270,22руб., на 2028г – 592120,50руб.</a:t>
            </a:r>
            <a:endParaRPr lang="ru-RU" sz="1100" dirty="0"/>
          </a:p>
        </p:txBody>
      </p:sp>
      <p:pic>
        <p:nvPicPr>
          <p:cNvPr id="19" name="Рисунок 18">
            <a:extLst>
              <a:ext uri="{FF2B5EF4-FFF2-40B4-BE49-F238E27FC236}">
                <a16:creationId xmlns:a16="http://schemas.microsoft.com/office/drawing/2014/main" id="{A14B54E2-666B-5D5F-E96D-203EAC9DF793}"/>
              </a:ext>
            </a:extLst>
          </p:cNvPr>
          <p:cNvPicPr>
            <a:picLocks noChangeAspect="1"/>
          </p:cNvPicPr>
          <p:nvPr/>
        </p:nvPicPr>
        <p:blipFill>
          <a:blip r:embed="rId7"/>
          <a:stretch>
            <a:fillRect/>
          </a:stretch>
        </p:blipFill>
        <p:spPr>
          <a:xfrm>
            <a:off x="151001" y="5272102"/>
            <a:ext cx="1686188" cy="1475360"/>
          </a:xfrm>
          <a:prstGeom prst="rect">
            <a:avLst/>
          </a:prstGeom>
        </p:spPr>
      </p:pic>
      <p:sp>
        <p:nvSpPr>
          <p:cNvPr id="20" name="TextBox 19">
            <a:extLst>
              <a:ext uri="{FF2B5EF4-FFF2-40B4-BE49-F238E27FC236}">
                <a16:creationId xmlns:a16="http://schemas.microsoft.com/office/drawing/2014/main" id="{61FCE148-83DA-DD25-F282-32F15B9A2C15}"/>
              </a:ext>
            </a:extLst>
          </p:cNvPr>
          <p:cNvSpPr txBox="1"/>
          <p:nvPr/>
        </p:nvSpPr>
        <p:spPr>
          <a:xfrm>
            <a:off x="1912690" y="5175212"/>
            <a:ext cx="9771048" cy="769441"/>
          </a:xfrm>
          <a:prstGeom prst="rect">
            <a:avLst/>
          </a:prstGeom>
          <a:noFill/>
        </p:spPr>
        <p:txBody>
          <a:bodyPr wrap="square">
            <a:spAutoFit/>
          </a:bodyPr>
          <a:lstStyle/>
          <a:p>
            <a:pPr indent="270510" algn="ctr"/>
            <a:r>
              <a:rPr lang="ru-RU"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Муниципальная программа «Обеспечение инженерной и транспортной инфраструктурой земельных участков, предоставляемых (предоставленных) бесплатно для индивидуального жилищного строительства семьям, имеющим трех и более детей на территории Анучинского муниципального округа» на 2025-2029 годы</a:t>
            </a:r>
          </a:p>
          <a:p>
            <a:pPr indent="270510" algn="ctr"/>
            <a:r>
              <a:rPr lang="ru-RU" sz="1100" dirty="0">
                <a:latin typeface="Times New Roman" panose="02020603050405020304" pitchFamily="18" charset="0"/>
                <a:ea typeface="Calibri" panose="020F0502020204030204" pitchFamily="34" charset="0"/>
                <a:cs typeface="Times New Roman" panose="02020603050405020304" pitchFamily="18" charset="0"/>
              </a:rPr>
              <a:t>Утверждена постановлением администрации Анучинского МО № 863 от 10.09.2024г.</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1" name="TextBox 20">
            <a:extLst>
              <a:ext uri="{FF2B5EF4-FFF2-40B4-BE49-F238E27FC236}">
                <a16:creationId xmlns:a16="http://schemas.microsoft.com/office/drawing/2014/main" id="{C850CE00-57D8-FB9F-2B8F-30F97216626C}"/>
              </a:ext>
            </a:extLst>
          </p:cNvPr>
          <p:cNvSpPr txBox="1"/>
          <p:nvPr/>
        </p:nvSpPr>
        <p:spPr>
          <a:xfrm>
            <a:off x="1912691" y="5924432"/>
            <a:ext cx="9947406" cy="600164"/>
          </a:xfrm>
          <a:prstGeom prst="rect">
            <a:avLst/>
          </a:prstGeom>
          <a:noFill/>
        </p:spPr>
        <p:txBody>
          <a:bodyPr wrap="square">
            <a:spAutoFit/>
          </a:bodyPr>
          <a:lstStyle/>
          <a:p>
            <a:pPr algn="just"/>
            <a:r>
              <a:rPr lang="ru-RU" sz="1100" dirty="0">
                <a:effectLst/>
                <a:latin typeface="Times New Roman" panose="02020603050405020304" pitchFamily="18" charset="0"/>
                <a:ea typeface="Calibri" panose="020F0502020204030204" pitchFamily="34" charset="0"/>
              </a:rPr>
              <a:t>Цель программы - повышение качества и условий жизни семей, имеющих трех и более детей на территории Анучинского муниципального округа.</a:t>
            </a:r>
          </a:p>
          <a:p>
            <a:pPr algn="just"/>
            <a:r>
              <a:rPr lang="ru-RU" sz="1100" dirty="0">
                <a:latin typeface="Times New Roman" panose="02020603050405020304" pitchFamily="18" charset="0"/>
              </a:rPr>
              <a:t>Основные мероприятия – разработка проектно- сметной и рабочей документации ; строительство и ввод в эксплуатацию инженерной инфраструктуры; строительство и ввод в эксплуатацию подъездных автомобильных дорог.</a:t>
            </a:r>
            <a:endParaRPr lang="ru-RU" sz="1100" dirty="0"/>
          </a:p>
        </p:txBody>
      </p:sp>
      <p:sp>
        <p:nvSpPr>
          <p:cNvPr id="22" name="TextBox 21">
            <a:extLst>
              <a:ext uri="{FF2B5EF4-FFF2-40B4-BE49-F238E27FC236}">
                <a16:creationId xmlns:a16="http://schemas.microsoft.com/office/drawing/2014/main" id="{451D9C71-260E-8814-4CD8-98291FE52D9A}"/>
              </a:ext>
            </a:extLst>
          </p:cNvPr>
          <p:cNvSpPr txBox="1"/>
          <p:nvPr/>
        </p:nvSpPr>
        <p:spPr>
          <a:xfrm>
            <a:off x="2034862" y="6466734"/>
            <a:ext cx="7726261" cy="261610"/>
          </a:xfrm>
          <a:prstGeom prst="rect">
            <a:avLst/>
          </a:prstGeom>
          <a:noFill/>
        </p:spPr>
        <p:txBody>
          <a:bodyPr wrap="square">
            <a:spAutoFit/>
          </a:bodyPr>
          <a:lstStyle/>
          <a:p>
            <a:r>
              <a:rPr lang="ru-RU" sz="1100" dirty="0">
                <a:latin typeface="Times New Roman" panose="02020603050405020304" pitchFamily="18" charset="0"/>
                <a:ea typeface="SimSun" panose="02010600030101010101" pitchFamily="2" charset="-122"/>
              </a:rPr>
              <a:t>Финансовые ассигнования запланированы на 2026г в сумме 700000руб.</a:t>
            </a:r>
            <a:endParaRPr lang="ru-RU" sz="1100" dirty="0"/>
          </a:p>
        </p:txBody>
      </p:sp>
    </p:spTree>
    <p:extLst>
      <p:ext uri="{BB962C8B-B14F-4D97-AF65-F5344CB8AC3E}">
        <p14:creationId xmlns:p14="http://schemas.microsoft.com/office/powerpoint/2010/main" val="2334492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E93D43C3-D418-CDCC-A459-B0A724275CE1}"/>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E02772F0-3A28-8A24-94EE-A30277AD27FF}"/>
              </a:ext>
            </a:extLst>
          </p:cNvPr>
          <p:cNvSpPr txBox="1"/>
          <p:nvPr/>
        </p:nvSpPr>
        <p:spPr>
          <a:xfrm>
            <a:off x="1568741" y="74667"/>
            <a:ext cx="9748006" cy="43088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«Комплексное развитие сельских территорий на территории  Анучинского муниципального округа»  на 2025-2029гг</a:t>
            </a:r>
          </a:p>
          <a:p>
            <a:pPr algn="ctr" fontAlgn="base">
              <a:spcBef>
                <a:spcPct val="0"/>
              </a:spcBef>
              <a:spcAft>
                <a:spcPct val="0"/>
              </a:spcAft>
              <a:defRPr/>
            </a:pPr>
            <a:r>
              <a:rPr lang="ru-RU" sz="1100" dirty="0">
                <a:latin typeface="Times New Roman" panose="02020603050405020304" pitchFamily="18" charset="0"/>
                <a:ea typeface="Calibri" panose="020F0502020204030204" pitchFamily="34" charset="0"/>
                <a:cs typeface="Times New Roman" panose="02020603050405020304" pitchFamily="18" charset="0"/>
              </a:rPr>
              <a:t>Утверждена постановлением администрации Анучинского МО № 449 от 22.05.2024г.</a:t>
            </a:r>
            <a:endPar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endParaRPr>
          </a:p>
        </p:txBody>
      </p:sp>
      <p:sp>
        <p:nvSpPr>
          <p:cNvPr id="4" name="TextBox 3">
            <a:extLst>
              <a:ext uri="{FF2B5EF4-FFF2-40B4-BE49-F238E27FC236}">
                <a16:creationId xmlns:a16="http://schemas.microsoft.com/office/drawing/2014/main" id="{791B60BB-D58C-CE39-0406-8BFECD4EE8F8}"/>
              </a:ext>
            </a:extLst>
          </p:cNvPr>
          <p:cNvSpPr txBox="1"/>
          <p:nvPr/>
        </p:nvSpPr>
        <p:spPr>
          <a:xfrm>
            <a:off x="2073480" y="505554"/>
            <a:ext cx="9680894" cy="600164"/>
          </a:xfrm>
          <a:prstGeom prst="rect">
            <a:avLst/>
          </a:prstGeom>
          <a:noFill/>
        </p:spPr>
        <p:txBody>
          <a:bodyPr wrap="square">
            <a:spAutoFit/>
          </a:bodyPr>
          <a:lstStyle/>
          <a:p>
            <a:r>
              <a:rPr lang="ru-RU" sz="1100" dirty="0">
                <a:effectLst/>
                <a:latin typeface="Times New Roman" panose="02020603050405020304" pitchFamily="18" charset="0"/>
                <a:ea typeface="Times New Roman" panose="02020603050405020304" pitchFamily="18" charset="0"/>
              </a:rPr>
              <a:t>Цель программы - создание комфортных условий проживания и жизнедеятельности в сельской местности, формирование позитивного отношения к сельской местности, сельскому образу жизни</a:t>
            </a:r>
            <a:r>
              <a:rPr lang="ru-RU" sz="1100" b="1" dirty="0">
                <a:latin typeface="Times New Roman" panose="02020603050405020304" pitchFamily="18" charset="0"/>
                <a:ea typeface="Times New Roman" panose="02020603050405020304" pitchFamily="18" charset="0"/>
              </a:rPr>
              <a:t>.</a:t>
            </a:r>
          </a:p>
          <a:p>
            <a:endParaRPr lang="ru-RU" sz="1100" dirty="0"/>
          </a:p>
        </p:txBody>
      </p:sp>
      <p:pic>
        <p:nvPicPr>
          <p:cNvPr id="5" name="Рисунок 4">
            <a:extLst>
              <a:ext uri="{FF2B5EF4-FFF2-40B4-BE49-F238E27FC236}">
                <a16:creationId xmlns:a16="http://schemas.microsoft.com/office/drawing/2014/main" id="{8EAB8089-0B21-D3CA-C432-0C177F629CCC}"/>
              </a:ext>
            </a:extLst>
          </p:cNvPr>
          <p:cNvPicPr>
            <a:picLocks noChangeAspect="1"/>
          </p:cNvPicPr>
          <p:nvPr/>
        </p:nvPicPr>
        <p:blipFill>
          <a:blip r:embed="rId3"/>
          <a:stretch>
            <a:fillRect/>
          </a:stretch>
        </p:blipFill>
        <p:spPr>
          <a:xfrm>
            <a:off x="138468" y="290110"/>
            <a:ext cx="1935011" cy="931850"/>
          </a:xfrm>
          <a:prstGeom prst="rect">
            <a:avLst/>
          </a:prstGeom>
        </p:spPr>
      </p:pic>
      <p:sp>
        <p:nvSpPr>
          <p:cNvPr id="6" name="TextBox 5">
            <a:extLst>
              <a:ext uri="{FF2B5EF4-FFF2-40B4-BE49-F238E27FC236}">
                <a16:creationId xmlns:a16="http://schemas.microsoft.com/office/drawing/2014/main" id="{40BC6DE7-2BFF-114A-9709-6FF02BEC8EEE}"/>
              </a:ext>
            </a:extLst>
          </p:cNvPr>
          <p:cNvSpPr txBox="1"/>
          <p:nvPr/>
        </p:nvSpPr>
        <p:spPr>
          <a:xfrm>
            <a:off x="2073478" y="848255"/>
            <a:ext cx="9813721" cy="430887"/>
          </a:xfrm>
          <a:prstGeom prst="rect">
            <a:avLst/>
          </a:prstGeom>
          <a:noFill/>
        </p:spPr>
        <p:txBody>
          <a:bodyPr wrap="square">
            <a:spAutoFit/>
          </a:bodyPr>
          <a:lstStyle/>
          <a:p>
            <a:r>
              <a:rPr lang="ru-RU" sz="1100" dirty="0">
                <a:latin typeface="Times New Roman" panose="02020603050405020304" pitchFamily="18" charset="0"/>
              </a:rPr>
              <a:t>Основные мероприятия – поддержка по обеспечению жильем граждан и подъемные молодым специалистам. (2026г – 378400,00руб., 2027г – 378400,00 руб., 2028г – 78400,00 руб.</a:t>
            </a:r>
          </a:p>
        </p:txBody>
      </p:sp>
      <p:sp>
        <p:nvSpPr>
          <p:cNvPr id="7" name="TextBox 6">
            <a:extLst>
              <a:ext uri="{FF2B5EF4-FFF2-40B4-BE49-F238E27FC236}">
                <a16:creationId xmlns:a16="http://schemas.microsoft.com/office/drawing/2014/main" id="{454085F3-3910-B3CE-F9AB-E1E687076780}"/>
              </a:ext>
            </a:extLst>
          </p:cNvPr>
          <p:cNvSpPr txBox="1"/>
          <p:nvPr/>
        </p:nvSpPr>
        <p:spPr>
          <a:xfrm>
            <a:off x="1568740" y="1219883"/>
            <a:ext cx="9563449" cy="43088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«Управление и распоряжение муниципальным имуществом  Анучинского муниципального округа»  на 2025-2029гг</a:t>
            </a:r>
          </a:p>
          <a:p>
            <a:pPr marL="0" marR="0" lvl="0" indent="0" algn="ctr" defTabSz="914400" rtl="0" eaLnBrk="1" fontAlgn="base" latinLnBrk="0" hangingPunct="1">
              <a:lnSpc>
                <a:spcPct val="100000"/>
              </a:lnSpc>
              <a:spcBef>
                <a:spcPct val="0"/>
              </a:spcBef>
              <a:spcAft>
                <a:spcPct val="0"/>
              </a:spcAft>
              <a:buClrTx/>
              <a:buSzTx/>
              <a:buFontTx/>
              <a:buNone/>
              <a:tabLst/>
              <a:defRPr/>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Утверждена постановлением администрации Анучинского МО № 849 от 09.09.2024г</a:t>
            </a:r>
            <a:endParaRPr kumimoji="0" lang="ru-RU" sz="1100" i="0" u="none" strike="noStrike" kern="1200" cap="none" spc="0" normalizeH="0" baseline="0" noProof="0" dirty="0">
              <a:ln>
                <a:noFill/>
              </a:ln>
              <a:solidFill>
                <a:schemeClr val="tx1">
                  <a:lumMod val="95000"/>
                  <a:lumOff val="5000"/>
                </a:schemeClr>
              </a:solidFill>
              <a:uLnTx/>
              <a:uFillTx/>
              <a:latin typeface="Times New Roman" panose="02020603050405020304" pitchFamily="18" charset="0"/>
              <a:ea typeface="+mn-ea"/>
              <a:cs typeface="Times New Roman" panose="02020603050405020304" pitchFamily="18" charset="0"/>
            </a:endParaRPr>
          </a:p>
        </p:txBody>
      </p:sp>
      <p:pic>
        <p:nvPicPr>
          <p:cNvPr id="8" name="Рисунок 7">
            <a:extLst>
              <a:ext uri="{FF2B5EF4-FFF2-40B4-BE49-F238E27FC236}">
                <a16:creationId xmlns:a16="http://schemas.microsoft.com/office/drawing/2014/main" id="{93761453-8429-72FF-D691-100E59957720}"/>
              </a:ext>
            </a:extLst>
          </p:cNvPr>
          <p:cNvPicPr>
            <a:picLocks noChangeAspect="1"/>
          </p:cNvPicPr>
          <p:nvPr/>
        </p:nvPicPr>
        <p:blipFill>
          <a:blip r:embed="rId4"/>
          <a:stretch>
            <a:fillRect/>
          </a:stretch>
        </p:blipFill>
        <p:spPr>
          <a:xfrm>
            <a:off x="233492" y="1335021"/>
            <a:ext cx="1470869" cy="748056"/>
          </a:xfrm>
          <a:prstGeom prst="rect">
            <a:avLst/>
          </a:prstGeom>
        </p:spPr>
      </p:pic>
      <p:sp>
        <p:nvSpPr>
          <p:cNvPr id="9" name="TextBox 8">
            <a:extLst>
              <a:ext uri="{FF2B5EF4-FFF2-40B4-BE49-F238E27FC236}">
                <a16:creationId xmlns:a16="http://schemas.microsoft.com/office/drawing/2014/main" id="{EBEF523A-6A39-A27F-63DA-EC812B0B810B}"/>
              </a:ext>
            </a:extLst>
          </p:cNvPr>
          <p:cNvSpPr txBox="1"/>
          <p:nvPr/>
        </p:nvSpPr>
        <p:spPr>
          <a:xfrm>
            <a:off x="1753299" y="1576372"/>
            <a:ext cx="10001075" cy="430887"/>
          </a:xfrm>
          <a:prstGeom prst="rect">
            <a:avLst/>
          </a:prstGeom>
          <a:noFill/>
        </p:spPr>
        <p:txBody>
          <a:bodyPr wrap="square">
            <a:spAutoFit/>
          </a:bodyPr>
          <a:lstStyle/>
          <a:p>
            <a:r>
              <a:rPr lang="ru-RU" sz="1100" dirty="0">
                <a:effectLst/>
                <a:latin typeface="Times New Roman" panose="02020603050405020304" pitchFamily="18" charset="0"/>
                <a:ea typeface="SimSun" panose="02010600030101010101" pitchFamily="2" charset="-122"/>
              </a:rPr>
              <a:t>Цель программы - повышение эффективности управления, распоряжения и использования муниципального имущества, в т.ч. земельных участков на территории  Анучинского муниципального округа.</a:t>
            </a:r>
            <a:endParaRPr lang="ru-RU" sz="1100" dirty="0"/>
          </a:p>
        </p:txBody>
      </p:sp>
      <p:graphicFrame>
        <p:nvGraphicFramePr>
          <p:cNvPr id="10" name="Таблица 5">
            <a:extLst>
              <a:ext uri="{FF2B5EF4-FFF2-40B4-BE49-F238E27FC236}">
                <a16:creationId xmlns:a16="http://schemas.microsoft.com/office/drawing/2014/main" id="{EF0B6FD0-C2F5-3300-B493-BDE759B29296}"/>
              </a:ext>
            </a:extLst>
          </p:cNvPr>
          <p:cNvGraphicFramePr>
            <a:graphicFrameLocks noGrp="1"/>
          </p:cNvGraphicFramePr>
          <p:nvPr>
            <p:extLst>
              <p:ext uri="{D42A27DB-BD31-4B8C-83A1-F6EECF244321}">
                <p14:modId xmlns:p14="http://schemas.microsoft.com/office/powerpoint/2010/main" val="289162798"/>
              </p:ext>
            </p:extLst>
          </p:nvPr>
        </p:nvGraphicFramePr>
        <p:xfrm>
          <a:off x="233492" y="2070215"/>
          <a:ext cx="11615904" cy="2926944"/>
        </p:xfrm>
        <a:graphic>
          <a:graphicData uri="http://schemas.openxmlformats.org/drawingml/2006/table">
            <a:tbl>
              <a:tblPr firstRow="1" bandRow="1">
                <a:tableStyleId>{8A107856-5554-42FB-B03E-39F5DBC370BA}</a:tableStyleId>
              </a:tblPr>
              <a:tblGrid>
                <a:gridCol w="8020124">
                  <a:extLst>
                    <a:ext uri="{9D8B030D-6E8A-4147-A177-3AD203B41FA5}">
                      <a16:colId xmlns:a16="http://schemas.microsoft.com/office/drawing/2014/main" val="4004397702"/>
                    </a:ext>
                  </a:extLst>
                </a:gridCol>
                <a:gridCol w="1193076">
                  <a:extLst>
                    <a:ext uri="{9D8B030D-6E8A-4147-A177-3AD203B41FA5}">
                      <a16:colId xmlns:a16="http://schemas.microsoft.com/office/drawing/2014/main" val="1128346509"/>
                    </a:ext>
                  </a:extLst>
                </a:gridCol>
                <a:gridCol w="1091968">
                  <a:extLst>
                    <a:ext uri="{9D8B030D-6E8A-4147-A177-3AD203B41FA5}">
                      <a16:colId xmlns:a16="http://schemas.microsoft.com/office/drawing/2014/main" val="2450224937"/>
                    </a:ext>
                  </a:extLst>
                </a:gridCol>
                <a:gridCol w="1310736">
                  <a:extLst>
                    <a:ext uri="{9D8B030D-6E8A-4147-A177-3AD203B41FA5}">
                      <a16:colId xmlns:a16="http://schemas.microsoft.com/office/drawing/2014/main" val="2607792796"/>
                    </a:ext>
                  </a:extLst>
                </a:gridCol>
              </a:tblGrid>
              <a:tr h="199504">
                <a:tc>
                  <a:txBody>
                    <a:bodyPr/>
                    <a:lstStyle/>
                    <a:p>
                      <a:r>
                        <a:rPr lang="ru-RU" sz="1000" dirty="0">
                          <a:latin typeface="Times New Roman" panose="02020603050405020304" pitchFamily="18" charset="0"/>
                          <a:cs typeface="Times New Roman" panose="02020603050405020304" pitchFamily="18" charset="0"/>
                        </a:rPr>
                        <a:t>Мероприятия</a:t>
                      </a:r>
                    </a:p>
                  </a:txBody>
                  <a:tcPr/>
                </a:tc>
                <a:tc>
                  <a:txBody>
                    <a:bodyPr/>
                    <a:lstStyle/>
                    <a:p>
                      <a:pPr algn="ctr"/>
                      <a:r>
                        <a:rPr lang="ru-RU" sz="1000" dirty="0">
                          <a:latin typeface="Times New Roman" panose="02020603050405020304" pitchFamily="18" charset="0"/>
                          <a:cs typeface="Times New Roman" panose="02020603050405020304" pitchFamily="18" charset="0"/>
                        </a:rPr>
                        <a:t>2026г</a:t>
                      </a:r>
                    </a:p>
                  </a:txBody>
                  <a:tcPr/>
                </a:tc>
                <a:tc>
                  <a:txBody>
                    <a:bodyPr/>
                    <a:lstStyle/>
                    <a:p>
                      <a:pPr algn="ctr"/>
                      <a:r>
                        <a:rPr lang="ru-RU" sz="1000" dirty="0">
                          <a:latin typeface="Times New Roman" panose="02020603050405020304" pitchFamily="18" charset="0"/>
                          <a:cs typeface="Times New Roman" panose="02020603050405020304" pitchFamily="18" charset="0"/>
                        </a:rPr>
                        <a:t>2027г</a:t>
                      </a:r>
                    </a:p>
                  </a:txBody>
                  <a:tcPr/>
                </a:tc>
                <a:tc>
                  <a:txBody>
                    <a:bodyPr/>
                    <a:lstStyle/>
                    <a:p>
                      <a:pPr algn="ctr"/>
                      <a:r>
                        <a:rPr lang="ru-RU" sz="1000" dirty="0">
                          <a:latin typeface="Times New Roman" panose="02020603050405020304" pitchFamily="18" charset="0"/>
                          <a:cs typeface="Times New Roman" panose="02020603050405020304" pitchFamily="18" charset="0"/>
                        </a:rPr>
                        <a:t>2028г</a:t>
                      </a:r>
                    </a:p>
                  </a:txBody>
                  <a:tcPr/>
                </a:tc>
                <a:extLst>
                  <a:ext uri="{0D108BD9-81ED-4DB2-BD59-A6C34878D82A}">
                    <a16:rowId xmlns:a16="http://schemas.microsoft.com/office/drawing/2014/main" val="1493131699"/>
                  </a:ext>
                </a:extLst>
              </a:tr>
              <a:tr h="228252">
                <a:tc>
                  <a:txBody>
                    <a:bodyPr/>
                    <a:lstStyle/>
                    <a:p>
                      <a:r>
                        <a:rPr lang="ru-RU" sz="1000" dirty="0">
                          <a:latin typeface="Times New Roman" panose="02020603050405020304" pitchFamily="18" charset="0"/>
                          <a:cs typeface="Times New Roman" panose="02020603050405020304" pitchFamily="18" charset="0"/>
                        </a:rPr>
                        <a:t>оценка недвижимости, признание прав и регулирование отношений по государственной и муниципальной собственности</a:t>
                      </a:r>
                    </a:p>
                  </a:txBody>
                  <a:tcPr/>
                </a:tc>
                <a:tc>
                  <a:txBody>
                    <a:bodyPr/>
                    <a:lstStyle/>
                    <a:p>
                      <a:pPr algn="ctr" fontAlgn="t"/>
                      <a:r>
                        <a:rPr lang="ru-RU" sz="1000" b="0" i="0" u="none" strike="noStrike" dirty="0">
                          <a:solidFill>
                            <a:srgbClr val="000000"/>
                          </a:solidFill>
                          <a:latin typeface="Times New Roman"/>
                        </a:rPr>
                        <a:t>700000,00</a:t>
                      </a:r>
                    </a:p>
                  </a:txBody>
                  <a:tcPr marL="7620" marR="7620" marT="7620" marB="0"/>
                </a:tc>
                <a:tc>
                  <a:txBody>
                    <a:bodyPr/>
                    <a:lstStyle/>
                    <a:p>
                      <a:pPr algn="ctr" fontAlgn="t"/>
                      <a:r>
                        <a:rPr lang="ru-RU" sz="1000" b="0" i="0" u="none" strike="noStrike" dirty="0">
                          <a:solidFill>
                            <a:srgbClr val="000000"/>
                          </a:solidFill>
                          <a:latin typeface="Times New Roman"/>
                        </a:rPr>
                        <a:t>500000,00</a:t>
                      </a:r>
                    </a:p>
                  </a:txBody>
                  <a:tcPr marL="7620" marR="7620" marT="7620" marB="0"/>
                </a:tc>
                <a:tc>
                  <a:txBody>
                    <a:bodyPr/>
                    <a:lstStyle/>
                    <a:p>
                      <a:pPr algn="ctr" fontAlgn="t"/>
                      <a:r>
                        <a:rPr lang="ru-RU" sz="1000" b="0" i="0" u="none" strike="noStrike" dirty="0">
                          <a:solidFill>
                            <a:srgbClr val="000000"/>
                          </a:solidFill>
                          <a:latin typeface="Times New Roman"/>
                        </a:rPr>
                        <a:t>500000,00</a:t>
                      </a:r>
                    </a:p>
                  </a:txBody>
                  <a:tcPr marL="7620" marR="7620" marT="7620" marB="0"/>
                </a:tc>
                <a:extLst>
                  <a:ext uri="{0D108BD9-81ED-4DB2-BD59-A6C34878D82A}">
                    <a16:rowId xmlns:a16="http://schemas.microsoft.com/office/drawing/2014/main" val="3632568038"/>
                  </a:ext>
                </a:extLst>
              </a:tr>
              <a:tr h="187629">
                <a:tc>
                  <a:txBody>
                    <a:bodyPr/>
                    <a:lstStyle/>
                    <a:p>
                      <a:pPr algn="just"/>
                      <a:r>
                        <a:rPr lang="ru-RU" sz="1000" dirty="0">
                          <a:latin typeface="Times New Roman" panose="02020603050405020304" pitchFamily="18" charset="0"/>
                          <a:cs typeface="Times New Roman" panose="02020603050405020304" pitchFamily="18" charset="0"/>
                        </a:rPr>
                        <a:t>мероприятия по землеустройству и землепользованию</a:t>
                      </a:r>
                    </a:p>
                  </a:txBody>
                  <a:tcPr/>
                </a:tc>
                <a:tc>
                  <a:txBody>
                    <a:bodyPr/>
                    <a:lstStyle/>
                    <a:p>
                      <a:pPr algn="ctr" fontAlgn="t"/>
                      <a:r>
                        <a:rPr lang="ru-RU" sz="1000" b="0" i="0" u="none" strike="noStrike" dirty="0">
                          <a:solidFill>
                            <a:srgbClr val="000000"/>
                          </a:solidFill>
                          <a:latin typeface="Times New Roman"/>
                        </a:rPr>
                        <a:t>300000,00</a:t>
                      </a:r>
                    </a:p>
                  </a:txBody>
                  <a:tcPr marL="7620" marR="7620" marT="7620" marB="0"/>
                </a:tc>
                <a:tc>
                  <a:txBody>
                    <a:bodyPr/>
                    <a:lstStyle/>
                    <a:p>
                      <a:pPr algn="ctr" fontAlgn="t"/>
                      <a:r>
                        <a:rPr lang="ru-RU" sz="1000" b="0" i="0" u="none" strike="noStrike" dirty="0">
                          <a:solidFill>
                            <a:srgbClr val="000000"/>
                          </a:solidFill>
                          <a:latin typeface="Times New Roman"/>
                        </a:rPr>
                        <a:t>300000,00</a:t>
                      </a:r>
                    </a:p>
                  </a:txBody>
                  <a:tcPr marL="7620" marR="7620" marT="7620" marB="0"/>
                </a:tc>
                <a:tc>
                  <a:txBody>
                    <a:bodyPr/>
                    <a:lstStyle/>
                    <a:p>
                      <a:pPr algn="ctr" fontAlgn="t"/>
                      <a:r>
                        <a:rPr lang="ru-RU" sz="1000" b="0" i="0" u="none" strike="noStrike" dirty="0">
                          <a:solidFill>
                            <a:srgbClr val="000000"/>
                          </a:solidFill>
                          <a:latin typeface="Times New Roman"/>
                        </a:rPr>
                        <a:t>300000,00</a:t>
                      </a:r>
                    </a:p>
                  </a:txBody>
                  <a:tcPr marL="7620" marR="7620" marT="7620" marB="0"/>
                </a:tc>
                <a:extLst>
                  <a:ext uri="{0D108BD9-81ED-4DB2-BD59-A6C34878D82A}">
                    <a16:rowId xmlns:a16="http://schemas.microsoft.com/office/drawing/2014/main" val="273692698"/>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содержание казны</a:t>
                      </a:r>
                    </a:p>
                  </a:txBody>
                  <a:tcPr/>
                </a:tc>
                <a:tc>
                  <a:txBody>
                    <a:bodyPr/>
                    <a:lstStyle/>
                    <a:p>
                      <a:pPr algn="ctr" fontAlgn="t"/>
                      <a:r>
                        <a:rPr lang="ru-RU" sz="1000" b="0" i="0" u="none" strike="noStrike" dirty="0">
                          <a:solidFill>
                            <a:srgbClr val="000000"/>
                          </a:solidFill>
                          <a:latin typeface="Times New Roman"/>
                        </a:rPr>
                        <a:t>1900551,00</a:t>
                      </a:r>
                    </a:p>
                  </a:txBody>
                  <a:tcPr marL="7620" marR="7620" marT="7620" marB="0"/>
                </a:tc>
                <a:tc>
                  <a:txBody>
                    <a:bodyPr/>
                    <a:lstStyle/>
                    <a:p>
                      <a:pPr algn="ctr" fontAlgn="t"/>
                      <a:r>
                        <a:rPr lang="ru-RU" sz="1000" b="0" i="0" u="none" strike="noStrike" dirty="0">
                          <a:solidFill>
                            <a:srgbClr val="000000"/>
                          </a:solidFill>
                          <a:latin typeface="Times New Roman"/>
                        </a:rPr>
                        <a:t>10313076,78</a:t>
                      </a:r>
                    </a:p>
                  </a:txBody>
                  <a:tcPr marL="7620" marR="7620" marT="7620" marB="0"/>
                </a:tc>
                <a:tc>
                  <a:txBody>
                    <a:bodyPr/>
                    <a:lstStyle/>
                    <a:p>
                      <a:pPr algn="ctr" fontAlgn="t"/>
                      <a:r>
                        <a:rPr lang="ru-RU" sz="1000" b="0" i="0" u="none" strike="noStrike" dirty="0">
                          <a:solidFill>
                            <a:srgbClr val="000000"/>
                          </a:solidFill>
                          <a:latin typeface="Times New Roman"/>
                        </a:rPr>
                        <a:t>1661226,50</a:t>
                      </a:r>
                    </a:p>
                  </a:txBody>
                  <a:tcPr marL="7620" marR="7620" marT="7620" marB="0"/>
                </a:tc>
                <a:extLst>
                  <a:ext uri="{0D108BD9-81ED-4DB2-BD59-A6C34878D82A}">
                    <a16:rowId xmlns:a16="http://schemas.microsoft.com/office/drawing/2014/main" val="1139457242"/>
                  </a:ext>
                </a:extLst>
              </a:tr>
              <a:tr h="273194">
                <a:tc>
                  <a:txBody>
                    <a:bodyPr/>
                    <a:lstStyle/>
                    <a:p>
                      <a:r>
                        <a:rPr lang="ru-RU" sz="1000" dirty="0">
                          <a:latin typeface="Times New Roman" panose="02020603050405020304" pitchFamily="18" charset="0"/>
                          <a:cs typeface="Times New Roman" panose="02020603050405020304" pitchFamily="18" charset="0"/>
                        </a:rPr>
                        <a:t>обеспечение хозяйственного обслуживания программы «Барс»</a:t>
                      </a:r>
                    </a:p>
                  </a:txBody>
                  <a:tcPr/>
                </a:tc>
                <a:tc>
                  <a:txBody>
                    <a:bodyPr/>
                    <a:lstStyle/>
                    <a:p>
                      <a:pPr algn="ctr" fontAlgn="t"/>
                      <a:r>
                        <a:rPr lang="ru-RU" sz="1000" b="0" i="0" u="none" strike="noStrike" dirty="0">
                          <a:solidFill>
                            <a:srgbClr val="000000"/>
                          </a:solidFill>
                          <a:latin typeface="Times New Roman"/>
                        </a:rPr>
                        <a:t>117400,00</a:t>
                      </a:r>
                    </a:p>
                  </a:txBody>
                  <a:tcPr marL="7620" marR="7620" marT="7620" marB="0"/>
                </a:tc>
                <a:tc>
                  <a:txBody>
                    <a:bodyPr/>
                    <a:lstStyle/>
                    <a:p>
                      <a:pPr algn="ctr" fontAlgn="t"/>
                      <a:r>
                        <a:rPr lang="ru-RU" sz="1000" b="0" i="0" u="none" strike="noStrike" dirty="0">
                          <a:solidFill>
                            <a:srgbClr val="000000"/>
                          </a:solidFill>
                          <a:latin typeface="Times New Roman"/>
                        </a:rPr>
                        <a:t>117400,00</a:t>
                      </a:r>
                    </a:p>
                  </a:txBody>
                  <a:tcPr marL="7620" marR="7620" marT="7620" marB="0"/>
                </a:tc>
                <a:tc>
                  <a:txBody>
                    <a:bodyPr/>
                    <a:lstStyle/>
                    <a:p>
                      <a:pPr algn="ctr" fontAlgn="t"/>
                      <a:r>
                        <a:rPr lang="ru-RU" sz="1000" b="0" i="0" u="none" strike="noStrike" dirty="0">
                          <a:solidFill>
                            <a:srgbClr val="000000"/>
                          </a:solidFill>
                          <a:latin typeface="Times New Roman"/>
                        </a:rPr>
                        <a:t>117400,00</a:t>
                      </a:r>
                    </a:p>
                  </a:txBody>
                  <a:tcPr marL="7620" marR="7620" marT="7620" marB="0"/>
                </a:tc>
                <a:extLst>
                  <a:ext uri="{0D108BD9-81ED-4DB2-BD59-A6C34878D82A}">
                    <a16:rowId xmlns:a16="http://schemas.microsoft.com/office/drawing/2014/main" val="2403831388"/>
                  </a:ext>
                </a:extLst>
              </a:tr>
              <a:tr h="273194">
                <a:tc>
                  <a:txBody>
                    <a:bodyPr/>
                    <a:lstStyle/>
                    <a:p>
                      <a:r>
                        <a:rPr lang="ru-RU" sz="1000" dirty="0">
                          <a:latin typeface="Times New Roman" panose="02020603050405020304" pitchFamily="18" charset="0"/>
                          <a:cs typeface="Times New Roman" panose="02020603050405020304" pitchFamily="18" charset="0"/>
                        </a:rPr>
                        <a:t>оформление </a:t>
                      </a:r>
                      <a:r>
                        <a:rPr lang="ru-RU" sz="1000" dirty="0" err="1">
                          <a:latin typeface="Times New Roman" panose="02020603050405020304" pitchFamily="18" charset="0"/>
                          <a:cs typeface="Times New Roman" panose="02020603050405020304" pitchFamily="18" charset="0"/>
                        </a:rPr>
                        <a:t>проектно</a:t>
                      </a:r>
                      <a:r>
                        <a:rPr lang="ru-RU" sz="1000" dirty="0">
                          <a:latin typeface="Times New Roman" panose="02020603050405020304" pitchFamily="18" charset="0"/>
                          <a:cs typeface="Times New Roman" panose="02020603050405020304" pitchFamily="18" charset="0"/>
                        </a:rPr>
                        <a:t> – сметной документации для муниципальных объектов</a:t>
                      </a:r>
                    </a:p>
                  </a:txBody>
                  <a:tcPr/>
                </a:tc>
                <a:tc>
                  <a:txBody>
                    <a:bodyPr/>
                    <a:lstStyle/>
                    <a:p>
                      <a:pPr algn="ctr" fontAlgn="t"/>
                      <a:r>
                        <a:rPr lang="ru-RU" sz="1000" b="0" i="0" u="none" strike="noStrike" dirty="0">
                          <a:solidFill>
                            <a:srgbClr val="000000"/>
                          </a:solidFill>
                          <a:latin typeface="Times New Roman"/>
                        </a:rPr>
                        <a:t>600000,00</a:t>
                      </a:r>
                    </a:p>
                  </a:txBody>
                  <a:tcPr marL="7620" marR="7620" marT="7620" marB="0"/>
                </a:tc>
                <a:tc>
                  <a:txBody>
                    <a:bodyPr/>
                    <a:lstStyle/>
                    <a:p>
                      <a:pPr algn="ctr" fontAlgn="t"/>
                      <a:r>
                        <a:rPr lang="ru-RU" sz="1000" b="0" i="0" u="none" strike="noStrike" dirty="0">
                          <a:solidFill>
                            <a:srgbClr val="000000"/>
                          </a:solidFill>
                          <a:latin typeface="Times New Roman"/>
                        </a:rPr>
                        <a:t>600000,00</a:t>
                      </a:r>
                    </a:p>
                  </a:txBody>
                  <a:tcPr marL="7620" marR="7620" marT="7620" marB="0"/>
                </a:tc>
                <a:tc>
                  <a:txBody>
                    <a:bodyPr/>
                    <a:lstStyle/>
                    <a:p>
                      <a:pPr algn="ctr" fontAlgn="t"/>
                      <a:endParaRPr lang="ru-RU" sz="1000" b="0" i="0" u="none" strike="noStrike" dirty="0">
                        <a:solidFill>
                          <a:srgbClr val="000000"/>
                        </a:solidFill>
                        <a:latin typeface="Times New Roman"/>
                      </a:endParaRPr>
                    </a:p>
                  </a:txBody>
                  <a:tcPr marL="7620" marR="7620" marT="7620" marB="0"/>
                </a:tc>
                <a:extLst>
                  <a:ext uri="{0D108BD9-81ED-4DB2-BD59-A6C34878D82A}">
                    <a16:rowId xmlns:a16="http://schemas.microsoft.com/office/drawing/2014/main" val="2855435566"/>
                  </a:ext>
                </a:extLst>
              </a:tr>
              <a:tr h="273194">
                <a:tc>
                  <a:txBody>
                    <a:bodyPr/>
                    <a:lstStyle/>
                    <a:p>
                      <a:r>
                        <a:rPr lang="ru-RU" sz="1000" dirty="0">
                          <a:latin typeface="Times New Roman" panose="02020603050405020304" pitchFamily="18" charset="0"/>
                          <a:cs typeface="Times New Roman" panose="02020603050405020304" pitchFamily="18" charset="0"/>
                        </a:rPr>
                        <a:t>содержание колодцев</a:t>
                      </a:r>
                    </a:p>
                  </a:txBody>
                  <a:tcPr/>
                </a:tc>
                <a:tc>
                  <a:txBody>
                    <a:bodyPr/>
                    <a:lstStyle/>
                    <a:p>
                      <a:pPr algn="ctr" fontAlgn="t"/>
                      <a:r>
                        <a:rPr lang="ru-RU" sz="1000" b="0" i="0" u="none" strike="noStrike" dirty="0">
                          <a:solidFill>
                            <a:srgbClr val="000000"/>
                          </a:solidFill>
                          <a:latin typeface="Times New Roman"/>
                        </a:rPr>
                        <a:t>2000000,00</a:t>
                      </a:r>
                    </a:p>
                  </a:txBody>
                  <a:tcPr marL="7620" marR="7620" marT="7620" marB="0"/>
                </a:tc>
                <a:tc>
                  <a:txBody>
                    <a:bodyPr/>
                    <a:lstStyle/>
                    <a:p>
                      <a:pPr algn="ctr" fontAlgn="t"/>
                      <a:r>
                        <a:rPr lang="ru-RU" sz="1000" b="0" i="0" u="none" strike="noStrike" dirty="0">
                          <a:solidFill>
                            <a:srgbClr val="000000"/>
                          </a:solidFill>
                          <a:latin typeface="Times New Roman"/>
                        </a:rPr>
                        <a:t>1000000,00</a:t>
                      </a:r>
                    </a:p>
                  </a:txBody>
                  <a:tcPr marL="7620" marR="7620" marT="7620" marB="0"/>
                </a:tc>
                <a:tc>
                  <a:txBody>
                    <a:bodyPr/>
                    <a:lstStyle/>
                    <a:p>
                      <a:pPr algn="ctr" fontAlgn="t"/>
                      <a:r>
                        <a:rPr lang="ru-RU" sz="1000" b="0" i="0" u="none" strike="noStrike" dirty="0">
                          <a:solidFill>
                            <a:srgbClr val="000000"/>
                          </a:solidFill>
                          <a:latin typeface="Times New Roman"/>
                        </a:rPr>
                        <a:t>1000000,00</a:t>
                      </a:r>
                    </a:p>
                  </a:txBody>
                  <a:tcPr marL="7620" marR="7620" marT="7620" marB="0"/>
                </a:tc>
                <a:extLst>
                  <a:ext uri="{0D108BD9-81ED-4DB2-BD59-A6C34878D82A}">
                    <a16:rowId xmlns:a16="http://schemas.microsoft.com/office/drawing/2014/main" val="3982998040"/>
                  </a:ext>
                </a:extLst>
              </a:tr>
              <a:tr h="273194">
                <a:tc>
                  <a:txBody>
                    <a:bodyPr/>
                    <a:lstStyle/>
                    <a:p>
                      <a:r>
                        <a:rPr lang="ru-RU" sz="1000" dirty="0">
                          <a:latin typeface="Times New Roman" panose="02020603050405020304" pitchFamily="18" charset="0"/>
                          <a:cs typeface="Times New Roman" panose="02020603050405020304" pitchFamily="18" charset="0"/>
                        </a:rPr>
                        <a:t>мероприятия в области строительства, архитектуры и градостроительства</a:t>
                      </a:r>
                    </a:p>
                  </a:txBody>
                  <a:tcPr/>
                </a:tc>
                <a:tc>
                  <a:txBody>
                    <a:bodyPr/>
                    <a:lstStyle/>
                    <a:p>
                      <a:pPr algn="ctr" fontAlgn="t"/>
                      <a:r>
                        <a:rPr lang="ru-RU" sz="1000" b="0" i="0" u="none" strike="noStrike" dirty="0">
                          <a:solidFill>
                            <a:srgbClr val="000000"/>
                          </a:solidFill>
                          <a:latin typeface="Times New Roman"/>
                        </a:rPr>
                        <a:t>200000,00</a:t>
                      </a:r>
                    </a:p>
                  </a:txBody>
                  <a:tcPr marL="7620" marR="7620" marT="7620" marB="0"/>
                </a:tc>
                <a:tc>
                  <a:txBody>
                    <a:bodyPr/>
                    <a:lstStyle/>
                    <a:p>
                      <a:pPr algn="ctr" fontAlgn="t"/>
                      <a:r>
                        <a:rPr lang="ru-RU" sz="1000" b="0" i="0" u="none" strike="noStrike" dirty="0">
                          <a:solidFill>
                            <a:srgbClr val="000000"/>
                          </a:solidFill>
                          <a:latin typeface="Times New Roman"/>
                        </a:rPr>
                        <a:t>300000,00</a:t>
                      </a:r>
                    </a:p>
                  </a:txBody>
                  <a:tcPr marL="7620" marR="7620" marT="7620" marB="0"/>
                </a:tc>
                <a:tc>
                  <a:txBody>
                    <a:bodyPr/>
                    <a:lstStyle/>
                    <a:p>
                      <a:pPr algn="ctr" fontAlgn="t"/>
                      <a:r>
                        <a:rPr lang="ru-RU" sz="1000" b="0" i="0" u="none" strike="noStrike" dirty="0">
                          <a:solidFill>
                            <a:srgbClr val="000000"/>
                          </a:solidFill>
                          <a:latin typeface="Times New Roman"/>
                        </a:rPr>
                        <a:t>300000,00</a:t>
                      </a:r>
                    </a:p>
                  </a:txBody>
                  <a:tcPr marL="7620" marR="7620" marT="7620" marB="0"/>
                </a:tc>
                <a:extLst>
                  <a:ext uri="{0D108BD9-81ED-4DB2-BD59-A6C34878D82A}">
                    <a16:rowId xmlns:a16="http://schemas.microsoft.com/office/drawing/2014/main" val="2858905746"/>
                  </a:ext>
                </a:extLst>
              </a:tr>
              <a:tr h="273194">
                <a:tc>
                  <a:txBody>
                    <a:bodyPr/>
                    <a:lstStyle/>
                    <a:p>
                      <a:r>
                        <a:rPr lang="ru-RU" sz="1000" dirty="0">
                          <a:latin typeface="Times New Roman" panose="02020603050405020304" pitchFamily="18" charset="0"/>
                          <a:cs typeface="Times New Roman" panose="02020603050405020304" pitchFamily="18" charset="0"/>
                        </a:rPr>
                        <a:t>приобретение и обслуживание комплексной программы «</a:t>
                      </a:r>
                      <a:r>
                        <a:rPr lang="ru-RU" sz="1000" dirty="0" err="1">
                          <a:latin typeface="Times New Roman" panose="02020603050405020304" pitchFamily="18" charset="0"/>
                          <a:cs typeface="Times New Roman" panose="02020603050405020304" pitchFamily="18" charset="0"/>
                        </a:rPr>
                        <a:t>Технокад</a:t>
                      </a:r>
                      <a:r>
                        <a:rPr lang="ru-RU" sz="1000" dirty="0">
                          <a:latin typeface="Times New Roman" panose="02020603050405020304" pitchFamily="18" charset="0"/>
                          <a:cs typeface="Times New Roman" panose="02020603050405020304" pitchFamily="18" charset="0"/>
                        </a:rPr>
                        <a:t> – Муниципалитет».</a:t>
                      </a:r>
                    </a:p>
                  </a:txBody>
                  <a:tcPr/>
                </a:tc>
                <a:tc>
                  <a:txBody>
                    <a:bodyPr/>
                    <a:lstStyle/>
                    <a:p>
                      <a:pPr algn="ctr" fontAlgn="t"/>
                      <a:r>
                        <a:rPr lang="ru-RU" sz="1000" b="0" i="0" u="none" strike="noStrike" dirty="0">
                          <a:solidFill>
                            <a:srgbClr val="000000"/>
                          </a:solidFill>
                          <a:latin typeface="Times New Roman"/>
                        </a:rPr>
                        <a:t>120000,00</a:t>
                      </a:r>
                    </a:p>
                  </a:txBody>
                  <a:tcPr marL="7620" marR="7620" marT="7620" marB="0"/>
                </a:tc>
                <a:tc>
                  <a:txBody>
                    <a:bodyPr/>
                    <a:lstStyle/>
                    <a:p>
                      <a:pPr algn="ctr" fontAlgn="t"/>
                      <a:r>
                        <a:rPr lang="ru-RU" sz="1000" b="0" i="0" u="none" strike="noStrike" dirty="0">
                          <a:solidFill>
                            <a:srgbClr val="000000"/>
                          </a:solidFill>
                          <a:latin typeface="Times New Roman"/>
                        </a:rPr>
                        <a:t>120000,00</a:t>
                      </a:r>
                    </a:p>
                  </a:txBody>
                  <a:tcPr marL="7620" marR="7620" marT="7620" marB="0"/>
                </a:tc>
                <a:tc>
                  <a:txBody>
                    <a:bodyPr/>
                    <a:lstStyle/>
                    <a:p>
                      <a:pPr algn="ctr" fontAlgn="t"/>
                      <a:r>
                        <a:rPr lang="ru-RU" sz="1000" b="0" i="0" u="none" strike="noStrike" dirty="0">
                          <a:solidFill>
                            <a:srgbClr val="000000"/>
                          </a:solidFill>
                          <a:latin typeface="Times New Roman"/>
                        </a:rPr>
                        <a:t>120000,00</a:t>
                      </a:r>
                    </a:p>
                  </a:txBody>
                  <a:tcPr marL="7620" marR="7620" marT="7620" marB="0"/>
                </a:tc>
                <a:extLst>
                  <a:ext uri="{0D108BD9-81ED-4DB2-BD59-A6C34878D82A}">
                    <a16:rowId xmlns:a16="http://schemas.microsoft.com/office/drawing/2014/main" val="3183528460"/>
                  </a:ext>
                </a:extLst>
              </a:tr>
              <a:tr h="273194">
                <a:tc>
                  <a:txBody>
                    <a:bodyPr/>
                    <a:lstStyle/>
                    <a:p>
                      <a:r>
                        <a:rPr lang="ru-RU" sz="1000" dirty="0">
                          <a:latin typeface="Times New Roman" panose="02020603050405020304" pitchFamily="18" charset="0"/>
                          <a:cs typeface="Times New Roman" panose="02020603050405020304" pitchFamily="18" charset="0"/>
                        </a:rPr>
                        <a:t>Подготовка проектов межевания земельных участков и проведение кадастровых работ</a:t>
                      </a:r>
                    </a:p>
                  </a:txBody>
                  <a:tcPr/>
                </a:tc>
                <a:tc>
                  <a:txBody>
                    <a:bodyPr/>
                    <a:lstStyle/>
                    <a:p>
                      <a:pPr algn="ctr" fontAlgn="t"/>
                      <a:r>
                        <a:rPr lang="ru-RU" sz="1000" b="0" i="0" u="none" strike="noStrike" dirty="0">
                          <a:solidFill>
                            <a:srgbClr val="000000"/>
                          </a:solidFill>
                          <a:latin typeface="Times New Roman"/>
                        </a:rPr>
                        <a:t>566049,38</a:t>
                      </a:r>
                    </a:p>
                  </a:txBody>
                  <a:tcPr marL="7620" marR="7620" marT="7620" marB="0"/>
                </a:tc>
                <a:tc>
                  <a:txBody>
                    <a:bodyPr/>
                    <a:lstStyle/>
                    <a:p>
                      <a:pPr algn="ctr" fontAlgn="t"/>
                      <a:endParaRPr lang="ru-RU" sz="1000" b="0" i="0" u="none" strike="noStrike" dirty="0">
                        <a:solidFill>
                          <a:srgbClr val="000000"/>
                        </a:solidFill>
                        <a:latin typeface="Times New Roman"/>
                      </a:endParaRPr>
                    </a:p>
                  </a:txBody>
                  <a:tcPr marL="7620" marR="7620" marT="7620" marB="0"/>
                </a:tc>
                <a:tc>
                  <a:txBody>
                    <a:bodyPr/>
                    <a:lstStyle/>
                    <a:p>
                      <a:pPr algn="ctr" fontAlgn="t"/>
                      <a:endParaRPr lang="ru-RU" sz="1000" b="0" i="0" u="none" strike="noStrike" dirty="0">
                        <a:solidFill>
                          <a:srgbClr val="000000"/>
                        </a:solidFill>
                        <a:latin typeface="Times New Roman"/>
                      </a:endParaRPr>
                    </a:p>
                  </a:txBody>
                  <a:tcPr marL="7620" marR="7620" marT="7620" marB="0"/>
                </a:tc>
                <a:extLst>
                  <a:ext uri="{0D108BD9-81ED-4DB2-BD59-A6C34878D82A}">
                    <a16:rowId xmlns:a16="http://schemas.microsoft.com/office/drawing/2014/main" val="2617232305"/>
                  </a:ext>
                </a:extLst>
              </a:tr>
              <a:tr h="273194">
                <a:tc>
                  <a:txBody>
                    <a:bodyPr/>
                    <a:lstStyle/>
                    <a:p>
                      <a:r>
                        <a:rPr lang="ru-RU" sz="1000" dirty="0">
                          <a:latin typeface="Times New Roman" panose="02020603050405020304" pitchFamily="18" charset="0"/>
                          <a:cs typeface="Times New Roman" panose="02020603050405020304" pitchFamily="18" charset="0"/>
                        </a:rPr>
                        <a:t>обеспечение детей - сирот и детей, оставшихся без попечения родителей жилыми помещениями</a:t>
                      </a:r>
                    </a:p>
                  </a:txBody>
                  <a:tcPr/>
                </a:tc>
                <a:tc>
                  <a:txBody>
                    <a:bodyPr/>
                    <a:lstStyle/>
                    <a:p>
                      <a:pPr algn="ctr" fontAlgn="t"/>
                      <a:r>
                        <a:rPr lang="ru-RU" sz="1000" b="0" i="0" u="none" strike="noStrike" dirty="0">
                          <a:solidFill>
                            <a:srgbClr val="000000"/>
                          </a:solidFill>
                          <a:latin typeface="Times New Roman"/>
                        </a:rPr>
                        <a:t>629676,96</a:t>
                      </a:r>
                    </a:p>
                  </a:txBody>
                  <a:tcPr marL="7620" marR="7620" marT="762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solidFill>
                            <a:srgbClr val="000000"/>
                          </a:solidFill>
                          <a:latin typeface="Times New Roman"/>
                        </a:rPr>
                        <a:t>629676,96</a:t>
                      </a:r>
                    </a:p>
                    <a:p>
                      <a:pPr algn="ctr" fontAlgn="t"/>
                      <a:endParaRPr lang="ru-RU" sz="1000" b="0" i="0" u="none" strike="noStrike" dirty="0">
                        <a:solidFill>
                          <a:srgbClr val="000000"/>
                        </a:solidFill>
                        <a:latin typeface="Times New Roman"/>
                      </a:endParaRPr>
                    </a:p>
                  </a:txBody>
                  <a:tcPr marL="7620" marR="7620" marT="762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solidFill>
                            <a:srgbClr val="000000"/>
                          </a:solidFill>
                          <a:latin typeface="Times New Roman"/>
                        </a:rPr>
                        <a:t>629676,96</a:t>
                      </a:r>
                    </a:p>
                    <a:p>
                      <a:pPr algn="ctr" fontAlgn="t"/>
                      <a:endParaRPr lang="ru-RU" sz="1000" b="0" i="0" u="none" strike="noStrike" dirty="0">
                        <a:solidFill>
                          <a:srgbClr val="000000"/>
                        </a:solidFill>
                        <a:latin typeface="Times New Roman"/>
                      </a:endParaRPr>
                    </a:p>
                  </a:txBody>
                  <a:tcPr marL="7620" marR="7620" marT="7620" marB="0"/>
                </a:tc>
                <a:extLst>
                  <a:ext uri="{0D108BD9-81ED-4DB2-BD59-A6C34878D82A}">
                    <a16:rowId xmlns:a16="http://schemas.microsoft.com/office/drawing/2014/main" val="3946203392"/>
                  </a:ext>
                </a:extLst>
              </a:tr>
            </a:tbl>
          </a:graphicData>
        </a:graphic>
      </p:graphicFrame>
      <p:sp>
        <p:nvSpPr>
          <p:cNvPr id="11" name="TextBox 10">
            <a:extLst>
              <a:ext uri="{FF2B5EF4-FFF2-40B4-BE49-F238E27FC236}">
                <a16:creationId xmlns:a16="http://schemas.microsoft.com/office/drawing/2014/main" id="{5A597340-8011-59A1-E435-9C3542D404DB}"/>
              </a:ext>
            </a:extLst>
          </p:cNvPr>
          <p:cNvSpPr txBox="1"/>
          <p:nvPr/>
        </p:nvSpPr>
        <p:spPr>
          <a:xfrm>
            <a:off x="304801" y="5031883"/>
            <a:ext cx="11642718" cy="600164"/>
          </a:xfrm>
          <a:prstGeom prst="rect">
            <a:avLst/>
          </a:prstGeom>
          <a:noFill/>
        </p:spPr>
        <p:txBody>
          <a:bodyPr wrap="square">
            <a:spAutoFit/>
          </a:bodyPr>
          <a:lstStyle/>
          <a:p>
            <a:pPr indent="342900" algn="ctr"/>
            <a:r>
              <a:rPr lang="ru-RU" sz="1100" b="1" dirty="0">
                <a:solidFill>
                  <a:srgbClr val="002060"/>
                </a:solidFill>
                <a:effectLst/>
                <a:latin typeface="Times New Roman" panose="02020603050405020304" pitchFamily="18" charset="0"/>
                <a:ea typeface="Times New Roman" panose="02020603050405020304" pitchFamily="18" charset="0"/>
              </a:rPr>
              <a:t>Муниципальная программа «Содействие развитию</a:t>
            </a:r>
            <a:r>
              <a:rPr lang="ru-RU" sz="1100" dirty="0">
                <a:solidFill>
                  <a:srgbClr val="002060"/>
                </a:solidFill>
                <a:effectLst/>
                <a:latin typeface="Times New Roman" panose="02020603050405020304" pitchFamily="18" charset="0"/>
                <a:ea typeface="Times New Roman" panose="02020603050405020304" pitchFamily="18" charset="0"/>
              </a:rPr>
              <a:t> </a:t>
            </a:r>
            <a:r>
              <a:rPr lang="ru-RU" sz="1100" b="1" dirty="0">
                <a:solidFill>
                  <a:srgbClr val="002060"/>
                </a:solidFill>
                <a:effectLst/>
                <a:latin typeface="Times New Roman" panose="02020603050405020304" pitchFamily="18" charset="0"/>
                <a:ea typeface="Times New Roman" panose="02020603050405020304" pitchFamily="18" charset="0"/>
              </a:rPr>
              <a:t>малого и среднего предпринимательства, социального предпринимательства, а также физических лиц и индивидуальных предпринимателей, применяющих специальный налоговый режим «Налог на профессиональный доход» в Анучинском муниципальном округе на 2025 - 2029 годы»</a:t>
            </a:r>
          </a:p>
          <a:p>
            <a:pPr indent="342900"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Утверждена постановлением администрации Анучинского МО № 645 от 11.07.2024г</a:t>
            </a:r>
            <a:endParaRPr lang="ru-RU" sz="1100" dirty="0">
              <a:solidFill>
                <a:srgbClr val="002060"/>
              </a:solidFill>
            </a:endParaRPr>
          </a:p>
        </p:txBody>
      </p:sp>
      <p:pic>
        <p:nvPicPr>
          <p:cNvPr id="12" name="Рисунок 11">
            <a:extLst>
              <a:ext uri="{FF2B5EF4-FFF2-40B4-BE49-F238E27FC236}">
                <a16:creationId xmlns:a16="http://schemas.microsoft.com/office/drawing/2014/main" id="{E0F931E4-2934-13C4-2B49-644F6C94ABC7}"/>
              </a:ext>
            </a:extLst>
          </p:cNvPr>
          <p:cNvPicPr>
            <a:picLocks noChangeAspect="1"/>
          </p:cNvPicPr>
          <p:nvPr/>
        </p:nvPicPr>
        <p:blipFill>
          <a:blip r:embed="rId5"/>
          <a:stretch>
            <a:fillRect/>
          </a:stretch>
        </p:blipFill>
        <p:spPr>
          <a:xfrm>
            <a:off x="244481" y="5429541"/>
            <a:ext cx="1324259" cy="1253112"/>
          </a:xfrm>
          <a:prstGeom prst="rect">
            <a:avLst/>
          </a:prstGeom>
        </p:spPr>
      </p:pic>
      <p:sp>
        <p:nvSpPr>
          <p:cNvPr id="16" name="TextBox 15">
            <a:extLst>
              <a:ext uri="{FF2B5EF4-FFF2-40B4-BE49-F238E27FC236}">
                <a16:creationId xmlns:a16="http://schemas.microsoft.com/office/drawing/2014/main" id="{B8AD0BB4-17BD-3837-E7DB-525ADDF27C38}"/>
              </a:ext>
            </a:extLst>
          </p:cNvPr>
          <p:cNvSpPr txBox="1"/>
          <p:nvPr/>
        </p:nvSpPr>
        <p:spPr>
          <a:xfrm>
            <a:off x="1594607" y="5544556"/>
            <a:ext cx="10318458" cy="43088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Цель программы - создание условий для развития малого и среднего предпринимательства, а также физических лиц и индивидуальных предпринимателей, применяющих специальный налог «Налог на профессиональный доход».</a:t>
            </a:r>
          </a:p>
        </p:txBody>
      </p:sp>
      <p:sp>
        <p:nvSpPr>
          <p:cNvPr id="18" name="TextBox 17">
            <a:extLst>
              <a:ext uri="{FF2B5EF4-FFF2-40B4-BE49-F238E27FC236}">
                <a16:creationId xmlns:a16="http://schemas.microsoft.com/office/drawing/2014/main" id="{0DBF9C94-44D2-BF05-D02B-503B88BA7E2B}"/>
              </a:ext>
            </a:extLst>
          </p:cNvPr>
          <p:cNvSpPr txBox="1"/>
          <p:nvPr/>
        </p:nvSpPr>
        <p:spPr>
          <a:xfrm>
            <a:off x="1594607" y="5926304"/>
            <a:ext cx="10452683" cy="769441"/>
          </a:xfrm>
          <a:prstGeom prst="rect">
            <a:avLst/>
          </a:prstGeom>
          <a:noFill/>
        </p:spPr>
        <p:txBody>
          <a:bodyPr wrap="square">
            <a:spAutoFit/>
          </a:bodyPr>
          <a:lstStyle/>
          <a:p>
            <a:pPr marR="0" lvl="0" algn="just" defTabSz="914400" rtl="0" eaLnBrk="1" fontAlgn="auto" latinLnBrk="0" hangingPunct="1">
              <a:lnSpc>
                <a:spcPct val="100000"/>
              </a:lnSpc>
              <a:spcBef>
                <a:spcPts val="0"/>
              </a:spcBef>
              <a:spcAft>
                <a:spcPts val="0"/>
              </a:spcAft>
              <a:buClrTx/>
              <a:buSzTx/>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Основные мероприятия- поощрение субъектов малого и среднего предпринимательства, социального предпринимательства, внесших наиболее значимый вклад в развитие; финансовая поддержка субъектов малого и среднего предпринимательства и физических лиц, используемых специальный налоговый режим «налог на профессиональный доход»; оказание финансовой поддержки субъектам малого и среднего предпринимательства, включенным в реестр социальных предпринимателей.</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Сумма финансовых средств 2026 – 2028гг по 355000 руб. (ежегодно).</a:t>
            </a:r>
            <a:endParaRPr lang="ru-RU" dirty="0"/>
          </a:p>
        </p:txBody>
      </p:sp>
    </p:spTree>
    <p:extLst>
      <p:ext uri="{BB962C8B-B14F-4D97-AF65-F5344CB8AC3E}">
        <p14:creationId xmlns:p14="http://schemas.microsoft.com/office/powerpoint/2010/main" val="26529649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EA636E1C-6A50-B68F-CF07-799598C44566}"/>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CAF8EB39-D64C-5012-B22A-36218DBD1A4D}"/>
              </a:ext>
            </a:extLst>
          </p:cNvPr>
          <p:cNvSpPr txBox="1"/>
          <p:nvPr/>
        </p:nvSpPr>
        <p:spPr>
          <a:xfrm>
            <a:off x="1818313" y="142180"/>
            <a:ext cx="9842383" cy="600164"/>
          </a:xfrm>
          <a:prstGeom prst="rect">
            <a:avLst/>
          </a:prstGeom>
          <a:noFill/>
        </p:spPr>
        <p:txBody>
          <a:bodyPr wrap="square">
            <a:spAutoFit/>
          </a:bodyPr>
          <a:lstStyle/>
          <a:p>
            <a:pPr algn="ctr"/>
            <a:r>
              <a:rPr lang="ru-RU" sz="1100" b="1" dirty="0">
                <a:solidFill>
                  <a:srgbClr val="002060"/>
                </a:solidFill>
                <a:effectLst/>
                <a:latin typeface="Times New Roman" panose="02020603050405020304" pitchFamily="18" charset="0"/>
                <a:ea typeface="Times New Roman" panose="02020603050405020304" pitchFamily="18" charset="0"/>
              </a:rPr>
              <a:t>Муниципальная программа «Совершенствование гражданской обороны, защита населения и территории от чрезвычайных ситуаций, обеспечение пожарной безопасности Анучинского муниципального округа на 2025-2029 годы»</a:t>
            </a:r>
          </a:p>
          <a:p>
            <a:pPr algn="ctr"/>
            <a:r>
              <a:rPr lang="ru-RU" sz="1100" dirty="0">
                <a:solidFill>
                  <a:schemeClr val="bg2">
                    <a:lumMod val="10000"/>
                  </a:schemeClr>
                </a:solidFill>
                <a:latin typeface="Times New Roman" panose="02020603050405020304" pitchFamily="18" charset="0"/>
              </a:rPr>
              <a:t>Утверждена постановлением администрации Анучинского МО № 756 от 12.08.2024г</a:t>
            </a:r>
            <a:endParaRPr lang="ru-RU" sz="1100" dirty="0">
              <a:solidFill>
                <a:schemeClr val="bg2">
                  <a:lumMod val="10000"/>
                </a:schemeClr>
              </a:solidFill>
            </a:endParaRPr>
          </a:p>
        </p:txBody>
      </p:sp>
      <p:pic>
        <p:nvPicPr>
          <p:cNvPr id="4" name="Рисунок 3">
            <a:extLst>
              <a:ext uri="{FF2B5EF4-FFF2-40B4-BE49-F238E27FC236}">
                <a16:creationId xmlns:a16="http://schemas.microsoft.com/office/drawing/2014/main" id="{DC9AA1A0-A218-4A8C-B01B-FAF8FEF9B5B7}"/>
              </a:ext>
            </a:extLst>
          </p:cNvPr>
          <p:cNvPicPr>
            <a:picLocks noChangeAspect="1"/>
          </p:cNvPicPr>
          <p:nvPr/>
        </p:nvPicPr>
        <p:blipFill>
          <a:blip r:embed="rId3"/>
          <a:stretch>
            <a:fillRect/>
          </a:stretch>
        </p:blipFill>
        <p:spPr>
          <a:xfrm>
            <a:off x="185490" y="155989"/>
            <a:ext cx="1720907" cy="1337251"/>
          </a:xfrm>
          <a:prstGeom prst="rect">
            <a:avLst/>
          </a:prstGeom>
        </p:spPr>
      </p:pic>
      <p:sp>
        <p:nvSpPr>
          <p:cNvPr id="5" name="TextBox 4">
            <a:extLst>
              <a:ext uri="{FF2B5EF4-FFF2-40B4-BE49-F238E27FC236}">
                <a16:creationId xmlns:a16="http://schemas.microsoft.com/office/drawing/2014/main" id="{020CA748-70A4-5DB9-896E-FD3483138600}"/>
              </a:ext>
            </a:extLst>
          </p:cNvPr>
          <p:cNvSpPr txBox="1"/>
          <p:nvPr/>
        </p:nvSpPr>
        <p:spPr>
          <a:xfrm>
            <a:off x="1994482" y="616799"/>
            <a:ext cx="9926273" cy="938719"/>
          </a:xfrm>
          <a:prstGeom prst="rect">
            <a:avLst/>
          </a:prstGeom>
          <a:noFill/>
        </p:spPr>
        <p:txBody>
          <a:bodyPr wrap="square">
            <a:spAutoFit/>
          </a:bodyPr>
          <a:lstStyle/>
          <a:p>
            <a:pPr algn="just"/>
            <a:r>
              <a:rPr lang="ru-RU" sz="1100" dirty="0">
                <a:effectLst/>
                <a:latin typeface="Times New Roman" panose="02020603050405020304" pitchFamily="18" charset="0"/>
                <a:ea typeface="Times New Roman" panose="02020603050405020304" pitchFamily="18" charset="0"/>
              </a:rPr>
              <a:t>Цель программы - </a:t>
            </a:r>
            <a:r>
              <a:rPr lang="ru-RU" sz="1100" dirty="0">
                <a:latin typeface="Times New Roman" panose="02020603050405020304" pitchFamily="18" charset="0"/>
                <a:ea typeface="Times New Roman" panose="02020603050405020304" pitchFamily="18" charset="0"/>
              </a:rPr>
              <a:t>м</a:t>
            </a:r>
            <a:r>
              <a:rPr lang="ru-RU" sz="1100" dirty="0">
                <a:effectLst/>
                <a:latin typeface="Times New Roman" panose="02020603050405020304" pitchFamily="18" charset="0"/>
                <a:ea typeface="Times New Roman" panose="02020603050405020304" pitchFamily="18" charset="0"/>
              </a:rPr>
              <a:t>инимизация социального и экономического ущерба, наносимого населению и экономике Анучинского муниципального округа при возникновении чрезвычайных ситуаций природного и техногенного характера, пожаров и происшествий на водных объектах.</a:t>
            </a:r>
          </a:p>
          <a:p>
            <a:pPr algn="just"/>
            <a:r>
              <a:rPr lang="ru-RU" sz="1100" dirty="0">
                <a:latin typeface="Times New Roman" panose="02020603050405020304" pitchFamily="18" charset="0"/>
              </a:rPr>
              <a:t>Основные мероприятия – мероприятия по предупреждению и ликвидации чрезвычайных ситуаций природного и техногенного характера, выполнение мер пожарной безопасности по защите населенных пунктов от природных пожаров.</a:t>
            </a:r>
          </a:p>
          <a:p>
            <a:pPr algn="just"/>
            <a:r>
              <a:rPr lang="ru-RU" sz="1100" dirty="0">
                <a:latin typeface="Times New Roman" panose="02020603050405020304" pitchFamily="18" charset="0"/>
              </a:rPr>
              <a:t>Финансовые средства предусмотрены на 2026г – 3155000 руб., на 2027г -4070362,87руб., на 2028г – 1870000руб.</a:t>
            </a:r>
            <a:endParaRPr lang="ru-RU" sz="1100" dirty="0"/>
          </a:p>
        </p:txBody>
      </p:sp>
      <p:sp>
        <p:nvSpPr>
          <p:cNvPr id="6" name="TextBox 5">
            <a:extLst>
              <a:ext uri="{FF2B5EF4-FFF2-40B4-BE49-F238E27FC236}">
                <a16:creationId xmlns:a16="http://schemas.microsoft.com/office/drawing/2014/main" id="{C8F69C63-4987-7C25-F92C-A9F2BF7202C8}"/>
              </a:ext>
            </a:extLst>
          </p:cNvPr>
          <p:cNvSpPr txBox="1"/>
          <p:nvPr/>
        </p:nvSpPr>
        <p:spPr>
          <a:xfrm>
            <a:off x="1280864" y="1572153"/>
            <a:ext cx="10312719" cy="43088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a:t>
            </a:r>
            <a:r>
              <a:rPr lang="ru-RU" sz="1100" b="1" dirty="0">
                <a:solidFill>
                  <a:srgbClr val="070B5D"/>
                </a:solidFill>
                <a:latin typeface="Times New Roman" panose="02020603050405020304" pitchFamily="18" charset="0"/>
                <a:cs typeface="Times New Roman" panose="02020603050405020304" pitchFamily="18" charset="0"/>
              </a:rPr>
              <a:t>«Благоустройство территории населенных пунктов </a:t>
            </a: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 Анучинского муниципального округа»  на 2025-2027гг</a:t>
            </a:r>
          </a:p>
          <a:p>
            <a:pPr algn="ctr" fontAlgn="base">
              <a:spcBef>
                <a:spcPct val="0"/>
              </a:spcBef>
              <a:spcAft>
                <a:spcPct val="0"/>
              </a:spcAft>
              <a:defRPr/>
            </a:pPr>
            <a:r>
              <a:rPr lang="ru-RU" sz="1100" dirty="0">
                <a:solidFill>
                  <a:schemeClr val="bg2">
                    <a:lumMod val="10000"/>
                  </a:schemeClr>
                </a:solidFill>
                <a:latin typeface="Times New Roman" panose="02020603050405020304" pitchFamily="18" charset="0"/>
              </a:rPr>
              <a:t>Утверждена постановлением администрации Анучинского МО № 648 от 15.07.2024г</a:t>
            </a:r>
            <a:endPar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endParaRPr>
          </a:p>
        </p:txBody>
      </p:sp>
      <p:sp>
        <p:nvSpPr>
          <p:cNvPr id="7" name="TextBox 6">
            <a:extLst>
              <a:ext uri="{FF2B5EF4-FFF2-40B4-BE49-F238E27FC236}">
                <a16:creationId xmlns:a16="http://schemas.microsoft.com/office/drawing/2014/main" id="{837BBBA4-725F-85F0-ACB1-7B5DD8C8F1CD}"/>
              </a:ext>
            </a:extLst>
          </p:cNvPr>
          <p:cNvSpPr txBox="1"/>
          <p:nvPr/>
        </p:nvSpPr>
        <p:spPr>
          <a:xfrm>
            <a:off x="1994481" y="2009189"/>
            <a:ext cx="9984997" cy="938719"/>
          </a:xfrm>
          <a:prstGeom prst="rect">
            <a:avLst/>
          </a:prstGeom>
          <a:noFill/>
        </p:spPr>
        <p:txBody>
          <a:bodyPr wrap="square">
            <a:spAutoFit/>
          </a:bodyPr>
          <a:lstStyle/>
          <a:p>
            <a:r>
              <a:rPr lang="ru-RU" sz="1100" dirty="0">
                <a:effectLst/>
                <a:latin typeface="Times New Roman" panose="02020603050405020304" pitchFamily="18" charset="0"/>
                <a:ea typeface="Times New Roman" panose="02020603050405020304" pitchFamily="18" charset="0"/>
              </a:rPr>
              <a:t>Цель программы - Комплексное решение проблем благоустройства, обеспечение и улучшение внешнего вида территории Анучинского муниципального округа, способствующего комфортной жизнедеятельности, создание комфортных условий проживания и отдыха населения. </a:t>
            </a:r>
          </a:p>
          <a:p>
            <a:r>
              <a:rPr lang="ru-RU" sz="1100" dirty="0">
                <a:effectLst/>
                <a:latin typeface="Times New Roman" panose="02020603050405020304" pitchFamily="18" charset="0"/>
                <a:ea typeface="Times New Roman" panose="02020603050405020304" pitchFamily="18" charset="0"/>
              </a:rPr>
              <a:t>Основные мероприятия - озеленение населённых пунктов; уличное освещение; содержание объектов благоустройства; разработка и проведение экспертизы    проектно-сметной документации; приобретение машин и оборудование для благоустройства.</a:t>
            </a:r>
          </a:p>
          <a:p>
            <a:r>
              <a:rPr lang="ru-RU" sz="1100" dirty="0">
                <a:latin typeface="Times New Roman" panose="02020603050405020304" pitchFamily="18" charset="0"/>
              </a:rPr>
              <a:t>Финансовые средства предусмотрены на 2026г – 10500000 руб., на 2027г - 2028г по 6500000руб. ежегодно.</a:t>
            </a:r>
            <a:endParaRPr lang="ru-RU" sz="1100" dirty="0"/>
          </a:p>
        </p:txBody>
      </p:sp>
      <p:pic>
        <p:nvPicPr>
          <p:cNvPr id="8" name="Рисунок 7">
            <a:extLst>
              <a:ext uri="{FF2B5EF4-FFF2-40B4-BE49-F238E27FC236}">
                <a16:creationId xmlns:a16="http://schemas.microsoft.com/office/drawing/2014/main" id="{F21B19DA-673D-7404-890C-FC5AFF4405F4}"/>
              </a:ext>
            </a:extLst>
          </p:cNvPr>
          <p:cNvPicPr>
            <a:picLocks noChangeAspect="1"/>
          </p:cNvPicPr>
          <p:nvPr/>
        </p:nvPicPr>
        <p:blipFill>
          <a:blip r:embed="rId4"/>
          <a:stretch>
            <a:fillRect/>
          </a:stretch>
        </p:blipFill>
        <p:spPr>
          <a:xfrm>
            <a:off x="253977" y="1642511"/>
            <a:ext cx="1583932" cy="1305397"/>
          </a:xfrm>
          <a:prstGeom prst="rect">
            <a:avLst/>
          </a:prstGeom>
        </p:spPr>
      </p:pic>
      <p:sp>
        <p:nvSpPr>
          <p:cNvPr id="9" name="TextBox 8">
            <a:extLst>
              <a:ext uri="{FF2B5EF4-FFF2-40B4-BE49-F238E27FC236}">
                <a16:creationId xmlns:a16="http://schemas.microsoft.com/office/drawing/2014/main" id="{C11BD73F-A7A4-C982-F058-08385AF6B86B}"/>
              </a:ext>
            </a:extLst>
          </p:cNvPr>
          <p:cNvSpPr txBox="1"/>
          <p:nvPr/>
        </p:nvSpPr>
        <p:spPr>
          <a:xfrm>
            <a:off x="1906397" y="2964543"/>
            <a:ext cx="9486437" cy="600164"/>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a:t>
            </a:r>
            <a:r>
              <a:rPr lang="ru-RU" sz="1100" b="1" dirty="0">
                <a:solidFill>
                  <a:srgbClr val="070B5D"/>
                </a:solidFill>
                <a:latin typeface="Times New Roman" panose="02020603050405020304" pitchFamily="18" charset="0"/>
                <a:cs typeface="Times New Roman" panose="02020603050405020304" pitchFamily="18" charset="0"/>
              </a:rPr>
              <a:t>«Формирование современной городской среды населенных пунктов на территории </a:t>
            </a: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 Анучинского муниципального округа»  на 2025-2027гг</a:t>
            </a:r>
          </a:p>
          <a:p>
            <a:pPr algn="ctr" fontAlgn="base">
              <a:spcBef>
                <a:spcPct val="0"/>
              </a:spcBef>
              <a:spcAft>
                <a:spcPct val="0"/>
              </a:spcAft>
              <a:defRPr/>
            </a:pPr>
            <a:r>
              <a:rPr lang="ru-RU" sz="1100" dirty="0">
                <a:solidFill>
                  <a:schemeClr val="bg2">
                    <a:lumMod val="10000"/>
                  </a:schemeClr>
                </a:solidFill>
                <a:latin typeface="Times New Roman" panose="02020603050405020304" pitchFamily="18" charset="0"/>
              </a:rPr>
              <a:t>Утверждена постановлением администрации Анучинского МО № 649 от 15.07.2024г</a:t>
            </a:r>
            <a:endPar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endParaRPr>
          </a:p>
        </p:txBody>
      </p:sp>
      <p:pic>
        <p:nvPicPr>
          <p:cNvPr id="10" name="Рисунок 9">
            <a:extLst>
              <a:ext uri="{FF2B5EF4-FFF2-40B4-BE49-F238E27FC236}">
                <a16:creationId xmlns:a16="http://schemas.microsoft.com/office/drawing/2014/main" id="{3C436D0A-7C80-24BD-7439-556F813B29C2}"/>
              </a:ext>
            </a:extLst>
          </p:cNvPr>
          <p:cNvPicPr>
            <a:picLocks noChangeAspect="1"/>
          </p:cNvPicPr>
          <p:nvPr/>
        </p:nvPicPr>
        <p:blipFill>
          <a:blip r:embed="rId5"/>
          <a:stretch>
            <a:fillRect/>
          </a:stretch>
        </p:blipFill>
        <p:spPr>
          <a:xfrm>
            <a:off x="187176" y="3018266"/>
            <a:ext cx="1719221" cy="914479"/>
          </a:xfrm>
          <a:prstGeom prst="rect">
            <a:avLst/>
          </a:prstGeom>
        </p:spPr>
      </p:pic>
      <p:sp>
        <p:nvSpPr>
          <p:cNvPr id="11" name="TextBox 10">
            <a:extLst>
              <a:ext uri="{FF2B5EF4-FFF2-40B4-BE49-F238E27FC236}">
                <a16:creationId xmlns:a16="http://schemas.microsoft.com/office/drawing/2014/main" id="{3AA041A1-6852-1FF2-E6C5-C0A7F7E54FCB}"/>
              </a:ext>
            </a:extLst>
          </p:cNvPr>
          <p:cNvSpPr txBox="1"/>
          <p:nvPr/>
        </p:nvSpPr>
        <p:spPr>
          <a:xfrm>
            <a:off x="1994481" y="3564707"/>
            <a:ext cx="9573933" cy="600164"/>
          </a:xfrm>
          <a:prstGeom prst="rect">
            <a:avLst/>
          </a:prstGeom>
          <a:noFill/>
        </p:spPr>
        <p:txBody>
          <a:bodyPr wrap="square">
            <a:spAutoFit/>
          </a:bodyPr>
          <a:lstStyle/>
          <a:p>
            <a:pPr algn="just"/>
            <a:r>
              <a:rPr lang="ru-RU" sz="1100" dirty="0">
                <a:effectLst/>
                <a:latin typeface="Times New Roman" panose="02020603050405020304" pitchFamily="18" charset="0"/>
                <a:ea typeface="Calibri" panose="020F0502020204030204" pitchFamily="34" charset="0"/>
              </a:rPr>
              <a:t>Цель программы - повышение уровня благоустройства территорий  округа и создание благоприятных условий для проживания и отдыха населения.</a:t>
            </a:r>
          </a:p>
          <a:p>
            <a:pPr algn="just"/>
            <a:r>
              <a:rPr lang="ru-RU" sz="1100" dirty="0">
                <a:latin typeface="Times New Roman" panose="02020603050405020304" pitchFamily="18" charset="0"/>
              </a:rPr>
              <a:t>Основные мероприятия – расходы на поддержку муниципальных программ по благоустройству территории, благоустройство дворовых территорий, разработка проектно- сметной документации (2026 год -4128100,00 руб., 2027-2028гг – 8219543,00 руб. ежегодно)</a:t>
            </a:r>
            <a:endParaRPr lang="ru-RU" sz="1100" dirty="0"/>
          </a:p>
        </p:txBody>
      </p:sp>
    </p:spTree>
    <p:extLst>
      <p:ext uri="{BB962C8B-B14F-4D97-AF65-F5344CB8AC3E}">
        <p14:creationId xmlns:p14="http://schemas.microsoft.com/office/powerpoint/2010/main" val="6475742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E46CCD6E-6306-D600-0FC6-B5251DE9B87F}"/>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2B1B58C2-B2BA-AB9F-F1FA-994CA0B8AF0E}"/>
              </a:ext>
            </a:extLst>
          </p:cNvPr>
          <p:cNvSpPr txBox="1"/>
          <p:nvPr/>
        </p:nvSpPr>
        <p:spPr>
          <a:xfrm>
            <a:off x="2194718" y="137960"/>
            <a:ext cx="8147219" cy="43088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a:t>
            </a:r>
            <a:r>
              <a:rPr lang="ru-RU" sz="1100" b="1" dirty="0">
                <a:solidFill>
                  <a:srgbClr val="070B5D"/>
                </a:solidFill>
                <a:latin typeface="Times New Roman" panose="02020603050405020304" pitchFamily="18" charset="0"/>
                <a:cs typeface="Times New Roman" panose="02020603050405020304" pitchFamily="18" charset="0"/>
              </a:rPr>
              <a:t>«Сохранение и развитие культуры </a:t>
            </a: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Анучинского муниципального округа»  на 2025-2027гг</a:t>
            </a:r>
          </a:p>
          <a:p>
            <a:pPr algn="ctr" fontAlgn="base">
              <a:spcBef>
                <a:spcPct val="0"/>
              </a:spcBef>
              <a:spcAft>
                <a:spcPct val="0"/>
              </a:spcAft>
              <a:defRPr/>
            </a:pPr>
            <a:r>
              <a:rPr lang="ru-RU" sz="1100" dirty="0">
                <a:solidFill>
                  <a:schemeClr val="bg2">
                    <a:lumMod val="10000"/>
                  </a:schemeClr>
                </a:solidFill>
                <a:latin typeface="Times New Roman" panose="02020603050405020304" pitchFamily="18" charset="0"/>
              </a:rPr>
              <a:t>Утверждена постановлением администрации Анучинского МО № 879-па от 11.09.2024г</a:t>
            </a:r>
            <a:endPar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endParaRPr>
          </a:p>
        </p:txBody>
      </p:sp>
      <p:sp>
        <p:nvSpPr>
          <p:cNvPr id="4" name="TextBox 3">
            <a:extLst>
              <a:ext uri="{FF2B5EF4-FFF2-40B4-BE49-F238E27FC236}">
                <a16:creationId xmlns:a16="http://schemas.microsoft.com/office/drawing/2014/main" id="{F116F780-F919-E182-2C35-666493C2ECD5}"/>
              </a:ext>
            </a:extLst>
          </p:cNvPr>
          <p:cNvSpPr txBox="1"/>
          <p:nvPr/>
        </p:nvSpPr>
        <p:spPr>
          <a:xfrm>
            <a:off x="264603" y="437502"/>
            <a:ext cx="11662793" cy="538609"/>
          </a:xfrm>
          <a:prstGeom prst="rect">
            <a:avLst/>
          </a:prstGeom>
          <a:noFill/>
        </p:spPr>
        <p:txBody>
          <a:bodyPr wrap="square">
            <a:spAutoFit/>
          </a:bodyPr>
          <a:lstStyle/>
          <a:p>
            <a:r>
              <a:rPr lang="ru-RU" dirty="0"/>
              <a:t> </a:t>
            </a:r>
            <a:r>
              <a:rPr lang="ru-RU" sz="1100" dirty="0">
                <a:latin typeface="Times New Roman" panose="02020603050405020304" pitchFamily="18" charset="0"/>
                <a:cs typeface="Times New Roman" panose="02020603050405020304" pitchFamily="18" charset="0"/>
              </a:rPr>
              <a:t>Цель программы - создание благоприятных условий для творческого развития личности, повышения доступности и качества культурных благ для населения Анучинского муниципального округа.</a:t>
            </a:r>
          </a:p>
        </p:txBody>
      </p:sp>
      <p:pic>
        <p:nvPicPr>
          <p:cNvPr id="5" name="Рисунок 4">
            <a:extLst>
              <a:ext uri="{FF2B5EF4-FFF2-40B4-BE49-F238E27FC236}">
                <a16:creationId xmlns:a16="http://schemas.microsoft.com/office/drawing/2014/main" id="{A915A57C-2FCE-EB9F-9679-618501281224}"/>
              </a:ext>
            </a:extLst>
          </p:cNvPr>
          <p:cNvPicPr>
            <a:picLocks noChangeAspect="1"/>
          </p:cNvPicPr>
          <p:nvPr/>
        </p:nvPicPr>
        <p:blipFill>
          <a:blip r:embed="rId3"/>
          <a:stretch>
            <a:fillRect/>
          </a:stretch>
        </p:blipFill>
        <p:spPr>
          <a:xfrm>
            <a:off x="431235" y="1091996"/>
            <a:ext cx="2286198" cy="1268078"/>
          </a:xfrm>
          <a:prstGeom prst="rect">
            <a:avLst/>
          </a:prstGeom>
        </p:spPr>
      </p:pic>
      <p:pic>
        <p:nvPicPr>
          <p:cNvPr id="6" name="Рисунок 5">
            <a:extLst>
              <a:ext uri="{FF2B5EF4-FFF2-40B4-BE49-F238E27FC236}">
                <a16:creationId xmlns:a16="http://schemas.microsoft.com/office/drawing/2014/main" id="{5B0C3D96-5047-AEEF-B2AB-C85D352251E0}"/>
              </a:ext>
            </a:extLst>
          </p:cNvPr>
          <p:cNvPicPr>
            <a:picLocks noChangeAspect="1"/>
          </p:cNvPicPr>
          <p:nvPr/>
        </p:nvPicPr>
        <p:blipFill>
          <a:blip r:embed="rId4"/>
          <a:stretch>
            <a:fillRect/>
          </a:stretch>
        </p:blipFill>
        <p:spPr>
          <a:xfrm>
            <a:off x="3224769" y="1098092"/>
            <a:ext cx="2286198" cy="1255885"/>
          </a:xfrm>
          <a:prstGeom prst="rect">
            <a:avLst/>
          </a:prstGeom>
        </p:spPr>
      </p:pic>
      <p:pic>
        <p:nvPicPr>
          <p:cNvPr id="7" name="Рисунок 6">
            <a:extLst>
              <a:ext uri="{FF2B5EF4-FFF2-40B4-BE49-F238E27FC236}">
                <a16:creationId xmlns:a16="http://schemas.microsoft.com/office/drawing/2014/main" id="{741426AD-77F4-1922-8283-B8752F407AF1}"/>
              </a:ext>
            </a:extLst>
          </p:cNvPr>
          <p:cNvPicPr>
            <a:picLocks noChangeAspect="1"/>
          </p:cNvPicPr>
          <p:nvPr/>
        </p:nvPicPr>
        <p:blipFill>
          <a:blip r:embed="rId5"/>
          <a:stretch>
            <a:fillRect/>
          </a:stretch>
        </p:blipFill>
        <p:spPr>
          <a:xfrm>
            <a:off x="6095999" y="1091997"/>
            <a:ext cx="2286198" cy="1268078"/>
          </a:xfrm>
          <a:prstGeom prst="rect">
            <a:avLst/>
          </a:prstGeom>
        </p:spPr>
      </p:pic>
      <p:graphicFrame>
        <p:nvGraphicFramePr>
          <p:cNvPr id="8" name="Таблица 5">
            <a:extLst>
              <a:ext uri="{FF2B5EF4-FFF2-40B4-BE49-F238E27FC236}">
                <a16:creationId xmlns:a16="http://schemas.microsoft.com/office/drawing/2014/main" id="{A32C55F6-7C81-30A7-58E2-C53B0A8AE387}"/>
              </a:ext>
            </a:extLst>
          </p:cNvPr>
          <p:cNvGraphicFramePr>
            <a:graphicFrameLocks noGrp="1"/>
          </p:cNvGraphicFramePr>
          <p:nvPr>
            <p:extLst>
              <p:ext uri="{D42A27DB-BD31-4B8C-83A1-F6EECF244321}">
                <p14:modId xmlns:p14="http://schemas.microsoft.com/office/powerpoint/2010/main" val="500421676"/>
              </p:ext>
            </p:extLst>
          </p:nvPr>
        </p:nvGraphicFramePr>
        <p:xfrm>
          <a:off x="107657" y="2525526"/>
          <a:ext cx="11615904" cy="3283958"/>
        </p:xfrm>
        <a:graphic>
          <a:graphicData uri="http://schemas.openxmlformats.org/drawingml/2006/table">
            <a:tbl>
              <a:tblPr firstRow="1" bandRow="1">
                <a:tableStyleId>{8A107856-5554-42FB-B03E-39F5DBC370BA}</a:tableStyleId>
              </a:tblPr>
              <a:tblGrid>
                <a:gridCol w="8020124">
                  <a:extLst>
                    <a:ext uri="{9D8B030D-6E8A-4147-A177-3AD203B41FA5}">
                      <a16:colId xmlns:a16="http://schemas.microsoft.com/office/drawing/2014/main" val="4004397702"/>
                    </a:ext>
                  </a:extLst>
                </a:gridCol>
                <a:gridCol w="1193076">
                  <a:extLst>
                    <a:ext uri="{9D8B030D-6E8A-4147-A177-3AD203B41FA5}">
                      <a16:colId xmlns:a16="http://schemas.microsoft.com/office/drawing/2014/main" val="1128346509"/>
                    </a:ext>
                  </a:extLst>
                </a:gridCol>
                <a:gridCol w="1091968">
                  <a:extLst>
                    <a:ext uri="{9D8B030D-6E8A-4147-A177-3AD203B41FA5}">
                      <a16:colId xmlns:a16="http://schemas.microsoft.com/office/drawing/2014/main" val="2450224937"/>
                    </a:ext>
                  </a:extLst>
                </a:gridCol>
                <a:gridCol w="1310736">
                  <a:extLst>
                    <a:ext uri="{9D8B030D-6E8A-4147-A177-3AD203B41FA5}">
                      <a16:colId xmlns:a16="http://schemas.microsoft.com/office/drawing/2014/main" val="2607792796"/>
                    </a:ext>
                  </a:extLst>
                </a:gridCol>
              </a:tblGrid>
              <a:tr h="199504">
                <a:tc>
                  <a:txBody>
                    <a:bodyPr/>
                    <a:lstStyle/>
                    <a:p>
                      <a:r>
                        <a:rPr lang="ru-RU" sz="1000" dirty="0">
                          <a:latin typeface="Times New Roman" panose="02020603050405020304" pitchFamily="18" charset="0"/>
                          <a:cs typeface="Times New Roman" panose="02020603050405020304" pitchFamily="18" charset="0"/>
                        </a:rPr>
                        <a:t>Мероприятия</a:t>
                      </a:r>
                    </a:p>
                  </a:txBody>
                  <a:tcPr/>
                </a:tc>
                <a:tc>
                  <a:txBody>
                    <a:bodyPr/>
                    <a:lstStyle/>
                    <a:p>
                      <a:pPr algn="ctr"/>
                      <a:r>
                        <a:rPr lang="ru-RU" sz="1000" dirty="0">
                          <a:latin typeface="Times New Roman" panose="02020603050405020304" pitchFamily="18" charset="0"/>
                          <a:cs typeface="Times New Roman" panose="02020603050405020304" pitchFamily="18" charset="0"/>
                        </a:rPr>
                        <a:t>2026г</a:t>
                      </a:r>
                    </a:p>
                  </a:txBody>
                  <a:tcPr/>
                </a:tc>
                <a:tc>
                  <a:txBody>
                    <a:bodyPr/>
                    <a:lstStyle/>
                    <a:p>
                      <a:pPr algn="ctr"/>
                      <a:r>
                        <a:rPr lang="ru-RU" sz="1000" dirty="0">
                          <a:latin typeface="Times New Roman" panose="02020603050405020304" pitchFamily="18" charset="0"/>
                          <a:cs typeface="Times New Roman" panose="02020603050405020304" pitchFamily="18" charset="0"/>
                        </a:rPr>
                        <a:t>2027г</a:t>
                      </a:r>
                    </a:p>
                  </a:txBody>
                  <a:tcPr/>
                </a:tc>
                <a:tc>
                  <a:txBody>
                    <a:bodyPr/>
                    <a:lstStyle/>
                    <a:p>
                      <a:pPr algn="ctr"/>
                      <a:r>
                        <a:rPr lang="ru-RU" sz="1000" dirty="0">
                          <a:latin typeface="Times New Roman" panose="02020603050405020304" pitchFamily="18" charset="0"/>
                          <a:cs typeface="Times New Roman" panose="02020603050405020304" pitchFamily="18" charset="0"/>
                        </a:rPr>
                        <a:t>2028г</a:t>
                      </a:r>
                    </a:p>
                  </a:txBody>
                  <a:tcPr/>
                </a:tc>
                <a:extLst>
                  <a:ext uri="{0D108BD9-81ED-4DB2-BD59-A6C34878D82A}">
                    <a16:rowId xmlns:a16="http://schemas.microsoft.com/office/drawing/2014/main" val="1493131699"/>
                  </a:ext>
                </a:extLst>
              </a:tr>
              <a:tr h="2282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solidFill>
                            <a:schemeClr val="bg2">
                              <a:lumMod val="10000"/>
                            </a:schemeClr>
                          </a:solidFill>
                          <a:latin typeface="Times New Roman" panose="02020603050405020304" pitchFamily="18" charset="0"/>
                          <a:cs typeface="Times New Roman" panose="02020603050405020304" pitchFamily="18" charset="0"/>
                        </a:rPr>
                        <a:t>на обеспечение деятельности музеев</a:t>
                      </a:r>
                      <a:endParaRPr lang="ru-RU" sz="1000" dirty="0">
                        <a:latin typeface="Times New Roman" panose="02020603050405020304" pitchFamily="18" charset="0"/>
                        <a:cs typeface="Times New Roman" panose="02020603050405020304" pitchFamily="18" charset="0"/>
                      </a:endParaRPr>
                    </a:p>
                  </a:txBody>
                  <a:tcPr/>
                </a:tc>
                <a:tc>
                  <a:txBody>
                    <a:bodyPr/>
                    <a:lstStyle/>
                    <a:p>
                      <a:pPr algn="ctr" fontAlgn="t"/>
                      <a:r>
                        <a:rPr lang="ru-RU" sz="1000" b="0" i="0" u="none" strike="noStrike" dirty="0">
                          <a:solidFill>
                            <a:srgbClr val="000000"/>
                          </a:solidFill>
                          <a:latin typeface="Times New Roman"/>
                        </a:rPr>
                        <a:t>6363100,00</a:t>
                      </a:r>
                    </a:p>
                  </a:txBody>
                  <a:tcPr marL="7620" marR="7620" marT="7620" marB="0"/>
                </a:tc>
                <a:tc>
                  <a:txBody>
                    <a:bodyPr/>
                    <a:lstStyle/>
                    <a:p>
                      <a:pPr algn="ctr" fontAlgn="t"/>
                      <a:r>
                        <a:rPr lang="ru-RU" sz="1000" b="0" i="0" u="none" strike="noStrike" dirty="0">
                          <a:solidFill>
                            <a:srgbClr val="000000"/>
                          </a:solidFill>
                          <a:latin typeface="Times New Roman"/>
                        </a:rPr>
                        <a:t>5402793,00</a:t>
                      </a:r>
                    </a:p>
                  </a:txBody>
                  <a:tcPr marL="7620" marR="7620" marT="7620" marB="0"/>
                </a:tc>
                <a:tc>
                  <a:txBody>
                    <a:bodyPr/>
                    <a:lstStyle/>
                    <a:p>
                      <a:pPr algn="ctr" fontAlgn="t"/>
                      <a:r>
                        <a:rPr lang="ru-RU" sz="1000" b="0" i="0" u="none" strike="noStrike" dirty="0">
                          <a:solidFill>
                            <a:srgbClr val="000000"/>
                          </a:solidFill>
                          <a:latin typeface="Times New Roman"/>
                        </a:rPr>
                        <a:t>6268040,00</a:t>
                      </a:r>
                    </a:p>
                  </a:txBody>
                  <a:tcPr marL="7620" marR="7620" marT="7620" marB="0"/>
                </a:tc>
                <a:extLst>
                  <a:ext uri="{0D108BD9-81ED-4DB2-BD59-A6C34878D82A}">
                    <a16:rowId xmlns:a16="http://schemas.microsoft.com/office/drawing/2014/main" val="3632568038"/>
                  </a:ext>
                </a:extLst>
              </a:tr>
              <a:tr h="187629">
                <a:tc>
                  <a:txBody>
                    <a:bodyPr/>
                    <a:lstStyle/>
                    <a:p>
                      <a:pPr algn="just"/>
                      <a:r>
                        <a:rPr lang="ru-RU" sz="1000" dirty="0">
                          <a:latin typeface="Times New Roman" panose="02020603050405020304" pitchFamily="18" charset="0"/>
                          <a:cs typeface="Times New Roman" panose="02020603050405020304" pitchFamily="18" charset="0"/>
                        </a:rPr>
                        <a:t>капитальный ремонт и модернизация объектов, укрепление материально- технической базы учреждений культуры</a:t>
                      </a:r>
                    </a:p>
                  </a:txBody>
                  <a:tcPr/>
                </a:tc>
                <a:tc>
                  <a:txBody>
                    <a:bodyPr/>
                    <a:lstStyle/>
                    <a:p>
                      <a:pPr algn="ctr" fontAlgn="t"/>
                      <a:r>
                        <a:rPr lang="ru-RU" sz="1000" b="0" i="0" u="none" strike="noStrike" dirty="0">
                          <a:solidFill>
                            <a:srgbClr val="000000"/>
                          </a:solidFill>
                          <a:latin typeface="Times New Roman"/>
                        </a:rPr>
                        <a:t>12220002,00</a:t>
                      </a:r>
                    </a:p>
                  </a:txBody>
                  <a:tcPr marL="7620" marR="7620" marT="7620" marB="0"/>
                </a:tc>
                <a:tc>
                  <a:txBody>
                    <a:bodyPr/>
                    <a:lstStyle/>
                    <a:p>
                      <a:pPr algn="ctr" fontAlgn="t"/>
                      <a:r>
                        <a:rPr lang="ru-RU" sz="1000" b="0" i="0" u="none" strike="noStrike" dirty="0">
                          <a:solidFill>
                            <a:srgbClr val="000000"/>
                          </a:solidFill>
                          <a:latin typeface="Times New Roman"/>
                        </a:rPr>
                        <a:t>5140800,00</a:t>
                      </a:r>
                    </a:p>
                  </a:txBody>
                  <a:tcPr marL="7620" marR="7620" marT="7620" marB="0"/>
                </a:tc>
                <a:tc>
                  <a:txBody>
                    <a:bodyPr/>
                    <a:lstStyle/>
                    <a:p>
                      <a:pPr algn="ctr" fontAlgn="t"/>
                      <a:r>
                        <a:rPr lang="ru-RU" sz="1000" b="0" i="0" u="none" strike="noStrike" dirty="0">
                          <a:solidFill>
                            <a:srgbClr val="000000"/>
                          </a:solidFill>
                          <a:latin typeface="Times New Roman"/>
                        </a:rPr>
                        <a:t>5140800,00</a:t>
                      </a:r>
                    </a:p>
                  </a:txBody>
                  <a:tcPr marL="7620" marR="7620" marT="7620" marB="0"/>
                </a:tc>
                <a:extLst>
                  <a:ext uri="{0D108BD9-81ED-4DB2-BD59-A6C34878D82A}">
                    <a16:rowId xmlns:a16="http://schemas.microsoft.com/office/drawing/2014/main" val="273692698"/>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обеспечение деятельности МКУК КПЦ</a:t>
                      </a:r>
                    </a:p>
                  </a:txBody>
                  <a:tcPr/>
                </a:tc>
                <a:tc>
                  <a:txBody>
                    <a:bodyPr/>
                    <a:lstStyle/>
                    <a:p>
                      <a:pPr algn="ctr" fontAlgn="t"/>
                      <a:r>
                        <a:rPr lang="ru-RU" sz="1000" b="0" i="0" u="none" strike="noStrike" dirty="0">
                          <a:solidFill>
                            <a:srgbClr val="000000"/>
                          </a:solidFill>
                          <a:latin typeface="Times New Roman"/>
                        </a:rPr>
                        <a:t>81384800,00</a:t>
                      </a:r>
                    </a:p>
                  </a:txBody>
                  <a:tcPr marL="7620" marR="7620" marT="7620" marB="0"/>
                </a:tc>
                <a:tc>
                  <a:txBody>
                    <a:bodyPr/>
                    <a:lstStyle/>
                    <a:p>
                      <a:pPr algn="ctr" fontAlgn="t"/>
                      <a:r>
                        <a:rPr lang="ru-RU" sz="1000" b="0" i="0" u="none" strike="noStrike" dirty="0">
                          <a:solidFill>
                            <a:srgbClr val="000000"/>
                          </a:solidFill>
                          <a:latin typeface="Times New Roman"/>
                        </a:rPr>
                        <a:t>84904168,00</a:t>
                      </a:r>
                    </a:p>
                  </a:txBody>
                  <a:tcPr marL="7620" marR="7620" marT="7620" marB="0"/>
                </a:tc>
                <a:tc>
                  <a:txBody>
                    <a:bodyPr/>
                    <a:lstStyle/>
                    <a:p>
                      <a:pPr algn="ctr" fontAlgn="t"/>
                      <a:r>
                        <a:rPr lang="ru-RU" sz="1000" b="0" i="0" u="none" strike="noStrike" dirty="0">
                          <a:solidFill>
                            <a:srgbClr val="000000"/>
                          </a:solidFill>
                          <a:latin typeface="Times New Roman"/>
                        </a:rPr>
                        <a:t>88882000,00</a:t>
                      </a:r>
                    </a:p>
                  </a:txBody>
                  <a:tcPr marL="7620" marR="7620" marT="7620" marB="0"/>
                </a:tc>
                <a:extLst>
                  <a:ext uri="{0D108BD9-81ED-4DB2-BD59-A6C34878D82A}">
                    <a16:rowId xmlns:a16="http://schemas.microsoft.com/office/drawing/2014/main" val="1139457242"/>
                  </a:ext>
                </a:extLst>
              </a:tr>
              <a:tr h="2731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solidFill>
                            <a:schemeClr val="bg2">
                              <a:lumMod val="10000"/>
                            </a:schemeClr>
                          </a:solidFill>
                          <a:latin typeface="Times New Roman" panose="02020603050405020304" pitchFamily="18" charset="0"/>
                          <a:cs typeface="Times New Roman" panose="02020603050405020304" pitchFamily="18" charset="0"/>
                        </a:rPr>
                        <a:t>организация проведения культурно-массовых мероприятий</a:t>
                      </a:r>
                      <a:endParaRPr lang="ru-RU" sz="1000" dirty="0">
                        <a:latin typeface="Times New Roman" panose="02020603050405020304" pitchFamily="18" charset="0"/>
                        <a:cs typeface="Times New Roman" panose="02020603050405020304" pitchFamily="18" charset="0"/>
                      </a:endParaRPr>
                    </a:p>
                  </a:txBody>
                  <a:tcPr/>
                </a:tc>
                <a:tc>
                  <a:txBody>
                    <a:bodyPr/>
                    <a:lstStyle/>
                    <a:p>
                      <a:pPr algn="ctr" fontAlgn="t"/>
                      <a:r>
                        <a:rPr lang="ru-RU" sz="1000" b="0" i="0" u="none" strike="noStrike" dirty="0">
                          <a:solidFill>
                            <a:srgbClr val="000000"/>
                          </a:solidFill>
                          <a:latin typeface="Times New Roman"/>
                        </a:rPr>
                        <a:t>599000,00</a:t>
                      </a:r>
                    </a:p>
                  </a:txBody>
                  <a:tcPr marL="7620" marR="7620" marT="7620" marB="0"/>
                </a:tc>
                <a:tc>
                  <a:txBody>
                    <a:bodyPr/>
                    <a:lstStyle/>
                    <a:p>
                      <a:pPr algn="ctr" fontAlgn="t"/>
                      <a:r>
                        <a:rPr lang="ru-RU" sz="1000" b="0" i="0" u="none" strike="noStrike" dirty="0">
                          <a:solidFill>
                            <a:srgbClr val="000000"/>
                          </a:solidFill>
                          <a:latin typeface="Times New Roman"/>
                        </a:rPr>
                        <a:t>50000,00</a:t>
                      </a:r>
                    </a:p>
                  </a:txBody>
                  <a:tcPr marL="7620" marR="7620" marT="7620" marB="0"/>
                </a:tc>
                <a:tc>
                  <a:txBody>
                    <a:bodyPr/>
                    <a:lstStyle/>
                    <a:p>
                      <a:pPr algn="ctr" fontAlgn="t"/>
                      <a:r>
                        <a:rPr lang="ru-RU" sz="1000" b="0" i="0" u="none" strike="noStrike" dirty="0">
                          <a:solidFill>
                            <a:srgbClr val="000000"/>
                          </a:solidFill>
                          <a:latin typeface="Times New Roman"/>
                        </a:rPr>
                        <a:t>50000,00</a:t>
                      </a:r>
                    </a:p>
                  </a:txBody>
                  <a:tcPr marL="7620" marR="7620" marT="7620" marB="0"/>
                </a:tc>
                <a:extLst>
                  <a:ext uri="{0D108BD9-81ED-4DB2-BD59-A6C34878D82A}">
                    <a16:rowId xmlns:a16="http://schemas.microsoft.com/office/drawing/2014/main" val="2403831388"/>
                  </a:ext>
                </a:extLst>
              </a:tr>
              <a:tr h="273194">
                <a:tc>
                  <a:txBody>
                    <a:bodyPr/>
                    <a:lstStyle/>
                    <a:p>
                      <a:pPr lvl="0"/>
                      <a:r>
                        <a:rPr lang="ru-RU" sz="1000" dirty="0">
                          <a:solidFill>
                            <a:schemeClr val="bg2">
                              <a:lumMod val="10000"/>
                            </a:schemeClr>
                          </a:solidFill>
                          <a:latin typeface="Times New Roman" panose="02020603050405020304" pitchFamily="18" charset="0"/>
                          <a:cs typeface="Times New Roman" panose="02020603050405020304" pitchFamily="18" charset="0"/>
                        </a:rPr>
                        <a:t>поддержка и развитие самодеятельного художественного творчества, поддержка системы непрерывного профессионального образования работников культуры</a:t>
                      </a:r>
                      <a:endParaRPr lang="ru-RU" sz="1000" dirty="0">
                        <a:latin typeface="Times New Roman" panose="02020603050405020304" pitchFamily="18" charset="0"/>
                        <a:cs typeface="Times New Roman" panose="02020603050405020304" pitchFamily="18" charset="0"/>
                      </a:endParaRPr>
                    </a:p>
                  </a:txBody>
                  <a:tcPr/>
                </a:tc>
                <a:tc>
                  <a:txBody>
                    <a:bodyPr/>
                    <a:lstStyle/>
                    <a:p>
                      <a:pPr algn="ctr" fontAlgn="t"/>
                      <a:r>
                        <a:rPr lang="ru-RU" sz="1000" b="0" i="0" u="none" strike="noStrike" dirty="0">
                          <a:solidFill>
                            <a:srgbClr val="000000"/>
                          </a:solidFill>
                          <a:latin typeface="Times New Roman"/>
                        </a:rPr>
                        <a:t>562000,00</a:t>
                      </a:r>
                    </a:p>
                  </a:txBody>
                  <a:tcPr marL="7620" marR="7620" marT="7620" marB="0"/>
                </a:tc>
                <a:tc>
                  <a:txBody>
                    <a:bodyPr/>
                    <a:lstStyle/>
                    <a:p>
                      <a:pPr algn="ctr" fontAlgn="t"/>
                      <a:r>
                        <a:rPr lang="ru-RU" sz="1000" b="0" i="0" u="none" strike="noStrike" dirty="0">
                          <a:solidFill>
                            <a:srgbClr val="000000"/>
                          </a:solidFill>
                          <a:latin typeface="Times New Roman"/>
                        </a:rPr>
                        <a:t>125000,00</a:t>
                      </a:r>
                    </a:p>
                  </a:txBody>
                  <a:tcPr marL="7620" marR="7620" marT="7620" marB="0"/>
                </a:tc>
                <a:tc>
                  <a:txBody>
                    <a:bodyPr/>
                    <a:lstStyle/>
                    <a:p>
                      <a:pPr algn="ctr" fontAlgn="t"/>
                      <a:r>
                        <a:rPr lang="ru-RU" sz="1000" b="0" i="0" u="none" strike="noStrike" dirty="0">
                          <a:solidFill>
                            <a:srgbClr val="000000"/>
                          </a:solidFill>
                          <a:latin typeface="Times New Roman"/>
                        </a:rPr>
                        <a:t>125000,00</a:t>
                      </a:r>
                    </a:p>
                  </a:txBody>
                  <a:tcPr marL="7620" marR="7620" marT="7620" marB="0"/>
                </a:tc>
                <a:extLst>
                  <a:ext uri="{0D108BD9-81ED-4DB2-BD59-A6C34878D82A}">
                    <a16:rowId xmlns:a16="http://schemas.microsoft.com/office/drawing/2014/main" val="2855435566"/>
                  </a:ext>
                </a:extLst>
              </a:tr>
              <a:tr h="273194">
                <a:tc>
                  <a:txBody>
                    <a:bodyPr/>
                    <a:lstStyle/>
                    <a:p>
                      <a:r>
                        <a:rPr lang="ru-RU" sz="1000" dirty="0">
                          <a:latin typeface="Times New Roman" panose="02020603050405020304" pitchFamily="18" charset="0"/>
                          <a:cs typeface="Times New Roman" panose="02020603050405020304" pitchFamily="18" charset="0"/>
                        </a:rPr>
                        <a:t>Модернизация библиотек и комплектование книжных фондов</a:t>
                      </a:r>
                    </a:p>
                  </a:txBody>
                  <a:tcPr/>
                </a:tc>
                <a:tc>
                  <a:txBody>
                    <a:bodyPr/>
                    <a:lstStyle/>
                    <a:p>
                      <a:pPr algn="ctr" fontAlgn="t"/>
                      <a:r>
                        <a:rPr lang="ru-RU" sz="1000" b="0" i="0" u="none" strike="noStrike" dirty="0">
                          <a:solidFill>
                            <a:srgbClr val="000000"/>
                          </a:solidFill>
                          <a:latin typeface="Times New Roman"/>
                        </a:rPr>
                        <a:t>360616,80</a:t>
                      </a:r>
                    </a:p>
                  </a:txBody>
                  <a:tcPr marL="7620" marR="7620" marT="7620" marB="0"/>
                </a:tc>
                <a:tc>
                  <a:txBody>
                    <a:bodyPr/>
                    <a:lstStyle/>
                    <a:p>
                      <a:pPr algn="ctr" fontAlgn="t"/>
                      <a:r>
                        <a:rPr lang="ru-RU" sz="1000" b="0" i="0" u="none" strike="noStrike" dirty="0">
                          <a:solidFill>
                            <a:srgbClr val="000000"/>
                          </a:solidFill>
                          <a:latin typeface="Times New Roman"/>
                        </a:rPr>
                        <a:t>174844,50</a:t>
                      </a:r>
                    </a:p>
                  </a:txBody>
                  <a:tcPr marL="7620" marR="7620" marT="7620" marB="0"/>
                </a:tc>
                <a:tc>
                  <a:txBody>
                    <a:bodyPr/>
                    <a:lstStyle/>
                    <a:p>
                      <a:pPr algn="ctr" fontAlgn="t"/>
                      <a:r>
                        <a:rPr lang="ru-RU" sz="1000" b="0" i="0" u="none" strike="noStrike" dirty="0">
                          <a:solidFill>
                            <a:srgbClr val="000000"/>
                          </a:solidFill>
                          <a:latin typeface="Times New Roman"/>
                        </a:rPr>
                        <a:t>174844,50</a:t>
                      </a:r>
                    </a:p>
                  </a:txBody>
                  <a:tcPr marL="7620" marR="7620" marT="7620" marB="0"/>
                </a:tc>
                <a:extLst>
                  <a:ext uri="{0D108BD9-81ED-4DB2-BD59-A6C34878D82A}">
                    <a16:rowId xmlns:a16="http://schemas.microsoft.com/office/drawing/2014/main" val="3982998040"/>
                  </a:ext>
                </a:extLst>
              </a:tr>
              <a:tr h="2731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solidFill>
                            <a:schemeClr val="bg2">
                              <a:lumMod val="10000"/>
                            </a:schemeClr>
                          </a:solidFill>
                          <a:latin typeface="Times New Roman" panose="02020603050405020304" pitchFamily="18" charset="0"/>
                          <a:cs typeface="Times New Roman" panose="02020603050405020304" pitchFamily="18" charset="0"/>
                        </a:rPr>
                        <a:t>проведение реставрационных и ремонтных работ памятников истории и культуры</a:t>
                      </a:r>
                      <a:endParaRPr lang="ru-RU" sz="1000" dirty="0">
                        <a:latin typeface="Times New Roman" panose="02020603050405020304" pitchFamily="18" charset="0"/>
                        <a:cs typeface="Times New Roman" panose="02020603050405020304" pitchFamily="18" charset="0"/>
                      </a:endParaRPr>
                    </a:p>
                  </a:txBody>
                  <a:tcPr/>
                </a:tc>
                <a:tc>
                  <a:txBody>
                    <a:bodyPr/>
                    <a:lstStyle/>
                    <a:p>
                      <a:pPr algn="ctr" fontAlgn="t"/>
                      <a:r>
                        <a:rPr lang="ru-RU" sz="1000" b="0" i="0" u="none" strike="noStrike" dirty="0">
                          <a:solidFill>
                            <a:srgbClr val="000000"/>
                          </a:solidFill>
                          <a:latin typeface="Times New Roman"/>
                        </a:rPr>
                        <a:t>903000,00</a:t>
                      </a:r>
                    </a:p>
                  </a:txBody>
                  <a:tcPr marL="7620" marR="7620" marT="7620" marB="0"/>
                </a:tc>
                <a:tc>
                  <a:txBody>
                    <a:bodyPr/>
                    <a:lstStyle/>
                    <a:p>
                      <a:pPr algn="ctr" fontAlgn="t"/>
                      <a:endParaRPr lang="ru-RU" sz="1000" b="0" i="0" u="none" strike="noStrike" dirty="0">
                        <a:solidFill>
                          <a:srgbClr val="000000"/>
                        </a:solidFill>
                        <a:latin typeface="Times New Roman"/>
                      </a:endParaRPr>
                    </a:p>
                  </a:txBody>
                  <a:tcPr marL="7620" marR="7620" marT="7620" marB="0"/>
                </a:tc>
                <a:tc>
                  <a:txBody>
                    <a:bodyPr/>
                    <a:lstStyle/>
                    <a:p>
                      <a:pPr algn="ctr" fontAlgn="t"/>
                      <a:endParaRPr lang="ru-RU" sz="1000" b="0" i="0" u="none" strike="noStrike" dirty="0">
                        <a:solidFill>
                          <a:srgbClr val="000000"/>
                        </a:solidFill>
                        <a:latin typeface="Times New Roman"/>
                      </a:endParaRPr>
                    </a:p>
                  </a:txBody>
                  <a:tcPr marL="7620" marR="7620" marT="7620" marB="0"/>
                </a:tc>
                <a:extLst>
                  <a:ext uri="{0D108BD9-81ED-4DB2-BD59-A6C34878D82A}">
                    <a16:rowId xmlns:a16="http://schemas.microsoft.com/office/drawing/2014/main" val="2858905746"/>
                  </a:ext>
                </a:extLst>
              </a:tr>
              <a:tr h="273194">
                <a:tc>
                  <a:txBody>
                    <a:bodyPr/>
                    <a:lstStyle/>
                    <a:p>
                      <a:pPr lvl="0"/>
                      <a:r>
                        <a:rPr lang="ru-RU" sz="1000" dirty="0">
                          <a:solidFill>
                            <a:schemeClr val="bg2">
                              <a:lumMod val="10000"/>
                            </a:schemeClr>
                          </a:solidFill>
                          <a:latin typeface="Times New Roman" panose="02020603050405020304" pitchFamily="18" charset="0"/>
                          <a:cs typeface="Times New Roman" panose="02020603050405020304" pitchFamily="18" charset="0"/>
                        </a:rPr>
                        <a:t>благоустройство территорий, прилегающих к учреждениям культуры и искусства</a:t>
                      </a:r>
                      <a:endParaRPr lang="ru-RU" sz="1000" dirty="0">
                        <a:latin typeface="Times New Roman" panose="02020603050405020304" pitchFamily="18" charset="0"/>
                        <a:cs typeface="Times New Roman" panose="02020603050405020304" pitchFamily="18" charset="0"/>
                      </a:endParaRPr>
                    </a:p>
                  </a:txBody>
                  <a:tcPr/>
                </a:tc>
                <a:tc>
                  <a:txBody>
                    <a:bodyPr/>
                    <a:lstStyle/>
                    <a:p>
                      <a:pPr algn="ctr" fontAlgn="t"/>
                      <a:r>
                        <a:rPr lang="ru-RU" sz="1000" b="0" i="0" u="none" strike="noStrike" dirty="0">
                          <a:solidFill>
                            <a:srgbClr val="000000"/>
                          </a:solidFill>
                          <a:latin typeface="Times New Roman"/>
                        </a:rPr>
                        <a:t>180000,00</a:t>
                      </a:r>
                    </a:p>
                  </a:txBody>
                  <a:tcPr marL="7620" marR="7620" marT="7620" marB="0"/>
                </a:tc>
                <a:tc>
                  <a:txBody>
                    <a:bodyPr/>
                    <a:lstStyle/>
                    <a:p>
                      <a:pPr algn="ctr" fontAlgn="t"/>
                      <a:endParaRPr lang="ru-RU" sz="1000" b="0" i="0" u="none" strike="noStrike" dirty="0">
                        <a:solidFill>
                          <a:srgbClr val="000000"/>
                        </a:solidFill>
                        <a:latin typeface="Times New Roman"/>
                      </a:endParaRPr>
                    </a:p>
                  </a:txBody>
                  <a:tcPr marL="7620" marR="7620" marT="7620" marB="0"/>
                </a:tc>
                <a:tc>
                  <a:txBody>
                    <a:bodyPr/>
                    <a:lstStyle/>
                    <a:p>
                      <a:pPr algn="ctr" fontAlgn="t"/>
                      <a:endParaRPr lang="ru-RU" sz="1000" b="0" i="0" u="none" strike="noStrike" dirty="0">
                        <a:solidFill>
                          <a:srgbClr val="000000"/>
                        </a:solidFill>
                        <a:latin typeface="Times New Roman"/>
                      </a:endParaRPr>
                    </a:p>
                  </a:txBody>
                  <a:tcPr marL="7620" marR="7620" marT="7620" marB="0"/>
                </a:tc>
                <a:extLst>
                  <a:ext uri="{0D108BD9-81ED-4DB2-BD59-A6C34878D82A}">
                    <a16:rowId xmlns:a16="http://schemas.microsoft.com/office/drawing/2014/main" val="3183528460"/>
                  </a:ext>
                </a:extLst>
              </a:tr>
              <a:tr h="273194">
                <a:tc>
                  <a:txBody>
                    <a:bodyPr/>
                    <a:lstStyle/>
                    <a:p>
                      <a:pPr lvl="0"/>
                      <a:r>
                        <a:rPr lang="ru-RU" sz="1000" dirty="0">
                          <a:solidFill>
                            <a:schemeClr val="bg2">
                              <a:lumMod val="10000"/>
                            </a:schemeClr>
                          </a:solidFill>
                          <a:latin typeface="Times New Roman" panose="02020603050405020304" pitchFamily="18" charset="0"/>
                          <a:cs typeface="Times New Roman" panose="02020603050405020304" pitchFamily="18" charset="0"/>
                        </a:rPr>
                        <a:t>мероприятия по антитеррористической защищенности и противопожарной безопасности объектов культуры</a:t>
                      </a:r>
                      <a:endParaRPr lang="ru-RU" sz="1000" dirty="0">
                        <a:latin typeface="Times New Roman" panose="02020603050405020304" pitchFamily="18" charset="0"/>
                        <a:cs typeface="Times New Roman" panose="02020603050405020304" pitchFamily="18" charset="0"/>
                      </a:endParaRPr>
                    </a:p>
                  </a:txBody>
                  <a:tcPr/>
                </a:tc>
                <a:tc>
                  <a:txBody>
                    <a:bodyPr/>
                    <a:lstStyle/>
                    <a:p>
                      <a:pPr algn="ctr" fontAlgn="t"/>
                      <a:r>
                        <a:rPr lang="ru-RU" sz="1000" b="0" i="0" u="none" strike="noStrike" dirty="0">
                          <a:solidFill>
                            <a:srgbClr val="000000"/>
                          </a:solidFill>
                          <a:latin typeface="Times New Roman"/>
                        </a:rPr>
                        <a:t>6761000,00</a:t>
                      </a:r>
                    </a:p>
                  </a:txBody>
                  <a:tcPr marL="7620" marR="7620" marT="7620" marB="0"/>
                </a:tc>
                <a:tc>
                  <a:txBody>
                    <a:bodyPr/>
                    <a:lstStyle/>
                    <a:p>
                      <a:pPr algn="ctr" fontAlgn="t"/>
                      <a:r>
                        <a:rPr lang="ru-RU" sz="1000" b="0" i="0" u="none" strike="noStrike" dirty="0">
                          <a:solidFill>
                            <a:srgbClr val="000000"/>
                          </a:solidFill>
                          <a:latin typeface="Times New Roman"/>
                        </a:rPr>
                        <a:t>1620900,00</a:t>
                      </a:r>
                    </a:p>
                  </a:txBody>
                  <a:tcPr marL="7620" marR="7620" marT="7620" marB="0"/>
                </a:tc>
                <a:tc>
                  <a:txBody>
                    <a:bodyPr/>
                    <a:lstStyle/>
                    <a:p>
                      <a:pPr algn="ctr" fontAlgn="t"/>
                      <a:r>
                        <a:rPr lang="ru-RU" sz="1000" b="0" i="0" u="none" strike="noStrike" dirty="0">
                          <a:solidFill>
                            <a:srgbClr val="000000"/>
                          </a:solidFill>
                          <a:latin typeface="Times New Roman"/>
                        </a:rPr>
                        <a:t>514100,00</a:t>
                      </a:r>
                    </a:p>
                  </a:txBody>
                  <a:tcPr marL="7620" marR="7620" marT="7620" marB="0"/>
                </a:tc>
                <a:extLst>
                  <a:ext uri="{0D108BD9-81ED-4DB2-BD59-A6C34878D82A}">
                    <a16:rowId xmlns:a16="http://schemas.microsoft.com/office/drawing/2014/main" val="2617232305"/>
                  </a:ext>
                </a:extLst>
              </a:tr>
              <a:tr h="273194">
                <a:tc>
                  <a:txBody>
                    <a:bodyPr/>
                    <a:lstStyle/>
                    <a:p>
                      <a:pPr lvl="0"/>
                      <a:r>
                        <a:rPr lang="ru-RU" sz="1000" b="0" dirty="0">
                          <a:solidFill>
                            <a:schemeClr val="bg2">
                              <a:lumMod val="10000"/>
                            </a:schemeClr>
                          </a:solidFill>
                          <a:latin typeface="Times New Roman" panose="02020603050405020304" pitchFamily="18" charset="0"/>
                          <a:cs typeface="Times New Roman" panose="02020603050405020304" pitchFamily="18" charset="0"/>
                        </a:rPr>
                        <a:t>выполнение ДШИ </a:t>
                      </a:r>
                      <a:r>
                        <a:rPr lang="ru-RU" sz="1000" b="0" dirty="0" err="1">
                          <a:solidFill>
                            <a:schemeClr val="bg2">
                              <a:lumMod val="10000"/>
                            </a:schemeClr>
                          </a:solidFill>
                          <a:latin typeface="Times New Roman" panose="02020603050405020304" pitchFamily="18" charset="0"/>
                          <a:cs typeface="Times New Roman" panose="02020603050405020304" pitchFamily="18" charset="0"/>
                        </a:rPr>
                        <a:t>с.Анучино</a:t>
                      </a:r>
                      <a:r>
                        <a:rPr lang="ru-RU" sz="1000" b="0" dirty="0">
                          <a:solidFill>
                            <a:schemeClr val="bg2">
                              <a:lumMod val="10000"/>
                            </a:schemeClr>
                          </a:solidFill>
                          <a:latin typeface="Times New Roman" panose="02020603050405020304" pitchFamily="18" charset="0"/>
                          <a:cs typeface="Times New Roman" panose="02020603050405020304" pitchFamily="18" charset="0"/>
                        </a:rPr>
                        <a:t> муниципальных заданий</a:t>
                      </a:r>
                      <a:endParaRPr lang="ru-RU" sz="1000" dirty="0">
                        <a:latin typeface="Times New Roman" panose="02020603050405020304" pitchFamily="18" charset="0"/>
                        <a:cs typeface="Times New Roman" panose="02020603050405020304" pitchFamily="18" charset="0"/>
                      </a:endParaRPr>
                    </a:p>
                  </a:txBody>
                  <a:tcPr/>
                </a:tc>
                <a:tc>
                  <a:txBody>
                    <a:bodyPr/>
                    <a:lstStyle/>
                    <a:p>
                      <a:pPr algn="ctr" fontAlgn="t"/>
                      <a:r>
                        <a:rPr lang="ru-RU" sz="1000" b="0" i="0" u="none" strike="noStrike" dirty="0">
                          <a:solidFill>
                            <a:srgbClr val="000000"/>
                          </a:solidFill>
                          <a:latin typeface="Times New Roman"/>
                        </a:rPr>
                        <a:t>13880500,00</a:t>
                      </a:r>
                    </a:p>
                  </a:txBody>
                  <a:tcPr marL="7620" marR="7620" marT="7620" marB="0"/>
                </a:tc>
                <a:tc>
                  <a:txBody>
                    <a:bodyPr/>
                    <a:lstStyle/>
                    <a:p>
                      <a:pPr algn="ctr" fontAlgn="t"/>
                      <a:r>
                        <a:rPr lang="ru-RU" sz="1000" b="0" i="0" u="none" strike="noStrike" dirty="0">
                          <a:solidFill>
                            <a:srgbClr val="000000"/>
                          </a:solidFill>
                          <a:latin typeface="Times New Roman"/>
                        </a:rPr>
                        <a:t>15030500,00</a:t>
                      </a:r>
                    </a:p>
                  </a:txBody>
                  <a:tcPr marL="7620" marR="7620" marT="7620" marB="0"/>
                </a:tc>
                <a:tc>
                  <a:txBody>
                    <a:bodyPr/>
                    <a:lstStyle/>
                    <a:p>
                      <a:pPr algn="ctr" fontAlgn="t"/>
                      <a:r>
                        <a:rPr lang="ru-RU" sz="1000" b="0" i="0" u="none" strike="noStrike" dirty="0">
                          <a:solidFill>
                            <a:srgbClr val="000000"/>
                          </a:solidFill>
                          <a:latin typeface="Times New Roman"/>
                        </a:rPr>
                        <a:t>16129600,00</a:t>
                      </a:r>
                    </a:p>
                  </a:txBody>
                  <a:tcPr marL="7620" marR="7620" marT="7620" marB="0"/>
                </a:tc>
                <a:extLst>
                  <a:ext uri="{0D108BD9-81ED-4DB2-BD59-A6C34878D82A}">
                    <a16:rowId xmlns:a16="http://schemas.microsoft.com/office/drawing/2014/main" val="3946203392"/>
                  </a:ext>
                </a:extLst>
              </a:tr>
              <a:tr h="273194">
                <a:tc>
                  <a:txBody>
                    <a:bodyPr/>
                    <a:lstStyle/>
                    <a:p>
                      <a:pPr lvl="0"/>
                      <a:endParaRPr lang="ru-RU" sz="1000" dirty="0">
                        <a:latin typeface="Times New Roman" panose="02020603050405020304" pitchFamily="18" charset="0"/>
                        <a:cs typeface="Times New Roman" panose="02020603050405020304" pitchFamily="18" charset="0"/>
                      </a:endParaRPr>
                    </a:p>
                  </a:txBody>
                  <a:tcPr/>
                </a:tc>
                <a:tc>
                  <a:txBody>
                    <a:bodyPr/>
                    <a:lstStyle/>
                    <a:p>
                      <a:pPr algn="ctr" fontAlgn="t"/>
                      <a:endParaRPr lang="ru-RU" sz="1000" b="0" i="0" u="none" strike="noStrike" dirty="0">
                        <a:solidFill>
                          <a:srgbClr val="000000"/>
                        </a:solidFill>
                        <a:latin typeface="Times New Roman"/>
                      </a:endParaRPr>
                    </a:p>
                  </a:txBody>
                  <a:tcPr marL="7620" marR="7620" marT="7620" marB="0"/>
                </a:tc>
                <a:tc>
                  <a:txBody>
                    <a:bodyPr/>
                    <a:lstStyle/>
                    <a:p>
                      <a:pPr algn="ctr" fontAlgn="t"/>
                      <a:endParaRPr lang="ru-RU" sz="1000" b="0" i="0" u="none" strike="noStrike" dirty="0">
                        <a:solidFill>
                          <a:srgbClr val="000000"/>
                        </a:solidFill>
                        <a:latin typeface="Times New Roman"/>
                      </a:endParaRPr>
                    </a:p>
                  </a:txBody>
                  <a:tcPr marL="7620" marR="7620" marT="7620" marB="0"/>
                </a:tc>
                <a:tc>
                  <a:txBody>
                    <a:bodyPr/>
                    <a:lstStyle/>
                    <a:p>
                      <a:pPr algn="ctr" fontAlgn="t"/>
                      <a:endParaRPr lang="ru-RU" sz="1000" b="0" i="0" u="none" strike="noStrike" dirty="0">
                        <a:solidFill>
                          <a:srgbClr val="000000"/>
                        </a:solidFill>
                        <a:latin typeface="Times New Roman"/>
                      </a:endParaRPr>
                    </a:p>
                  </a:txBody>
                  <a:tcPr marL="7620" marR="7620" marT="7620" marB="0"/>
                </a:tc>
                <a:extLst>
                  <a:ext uri="{0D108BD9-81ED-4DB2-BD59-A6C34878D82A}">
                    <a16:rowId xmlns:a16="http://schemas.microsoft.com/office/drawing/2014/main" val="2674119700"/>
                  </a:ext>
                </a:extLst>
              </a:tr>
            </a:tbl>
          </a:graphicData>
        </a:graphic>
      </p:graphicFrame>
    </p:spTree>
    <p:extLst>
      <p:ext uri="{BB962C8B-B14F-4D97-AF65-F5344CB8AC3E}">
        <p14:creationId xmlns:p14="http://schemas.microsoft.com/office/powerpoint/2010/main" val="6156710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FF0720BE-3EAD-3849-78D7-5A363D01E11C}"/>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CDFA31D3-D1B6-3CE6-AFEA-1313E82E4EEA}"/>
              </a:ext>
            </a:extLst>
          </p:cNvPr>
          <p:cNvSpPr txBox="1"/>
          <p:nvPr/>
        </p:nvSpPr>
        <p:spPr>
          <a:xfrm>
            <a:off x="1157680" y="86068"/>
            <a:ext cx="10153419" cy="43088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a:t>
            </a:r>
            <a:r>
              <a:rPr lang="ru-RU" sz="1100" b="1" dirty="0">
                <a:solidFill>
                  <a:srgbClr val="070B5D"/>
                </a:solidFill>
                <a:latin typeface="Times New Roman" panose="02020603050405020304" pitchFamily="18" charset="0"/>
                <a:cs typeface="Times New Roman" panose="02020603050405020304" pitchFamily="18" charset="0"/>
              </a:rPr>
              <a:t>«Укрепление общественного здоровья </a:t>
            </a: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  в Анучинском муниципальном округе»  на 2025-2029гг</a:t>
            </a:r>
          </a:p>
          <a:p>
            <a:pPr algn="ctr" fontAlgn="base">
              <a:spcBef>
                <a:spcPct val="0"/>
              </a:spcBef>
              <a:spcAft>
                <a:spcPct val="0"/>
              </a:spcAft>
              <a:defRPr/>
            </a:pPr>
            <a:r>
              <a:rPr lang="ru-RU" sz="1100" dirty="0">
                <a:solidFill>
                  <a:schemeClr val="bg2">
                    <a:lumMod val="10000"/>
                  </a:schemeClr>
                </a:solidFill>
                <a:latin typeface="Times New Roman" panose="02020603050405020304" pitchFamily="18" charset="0"/>
              </a:rPr>
              <a:t>Утверждена постановлением администрации Анучинского МО № 867 от 11.09.2024г</a:t>
            </a:r>
            <a:endPar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endParaRPr>
          </a:p>
        </p:txBody>
      </p:sp>
      <p:pic>
        <p:nvPicPr>
          <p:cNvPr id="4" name="Рисунок 3">
            <a:extLst>
              <a:ext uri="{FF2B5EF4-FFF2-40B4-BE49-F238E27FC236}">
                <a16:creationId xmlns:a16="http://schemas.microsoft.com/office/drawing/2014/main" id="{4DF41FD1-806A-411B-925C-16B756417CA4}"/>
              </a:ext>
            </a:extLst>
          </p:cNvPr>
          <p:cNvPicPr>
            <a:picLocks noChangeAspect="1"/>
          </p:cNvPicPr>
          <p:nvPr/>
        </p:nvPicPr>
        <p:blipFill>
          <a:blip r:embed="rId3"/>
          <a:stretch>
            <a:fillRect/>
          </a:stretch>
        </p:blipFill>
        <p:spPr>
          <a:xfrm>
            <a:off x="276779" y="165353"/>
            <a:ext cx="1615580" cy="1158340"/>
          </a:xfrm>
          <a:prstGeom prst="rect">
            <a:avLst/>
          </a:prstGeom>
        </p:spPr>
      </p:pic>
      <p:sp>
        <p:nvSpPr>
          <p:cNvPr id="5" name="TextBox 4">
            <a:extLst>
              <a:ext uri="{FF2B5EF4-FFF2-40B4-BE49-F238E27FC236}">
                <a16:creationId xmlns:a16="http://schemas.microsoft.com/office/drawing/2014/main" id="{BD48A0D2-FD9E-7341-5022-0C45E21E4F60}"/>
              </a:ext>
            </a:extLst>
          </p:cNvPr>
          <p:cNvSpPr txBox="1"/>
          <p:nvPr/>
        </p:nvSpPr>
        <p:spPr>
          <a:xfrm>
            <a:off x="1971412" y="554252"/>
            <a:ext cx="10008066" cy="769441"/>
          </a:xfrm>
          <a:prstGeom prst="rect">
            <a:avLst/>
          </a:prstGeom>
          <a:noFill/>
        </p:spPr>
        <p:txBody>
          <a:bodyPr wrap="square">
            <a:spAutoFit/>
          </a:bodyPr>
          <a:lstStyle/>
          <a:p>
            <a:r>
              <a:rPr lang="ru-RU" sz="1100" dirty="0">
                <a:effectLst/>
                <a:latin typeface="Times New Roman" panose="02020603050405020304" pitchFamily="18" charset="0"/>
                <a:ea typeface="Calibri" panose="020F0502020204030204" pitchFamily="34" charset="0"/>
              </a:rPr>
              <a:t>Цель программы - снижение смертности трудоспособного населения Анучинского муниципального округа за счет обеспечения увеличения доли граждан, ведущих здоровый образ жизни.</a:t>
            </a:r>
            <a:r>
              <a:rPr lang="ru-RU" sz="1100" dirty="0">
                <a:latin typeface="Times New Roman" panose="02020603050405020304" pitchFamily="18" charset="0"/>
                <a:cs typeface="Times New Roman" panose="02020603050405020304" pitchFamily="18" charset="0"/>
              </a:rPr>
              <a:t> </a:t>
            </a:r>
          </a:p>
          <a:p>
            <a:r>
              <a:rPr lang="ru-RU" sz="1100" dirty="0">
                <a:latin typeface="Times New Roman" panose="02020603050405020304" pitchFamily="18" charset="0"/>
                <a:cs typeface="Times New Roman" panose="02020603050405020304" pitchFamily="18" charset="0"/>
              </a:rPr>
              <a:t>Мероприятия данной программы направлены на проведение информационно-коммуникационной кампании. Предусмотрены финансовые средства на 2026 – 2028гг в сумме по 165000,00 рублей. (ежегодно).</a:t>
            </a:r>
            <a:endParaRPr lang="ru-RU" sz="1100" dirty="0"/>
          </a:p>
        </p:txBody>
      </p:sp>
      <p:sp>
        <p:nvSpPr>
          <p:cNvPr id="6" name="TextBox 5">
            <a:extLst>
              <a:ext uri="{FF2B5EF4-FFF2-40B4-BE49-F238E27FC236}">
                <a16:creationId xmlns:a16="http://schemas.microsoft.com/office/drawing/2014/main" id="{00D09195-B549-93AA-90FF-1A3567C605A1}"/>
              </a:ext>
            </a:extLst>
          </p:cNvPr>
          <p:cNvSpPr txBox="1"/>
          <p:nvPr/>
        </p:nvSpPr>
        <p:spPr>
          <a:xfrm>
            <a:off x="1685809" y="1323693"/>
            <a:ext cx="9831840" cy="600164"/>
          </a:xfrm>
          <a:prstGeom prst="rect">
            <a:avLst/>
          </a:prstGeom>
          <a:noFill/>
        </p:spPr>
        <p:txBody>
          <a:bodyPr wrap="square">
            <a:spAutoFit/>
          </a:bodyPr>
          <a:lstStyle/>
          <a:p>
            <a:pPr algn="ctr"/>
            <a:r>
              <a:rPr lang="ru-RU" sz="1100" b="1" dirty="0">
                <a:solidFill>
                  <a:srgbClr val="002060"/>
                </a:solidFill>
                <a:effectLst/>
                <a:latin typeface="Times New Roman" panose="02020603050405020304" pitchFamily="18" charset="0"/>
                <a:ea typeface="Times New Roman" panose="02020603050405020304" pitchFamily="18" charset="0"/>
              </a:rPr>
              <a:t>Муниципальная программа «Капитальный ремонт гидротехнических сооружений, на территории Анучинского муниципального округа» </a:t>
            </a:r>
          </a:p>
          <a:p>
            <a:pPr algn="ctr"/>
            <a:r>
              <a:rPr lang="ru-RU" sz="1100" b="1" dirty="0">
                <a:solidFill>
                  <a:srgbClr val="002060"/>
                </a:solidFill>
                <a:effectLst/>
                <a:latin typeface="Times New Roman" panose="02020603050405020304" pitchFamily="18" charset="0"/>
                <a:ea typeface="Times New Roman" panose="02020603050405020304" pitchFamily="18" charset="0"/>
              </a:rPr>
              <a:t>на 2025-2029</a:t>
            </a:r>
            <a:r>
              <a:rPr lang="en-US" sz="1100" b="1" dirty="0">
                <a:solidFill>
                  <a:srgbClr val="002060"/>
                </a:solidFill>
                <a:effectLst/>
                <a:latin typeface="Times New Roman" panose="02020603050405020304" pitchFamily="18" charset="0"/>
                <a:ea typeface="Times New Roman" panose="02020603050405020304" pitchFamily="18" charset="0"/>
              </a:rPr>
              <a:t> </a:t>
            </a:r>
            <a:r>
              <a:rPr lang="ru-RU" sz="1100" b="1" dirty="0">
                <a:solidFill>
                  <a:srgbClr val="002060"/>
                </a:solidFill>
                <a:effectLst/>
                <a:latin typeface="Times New Roman" panose="02020603050405020304" pitchFamily="18" charset="0"/>
                <a:ea typeface="Times New Roman" panose="02020603050405020304" pitchFamily="18" charset="0"/>
              </a:rPr>
              <a:t>гг.</a:t>
            </a:r>
          </a:p>
          <a:p>
            <a:pPr algn="ctr"/>
            <a:r>
              <a:rPr lang="ru-RU" sz="1100" dirty="0">
                <a:solidFill>
                  <a:schemeClr val="bg2">
                    <a:lumMod val="10000"/>
                  </a:schemeClr>
                </a:solidFill>
                <a:latin typeface="Times New Roman" panose="02020603050405020304" pitchFamily="18" charset="0"/>
              </a:rPr>
              <a:t>Утверждена постановлением администрации Анучинского МО № 864 от 10.09.2024г.</a:t>
            </a:r>
            <a:endParaRPr lang="ru-RU" sz="1100" dirty="0">
              <a:solidFill>
                <a:srgbClr val="002060"/>
              </a:solidFill>
            </a:endParaRPr>
          </a:p>
        </p:txBody>
      </p:sp>
      <p:pic>
        <p:nvPicPr>
          <p:cNvPr id="7" name="Рисунок 6">
            <a:extLst>
              <a:ext uri="{FF2B5EF4-FFF2-40B4-BE49-F238E27FC236}">
                <a16:creationId xmlns:a16="http://schemas.microsoft.com/office/drawing/2014/main" id="{28F10007-9EBB-F7B2-2DF8-A43A28FBA77E}"/>
              </a:ext>
            </a:extLst>
          </p:cNvPr>
          <p:cNvPicPr>
            <a:picLocks noChangeAspect="1"/>
          </p:cNvPicPr>
          <p:nvPr/>
        </p:nvPicPr>
        <p:blipFill>
          <a:blip r:embed="rId4"/>
          <a:stretch>
            <a:fillRect/>
          </a:stretch>
        </p:blipFill>
        <p:spPr>
          <a:xfrm>
            <a:off x="176169" y="1574736"/>
            <a:ext cx="1510075" cy="1113784"/>
          </a:xfrm>
          <a:prstGeom prst="rect">
            <a:avLst/>
          </a:prstGeom>
        </p:spPr>
      </p:pic>
      <p:sp>
        <p:nvSpPr>
          <p:cNvPr id="8" name="TextBox 7">
            <a:extLst>
              <a:ext uri="{FF2B5EF4-FFF2-40B4-BE49-F238E27FC236}">
                <a16:creationId xmlns:a16="http://schemas.microsoft.com/office/drawing/2014/main" id="{41B52ACF-189C-52DA-96E4-393241985AEE}"/>
              </a:ext>
            </a:extLst>
          </p:cNvPr>
          <p:cNvSpPr txBox="1"/>
          <p:nvPr/>
        </p:nvSpPr>
        <p:spPr>
          <a:xfrm>
            <a:off x="1799278" y="1919078"/>
            <a:ext cx="9949286" cy="769441"/>
          </a:xfrm>
          <a:prstGeom prst="rect">
            <a:avLst/>
          </a:prstGeom>
          <a:noFill/>
        </p:spPr>
        <p:txBody>
          <a:bodyPr wrap="square">
            <a:spAutoFit/>
          </a:bodyPr>
          <a:lstStyle/>
          <a:p>
            <a:r>
              <a:rPr lang="ru-RU" sz="1100" dirty="0">
                <a:effectLst/>
                <a:latin typeface="Times New Roman" panose="02020603050405020304" pitchFamily="18" charset="0"/>
                <a:ea typeface="Times New Roman" panose="02020603050405020304" pitchFamily="18" charset="0"/>
              </a:rPr>
              <a:t>Цель программы - о</a:t>
            </a:r>
            <a:r>
              <a:rPr lang="ru-RU" sz="1100" dirty="0">
                <a:effectLst/>
                <a:latin typeface="Times New Roman" panose="02020603050405020304" pitchFamily="18" charset="0"/>
                <a:ea typeface="Calibri" panose="020F0502020204030204" pitchFamily="34" charset="0"/>
              </a:rPr>
              <a:t>беспечение защиты населения и объектов экономики   Анучинского муниципального округа от наводнения и иного негативного воздействия вод.</a:t>
            </a:r>
          </a:p>
          <a:p>
            <a:r>
              <a:rPr lang="ru-RU" sz="1100" dirty="0">
                <a:latin typeface="Times New Roman" panose="02020603050405020304" pitchFamily="18" charset="0"/>
              </a:rPr>
              <a:t>Финансовые ассигнования предусмотрены на 2026г в сумме 290000,00руб на выполнение следующих мероприятий: разработка проектно-сметной документации, декларирование и страхование гидротехнических сооружений.</a:t>
            </a:r>
            <a:endParaRPr lang="ru-RU" sz="1100" dirty="0"/>
          </a:p>
        </p:txBody>
      </p:sp>
      <p:sp>
        <p:nvSpPr>
          <p:cNvPr id="9" name="TextBox 8">
            <a:extLst>
              <a:ext uri="{FF2B5EF4-FFF2-40B4-BE49-F238E27FC236}">
                <a16:creationId xmlns:a16="http://schemas.microsoft.com/office/drawing/2014/main" id="{BCED4636-F940-D095-D92A-756C43B74B1B}"/>
              </a:ext>
            </a:extLst>
          </p:cNvPr>
          <p:cNvSpPr txBox="1"/>
          <p:nvPr/>
        </p:nvSpPr>
        <p:spPr>
          <a:xfrm>
            <a:off x="2093053" y="2794722"/>
            <a:ext cx="9144000" cy="664028"/>
          </a:xfrm>
          <a:prstGeom prst="rect">
            <a:avLst/>
          </a:prstGeom>
          <a:noFill/>
        </p:spPr>
        <p:txBody>
          <a:bodyPr wrap="square">
            <a:spAutoFit/>
          </a:bodyPr>
          <a:lstStyle/>
          <a:p>
            <a:pPr marL="25400" indent="-25400" algn="ctr">
              <a:lnSpc>
                <a:spcPct val="115000"/>
              </a:lnSpc>
            </a:pPr>
            <a:r>
              <a:rPr lang="ru-RU"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Муниципальная программа «Поддержка социально ориентированных некоммерческих организаций на территории Анучинского муниципального округа  на 2025-2029 годы»</a:t>
            </a:r>
          </a:p>
          <a:p>
            <a:pPr marL="25400" indent="-25400" algn="ctr">
              <a:lnSpc>
                <a:spcPct val="115000"/>
              </a:lnSpc>
            </a:pPr>
            <a:r>
              <a:rPr lang="ru-RU" sz="1100" dirty="0">
                <a:solidFill>
                  <a:schemeClr val="bg2">
                    <a:lumMod val="10000"/>
                  </a:schemeClr>
                </a:solidFill>
                <a:latin typeface="Times New Roman" panose="02020603050405020304" pitchFamily="18" charset="0"/>
              </a:rPr>
              <a:t>Утверждена постановлением администрации Анучинского МО № 818 от 30.08.2024г.</a:t>
            </a:r>
            <a:endParaRPr lang="ru-RU"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Рисунок 9">
            <a:extLst>
              <a:ext uri="{FF2B5EF4-FFF2-40B4-BE49-F238E27FC236}">
                <a16:creationId xmlns:a16="http://schemas.microsoft.com/office/drawing/2014/main" id="{AF1223B1-2F5C-04C5-B868-7AB5B74294C8}"/>
              </a:ext>
            </a:extLst>
          </p:cNvPr>
          <p:cNvPicPr>
            <a:picLocks noChangeAspect="1"/>
          </p:cNvPicPr>
          <p:nvPr/>
        </p:nvPicPr>
        <p:blipFill>
          <a:blip r:embed="rId5"/>
          <a:stretch>
            <a:fillRect/>
          </a:stretch>
        </p:blipFill>
        <p:spPr>
          <a:xfrm>
            <a:off x="256856" y="2939563"/>
            <a:ext cx="1542422" cy="1627773"/>
          </a:xfrm>
          <a:prstGeom prst="rect">
            <a:avLst/>
          </a:prstGeom>
        </p:spPr>
      </p:pic>
      <p:sp>
        <p:nvSpPr>
          <p:cNvPr id="11" name="TextBox 10">
            <a:extLst>
              <a:ext uri="{FF2B5EF4-FFF2-40B4-BE49-F238E27FC236}">
                <a16:creationId xmlns:a16="http://schemas.microsoft.com/office/drawing/2014/main" id="{1CC774F3-F377-CFE8-00D0-67E9837EECF7}"/>
              </a:ext>
            </a:extLst>
          </p:cNvPr>
          <p:cNvSpPr txBox="1"/>
          <p:nvPr/>
        </p:nvSpPr>
        <p:spPr>
          <a:xfrm>
            <a:off x="1799278" y="3428999"/>
            <a:ext cx="9949286" cy="1107996"/>
          </a:xfrm>
          <a:prstGeom prst="rect">
            <a:avLst/>
          </a:prstGeom>
          <a:noFill/>
        </p:spPr>
        <p:txBody>
          <a:bodyPr wrap="square">
            <a:spAutoFit/>
          </a:bodyPr>
          <a:lstStyle/>
          <a:p>
            <a:pPr algn="just"/>
            <a:r>
              <a:rPr lang="ru-RU" sz="1100" dirty="0">
                <a:effectLst/>
                <a:latin typeface="Times New Roman" panose="02020603050405020304" pitchFamily="18" charset="0"/>
                <a:ea typeface="Calibri" panose="020F0502020204030204" pitchFamily="34" charset="0"/>
              </a:rPr>
              <a:t>Целью программы является обеспечение условий для эффективной деятельности и развития социально ориентированных некоммерческих организаций (далее - СОНКО) на территории Анучинского муниципального округа, формирование механизма партнёрских отношений между администрацией Анучинского муниципального округа и некоммерческими организациями, общественными объединениями округа.</a:t>
            </a:r>
          </a:p>
          <a:p>
            <a:pPr algn="just"/>
            <a:r>
              <a:rPr lang="ru-RU" sz="1100" dirty="0">
                <a:latin typeface="Times New Roman" panose="02020603050405020304" pitchFamily="18" charset="0"/>
                <a:cs typeface="Times New Roman" panose="02020603050405020304" pitchFamily="18" charset="0"/>
              </a:rPr>
              <a:t>Мероприятия данной программы направлены на оказание поддержки СОНКО в проведении и участии в мероприятиях различного уровня. Предусмотрены финансовые средства на 2026 – 2028гг в сумме по 30000,00 рублей. (ежегодно).</a:t>
            </a:r>
            <a:endParaRPr lang="ru-RU" sz="1100" dirty="0"/>
          </a:p>
          <a:p>
            <a:endParaRPr lang="ru-RU" sz="1100" dirty="0"/>
          </a:p>
        </p:txBody>
      </p:sp>
    </p:spTree>
    <p:extLst>
      <p:ext uri="{BB962C8B-B14F-4D97-AF65-F5344CB8AC3E}">
        <p14:creationId xmlns:p14="http://schemas.microsoft.com/office/powerpoint/2010/main" val="18227175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E880B6F-06D7-0062-C44F-F75D0C6765D1}"/>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37C7C2E4-69E1-C7C8-E5C9-0E293C4F5426}"/>
              </a:ext>
            </a:extLst>
          </p:cNvPr>
          <p:cNvSpPr txBox="1"/>
          <p:nvPr/>
        </p:nvSpPr>
        <p:spPr>
          <a:xfrm>
            <a:off x="2885814" y="155973"/>
            <a:ext cx="3540153" cy="261610"/>
          </a:xfrm>
          <a:prstGeom prst="rect">
            <a:avLst/>
          </a:prstGeom>
          <a:noFill/>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7030A0"/>
                </a:solidFill>
                <a:uLnTx/>
                <a:uFillTx/>
                <a:latin typeface="Times New Roman" panose="02020603050405020304" pitchFamily="18" charset="0"/>
                <a:ea typeface="+mn-ea"/>
                <a:cs typeface="Times New Roman" panose="02020603050405020304" pitchFamily="18" charset="0"/>
              </a:rPr>
              <a:t>Расходы по непрограммным направлениям (руб.)</a:t>
            </a:r>
          </a:p>
        </p:txBody>
      </p:sp>
      <p:graphicFrame>
        <p:nvGraphicFramePr>
          <p:cNvPr id="4" name="Таблица 6">
            <a:extLst>
              <a:ext uri="{FF2B5EF4-FFF2-40B4-BE49-F238E27FC236}">
                <a16:creationId xmlns:a16="http://schemas.microsoft.com/office/drawing/2014/main" id="{3B15C179-0234-6E3A-0CAA-67018E7E7534}"/>
              </a:ext>
            </a:extLst>
          </p:cNvPr>
          <p:cNvGraphicFramePr>
            <a:graphicFrameLocks noGrp="1"/>
          </p:cNvGraphicFramePr>
          <p:nvPr>
            <p:extLst>
              <p:ext uri="{D42A27DB-BD31-4B8C-83A1-F6EECF244321}">
                <p14:modId xmlns:p14="http://schemas.microsoft.com/office/powerpoint/2010/main" val="2199188166"/>
              </p:ext>
            </p:extLst>
          </p:nvPr>
        </p:nvGraphicFramePr>
        <p:xfrm>
          <a:off x="190635" y="573556"/>
          <a:ext cx="11810729" cy="4655440"/>
        </p:xfrm>
        <a:graphic>
          <a:graphicData uri="http://schemas.openxmlformats.org/drawingml/2006/table">
            <a:tbl>
              <a:tblPr firstRow="1" bandRow="1">
                <a:tableStyleId>{C4B1156A-380E-4F78-BDF5-A606A8083BF9}</a:tableStyleId>
              </a:tblPr>
              <a:tblGrid>
                <a:gridCol w="4524403">
                  <a:extLst>
                    <a:ext uri="{9D8B030D-6E8A-4147-A177-3AD203B41FA5}">
                      <a16:colId xmlns:a16="http://schemas.microsoft.com/office/drawing/2014/main" val="222308242"/>
                    </a:ext>
                  </a:extLst>
                </a:gridCol>
                <a:gridCol w="1012331">
                  <a:extLst>
                    <a:ext uri="{9D8B030D-6E8A-4147-A177-3AD203B41FA5}">
                      <a16:colId xmlns:a16="http://schemas.microsoft.com/office/drawing/2014/main" val="167635593"/>
                    </a:ext>
                  </a:extLst>
                </a:gridCol>
                <a:gridCol w="1057013">
                  <a:extLst>
                    <a:ext uri="{9D8B030D-6E8A-4147-A177-3AD203B41FA5}">
                      <a16:colId xmlns:a16="http://schemas.microsoft.com/office/drawing/2014/main" val="1102175848"/>
                    </a:ext>
                  </a:extLst>
                </a:gridCol>
                <a:gridCol w="1266737">
                  <a:extLst>
                    <a:ext uri="{9D8B030D-6E8A-4147-A177-3AD203B41FA5}">
                      <a16:colId xmlns:a16="http://schemas.microsoft.com/office/drawing/2014/main" val="4111027455"/>
                    </a:ext>
                  </a:extLst>
                </a:gridCol>
                <a:gridCol w="872455">
                  <a:extLst>
                    <a:ext uri="{9D8B030D-6E8A-4147-A177-3AD203B41FA5}">
                      <a16:colId xmlns:a16="http://schemas.microsoft.com/office/drawing/2014/main" val="1012964849"/>
                    </a:ext>
                  </a:extLst>
                </a:gridCol>
                <a:gridCol w="1019130">
                  <a:extLst>
                    <a:ext uri="{9D8B030D-6E8A-4147-A177-3AD203B41FA5}">
                      <a16:colId xmlns:a16="http://schemas.microsoft.com/office/drawing/2014/main" val="4090492372"/>
                    </a:ext>
                  </a:extLst>
                </a:gridCol>
                <a:gridCol w="1019130">
                  <a:extLst>
                    <a:ext uri="{9D8B030D-6E8A-4147-A177-3AD203B41FA5}">
                      <a16:colId xmlns:a16="http://schemas.microsoft.com/office/drawing/2014/main" val="2136198863"/>
                    </a:ext>
                  </a:extLst>
                </a:gridCol>
                <a:gridCol w="1039530">
                  <a:extLst>
                    <a:ext uri="{9D8B030D-6E8A-4147-A177-3AD203B41FA5}">
                      <a16:colId xmlns:a16="http://schemas.microsoft.com/office/drawing/2014/main" val="1095838260"/>
                    </a:ext>
                  </a:extLst>
                </a:gridCol>
              </a:tblGrid>
              <a:tr h="182293">
                <a:tc>
                  <a:txBody>
                    <a:bodyPr/>
                    <a:lstStyle/>
                    <a:p>
                      <a:pPr algn="ctr"/>
                      <a:r>
                        <a:rPr lang="ru-RU" sz="1000" dirty="0">
                          <a:latin typeface="Times New Roman" panose="02020603050405020304" pitchFamily="18" charset="0"/>
                          <a:cs typeface="Times New Roman" panose="02020603050405020304" pitchFamily="18" charset="0"/>
                        </a:rPr>
                        <a:t>Наименование программы</a:t>
                      </a:r>
                    </a:p>
                  </a:txBody>
                  <a:tcPr/>
                </a:tc>
                <a:tc>
                  <a:txBody>
                    <a:bodyPr/>
                    <a:lstStyle/>
                    <a:p>
                      <a:pPr algn="ctr"/>
                      <a:r>
                        <a:rPr lang="ru-RU" sz="1000" dirty="0">
                          <a:latin typeface="Times New Roman" panose="02020603050405020304" pitchFamily="18" charset="0"/>
                          <a:cs typeface="Times New Roman" panose="02020603050405020304" pitchFamily="18" charset="0"/>
                        </a:rPr>
                        <a:t>2024г (факт)</a:t>
                      </a:r>
                    </a:p>
                  </a:txBody>
                  <a:tcPr/>
                </a:tc>
                <a:tc>
                  <a:txBody>
                    <a:bodyPr/>
                    <a:lstStyle/>
                    <a:p>
                      <a:pPr algn="ctr"/>
                      <a:r>
                        <a:rPr lang="ru-RU" sz="1000" dirty="0">
                          <a:latin typeface="Times New Roman" panose="02020603050405020304" pitchFamily="18" charset="0"/>
                          <a:cs typeface="Times New Roman" panose="02020603050405020304" pitchFamily="18" charset="0"/>
                        </a:rPr>
                        <a:t>2025г (оценка)</a:t>
                      </a:r>
                    </a:p>
                  </a:txBody>
                  <a:tcPr/>
                </a:tc>
                <a:tc>
                  <a:txBody>
                    <a:bodyPr/>
                    <a:lstStyle/>
                    <a:p>
                      <a:pPr algn="ctr"/>
                      <a:r>
                        <a:rPr lang="ru-RU" sz="1000" dirty="0">
                          <a:latin typeface="Times New Roman" panose="02020603050405020304" pitchFamily="18" charset="0"/>
                          <a:cs typeface="Times New Roman" panose="02020603050405020304" pitchFamily="18" charset="0"/>
                        </a:rPr>
                        <a:t>2026г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 2026г к 2024г</a:t>
                      </a:r>
                    </a:p>
                  </a:txBody>
                  <a:tcPr/>
                </a:tc>
                <a:tc>
                  <a:txBody>
                    <a:bodyPr/>
                    <a:lstStyle/>
                    <a:p>
                      <a:pPr algn="ctr"/>
                      <a:r>
                        <a:rPr lang="ru-RU" sz="1000" dirty="0">
                          <a:latin typeface="Times New Roman" panose="02020603050405020304" pitchFamily="18" charset="0"/>
                          <a:cs typeface="Times New Roman" panose="02020603050405020304" pitchFamily="18" charset="0"/>
                        </a:rPr>
                        <a:t>% 2026г к 2025г</a:t>
                      </a:r>
                    </a:p>
                  </a:txBody>
                  <a:tcPr/>
                </a:tc>
                <a:tc>
                  <a:txBody>
                    <a:bodyPr/>
                    <a:lstStyle/>
                    <a:p>
                      <a:pPr algn="ctr"/>
                      <a:r>
                        <a:rPr lang="ru-RU" sz="1000" dirty="0">
                          <a:latin typeface="Times New Roman" panose="02020603050405020304" pitchFamily="18" charset="0"/>
                          <a:cs typeface="Times New Roman" panose="02020603050405020304" pitchFamily="18" charset="0"/>
                        </a:rPr>
                        <a:t>2027г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2028г (прогноз)</a:t>
                      </a:r>
                    </a:p>
                  </a:txBody>
                  <a:tcPr/>
                </a:tc>
                <a:extLst>
                  <a:ext uri="{0D108BD9-81ED-4DB2-BD59-A6C34878D82A}">
                    <a16:rowId xmlns:a16="http://schemas.microsoft.com/office/drawing/2014/main" val="3008462965"/>
                  </a:ext>
                </a:extLst>
              </a:tr>
              <a:tr h="182293">
                <a:tc>
                  <a:txBody>
                    <a:bodyPr/>
                    <a:lstStyle/>
                    <a:p>
                      <a:pPr algn="l" fontAlgn="t"/>
                      <a:r>
                        <a:rPr lang="ru-RU" sz="1100" b="0" i="0" u="none" strike="noStrike" dirty="0">
                          <a:solidFill>
                            <a:srgbClr val="000000"/>
                          </a:solidFill>
                          <a:effectLst/>
                          <a:latin typeface="Times New Roman" panose="02020603050405020304" pitchFamily="18" charset="0"/>
                        </a:rPr>
                        <a:t>Функционирование высшего должностного лица субъекта Российской Федерации и муниципального образования</a:t>
                      </a:r>
                    </a:p>
                  </a:txBody>
                  <a:tcPr marL="9525" marR="9525" marT="9525" marB="0"/>
                </a:tc>
                <a:tc>
                  <a:txBody>
                    <a:bodyPr/>
                    <a:lstStyle/>
                    <a:p>
                      <a:pPr algn="ctr" fontAlgn="t"/>
                      <a:r>
                        <a:rPr lang="ru-RU" sz="1000" b="0" i="0" u="none" strike="noStrike" dirty="0">
                          <a:solidFill>
                            <a:srgbClr val="000000"/>
                          </a:solidFill>
                          <a:latin typeface="Times New Roman"/>
                        </a:rPr>
                        <a:t>3784113,60</a:t>
                      </a:r>
                    </a:p>
                  </a:txBody>
                  <a:tcPr marL="7620" marR="7620" marT="7620" marB="0"/>
                </a:tc>
                <a:tc>
                  <a:txBody>
                    <a:bodyPr/>
                    <a:lstStyle/>
                    <a:p>
                      <a:pPr algn="ctr" fontAlgn="ctr"/>
                      <a:r>
                        <a:rPr lang="ru-RU" sz="1000" b="0" i="0" u="none" strike="noStrike" dirty="0">
                          <a:solidFill>
                            <a:srgbClr val="000000"/>
                          </a:solidFill>
                          <a:latin typeface="Times New Roman"/>
                        </a:rPr>
                        <a:t>3705400,00</a:t>
                      </a:r>
                    </a:p>
                  </a:txBody>
                  <a:tcPr marL="7620" marR="7620" marT="7620" marB="0"/>
                </a:tc>
                <a:tc>
                  <a:txBody>
                    <a:bodyPr/>
                    <a:lstStyle/>
                    <a:p>
                      <a:pPr algn="ctr" fontAlgn="ctr"/>
                      <a:r>
                        <a:rPr lang="ru-RU" sz="1000" b="0" i="0" u="none" strike="noStrike" dirty="0">
                          <a:solidFill>
                            <a:srgbClr val="000000"/>
                          </a:solidFill>
                          <a:latin typeface="Times New Roman"/>
                        </a:rPr>
                        <a:t>5030400,00</a:t>
                      </a:r>
                    </a:p>
                  </a:txBody>
                  <a:tcPr marL="7620" marR="7620" marT="7620" marB="0"/>
                </a:tc>
                <a:tc>
                  <a:txBody>
                    <a:bodyPr/>
                    <a:lstStyle/>
                    <a:p>
                      <a:pPr algn="ctr" fontAlgn="t"/>
                      <a:r>
                        <a:rPr lang="ru-RU" sz="1000" b="0" i="0" u="none" strike="noStrike" dirty="0">
                          <a:solidFill>
                            <a:srgbClr val="000000"/>
                          </a:solidFill>
                          <a:latin typeface="Times New Roman"/>
                        </a:rPr>
                        <a:t>132,9</a:t>
                      </a:r>
                    </a:p>
                  </a:txBody>
                  <a:tcPr marL="7620" marR="7620" marT="7620" marB="0"/>
                </a:tc>
                <a:tc>
                  <a:txBody>
                    <a:bodyPr/>
                    <a:lstStyle/>
                    <a:p>
                      <a:pPr algn="ctr" fontAlgn="t"/>
                      <a:r>
                        <a:rPr lang="ru-RU" sz="1000" b="0" i="0" u="none" strike="noStrike" dirty="0">
                          <a:solidFill>
                            <a:srgbClr val="000000"/>
                          </a:solidFill>
                          <a:latin typeface="Times New Roman"/>
                        </a:rPr>
                        <a:t>135,8</a:t>
                      </a:r>
                    </a:p>
                  </a:txBody>
                  <a:tcPr marL="7620" marR="7620" marT="7620" marB="0"/>
                </a:tc>
                <a:tc>
                  <a:txBody>
                    <a:bodyPr/>
                    <a:lstStyle/>
                    <a:p>
                      <a:pPr algn="ctr" fontAlgn="ctr"/>
                      <a:r>
                        <a:rPr lang="ru-RU" sz="1000" b="0" i="0" u="none" strike="noStrike" dirty="0">
                          <a:solidFill>
                            <a:srgbClr val="000000"/>
                          </a:solidFill>
                          <a:latin typeface="Times New Roman"/>
                        </a:rPr>
                        <a:t>5030400,00</a:t>
                      </a:r>
                    </a:p>
                  </a:txBody>
                  <a:tcPr marL="7620" marR="7620" marT="7620" marB="0"/>
                </a:tc>
                <a:tc>
                  <a:txBody>
                    <a:bodyPr/>
                    <a:lstStyle/>
                    <a:p>
                      <a:pPr algn="ctr" fontAlgn="ctr"/>
                      <a:r>
                        <a:rPr lang="ru-RU" sz="1000" b="0" i="0" u="none" strike="noStrike" dirty="0">
                          <a:solidFill>
                            <a:srgbClr val="000000"/>
                          </a:solidFill>
                          <a:latin typeface="Times New Roman"/>
                        </a:rPr>
                        <a:t>5030400,00</a:t>
                      </a:r>
                    </a:p>
                  </a:txBody>
                  <a:tcPr marL="7620" marR="7620" marT="7620" marB="0"/>
                </a:tc>
                <a:extLst>
                  <a:ext uri="{0D108BD9-81ED-4DB2-BD59-A6C34878D82A}">
                    <a16:rowId xmlns:a16="http://schemas.microsoft.com/office/drawing/2014/main" val="1946775879"/>
                  </a:ext>
                </a:extLst>
              </a:tr>
              <a:tr h="195778">
                <a:tc>
                  <a:txBody>
                    <a:bodyPr/>
                    <a:lstStyle/>
                    <a:p>
                      <a:pPr algn="l" fontAlgn="t"/>
                      <a:r>
                        <a:rPr lang="ru-RU" sz="1100" b="0" i="0" u="none" strike="noStrike" dirty="0">
                          <a:solidFill>
                            <a:srgbClr val="000000"/>
                          </a:solidFill>
                          <a:effectLst/>
                          <a:latin typeface="Times New Roman" panose="02020603050405020304" pitchFamily="18" charset="0"/>
                        </a:rPr>
                        <a:t>Функционирование законодательных (представительных) органов государственной власти и представительных органов муниципальных образований</a:t>
                      </a:r>
                    </a:p>
                  </a:txBody>
                  <a:tcPr marL="9525" marR="9525" marT="9525" marB="0"/>
                </a:tc>
                <a:tc>
                  <a:txBody>
                    <a:bodyPr/>
                    <a:lstStyle/>
                    <a:p>
                      <a:pPr algn="ctr" fontAlgn="t"/>
                      <a:r>
                        <a:rPr lang="ru-RU" sz="1000" b="0" i="0" u="none" strike="noStrike" dirty="0">
                          <a:solidFill>
                            <a:srgbClr val="000000"/>
                          </a:solidFill>
                          <a:latin typeface="Times New Roman"/>
                        </a:rPr>
                        <a:t>4442559,24</a:t>
                      </a:r>
                    </a:p>
                  </a:txBody>
                  <a:tcPr marL="7620" marR="7620" marT="7620" marB="0"/>
                </a:tc>
                <a:tc>
                  <a:txBody>
                    <a:bodyPr/>
                    <a:lstStyle/>
                    <a:p>
                      <a:pPr algn="ctr" fontAlgn="t"/>
                      <a:r>
                        <a:rPr lang="ru-RU" sz="1000" b="0" i="0" u="none" strike="noStrike" dirty="0">
                          <a:solidFill>
                            <a:srgbClr val="000000"/>
                          </a:solidFill>
                          <a:latin typeface="Times New Roman"/>
                        </a:rPr>
                        <a:t>4728100,00</a:t>
                      </a:r>
                    </a:p>
                  </a:txBody>
                  <a:tcPr marL="7620" marR="7620" marT="7620" marB="0"/>
                </a:tc>
                <a:tc>
                  <a:txBody>
                    <a:bodyPr/>
                    <a:lstStyle/>
                    <a:p>
                      <a:pPr algn="ctr" fontAlgn="ctr"/>
                      <a:r>
                        <a:rPr lang="ru-RU" sz="1000" b="0" i="0" u="none" strike="noStrike" dirty="0">
                          <a:solidFill>
                            <a:srgbClr val="000000"/>
                          </a:solidFill>
                          <a:latin typeface="Times New Roman"/>
                        </a:rPr>
                        <a:t>4894600,00</a:t>
                      </a:r>
                    </a:p>
                  </a:txBody>
                  <a:tcPr marL="7620" marR="7620" marT="7620" marB="0"/>
                </a:tc>
                <a:tc>
                  <a:txBody>
                    <a:bodyPr/>
                    <a:lstStyle/>
                    <a:p>
                      <a:pPr algn="ctr" fontAlgn="t"/>
                      <a:r>
                        <a:rPr lang="ru-RU" sz="1000" b="0" i="0" u="none" strike="noStrike" dirty="0">
                          <a:solidFill>
                            <a:srgbClr val="000000"/>
                          </a:solidFill>
                          <a:latin typeface="Times New Roman"/>
                        </a:rPr>
                        <a:t>110,2</a:t>
                      </a:r>
                    </a:p>
                  </a:txBody>
                  <a:tcPr marL="7620" marR="7620" marT="7620" marB="0"/>
                </a:tc>
                <a:tc>
                  <a:txBody>
                    <a:bodyPr/>
                    <a:lstStyle/>
                    <a:p>
                      <a:pPr algn="ctr" fontAlgn="t"/>
                      <a:r>
                        <a:rPr lang="ru-RU" sz="1000" b="0" i="0" u="none" strike="noStrike" dirty="0">
                          <a:solidFill>
                            <a:srgbClr val="000000"/>
                          </a:solidFill>
                          <a:latin typeface="Times New Roman"/>
                        </a:rPr>
                        <a:t>103,5</a:t>
                      </a:r>
                    </a:p>
                  </a:txBody>
                  <a:tcPr marL="7620" marR="7620" marT="7620" marB="0"/>
                </a:tc>
                <a:tc>
                  <a:txBody>
                    <a:bodyPr/>
                    <a:lstStyle/>
                    <a:p>
                      <a:pPr algn="ctr" fontAlgn="ctr"/>
                      <a:r>
                        <a:rPr lang="ru-RU" sz="1000" b="0" i="0" u="none" strike="noStrike" dirty="0">
                          <a:solidFill>
                            <a:srgbClr val="000000"/>
                          </a:solidFill>
                          <a:latin typeface="Times New Roman"/>
                        </a:rPr>
                        <a:t>4960000,00</a:t>
                      </a:r>
                    </a:p>
                  </a:txBody>
                  <a:tcPr marL="7620" marR="7620" marT="7620" marB="0"/>
                </a:tc>
                <a:tc>
                  <a:txBody>
                    <a:bodyPr/>
                    <a:lstStyle/>
                    <a:p>
                      <a:pPr algn="ctr" fontAlgn="ctr"/>
                      <a:r>
                        <a:rPr lang="ru-RU" sz="1000" b="0" i="0" u="none" strike="noStrike" dirty="0">
                          <a:solidFill>
                            <a:srgbClr val="000000"/>
                          </a:solidFill>
                          <a:latin typeface="Times New Roman"/>
                        </a:rPr>
                        <a:t>5012200,00</a:t>
                      </a:r>
                    </a:p>
                  </a:txBody>
                  <a:tcPr marL="7620" marR="7620" marT="7620" marB="0"/>
                </a:tc>
                <a:extLst>
                  <a:ext uri="{0D108BD9-81ED-4DB2-BD59-A6C34878D82A}">
                    <a16:rowId xmlns:a16="http://schemas.microsoft.com/office/drawing/2014/main" val="1759804768"/>
                  </a:ext>
                </a:extLst>
              </a:tr>
              <a:tr h="257419">
                <a:tc>
                  <a:txBody>
                    <a:bodyPr/>
                    <a:lstStyle/>
                    <a:p>
                      <a:pPr algn="l" fontAlgn="t"/>
                      <a:r>
                        <a:rPr lang="ru-RU" sz="1100" b="0" i="0" u="none" strike="noStrike" dirty="0">
                          <a:effectLst/>
                          <a:latin typeface="Times New Roman" panose="02020603050405020304" pitchFamily="18" charset="0"/>
                        </a:rPr>
                        <a:t>Составление (изменение) списков кандидатов в присяжные заседатели федеральных судов общей юрисдикции в Российской Федерации</a:t>
                      </a:r>
                    </a:p>
                  </a:txBody>
                  <a:tcPr marL="9525" marR="9525" marT="9525" marB="0"/>
                </a:tc>
                <a:tc>
                  <a:txBody>
                    <a:bodyPr/>
                    <a:lstStyle/>
                    <a:p>
                      <a:pPr algn="ctr" fontAlgn="t"/>
                      <a:r>
                        <a:rPr lang="ru-RU" sz="1000" b="0" i="0" u="none" strike="noStrike" dirty="0">
                          <a:solidFill>
                            <a:srgbClr val="000000"/>
                          </a:solidFill>
                          <a:latin typeface="Times New Roman"/>
                        </a:rPr>
                        <a:t>8503,00</a:t>
                      </a:r>
                    </a:p>
                  </a:txBody>
                  <a:tcPr marL="7620" marR="7620" marT="7620" marB="0"/>
                </a:tc>
                <a:tc>
                  <a:txBody>
                    <a:bodyPr/>
                    <a:lstStyle/>
                    <a:p>
                      <a:pPr algn="ctr" fontAlgn="ctr"/>
                      <a:r>
                        <a:rPr lang="ru-RU" sz="1000" b="0" i="0" u="none" strike="noStrike" dirty="0">
                          <a:solidFill>
                            <a:srgbClr val="000000"/>
                          </a:solidFill>
                          <a:latin typeface="Times New Roman"/>
                        </a:rPr>
                        <a:t>9481,00</a:t>
                      </a:r>
                    </a:p>
                  </a:txBody>
                  <a:tcPr marL="7620" marR="7620" marT="7620" marB="0"/>
                </a:tc>
                <a:tc>
                  <a:txBody>
                    <a:bodyPr/>
                    <a:lstStyle/>
                    <a:p>
                      <a:pPr algn="ctr" fontAlgn="ctr"/>
                      <a:r>
                        <a:rPr lang="ru-RU" sz="1000" b="0" i="0" u="none" strike="noStrike" dirty="0">
                          <a:solidFill>
                            <a:srgbClr val="000000"/>
                          </a:solidFill>
                          <a:latin typeface="Times New Roman"/>
                        </a:rPr>
                        <a:t>116848,00</a:t>
                      </a:r>
                    </a:p>
                  </a:txBody>
                  <a:tcPr marL="7620" marR="7620" marT="7620" marB="0"/>
                </a:tc>
                <a:tc>
                  <a:txBody>
                    <a:bodyPr/>
                    <a:lstStyle/>
                    <a:p>
                      <a:pPr algn="ctr" fontAlgn="t"/>
                      <a:r>
                        <a:rPr lang="ru-RU" sz="1000" b="0" i="0" u="none" strike="noStrike" dirty="0">
                          <a:solidFill>
                            <a:srgbClr val="000000"/>
                          </a:solidFill>
                          <a:latin typeface="Times New Roman"/>
                        </a:rPr>
                        <a:t>1374,2</a:t>
                      </a:r>
                    </a:p>
                  </a:txBody>
                  <a:tcPr marL="7620" marR="7620" marT="7620" marB="0"/>
                </a:tc>
                <a:tc>
                  <a:txBody>
                    <a:bodyPr/>
                    <a:lstStyle/>
                    <a:p>
                      <a:pPr algn="ctr" fontAlgn="t"/>
                      <a:r>
                        <a:rPr lang="ru-RU" sz="1000" b="0" i="0" u="none" strike="noStrike" dirty="0">
                          <a:solidFill>
                            <a:srgbClr val="000000"/>
                          </a:solidFill>
                          <a:latin typeface="Times New Roman"/>
                        </a:rPr>
                        <a:t>1232,4</a:t>
                      </a:r>
                    </a:p>
                  </a:txBody>
                  <a:tcPr marL="7620" marR="7620" marT="7620" marB="0"/>
                </a:tc>
                <a:tc>
                  <a:txBody>
                    <a:bodyPr/>
                    <a:lstStyle/>
                    <a:p>
                      <a:pPr algn="ctr" fontAlgn="ctr"/>
                      <a:r>
                        <a:rPr lang="ru-RU" sz="1000" b="0" i="0" u="none" strike="noStrike" dirty="0">
                          <a:solidFill>
                            <a:srgbClr val="000000"/>
                          </a:solidFill>
                          <a:latin typeface="Times New Roman"/>
                        </a:rPr>
                        <a:t>12344,00</a:t>
                      </a:r>
                    </a:p>
                  </a:txBody>
                  <a:tcPr marL="7620" marR="7620" marT="7620" marB="0"/>
                </a:tc>
                <a:tc>
                  <a:txBody>
                    <a:bodyPr/>
                    <a:lstStyle/>
                    <a:p>
                      <a:pPr algn="ctr" fontAlgn="ctr"/>
                      <a:r>
                        <a:rPr lang="ru-RU" sz="1000" b="0" i="0" u="none" strike="noStrike" dirty="0">
                          <a:solidFill>
                            <a:srgbClr val="000000"/>
                          </a:solidFill>
                          <a:latin typeface="Times New Roman"/>
                        </a:rPr>
                        <a:t>13374,00</a:t>
                      </a:r>
                    </a:p>
                  </a:txBody>
                  <a:tcPr marL="7620" marR="7620" marT="7620" marB="0"/>
                </a:tc>
                <a:extLst>
                  <a:ext uri="{0D108BD9-81ED-4DB2-BD59-A6C34878D82A}">
                    <a16:rowId xmlns:a16="http://schemas.microsoft.com/office/drawing/2014/main" val="3251504740"/>
                  </a:ext>
                </a:extLst>
              </a:tr>
              <a:tr h="257419">
                <a:tc>
                  <a:txBody>
                    <a:bodyPr/>
                    <a:lstStyle/>
                    <a:p>
                      <a:pPr algn="l" fontAlgn="t"/>
                      <a:r>
                        <a:rPr lang="ru-RU" sz="1100" b="0" i="0" u="none" strike="noStrike" dirty="0">
                          <a:effectLst/>
                          <a:latin typeface="Times New Roman" panose="02020603050405020304" pitchFamily="18" charset="0"/>
                        </a:rPr>
                        <a:t>Выборы представительного органа муниципального образования</a:t>
                      </a:r>
                    </a:p>
                  </a:txBody>
                  <a:tcPr marL="9525" marR="9525" marT="9525" marB="0"/>
                </a:tc>
                <a:tc>
                  <a:txBody>
                    <a:bodyPr/>
                    <a:lstStyle/>
                    <a:p>
                      <a:pPr algn="ctr" fontAlgn="t"/>
                      <a:endParaRPr lang="ru-RU" sz="1000" b="0" i="0" u="none" strike="noStrike" dirty="0">
                        <a:solidFill>
                          <a:srgbClr val="000000"/>
                        </a:solidFill>
                        <a:latin typeface="Times New Roman"/>
                      </a:endParaRPr>
                    </a:p>
                  </a:txBody>
                  <a:tcPr marL="7620" marR="7620" marT="7620" marB="0"/>
                </a:tc>
                <a:tc>
                  <a:txBody>
                    <a:bodyPr/>
                    <a:lstStyle/>
                    <a:p>
                      <a:pPr algn="ctr" fontAlgn="ctr"/>
                      <a:r>
                        <a:rPr lang="ru-RU" sz="1000" b="0" i="0" u="none" strike="noStrike" dirty="0">
                          <a:solidFill>
                            <a:srgbClr val="000000"/>
                          </a:solidFill>
                          <a:latin typeface="Times New Roman"/>
                        </a:rPr>
                        <a:t>4000000,00</a:t>
                      </a:r>
                    </a:p>
                  </a:txBody>
                  <a:tcPr marL="7620" marR="7620" marT="7620" marB="0"/>
                </a:tc>
                <a:tc>
                  <a:txBody>
                    <a:bodyPr/>
                    <a:lstStyle/>
                    <a:p>
                      <a:pPr algn="ctr" fontAlgn="ctr"/>
                      <a:endParaRPr lang="ru-RU" sz="1000" b="0" i="0" u="none" strike="noStrike" dirty="0">
                        <a:solidFill>
                          <a:srgbClr val="000000"/>
                        </a:solidFill>
                        <a:latin typeface="Times New Roman"/>
                      </a:endParaRPr>
                    </a:p>
                  </a:txBody>
                  <a:tcPr marL="7620" marR="7620" marT="7620" marB="0"/>
                </a:tc>
                <a:tc>
                  <a:txBody>
                    <a:bodyPr/>
                    <a:lstStyle/>
                    <a:p>
                      <a:pPr algn="ctr" fontAlgn="t"/>
                      <a:endParaRPr lang="ru-RU" sz="1000" b="0" i="0" u="none" strike="noStrike" dirty="0">
                        <a:solidFill>
                          <a:srgbClr val="000000"/>
                        </a:solidFill>
                        <a:latin typeface="Times New Roman"/>
                      </a:endParaRPr>
                    </a:p>
                  </a:txBody>
                  <a:tcPr marL="7620" marR="7620" marT="7620" marB="0"/>
                </a:tc>
                <a:tc>
                  <a:txBody>
                    <a:bodyPr/>
                    <a:lstStyle/>
                    <a:p>
                      <a:pPr algn="ctr" fontAlgn="t"/>
                      <a:endParaRPr lang="ru-RU" sz="1000" b="0" i="0" u="none" strike="noStrike" dirty="0">
                        <a:solidFill>
                          <a:srgbClr val="000000"/>
                        </a:solidFill>
                        <a:latin typeface="Times New Roman"/>
                      </a:endParaRPr>
                    </a:p>
                  </a:txBody>
                  <a:tcPr marL="7620" marR="7620" marT="7620" marB="0"/>
                </a:tc>
                <a:tc>
                  <a:txBody>
                    <a:bodyPr/>
                    <a:lstStyle/>
                    <a:p>
                      <a:pPr algn="ctr" fontAlgn="ctr"/>
                      <a:endParaRPr lang="ru-RU" sz="1000" b="0" i="0" u="none" strike="noStrike" dirty="0">
                        <a:solidFill>
                          <a:srgbClr val="000000"/>
                        </a:solidFill>
                        <a:latin typeface="Times New Roman"/>
                      </a:endParaRPr>
                    </a:p>
                  </a:txBody>
                  <a:tcPr marL="7620" marR="7620" marT="7620" marB="0"/>
                </a:tc>
                <a:tc>
                  <a:txBody>
                    <a:bodyPr/>
                    <a:lstStyle/>
                    <a:p>
                      <a:pPr algn="ctr" fontAlgn="ctr"/>
                      <a:endParaRPr lang="ru-RU" sz="1000" b="0" i="0" u="none" strike="noStrike" dirty="0">
                        <a:solidFill>
                          <a:srgbClr val="000000"/>
                        </a:solidFill>
                        <a:latin typeface="Times New Roman"/>
                      </a:endParaRPr>
                    </a:p>
                  </a:txBody>
                  <a:tcPr marL="7620" marR="7620" marT="7620" marB="0"/>
                </a:tc>
                <a:extLst>
                  <a:ext uri="{0D108BD9-81ED-4DB2-BD59-A6C34878D82A}">
                    <a16:rowId xmlns:a16="http://schemas.microsoft.com/office/drawing/2014/main" val="2511228814"/>
                  </a:ext>
                </a:extLst>
              </a:tr>
              <a:tr h="123117">
                <a:tc>
                  <a:txBody>
                    <a:bodyPr/>
                    <a:lstStyle/>
                    <a:p>
                      <a:pPr algn="l" fontAlgn="t"/>
                      <a:r>
                        <a:rPr lang="ru-RU" sz="1100" b="0" i="0" u="none" strike="noStrike" dirty="0">
                          <a:solidFill>
                            <a:srgbClr val="000000"/>
                          </a:solidFill>
                          <a:effectLst/>
                          <a:latin typeface="Times New Roman" panose="02020603050405020304" pitchFamily="18" charset="0"/>
                        </a:rPr>
                        <a:t>Резервные средства</a:t>
                      </a:r>
                    </a:p>
                  </a:txBody>
                  <a:tcPr marL="9525" marR="9525" marT="9525" marB="0"/>
                </a:tc>
                <a:tc>
                  <a:txBody>
                    <a:bodyPr/>
                    <a:lstStyle/>
                    <a:p>
                      <a:pPr algn="ctr" fontAlgn="t"/>
                      <a:r>
                        <a:rPr lang="ru-RU" sz="1000" b="0" i="0" u="none" strike="noStrike" dirty="0">
                          <a:solidFill>
                            <a:srgbClr val="000000"/>
                          </a:solidFill>
                          <a:latin typeface="Times New Roman"/>
                        </a:rPr>
                        <a:t>9278753,96</a:t>
                      </a:r>
                    </a:p>
                  </a:txBody>
                  <a:tcPr marL="7620" marR="7620" marT="7620" marB="0"/>
                </a:tc>
                <a:tc>
                  <a:txBody>
                    <a:bodyPr/>
                    <a:lstStyle/>
                    <a:p>
                      <a:pPr algn="ctr" fontAlgn="ctr"/>
                      <a:r>
                        <a:rPr lang="ru-RU" sz="1000" b="0" i="0" u="none" strike="noStrike" dirty="0">
                          <a:solidFill>
                            <a:srgbClr val="000000"/>
                          </a:solidFill>
                          <a:latin typeface="Times New Roman"/>
                        </a:rPr>
                        <a:t>10848369,86</a:t>
                      </a:r>
                    </a:p>
                  </a:txBody>
                  <a:tcPr marL="7620" marR="7620" marT="7620" marB="0"/>
                </a:tc>
                <a:tc>
                  <a:txBody>
                    <a:bodyPr/>
                    <a:lstStyle/>
                    <a:p>
                      <a:pPr algn="ctr" fontAlgn="ctr"/>
                      <a:r>
                        <a:rPr lang="ru-RU" sz="1000" b="0" i="0" u="none" strike="noStrike" dirty="0">
                          <a:solidFill>
                            <a:srgbClr val="000000"/>
                          </a:solidFill>
                          <a:latin typeface="Times New Roman"/>
                        </a:rPr>
                        <a:t>11346930,00</a:t>
                      </a:r>
                    </a:p>
                  </a:txBody>
                  <a:tcPr marL="7620" marR="7620" marT="7620" marB="0"/>
                </a:tc>
                <a:tc>
                  <a:txBody>
                    <a:bodyPr/>
                    <a:lstStyle/>
                    <a:p>
                      <a:pPr algn="ctr" fontAlgn="t"/>
                      <a:r>
                        <a:rPr lang="ru-RU" sz="1000" b="0" i="0" u="none" strike="noStrike" dirty="0">
                          <a:solidFill>
                            <a:srgbClr val="000000"/>
                          </a:solidFill>
                          <a:latin typeface="Times New Roman"/>
                        </a:rPr>
                        <a:t>122,3</a:t>
                      </a:r>
                    </a:p>
                  </a:txBody>
                  <a:tcPr marL="7620" marR="7620" marT="7620" marB="0"/>
                </a:tc>
                <a:tc>
                  <a:txBody>
                    <a:bodyPr/>
                    <a:lstStyle/>
                    <a:p>
                      <a:pPr algn="ctr" fontAlgn="t"/>
                      <a:r>
                        <a:rPr lang="ru-RU" sz="1000" b="0" i="0" u="none" strike="noStrike" dirty="0">
                          <a:solidFill>
                            <a:srgbClr val="000000"/>
                          </a:solidFill>
                          <a:latin typeface="Times New Roman"/>
                        </a:rPr>
                        <a:t>104,6</a:t>
                      </a:r>
                    </a:p>
                  </a:txBody>
                  <a:tcPr marL="7620" marR="7620" marT="7620" marB="0"/>
                </a:tc>
                <a:tc>
                  <a:txBody>
                    <a:bodyPr/>
                    <a:lstStyle/>
                    <a:p>
                      <a:pPr algn="ctr" fontAlgn="ctr"/>
                      <a:r>
                        <a:rPr lang="ru-RU" sz="1000" b="0" i="0" u="none" strike="noStrike" dirty="0">
                          <a:solidFill>
                            <a:srgbClr val="000000"/>
                          </a:solidFill>
                          <a:latin typeface="Times New Roman"/>
                        </a:rPr>
                        <a:t>12349920,00</a:t>
                      </a:r>
                    </a:p>
                  </a:txBody>
                  <a:tcPr marL="7620" marR="7620" marT="7620" marB="0"/>
                </a:tc>
                <a:tc>
                  <a:txBody>
                    <a:bodyPr/>
                    <a:lstStyle/>
                    <a:p>
                      <a:pPr algn="ctr" fontAlgn="ctr"/>
                      <a:r>
                        <a:rPr lang="ru-RU" sz="1000" b="0" i="0" u="none" strike="noStrike" dirty="0">
                          <a:solidFill>
                            <a:srgbClr val="000000"/>
                          </a:solidFill>
                          <a:latin typeface="Times New Roman"/>
                        </a:rPr>
                        <a:t>563474,94</a:t>
                      </a:r>
                    </a:p>
                  </a:txBody>
                  <a:tcPr marL="7620" marR="7620" marT="7620" marB="0"/>
                </a:tc>
                <a:extLst>
                  <a:ext uri="{0D108BD9-81ED-4DB2-BD59-A6C34878D82A}">
                    <a16:rowId xmlns:a16="http://schemas.microsoft.com/office/drawing/2014/main" val="408203128"/>
                  </a:ext>
                </a:extLst>
              </a:tr>
              <a:tr h="263620">
                <a:tc>
                  <a:txBody>
                    <a:bodyPr/>
                    <a:lstStyle/>
                    <a:p>
                      <a:pPr algn="l" fontAlgn="t"/>
                      <a:r>
                        <a:rPr lang="ru-RU" sz="1100" b="0" i="0" u="none" strike="noStrike" dirty="0">
                          <a:solidFill>
                            <a:srgbClr val="000000"/>
                          </a:solidFill>
                          <a:effectLst/>
                          <a:latin typeface="Times New Roman" panose="02020603050405020304" pitchFamily="18" charset="0"/>
                        </a:rPr>
                        <a:t>Осуществление первичного воинского учета на территориях, где отсутствуют военные комиссариаты</a:t>
                      </a:r>
                    </a:p>
                  </a:txBody>
                  <a:tcPr marL="9525" marR="9525" marT="9525" marB="0"/>
                </a:tc>
                <a:tc>
                  <a:txBody>
                    <a:bodyPr/>
                    <a:lstStyle/>
                    <a:p>
                      <a:pPr algn="ctr" fontAlgn="t"/>
                      <a:r>
                        <a:rPr lang="ru-RU" sz="1000" b="0" i="0" u="none" strike="noStrike" dirty="0">
                          <a:solidFill>
                            <a:srgbClr val="000000"/>
                          </a:solidFill>
                          <a:latin typeface="Times New Roman"/>
                        </a:rPr>
                        <a:t>1416041,04</a:t>
                      </a:r>
                    </a:p>
                  </a:txBody>
                  <a:tcPr marL="7620" marR="7620" marT="7620" marB="0"/>
                </a:tc>
                <a:tc>
                  <a:txBody>
                    <a:bodyPr/>
                    <a:lstStyle/>
                    <a:p>
                      <a:pPr algn="ctr" fontAlgn="t"/>
                      <a:r>
                        <a:rPr lang="ru-RU" sz="1000" b="0" i="0" u="none" strike="noStrike" dirty="0">
                          <a:solidFill>
                            <a:srgbClr val="000000"/>
                          </a:solidFill>
                          <a:latin typeface="Times New Roman"/>
                        </a:rPr>
                        <a:t>1284972,00</a:t>
                      </a:r>
                    </a:p>
                  </a:txBody>
                  <a:tcPr marL="7620" marR="7620" marT="7620" marB="0"/>
                </a:tc>
                <a:tc>
                  <a:txBody>
                    <a:bodyPr/>
                    <a:lstStyle/>
                    <a:p>
                      <a:pPr algn="ctr" fontAlgn="ctr"/>
                      <a:r>
                        <a:rPr lang="ru-RU" sz="1000" b="0" i="0" u="none" strike="noStrike" dirty="0">
                          <a:solidFill>
                            <a:srgbClr val="000000"/>
                          </a:solidFill>
                          <a:latin typeface="Times New Roman"/>
                        </a:rPr>
                        <a:t>1672290,00</a:t>
                      </a:r>
                    </a:p>
                  </a:txBody>
                  <a:tcPr marL="7620" marR="7620" marT="7620" marB="0"/>
                </a:tc>
                <a:tc>
                  <a:txBody>
                    <a:bodyPr/>
                    <a:lstStyle/>
                    <a:p>
                      <a:pPr algn="ctr" fontAlgn="t"/>
                      <a:r>
                        <a:rPr lang="ru-RU" sz="1000" b="0" i="0" u="none" strike="noStrike" dirty="0">
                          <a:solidFill>
                            <a:srgbClr val="000000"/>
                          </a:solidFill>
                          <a:latin typeface="Times New Roman"/>
                        </a:rPr>
                        <a:t>118,1</a:t>
                      </a:r>
                    </a:p>
                  </a:txBody>
                  <a:tcPr marL="7620" marR="7620" marT="7620" marB="0"/>
                </a:tc>
                <a:tc>
                  <a:txBody>
                    <a:bodyPr/>
                    <a:lstStyle/>
                    <a:p>
                      <a:pPr algn="ctr" fontAlgn="t"/>
                      <a:r>
                        <a:rPr lang="ru-RU" sz="1000" b="0" i="0" u="none" strike="noStrike" dirty="0">
                          <a:solidFill>
                            <a:srgbClr val="000000"/>
                          </a:solidFill>
                          <a:latin typeface="Times New Roman"/>
                        </a:rPr>
                        <a:t>130,1</a:t>
                      </a:r>
                    </a:p>
                  </a:txBody>
                  <a:tcPr marL="7620" marR="7620" marT="7620" marB="0"/>
                </a:tc>
                <a:tc>
                  <a:txBody>
                    <a:bodyPr/>
                    <a:lstStyle/>
                    <a:p>
                      <a:pPr algn="ctr" fontAlgn="ctr"/>
                      <a:r>
                        <a:rPr lang="ru-RU" sz="1000" b="0" i="0" u="none" strike="noStrike" dirty="0">
                          <a:solidFill>
                            <a:srgbClr val="000000"/>
                          </a:solidFill>
                          <a:latin typeface="Times New Roman"/>
                        </a:rPr>
                        <a:t>1865628,00</a:t>
                      </a:r>
                    </a:p>
                  </a:txBody>
                  <a:tcPr marL="7620" marR="7620" marT="7620" marB="0"/>
                </a:tc>
                <a:tc>
                  <a:txBody>
                    <a:bodyPr/>
                    <a:lstStyle/>
                    <a:p>
                      <a:pPr algn="ctr" fontAlgn="ctr"/>
                      <a:r>
                        <a:rPr lang="ru-RU" sz="1000" b="0" i="0" u="none" strike="noStrike" dirty="0">
                          <a:solidFill>
                            <a:srgbClr val="000000"/>
                          </a:solidFill>
                          <a:latin typeface="Times New Roman"/>
                        </a:rPr>
                        <a:t>2375838,00</a:t>
                      </a:r>
                    </a:p>
                  </a:txBody>
                  <a:tcPr marL="7620" marR="7620" marT="7620" marB="0"/>
                </a:tc>
                <a:extLst>
                  <a:ext uri="{0D108BD9-81ED-4DB2-BD59-A6C34878D82A}">
                    <a16:rowId xmlns:a16="http://schemas.microsoft.com/office/drawing/2014/main" val="618865041"/>
                  </a:ext>
                </a:extLst>
              </a:tr>
              <a:tr h="232580">
                <a:tc>
                  <a:txBody>
                    <a:bodyPr/>
                    <a:lstStyle/>
                    <a:p>
                      <a:pPr algn="l" fontAlgn="t"/>
                      <a:r>
                        <a:rPr lang="ru-RU" sz="1100" b="0" i="0" u="none" strike="noStrike" dirty="0">
                          <a:solidFill>
                            <a:srgbClr val="000000"/>
                          </a:solidFill>
                          <a:effectLst/>
                          <a:latin typeface="Times New Roman" panose="02020603050405020304" pitchFamily="18" charset="0"/>
                        </a:rPr>
                        <a:t>Субвенции на реализацию государственных полномочий по организации проведения мероприятий по предупреждению и ликвидации болезней животных</a:t>
                      </a:r>
                    </a:p>
                  </a:txBody>
                  <a:tcPr marL="9525" marR="9525" marT="9525" marB="0"/>
                </a:tc>
                <a:tc>
                  <a:txBody>
                    <a:bodyPr/>
                    <a:lstStyle/>
                    <a:p>
                      <a:pPr algn="ctr" fontAlgn="t"/>
                      <a:r>
                        <a:rPr lang="ru-RU" sz="1000" b="0" i="0" u="none" strike="noStrike" dirty="0">
                          <a:solidFill>
                            <a:srgbClr val="000000"/>
                          </a:solidFill>
                          <a:latin typeface="Times New Roman"/>
                        </a:rPr>
                        <a:t>1253867,56</a:t>
                      </a:r>
                    </a:p>
                  </a:txBody>
                  <a:tcPr marL="7620" marR="7620" marT="7620" marB="0"/>
                </a:tc>
                <a:tc>
                  <a:txBody>
                    <a:bodyPr/>
                    <a:lstStyle/>
                    <a:p>
                      <a:pPr algn="ctr" fontAlgn="ctr"/>
                      <a:r>
                        <a:rPr lang="ru-RU" sz="1000" b="0" i="0" u="none" strike="noStrike" dirty="0">
                          <a:solidFill>
                            <a:srgbClr val="000000"/>
                          </a:solidFill>
                          <a:latin typeface="Times New Roman"/>
                        </a:rPr>
                        <a:t>1428455,44</a:t>
                      </a:r>
                    </a:p>
                  </a:txBody>
                  <a:tcPr marL="7620" marR="7620" marT="7620" marB="0"/>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ru-RU" sz="1000" b="0" i="0" u="none" strike="noStrike" dirty="0">
                          <a:solidFill>
                            <a:srgbClr val="000000"/>
                          </a:solidFill>
                          <a:latin typeface="Times New Roman"/>
                        </a:rPr>
                        <a:t>1428455,44</a:t>
                      </a:r>
                    </a:p>
                    <a:p>
                      <a:pPr algn="ctr" fontAlgn="ct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a:solidFill>
                            <a:srgbClr val="000000"/>
                          </a:solidFill>
                          <a:latin typeface="Times New Roman"/>
                        </a:rPr>
                        <a:t>113,9</a:t>
                      </a:r>
                    </a:p>
                  </a:txBody>
                  <a:tcPr marL="7620" marR="7620" marT="7620" marB="0"/>
                </a:tc>
                <a:tc>
                  <a:txBody>
                    <a:bodyPr/>
                    <a:lstStyle/>
                    <a:p>
                      <a:pPr algn="ctr" fontAlgn="t"/>
                      <a:r>
                        <a:rPr lang="ru-RU" sz="1000" b="0" i="0" u="none" strike="noStrike" dirty="0">
                          <a:solidFill>
                            <a:srgbClr val="000000"/>
                          </a:solidFill>
                          <a:latin typeface="Times New Roman"/>
                        </a:rPr>
                        <a:t>100,0</a:t>
                      </a:r>
                    </a:p>
                  </a:txBody>
                  <a:tcPr marL="7620" marR="7620" marT="7620" marB="0"/>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ru-RU" sz="1000" b="0" i="0" u="none" strike="noStrike" dirty="0">
                          <a:solidFill>
                            <a:srgbClr val="000000"/>
                          </a:solidFill>
                          <a:latin typeface="Times New Roman"/>
                        </a:rPr>
                        <a:t>1428455,44</a:t>
                      </a:r>
                    </a:p>
                    <a:p>
                      <a:pPr algn="ctr" fontAlgn="ctr"/>
                      <a:endParaRPr lang="ru-RU" sz="1000" b="0" i="0" u="none" strike="noStrike" dirty="0">
                        <a:solidFill>
                          <a:srgbClr val="000000"/>
                        </a:solidFill>
                        <a:latin typeface="Times New Roman"/>
                      </a:endParaRPr>
                    </a:p>
                  </a:txBody>
                  <a:tcPr marL="7620" marR="7620" marT="7620" marB="0"/>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ru-RU" sz="1000" b="0" i="0" u="none" strike="noStrike" dirty="0">
                          <a:solidFill>
                            <a:srgbClr val="000000"/>
                          </a:solidFill>
                          <a:latin typeface="Times New Roman"/>
                        </a:rPr>
                        <a:t>1428455,44</a:t>
                      </a:r>
                    </a:p>
                    <a:p>
                      <a:pPr algn="ctr" fontAlgn="ctr"/>
                      <a:endParaRPr lang="ru-RU" sz="1000" b="0" i="0" u="none" strike="noStrike" dirty="0">
                        <a:solidFill>
                          <a:srgbClr val="000000"/>
                        </a:solidFill>
                        <a:latin typeface="Times New Roman"/>
                      </a:endParaRPr>
                    </a:p>
                  </a:txBody>
                  <a:tcPr marL="7620" marR="7620" marT="7620" marB="0"/>
                </a:tc>
                <a:extLst>
                  <a:ext uri="{0D108BD9-81ED-4DB2-BD59-A6C34878D82A}">
                    <a16:rowId xmlns:a16="http://schemas.microsoft.com/office/drawing/2014/main" val="1644966778"/>
                  </a:ext>
                </a:extLst>
              </a:tr>
              <a:tr h="0">
                <a:tc>
                  <a:txBody>
                    <a:bodyPr/>
                    <a:lstStyle/>
                    <a:p>
                      <a:pPr algn="l" fontAlgn="b"/>
                      <a:r>
                        <a:rPr lang="ru-RU" sz="1100" b="0" i="0" u="none" strike="noStrike" dirty="0">
                          <a:solidFill>
                            <a:srgbClr val="000000"/>
                          </a:solidFill>
                          <a:effectLst/>
                          <a:latin typeface="Times New Roman" panose="02020603050405020304" pitchFamily="18" charset="0"/>
                        </a:rPr>
                        <a:t>Реализация государственного полномочия в сфере транспортного обслуживания по муниципальным маршрутам и организация транспортного обслуживания населения в границах муниципальных образований</a:t>
                      </a:r>
                    </a:p>
                  </a:txBody>
                  <a:tcPr marL="9525" marR="9525" marT="9525" marB="0" anchor="b"/>
                </a:tc>
                <a:tc>
                  <a:txBody>
                    <a:bodyPr/>
                    <a:lstStyle/>
                    <a:p>
                      <a:pPr algn="ctr" fontAlgn="t"/>
                      <a:r>
                        <a:rPr lang="ru-RU" sz="1000" b="0" i="0" u="none" strike="noStrike" dirty="0">
                          <a:solidFill>
                            <a:srgbClr val="000000"/>
                          </a:solidFill>
                          <a:latin typeface="Times New Roman"/>
                        </a:rPr>
                        <a:t>3202025,18</a:t>
                      </a:r>
                    </a:p>
                  </a:txBody>
                  <a:tcPr marL="7620" marR="7620" marT="7620" marB="0"/>
                </a:tc>
                <a:tc>
                  <a:txBody>
                    <a:bodyPr/>
                    <a:lstStyle/>
                    <a:p>
                      <a:pPr algn="ctr" fontAlgn="t"/>
                      <a:endParaRPr lang="ru-RU" sz="1000" b="0" i="0" u="none" strike="noStrike" dirty="0">
                        <a:solidFill>
                          <a:srgbClr val="000000"/>
                        </a:solidFill>
                        <a:latin typeface="Times New Roman"/>
                      </a:endParaRPr>
                    </a:p>
                  </a:txBody>
                  <a:tcPr marL="7620" marR="7620" marT="7620" marB="0"/>
                </a:tc>
                <a:tc>
                  <a:txBody>
                    <a:bodyPr/>
                    <a:lstStyle/>
                    <a:p>
                      <a:pPr algn="ctr" fontAlgn="ctr"/>
                      <a:endParaRPr lang="ru-RU" sz="1000" b="0" i="0" u="none" strike="noStrike" dirty="0">
                        <a:solidFill>
                          <a:srgbClr val="000000"/>
                        </a:solidFill>
                        <a:latin typeface="Times New Roman"/>
                      </a:endParaRPr>
                    </a:p>
                  </a:txBody>
                  <a:tcPr marL="7620" marR="7620" marT="7620" marB="0"/>
                </a:tc>
                <a:tc>
                  <a:txBody>
                    <a:bodyPr/>
                    <a:lstStyle/>
                    <a:p>
                      <a:pPr algn="ctr" fontAlgn="t"/>
                      <a:endParaRPr lang="ru-RU" sz="1000" b="0" i="0" u="none" strike="noStrike" dirty="0">
                        <a:solidFill>
                          <a:srgbClr val="000000"/>
                        </a:solidFill>
                        <a:latin typeface="Times New Roman"/>
                      </a:endParaRPr>
                    </a:p>
                  </a:txBody>
                  <a:tcPr marL="7620" marR="7620" marT="7620" marB="0"/>
                </a:tc>
                <a:tc>
                  <a:txBody>
                    <a:bodyPr/>
                    <a:lstStyle/>
                    <a:p>
                      <a:pPr algn="ctr" fontAlgn="t"/>
                      <a:endParaRPr lang="ru-RU" sz="1000" b="0" i="0" u="none" strike="noStrike" dirty="0">
                        <a:solidFill>
                          <a:srgbClr val="000000"/>
                        </a:solidFill>
                        <a:latin typeface="Times New Roman"/>
                      </a:endParaRPr>
                    </a:p>
                  </a:txBody>
                  <a:tcPr marL="7620" marR="7620" marT="7620" marB="0"/>
                </a:tc>
                <a:tc>
                  <a:txBody>
                    <a:bodyPr/>
                    <a:lstStyle/>
                    <a:p>
                      <a:pPr algn="ctr" fontAlgn="ctr"/>
                      <a:endParaRPr lang="ru-RU" sz="1000" b="0" i="0" u="none" strike="noStrike" dirty="0">
                        <a:solidFill>
                          <a:srgbClr val="000000"/>
                        </a:solidFill>
                        <a:latin typeface="Times New Roman"/>
                      </a:endParaRPr>
                    </a:p>
                  </a:txBody>
                  <a:tcPr marL="7620" marR="7620" marT="7620" marB="0"/>
                </a:tc>
                <a:tc>
                  <a:txBody>
                    <a:bodyPr/>
                    <a:lstStyle/>
                    <a:p>
                      <a:pPr algn="ctr" fontAlgn="ctr"/>
                      <a:endParaRPr lang="ru-RU" sz="1000" b="0" i="0" u="none" strike="noStrike" dirty="0">
                        <a:solidFill>
                          <a:srgbClr val="000000"/>
                        </a:solidFill>
                        <a:latin typeface="Times New Roman"/>
                      </a:endParaRPr>
                    </a:p>
                  </a:txBody>
                  <a:tcPr marL="7620" marR="7620" marT="7620" marB="0"/>
                </a:tc>
                <a:extLst>
                  <a:ext uri="{0D108BD9-81ED-4DB2-BD59-A6C34878D82A}">
                    <a16:rowId xmlns:a16="http://schemas.microsoft.com/office/drawing/2014/main" val="2399572916"/>
                  </a:ext>
                </a:extLst>
              </a:tr>
              <a:tr h="222632">
                <a:tc>
                  <a:txBody>
                    <a:bodyPr/>
                    <a:lstStyle/>
                    <a:p>
                      <a:pPr algn="l" fontAlgn="b"/>
                      <a:r>
                        <a:rPr lang="ru-RU" sz="1100" b="0" i="0" u="none" strike="noStrike" dirty="0">
                          <a:solidFill>
                            <a:srgbClr val="000000"/>
                          </a:solidFill>
                          <a:effectLst/>
                          <a:latin typeface="Times New Roman" panose="02020603050405020304" pitchFamily="18" charset="0"/>
                        </a:rPr>
                        <a:t>Расходы на реализацию государственных полномочий по социальной поддержке детей, оставшихся без попечения родителей, и лиц, принявших на воспитание в семью детей, оставшихся без попечения родителей</a:t>
                      </a:r>
                    </a:p>
                  </a:txBody>
                  <a:tcPr marL="9525" marR="9525" marT="9525" marB="0" anchor="b"/>
                </a:tc>
                <a:tc>
                  <a:txBody>
                    <a:bodyPr/>
                    <a:lstStyle/>
                    <a:p>
                      <a:pPr algn="ctr" fontAlgn="t"/>
                      <a:r>
                        <a:rPr lang="ru-RU" sz="1000" b="0" i="0" u="none" strike="noStrike" dirty="0">
                          <a:solidFill>
                            <a:srgbClr val="000000"/>
                          </a:solidFill>
                          <a:latin typeface="Times New Roman"/>
                        </a:rPr>
                        <a:t>17517923,19</a:t>
                      </a:r>
                    </a:p>
                  </a:txBody>
                  <a:tcPr marL="7620" marR="7620" marT="7620" marB="0"/>
                </a:tc>
                <a:tc>
                  <a:txBody>
                    <a:bodyPr/>
                    <a:lstStyle/>
                    <a:p>
                      <a:pPr algn="ctr" fontAlgn="t"/>
                      <a:r>
                        <a:rPr lang="ru-RU" sz="1000" b="0" i="0" u="none" strike="noStrike" dirty="0">
                          <a:solidFill>
                            <a:srgbClr val="000000"/>
                          </a:solidFill>
                          <a:latin typeface="Times New Roman"/>
                        </a:rPr>
                        <a:t>15651884,62</a:t>
                      </a:r>
                    </a:p>
                  </a:txBody>
                  <a:tcPr marL="7620" marR="7620" marT="7620" marB="0"/>
                </a:tc>
                <a:tc>
                  <a:txBody>
                    <a:bodyPr/>
                    <a:lstStyle/>
                    <a:p>
                      <a:pPr algn="ctr" fontAlgn="ctr"/>
                      <a:r>
                        <a:rPr lang="ru-RU" sz="1000" b="0" i="0" u="none" strike="noStrike" dirty="0">
                          <a:solidFill>
                            <a:srgbClr val="000000"/>
                          </a:solidFill>
                          <a:latin typeface="Times New Roman"/>
                        </a:rPr>
                        <a:t>21929382,91</a:t>
                      </a:r>
                    </a:p>
                  </a:txBody>
                  <a:tcPr marL="7620" marR="7620" marT="7620" marB="0"/>
                </a:tc>
                <a:tc>
                  <a:txBody>
                    <a:bodyPr/>
                    <a:lstStyle/>
                    <a:p>
                      <a:pPr algn="ctr" fontAlgn="t"/>
                      <a:r>
                        <a:rPr lang="ru-RU" sz="1000" b="0" i="0" u="none" strike="noStrike" dirty="0">
                          <a:solidFill>
                            <a:srgbClr val="000000"/>
                          </a:solidFill>
                          <a:latin typeface="Times New Roman"/>
                        </a:rPr>
                        <a:t>125,2</a:t>
                      </a:r>
                    </a:p>
                  </a:txBody>
                  <a:tcPr marL="7620" marR="7620" marT="7620" marB="0"/>
                </a:tc>
                <a:tc>
                  <a:txBody>
                    <a:bodyPr/>
                    <a:lstStyle/>
                    <a:p>
                      <a:pPr algn="ctr" fontAlgn="t"/>
                      <a:r>
                        <a:rPr lang="ru-RU" sz="1000" b="0" i="0" u="none" strike="noStrike" dirty="0">
                          <a:solidFill>
                            <a:srgbClr val="000000"/>
                          </a:solidFill>
                          <a:latin typeface="Times New Roman"/>
                        </a:rPr>
                        <a:t>140,1</a:t>
                      </a:r>
                    </a:p>
                  </a:txBody>
                  <a:tcPr marL="7620" marR="7620" marT="7620" marB="0"/>
                </a:tc>
                <a:tc>
                  <a:txBody>
                    <a:bodyPr/>
                    <a:lstStyle/>
                    <a:p>
                      <a:pPr algn="ctr" fontAlgn="ctr"/>
                      <a:r>
                        <a:rPr lang="ru-RU" sz="1000" b="0" i="0" u="none" strike="noStrike" dirty="0">
                          <a:solidFill>
                            <a:srgbClr val="000000"/>
                          </a:solidFill>
                          <a:latin typeface="Times New Roman"/>
                        </a:rPr>
                        <a:t>21217306,00</a:t>
                      </a:r>
                    </a:p>
                  </a:txBody>
                  <a:tcPr marL="7620" marR="7620" marT="7620" marB="0"/>
                </a:tc>
                <a:tc>
                  <a:txBody>
                    <a:bodyPr/>
                    <a:lstStyle/>
                    <a:p>
                      <a:pPr algn="ctr" fontAlgn="ctr"/>
                      <a:r>
                        <a:rPr lang="ru-RU" sz="1000" b="0" i="0" u="none" strike="noStrike" dirty="0">
                          <a:solidFill>
                            <a:srgbClr val="000000"/>
                          </a:solidFill>
                          <a:latin typeface="Times New Roman"/>
                        </a:rPr>
                        <a:t>17953590,55</a:t>
                      </a:r>
                    </a:p>
                  </a:txBody>
                  <a:tcPr marL="7620" marR="7620" marT="7620" marB="0"/>
                </a:tc>
                <a:extLst>
                  <a:ext uri="{0D108BD9-81ED-4DB2-BD59-A6C34878D82A}">
                    <a16:rowId xmlns:a16="http://schemas.microsoft.com/office/drawing/2014/main" val="2159441106"/>
                  </a:ext>
                </a:extLst>
              </a:tr>
              <a:tr h="174443">
                <a:tc>
                  <a:txBody>
                    <a:bodyPr/>
                    <a:lstStyle/>
                    <a:p>
                      <a:pPr algn="l" fontAlgn="t"/>
                      <a:r>
                        <a:rPr lang="ru-RU" sz="1100" b="0" i="0" u="none" strike="noStrike" dirty="0">
                          <a:effectLst/>
                          <a:latin typeface="Times New Roman" panose="02020603050405020304" pitchFamily="18" charset="0"/>
                        </a:rPr>
                        <a:t>Расходы связанные с исполнением решений принятых судебными органами</a:t>
                      </a:r>
                    </a:p>
                  </a:txBody>
                  <a:tcPr marL="9525" marR="9525" marT="9525" marB="0"/>
                </a:tc>
                <a:tc>
                  <a:txBody>
                    <a:bodyPr/>
                    <a:lstStyle/>
                    <a:p>
                      <a:pPr algn="ctr" fontAlgn="t"/>
                      <a:r>
                        <a:rPr lang="ru-RU" sz="1000" b="0" i="0" u="none" strike="noStrike" dirty="0">
                          <a:solidFill>
                            <a:srgbClr val="000000"/>
                          </a:solidFill>
                          <a:latin typeface="Times New Roman"/>
                        </a:rPr>
                        <a:t>420000,00</a:t>
                      </a:r>
                    </a:p>
                  </a:txBody>
                  <a:tcPr marL="7620" marR="7620" marT="7620" marB="0"/>
                </a:tc>
                <a:tc>
                  <a:txBody>
                    <a:bodyPr/>
                    <a:lstStyle/>
                    <a:p>
                      <a:pPr algn="ctr" fontAlgn="ctr"/>
                      <a:endParaRPr lang="ru-RU" sz="1000" b="0" i="0" u="none" strike="noStrike" dirty="0">
                        <a:solidFill>
                          <a:srgbClr val="000000"/>
                        </a:solidFill>
                        <a:latin typeface="Times New Roman"/>
                      </a:endParaRPr>
                    </a:p>
                  </a:txBody>
                  <a:tcPr marL="7620" marR="7620" marT="7620" marB="0"/>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267499513"/>
                  </a:ext>
                </a:extLst>
              </a:tr>
              <a:tr h="227976">
                <a:tc>
                  <a:txBody>
                    <a:bodyPr/>
                    <a:lstStyle/>
                    <a:p>
                      <a:pPr algn="ctr" fontAlgn="ctr"/>
                      <a:r>
                        <a:rPr lang="ru-RU" sz="1100" b="1" i="0" u="none" strike="noStrike" dirty="0">
                          <a:solidFill>
                            <a:srgbClr val="000000"/>
                          </a:solidFill>
                          <a:effectLst/>
                          <a:latin typeface="Times New Roman" panose="02020603050405020304" pitchFamily="18" charset="0"/>
                          <a:cs typeface="Times New Roman" panose="02020603050405020304" pitchFamily="18" charset="0"/>
                        </a:rPr>
                        <a:t>ИТОГО</a:t>
                      </a:r>
                    </a:p>
                  </a:txBody>
                  <a:tcPr marL="9525" marR="9525" marT="9525" marB="0"/>
                </a:tc>
                <a:tc>
                  <a:txBody>
                    <a:bodyPr/>
                    <a:lstStyle/>
                    <a:p>
                      <a:pPr algn="ctr" fontAlgn="t"/>
                      <a:r>
                        <a:rPr lang="ru-RU" sz="1000" b="1" i="0" u="none" strike="noStrike" dirty="0">
                          <a:solidFill>
                            <a:srgbClr val="000000"/>
                          </a:solidFill>
                          <a:latin typeface="Times New Roman"/>
                        </a:rPr>
                        <a:t>41323786,77</a:t>
                      </a:r>
                    </a:p>
                  </a:txBody>
                  <a:tcPr marL="7620" marR="7620" marT="7620" marB="0"/>
                </a:tc>
                <a:tc>
                  <a:txBody>
                    <a:bodyPr/>
                    <a:lstStyle/>
                    <a:p>
                      <a:pPr algn="ctr" fontAlgn="t"/>
                      <a:r>
                        <a:rPr lang="ru-RU" sz="1000" b="1" i="0" u="none" strike="noStrike" dirty="0">
                          <a:solidFill>
                            <a:srgbClr val="000000"/>
                          </a:solidFill>
                          <a:latin typeface="Times New Roman"/>
                        </a:rPr>
                        <a:t>41656662,92</a:t>
                      </a:r>
                    </a:p>
                  </a:txBody>
                  <a:tcPr marL="7620" marR="7620" marT="7620" marB="0"/>
                </a:tc>
                <a:tc>
                  <a:txBody>
                    <a:bodyPr/>
                    <a:lstStyle/>
                    <a:p>
                      <a:pPr algn="ctr" fontAlgn="t"/>
                      <a:r>
                        <a:rPr lang="ru-RU" sz="1000" b="1" i="0" u="none" strike="noStrike" dirty="0">
                          <a:solidFill>
                            <a:srgbClr val="000000"/>
                          </a:solidFill>
                          <a:latin typeface="Times New Roman"/>
                        </a:rPr>
                        <a:t>46418906,35</a:t>
                      </a:r>
                    </a:p>
                  </a:txBody>
                  <a:tcPr marL="7620" marR="7620" marT="7620" marB="0"/>
                </a:tc>
                <a:tc>
                  <a:txBody>
                    <a:bodyPr/>
                    <a:lstStyle/>
                    <a:p>
                      <a:pPr algn="ctr" fontAlgn="t"/>
                      <a:r>
                        <a:rPr lang="ru-RU" sz="1000" b="1" i="0" u="none" strike="noStrike" dirty="0">
                          <a:solidFill>
                            <a:srgbClr val="000000"/>
                          </a:solidFill>
                          <a:latin typeface="Times New Roman"/>
                        </a:rPr>
                        <a:t>112,3</a:t>
                      </a:r>
                    </a:p>
                  </a:txBody>
                  <a:tcPr marL="7620" marR="7620" marT="7620" marB="0"/>
                </a:tc>
                <a:tc>
                  <a:txBody>
                    <a:bodyPr/>
                    <a:lstStyle/>
                    <a:p>
                      <a:pPr algn="ctr" fontAlgn="t"/>
                      <a:r>
                        <a:rPr lang="ru-RU" sz="1000" b="1" i="0" u="none" strike="noStrike" dirty="0">
                          <a:solidFill>
                            <a:srgbClr val="000000"/>
                          </a:solidFill>
                          <a:latin typeface="Times New Roman"/>
                        </a:rPr>
                        <a:t>111,4</a:t>
                      </a:r>
                    </a:p>
                  </a:txBody>
                  <a:tcPr marL="7620" marR="7620" marT="7620" marB="0"/>
                </a:tc>
                <a:tc>
                  <a:txBody>
                    <a:bodyPr/>
                    <a:lstStyle/>
                    <a:p>
                      <a:pPr algn="ctr" fontAlgn="t"/>
                      <a:r>
                        <a:rPr lang="ru-RU" sz="1000" b="1" i="0" u="none" strike="noStrike" dirty="0">
                          <a:solidFill>
                            <a:srgbClr val="000000"/>
                          </a:solidFill>
                          <a:latin typeface="Times New Roman"/>
                        </a:rPr>
                        <a:t>46864053,44</a:t>
                      </a:r>
                    </a:p>
                  </a:txBody>
                  <a:tcPr marL="7620" marR="7620" marT="7620" marB="0"/>
                </a:tc>
                <a:tc>
                  <a:txBody>
                    <a:bodyPr/>
                    <a:lstStyle/>
                    <a:p>
                      <a:pPr algn="ctr" fontAlgn="t"/>
                      <a:r>
                        <a:rPr lang="ru-RU" sz="1000" b="1" i="0" u="none" strike="noStrike" dirty="0">
                          <a:solidFill>
                            <a:srgbClr val="000000"/>
                          </a:solidFill>
                          <a:latin typeface="Times New Roman"/>
                        </a:rPr>
                        <a:t>32377332,93</a:t>
                      </a:r>
                    </a:p>
                  </a:txBody>
                  <a:tcPr marL="7620" marR="7620" marT="7620" marB="0"/>
                </a:tc>
                <a:extLst>
                  <a:ext uri="{0D108BD9-81ED-4DB2-BD59-A6C34878D82A}">
                    <a16:rowId xmlns:a16="http://schemas.microsoft.com/office/drawing/2014/main" val="2995877751"/>
                  </a:ext>
                </a:extLst>
              </a:tr>
            </a:tbl>
          </a:graphicData>
        </a:graphic>
      </p:graphicFrame>
    </p:spTree>
    <p:extLst>
      <p:ext uri="{BB962C8B-B14F-4D97-AF65-F5344CB8AC3E}">
        <p14:creationId xmlns:p14="http://schemas.microsoft.com/office/powerpoint/2010/main" val="40735810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CD3583A1-A00E-F67C-8C9F-E6D91862B635}"/>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63654BF4-041D-06DD-421F-FDC9EFB27BF0}"/>
              </a:ext>
            </a:extLst>
          </p:cNvPr>
          <p:cNvSpPr txBox="1"/>
          <p:nvPr/>
        </p:nvSpPr>
        <p:spPr>
          <a:xfrm>
            <a:off x="4271116" y="246390"/>
            <a:ext cx="3875713" cy="261610"/>
          </a:xfrm>
          <a:prstGeom prst="rect">
            <a:avLst/>
          </a:prstGeom>
          <a:noFill/>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7030A0"/>
                </a:solidFill>
                <a:uLnTx/>
                <a:uFillTx/>
                <a:latin typeface="Times New Roman" panose="02020603050405020304" pitchFamily="18" charset="0"/>
                <a:ea typeface="+mn-ea"/>
                <a:cs typeface="Times New Roman" panose="02020603050405020304" pitchFamily="18" charset="0"/>
              </a:rPr>
              <a:t>Динамика непрограммных расходов в тыс. руб.</a:t>
            </a:r>
          </a:p>
        </p:txBody>
      </p:sp>
      <p:graphicFrame>
        <p:nvGraphicFramePr>
          <p:cNvPr id="9" name="Диаграмма 8">
            <a:extLst>
              <a:ext uri="{FF2B5EF4-FFF2-40B4-BE49-F238E27FC236}">
                <a16:creationId xmlns:a16="http://schemas.microsoft.com/office/drawing/2014/main" id="{4D6C0FF1-AD7D-4D81-6EC0-81EF3DDE6209}"/>
              </a:ext>
            </a:extLst>
          </p:cNvPr>
          <p:cNvGraphicFramePr/>
          <p:nvPr>
            <p:extLst>
              <p:ext uri="{D42A27DB-BD31-4B8C-83A1-F6EECF244321}">
                <p14:modId xmlns:p14="http://schemas.microsoft.com/office/powerpoint/2010/main" val="739145109"/>
              </p:ext>
            </p:extLst>
          </p:nvPr>
        </p:nvGraphicFramePr>
        <p:xfrm>
          <a:off x="1789838" y="754390"/>
          <a:ext cx="8128000" cy="541866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554242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4A53029-47FB-D11B-5C67-277619B6C13E}"/>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2">
            <a:extLst>
              <a:ext uri="{FF2B5EF4-FFF2-40B4-BE49-F238E27FC236}">
                <a16:creationId xmlns:a16="http://schemas.microsoft.com/office/drawing/2014/main" id="{BCAC50F8-1431-41EA-6532-E3881534A116}"/>
              </a:ext>
            </a:extLst>
          </p:cNvPr>
          <p:cNvSpPr/>
          <p:nvPr/>
        </p:nvSpPr>
        <p:spPr>
          <a:xfrm>
            <a:off x="1574228" y="9178"/>
            <a:ext cx="9043544" cy="430887"/>
          </a:xfrm>
          <a:prstGeom prst="rect">
            <a:avLst/>
          </a:prstGeom>
        </p:spPr>
        <p:txBody>
          <a:bodyPr wrap="square">
            <a:spAutoFit/>
          </a:bodyPr>
          <a:lstStyle/>
          <a:p>
            <a:pPr algn="ctr"/>
            <a:r>
              <a:rPr lang="ru-RU" sz="1100" b="1" dirty="0">
                <a:solidFill>
                  <a:schemeClr val="accent1">
                    <a:lumMod val="50000"/>
                  </a:schemeClr>
                </a:solidFill>
                <a:latin typeface="Times New Roman" panose="02020603050405020304" pitchFamily="18" charset="0"/>
                <a:ea typeface="Times New Roman" panose="02020603050405020304" pitchFamily="18" charset="0"/>
              </a:rPr>
              <a:t>Сведения о расходах с учетом интересов целевых групп на 2026-2028годы </a:t>
            </a:r>
          </a:p>
          <a:p>
            <a:pPr algn="ctr"/>
            <a:r>
              <a:rPr lang="ru-RU" sz="1100" b="1" dirty="0">
                <a:solidFill>
                  <a:schemeClr val="accent1">
                    <a:lumMod val="50000"/>
                  </a:schemeClr>
                </a:solidFill>
                <a:latin typeface="Times New Roman" panose="02020603050405020304" pitchFamily="18" charset="0"/>
                <a:ea typeface="Times New Roman" panose="02020603050405020304" pitchFamily="18" charset="0"/>
              </a:rPr>
              <a:t>Муниципальная программа «Развитие образования»</a:t>
            </a:r>
            <a:endParaRPr lang="ru-RU" sz="1100" dirty="0">
              <a:solidFill>
                <a:schemeClr val="accent1">
                  <a:lumMod val="50000"/>
                </a:schemeClr>
              </a:solidFill>
              <a:latin typeface="Times New Roman" panose="02020603050405020304" pitchFamily="18" charset="0"/>
              <a:ea typeface="Times New Roman" panose="02020603050405020304" pitchFamily="18" charset="0"/>
            </a:endParaRPr>
          </a:p>
        </p:txBody>
      </p:sp>
      <p:graphicFrame>
        <p:nvGraphicFramePr>
          <p:cNvPr id="4" name="Таблица 3">
            <a:extLst>
              <a:ext uri="{FF2B5EF4-FFF2-40B4-BE49-F238E27FC236}">
                <a16:creationId xmlns:a16="http://schemas.microsoft.com/office/drawing/2014/main" id="{1177B9DA-5712-C41B-8130-2125921BBEC7}"/>
              </a:ext>
            </a:extLst>
          </p:cNvPr>
          <p:cNvGraphicFramePr>
            <a:graphicFrameLocks noGrp="1"/>
          </p:cNvGraphicFramePr>
          <p:nvPr>
            <p:extLst>
              <p:ext uri="{D42A27DB-BD31-4B8C-83A1-F6EECF244321}">
                <p14:modId xmlns:p14="http://schemas.microsoft.com/office/powerpoint/2010/main" val="2429924202"/>
              </p:ext>
            </p:extLst>
          </p:nvPr>
        </p:nvGraphicFramePr>
        <p:xfrm>
          <a:off x="4781469" y="440065"/>
          <a:ext cx="2146300" cy="182880"/>
        </p:xfrm>
        <a:graphic>
          <a:graphicData uri="http://schemas.openxmlformats.org/drawingml/2006/table">
            <a:tbl>
              <a:tblPr/>
              <a:tblGrid>
                <a:gridCol w="2146300">
                  <a:extLst>
                    <a:ext uri="{9D8B030D-6E8A-4147-A177-3AD203B41FA5}">
                      <a16:colId xmlns:a16="http://schemas.microsoft.com/office/drawing/2014/main" val="20000"/>
                    </a:ext>
                  </a:extLst>
                </a:gridCol>
              </a:tblGrid>
              <a:tr h="182880">
                <a:tc>
                  <a:txBody>
                    <a:bodyPr/>
                    <a:lstStyle/>
                    <a:p>
                      <a:pPr algn="ctr" fontAlgn="b"/>
                      <a:r>
                        <a:rPr lang="ru-RU" sz="1100" b="1" i="0" u="none" strike="noStrike" dirty="0">
                          <a:solidFill>
                            <a:srgbClr val="9900FF"/>
                          </a:solidFill>
                          <a:latin typeface="Times New Roman"/>
                        </a:rPr>
                        <a:t>Поддержка семей с детьми</a:t>
                      </a:r>
                    </a:p>
                  </a:txBody>
                  <a:tcPr marL="7620" marR="7620" marT="7620" marB="0" anchor="b">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5" name="Таблица 4">
            <a:extLst>
              <a:ext uri="{FF2B5EF4-FFF2-40B4-BE49-F238E27FC236}">
                <a16:creationId xmlns:a16="http://schemas.microsoft.com/office/drawing/2014/main" id="{F282C924-F9FB-66C1-1CFD-AA21A9624BAE}"/>
              </a:ext>
            </a:extLst>
          </p:cNvPr>
          <p:cNvGraphicFramePr>
            <a:graphicFrameLocks noGrp="1"/>
          </p:cNvGraphicFramePr>
          <p:nvPr>
            <p:extLst>
              <p:ext uri="{D42A27DB-BD31-4B8C-83A1-F6EECF244321}">
                <p14:modId xmlns:p14="http://schemas.microsoft.com/office/powerpoint/2010/main" val="1009194025"/>
              </p:ext>
            </p:extLst>
          </p:nvPr>
        </p:nvGraphicFramePr>
        <p:xfrm>
          <a:off x="107903" y="637741"/>
          <a:ext cx="11976193" cy="5656823"/>
        </p:xfrm>
        <a:graphic>
          <a:graphicData uri="http://schemas.openxmlformats.org/drawingml/2006/table">
            <a:tbl>
              <a:tblPr firstRow="1" bandRow="1">
                <a:tableStyleId>{E8B1032C-EA38-4F05-BA0D-38AFFFC7BED3}</a:tableStyleId>
              </a:tblPr>
              <a:tblGrid>
                <a:gridCol w="1601692">
                  <a:extLst>
                    <a:ext uri="{9D8B030D-6E8A-4147-A177-3AD203B41FA5}">
                      <a16:colId xmlns:a16="http://schemas.microsoft.com/office/drawing/2014/main" val="4215834913"/>
                    </a:ext>
                  </a:extLst>
                </a:gridCol>
                <a:gridCol w="2598303">
                  <a:extLst>
                    <a:ext uri="{9D8B030D-6E8A-4147-A177-3AD203B41FA5}">
                      <a16:colId xmlns:a16="http://schemas.microsoft.com/office/drawing/2014/main" val="20001"/>
                    </a:ext>
                  </a:extLst>
                </a:gridCol>
                <a:gridCol w="1051488">
                  <a:extLst>
                    <a:ext uri="{9D8B030D-6E8A-4147-A177-3AD203B41FA5}">
                      <a16:colId xmlns:a16="http://schemas.microsoft.com/office/drawing/2014/main" val="20002"/>
                    </a:ext>
                  </a:extLst>
                </a:gridCol>
                <a:gridCol w="2433986">
                  <a:extLst>
                    <a:ext uri="{9D8B030D-6E8A-4147-A177-3AD203B41FA5}">
                      <a16:colId xmlns:a16="http://schemas.microsoft.com/office/drawing/2014/main" val="20003"/>
                    </a:ext>
                  </a:extLst>
                </a:gridCol>
                <a:gridCol w="880845">
                  <a:extLst>
                    <a:ext uri="{9D8B030D-6E8A-4147-A177-3AD203B41FA5}">
                      <a16:colId xmlns:a16="http://schemas.microsoft.com/office/drawing/2014/main" val="12296224"/>
                    </a:ext>
                  </a:extLst>
                </a:gridCol>
                <a:gridCol w="889233">
                  <a:extLst>
                    <a:ext uri="{9D8B030D-6E8A-4147-A177-3AD203B41FA5}">
                      <a16:colId xmlns:a16="http://schemas.microsoft.com/office/drawing/2014/main" val="683379784"/>
                    </a:ext>
                  </a:extLst>
                </a:gridCol>
                <a:gridCol w="788565">
                  <a:extLst>
                    <a:ext uri="{9D8B030D-6E8A-4147-A177-3AD203B41FA5}">
                      <a16:colId xmlns:a16="http://schemas.microsoft.com/office/drawing/2014/main" val="3207021453"/>
                    </a:ext>
                  </a:extLst>
                </a:gridCol>
                <a:gridCol w="855677">
                  <a:extLst>
                    <a:ext uri="{9D8B030D-6E8A-4147-A177-3AD203B41FA5}">
                      <a16:colId xmlns:a16="http://schemas.microsoft.com/office/drawing/2014/main" val="3976886950"/>
                    </a:ext>
                  </a:extLst>
                </a:gridCol>
                <a:gridCol w="876404">
                  <a:extLst>
                    <a:ext uri="{9D8B030D-6E8A-4147-A177-3AD203B41FA5}">
                      <a16:colId xmlns:a16="http://schemas.microsoft.com/office/drawing/2014/main" val="209367136"/>
                    </a:ext>
                  </a:extLst>
                </a:gridCol>
              </a:tblGrid>
              <a:tr h="253952">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FFE5FD"/>
                    </a:solidFill>
                  </a:tcPr>
                </a:tc>
                <a:tc rowSpan="2">
                  <a:txBody>
                    <a:bodyPr/>
                    <a:lstStyle/>
                    <a:p>
                      <a:pPr algn="ctr"/>
                      <a:r>
                        <a:rPr lang="ru-RU" sz="1000" b="0" dirty="0">
                          <a:latin typeface="Times New Roman" panose="02020603050405020304" pitchFamily="18" charset="0"/>
                          <a:cs typeface="Times New Roman" panose="02020603050405020304" pitchFamily="18" charset="0"/>
                        </a:rPr>
                        <a:t>Численность представителей целевой группы/Доля в общей численности населения %</a:t>
                      </a:r>
                    </a:p>
                  </a:txBody>
                  <a:tcPr>
                    <a:solidFill>
                      <a:srgbClr val="FFE5FD"/>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rgbClr val="FFE5FD"/>
                    </a:solidFill>
                  </a:tcPr>
                </a:tc>
                <a:tc gridSpan="5">
                  <a:txBody>
                    <a:bodyPr/>
                    <a:lstStyle/>
                    <a:p>
                      <a:r>
                        <a:rPr lang="ru-RU" sz="1000" b="0">
                          <a:latin typeface="Times New Roman" panose="02020603050405020304" pitchFamily="18" charset="0"/>
                          <a:cs typeface="Times New Roman" panose="02020603050405020304" pitchFamily="18" charset="0"/>
                        </a:rPr>
                        <a:t>Объем расходов на поддержку, рублей/Доля в общем объеме расходов, %</a:t>
                      </a:r>
                      <a:endParaRPr lang="ru-RU"/>
                    </a:p>
                  </a:txBody>
                  <a:tcPr>
                    <a:solidFill>
                      <a:srgbClr val="FFE5FD"/>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sz="1000" b="0" dirty="0"/>
                    </a:p>
                  </a:txBody>
                  <a:tcPr>
                    <a:solidFill>
                      <a:srgbClr val="00FFFF"/>
                    </a:solidFill>
                  </a:tcPr>
                </a:tc>
                <a:extLst>
                  <a:ext uri="{0D108BD9-81ED-4DB2-BD59-A6C34878D82A}">
                    <a16:rowId xmlns:a16="http://schemas.microsoft.com/office/drawing/2014/main" val="1135197561"/>
                  </a:ext>
                </a:extLst>
              </a:tr>
              <a:tr h="370840">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2024 год (факт)</a:t>
                      </a: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2025 год (оценка)</a:t>
                      </a:r>
                    </a:p>
                  </a:txBody>
                  <a:tcPr>
                    <a:solidFill>
                      <a:srgbClr val="FFE5F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2026г (прогноз)</a:t>
                      </a:r>
                      <a:endParaRPr lang="ru-RU" sz="1000" dirty="0"/>
                    </a:p>
                  </a:txBody>
                  <a:tcPr>
                    <a:solidFill>
                      <a:srgbClr val="FFE5FD"/>
                    </a:solidFill>
                  </a:tcPr>
                </a:tc>
                <a:tc>
                  <a:txBody>
                    <a:bodyPr/>
                    <a:lstStyle/>
                    <a:p>
                      <a:r>
                        <a:rPr lang="ru-RU" sz="1000" b="0" dirty="0">
                          <a:latin typeface="Times New Roman" panose="02020603050405020304" pitchFamily="18" charset="0"/>
                          <a:cs typeface="Times New Roman" panose="02020603050405020304" pitchFamily="18" charset="0"/>
                        </a:rPr>
                        <a:t>2027г (прогноз)</a:t>
                      </a:r>
                      <a:endParaRPr lang="ru-RU" dirty="0"/>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2028г (прогноз)</a:t>
                      </a:r>
                    </a:p>
                  </a:txBody>
                  <a:tcPr>
                    <a:solidFill>
                      <a:srgbClr val="FFE5FD"/>
                    </a:solidFill>
                  </a:tcPr>
                </a:tc>
                <a:extLst>
                  <a:ext uri="{0D108BD9-81ED-4DB2-BD59-A6C34878D82A}">
                    <a16:rowId xmlns:a16="http://schemas.microsoft.com/office/drawing/2014/main" val="4143262530"/>
                  </a:ext>
                </a:extLst>
              </a:tr>
              <a:tr h="251516">
                <a:tc gridSpan="9">
                  <a:txBody>
                    <a:bodyPr/>
                    <a:lstStyle/>
                    <a:p>
                      <a:pPr algn="ctr"/>
                      <a:r>
                        <a:rPr lang="ru-RU" sz="1000" b="1" i="1" dirty="0">
                          <a:solidFill>
                            <a:srgbClr val="7030A0"/>
                          </a:solidFill>
                          <a:latin typeface="Times New Roman" panose="02020603050405020304" pitchFamily="18" charset="0"/>
                          <a:cs typeface="Times New Roman" panose="02020603050405020304" pitchFamily="18" charset="0"/>
                        </a:rPr>
                        <a:t>Подпрограмма «Развитие системы дошкольного образования»</a:t>
                      </a:r>
                    </a:p>
                  </a:txBody>
                  <a:tcPr>
                    <a:solidFill>
                      <a:srgbClr val="FFE5FD"/>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ctr"/>
                      <a:endParaRPr lang="ru-RU" sz="1000" b="1" i="1" dirty="0">
                        <a:solidFill>
                          <a:srgbClr val="7030A0"/>
                        </a:solidFill>
                        <a:latin typeface="Times New Roman" panose="02020603050405020304" pitchFamily="18" charset="0"/>
                        <a:cs typeface="Times New Roman" panose="02020603050405020304" pitchFamily="18" charset="0"/>
                      </a:endParaRPr>
                    </a:p>
                  </a:txBody>
                  <a:tcPr>
                    <a:solidFill>
                      <a:srgbClr val="00FFFF"/>
                    </a:solidFill>
                  </a:tcPr>
                </a:tc>
                <a:extLst>
                  <a:ext uri="{0D108BD9-81ED-4DB2-BD59-A6C34878D82A}">
                    <a16:rowId xmlns:a16="http://schemas.microsoft.com/office/drawing/2014/main" val="3192202991"/>
                  </a:ext>
                </a:extLst>
              </a:tr>
              <a:tr h="598262">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Один родитель(законных представителей), внесший родительскую плату за содержание ребенка(присмотр и уход за ребенком) в образовательном учреждении</a:t>
                      </a:r>
                    </a:p>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pPr algn="ctr"/>
                      <a:r>
                        <a:rPr lang="ru-RU" sz="1000" dirty="0">
                          <a:latin typeface="Times New Roman" panose="02020603050405020304" pitchFamily="18" charset="0"/>
                          <a:cs typeface="Times New Roman" panose="02020603050405020304" pitchFamily="18" charset="0"/>
                        </a:rPr>
                        <a:t>186</a:t>
                      </a:r>
                    </a:p>
                  </a:txBody>
                  <a:tcPr anchor="ct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Компенсация части платы, взимаемой с родителей (законных представителей) за присмотр и уход за детьми, осваивающими образовательные программы дошкольного образования</a:t>
                      </a: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1573382,00</a:t>
                      </a:r>
                    </a:p>
                  </a:txBody>
                  <a:tcPr anchor="ct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1563181,00</a:t>
                      </a:r>
                    </a:p>
                  </a:txBody>
                  <a:tcPr marL="7620" marR="7620" marT="7620" marB="0" anchor="ct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1570142,00</a:t>
                      </a:r>
                    </a:p>
                  </a:txBody>
                  <a:tcPr marL="7620" marR="7620" marT="7620" marB="0" anchor="ctr">
                    <a:solidFill>
                      <a:srgbClr val="FFE5FD"/>
                    </a:solidFill>
                  </a:tcPr>
                </a:tc>
                <a:tc>
                  <a:txBody>
                    <a:bodyPr/>
                    <a:lstStyle/>
                    <a:p>
                      <a:pPr algn="ctr" rtl="0" fontAlgn="t"/>
                      <a:r>
                        <a:rPr lang="ru-RU" sz="1000" b="0" i="0" u="none" strike="noStrike" dirty="0">
                          <a:solidFill>
                            <a:srgbClr val="000000"/>
                          </a:solidFill>
                          <a:latin typeface="Times New Roman"/>
                        </a:rPr>
                        <a:t>1727008,00</a:t>
                      </a:r>
                    </a:p>
                  </a:txBody>
                  <a:tcPr marL="7620" marR="7620" marT="7620" marB="0" anchor="ctr">
                    <a:solidFill>
                      <a:srgbClr val="FFE5FD"/>
                    </a:solidFill>
                  </a:tcPr>
                </a:tc>
                <a:tc>
                  <a:txBody>
                    <a:bodyPr/>
                    <a:lstStyle/>
                    <a:p>
                      <a:pPr algn="ctr" fontAlgn="t"/>
                      <a:r>
                        <a:rPr lang="ru-RU" sz="1000" b="0" i="0" u="none" strike="noStrike" dirty="0">
                          <a:solidFill>
                            <a:srgbClr val="000000"/>
                          </a:solidFill>
                          <a:latin typeface="Times New Roman"/>
                        </a:rPr>
                        <a:t>1795823,00</a:t>
                      </a:r>
                    </a:p>
                  </a:txBody>
                  <a:tcPr marL="7620" marR="7620" marT="7620" marB="0" anchor="ctr">
                    <a:solidFill>
                      <a:srgbClr val="FFE5FD"/>
                    </a:solidFill>
                  </a:tcPr>
                </a:tc>
                <a:extLst>
                  <a:ext uri="{0D108BD9-81ED-4DB2-BD59-A6C34878D82A}">
                    <a16:rowId xmlns:a16="http://schemas.microsoft.com/office/drawing/2014/main" val="3816421810"/>
                  </a:ext>
                </a:extLst>
              </a:tr>
              <a:tr h="253324">
                <a:tc>
                  <a:txBody>
                    <a:bodyPr/>
                    <a:lstStyle/>
                    <a:p>
                      <a:pPr algn="ctr"/>
                      <a:r>
                        <a:rPr lang="ru-RU" sz="1000" b="1" dirty="0">
                          <a:latin typeface="Times New Roman" panose="02020603050405020304" pitchFamily="18" charset="0"/>
                          <a:cs typeface="Times New Roman" panose="02020603050405020304" pitchFamily="18" charset="0"/>
                        </a:rPr>
                        <a:t>ИТОГО по подпрограмме</a:t>
                      </a:r>
                    </a:p>
                  </a:txBody>
                  <a:tcPr>
                    <a:solidFill>
                      <a:srgbClr val="FFE5FD"/>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pPr algn="ctr"/>
                      <a:r>
                        <a:rPr lang="ru-RU" sz="1000" b="1" dirty="0">
                          <a:latin typeface="Times New Roman" panose="02020603050405020304" pitchFamily="18" charset="0"/>
                          <a:cs typeface="Times New Roman" panose="02020603050405020304" pitchFamily="18" charset="0"/>
                        </a:rPr>
                        <a:t>186</a:t>
                      </a:r>
                    </a:p>
                  </a:txBody>
                  <a:tcPr anchor="ctr">
                    <a:solidFill>
                      <a:srgbClr val="FFE5FD"/>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pPr algn="ctr"/>
                      <a:r>
                        <a:rPr lang="ru-RU" sz="1000" b="1" dirty="0">
                          <a:latin typeface="Times New Roman" panose="02020603050405020304" pitchFamily="18" charset="0"/>
                          <a:cs typeface="Times New Roman" panose="02020603050405020304" pitchFamily="18" charset="0"/>
                        </a:rPr>
                        <a:t>1573382,00</a:t>
                      </a:r>
                    </a:p>
                  </a:txBody>
                  <a:tcPr anchor="ctr">
                    <a:solidFill>
                      <a:srgbClr val="FFE5FD"/>
                    </a:solidFill>
                  </a:tcPr>
                </a:tc>
                <a:tc>
                  <a:txBody>
                    <a:bodyPr/>
                    <a:lstStyle/>
                    <a:p>
                      <a:pPr algn="ctr"/>
                      <a:r>
                        <a:rPr lang="ru-RU" sz="1000" b="1" dirty="0">
                          <a:latin typeface="Times New Roman" panose="02020603050405020304" pitchFamily="18" charset="0"/>
                          <a:cs typeface="Times New Roman" panose="02020603050405020304" pitchFamily="18" charset="0"/>
                        </a:rPr>
                        <a:t>1563181,00</a:t>
                      </a:r>
                    </a:p>
                  </a:txBody>
                  <a:tcPr marL="7620" marR="7620" marT="7620" marB="0" anchor="ctr">
                    <a:solidFill>
                      <a:srgbClr val="FFE5FD"/>
                    </a:solidFill>
                  </a:tcPr>
                </a:tc>
                <a:tc>
                  <a:txBody>
                    <a:bodyPr/>
                    <a:lstStyle/>
                    <a:p>
                      <a:pPr algn="ctr"/>
                      <a:r>
                        <a:rPr lang="ru-RU" sz="1000" b="1" dirty="0">
                          <a:latin typeface="Times New Roman" panose="02020603050405020304" pitchFamily="18" charset="0"/>
                          <a:cs typeface="Times New Roman" panose="02020603050405020304" pitchFamily="18" charset="0"/>
                        </a:rPr>
                        <a:t>1570142,00</a:t>
                      </a:r>
                    </a:p>
                  </a:txBody>
                  <a:tcPr marL="7620" marR="7620" marT="7620" marB="0" anchor="ctr">
                    <a:solidFill>
                      <a:srgbClr val="FFE5FD"/>
                    </a:solidFill>
                  </a:tcPr>
                </a:tc>
                <a:tc>
                  <a:txBody>
                    <a:bodyPr/>
                    <a:lstStyle/>
                    <a:p>
                      <a:pPr algn="ctr" rtl="0" fontAlgn="t"/>
                      <a:r>
                        <a:rPr lang="ru-RU" sz="1000" b="1" i="0" u="none" strike="noStrike" dirty="0">
                          <a:solidFill>
                            <a:srgbClr val="000000"/>
                          </a:solidFill>
                          <a:latin typeface="Times New Roman"/>
                        </a:rPr>
                        <a:t>1727008,00</a:t>
                      </a:r>
                    </a:p>
                  </a:txBody>
                  <a:tcPr marL="7620" marR="7620" marT="7620" marB="0" anchor="ctr">
                    <a:solidFill>
                      <a:srgbClr val="FFE5FD"/>
                    </a:solidFill>
                  </a:tcPr>
                </a:tc>
                <a:tc>
                  <a:txBody>
                    <a:bodyPr/>
                    <a:lstStyle/>
                    <a:p>
                      <a:pPr algn="ctr" fontAlgn="t"/>
                      <a:r>
                        <a:rPr lang="ru-RU" sz="1000" b="1" i="0" u="none" strike="noStrike" dirty="0">
                          <a:solidFill>
                            <a:srgbClr val="000000"/>
                          </a:solidFill>
                          <a:latin typeface="Times New Roman"/>
                        </a:rPr>
                        <a:t>1795823,00</a:t>
                      </a:r>
                    </a:p>
                  </a:txBody>
                  <a:tcPr marL="7620" marR="7620" marT="7620" marB="0" anchor="ctr">
                    <a:solidFill>
                      <a:srgbClr val="FFE5FD"/>
                    </a:solidFill>
                  </a:tcPr>
                </a:tc>
                <a:extLst>
                  <a:ext uri="{0D108BD9-81ED-4DB2-BD59-A6C34878D82A}">
                    <a16:rowId xmlns:a16="http://schemas.microsoft.com/office/drawing/2014/main" val="2984960656"/>
                  </a:ext>
                </a:extLst>
              </a:tr>
              <a:tr h="284667">
                <a:tc gridSpan="9">
                  <a:txBody>
                    <a:bodyPr/>
                    <a:lstStyle/>
                    <a:p>
                      <a:pPr algn="ctr"/>
                      <a:r>
                        <a:rPr lang="ru-RU" sz="1000" b="1" i="1" dirty="0">
                          <a:solidFill>
                            <a:srgbClr val="7030A0"/>
                          </a:solidFill>
                          <a:latin typeface="Times New Roman" panose="02020603050405020304" pitchFamily="18" charset="0"/>
                          <a:cs typeface="Times New Roman" panose="02020603050405020304" pitchFamily="18" charset="0"/>
                        </a:rPr>
                        <a:t>Подпрограмма «Школьное питание»</a:t>
                      </a:r>
                    </a:p>
                  </a:txBody>
                  <a:tcPr>
                    <a:solidFill>
                      <a:srgbClr val="FFE5FD"/>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ctr"/>
                      <a:endParaRPr lang="ru-RU" sz="1000" b="1" i="1" dirty="0">
                        <a:solidFill>
                          <a:srgbClr val="7030A0"/>
                        </a:solidFill>
                        <a:latin typeface="Times New Roman" panose="02020603050405020304" pitchFamily="18" charset="0"/>
                        <a:cs typeface="Times New Roman" panose="02020603050405020304" pitchFamily="18" charset="0"/>
                      </a:endParaRPr>
                    </a:p>
                  </a:txBody>
                  <a:tcPr>
                    <a:solidFill>
                      <a:srgbClr val="00FFFF"/>
                    </a:solidFill>
                  </a:tcPr>
                </a:tc>
                <a:extLst>
                  <a:ext uri="{0D108BD9-81ED-4DB2-BD59-A6C34878D82A}">
                    <a16:rowId xmlns:a16="http://schemas.microsoft.com/office/drawing/2014/main" val="3025846410"/>
                  </a:ext>
                </a:extLst>
              </a:tr>
              <a:tr h="370840">
                <a:tc rowSpan="3">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Обучающиеся в 1-4 классах включительно в муниципальных общеобразовательных учреждениях</a:t>
                      </a:r>
                    </a:p>
                  </a:txBody>
                  <a:tcPr>
                    <a:solidFill>
                      <a:srgbClr val="FFE5FD"/>
                    </a:solidFill>
                  </a:tcPr>
                </a:tc>
                <a:tc rowSpan="2">
                  <a:txBody>
                    <a:bodyPr/>
                    <a:lstStyle/>
                    <a:p>
                      <a:pPr algn="ctr" fontAlgn="t"/>
                      <a:r>
                        <a:rPr lang="ru-RU" sz="1000" b="0" i="0" u="none" strike="noStrike" dirty="0">
                          <a:solidFill>
                            <a:srgbClr val="000000"/>
                          </a:solidFill>
                          <a:latin typeface="Times New Roman"/>
                        </a:rPr>
                        <a:t>535</a:t>
                      </a:r>
                    </a:p>
                  </a:txBody>
                  <a:tcPr marL="7620" marR="7620" marT="7620" marB="0" anchor="ct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Бесплатное питание один раз в день в период учебного процесса в сумме 95руб.</a:t>
                      </a:r>
                    </a:p>
                  </a:txBody>
                  <a:tcPr>
                    <a:solidFill>
                      <a:srgbClr val="FFE5FD"/>
                    </a:solidFill>
                  </a:tcPr>
                </a:tc>
                <a:tc>
                  <a:txBody>
                    <a:bodyPr/>
                    <a:lstStyle/>
                    <a:p>
                      <a:pPr algn="ctr" fontAlgn="t"/>
                      <a:r>
                        <a:rPr lang="ru-RU" sz="1000" b="0" i="0" u="none" strike="noStrike" dirty="0">
                          <a:solidFill>
                            <a:srgbClr val="000000"/>
                          </a:solidFill>
                          <a:latin typeface="Times New Roman"/>
                        </a:rPr>
                        <a:t>6259930,10</a:t>
                      </a:r>
                    </a:p>
                  </a:txBody>
                  <a:tcPr marL="7620" marR="7620" marT="7620" marB="0" anchor="ctr">
                    <a:solidFill>
                      <a:srgbClr val="FFE5FD"/>
                    </a:solidFill>
                  </a:tcPr>
                </a:tc>
                <a:tc>
                  <a:txBody>
                    <a:bodyPr/>
                    <a:lstStyle/>
                    <a:p>
                      <a:pPr algn="ctr" fontAlgn="t"/>
                      <a:r>
                        <a:rPr lang="ru-RU" sz="1000" b="0" i="0" u="none" strike="noStrike" dirty="0">
                          <a:solidFill>
                            <a:srgbClr val="000000"/>
                          </a:solidFill>
                          <a:latin typeface="Times New Roman"/>
                        </a:rPr>
                        <a:t>10206800,00</a:t>
                      </a:r>
                    </a:p>
                  </a:txBody>
                  <a:tcPr marL="7620" marR="7620" marT="7620" marB="0" anchor="ctr">
                    <a:solidFill>
                      <a:srgbClr val="FFE5FD"/>
                    </a:solidFill>
                  </a:tcPr>
                </a:tc>
                <a:tc>
                  <a:txBody>
                    <a:bodyPr/>
                    <a:lstStyle/>
                    <a:p>
                      <a:pPr algn="ctr" fontAlgn="t"/>
                      <a:r>
                        <a:rPr lang="ru-RU" sz="1000" b="0" i="0" u="none" strike="noStrike" dirty="0">
                          <a:solidFill>
                            <a:srgbClr val="000000"/>
                          </a:solidFill>
                          <a:latin typeface="Times New Roman"/>
                        </a:rPr>
                        <a:t>9350850,00</a:t>
                      </a:r>
                    </a:p>
                  </a:txBody>
                  <a:tcPr marL="7620" marR="7620" marT="7620" marB="0" anchor="ctr">
                    <a:solidFill>
                      <a:srgbClr val="FFE5FD"/>
                    </a:solidFill>
                  </a:tcPr>
                </a:tc>
                <a:tc>
                  <a:txBody>
                    <a:bodyPr/>
                    <a:lstStyle/>
                    <a:p>
                      <a:pPr algn="ctr" rtl="0" fontAlgn="t"/>
                      <a:r>
                        <a:rPr lang="ru-RU" sz="1000" b="0" i="0" u="none" strike="noStrike" dirty="0">
                          <a:solidFill>
                            <a:srgbClr val="000000"/>
                          </a:solidFill>
                          <a:latin typeface="Times New Roman"/>
                        </a:rPr>
                        <a:t>9027850,00</a:t>
                      </a:r>
                    </a:p>
                  </a:txBody>
                  <a:tcPr marL="7620" marR="7620" marT="7620" marB="0" anchor="ctr">
                    <a:solidFill>
                      <a:srgbClr val="FFE5FD"/>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solidFill>
                            <a:srgbClr val="000000"/>
                          </a:solidFill>
                          <a:latin typeface="Times New Roman"/>
                        </a:rPr>
                        <a:t>9027850,00</a:t>
                      </a:r>
                    </a:p>
                    <a:p>
                      <a:pPr algn="ctr" fontAlgn="t"/>
                      <a:endParaRPr lang="ru-RU" sz="1000" b="0" i="0" u="none" strike="noStrike" dirty="0">
                        <a:solidFill>
                          <a:srgbClr val="000000"/>
                        </a:solidFill>
                        <a:latin typeface="Times New Roman"/>
                      </a:endParaRPr>
                    </a:p>
                  </a:txBody>
                  <a:tcPr marL="7620" marR="7620" marT="7620" marB="0" anchor="ctr">
                    <a:solidFill>
                      <a:srgbClr val="FFE5FD"/>
                    </a:solidFill>
                  </a:tcPr>
                </a:tc>
                <a:extLst>
                  <a:ext uri="{0D108BD9-81ED-4DB2-BD59-A6C34878D82A}">
                    <a16:rowId xmlns:a16="http://schemas.microsoft.com/office/drawing/2014/main" val="522197189"/>
                  </a:ext>
                </a:extLst>
              </a:tr>
              <a:tr h="370840">
                <a:tc v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Обучающиеся в 1-11 классах (включительно) дети-инвалиды и дети с ограниченными возможностями</a:t>
                      </a:r>
                    </a:p>
                  </a:txBody>
                  <a:tcPr>
                    <a:solidFill>
                      <a:srgbClr val="FFE5FD"/>
                    </a:solidFill>
                  </a:tcPr>
                </a:tc>
                <a:tc vMerge="1">
                  <a:txBody>
                    <a:bodyPr/>
                    <a:lstStyle/>
                    <a:p>
                      <a:pPr algn="ctr" rtl="0" fontAlgn="t"/>
                      <a:endParaRPr lang="ru-RU" sz="1000" b="0" i="0" u="none" strike="noStrike" dirty="0">
                        <a:solidFill>
                          <a:srgbClr val="000000"/>
                        </a:solidFill>
                        <a:latin typeface="Times New Roman"/>
                      </a:endParaRPr>
                    </a:p>
                  </a:txBody>
                  <a:tcPr marL="7620" marR="7620" marT="7620" marB="0" anchor="ct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Бесплатное питание (горячее питание) в период учебного процесса на </a:t>
                      </a:r>
                    </a:p>
                    <a:p>
                      <a:pPr algn="ctr"/>
                      <a:r>
                        <a:rPr lang="ru-RU" sz="1000" b="0" dirty="0">
                          <a:latin typeface="Times New Roman" panose="02020603050405020304" pitchFamily="18" charset="0"/>
                          <a:cs typeface="Times New Roman" panose="02020603050405020304" pitchFamily="18" charset="0"/>
                        </a:rPr>
                        <a:t>160 руб.</a:t>
                      </a:r>
                    </a:p>
                  </a:txBody>
                  <a:tcPr>
                    <a:solidFill>
                      <a:srgbClr val="FFE5FD"/>
                    </a:solidFill>
                  </a:tcPr>
                </a:tc>
                <a:tc>
                  <a:txBody>
                    <a:bodyPr/>
                    <a:lstStyle/>
                    <a:p>
                      <a:pPr algn="ctr" fontAlgn="t"/>
                      <a:r>
                        <a:rPr lang="ru-RU" sz="1000" b="0" i="0" u="none" strike="noStrike" dirty="0">
                          <a:solidFill>
                            <a:srgbClr val="000000"/>
                          </a:solidFill>
                          <a:latin typeface="Times New Roman"/>
                        </a:rPr>
                        <a:t>2096974,40</a:t>
                      </a:r>
                    </a:p>
                  </a:txBody>
                  <a:tcPr marL="7620" marR="7620" marT="7620" marB="0" anchor="ctr">
                    <a:solidFill>
                      <a:srgbClr val="FFE5FD"/>
                    </a:solidFill>
                  </a:tcPr>
                </a:tc>
                <a:tc>
                  <a:txBody>
                    <a:bodyPr/>
                    <a:lstStyle/>
                    <a:p>
                      <a:pPr algn="ctr" fontAlgn="t"/>
                      <a:r>
                        <a:rPr lang="ru-RU" sz="1000" b="0" i="0" u="none" strike="noStrike" dirty="0">
                          <a:solidFill>
                            <a:srgbClr val="000000"/>
                          </a:solidFill>
                          <a:latin typeface="Times New Roman"/>
                        </a:rPr>
                        <a:t>5754500,00</a:t>
                      </a:r>
                    </a:p>
                  </a:txBody>
                  <a:tcPr marL="7620" marR="7620" marT="7620" marB="0" anchor="ctr">
                    <a:solidFill>
                      <a:srgbClr val="FFE5FD"/>
                    </a:solidFill>
                  </a:tcPr>
                </a:tc>
                <a:tc>
                  <a:txBody>
                    <a:bodyPr/>
                    <a:lstStyle/>
                    <a:p>
                      <a:pPr algn="ctr" fontAlgn="t"/>
                      <a:r>
                        <a:rPr lang="ru-RU" sz="1000" b="0" i="0" u="none" strike="noStrike" dirty="0">
                          <a:solidFill>
                            <a:srgbClr val="000000"/>
                          </a:solidFill>
                          <a:latin typeface="Times New Roman"/>
                        </a:rPr>
                        <a:t>5754500,00</a:t>
                      </a:r>
                    </a:p>
                  </a:txBody>
                  <a:tcPr marL="7620" marR="7620" marT="7620" marB="0" anchor="ctr">
                    <a:solidFill>
                      <a:srgbClr val="FFE5FD"/>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endParaRPr lang="ru-RU" sz="1000" b="0" i="0" u="none" strike="noStrike" dirty="0">
                        <a:solidFill>
                          <a:srgbClr val="000000"/>
                        </a:solidFill>
                        <a:latin typeface="Times New Roman"/>
                      </a:endParaRPr>
                    </a:p>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solidFill>
                            <a:srgbClr val="000000"/>
                          </a:solidFill>
                          <a:latin typeface="Times New Roman"/>
                        </a:rPr>
                        <a:t>5754500,00</a:t>
                      </a:r>
                    </a:p>
                    <a:p>
                      <a:pPr marL="0" marR="0" lvl="0" indent="0" algn="ctr" defTabSz="914400" rtl="0" eaLnBrk="1" fontAlgn="t" latinLnBrk="0" hangingPunct="1">
                        <a:lnSpc>
                          <a:spcPct val="100000"/>
                        </a:lnSpc>
                        <a:spcBef>
                          <a:spcPts val="0"/>
                        </a:spcBef>
                        <a:spcAft>
                          <a:spcPts val="0"/>
                        </a:spcAft>
                        <a:buClrTx/>
                        <a:buSzTx/>
                        <a:buFontTx/>
                        <a:buNone/>
                        <a:tabLst/>
                        <a:defRPr/>
                      </a:pPr>
                      <a:endParaRPr lang="ru-RU" sz="1000" b="0" i="0" u="none" strike="noStrike" dirty="0">
                        <a:solidFill>
                          <a:srgbClr val="000000"/>
                        </a:solidFill>
                        <a:latin typeface="Times New Roman"/>
                      </a:endParaRPr>
                    </a:p>
                  </a:txBody>
                  <a:tcPr marL="7620" marR="7620" marT="7620" marB="0" anchor="ctr">
                    <a:solidFill>
                      <a:srgbClr val="FFE5FD"/>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endParaRPr lang="ru-RU" sz="1000" b="0" i="0" u="none" strike="noStrike" dirty="0">
                        <a:solidFill>
                          <a:srgbClr val="000000"/>
                        </a:solidFill>
                        <a:latin typeface="Times New Roman"/>
                      </a:endParaRPr>
                    </a:p>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solidFill>
                            <a:srgbClr val="000000"/>
                          </a:solidFill>
                          <a:latin typeface="Times New Roman"/>
                        </a:rPr>
                        <a:t>5754500,00</a:t>
                      </a:r>
                    </a:p>
                    <a:p>
                      <a:pPr marL="0" marR="0" lvl="0" indent="0" algn="ctr" defTabSz="914400" rtl="0" eaLnBrk="1" fontAlgn="t" latinLnBrk="0" hangingPunct="1">
                        <a:lnSpc>
                          <a:spcPct val="100000"/>
                        </a:lnSpc>
                        <a:spcBef>
                          <a:spcPts val="0"/>
                        </a:spcBef>
                        <a:spcAft>
                          <a:spcPts val="0"/>
                        </a:spcAft>
                        <a:buClrTx/>
                        <a:buSzTx/>
                        <a:buFontTx/>
                        <a:buNone/>
                        <a:tabLst/>
                        <a:defRPr/>
                      </a:pPr>
                      <a:endParaRPr lang="ru-RU" sz="1000" b="0" i="0" u="none" strike="noStrike" dirty="0">
                        <a:solidFill>
                          <a:srgbClr val="000000"/>
                        </a:solidFill>
                        <a:latin typeface="Times New Roman"/>
                      </a:endParaRPr>
                    </a:p>
                  </a:txBody>
                  <a:tcPr marL="7620" marR="7620" marT="7620" marB="0" anchor="ctr">
                    <a:solidFill>
                      <a:srgbClr val="FFE5FD"/>
                    </a:solidFill>
                  </a:tcPr>
                </a:tc>
                <a:extLst>
                  <a:ext uri="{0D108BD9-81ED-4DB2-BD59-A6C34878D82A}">
                    <a16:rowId xmlns:a16="http://schemas.microsoft.com/office/drawing/2014/main" val="1835658762"/>
                  </a:ext>
                </a:extLst>
              </a:tr>
              <a:tr h="370840">
                <a:tc v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Обучающиеся в 5-11классах из многодетных семей; из семей, имеющих среднедушевой доход ниже величины прожиточного минимума, установленной в Приморском крае; из семей, находящихся в социально – опасном положении; из числа детей – сирот и детей, оставшихся без попечения родителей, за исключением детей, находящихся на полном государственном обеспечении</a:t>
                      </a:r>
                    </a:p>
                  </a:txBody>
                  <a:tcPr>
                    <a:solidFill>
                      <a:srgbClr val="FFE5FD"/>
                    </a:solidFill>
                  </a:tcPr>
                </a:tc>
                <a:tc>
                  <a:txBody>
                    <a:bodyPr/>
                    <a:lstStyle/>
                    <a:p>
                      <a:pPr algn="ctr" rtl="0" fontAlgn="t"/>
                      <a:r>
                        <a:rPr lang="ru-RU" sz="1000" b="0" i="0" u="none" strike="noStrike" dirty="0">
                          <a:solidFill>
                            <a:srgbClr val="000000"/>
                          </a:solidFill>
                          <a:latin typeface="Times New Roman"/>
                        </a:rPr>
                        <a:t>230</a:t>
                      </a:r>
                    </a:p>
                  </a:txBody>
                  <a:tcPr marL="7620" marR="7620" marT="7620" marB="0" anchor="ctr">
                    <a:solidFill>
                      <a:srgbClr val="FFE5F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Бесплатное питание один раз в день в период учебного процесса на сумму 95,0 руб.</a:t>
                      </a:r>
                    </a:p>
                  </a:txBody>
                  <a:tcPr>
                    <a:solidFill>
                      <a:srgbClr val="FFE5FD"/>
                    </a:solidFill>
                  </a:tcPr>
                </a:tc>
                <a:tc>
                  <a:txBody>
                    <a:bodyPr/>
                    <a:lstStyle/>
                    <a:p>
                      <a:pPr algn="ctr" rtl="0" fontAlgn="t"/>
                      <a:r>
                        <a:rPr lang="ru-RU" sz="1000" b="0" i="0" u="none" strike="noStrike" dirty="0">
                          <a:solidFill>
                            <a:srgbClr val="000000"/>
                          </a:solidFill>
                          <a:latin typeface="Times New Roman"/>
                        </a:rPr>
                        <a:t>3105114,22</a:t>
                      </a:r>
                    </a:p>
                  </a:txBody>
                  <a:tcPr marL="7620" marR="7620" marT="7620" marB="0" anchor="ctr">
                    <a:solidFill>
                      <a:srgbClr val="FFE5FD"/>
                    </a:solidFill>
                  </a:tcPr>
                </a:tc>
                <a:tc>
                  <a:txBody>
                    <a:bodyPr/>
                    <a:lstStyle/>
                    <a:p>
                      <a:pPr algn="ctr" rtl="0" fontAlgn="t"/>
                      <a:r>
                        <a:rPr lang="ru-RU" sz="1000" b="0" i="0" u="none" strike="noStrike" dirty="0">
                          <a:solidFill>
                            <a:srgbClr val="000000"/>
                          </a:solidFill>
                          <a:latin typeface="Times New Roman"/>
                        </a:rPr>
                        <a:t>7200000,00</a:t>
                      </a:r>
                    </a:p>
                  </a:txBody>
                  <a:tcPr marL="7620" marR="7620" marT="7620" marB="0" anchor="ctr">
                    <a:solidFill>
                      <a:srgbClr val="FFE5FD"/>
                    </a:solidFill>
                  </a:tcPr>
                </a:tc>
                <a:tc>
                  <a:txBody>
                    <a:bodyPr/>
                    <a:lstStyle/>
                    <a:p>
                      <a:pPr algn="ctr" rtl="0" fontAlgn="t"/>
                      <a:r>
                        <a:rPr lang="ru-RU" sz="1000" b="0" i="0" u="none" strike="noStrike" dirty="0">
                          <a:solidFill>
                            <a:srgbClr val="000000"/>
                          </a:solidFill>
                          <a:latin typeface="Times New Roman"/>
                        </a:rPr>
                        <a:t>5800000,00</a:t>
                      </a:r>
                    </a:p>
                  </a:txBody>
                  <a:tcPr marL="7620" marR="7620" marT="7620" marB="0" anchor="ctr">
                    <a:solidFill>
                      <a:srgbClr val="FFE5FD"/>
                    </a:solidFill>
                  </a:tcPr>
                </a:tc>
                <a:tc>
                  <a:txBody>
                    <a:bodyPr/>
                    <a:lstStyle/>
                    <a:p>
                      <a:pPr algn="ctr" rtl="0" fontAlgn="t"/>
                      <a:r>
                        <a:rPr lang="ru-RU" sz="1000" b="0" i="0" u="none" strike="noStrike" dirty="0">
                          <a:solidFill>
                            <a:srgbClr val="000000"/>
                          </a:solidFill>
                          <a:latin typeface="Times New Roman"/>
                        </a:rPr>
                        <a:t>5800000,00</a:t>
                      </a:r>
                    </a:p>
                  </a:txBody>
                  <a:tcPr marL="7620" marR="7620" marT="7620" marB="0" anchor="ctr">
                    <a:solidFill>
                      <a:srgbClr val="FFE5FD"/>
                    </a:solidFill>
                  </a:tcPr>
                </a:tc>
                <a:tc>
                  <a:txBody>
                    <a:bodyPr/>
                    <a:lstStyle/>
                    <a:p>
                      <a:pPr algn="ctr" rtl="0" fontAlgn="t"/>
                      <a:r>
                        <a:rPr lang="ru-RU" sz="1000" b="0" i="0" u="none" strike="noStrike" dirty="0">
                          <a:solidFill>
                            <a:srgbClr val="000000"/>
                          </a:solidFill>
                          <a:latin typeface="Times New Roman"/>
                        </a:rPr>
                        <a:t>5800000,00</a:t>
                      </a:r>
                    </a:p>
                  </a:txBody>
                  <a:tcPr marL="7620" marR="7620" marT="7620" marB="0" anchor="ctr">
                    <a:solidFill>
                      <a:srgbClr val="FFE5FD"/>
                    </a:solidFill>
                  </a:tcPr>
                </a:tc>
                <a:extLst>
                  <a:ext uri="{0D108BD9-81ED-4DB2-BD59-A6C34878D82A}">
                    <a16:rowId xmlns:a16="http://schemas.microsoft.com/office/drawing/2014/main" val="2518261911"/>
                  </a:ext>
                </a:extLst>
              </a:tr>
            </a:tbl>
          </a:graphicData>
        </a:graphic>
      </p:graphicFrame>
      <p:pic>
        <p:nvPicPr>
          <p:cNvPr id="6" name="Рисунок 5" descr="Изображение выглядит как снимок экрана, дизайн&#10;&#10;Содержимое, созданное искусственным интеллектом, может быть неверным.">
            <a:extLst>
              <a:ext uri="{FF2B5EF4-FFF2-40B4-BE49-F238E27FC236}">
                <a16:creationId xmlns:a16="http://schemas.microsoft.com/office/drawing/2014/main" id="{0A8262D0-0AF4-0BA9-AC74-5B17B1537CC3}"/>
              </a:ext>
            </a:extLst>
          </p:cNvPr>
          <p:cNvPicPr>
            <a:picLocks noChangeAspect="1"/>
          </p:cNvPicPr>
          <p:nvPr/>
        </p:nvPicPr>
        <p:blipFill>
          <a:blip r:embed="rId3"/>
          <a:stretch>
            <a:fillRect/>
          </a:stretch>
        </p:blipFill>
        <p:spPr>
          <a:xfrm>
            <a:off x="169290" y="2105637"/>
            <a:ext cx="1483341" cy="746620"/>
          </a:xfrm>
          <a:prstGeom prst="rect">
            <a:avLst/>
          </a:prstGeom>
        </p:spPr>
      </p:pic>
      <p:pic>
        <p:nvPicPr>
          <p:cNvPr id="7" name="Рисунок 6" descr="Изображение выглядит как мультфильм, Мультфильм, иллюстрация, рисунок&#10;&#10;Содержимое, созданное искусственным интеллектом, может быть неверным.">
            <a:extLst>
              <a:ext uri="{FF2B5EF4-FFF2-40B4-BE49-F238E27FC236}">
                <a16:creationId xmlns:a16="http://schemas.microsoft.com/office/drawing/2014/main" id="{7C722BE3-D63D-5086-18FC-48A565ECF57B}"/>
              </a:ext>
            </a:extLst>
          </p:cNvPr>
          <p:cNvPicPr>
            <a:picLocks noChangeAspect="1"/>
          </p:cNvPicPr>
          <p:nvPr/>
        </p:nvPicPr>
        <p:blipFill>
          <a:blip r:embed="rId4"/>
          <a:stretch>
            <a:fillRect/>
          </a:stretch>
        </p:blipFill>
        <p:spPr>
          <a:xfrm>
            <a:off x="150975" y="3731441"/>
            <a:ext cx="1483342" cy="1962150"/>
          </a:xfrm>
          <a:prstGeom prst="rect">
            <a:avLst/>
          </a:prstGeom>
        </p:spPr>
      </p:pic>
    </p:spTree>
    <p:extLst>
      <p:ext uri="{BB962C8B-B14F-4D97-AF65-F5344CB8AC3E}">
        <p14:creationId xmlns:p14="http://schemas.microsoft.com/office/powerpoint/2010/main" val="27229752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C238F2A3-3282-782F-2D0B-FDA0CF59281E}"/>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2">
            <a:extLst>
              <a:ext uri="{FF2B5EF4-FFF2-40B4-BE49-F238E27FC236}">
                <a16:creationId xmlns:a16="http://schemas.microsoft.com/office/drawing/2014/main" id="{11882049-BBBC-4924-42C7-3C0920715A39}"/>
              </a:ext>
            </a:extLst>
          </p:cNvPr>
          <p:cNvSpPr/>
          <p:nvPr/>
        </p:nvSpPr>
        <p:spPr>
          <a:xfrm>
            <a:off x="773468" y="-14233"/>
            <a:ext cx="9516018" cy="430887"/>
          </a:xfrm>
          <a:prstGeom prst="rect">
            <a:avLst/>
          </a:prstGeom>
        </p:spPr>
        <p:txBody>
          <a:bodyPr wrap="square">
            <a:spAutoFit/>
          </a:bodyPr>
          <a:lstStyle/>
          <a:p>
            <a:pPr algn="ctr"/>
            <a:r>
              <a:rPr lang="ru-RU" sz="1100" b="1" dirty="0">
                <a:solidFill>
                  <a:schemeClr val="accent1">
                    <a:lumMod val="50000"/>
                  </a:schemeClr>
                </a:solidFill>
                <a:latin typeface="Times New Roman" panose="02020603050405020304" pitchFamily="18" charset="0"/>
                <a:ea typeface="Times New Roman" panose="02020603050405020304" pitchFamily="18" charset="0"/>
              </a:rPr>
              <a:t>Сведения о расходах с учетом интересов целевых групп на 2026-2028годы </a:t>
            </a:r>
          </a:p>
          <a:p>
            <a:pPr algn="ctr"/>
            <a:r>
              <a:rPr lang="ru-RU" sz="1100" b="1" dirty="0">
                <a:solidFill>
                  <a:schemeClr val="accent1">
                    <a:lumMod val="50000"/>
                  </a:schemeClr>
                </a:solidFill>
                <a:latin typeface="Times New Roman" panose="02020603050405020304" pitchFamily="18" charset="0"/>
                <a:ea typeface="Times New Roman" panose="02020603050405020304" pitchFamily="18" charset="0"/>
              </a:rPr>
              <a:t>Муниципальная программа «Развитие образования»</a:t>
            </a:r>
            <a:endParaRPr lang="ru-RU" sz="1100" dirty="0">
              <a:solidFill>
                <a:schemeClr val="accent1">
                  <a:lumMod val="50000"/>
                </a:schemeClr>
              </a:solidFill>
              <a:latin typeface="Times New Roman" panose="02020603050405020304" pitchFamily="18" charset="0"/>
              <a:ea typeface="Times New Roman" panose="02020603050405020304" pitchFamily="18" charset="0"/>
            </a:endParaRPr>
          </a:p>
        </p:txBody>
      </p:sp>
      <p:graphicFrame>
        <p:nvGraphicFramePr>
          <p:cNvPr id="4" name="Таблица 3">
            <a:extLst>
              <a:ext uri="{FF2B5EF4-FFF2-40B4-BE49-F238E27FC236}">
                <a16:creationId xmlns:a16="http://schemas.microsoft.com/office/drawing/2014/main" id="{CF79B40F-E9BA-8532-1A30-B366ACB75683}"/>
              </a:ext>
            </a:extLst>
          </p:cNvPr>
          <p:cNvGraphicFramePr>
            <a:graphicFrameLocks noGrp="1"/>
          </p:cNvGraphicFramePr>
          <p:nvPr>
            <p:extLst>
              <p:ext uri="{D42A27DB-BD31-4B8C-83A1-F6EECF244321}">
                <p14:modId xmlns:p14="http://schemas.microsoft.com/office/powerpoint/2010/main" val="904785316"/>
              </p:ext>
            </p:extLst>
          </p:nvPr>
        </p:nvGraphicFramePr>
        <p:xfrm>
          <a:off x="4378797" y="356543"/>
          <a:ext cx="2146300" cy="182880"/>
        </p:xfrm>
        <a:graphic>
          <a:graphicData uri="http://schemas.openxmlformats.org/drawingml/2006/table">
            <a:tbl>
              <a:tblPr/>
              <a:tblGrid>
                <a:gridCol w="2146300">
                  <a:extLst>
                    <a:ext uri="{9D8B030D-6E8A-4147-A177-3AD203B41FA5}">
                      <a16:colId xmlns:a16="http://schemas.microsoft.com/office/drawing/2014/main" val="20000"/>
                    </a:ext>
                  </a:extLst>
                </a:gridCol>
              </a:tblGrid>
              <a:tr h="182880">
                <a:tc>
                  <a:txBody>
                    <a:bodyPr/>
                    <a:lstStyle/>
                    <a:p>
                      <a:pPr algn="ctr" fontAlgn="b"/>
                      <a:r>
                        <a:rPr lang="ru-RU" sz="1100" b="1" i="0" u="none" strike="noStrike" dirty="0">
                          <a:solidFill>
                            <a:srgbClr val="9900FF"/>
                          </a:solidFill>
                          <a:latin typeface="Times New Roman"/>
                        </a:rPr>
                        <a:t>Поддержка семей с детьми</a:t>
                      </a:r>
                    </a:p>
                  </a:txBody>
                  <a:tcPr marL="7620" marR="7620" marT="7620" marB="0" anchor="b">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5" name="Таблица 4">
            <a:extLst>
              <a:ext uri="{FF2B5EF4-FFF2-40B4-BE49-F238E27FC236}">
                <a16:creationId xmlns:a16="http://schemas.microsoft.com/office/drawing/2014/main" id="{2460AF9C-6C7F-7DCD-1901-B641164AD5AE}"/>
              </a:ext>
            </a:extLst>
          </p:cNvPr>
          <p:cNvGraphicFramePr>
            <a:graphicFrameLocks noGrp="1"/>
          </p:cNvGraphicFramePr>
          <p:nvPr>
            <p:extLst>
              <p:ext uri="{D42A27DB-BD31-4B8C-83A1-F6EECF244321}">
                <p14:modId xmlns:p14="http://schemas.microsoft.com/office/powerpoint/2010/main" val="3040277147"/>
              </p:ext>
            </p:extLst>
          </p:nvPr>
        </p:nvGraphicFramePr>
        <p:xfrm>
          <a:off x="107904" y="604055"/>
          <a:ext cx="11976192" cy="2540187"/>
        </p:xfrm>
        <a:graphic>
          <a:graphicData uri="http://schemas.openxmlformats.org/drawingml/2006/table">
            <a:tbl>
              <a:tblPr firstRow="1" bandRow="1">
                <a:tableStyleId>{E8B1032C-EA38-4F05-BA0D-38AFFFC7BED3}</a:tableStyleId>
              </a:tblPr>
              <a:tblGrid>
                <a:gridCol w="1601692">
                  <a:extLst>
                    <a:ext uri="{9D8B030D-6E8A-4147-A177-3AD203B41FA5}">
                      <a16:colId xmlns:a16="http://schemas.microsoft.com/office/drawing/2014/main" val="4215834913"/>
                    </a:ext>
                  </a:extLst>
                </a:gridCol>
                <a:gridCol w="2598303">
                  <a:extLst>
                    <a:ext uri="{9D8B030D-6E8A-4147-A177-3AD203B41FA5}">
                      <a16:colId xmlns:a16="http://schemas.microsoft.com/office/drawing/2014/main" val="20001"/>
                    </a:ext>
                  </a:extLst>
                </a:gridCol>
                <a:gridCol w="1051488">
                  <a:extLst>
                    <a:ext uri="{9D8B030D-6E8A-4147-A177-3AD203B41FA5}">
                      <a16:colId xmlns:a16="http://schemas.microsoft.com/office/drawing/2014/main" val="20002"/>
                    </a:ext>
                  </a:extLst>
                </a:gridCol>
                <a:gridCol w="1711925">
                  <a:extLst>
                    <a:ext uri="{9D8B030D-6E8A-4147-A177-3AD203B41FA5}">
                      <a16:colId xmlns:a16="http://schemas.microsoft.com/office/drawing/2014/main" val="20003"/>
                    </a:ext>
                  </a:extLst>
                </a:gridCol>
                <a:gridCol w="1001490">
                  <a:extLst>
                    <a:ext uri="{9D8B030D-6E8A-4147-A177-3AD203B41FA5}">
                      <a16:colId xmlns:a16="http://schemas.microsoft.com/office/drawing/2014/main" val="20004"/>
                    </a:ext>
                  </a:extLst>
                </a:gridCol>
                <a:gridCol w="1069675">
                  <a:extLst>
                    <a:ext uri="{9D8B030D-6E8A-4147-A177-3AD203B41FA5}">
                      <a16:colId xmlns:a16="http://schemas.microsoft.com/office/drawing/2014/main" val="20005"/>
                    </a:ext>
                  </a:extLst>
                </a:gridCol>
                <a:gridCol w="793631">
                  <a:extLst>
                    <a:ext uri="{9D8B030D-6E8A-4147-A177-3AD203B41FA5}">
                      <a16:colId xmlns:a16="http://schemas.microsoft.com/office/drawing/2014/main" val="20006"/>
                    </a:ext>
                  </a:extLst>
                </a:gridCol>
                <a:gridCol w="1052422">
                  <a:extLst>
                    <a:ext uri="{9D8B030D-6E8A-4147-A177-3AD203B41FA5}">
                      <a16:colId xmlns:a16="http://schemas.microsoft.com/office/drawing/2014/main" val="20007"/>
                    </a:ext>
                  </a:extLst>
                </a:gridCol>
                <a:gridCol w="1095566">
                  <a:extLst>
                    <a:ext uri="{9D8B030D-6E8A-4147-A177-3AD203B41FA5}">
                      <a16:colId xmlns:a16="http://schemas.microsoft.com/office/drawing/2014/main" val="20008"/>
                    </a:ext>
                  </a:extLst>
                </a:gridCol>
              </a:tblGrid>
              <a:tr h="253952">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FFE5FD"/>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Численность представителей целевой группы/Доля в общей численности населения %</a:t>
                      </a: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rgbClr val="FFE5FD"/>
                    </a:solidFill>
                  </a:tcPr>
                </a:tc>
                <a:tc gridSpan="5">
                  <a:txBody>
                    <a:bodyPr/>
                    <a:lstStyle/>
                    <a:p>
                      <a:r>
                        <a:rPr lang="ru-RU" sz="1000" b="0" dirty="0">
                          <a:latin typeface="Times New Roman" panose="02020603050405020304" pitchFamily="18" charset="0"/>
                          <a:cs typeface="Times New Roman" panose="02020603050405020304" pitchFamily="18" charset="0"/>
                        </a:rPr>
                        <a:t>Объем расходов на поддержку, рублей/Доля в общем объеме расходов, %</a:t>
                      </a:r>
                      <a:endParaRPr lang="ru-RU" sz="1000" b="0" dirty="0"/>
                    </a:p>
                  </a:txBody>
                  <a:tcPr>
                    <a:solidFill>
                      <a:srgbClr val="FFE5FD"/>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135197561"/>
                  </a:ext>
                </a:extLst>
              </a:tr>
              <a:tr h="217833">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2024 год (факт)</a:t>
                      </a: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2025 год (оценка)</a:t>
                      </a:r>
                    </a:p>
                  </a:txBody>
                  <a:tcPr>
                    <a:solidFill>
                      <a:srgbClr val="FFE5F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2026г (прогноз)</a:t>
                      </a:r>
                      <a:endParaRPr lang="ru-RU" sz="1000" dirty="0"/>
                    </a:p>
                  </a:txBody>
                  <a:tcPr>
                    <a:solidFill>
                      <a:srgbClr val="FFE5FD"/>
                    </a:solidFill>
                  </a:tcPr>
                </a:tc>
                <a:tc>
                  <a:txBody>
                    <a:bodyPr/>
                    <a:lstStyle/>
                    <a:p>
                      <a:r>
                        <a:rPr lang="ru-RU" sz="1000" b="0" dirty="0">
                          <a:latin typeface="Times New Roman" panose="02020603050405020304" pitchFamily="18" charset="0"/>
                          <a:cs typeface="Times New Roman" panose="02020603050405020304" pitchFamily="18" charset="0"/>
                        </a:rPr>
                        <a:t>2027г (прогноз)</a:t>
                      </a:r>
                      <a:endParaRPr lang="ru-RU" dirty="0"/>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2028г (прогноз)</a:t>
                      </a:r>
                    </a:p>
                  </a:txBody>
                  <a:tcPr>
                    <a:solidFill>
                      <a:srgbClr val="FFE5FD"/>
                    </a:solidFill>
                  </a:tcPr>
                </a:tc>
                <a:extLst>
                  <a:ext uri="{0D108BD9-81ED-4DB2-BD59-A6C34878D82A}">
                    <a16:rowId xmlns:a16="http://schemas.microsoft.com/office/drawing/2014/main" val="4143262530"/>
                  </a:ext>
                </a:extLst>
              </a:tr>
              <a:tr h="284667">
                <a:tc gridSpan="9">
                  <a:txBody>
                    <a:bodyPr/>
                    <a:lstStyle/>
                    <a:p>
                      <a:pPr algn="ctr"/>
                      <a:r>
                        <a:rPr lang="ru-RU" sz="1000" b="1" i="1" dirty="0">
                          <a:solidFill>
                            <a:srgbClr val="7030A0"/>
                          </a:solidFill>
                          <a:latin typeface="Times New Roman" panose="02020603050405020304" pitchFamily="18" charset="0"/>
                          <a:cs typeface="Times New Roman" panose="02020603050405020304" pitchFamily="18" charset="0"/>
                        </a:rPr>
                        <a:t>Подпрограмма «Школьное питание»</a:t>
                      </a:r>
                    </a:p>
                  </a:txBody>
                  <a:tcPr>
                    <a:solidFill>
                      <a:srgbClr val="FFE5FD"/>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025846410"/>
                  </a:ext>
                </a:extLst>
              </a:tr>
              <a:tr h="343060">
                <a:tc>
                  <a:txBody>
                    <a:bodyPr/>
                    <a:lstStyle/>
                    <a:p>
                      <a:pPr algn="ctr"/>
                      <a:endParaRPr lang="ru-RU" sz="1000" b="1"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r>
                        <a:rPr lang="ru-RU" sz="1000" dirty="0">
                          <a:latin typeface="Times New Roman" pitchFamily="18" charset="0"/>
                          <a:cs typeface="Times New Roman" pitchFamily="18" charset="0"/>
                        </a:rPr>
                        <a:t>Дети из семей мобилизованных родителей</a:t>
                      </a:r>
                    </a:p>
                    <a:p>
                      <a:endParaRPr lang="ru-RU" sz="1000" dirty="0">
                        <a:latin typeface="Times New Roman" pitchFamily="18" charset="0"/>
                        <a:cs typeface="Times New Roman" pitchFamily="18" charset="0"/>
                      </a:endParaRPr>
                    </a:p>
                    <a:p>
                      <a:endParaRPr lang="ru-RU" sz="1000" dirty="0">
                        <a:latin typeface="Times New Roman" pitchFamily="18" charset="0"/>
                        <a:cs typeface="Times New Roman" pitchFamily="18" charset="0"/>
                      </a:endParaRPr>
                    </a:p>
                    <a:p>
                      <a:endParaRPr lang="ru-RU" sz="1000" dirty="0">
                        <a:latin typeface="Times New Roman" pitchFamily="18" charset="0"/>
                        <a:cs typeface="Times New Roman" pitchFamily="18" charset="0"/>
                      </a:endParaRPr>
                    </a:p>
                  </a:txBody>
                  <a:tcPr>
                    <a:solidFill>
                      <a:srgbClr val="FFE5FD"/>
                    </a:solidFill>
                  </a:tcPr>
                </a:tc>
                <a:tc>
                  <a:txBody>
                    <a:bodyPr/>
                    <a:lstStyle/>
                    <a:p>
                      <a:pPr algn="ctr" rtl="0" fontAlgn="t"/>
                      <a:r>
                        <a:rPr lang="ru-RU" sz="1000" b="0" i="0" u="none" strike="noStrike" dirty="0">
                          <a:solidFill>
                            <a:srgbClr val="000000"/>
                          </a:solidFill>
                          <a:latin typeface="Times New Roman"/>
                        </a:rPr>
                        <a:t>35</a:t>
                      </a:r>
                    </a:p>
                  </a:txBody>
                  <a:tcPr marL="7620" marR="7620" marT="7620" marB="0">
                    <a:solidFill>
                      <a:srgbClr val="FFE5FD"/>
                    </a:solidFill>
                  </a:tcPr>
                </a:tc>
                <a:tc>
                  <a:txBody>
                    <a:bodyPr/>
                    <a:lstStyle/>
                    <a:p>
                      <a:pPr algn="ctr" rtl="0" fontAlgn="t"/>
                      <a:r>
                        <a:rPr lang="ru-RU" sz="1000" b="0" i="0" u="none" strike="noStrike" dirty="0">
                          <a:solidFill>
                            <a:srgbClr val="000000"/>
                          </a:solidFill>
                          <a:latin typeface="Times New Roman"/>
                        </a:rPr>
                        <a:t>Бесплатное питание школьников</a:t>
                      </a:r>
                    </a:p>
                  </a:txBody>
                  <a:tcPr marL="7620" marR="7620" marT="7620" marB="0">
                    <a:solidFill>
                      <a:srgbClr val="FFE5FD"/>
                    </a:solidFill>
                  </a:tcPr>
                </a:tc>
                <a:tc>
                  <a:txBody>
                    <a:bodyPr/>
                    <a:lstStyle/>
                    <a:p>
                      <a:pPr algn="ctr" rtl="0" fontAlgn="t"/>
                      <a:r>
                        <a:rPr lang="ru-RU" sz="1000" b="0" i="0" u="none" strike="noStrike" dirty="0">
                          <a:solidFill>
                            <a:srgbClr val="000000"/>
                          </a:solidFill>
                          <a:latin typeface="Times New Roman"/>
                        </a:rPr>
                        <a:t>377445,00</a:t>
                      </a:r>
                    </a:p>
                  </a:txBody>
                  <a:tcPr marL="7620" marR="7620" marT="7620" marB="0">
                    <a:solidFill>
                      <a:srgbClr val="FFE5FD"/>
                    </a:solidFill>
                  </a:tcPr>
                </a:tc>
                <a:tc>
                  <a:txBody>
                    <a:bodyPr/>
                    <a:lstStyle/>
                    <a:p>
                      <a:pPr algn="ctr" rtl="0" fontAlgn="t"/>
                      <a:r>
                        <a:rPr lang="ru-RU" sz="1000" b="0" i="0" u="none" strike="noStrike" dirty="0">
                          <a:solidFill>
                            <a:srgbClr val="000000"/>
                          </a:solidFill>
                          <a:latin typeface="Times New Roman"/>
                        </a:rPr>
                        <a:t>560000,00</a:t>
                      </a:r>
                    </a:p>
                  </a:txBody>
                  <a:tcPr marL="7620" marR="7620" marT="7620" marB="0">
                    <a:solidFill>
                      <a:srgbClr val="FFE5FD"/>
                    </a:solidFill>
                  </a:tcPr>
                </a:tc>
                <a:tc>
                  <a:txBody>
                    <a:bodyPr/>
                    <a:lstStyle/>
                    <a:p>
                      <a:pPr algn="ctr" fontAlgn="t"/>
                      <a:r>
                        <a:rPr lang="ru-RU" sz="1000" b="0" i="0" u="none" strike="noStrike" dirty="0">
                          <a:solidFill>
                            <a:srgbClr val="000000"/>
                          </a:solidFill>
                          <a:latin typeface="Times New Roman"/>
                        </a:rPr>
                        <a:t>560000,00</a:t>
                      </a:r>
                    </a:p>
                  </a:txBody>
                  <a:tcPr marL="7620" marR="7620" marT="7620" marB="0">
                    <a:solidFill>
                      <a:srgbClr val="FFE5FD"/>
                    </a:solidFill>
                  </a:tcPr>
                </a:tc>
                <a:tc>
                  <a:txBody>
                    <a:bodyPr/>
                    <a:lstStyle/>
                    <a:p>
                      <a:pPr algn="ctr" rtl="0" fontAlgn="t"/>
                      <a:endParaRPr lang="ru-RU" sz="1000" b="0" i="0" u="none" strike="noStrike" dirty="0">
                        <a:solidFill>
                          <a:srgbClr val="000000"/>
                        </a:solidFill>
                        <a:latin typeface="Times New Roman"/>
                      </a:endParaRPr>
                    </a:p>
                  </a:txBody>
                  <a:tcPr marL="7620" marR="7620" marT="7620" marB="0">
                    <a:solidFill>
                      <a:srgbClr val="FFE5FD"/>
                    </a:solidFill>
                  </a:tcPr>
                </a:tc>
                <a:tc>
                  <a:txBody>
                    <a:bodyPr/>
                    <a:lstStyle/>
                    <a:p>
                      <a:pPr algn="ctr" rtl="0" fontAlgn="t"/>
                      <a:endParaRPr lang="ru-RU" sz="1000" b="0" i="0" u="none" strike="noStrike" dirty="0">
                        <a:solidFill>
                          <a:srgbClr val="000000"/>
                        </a:solidFill>
                        <a:latin typeface="Times New Roman"/>
                      </a:endParaRPr>
                    </a:p>
                  </a:txBody>
                  <a:tcPr marL="7620" marR="7620" marT="7620" marB="0">
                    <a:solidFill>
                      <a:srgbClr val="FFE5FD"/>
                    </a:solidFill>
                  </a:tcPr>
                </a:tc>
                <a:extLst>
                  <a:ext uri="{0D108BD9-81ED-4DB2-BD59-A6C34878D82A}">
                    <a16:rowId xmlns:a16="http://schemas.microsoft.com/office/drawing/2014/main" val="358348652"/>
                  </a:ext>
                </a:extLst>
              </a:tr>
              <a:tr h="370840">
                <a:tc>
                  <a:txBody>
                    <a:bodyPr/>
                    <a:lstStyle/>
                    <a:p>
                      <a:pPr algn="ctr"/>
                      <a:r>
                        <a:rPr lang="ru-RU" sz="1000" b="1" dirty="0">
                          <a:latin typeface="Times New Roman" panose="02020603050405020304" pitchFamily="18" charset="0"/>
                          <a:cs typeface="Times New Roman" panose="02020603050405020304" pitchFamily="18" charset="0"/>
                        </a:rPr>
                        <a:t>ИТОГО по подпрограмме</a:t>
                      </a:r>
                    </a:p>
                  </a:txBody>
                  <a:tcPr>
                    <a:solidFill>
                      <a:srgbClr val="FFE5FD"/>
                    </a:solidFill>
                  </a:tcPr>
                </a:tc>
                <a:tc>
                  <a:txBody>
                    <a:bodyPr/>
                    <a:lstStyle/>
                    <a:p>
                      <a:endParaRPr lang="ru-RU" dirty="0"/>
                    </a:p>
                  </a:txBody>
                  <a:tcPr>
                    <a:solidFill>
                      <a:srgbClr val="FFE5FD"/>
                    </a:solidFill>
                  </a:tcPr>
                </a:tc>
                <a:tc>
                  <a:txBody>
                    <a:bodyPr/>
                    <a:lstStyle/>
                    <a:p>
                      <a:pPr algn="ctr"/>
                      <a:r>
                        <a:rPr lang="ru-RU" sz="1000" b="1" dirty="0">
                          <a:latin typeface="Times New Roman" panose="02020603050405020304" pitchFamily="18" charset="0"/>
                          <a:cs typeface="Times New Roman" panose="02020603050405020304" pitchFamily="18" charset="0"/>
                        </a:rPr>
                        <a:t>800</a:t>
                      </a:r>
                    </a:p>
                  </a:txBody>
                  <a:tcPr>
                    <a:solidFill>
                      <a:srgbClr val="FFE5FD"/>
                    </a:solidFill>
                  </a:tcPr>
                </a:tc>
                <a:tc>
                  <a:txBody>
                    <a:bodyPr/>
                    <a:lstStyle/>
                    <a:p>
                      <a:endParaRPr lang="ru-RU" dirty="0"/>
                    </a:p>
                  </a:txBody>
                  <a:tcPr>
                    <a:solidFill>
                      <a:srgbClr val="FFE5FD"/>
                    </a:solidFill>
                  </a:tcPr>
                </a:tc>
                <a:tc>
                  <a:txBody>
                    <a:bodyPr/>
                    <a:lstStyle/>
                    <a:p>
                      <a:pPr algn="ctr" rtl="0" fontAlgn="t"/>
                      <a:r>
                        <a:rPr lang="ru-RU" sz="1000" b="1" i="0" u="none" strike="noStrike" dirty="0">
                          <a:solidFill>
                            <a:srgbClr val="000000"/>
                          </a:solidFill>
                          <a:latin typeface="Times New Roman"/>
                        </a:rPr>
                        <a:t>11839463,72</a:t>
                      </a:r>
                    </a:p>
                  </a:txBody>
                  <a:tcPr marL="7620" marR="7620" marT="7620" marB="0">
                    <a:solidFill>
                      <a:srgbClr val="FFE5FD"/>
                    </a:solidFill>
                  </a:tcPr>
                </a:tc>
                <a:tc>
                  <a:txBody>
                    <a:bodyPr/>
                    <a:lstStyle/>
                    <a:p>
                      <a:pPr algn="ctr" rtl="0" fontAlgn="t"/>
                      <a:r>
                        <a:rPr lang="ru-RU" sz="1000" b="1" i="0" u="none" strike="noStrike" dirty="0">
                          <a:solidFill>
                            <a:srgbClr val="000000"/>
                          </a:solidFill>
                          <a:latin typeface="Times New Roman"/>
                        </a:rPr>
                        <a:t>23721300,00</a:t>
                      </a:r>
                    </a:p>
                  </a:txBody>
                  <a:tcPr marL="7620" marR="7620" marT="7620" marB="0">
                    <a:solidFill>
                      <a:srgbClr val="FFE5FD"/>
                    </a:solidFill>
                  </a:tcPr>
                </a:tc>
                <a:tc>
                  <a:txBody>
                    <a:bodyPr/>
                    <a:lstStyle/>
                    <a:p>
                      <a:pPr algn="ctr" fontAlgn="t"/>
                      <a:r>
                        <a:rPr lang="ru-RU" sz="1000" b="1" i="0" u="none" strike="noStrike" dirty="0">
                          <a:solidFill>
                            <a:srgbClr val="000000"/>
                          </a:solidFill>
                          <a:latin typeface="Times New Roman"/>
                        </a:rPr>
                        <a:t>214465350,00</a:t>
                      </a:r>
                    </a:p>
                  </a:txBody>
                  <a:tcPr marL="7620" marR="7620" marT="7620" marB="0">
                    <a:solidFill>
                      <a:srgbClr val="FFE5FD"/>
                    </a:solidFill>
                  </a:tcPr>
                </a:tc>
                <a:tc>
                  <a:txBody>
                    <a:bodyPr/>
                    <a:lstStyle/>
                    <a:p>
                      <a:pPr algn="ctr" rtl="0" fontAlgn="t"/>
                      <a:r>
                        <a:rPr lang="ru-RU" sz="1000" b="1" i="0" u="none" strike="noStrike" dirty="0">
                          <a:solidFill>
                            <a:srgbClr val="000000"/>
                          </a:solidFill>
                          <a:latin typeface="Times New Roman"/>
                        </a:rPr>
                        <a:t>20582350,00</a:t>
                      </a:r>
                    </a:p>
                  </a:txBody>
                  <a:tcPr marL="7620" marR="7620" marT="7620" marB="0">
                    <a:solidFill>
                      <a:srgbClr val="FFE5FD"/>
                    </a:solidFill>
                  </a:tcPr>
                </a:tc>
                <a:tc>
                  <a:txBody>
                    <a:bodyPr/>
                    <a:lstStyle/>
                    <a:p>
                      <a:pPr algn="ctr" rtl="0" fontAlgn="t"/>
                      <a:r>
                        <a:rPr lang="ru-RU" sz="1000" b="1" i="0" u="none" strike="noStrike" dirty="0">
                          <a:solidFill>
                            <a:srgbClr val="000000"/>
                          </a:solidFill>
                          <a:latin typeface="Times New Roman"/>
                        </a:rPr>
                        <a:t>20582350,00</a:t>
                      </a:r>
                    </a:p>
                  </a:txBody>
                  <a:tcPr marL="7620" marR="7620" marT="7620" marB="0">
                    <a:solidFill>
                      <a:srgbClr val="FFE5FD"/>
                    </a:solidFill>
                  </a:tcPr>
                </a:tc>
                <a:extLst>
                  <a:ext uri="{0D108BD9-81ED-4DB2-BD59-A6C34878D82A}">
                    <a16:rowId xmlns:a16="http://schemas.microsoft.com/office/drawing/2014/main" val="10004"/>
                  </a:ext>
                </a:extLst>
              </a:tr>
            </a:tbl>
          </a:graphicData>
        </a:graphic>
      </p:graphicFrame>
      <p:pic>
        <p:nvPicPr>
          <p:cNvPr id="6" name="Рисунок 5" descr="Изображение выглядит как посуда, Легкая закуска, стол, Предметы сервировки&#10;&#10;Содержимое, созданное искусственным интеллектом, может быть неверным.">
            <a:extLst>
              <a:ext uri="{FF2B5EF4-FFF2-40B4-BE49-F238E27FC236}">
                <a16:creationId xmlns:a16="http://schemas.microsoft.com/office/drawing/2014/main" id="{63C1DA28-14A7-AB19-F8AA-6CF1F3D52FC8}"/>
              </a:ext>
            </a:extLst>
          </p:cNvPr>
          <p:cNvPicPr>
            <a:picLocks noChangeAspect="1"/>
          </p:cNvPicPr>
          <p:nvPr/>
        </p:nvPicPr>
        <p:blipFill>
          <a:blip r:embed="rId3"/>
          <a:stretch>
            <a:fillRect/>
          </a:stretch>
        </p:blipFill>
        <p:spPr>
          <a:xfrm>
            <a:off x="276836" y="2060060"/>
            <a:ext cx="1194601" cy="699918"/>
          </a:xfrm>
          <a:prstGeom prst="rect">
            <a:avLst/>
          </a:prstGeom>
        </p:spPr>
      </p:pic>
      <p:sp>
        <p:nvSpPr>
          <p:cNvPr id="7" name="Прямоугольник 6">
            <a:extLst>
              <a:ext uri="{FF2B5EF4-FFF2-40B4-BE49-F238E27FC236}">
                <a16:creationId xmlns:a16="http://schemas.microsoft.com/office/drawing/2014/main" id="{F5F97D19-3DEB-5304-95A7-4F968E8C93EC}"/>
              </a:ext>
            </a:extLst>
          </p:cNvPr>
          <p:cNvSpPr/>
          <p:nvPr/>
        </p:nvSpPr>
        <p:spPr>
          <a:xfrm>
            <a:off x="4378797" y="3110622"/>
            <a:ext cx="3230372" cy="261610"/>
          </a:xfrm>
          <a:prstGeom prst="rect">
            <a:avLst/>
          </a:prstGeom>
        </p:spPr>
        <p:txBody>
          <a:bodyPr wrap="none">
            <a:spAutoFit/>
          </a:bodyPr>
          <a:lstStyle/>
          <a:p>
            <a:pPr algn="ctr"/>
            <a:r>
              <a:rPr lang="ru-RU" sz="1100" b="1" dirty="0">
                <a:solidFill>
                  <a:srgbClr val="7030A0"/>
                </a:solidFill>
                <a:latin typeface="Times New Roman" panose="02020603050405020304" pitchFamily="18" charset="0"/>
                <a:ea typeface="Times New Roman" panose="02020603050405020304" pitchFamily="18" charset="0"/>
              </a:rPr>
              <a:t>Социальная поддержка педагогических кадров</a:t>
            </a:r>
            <a:endParaRPr lang="ru-RU" sz="1100" dirty="0">
              <a:solidFill>
                <a:srgbClr val="7030A0"/>
              </a:solidFill>
              <a:latin typeface="Times New Roman" panose="02020603050405020304" pitchFamily="18" charset="0"/>
              <a:ea typeface="Times New Roman" panose="02020603050405020304" pitchFamily="18" charset="0"/>
            </a:endParaRPr>
          </a:p>
        </p:txBody>
      </p:sp>
      <p:graphicFrame>
        <p:nvGraphicFramePr>
          <p:cNvPr id="8" name="Таблица 7">
            <a:extLst>
              <a:ext uri="{FF2B5EF4-FFF2-40B4-BE49-F238E27FC236}">
                <a16:creationId xmlns:a16="http://schemas.microsoft.com/office/drawing/2014/main" id="{0293F8B2-5E70-9998-E7CC-7E519565C0A1}"/>
              </a:ext>
            </a:extLst>
          </p:cNvPr>
          <p:cNvGraphicFramePr>
            <a:graphicFrameLocks noGrp="1"/>
          </p:cNvGraphicFramePr>
          <p:nvPr>
            <p:extLst>
              <p:ext uri="{D42A27DB-BD31-4B8C-83A1-F6EECF244321}">
                <p14:modId xmlns:p14="http://schemas.microsoft.com/office/powerpoint/2010/main" val="2086095943"/>
              </p:ext>
            </p:extLst>
          </p:nvPr>
        </p:nvGraphicFramePr>
        <p:xfrm>
          <a:off x="107904" y="3372232"/>
          <a:ext cx="11924140" cy="2574509"/>
        </p:xfrm>
        <a:graphic>
          <a:graphicData uri="http://schemas.openxmlformats.org/drawingml/2006/table">
            <a:tbl>
              <a:tblPr firstRow="1" bandRow="1">
                <a:tableStyleId>{E8B1032C-EA38-4F05-BA0D-38AFFFC7BED3}</a:tableStyleId>
              </a:tblPr>
              <a:tblGrid>
                <a:gridCol w="1734999">
                  <a:extLst>
                    <a:ext uri="{9D8B030D-6E8A-4147-A177-3AD203B41FA5}">
                      <a16:colId xmlns:a16="http://schemas.microsoft.com/office/drawing/2014/main" val="4215834913"/>
                    </a:ext>
                  </a:extLst>
                </a:gridCol>
                <a:gridCol w="2459126">
                  <a:extLst>
                    <a:ext uri="{9D8B030D-6E8A-4147-A177-3AD203B41FA5}">
                      <a16:colId xmlns:a16="http://schemas.microsoft.com/office/drawing/2014/main" val="1385891004"/>
                    </a:ext>
                  </a:extLst>
                </a:gridCol>
                <a:gridCol w="1057013">
                  <a:extLst>
                    <a:ext uri="{9D8B030D-6E8A-4147-A177-3AD203B41FA5}">
                      <a16:colId xmlns:a16="http://schemas.microsoft.com/office/drawing/2014/main" val="1587777410"/>
                    </a:ext>
                  </a:extLst>
                </a:gridCol>
                <a:gridCol w="1702965">
                  <a:extLst>
                    <a:ext uri="{9D8B030D-6E8A-4147-A177-3AD203B41FA5}">
                      <a16:colId xmlns:a16="http://schemas.microsoft.com/office/drawing/2014/main" val="3931449505"/>
                    </a:ext>
                  </a:extLst>
                </a:gridCol>
                <a:gridCol w="872491">
                  <a:extLst>
                    <a:ext uri="{9D8B030D-6E8A-4147-A177-3AD203B41FA5}">
                      <a16:colId xmlns:a16="http://schemas.microsoft.com/office/drawing/2014/main" val="3542794620"/>
                    </a:ext>
                  </a:extLst>
                </a:gridCol>
                <a:gridCol w="1122936">
                  <a:extLst>
                    <a:ext uri="{9D8B030D-6E8A-4147-A177-3AD203B41FA5}">
                      <a16:colId xmlns:a16="http://schemas.microsoft.com/office/drawing/2014/main" val="20005"/>
                    </a:ext>
                  </a:extLst>
                </a:gridCol>
                <a:gridCol w="991537">
                  <a:extLst>
                    <a:ext uri="{9D8B030D-6E8A-4147-A177-3AD203B41FA5}">
                      <a16:colId xmlns:a16="http://schemas.microsoft.com/office/drawing/2014/main" val="3266565269"/>
                    </a:ext>
                  </a:extLst>
                </a:gridCol>
                <a:gridCol w="991536">
                  <a:extLst>
                    <a:ext uri="{9D8B030D-6E8A-4147-A177-3AD203B41FA5}">
                      <a16:colId xmlns:a16="http://schemas.microsoft.com/office/drawing/2014/main" val="3171639885"/>
                    </a:ext>
                  </a:extLst>
                </a:gridCol>
                <a:gridCol w="991537">
                  <a:extLst>
                    <a:ext uri="{9D8B030D-6E8A-4147-A177-3AD203B41FA5}">
                      <a16:colId xmlns:a16="http://schemas.microsoft.com/office/drawing/2014/main" val="1553757453"/>
                    </a:ext>
                  </a:extLst>
                </a:gridCol>
              </a:tblGrid>
              <a:tr h="220002">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FFE5FD"/>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Численность представителей целевой группы/Доля в общей численности населения %</a:t>
                      </a: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rgbClr val="FFE5FD"/>
                    </a:solidFill>
                  </a:tcPr>
                </a:tc>
                <a:tc gridSpan="5">
                  <a:txBody>
                    <a:bodyPr/>
                    <a:lstStyle/>
                    <a:p>
                      <a:r>
                        <a:rPr lang="ru-RU" sz="1000" b="0" dirty="0">
                          <a:latin typeface="Times New Roman" panose="02020603050405020304" pitchFamily="18" charset="0"/>
                          <a:cs typeface="Times New Roman" panose="02020603050405020304" pitchFamily="18" charset="0"/>
                        </a:rPr>
                        <a:t>Объем расходов на поддержку, рублей/Доля в общем объеме расходов,%</a:t>
                      </a:r>
                      <a:endParaRPr lang="ru-RU" dirty="0"/>
                    </a:p>
                  </a:txBody>
                  <a:tcPr>
                    <a:solidFill>
                      <a:srgbClr val="FFE5FD"/>
                    </a:solidFill>
                  </a:tcPr>
                </a:tc>
                <a:tc hMerge="1">
                  <a:txBody>
                    <a:bodyPr/>
                    <a:lstStyle/>
                    <a:p>
                      <a:endParaRPr lang="ru-RU"/>
                    </a:p>
                  </a:txBody>
                  <a:tcPr/>
                </a:tc>
                <a:tc hMerge="1">
                  <a:txBody>
                    <a:bodyPr/>
                    <a:lstStyle/>
                    <a:p>
                      <a:endParaRPr lang="ru-RU"/>
                    </a:p>
                  </a:txBody>
                  <a:tcPr>
                    <a:solidFill>
                      <a:srgbClr val="FFFF66"/>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135197561"/>
                  </a:ext>
                </a:extLst>
              </a:tr>
              <a:tr h="357503">
                <a:tc vMerge="1">
                  <a:txBody>
                    <a:bodyPr/>
                    <a:lstStyle/>
                    <a:p>
                      <a:endParaRPr lang="ru-RU"/>
                    </a:p>
                  </a:txBody>
                  <a:tcPr/>
                </a:tc>
                <a:tc vMerge="1">
                  <a:txBody>
                    <a:bodyPr/>
                    <a:lstStyle/>
                    <a:p>
                      <a:endParaRPr lang="ru-RU" dirty="0"/>
                    </a:p>
                  </a:txBody>
                  <a:tcPr>
                    <a:solidFill>
                      <a:srgbClr val="FFFF66"/>
                    </a:solidFill>
                  </a:tcPr>
                </a:tc>
                <a:tc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2024 год (факт)</a:t>
                      </a: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2025 год (оценка)</a:t>
                      </a:r>
                    </a:p>
                  </a:txBody>
                  <a:tcPr>
                    <a:solidFill>
                      <a:srgbClr val="FFE5F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2026г (прогноз)</a:t>
                      </a:r>
                      <a:endParaRPr lang="ru-RU" sz="1000" dirty="0"/>
                    </a:p>
                  </a:txBody>
                  <a:tcPr>
                    <a:solidFill>
                      <a:srgbClr val="FFE5FD"/>
                    </a:solidFill>
                  </a:tcPr>
                </a:tc>
                <a:tc>
                  <a:txBody>
                    <a:bodyPr/>
                    <a:lstStyle/>
                    <a:p>
                      <a:r>
                        <a:rPr lang="ru-RU" sz="1000" b="0" dirty="0">
                          <a:latin typeface="Times New Roman" panose="02020603050405020304" pitchFamily="18" charset="0"/>
                          <a:cs typeface="Times New Roman" panose="02020603050405020304" pitchFamily="18" charset="0"/>
                        </a:rPr>
                        <a:t>2027г (прогноз)</a:t>
                      </a:r>
                      <a:endParaRPr lang="ru-RU" dirty="0"/>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2028г (прогноз)</a:t>
                      </a:r>
                    </a:p>
                  </a:txBody>
                  <a:tcPr>
                    <a:solidFill>
                      <a:srgbClr val="FFE5FD"/>
                    </a:solidFill>
                  </a:tcPr>
                </a:tc>
                <a:extLst>
                  <a:ext uri="{0D108BD9-81ED-4DB2-BD59-A6C34878D82A}">
                    <a16:rowId xmlns:a16="http://schemas.microsoft.com/office/drawing/2014/main" val="4143262530"/>
                  </a:ext>
                </a:extLst>
              </a:tr>
              <a:tr h="258029">
                <a:tc gridSpan="9">
                  <a:txBody>
                    <a:bodyPr/>
                    <a:lstStyle/>
                    <a:p>
                      <a:pPr algn="ctr"/>
                      <a:r>
                        <a:rPr lang="ru-RU" sz="1000" b="1" i="1" dirty="0">
                          <a:solidFill>
                            <a:srgbClr val="7030A0"/>
                          </a:solidFill>
                          <a:latin typeface="Times New Roman" panose="02020603050405020304" pitchFamily="18" charset="0"/>
                          <a:cs typeface="Times New Roman" panose="02020603050405020304" pitchFamily="18" charset="0"/>
                        </a:rPr>
                        <a:t>Подпрограмма «Руководство и управление в сфере образования»</a:t>
                      </a:r>
                    </a:p>
                  </a:txBody>
                  <a:tcPr>
                    <a:solidFill>
                      <a:srgbClr val="FFE5FD"/>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extLst>
                  <a:ext uri="{0D108BD9-81ED-4DB2-BD59-A6C34878D82A}">
                    <a16:rowId xmlns:a16="http://schemas.microsoft.com/office/drawing/2014/main" val="107427050"/>
                  </a:ext>
                </a:extLst>
              </a:tr>
              <a:tr h="754988">
                <a:tc>
                  <a:txBody>
                    <a:bodyPr/>
                    <a:lstStyle/>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Педагогические работники (молодые специалисты) муниципальных образовательных учреждений</a:t>
                      </a:r>
                    </a:p>
                  </a:txBody>
                  <a:tcPr>
                    <a:solidFill>
                      <a:srgbClr val="FFE5FD"/>
                    </a:solidFill>
                  </a:tcPr>
                </a:tc>
                <a:tc>
                  <a:txBody>
                    <a:bodyPr/>
                    <a:lstStyle/>
                    <a:p>
                      <a:pPr algn="ctr"/>
                      <a:r>
                        <a:rPr lang="ru-RU" sz="1000" dirty="0">
                          <a:latin typeface="Times New Roman" panose="02020603050405020304" pitchFamily="18" charset="0"/>
                          <a:cs typeface="Times New Roman" panose="02020603050405020304" pitchFamily="18" charset="0"/>
                        </a:rPr>
                        <a:t>7</a:t>
                      </a: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Ежемесячная денежная выплата в размере 10000 руб., предоставляемая до достижения трехлетнего педагогического стажа работы в образовательной организации</a:t>
                      </a:r>
                    </a:p>
                  </a:txBody>
                  <a:tcPr>
                    <a:solidFill>
                      <a:srgbClr val="FFE5FD"/>
                    </a:solidFill>
                  </a:tcPr>
                </a:tc>
                <a:tc>
                  <a:txBody>
                    <a:bodyPr/>
                    <a:lstStyle/>
                    <a:p>
                      <a:pPr algn="ctr" rtl="0" fontAlgn="t"/>
                      <a:r>
                        <a:rPr lang="ru-RU" sz="1000" b="0" i="0" u="none" strike="noStrike" dirty="0">
                          <a:solidFill>
                            <a:srgbClr val="000000"/>
                          </a:solidFill>
                          <a:latin typeface="Times New Roman" panose="02020603050405020304" pitchFamily="18" charset="0"/>
                          <a:cs typeface="Times New Roman" panose="02020603050405020304" pitchFamily="18" charset="0"/>
                        </a:rPr>
                        <a:t>1455263,15</a:t>
                      </a:r>
                    </a:p>
                  </a:txBody>
                  <a:tcPr marL="7620" marR="7620" marT="7620" marB="0" anchor="ctr">
                    <a:solidFill>
                      <a:srgbClr val="FFE5FD"/>
                    </a:solidFill>
                  </a:tcPr>
                </a:tc>
                <a:tc>
                  <a:txBody>
                    <a:bodyPr/>
                    <a:lstStyle/>
                    <a:p>
                      <a:pPr algn="ctr" rtl="0" fontAlgn="t"/>
                      <a:r>
                        <a:rPr lang="ru-RU" sz="1000" b="0" i="0" u="none" strike="noStrike" dirty="0">
                          <a:solidFill>
                            <a:srgbClr val="000000"/>
                          </a:solidFill>
                          <a:latin typeface="Times New Roman" panose="02020603050405020304" pitchFamily="18" charset="0"/>
                          <a:cs typeface="Times New Roman" panose="02020603050405020304" pitchFamily="18" charset="0"/>
                        </a:rPr>
                        <a:t>308000,00</a:t>
                      </a:r>
                    </a:p>
                  </a:txBody>
                  <a:tcPr marL="7620" marR="7620" marT="7620" marB="0" anchor="ctr">
                    <a:solidFill>
                      <a:srgbClr val="FFE5FD"/>
                    </a:solidFill>
                  </a:tcPr>
                </a:tc>
                <a:tc>
                  <a:txBody>
                    <a:bodyPr/>
                    <a:lstStyle/>
                    <a:p>
                      <a:pPr algn="ctr" rtl="0" fontAlgn="t"/>
                      <a:r>
                        <a:rPr lang="ru-RU" sz="1000" b="0" i="0" u="none" strike="noStrike" dirty="0">
                          <a:solidFill>
                            <a:srgbClr val="000000"/>
                          </a:solidFill>
                          <a:latin typeface="Times New Roman" panose="02020603050405020304" pitchFamily="18" charset="0"/>
                          <a:cs typeface="Times New Roman" panose="02020603050405020304" pitchFamily="18" charset="0"/>
                        </a:rPr>
                        <a:t>100000,00</a:t>
                      </a:r>
                    </a:p>
                  </a:txBody>
                  <a:tcPr marL="7620" marR="7620" marT="7620" marB="0" anchor="ctr">
                    <a:solidFill>
                      <a:srgbClr val="FFE5FD"/>
                    </a:solidFill>
                  </a:tcPr>
                </a:tc>
                <a:tc>
                  <a:txBody>
                    <a:bodyPr/>
                    <a:lstStyle/>
                    <a:p>
                      <a:pPr algn="ctr" rtl="0" fontAlgn="t"/>
                      <a:r>
                        <a:rPr lang="ru-RU" sz="1000" b="0" i="0" u="none" strike="noStrike" dirty="0">
                          <a:solidFill>
                            <a:srgbClr val="000000"/>
                          </a:solidFill>
                          <a:latin typeface="Times New Roman" panose="02020603050405020304" pitchFamily="18" charset="0"/>
                          <a:cs typeface="Times New Roman" panose="02020603050405020304" pitchFamily="18" charset="0"/>
                        </a:rPr>
                        <a:t>40000,00</a:t>
                      </a:r>
                    </a:p>
                  </a:txBody>
                  <a:tcPr marL="7620" marR="7620" marT="7620" marB="0" anchor="ctr">
                    <a:solidFill>
                      <a:srgbClr val="FFE5FD"/>
                    </a:solidFill>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40000,00</a:t>
                      </a:r>
                    </a:p>
                  </a:txBody>
                  <a:tcPr marL="7620" marR="7620" marT="7620" marB="0" anchor="ctr">
                    <a:solidFill>
                      <a:srgbClr val="FFE5FD"/>
                    </a:solidFill>
                  </a:tcPr>
                </a:tc>
                <a:extLst>
                  <a:ext uri="{0D108BD9-81ED-4DB2-BD59-A6C34878D82A}">
                    <a16:rowId xmlns:a16="http://schemas.microsoft.com/office/drawing/2014/main" val="2518261911"/>
                  </a:ext>
                </a:extLst>
              </a:tr>
            </a:tbl>
          </a:graphicData>
        </a:graphic>
      </p:graphicFrame>
      <p:pic>
        <p:nvPicPr>
          <p:cNvPr id="9" name="Рисунок 8" descr="Изображение выглядит как текст, Человеческое лицо, одежда, очки&#10;&#10;Содержимое, созданное искусственным интеллектом, может быть неверным.">
            <a:extLst>
              <a:ext uri="{FF2B5EF4-FFF2-40B4-BE49-F238E27FC236}">
                <a16:creationId xmlns:a16="http://schemas.microsoft.com/office/drawing/2014/main" id="{6B38FC79-8AB3-402E-B164-2CC1CF17EE82}"/>
              </a:ext>
            </a:extLst>
          </p:cNvPr>
          <p:cNvPicPr>
            <a:picLocks noChangeAspect="1"/>
          </p:cNvPicPr>
          <p:nvPr/>
        </p:nvPicPr>
        <p:blipFill>
          <a:blip r:embed="rId4"/>
          <a:stretch>
            <a:fillRect/>
          </a:stretch>
        </p:blipFill>
        <p:spPr>
          <a:xfrm>
            <a:off x="159956" y="4840446"/>
            <a:ext cx="1643677" cy="1015069"/>
          </a:xfrm>
          <a:prstGeom prst="rect">
            <a:avLst/>
          </a:prstGeom>
        </p:spPr>
      </p:pic>
    </p:spTree>
    <p:extLst>
      <p:ext uri="{BB962C8B-B14F-4D97-AF65-F5344CB8AC3E}">
        <p14:creationId xmlns:p14="http://schemas.microsoft.com/office/powerpoint/2010/main" val="39929922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0561576-9C47-9271-A536-4D557B457055}"/>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2">
            <a:extLst>
              <a:ext uri="{FF2B5EF4-FFF2-40B4-BE49-F238E27FC236}">
                <a16:creationId xmlns:a16="http://schemas.microsoft.com/office/drawing/2014/main" id="{BAE78FBD-EDA5-375B-9FB7-B3350E2A10DB}"/>
              </a:ext>
            </a:extLst>
          </p:cNvPr>
          <p:cNvSpPr/>
          <p:nvPr/>
        </p:nvSpPr>
        <p:spPr>
          <a:xfrm>
            <a:off x="773468" y="-14233"/>
            <a:ext cx="9516018" cy="430887"/>
          </a:xfrm>
          <a:prstGeom prst="rect">
            <a:avLst/>
          </a:prstGeom>
        </p:spPr>
        <p:txBody>
          <a:bodyPr wrap="square">
            <a:spAutoFit/>
          </a:bodyPr>
          <a:lstStyle/>
          <a:p>
            <a:pPr algn="ctr"/>
            <a:r>
              <a:rPr lang="ru-RU" sz="1100" b="1" dirty="0">
                <a:solidFill>
                  <a:schemeClr val="accent1">
                    <a:lumMod val="50000"/>
                  </a:schemeClr>
                </a:solidFill>
                <a:latin typeface="Times New Roman" panose="02020603050405020304" pitchFamily="18" charset="0"/>
                <a:ea typeface="Times New Roman" panose="02020603050405020304" pitchFamily="18" charset="0"/>
              </a:rPr>
              <a:t>Сведения о расходах с учетом интересов целевых групп на 2026-2028годы </a:t>
            </a:r>
          </a:p>
          <a:p>
            <a:pPr algn="ctr"/>
            <a:r>
              <a:rPr lang="ru-RU" sz="1100" b="1" dirty="0">
                <a:solidFill>
                  <a:schemeClr val="accent1">
                    <a:lumMod val="50000"/>
                  </a:schemeClr>
                </a:solidFill>
                <a:latin typeface="Times New Roman" panose="02020603050405020304" pitchFamily="18" charset="0"/>
                <a:ea typeface="Times New Roman" panose="02020603050405020304" pitchFamily="18" charset="0"/>
              </a:rPr>
              <a:t>Муниципальная программа «Развитие образования»</a:t>
            </a:r>
            <a:endParaRPr lang="ru-RU" sz="1100" dirty="0">
              <a:solidFill>
                <a:schemeClr val="accent1">
                  <a:lumMod val="50000"/>
                </a:schemeClr>
              </a:solidFill>
              <a:latin typeface="Times New Roman" panose="02020603050405020304" pitchFamily="18" charset="0"/>
              <a:ea typeface="Times New Roman" panose="02020603050405020304" pitchFamily="18" charset="0"/>
            </a:endParaRPr>
          </a:p>
        </p:txBody>
      </p:sp>
      <p:sp>
        <p:nvSpPr>
          <p:cNvPr id="4" name="Прямоугольник 3">
            <a:extLst>
              <a:ext uri="{FF2B5EF4-FFF2-40B4-BE49-F238E27FC236}">
                <a16:creationId xmlns:a16="http://schemas.microsoft.com/office/drawing/2014/main" id="{DF98DF78-7BCE-D981-C4B3-CE0EFC55B8FB}"/>
              </a:ext>
            </a:extLst>
          </p:cNvPr>
          <p:cNvSpPr/>
          <p:nvPr/>
        </p:nvSpPr>
        <p:spPr>
          <a:xfrm>
            <a:off x="4062237" y="306200"/>
            <a:ext cx="2563522" cy="261610"/>
          </a:xfrm>
          <a:prstGeom prst="rect">
            <a:avLst/>
          </a:prstGeom>
        </p:spPr>
        <p:txBody>
          <a:bodyPr wrap="none">
            <a:spAutoFit/>
          </a:bodyPr>
          <a:lstStyle/>
          <a:p>
            <a:pPr algn="ctr"/>
            <a:r>
              <a:rPr lang="ru-RU" sz="1100" b="1" dirty="0">
                <a:solidFill>
                  <a:srgbClr val="7030A0"/>
                </a:solidFill>
                <a:latin typeface="Times New Roman" panose="02020603050405020304" pitchFamily="18" charset="0"/>
                <a:ea typeface="Times New Roman" panose="02020603050405020304" pitchFamily="18" charset="0"/>
              </a:rPr>
              <a:t>Стимулирование талантливых детей</a:t>
            </a:r>
            <a:endParaRPr lang="ru-RU" sz="1100" dirty="0">
              <a:solidFill>
                <a:srgbClr val="7030A0"/>
              </a:solidFill>
              <a:latin typeface="Times New Roman" panose="02020603050405020304" pitchFamily="18" charset="0"/>
              <a:ea typeface="Times New Roman" panose="02020603050405020304" pitchFamily="18" charset="0"/>
            </a:endParaRPr>
          </a:p>
        </p:txBody>
      </p:sp>
      <p:graphicFrame>
        <p:nvGraphicFramePr>
          <p:cNvPr id="5" name="Таблица 4">
            <a:extLst>
              <a:ext uri="{FF2B5EF4-FFF2-40B4-BE49-F238E27FC236}">
                <a16:creationId xmlns:a16="http://schemas.microsoft.com/office/drawing/2014/main" id="{748A3B02-A3A9-0D7F-C9C9-2E27C6CFD5F6}"/>
              </a:ext>
            </a:extLst>
          </p:cNvPr>
          <p:cNvGraphicFramePr>
            <a:graphicFrameLocks noGrp="1"/>
          </p:cNvGraphicFramePr>
          <p:nvPr>
            <p:extLst>
              <p:ext uri="{D42A27DB-BD31-4B8C-83A1-F6EECF244321}">
                <p14:modId xmlns:p14="http://schemas.microsoft.com/office/powerpoint/2010/main" val="2135783240"/>
              </p:ext>
            </p:extLst>
          </p:nvPr>
        </p:nvGraphicFramePr>
        <p:xfrm>
          <a:off x="183657" y="567810"/>
          <a:ext cx="11862935" cy="2967718"/>
        </p:xfrm>
        <a:graphic>
          <a:graphicData uri="http://schemas.openxmlformats.org/drawingml/2006/table">
            <a:tbl>
              <a:tblPr firstRow="1" bandRow="1">
                <a:tableStyleId>{E8B1032C-EA38-4F05-BA0D-38AFFFC7BED3}</a:tableStyleId>
              </a:tblPr>
              <a:tblGrid>
                <a:gridCol w="1767774">
                  <a:extLst>
                    <a:ext uri="{9D8B030D-6E8A-4147-A177-3AD203B41FA5}">
                      <a16:colId xmlns:a16="http://schemas.microsoft.com/office/drawing/2014/main" val="4215834913"/>
                    </a:ext>
                  </a:extLst>
                </a:gridCol>
                <a:gridCol w="1538842">
                  <a:extLst>
                    <a:ext uri="{9D8B030D-6E8A-4147-A177-3AD203B41FA5}">
                      <a16:colId xmlns:a16="http://schemas.microsoft.com/office/drawing/2014/main" val="1598135866"/>
                    </a:ext>
                  </a:extLst>
                </a:gridCol>
                <a:gridCol w="1110124">
                  <a:extLst>
                    <a:ext uri="{9D8B030D-6E8A-4147-A177-3AD203B41FA5}">
                      <a16:colId xmlns:a16="http://schemas.microsoft.com/office/drawing/2014/main" val="20002"/>
                    </a:ext>
                  </a:extLst>
                </a:gridCol>
                <a:gridCol w="1590888">
                  <a:extLst>
                    <a:ext uri="{9D8B030D-6E8A-4147-A177-3AD203B41FA5}">
                      <a16:colId xmlns:a16="http://schemas.microsoft.com/office/drawing/2014/main" val="20003"/>
                    </a:ext>
                  </a:extLst>
                </a:gridCol>
                <a:gridCol w="1346135">
                  <a:extLst>
                    <a:ext uri="{9D8B030D-6E8A-4147-A177-3AD203B41FA5}">
                      <a16:colId xmlns:a16="http://schemas.microsoft.com/office/drawing/2014/main" val="20004"/>
                    </a:ext>
                  </a:extLst>
                </a:gridCol>
                <a:gridCol w="1276207">
                  <a:extLst>
                    <a:ext uri="{9D8B030D-6E8A-4147-A177-3AD203B41FA5}">
                      <a16:colId xmlns:a16="http://schemas.microsoft.com/office/drawing/2014/main" val="20005"/>
                    </a:ext>
                  </a:extLst>
                </a:gridCol>
                <a:gridCol w="1121081">
                  <a:extLst>
                    <a:ext uri="{9D8B030D-6E8A-4147-A177-3AD203B41FA5}">
                      <a16:colId xmlns:a16="http://schemas.microsoft.com/office/drawing/2014/main" val="20006"/>
                    </a:ext>
                  </a:extLst>
                </a:gridCol>
                <a:gridCol w="945813">
                  <a:extLst>
                    <a:ext uri="{9D8B030D-6E8A-4147-A177-3AD203B41FA5}">
                      <a16:colId xmlns:a16="http://schemas.microsoft.com/office/drawing/2014/main" val="3084141131"/>
                    </a:ext>
                  </a:extLst>
                </a:gridCol>
                <a:gridCol w="1166071">
                  <a:extLst>
                    <a:ext uri="{9D8B030D-6E8A-4147-A177-3AD203B41FA5}">
                      <a16:colId xmlns:a16="http://schemas.microsoft.com/office/drawing/2014/main" val="3670058067"/>
                    </a:ext>
                  </a:extLst>
                </a:gridCol>
              </a:tblGrid>
              <a:tr h="253952">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FFE5FD"/>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Численность представителей целевой группы/Доля в общей численности населения %</a:t>
                      </a: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rgbClr val="FFE5FD"/>
                    </a:solidFill>
                  </a:tcPr>
                </a:tc>
                <a:tc gridSpan="5">
                  <a:txBody>
                    <a:bodyPr/>
                    <a:lstStyle/>
                    <a:p>
                      <a:pPr algn="just"/>
                      <a:r>
                        <a:rPr lang="ru-RU" sz="1000" b="0" dirty="0">
                          <a:latin typeface="Times New Roman" panose="02020603050405020304" pitchFamily="18" charset="0"/>
                          <a:cs typeface="Times New Roman" panose="02020603050405020304" pitchFamily="18" charset="0"/>
                        </a:rPr>
                        <a:t>Объем расходов на поддержку, рублей/ Доля в общем объеме расходов,%</a:t>
                      </a:r>
                    </a:p>
                  </a:txBody>
                  <a:tcPr>
                    <a:solidFill>
                      <a:srgbClr val="FFE5FD"/>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just"/>
                      <a:endParaRPr lang="ru-RU" sz="1000" b="0" dirty="0">
                        <a:latin typeface="Times New Roman" panose="02020603050405020304" pitchFamily="18" charset="0"/>
                        <a:cs typeface="Times New Roman" panose="02020603050405020304" pitchFamily="18" charset="0"/>
                      </a:endParaRPr>
                    </a:p>
                  </a:txBody>
                  <a:tcPr>
                    <a:solidFill>
                      <a:srgbClr val="FFE5FD"/>
                    </a:solidFill>
                  </a:tcPr>
                </a:tc>
                <a:extLst>
                  <a:ext uri="{0D108BD9-81ED-4DB2-BD59-A6C34878D82A}">
                    <a16:rowId xmlns:a16="http://schemas.microsoft.com/office/drawing/2014/main" val="1135197561"/>
                  </a:ext>
                </a:extLst>
              </a:tr>
              <a:tr h="370840">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2024 год (факт)</a:t>
                      </a: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2025 год (оценка)</a:t>
                      </a:r>
                    </a:p>
                  </a:txBody>
                  <a:tcPr>
                    <a:solidFill>
                      <a:srgbClr val="FFE5F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2026г (прогноз)</a:t>
                      </a:r>
                      <a:endParaRPr lang="ru-RU" sz="1000" dirty="0"/>
                    </a:p>
                  </a:txBody>
                  <a:tcPr>
                    <a:solidFill>
                      <a:srgbClr val="FFE5FD"/>
                    </a:solidFill>
                  </a:tcPr>
                </a:tc>
                <a:tc>
                  <a:txBody>
                    <a:bodyPr/>
                    <a:lstStyle/>
                    <a:p>
                      <a:r>
                        <a:rPr lang="ru-RU" sz="1000" b="0" dirty="0">
                          <a:latin typeface="Times New Roman" panose="02020603050405020304" pitchFamily="18" charset="0"/>
                          <a:cs typeface="Times New Roman" panose="02020603050405020304" pitchFamily="18" charset="0"/>
                        </a:rPr>
                        <a:t>2027г (прогноз)</a:t>
                      </a:r>
                      <a:endParaRPr lang="ru-RU" dirty="0"/>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2028г (прогноз)</a:t>
                      </a:r>
                    </a:p>
                  </a:txBody>
                  <a:tcPr>
                    <a:solidFill>
                      <a:srgbClr val="FFE5FD"/>
                    </a:solidFill>
                  </a:tcPr>
                </a:tc>
                <a:extLst>
                  <a:ext uri="{0D108BD9-81ED-4DB2-BD59-A6C34878D82A}">
                    <a16:rowId xmlns:a16="http://schemas.microsoft.com/office/drawing/2014/main" val="4143262530"/>
                  </a:ext>
                </a:extLst>
              </a:tr>
              <a:tr h="370840">
                <a:tc gridSpan="9">
                  <a:txBody>
                    <a:bodyPr/>
                    <a:lstStyle/>
                    <a:p>
                      <a:pPr algn="ctr"/>
                      <a:r>
                        <a:rPr lang="ru-RU" sz="1000" b="1" i="1" dirty="0">
                          <a:solidFill>
                            <a:srgbClr val="7030A0"/>
                          </a:solidFill>
                          <a:latin typeface="Times New Roman" panose="02020603050405020304" pitchFamily="18" charset="0"/>
                          <a:cs typeface="Times New Roman" panose="02020603050405020304" pitchFamily="18" charset="0"/>
                        </a:rPr>
                        <a:t>Подпрограмма «Руководство и управление в сфере образования»</a:t>
                      </a:r>
                    </a:p>
                  </a:txBody>
                  <a:tcPr>
                    <a:solidFill>
                      <a:srgbClr val="FFE5FD"/>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ctr"/>
                      <a:endParaRPr lang="ru-RU" sz="1000" b="1" i="1" dirty="0">
                        <a:solidFill>
                          <a:srgbClr val="7030A0"/>
                        </a:solidFill>
                        <a:latin typeface="Times New Roman" panose="02020603050405020304" pitchFamily="18" charset="0"/>
                        <a:cs typeface="Times New Roman" panose="02020603050405020304" pitchFamily="18" charset="0"/>
                      </a:endParaRPr>
                    </a:p>
                  </a:txBody>
                  <a:tcPr>
                    <a:solidFill>
                      <a:srgbClr val="FFE5FD"/>
                    </a:solidFill>
                  </a:tcPr>
                </a:tc>
                <a:extLst>
                  <a:ext uri="{0D108BD9-81ED-4DB2-BD59-A6C34878D82A}">
                    <a16:rowId xmlns:a16="http://schemas.microsoft.com/office/drawing/2014/main" val="1343868014"/>
                  </a:ext>
                </a:extLst>
              </a:tr>
              <a:tr h="832385">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Учащиеся - школьники</a:t>
                      </a: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1</a:t>
                      </a: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Выплата стипендии главы</a:t>
                      </a:r>
                    </a:p>
                  </a:txBody>
                  <a:tcPr>
                    <a:solidFill>
                      <a:srgbClr val="FFE5FD"/>
                    </a:solidFill>
                  </a:tcPr>
                </a:tc>
                <a:tc>
                  <a:txBody>
                    <a:bodyPr/>
                    <a:lstStyle/>
                    <a:p>
                      <a:pPr algn="ctr" rtl="0" fontAlgn="t"/>
                      <a:r>
                        <a:rPr lang="ru-RU" sz="1000" b="0" i="0" u="none" strike="noStrike" dirty="0">
                          <a:solidFill>
                            <a:srgbClr val="000000"/>
                          </a:solidFill>
                          <a:latin typeface="Times New Roman"/>
                        </a:rPr>
                        <a:t>10000,00</a:t>
                      </a:r>
                    </a:p>
                  </a:txBody>
                  <a:tcPr marL="7620" marR="7620" marT="7620" marB="0">
                    <a:solidFill>
                      <a:srgbClr val="FFE5FD"/>
                    </a:solidFill>
                  </a:tcPr>
                </a:tc>
                <a:tc>
                  <a:txBody>
                    <a:bodyPr/>
                    <a:lstStyle/>
                    <a:p>
                      <a:pPr algn="ctr" rtl="0" fontAlgn="t"/>
                      <a:r>
                        <a:rPr lang="ru-RU" sz="1000" b="0" i="0" u="none" strike="noStrike" dirty="0">
                          <a:solidFill>
                            <a:srgbClr val="000000"/>
                          </a:solidFill>
                          <a:latin typeface="Times New Roman"/>
                        </a:rPr>
                        <a:t>15000,00</a:t>
                      </a:r>
                    </a:p>
                  </a:txBody>
                  <a:tcPr marL="7620" marR="7620" marT="7620" marB="0">
                    <a:solidFill>
                      <a:srgbClr val="FFE5FD"/>
                    </a:solidFill>
                  </a:tcPr>
                </a:tc>
                <a:tc>
                  <a:txBody>
                    <a:bodyPr/>
                    <a:lstStyle/>
                    <a:p>
                      <a:pPr algn="ctr" rtl="0" fontAlgn="t"/>
                      <a:r>
                        <a:rPr lang="ru-RU" sz="1000" b="0" i="0" u="none" strike="noStrike" dirty="0">
                          <a:solidFill>
                            <a:srgbClr val="000000"/>
                          </a:solidFill>
                          <a:latin typeface="Times New Roman"/>
                        </a:rPr>
                        <a:t>15000,00</a:t>
                      </a:r>
                    </a:p>
                  </a:txBody>
                  <a:tcPr marL="7620" marR="7620" marT="7620" marB="0">
                    <a:solidFill>
                      <a:srgbClr val="FFE5FD"/>
                    </a:solidFill>
                  </a:tcPr>
                </a:tc>
                <a:tc>
                  <a:txBody>
                    <a:bodyPr/>
                    <a:lstStyle/>
                    <a:p>
                      <a:pPr algn="ctr" rtl="0" fontAlgn="t"/>
                      <a:r>
                        <a:rPr lang="ru-RU" sz="1000" b="0" i="0" u="none" strike="noStrike" dirty="0">
                          <a:solidFill>
                            <a:srgbClr val="000000"/>
                          </a:solidFill>
                          <a:latin typeface="Times New Roman"/>
                        </a:rPr>
                        <a:t>10000,00</a:t>
                      </a:r>
                    </a:p>
                  </a:txBody>
                  <a:tcPr marL="7620" marR="7620" marT="7620" marB="0">
                    <a:solidFill>
                      <a:srgbClr val="FFE5FD"/>
                    </a:solidFill>
                  </a:tcPr>
                </a:tc>
                <a:tc>
                  <a:txBody>
                    <a:bodyPr/>
                    <a:lstStyle/>
                    <a:p>
                      <a:pPr algn="ctr" fontAlgn="t"/>
                      <a:r>
                        <a:rPr lang="ru-RU" sz="1000" b="0" i="0" u="none" strike="noStrike" dirty="0">
                          <a:solidFill>
                            <a:srgbClr val="000000"/>
                          </a:solidFill>
                          <a:latin typeface="Times New Roman"/>
                        </a:rPr>
                        <a:t>10000,00</a:t>
                      </a:r>
                    </a:p>
                  </a:txBody>
                  <a:tcPr marL="7620" marR="7620" marT="7620" marB="0">
                    <a:solidFill>
                      <a:srgbClr val="FFE5FD"/>
                    </a:solidFill>
                  </a:tcPr>
                </a:tc>
                <a:extLst>
                  <a:ext uri="{0D108BD9-81ED-4DB2-BD59-A6C34878D82A}">
                    <a16:rowId xmlns:a16="http://schemas.microsoft.com/office/drawing/2014/main" val="3025846410"/>
                  </a:ext>
                </a:extLst>
              </a:tr>
              <a:tr h="29009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1" dirty="0">
                          <a:latin typeface="Times New Roman" panose="02020603050405020304" pitchFamily="18" charset="0"/>
                          <a:cs typeface="Times New Roman" panose="02020603050405020304" pitchFamily="18" charset="0"/>
                        </a:rPr>
                        <a:t>ИТОГО по подпрограмме</a:t>
                      </a: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pPr algn="ctr"/>
                      <a:r>
                        <a:rPr lang="ru-RU" sz="1000" b="1" dirty="0">
                          <a:latin typeface="Times New Roman" panose="02020603050405020304" pitchFamily="18" charset="0"/>
                          <a:cs typeface="Times New Roman" panose="02020603050405020304" pitchFamily="18" charset="0"/>
                        </a:rPr>
                        <a:t>8</a:t>
                      </a:r>
                    </a:p>
                  </a:txBody>
                  <a:tcPr>
                    <a:solidFill>
                      <a:srgbClr val="FFE5FD"/>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pPr algn="ctr" rtl="0" fontAlgn="t"/>
                      <a:r>
                        <a:rPr lang="ru-RU" sz="1000" b="1" i="0" u="none" strike="noStrike" dirty="0">
                          <a:solidFill>
                            <a:srgbClr val="000000"/>
                          </a:solidFill>
                          <a:latin typeface="Times New Roman"/>
                        </a:rPr>
                        <a:t>1465263,15</a:t>
                      </a:r>
                    </a:p>
                  </a:txBody>
                  <a:tcPr marL="7620" marR="7620" marT="7620" marB="0">
                    <a:solidFill>
                      <a:srgbClr val="FFE5FD"/>
                    </a:solidFill>
                  </a:tcPr>
                </a:tc>
                <a:tc>
                  <a:txBody>
                    <a:bodyPr/>
                    <a:lstStyle/>
                    <a:p>
                      <a:pPr algn="ctr" rtl="0" fontAlgn="t"/>
                      <a:r>
                        <a:rPr lang="ru-RU" sz="1000" b="1" i="0" u="none" strike="noStrike" dirty="0">
                          <a:solidFill>
                            <a:srgbClr val="000000"/>
                          </a:solidFill>
                          <a:latin typeface="Times New Roman"/>
                        </a:rPr>
                        <a:t>3095000,00</a:t>
                      </a:r>
                    </a:p>
                  </a:txBody>
                  <a:tcPr marL="7620" marR="7620" marT="7620" marB="0">
                    <a:solidFill>
                      <a:srgbClr val="FFE5FD"/>
                    </a:solidFill>
                  </a:tcPr>
                </a:tc>
                <a:tc>
                  <a:txBody>
                    <a:bodyPr/>
                    <a:lstStyle/>
                    <a:p>
                      <a:pPr algn="ctr" rtl="0" fontAlgn="t"/>
                      <a:r>
                        <a:rPr lang="ru-RU" sz="1000" b="1" i="0" u="none" strike="noStrike" dirty="0">
                          <a:solidFill>
                            <a:srgbClr val="000000"/>
                          </a:solidFill>
                          <a:latin typeface="Times New Roman"/>
                        </a:rPr>
                        <a:t>115000,00</a:t>
                      </a:r>
                    </a:p>
                  </a:txBody>
                  <a:tcPr marL="7620" marR="7620" marT="7620" marB="0">
                    <a:solidFill>
                      <a:srgbClr val="FFE5FD"/>
                    </a:solidFill>
                  </a:tcPr>
                </a:tc>
                <a:tc>
                  <a:txBody>
                    <a:bodyPr/>
                    <a:lstStyle/>
                    <a:p>
                      <a:pPr algn="ctr" rtl="0" fontAlgn="t"/>
                      <a:r>
                        <a:rPr lang="ru-RU" sz="1000" b="1" i="0" u="none" strike="noStrike" dirty="0">
                          <a:solidFill>
                            <a:srgbClr val="000000"/>
                          </a:solidFill>
                          <a:latin typeface="Times New Roman"/>
                        </a:rPr>
                        <a:t>50000,00</a:t>
                      </a:r>
                    </a:p>
                  </a:txBody>
                  <a:tcPr marL="7620" marR="7620" marT="7620" marB="0">
                    <a:solidFill>
                      <a:srgbClr val="FFE5FD"/>
                    </a:solidFill>
                  </a:tcPr>
                </a:tc>
                <a:tc>
                  <a:txBody>
                    <a:bodyPr/>
                    <a:lstStyle/>
                    <a:p>
                      <a:pPr algn="ctr" fontAlgn="t"/>
                      <a:r>
                        <a:rPr lang="ru-RU" sz="1000" b="1" i="0" u="none" strike="noStrike" dirty="0">
                          <a:solidFill>
                            <a:srgbClr val="000000"/>
                          </a:solidFill>
                          <a:latin typeface="Times New Roman"/>
                        </a:rPr>
                        <a:t>50000,00</a:t>
                      </a:r>
                    </a:p>
                  </a:txBody>
                  <a:tcPr marL="7620" marR="7620" marT="7620" marB="0">
                    <a:solidFill>
                      <a:srgbClr val="FFE5FD"/>
                    </a:solidFill>
                  </a:tcPr>
                </a:tc>
                <a:extLst>
                  <a:ext uri="{0D108BD9-81ED-4DB2-BD59-A6C34878D82A}">
                    <a16:rowId xmlns:a16="http://schemas.microsoft.com/office/drawing/2014/main" val="4044378265"/>
                  </a:ext>
                </a:extLst>
              </a:tr>
              <a:tr h="316158">
                <a:tc gridSpan="2">
                  <a:txBody>
                    <a:bodyPr/>
                    <a:lstStyle/>
                    <a:p>
                      <a:pPr algn="ctr"/>
                      <a:r>
                        <a:rPr lang="ru-RU" sz="1000" b="1" dirty="0">
                          <a:latin typeface="Times New Roman" panose="02020603050405020304" pitchFamily="18" charset="0"/>
                          <a:cs typeface="Times New Roman" panose="02020603050405020304" pitchFamily="18" charset="0"/>
                        </a:rPr>
                        <a:t>ВСЕГО по программе</a:t>
                      </a:r>
                    </a:p>
                  </a:txBody>
                  <a:tcPr>
                    <a:solidFill>
                      <a:srgbClr val="FFE5FD"/>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1" dirty="0">
                          <a:latin typeface="Times New Roman" panose="02020603050405020304" pitchFamily="18" charset="0"/>
                          <a:cs typeface="Times New Roman" panose="02020603050405020304" pitchFamily="18" charset="0"/>
                        </a:rPr>
                        <a:t>994</a:t>
                      </a:r>
                    </a:p>
                  </a:txBody>
                  <a:tcPr>
                    <a:solidFill>
                      <a:srgbClr val="FFE5FD"/>
                    </a:solidFill>
                  </a:tcPr>
                </a:tc>
                <a:tc>
                  <a:txBody>
                    <a:bodyPr/>
                    <a:lstStyle/>
                    <a:p>
                      <a:endParaRPr lang="ru-RU" sz="1000" dirty="0"/>
                    </a:p>
                  </a:txBody>
                  <a:tcPr>
                    <a:solidFill>
                      <a:srgbClr val="FFE5FD"/>
                    </a:solidFill>
                  </a:tcPr>
                </a:tc>
                <a:tc>
                  <a:txBody>
                    <a:bodyPr/>
                    <a:lstStyle/>
                    <a:p>
                      <a:pPr algn="ctr"/>
                      <a:r>
                        <a:rPr lang="ru-RU" sz="1000" b="1" dirty="0">
                          <a:latin typeface="Times New Roman" panose="02020603050405020304" pitchFamily="18" charset="0"/>
                          <a:cs typeface="Times New Roman" panose="02020603050405020304" pitchFamily="18" charset="0"/>
                        </a:rPr>
                        <a:t>14878108,87</a:t>
                      </a:r>
                    </a:p>
                  </a:txBody>
                  <a:tcPr>
                    <a:solidFill>
                      <a:srgbClr val="FFE5FD"/>
                    </a:solidFill>
                  </a:tcPr>
                </a:tc>
                <a:tc>
                  <a:txBody>
                    <a:bodyPr/>
                    <a:lstStyle/>
                    <a:p>
                      <a:pPr algn="ctr"/>
                      <a:r>
                        <a:rPr lang="ru-RU" sz="1000" b="1" dirty="0">
                          <a:latin typeface="Times New Roman" panose="02020603050405020304" pitchFamily="18" charset="0"/>
                          <a:cs typeface="Times New Roman" panose="02020603050405020304" pitchFamily="18" charset="0"/>
                        </a:rPr>
                        <a:t>28379481,00</a:t>
                      </a:r>
                    </a:p>
                  </a:txBody>
                  <a:tcPr>
                    <a:solidFill>
                      <a:srgbClr val="FFE5FD"/>
                    </a:solidFill>
                  </a:tcPr>
                </a:tc>
                <a:tc>
                  <a:txBody>
                    <a:bodyPr/>
                    <a:lstStyle/>
                    <a:p>
                      <a:pPr algn="ctr"/>
                      <a:r>
                        <a:rPr lang="ru-RU" sz="1000" b="1" dirty="0">
                          <a:latin typeface="Times New Roman" pitchFamily="18" charset="0"/>
                          <a:cs typeface="Times New Roman" pitchFamily="18" charset="0"/>
                        </a:rPr>
                        <a:t>23150492,00</a:t>
                      </a:r>
                    </a:p>
                  </a:txBody>
                  <a:tcPr>
                    <a:solidFill>
                      <a:srgbClr val="FFE5FD"/>
                    </a:solidFill>
                  </a:tcPr>
                </a:tc>
                <a:tc>
                  <a:txBody>
                    <a:bodyPr/>
                    <a:lstStyle/>
                    <a:p>
                      <a:pPr algn="ctr"/>
                      <a:r>
                        <a:rPr lang="ru-RU" sz="1000" b="1" dirty="0">
                          <a:latin typeface="Times New Roman" panose="02020603050405020304" pitchFamily="18" charset="0"/>
                          <a:cs typeface="Times New Roman" panose="02020603050405020304" pitchFamily="18" charset="0"/>
                        </a:rPr>
                        <a:t>223593358,00</a:t>
                      </a:r>
                    </a:p>
                  </a:txBody>
                  <a:tcPr>
                    <a:solidFill>
                      <a:srgbClr val="FFE5FD"/>
                    </a:solidFill>
                  </a:tcPr>
                </a:tc>
                <a:tc>
                  <a:txBody>
                    <a:bodyPr/>
                    <a:lstStyle/>
                    <a:p>
                      <a:pPr algn="ctr"/>
                      <a:r>
                        <a:rPr lang="ru-RU" sz="1000" b="1" dirty="0">
                          <a:latin typeface="Times New Roman" panose="02020603050405020304" pitchFamily="18" charset="0"/>
                          <a:cs typeface="Times New Roman" panose="02020603050405020304" pitchFamily="18" charset="0"/>
                        </a:rPr>
                        <a:t>22428173,00</a:t>
                      </a:r>
                    </a:p>
                  </a:txBody>
                  <a:tcPr>
                    <a:solidFill>
                      <a:srgbClr val="FFE5FD"/>
                    </a:solidFill>
                  </a:tcPr>
                </a:tc>
                <a:extLst>
                  <a:ext uri="{0D108BD9-81ED-4DB2-BD59-A6C34878D82A}">
                    <a16:rowId xmlns:a16="http://schemas.microsoft.com/office/drawing/2014/main" val="3809794037"/>
                  </a:ext>
                </a:extLst>
              </a:tr>
            </a:tbl>
          </a:graphicData>
        </a:graphic>
      </p:graphicFrame>
      <p:pic>
        <p:nvPicPr>
          <p:cNvPr id="6" name="Рисунок 5">
            <a:extLst>
              <a:ext uri="{FF2B5EF4-FFF2-40B4-BE49-F238E27FC236}">
                <a16:creationId xmlns:a16="http://schemas.microsoft.com/office/drawing/2014/main" id="{2C22F96F-8415-ABDE-7EAB-B618598B0A5C}"/>
              </a:ext>
            </a:extLst>
          </p:cNvPr>
          <p:cNvPicPr>
            <a:picLocks noChangeAspect="1"/>
          </p:cNvPicPr>
          <p:nvPr/>
        </p:nvPicPr>
        <p:blipFill>
          <a:blip r:embed="rId3"/>
          <a:stretch>
            <a:fillRect/>
          </a:stretch>
        </p:blipFill>
        <p:spPr>
          <a:xfrm>
            <a:off x="365419" y="2151971"/>
            <a:ext cx="1286367" cy="725453"/>
          </a:xfrm>
          <a:prstGeom prst="rect">
            <a:avLst/>
          </a:prstGeom>
        </p:spPr>
      </p:pic>
      <p:sp>
        <p:nvSpPr>
          <p:cNvPr id="7" name="Прямоугольник 6">
            <a:extLst>
              <a:ext uri="{FF2B5EF4-FFF2-40B4-BE49-F238E27FC236}">
                <a16:creationId xmlns:a16="http://schemas.microsoft.com/office/drawing/2014/main" id="{6AA4C543-E2FC-935E-9E53-89A996F6412B}"/>
              </a:ext>
            </a:extLst>
          </p:cNvPr>
          <p:cNvSpPr/>
          <p:nvPr/>
        </p:nvSpPr>
        <p:spPr>
          <a:xfrm>
            <a:off x="699321" y="3605481"/>
            <a:ext cx="10003766" cy="261610"/>
          </a:xfrm>
          <a:prstGeom prst="rect">
            <a:avLst/>
          </a:prstGeom>
        </p:spPr>
        <p:txBody>
          <a:bodyPr wrap="square">
            <a:spAutoFit/>
          </a:bodyPr>
          <a:lstStyle/>
          <a:p>
            <a:pPr algn="ctr"/>
            <a:r>
              <a:rPr lang="ru-RU" sz="1100" b="1" dirty="0">
                <a:solidFill>
                  <a:schemeClr val="accent1">
                    <a:lumMod val="50000"/>
                  </a:schemeClr>
                </a:solidFill>
                <a:latin typeface="Times New Roman" panose="02020603050405020304" pitchFamily="18" charset="0"/>
                <a:ea typeface="Times New Roman" panose="02020603050405020304" pitchFamily="18" charset="0"/>
              </a:rPr>
              <a:t>Муниципальная программа «Управление и распоряжение муниципальным имуществом»</a:t>
            </a:r>
            <a:endParaRPr lang="ru-RU" sz="1100" dirty="0"/>
          </a:p>
        </p:txBody>
      </p:sp>
      <p:sp>
        <p:nvSpPr>
          <p:cNvPr id="8" name="Прямоугольник 7">
            <a:extLst>
              <a:ext uri="{FF2B5EF4-FFF2-40B4-BE49-F238E27FC236}">
                <a16:creationId xmlns:a16="http://schemas.microsoft.com/office/drawing/2014/main" id="{093CD048-760E-8CA2-3AF3-4F3162D55D0B}"/>
              </a:ext>
            </a:extLst>
          </p:cNvPr>
          <p:cNvSpPr/>
          <p:nvPr/>
        </p:nvSpPr>
        <p:spPr>
          <a:xfrm>
            <a:off x="2989276" y="3750519"/>
            <a:ext cx="6096000" cy="261610"/>
          </a:xfrm>
          <a:prstGeom prst="rect">
            <a:avLst/>
          </a:prstGeom>
        </p:spPr>
        <p:txBody>
          <a:bodyPr>
            <a:spAutoFit/>
          </a:bodyPr>
          <a:lstStyle/>
          <a:p>
            <a:pPr algn="ctr"/>
            <a:r>
              <a:rPr lang="ru-RU" sz="1100" b="1" dirty="0">
                <a:solidFill>
                  <a:srgbClr val="7030A0"/>
                </a:solidFill>
                <a:latin typeface="Times New Roman" panose="02020603050405020304" pitchFamily="18" charset="0"/>
                <a:ea typeface="Times New Roman" panose="02020603050405020304" pitchFamily="18" charset="0"/>
              </a:rPr>
              <a:t>Поддержка детей – сирот, оставшихся без попечения родителей</a:t>
            </a:r>
            <a:endParaRPr lang="ru-RU" sz="1100" dirty="0">
              <a:solidFill>
                <a:srgbClr val="7030A0"/>
              </a:solidFill>
              <a:latin typeface="Times New Roman" panose="02020603050405020304" pitchFamily="18" charset="0"/>
              <a:ea typeface="Times New Roman" panose="02020603050405020304" pitchFamily="18" charset="0"/>
            </a:endParaRPr>
          </a:p>
        </p:txBody>
      </p:sp>
      <p:graphicFrame>
        <p:nvGraphicFramePr>
          <p:cNvPr id="9" name="Таблица 8">
            <a:extLst>
              <a:ext uri="{FF2B5EF4-FFF2-40B4-BE49-F238E27FC236}">
                <a16:creationId xmlns:a16="http://schemas.microsoft.com/office/drawing/2014/main" id="{F32FD5DE-2321-6EA8-1E35-5FF2FEFC2E9C}"/>
              </a:ext>
            </a:extLst>
          </p:cNvPr>
          <p:cNvGraphicFramePr>
            <a:graphicFrameLocks noGrp="1"/>
          </p:cNvGraphicFramePr>
          <p:nvPr>
            <p:extLst>
              <p:ext uri="{D42A27DB-BD31-4B8C-83A1-F6EECF244321}">
                <p14:modId xmlns:p14="http://schemas.microsoft.com/office/powerpoint/2010/main" val="2370474852"/>
              </p:ext>
            </p:extLst>
          </p:nvPr>
        </p:nvGraphicFramePr>
        <p:xfrm>
          <a:off x="183657" y="4111635"/>
          <a:ext cx="11727808" cy="2633639"/>
        </p:xfrm>
        <a:graphic>
          <a:graphicData uri="http://schemas.openxmlformats.org/drawingml/2006/table">
            <a:tbl>
              <a:tblPr firstRow="1" bandRow="1">
                <a:tableStyleId>{E8B1032C-EA38-4F05-BA0D-38AFFFC7BED3}</a:tableStyleId>
              </a:tblPr>
              <a:tblGrid>
                <a:gridCol w="1706432">
                  <a:extLst>
                    <a:ext uri="{9D8B030D-6E8A-4147-A177-3AD203B41FA5}">
                      <a16:colId xmlns:a16="http://schemas.microsoft.com/office/drawing/2014/main" val="4215834913"/>
                    </a:ext>
                  </a:extLst>
                </a:gridCol>
                <a:gridCol w="1677127">
                  <a:extLst>
                    <a:ext uri="{9D8B030D-6E8A-4147-A177-3AD203B41FA5}">
                      <a16:colId xmlns:a16="http://schemas.microsoft.com/office/drawing/2014/main" val="1385891004"/>
                    </a:ext>
                  </a:extLst>
                </a:gridCol>
                <a:gridCol w="1094368">
                  <a:extLst>
                    <a:ext uri="{9D8B030D-6E8A-4147-A177-3AD203B41FA5}">
                      <a16:colId xmlns:a16="http://schemas.microsoft.com/office/drawing/2014/main" val="1069164810"/>
                    </a:ext>
                  </a:extLst>
                </a:gridCol>
                <a:gridCol w="1526875">
                  <a:extLst>
                    <a:ext uri="{9D8B030D-6E8A-4147-A177-3AD203B41FA5}">
                      <a16:colId xmlns:a16="http://schemas.microsoft.com/office/drawing/2014/main" val="298257467"/>
                    </a:ext>
                  </a:extLst>
                </a:gridCol>
                <a:gridCol w="1302589">
                  <a:extLst>
                    <a:ext uri="{9D8B030D-6E8A-4147-A177-3AD203B41FA5}">
                      <a16:colId xmlns:a16="http://schemas.microsoft.com/office/drawing/2014/main" val="105360326"/>
                    </a:ext>
                  </a:extLst>
                </a:gridCol>
                <a:gridCol w="1207698">
                  <a:extLst>
                    <a:ext uri="{9D8B030D-6E8A-4147-A177-3AD203B41FA5}">
                      <a16:colId xmlns:a16="http://schemas.microsoft.com/office/drawing/2014/main" val="4024945137"/>
                    </a:ext>
                  </a:extLst>
                </a:gridCol>
                <a:gridCol w="897147">
                  <a:extLst>
                    <a:ext uri="{9D8B030D-6E8A-4147-A177-3AD203B41FA5}">
                      <a16:colId xmlns:a16="http://schemas.microsoft.com/office/drawing/2014/main" val="3266565269"/>
                    </a:ext>
                  </a:extLst>
                </a:gridCol>
                <a:gridCol w="1104181">
                  <a:extLst>
                    <a:ext uri="{9D8B030D-6E8A-4147-A177-3AD203B41FA5}">
                      <a16:colId xmlns:a16="http://schemas.microsoft.com/office/drawing/2014/main" val="3171639885"/>
                    </a:ext>
                  </a:extLst>
                </a:gridCol>
                <a:gridCol w="1211391">
                  <a:extLst>
                    <a:ext uri="{9D8B030D-6E8A-4147-A177-3AD203B41FA5}">
                      <a16:colId xmlns:a16="http://schemas.microsoft.com/office/drawing/2014/main" val="1553757453"/>
                    </a:ext>
                  </a:extLst>
                </a:gridCol>
              </a:tblGrid>
              <a:tr h="220002">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FFE5FD"/>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Численность представителей целевой группы/Доля в общей численности населения %</a:t>
                      </a: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rgbClr val="FFE5FD"/>
                    </a:solidFill>
                  </a:tcPr>
                </a:tc>
                <a:tc gridSpan="5">
                  <a:txBody>
                    <a:bodyPr/>
                    <a:lstStyle/>
                    <a:p>
                      <a:r>
                        <a:rPr lang="ru-RU" sz="1000" b="0" dirty="0">
                          <a:latin typeface="Times New Roman" panose="02020603050405020304" pitchFamily="18" charset="0"/>
                          <a:cs typeface="Times New Roman" panose="02020603050405020304" pitchFamily="18" charset="0"/>
                        </a:rPr>
                        <a:t>Объем расходов на поддержку, рублей/ Доля в общем объеме расходов,%</a:t>
                      </a:r>
                      <a:endParaRPr lang="ru-RU" sz="1000" b="0" dirty="0"/>
                    </a:p>
                  </a:txBody>
                  <a:tcPr>
                    <a:solidFill>
                      <a:srgbClr val="FFE5FD"/>
                    </a:solidFill>
                  </a:tcPr>
                </a:tc>
                <a:tc hMerge="1">
                  <a:txBody>
                    <a:bodyPr/>
                    <a:lstStyle/>
                    <a:p>
                      <a:endParaRPr lang="ru-RU"/>
                    </a:p>
                  </a:txBody>
                  <a:tcPr/>
                </a:tc>
                <a:tc hMerge="1">
                  <a:txBody>
                    <a:bodyPr/>
                    <a:lstStyle/>
                    <a:p>
                      <a:endParaRPr lang="ru-RU"/>
                    </a:p>
                  </a:txBody>
                  <a:tcPr>
                    <a:solidFill>
                      <a:srgbClr val="FFFF66"/>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135197561"/>
                  </a:ext>
                </a:extLst>
              </a:tr>
              <a:tr h="357503">
                <a:tc vMerge="1">
                  <a:txBody>
                    <a:bodyPr/>
                    <a:lstStyle/>
                    <a:p>
                      <a:endParaRPr lang="ru-RU"/>
                    </a:p>
                  </a:txBody>
                  <a:tcPr/>
                </a:tc>
                <a:tc vMerge="1">
                  <a:txBody>
                    <a:bodyPr/>
                    <a:lstStyle/>
                    <a:p>
                      <a:endParaRPr lang="ru-RU" dirty="0"/>
                    </a:p>
                  </a:txBody>
                  <a:tcPr>
                    <a:solidFill>
                      <a:srgbClr val="FFFF66"/>
                    </a:solidFill>
                  </a:tcPr>
                </a:tc>
                <a:tc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2024 год (факт)</a:t>
                      </a: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2025 год (оценка)</a:t>
                      </a:r>
                    </a:p>
                  </a:txBody>
                  <a:tcPr>
                    <a:solidFill>
                      <a:srgbClr val="FFE5F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2026г (прогноз)</a:t>
                      </a:r>
                      <a:endParaRPr lang="ru-RU" sz="1000" dirty="0"/>
                    </a:p>
                  </a:txBody>
                  <a:tcPr>
                    <a:solidFill>
                      <a:srgbClr val="FFE5FD"/>
                    </a:solidFill>
                  </a:tcPr>
                </a:tc>
                <a:tc>
                  <a:txBody>
                    <a:bodyPr/>
                    <a:lstStyle/>
                    <a:p>
                      <a:r>
                        <a:rPr lang="ru-RU" sz="1000" b="0" dirty="0">
                          <a:latin typeface="Times New Roman" panose="02020603050405020304" pitchFamily="18" charset="0"/>
                          <a:cs typeface="Times New Roman" panose="02020603050405020304" pitchFamily="18" charset="0"/>
                        </a:rPr>
                        <a:t>2027г (прогноз)</a:t>
                      </a:r>
                      <a:endParaRPr lang="ru-RU" dirty="0"/>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2028г (прогноз)</a:t>
                      </a:r>
                    </a:p>
                  </a:txBody>
                  <a:tcPr>
                    <a:solidFill>
                      <a:srgbClr val="FFE5FD"/>
                    </a:solidFill>
                  </a:tcPr>
                </a:tc>
                <a:extLst>
                  <a:ext uri="{0D108BD9-81ED-4DB2-BD59-A6C34878D82A}">
                    <a16:rowId xmlns:a16="http://schemas.microsoft.com/office/drawing/2014/main" val="4143262530"/>
                  </a:ext>
                </a:extLst>
              </a:tr>
              <a:tr h="754988">
                <a:tc>
                  <a:txBody>
                    <a:bodyPr/>
                    <a:lstStyle/>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Дети – сироты и дети, оставшиеся без попечения родителей</a:t>
                      </a: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4</a:t>
                      </a: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Обеспечение жилыми помещениями</a:t>
                      </a:r>
                    </a:p>
                  </a:txBody>
                  <a:tcPr>
                    <a:solidFill>
                      <a:srgbClr val="FFE5FD"/>
                    </a:solidFill>
                  </a:tcPr>
                </a:tc>
                <a:tc>
                  <a:txBody>
                    <a:bodyPr/>
                    <a:lstStyle/>
                    <a:p>
                      <a:pPr algn="ctr" fontAlgn="ctr"/>
                      <a:r>
                        <a:rPr lang="ru-RU" sz="1000" b="0" i="0" u="none" strike="noStrike" dirty="0">
                          <a:solidFill>
                            <a:srgbClr val="000000"/>
                          </a:solidFill>
                          <a:latin typeface="Times New Roman"/>
                        </a:rPr>
                        <a:t>13008389,18</a:t>
                      </a:r>
                    </a:p>
                  </a:txBody>
                  <a:tcPr marL="7620" marR="7620" marT="7620" marB="0">
                    <a:solidFill>
                      <a:srgbClr val="FFE5FD"/>
                    </a:solidFill>
                  </a:tcPr>
                </a:tc>
                <a:tc>
                  <a:txBody>
                    <a:bodyPr/>
                    <a:lstStyle/>
                    <a:p>
                      <a:pPr algn="ctr" rtl="0" fontAlgn="ctr"/>
                      <a:r>
                        <a:rPr lang="ru-RU" sz="1000" b="0" i="0" u="none" strike="noStrike" dirty="0">
                          <a:solidFill>
                            <a:srgbClr val="000000"/>
                          </a:solidFill>
                          <a:latin typeface="Times New Roman" panose="02020603050405020304" pitchFamily="18" charset="0"/>
                          <a:cs typeface="Times New Roman" panose="02020603050405020304" pitchFamily="18" charset="0"/>
                        </a:rPr>
                        <a:t>17860289,29</a:t>
                      </a:r>
                    </a:p>
                  </a:txBody>
                  <a:tcPr marL="7620" marR="7620" marT="7620" marB="0">
                    <a:solidFill>
                      <a:srgbClr val="FFE5FD"/>
                    </a:solidFill>
                  </a:tcPr>
                </a:tc>
                <a:tc>
                  <a:txBody>
                    <a:bodyPr/>
                    <a:lstStyle/>
                    <a:p>
                      <a:pPr algn="ctr" rtl="0" fontAlgn="t"/>
                      <a:r>
                        <a:rPr lang="ru-RU" sz="1000" b="0" i="0" u="none" strike="noStrike" dirty="0">
                          <a:solidFill>
                            <a:srgbClr val="000000"/>
                          </a:solidFill>
                          <a:effectLst/>
                          <a:latin typeface="Times New Roman" panose="02020603050405020304" pitchFamily="18" charset="0"/>
                          <a:cs typeface="Times New Roman" panose="02020603050405020304" pitchFamily="18" charset="0"/>
                        </a:rPr>
                        <a:t>629676,96</a:t>
                      </a:r>
                    </a:p>
                  </a:txBody>
                  <a:tcPr marL="9525" marR="9525" marT="9525" marB="0">
                    <a:solidFill>
                      <a:srgbClr val="FFE5FD"/>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solidFill>
                            <a:srgbClr val="000000"/>
                          </a:solidFill>
                          <a:effectLst/>
                          <a:latin typeface="Times New Roman" panose="02020603050405020304" pitchFamily="18" charset="0"/>
                          <a:cs typeface="Times New Roman" panose="02020603050405020304" pitchFamily="18" charset="0"/>
                        </a:rPr>
                        <a:t>629676,96</a:t>
                      </a:r>
                    </a:p>
                    <a:p>
                      <a:pPr algn="ctr" fontAlgn="t"/>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solidFill>
                      <a:srgbClr val="FFE5FD"/>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solidFill>
                            <a:srgbClr val="000000"/>
                          </a:solidFill>
                          <a:effectLst/>
                          <a:latin typeface="Times New Roman" panose="02020603050405020304" pitchFamily="18" charset="0"/>
                          <a:cs typeface="Times New Roman" panose="02020603050405020304" pitchFamily="18" charset="0"/>
                        </a:rPr>
                        <a:t>629676,96</a:t>
                      </a:r>
                    </a:p>
                    <a:p>
                      <a:pPr algn="ctr" fontAlgn="t"/>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solidFill>
                      <a:srgbClr val="FFE5FD"/>
                    </a:solidFill>
                  </a:tcPr>
                </a:tc>
                <a:extLst>
                  <a:ext uri="{0D108BD9-81ED-4DB2-BD59-A6C34878D82A}">
                    <a16:rowId xmlns:a16="http://schemas.microsoft.com/office/drawing/2014/main" val="2518261911"/>
                  </a:ext>
                </a:extLst>
              </a:tr>
              <a:tr h="469559">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1" dirty="0">
                          <a:latin typeface="Times New Roman" panose="02020603050405020304" pitchFamily="18" charset="0"/>
                          <a:cs typeface="Times New Roman" panose="02020603050405020304" pitchFamily="18" charset="0"/>
                        </a:rPr>
                        <a:t>ВСЕГО по программе</a:t>
                      </a:r>
                    </a:p>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a:txBody>
                    <a:bodyPr/>
                    <a:lstStyle/>
                    <a:p>
                      <a:pPr algn="ctr"/>
                      <a:r>
                        <a:rPr lang="ru-RU" sz="1000" b="1" dirty="0">
                          <a:latin typeface="Times New Roman" panose="02020603050405020304" pitchFamily="18" charset="0"/>
                          <a:cs typeface="Times New Roman" panose="02020603050405020304" pitchFamily="18" charset="0"/>
                        </a:rPr>
                        <a:t>4</a:t>
                      </a:r>
                    </a:p>
                  </a:txBody>
                  <a:tcPr>
                    <a:solidFill>
                      <a:srgbClr val="FFE5FD"/>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pPr algn="ctr" fontAlgn="ctr"/>
                      <a:r>
                        <a:rPr lang="ru-RU" sz="1000" b="1" i="0" u="none" strike="noStrike" dirty="0">
                          <a:solidFill>
                            <a:srgbClr val="000000"/>
                          </a:solidFill>
                          <a:latin typeface="Times New Roman"/>
                        </a:rPr>
                        <a:t>13008389,18</a:t>
                      </a:r>
                    </a:p>
                  </a:txBody>
                  <a:tcPr marL="7620" marR="7620" marT="7620" marB="0">
                    <a:solidFill>
                      <a:srgbClr val="FFE5FD"/>
                    </a:solidFill>
                  </a:tcPr>
                </a:tc>
                <a:tc>
                  <a:txBody>
                    <a:bodyPr/>
                    <a:lstStyle/>
                    <a:p>
                      <a:pPr algn="ctr" rtl="0" fontAlgn="ctr"/>
                      <a:r>
                        <a:rPr lang="ru-RU" sz="1000" b="1" i="0" u="none" strike="noStrike" dirty="0">
                          <a:solidFill>
                            <a:srgbClr val="000000"/>
                          </a:solidFill>
                          <a:latin typeface="Times New Roman" panose="02020603050405020304" pitchFamily="18" charset="0"/>
                          <a:cs typeface="Times New Roman" panose="02020603050405020304" pitchFamily="18" charset="0"/>
                        </a:rPr>
                        <a:t>17860289,29</a:t>
                      </a:r>
                    </a:p>
                  </a:txBody>
                  <a:tcPr marL="7620" marR="7620" marT="7620" marB="0">
                    <a:solidFill>
                      <a:srgbClr val="FFE5FD"/>
                    </a:solidFill>
                  </a:tcPr>
                </a:tc>
                <a:tc>
                  <a:txBody>
                    <a:bodyPr/>
                    <a:lstStyle/>
                    <a:p>
                      <a:pPr algn="ctr" rtl="0" fontAlgn="t"/>
                      <a:r>
                        <a:rPr lang="ru-RU" sz="1000" b="1" i="0" u="none" strike="noStrike" dirty="0">
                          <a:solidFill>
                            <a:srgbClr val="000000"/>
                          </a:solidFill>
                          <a:effectLst/>
                          <a:latin typeface="Times New Roman" panose="02020603050405020304" pitchFamily="18" charset="0"/>
                          <a:cs typeface="Times New Roman" panose="02020603050405020304" pitchFamily="18" charset="0"/>
                        </a:rPr>
                        <a:t>629676,96</a:t>
                      </a:r>
                    </a:p>
                  </a:txBody>
                  <a:tcPr marL="9525" marR="9525" marT="9525" marB="0">
                    <a:solidFill>
                      <a:srgbClr val="FFE5FD"/>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1" i="0" u="none" strike="noStrike" dirty="0">
                          <a:solidFill>
                            <a:srgbClr val="000000"/>
                          </a:solidFill>
                          <a:effectLst/>
                          <a:latin typeface="Times New Roman" panose="02020603050405020304" pitchFamily="18" charset="0"/>
                          <a:cs typeface="Times New Roman" panose="02020603050405020304" pitchFamily="18" charset="0"/>
                        </a:rPr>
                        <a:t>629676,96</a:t>
                      </a:r>
                    </a:p>
                  </a:txBody>
                  <a:tcPr marL="9525" marR="9525" marT="9525" marB="0">
                    <a:solidFill>
                      <a:srgbClr val="FFE5FD"/>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1" i="0" u="none" strike="noStrike" dirty="0">
                          <a:solidFill>
                            <a:srgbClr val="000000"/>
                          </a:solidFill>
                          <a:effectLst/>
                          <a:latin typeface="Times New Roman" panose="02020603050405020304" pitchFamily="18" charset="0"/>
                          <a:cs typeface="Times New Roman" panose="02020603050405020304" pitchFamily="18" charset="0"/>
                        </a:rPr>
                        <a:t>629676,96</a:t>
                      </a:r>
                    </a:p>
                  </a:txBody>
                  <a:tcPr marL="9525" marR="9525" marT="9525" marB="0">
                    <a:solidFill>
                      <a:srgbClr val="FFE5FD"/>
                    </a:solidFill>
                  </a:tcPr>
                </a:tc>
                <a:extLst>
                  <a:ext uri="{0D108BD9-81ED-4DB2-BD59-A6C34878D82A}">
                    <a16:rowId xmlns:a16="http://schemas.microsoft.com/office/drawing/2014/main" val="869651527"/>
                  </a:ext>
                </a:extLst>
              </a:tr>
            </a:tbl>
          </a:graphicData>
        </a:graphic>
      </p:graphicFrame>
      <p:pic>
        <p:nvPicPr>
          <p:cNvPr id="10" name="Рисунок 9">
            <a:extLst>
              <a:ext uri="{FF2B5EF4-FFF2-40B4-BE49-F238E27FC236}">
                <a16:creationId xmlns:a16="http://schemas.microsoft.com/office/drawing/2014/main" id="{CD7C8F45-0151-3C00-F5F1-9E126715323B}"/>
              </a:ext>
            </a:extLst>
          </p:cNvPr>
          <p:cNvPicPr>
            <a:picLocks noChangeAspect="1"/>
          </p:cNvPicPr>
          <p:nvPr/>
        </p:nvPicPr>
        <p:blipFill>
          <a:blip r:embed="rId4"/>
          <a:stretch>
            <a:fillRect/>
          </a:stretch>
        </p:blipFill>
        <p:spPr>
          <a:xfrm>
            <a:off x="280535" y="5340479"/>
            <a:ext cx="1347333" cy="841321"/>
          </a:xfrm>
          <a:prstGeom prst="rect">
            <a:avLst/>
          </a:prstGeom>
        </p:spPr>
      </p:pic>
    </p:spTree>
    <p:extLst>
      <p:ext uri="{BB962C8B-B14F-4D97-AF65-F5344CB8AC3E}">
        <p14:creationId xmlns:p14="http://schemas.microsoft.com/office/powerpoint/2010/main" val="21232097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DBC63733-C425-2CB4-6283-63BC083FC313}"/>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2">
            <a:extLst>
              <a:ext uri="{FF2B5EF4-FFF2-40B4-BE49-F238E27FC236}">
                <a16:creationId xmlns:a16="http://schemas.microsoft.com/office/drawing/2014/main" id="{D53792C8-BEB9-31E6-E49B-EA844A15B007}"/>
              </a:ext>
            </a:extLst>
          </p:cNvPr>
          <p:cNvSpPr/>
          <p:nvPr/>
        </p:nvSpPr>
        <p:spPr>
          <a:xfrm>
            <a:off x="896857" y="0"/>
            <a:ext cx="9516018" cy="261610"/>
          </a:xfrm>
          <a:prstGeom prst="rect">
            <a:avLst/>
          </a:prstGeom>
        </p:spPr>
        <p:txBody>
          <a:bodyPr wrap="square">
            <a:spAutoFit/>
          </a:bodyPr>
          <a:lstStyle/>
          <a:p>
            <a:pPr algn="ctr"/>
            <a:r>
              <a:rPr lang="ru-RU" sz="1100" b="1" dirty="0">
                <a:solidFill>
                  <a:schemeClr val="accent1">
                    <a:lumMod val="50000"/>
                  </a:schemeClr>
                </a:solidFill>
                <a:latin typeface="Times New Roman" panose="02020603050405020304" pitchFamily="18" charset="0"/>
                <a:ea typeface="Times New Roman" panose="02020603050405020304" pitchFamily="18" charset="0"/>
              </a:rPr>
              <a:t>Сведения о расходах с учетом интересов целевых групп на 2026-2028годы </a:t>
            </a:r>
          </a:p>
        </p:txBody>
      </p:sp>
      <p:sp>
        <p:nvSpPr>
          <p:cNvPr id="4" name="Прямоугольник 3">
            <a:extLst>
              <a:ext uri="{FF2B5EF4-FFF2-40B4-BE49-F238E27FC236}">
                <a16:creationId xmlns:a16="http://schemas.microsoft.com/office/drawing/2014/main" id="{E368E59E-DB86-C0D3-4816-2B9AD88823B4}"/>
              </a:ext>
            </a:extLst>
          </p:cNvPr>
          <p:cNvSpPr/>
          <p:nvPr/>
        </p:nvSpPr>
        <p:spPr>
          <a:xfrm>
            <a:off x="2606866" y="189528"/>
            <a:ext cx="6096000" cy="261610"/>
          </a:xfrm>
          <a:prstGeom prst="rect">
            <a:avLst/>
          </a:prstGeom>
        </p:spPr>
        <p:txBody>
          <a:bodyPr>
            <a:spAutoFit/>
          </a:bodyPr>
          <a:lstStyle/>
          <a:p>
            <a:pPr algn="ctr"/>
            <a:r>
              <a:rPr lang="ru-RU" sz="1100" b="1" dirty="0">
                <a:solidFill>
                  <a:schemeClr val="accent1">
                    <a:lumMod val="50000"/>
                  </a:schemeClr>
                </a:solidFill>
                <a:latin typeface="Times New Roman" panose="02020603050405020304" pitchFamily="18" charset="0"/>
                <a:ea typeface="Times New Roman" panose="02020603050405020304" pitchFamily="18" charset="0"/>
              </a:rPr>
              <a:t>Муниципальная программа «Муниципальное управление»</a:t>
            </a:r>
            <a:endParaRPr lang="ru-RU" sz="1100" dirty="0">
              <a:solidFill>
                <a:schemeClr val="accent1">
                  <a:lumMod val="50000"/>
                </a:schemeClr>
              </a:solidFill>
              <a:latin typeface="Times New Roman" panose="02020603050405020304" pitchFamily="18" charset="0"/>
              <a:ea typeface="Times New Roman" panose="02020603050405020304" pitchFamily="18" charset="0"/>
            </a:endParaRPr>
          </a:p>
        </p:txBody>
      </p:sp>
      <p:sp>
        <p:nvSpPr>
          <p:cNvPr id="5" name="Прямоугольник 4">
            <a:extLst>
              <a:ext uri="{FF2B5EF4-FFF2-40B4-BE49-F238E27FC236}">
                <a16:creationId xmlns:a16="http://schemas.microsoft.com/office/drawing/2014/main" id="{0C37D3EC-284D-AD11-E2CA-3442D4FD7D20}"/>
              </a:ext>
            </a:extLst>
          </p:cNvPr>
          <p:cNvSpPr/>
          <p:nvPr/>
        </p:nvSpPr>
        <p:spPr>
          <a:xfrm>
            <a:off x="4562856" y="379056"/>
            <a:ext cx="1750799" cy="261610"/>
          </a:xfrm>
          <a:prstGeom prst="rect">
            <a:avLst/>
          </a:prstGeom>
        </p:spPr>
        <p:txBody>
          <a:bodyPr wrap="none">
            <a:spAutoFit/>
          </a:bodyPr>
          <a:lstStyle/>
          <a:p>
            <a:pPr algn="ctr"/>
            <a:r>
              <a:rPr lang="ru-RU" sz="1100" b="1" dirty="0">
                <a:solidFill>
                  <a:srgbClr val="7030A0"/>
                </a:solidFill>
                <a:latin typeface="Times New Roman" panose="02020603050405020304" pitchFamily="18" charset="0"/>
                <a:ea typeface="Times New Roman" panose="02020603050405020304" pitchFamily="18" charset="0"/>
              </a:rPr>
              <a:t>Поддержка пенсионеров</a:t>
            </a:r>
            <a:endParaRPr lang="ru-RU" sz="1100" dirty="0">
              <a:solidFill>
                <a:srgbClr val="7030A0"/>
              </a:solidFill>
              <a:latin typeface="Times New Roman" panose="02020603050405020304" pitchFamily="18" charset="0"/>
              <a:ea typeface="Times New Roman" panose="02020603050405020304" pitchFamily="18" charset="0"/>
            </a:endParaRPr>
          </a:p>
        </p:txBody>
      </p:sp>
      <p:graphicFrame>
        <p:nvGraphicFramePr>
          <p:cNvPr id="6" name="Таблица 5">
            <a:extLst>
              <a:ext uri="{FF2B5EF4-FFF2-40B4-BE49-F238E27FC236}">
                <a16:creationId xmlns:a16="http://schemas.microsoft.com/office/drawing/2014/main" id="{C1BC19AA-FAFF-EFD3-2A8C-C21AA4AEBD59}"/>
              </a:ext>
            </a:extLst>
          </p:cNvPr>
          <p:cNvGraphicFramePr>
            <a:graphicFrameLocks noGrp="1"/>
          </p:cNvGraphicFramePr>
          <p:nvPr>
            <p:extLst>
              <p:ext uri="{D42A27DB-BD31-4B8C-83A1-F6EECF244321}">
                <p14:modId xmlns:p14="http://schemas.microsoft.com/office/powerpoint/2010/main" val="820633086"/>
              </p:ext>
            </p:extLst>
          </p:nvPr>
        </p:nvGraphicFramePr>
        <p:xfrm>
          <a:off x="353041" y="711234"/>
          <a:ext cx="11727808" cy="2296925"/>
        </p:xfrm>
        <a:graphic>
          <a:graphicData uri="http://schemas.openxmlformats.org/drawingml/2006/table">
            <a:tbl>
              <a:tblPr firstRow="1" bandRow="1">
                <a:tableStyleId>{E8B1032C-EA38-4F05-BA0D-38AFFFC7BED3}</a:tableStyleId>
              </a:tblPr>
              <a:tblGrid>
                <a:gridCol w="1706432">
                  <a:extLst>
                    <a:ext uri="{9D8B030D-6E8A-4147-A177-3AD203B41FA5}">
                      <a16:colId xmlns:a16="http://schemas.microsoft.com/office/drawing/2014/main" val="4215834913"/>
                    </a:ext>
                  </a:extLst>
                </a:gridCol>
                <a:gridCol w="1878463">
                  <a:extLst>
                    <a:ext uri="{9D8B030D-6E8A-4147-A177-3AD203B41FA5}">
                      <a16:colId xmlns:a16="http://schemas.microsoft.com/office/drawing/2014/main" val="1385891004"/>
                    </a:ext>
                  </a:extLst>
                </a:gridCol>
                <a:gridCol w="1208015">
                  <a:extLst>
                    <a:ext uri="{9D8B030D-6E8A-4147-A177-3AD203B41FA5}">
                      <a16:colId xmlns:a16="http://schemas.microsoft.com/office/drawing/2014/main" val="1069164810"/>
                    </a:ext>
                  </a:extLst>
                </a:gridCol>
                <a:gridCol w="1694971">
                  <a:extLst>
                    <a:ext uri="{9D8B030D-6E8A-4147-A177-3AD203B41FA5}">
                      <a16:colId xmlns:a16="http://schemas.microsoft.com/office/drawing/2014/main" val="298257467"/>
                    </a:ext>
                  </a:extLst>
                </a:gridCol>
                <a:gridCol w="1043796">
                  <a:extLst>
                    <a:ext uri="{9D8B030D-6E8A-4147-A177-3AD203B41FA5}">
                      <a16:colId xmlns:a16="http://schemas.microsoft.com/office/drawing/2014/main" val="105360326"/>
                    </a:ext>
                  </a:extLst>
                </a:gridCol>
                <a:gridCol w="1270499">
                  <a:extLst>
                    <a:ext uri="{9D8B030D-6E8A-4147-A177-3AD203B41FA5}">
                      <a16:colId xmlns:a16="http://schemas.microsoft.com/office/drawing/2014/main" val="4024945137"/>
                    </a:ext>
                  </a:extLst>
                </a:gridCol>
                <a:gridCol w="975211">
                  <a:extLst>
                    <a:ext uri="{9D8B030D-6E8A-4147-A177-3AD203B41FA5}">
                      <a16:colId xmlns:a16="http://schemas.microsoft.com/office/drawing/2014/main" val="3266565269"/>
                    </a:ext>
                  </a:extLst>
                </a:gridCol>
                <a:gridCol w="975210">
                  <a:extLst>
                    <a:ext uri="{9D8B030D-6E8A-4147-A177-3AD203B41FA5}">
                      <a16:colId xmlns:a16="http://schemas.microsoft.com/office/drawing/2014/main" val="3171639885"/>
                    </a:ext>
                  </a:extLst>
                </a:gridCol>
                <a:gridCol w="975211">
                  <a:extLst>
                    <a:ext uri="{9D8B030D-6E8A-4147-A177-3AD203B41FA5}">
                      <a16:colId xmlns:a16="http://schemas.microsoft.com/office/drawing/2014/main" val="1553757453"/>
                    </a:ext>
                  </a:extLst>
                </a:gridCol>
              </a:tblGrid>
              <a:tr h="0">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FFE5FD"/>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Численность представителей целевой группы/Доля в общей численности населения %</a:t>
                      </a: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rgbClr val="FFE5FD"/>
                    </a:solidFill>
                  </a:tcPr>
                </a:tc>
                <a:tc gridSpan="5">
                  <a:txBody>
                    <a:bodyPr/>
                    <a:lstStyle/>
                    <a:p>
                      <a:r>
                        <a:rPr lang="ru-RU" sz="1000" b="0" dirty="0">
                          <a:latin typeface="Times New Roman" panose="02020603050405020304" pitchFamily="18" charset="0"/>
                          <a:cs typeface="Times New Roman" panose="02020603050405020304" pitchFamily="18" charset="0"/>
                        </a:rPr>
                        <a:t>Объем расходов на поддержку, рублей/Доля в общем объеме расходов,%</a:t>
                      </a:r>
                      <a:endParaRPr lang="ru-RU" sz="1000" b="0" dirty="0"/>
                    </a:p>
                  </a:txBody>
                  <a:tcPr>
                    <a:solidFill>
                      <a:srgbClr val="FFE5FD"/>
                    </a:solidFill>
                  </a:tcPr>
                </a:tc>
                <a:tc hMerge="1">
                  <a:txBody>
                    <a:bodyPr/>
                    <a:lstStyle/>
                    <a:p>
                      <a:endParaRPr lang="ru-RU"/>
                    </a:p>
                  </a:txBody>
                  <a:tcPr/>
                </a:tc>
                <a:tc hMerge="1">
                  <a:txBody>
                    <a:bodyPr/>
                    <a:lstStyle/>
                    <a:p>
                      <a:endParaRPr lang="ru-RU"/>
                    </a:p>
                  </a:txBody>
                  <a:tcPr>
                    <a:solidFill>
                      <a:srgbClr val="FFFF66"/>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135197561"/>
                  </a:ext>
                </a:extLst>
              </a:tr>
              <a:tr h="357503">
                <a:tc vMerge="1">
                  <a:txBody>
                    <a:bodyPr/>
                    <a:lstStyle/>
                    <a:p>
                      <a:endParaRPr lang="ru-RU"/>
                    </a:p>
                  </a:txBody>
                  <a:tcPr/>
                </a:tc>
                <a:tc vMerge="1">
                  <a:txBody>
                    <a:bodyPr/>
                    <a:lstStyle/>
                    <a:p>
                      <a:endParaRPr lang="ru-RU" dirty="0"/>
                    </a:p>
                  </a:txBody>
                  <a:tcPr>
                    <a:solidFill>
                      <a:srgbClr val="FFFF66"/>
                    </a:solidFill>
                  </a:tcPr>
                </a:tc>
                <a:tc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2024 год (факт)</a:t>
                      </a: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2025 год (оценка)</a:t>
                      </a:r>
                    </a:p>
                  </a:txBody>
                  <a:tcPr>
                    <a:solidFill>
                      <a:srgbClr val="FFE5F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2026г (прогноз)</a:t>
                      </a:r>
                      <a:endParaRPr lang="ru-RU" sz="1000" dirty="0"/>
                    </a:p>
                  </a:txBody>
                  <a:tcPr>
                    <a:solidFill>
                      <a:srgbClr val="FFE5FD"/>
                    </a:solidFill>
                  </a:tcPr>
                </a:tc>
                <a:tc>
                  <a:txBody>
                    <a:bodyPr/>
                    <a:lstStyle/>
                    <a:p>
                      <a:r>
                        <a:rPr lang="ru-RU" sz="1000" b="0" dirty="0">
                          <a:latin typeface="Times New Roman" panose="02020603050405020304" pitchFamily="18" charset="0"/>
                          <a:cs typeface="Times New Roman" panose="02020603050405020304" pitchFamily="18" charset="0"/>
                        </a:rPr>
                        <a:t>2027г (прогноз)</a:t>
                      </a:r>
                      <a:endParaRPr lang="ru-RU" dirty="0"/>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2028г (прогноз)</a:t>
                      </a:r>
                    </a:p>
                  </a:txBody>
                  <a:tcPr>
                    <a:solidFill>
                      <a:srgbClr val="FFE5FD"/>
                    </a:solidFill>
                  </a:tcPr>
                </a:tc>
                <a:extLst>
                  <a:ext uri="{0D108BD9-81ED-4DB2-BD59-A6C34878D82A}">
                    <a16:rowId xmlns:a16="http://schemas.microsoft.com/office/drawing/2014/main" val="4143262530"/>
                  </a:ext>
                </a:extLst>
              </a:tr>
              <a:tr h="671182">
                <a:tc>
                  <a:txBody>
                    <a:bodyPr/>
                    <a:lstStyle/>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Пенсионеры из числа, бывших муниципальных служащих</a:t>
                      </a:r>
                    </a:p>
                  </a:txBody>
                  <a:tcPr>
                    <a:solidFill>
                      <a:srgbClr val="FFE5FD"/>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13</a:t>
                      </a:r>
                    </a:p>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Доплата к пенсии муниципальных служащих</a:t>
                      </a:r>
                    </a:p>
                  </a:txBody>
                  <a:tcPr>
                    <a:solidFill>
                      <a:srgbClr val="FFE5FD"/>
                    </a:solidFill>
                  </a:tcPr>
                </a:tc>
                <a:tc>
                  <a:txBody>
                    <a:bodyPr/>
                    <a:lstStyle/>
                    <a:p>
                      <a:pPr algn="ctr" rtl="0" fontAlgn="t"/>
                      <a:r>
                        <a:rPr lang="ru-RU" sz="1000" b="0" i="0" u="none" strike="noStrike" dirty="0">
                          <a:solidFill>
                            <a:srgbClr val="000000"/>
                          </a:solidFill>
                          <a:effectLst/>
                          <a:latin typeface="Times New Roman" panose="02020603050405020304" pitchFamily="18" charset="0"/>
                        </a:rPr>
                        <a:t>1026978,48</a:t>
                      </a:r>
                    </a:p>
                  </a:txBody>
                  <a:tcPr marL="9525" marR="9525" marT="9525" marB="0">
                    <a:solidFill>
                      <a:srgbClr val="FFE5FD"/>
                    </a:solidFill>
                  </a:tcPr>
                </a:tc>
                <a:tc>
                  <a:txBody>
                    <a:bodyPr/>
                    <a:lstStyle/>
                    <a:p>
                      <a:pPr algn="ctr" rtl="0" fontAlgn="t"/>
                      <a:r>
                        <a:rPr lang="ru-RU" sz="1000" b="0" i="0" u="none" strike="noStrike" dirty="0">
                          <a:solidFill>
                            <a:srgbClr val="000000"/>
                          </a:solidFill>
                          <a:effectLst/>
                          <a:latin typeface="Times New Roman" panose="02020603050405020304" pitchFamily="18" charset="0"/>
                        </a:rPr>
                        <a:t>1039100,00</a:t>
                      </a:r>
                    </a:p>
                  </a:txBody>
                  <a:tcPr marL="9525" marR="9525" marT="9525" marB="0">
                    <a:solidFill>
                      <a:srgbClr val="FFE5FD"/>
                    </a:solidFill>
                  </a:tcPr>
                </a:tc>
                <a:tc>
                  <a:txBody>
                    <a:bodyPr/>
                    <a:lstStyle/>
                    <a:p>
                      <a:pPr algn="ctr" rtl="0" fontAlgn="t"/>
                      <a:r>
                        <a:rPr lang="ru-RU" sz="1000" b="0" i="0" u="none" strike="noStrike" dirty="0">
                          <a:solidFill>
                            <a:srgbClr val="000000"/>
                          </a:solidFill>
                          <a:effectLst/>
                          <a:latin typeface="Times New Roman" panose="02020603050405020304" pitchFamily="18" charset="0"/>
                        </a:rPr>
                        <a:t>1086000,00</a:t>
                      </a:r>
                    </a:p>
                  </a:txBody>
                  <a:tcPr marL="9525" marR="9525" marT="9525" marB="0">
                    <a:solidFill>
                      <a:srgbClr val="FFE5FD"/>
                    </a:solidFill>
                  </a:tcPr>
                </a:tc>
                <a:tc>
                  <a:txBody>
                    <a:bodyPr/>
                    <a:lstStyle/>
                    <a:p>
                      <a:pPr algn="ctr" rtl="0" fontAlgn="t"/>
                      <a:r>
                        <a:rPr lang="ru-RU" sz="1000" b="0" i="0" u="none" strike="noStrike" dirty="0">
                          <a:solidFill>
                            <a:srgbClr val="000000"/>
                          </a:solidFill>
                          <a:effectLst/>
                          <a:latin typeface="Times New Roman" panose="02020603050405020304" pitchFamily="18" charset="0"/>
                        </a:rPr>
                        <a:t>1065000,00</a:t>
                      </a:r>
                    </a:p>
                  </a:txBody>
                  <a:tcPr marL="9525" marR="9525" marT="9525" marB="0">
                    <a:solidFill>
                      <a:srgbClr val="FFE5FD"/>
                    </a:solidFill>
                  </a:tcPr>
                </a:tc>
                <a:tc>
                  <a:txBody>
                    <a:bodyPr/>
                    <a:lstStyle/>
                    <a:p>
                      <a:pPr algn="ctr" fontAlgn="t"/>
                      <a:r>
                        <a:rPr lang="ru-RU" sz="1000" b="0" i="0" u="none" strike="noStrike" dirty="0">
                          <a:solidFill>
                            <a:srgbClr val="000000"/>
                          </a:solidFill>
                          <a:effectLst/>
                          <a:latin typeface="Times New Roman" panose="02020603050405020304" pitchFamily="18" charset="0"/>
                        </a:rPr>
                        <a:t>1065000,00</a:t>
                      </a:r>
                    </a:p>
                  </a:txBody>
                  <a:tcPr marL="9525" marR="9525" marT="9525" marB="0">
                    <a:solidFill>
                      <a:srgbClr val="FFE5FD"/>
                    </a:solidFill>
                  </a:tcPr>
                </a:tc>
                <a:extLst>
                  <a:ext uri="{0D108BD9-81ED-4DB2-BD59-A6C34878D82A}">
                    <a16:rowId xmlns:a16="http://schemas.microsoft.com/office/drawing/2014/main" val="2518261911"/>
                  </a:ext>
                </a:extLst>
              </a:tr>
              <a:tr h="285245">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1" dirty="0">
                          <a:latin typeface="Times New Roman" panose="02020603050405020304" pitchFamily="18" charset="0"/>
                          <a:cs typeface="Times New Roman" panose="02020603050405020304" pitchFamily="18" charset="0"/>
                        </a:rPr>
                        <a:t>ВСЕГО по программе</a:t>
                      </a:r>
                    </a:p>
                  </a:txBody>
                  <a:tcPr>
                    <a:solidFill>
                      <a:srgbClr val="FFE5FD"/>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a:txBody>
                    <a:bodyPr/>
                    <a:lstStyle/>
                    <a:p>
                      <a:pPr algn="ctr"/>
                      <a:r>
                        <a:rPr lang="ru-RU" sz="1000" b="1" dirty="0">
                          <a:latin typeface="Times New Roman" panose="02020603050405020304" pitchFamily="18" charset="0"/>
                          <a:cs typeface="Times New Roman" panose="02020603050405020304" pitchFamily="18" charset="0"/>
                        </a:rPr>
                        <a:t>13</a:t>
                      </a:r>
                    </a:p>
                  </a:txBody>
                  <a:tcPr>
                    <a:solidFill>
                      <a:srgbClr val="FFE5FD"/>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pPr algn="ctr" rtl="0" fontAlgn="t"/>
                      <a:r>
                        <a:rPr lang="ru-RU" sz="1000" b="1" i="0" u="none" strike="noStrike" dirty="0">
                          <a:solidFill>
                            <a:srgbClr val="000000"/>
                          </a:solidFill>
                          <a:effectLst/>
                          <a:latin typeface="Times New Roman" panose="02020603050405020304" pitchFamily="18" charset="0"/>
                        </a:rPr>
                        <a:t>1026978,48</a:t>
                      </a:r>
                    </a:p>
                  </a:txBody>
                  <a:tcPr marL="9525" marR="9525" marT="9525" marB="0">
                    <a:solidFill>
                      <a:srgbClr val="FFE5FD"/>
                    </a:solidFill>
                  </a:tcPr>
                </a:tc>
                <a:tc>
                  <a:txBody>
                    <a:bodyPr/>
                    <a:lstStyle/>
                    <a:p>
                      <a:pPr algn="ctr" rtl="0" fontAlgn="t"/>
                      <a:r>
                        <a:rPr lang="ru-RU" sz="1000" b="1" i="0" u="none" strike="noStrike" dirty="0">
                          <a:solidFill>
                            <a:srgbClr val="000000"/>
                          </a:solidFill>
                          <a:effectLst/>
                          <a:latin typeface="Times New Roman" panose="02020603050405020304" pitchFamily="18" charset="0"/>
                        </a:rPr>
                        <a:t>1039100,00</a:t>
                      </a:r>
                    </a:p>
                  </a:txBody>
                  <a:tcPr marL="9525" marR="9525" marT="9525" marB="0">
                    <a:solidFill>
                      <a:srgbClr val="FFE5FD"/>
                    </a:solidFill>
                  </a:tcPr>
                </a:tc>
                <a:tc>
                  <a:txBody>
                    <a:bodyPr/>
                    <a:lstStyle/>
                    <a:p>
                      <a:pPr algn="ctr" rtl="0" fontAlgn="t"/>
                      <a:r>
                        <a:rPr lang="ru-RU" sz="1000" b="1" i="0" u="none" strike="noStrike" dirty="0">
                          <a:solidFill>
                            <a:srgbClr val="000000"/>
                          </a:solidFill>
                          <a:effectLst/>
                          <a:latin typeface="Times New Roman" panose="02020603050405020304" pitchFamily="18" charset="0"/>
                        </a:rPr>
                        <a:t>1086000,00</a:t>
                      </a:r>
                    </a:p>
                  </a:txBody>
                  <a:tcPr marL="9525" marR="9525" marT="9525" marB="0">
                    <a:solidFill>
                      <a:srgbClr val="FFE5FD"/>
                    </a:solidFill>
                  </a:tcPr>
                </a:tc>
                <a:tc>
                  <a:txBody>
                    <a:bodyPr/>
                    <a:lstStyle/>
                    <a:p>
                      <a:pPr algn="ctr" rtl="0" fontAlgn="t"/>
                      <a:r>
                        <a:rPr lang="ru-RU" sz="1000" b="1" i="0" u="none" strike="noStrike" dirty="0">
                          <a:solidFill>
                            <a:srgbClr val="000000"/>
                          </a:solidFill>
                          <a:effectLst/>
                          <a:latin typeface="Times New Roman" panose="02020603050405020304" pitchFamily="18" charset="0"/>
                        </a:rPr>
                        <a:t>1065000,00</a:t>
                      </a:r>
                    </a:p>
                  </a:txBody>
                  <a:tcPr marL="9525" marR="9525" marT="9525" marB="0">
                    <a:solidFill>
                      <a:srgbClr val="FFE5FD"/>
                    </a:solidFill>
                  </a:tcPr>
                </a:tc>
                <a:tc>
                  <a:txBody>
                    <a:bodyPr/>
                    <a:lstStyle/>
                    <a:p>
                      <a:pPr algn="ctr" fontAlgn="t"/>
                      <a:r>
                        <a:rPr lang="ru-RU" sz="1000" b="1" i="0" u="none" strike="noStrike" dirty="0">
                          <a:solidFill>
                            <a:srgbClr val="000000"/>
                          </a:solidFill>
                          <a:effectLst/>
                          <a:latin typeface="Times New Roman" panose="02020603050405020304" pitchFamily="18" charset="0"/>
                        </a:rPr>
                        <a:t>1065000,00</a:t>
                      </a:r>
                    </a:p>
                  </a:txBody>
                  <a:tcPr marL="9525" marR="9525" marT="9525" marB="0">
                    <a:solidFill>
                      <a:srgbClr val="FFE5FD"/>
                    </a:solidFill>
                  </a:tcPr>
                </a:tc>
                <a:extLst>
                  <a:ext uri="{0D108BD9-81ED-4DB2-BD59-A6C34878D82A}">
                    <a16:rowId xmlns:a16="http://schemas.microsoft.com/office/drawing/2014/main" val="3709077037"/>
                  </a:ext>
                </a:extLst>
              </a:tr>
            </a:tbl>
          </a:graphicData>
        </a:graphic>
      </p:graphicFrame>
      <p:pic>
        <p:nvPicPr>
          <p:cNvPr id="7" name="Рисунок 6">
            <a:extLst>
              <a:ext uri="{FF2B5EF4-FFF2-40B4-BE49-F238E27FC236}">
                <a16:creationId xmlns:a16="http://schemas.microsoft.com/office/drawing/2014/main" id="{C20C2EA5-B482-0FF2-703A-E56BB88A0865}"/>
              </a:ext>
            </a:extLst>
          </p:cNvPr>
          <p:cNvPicPr>
            <a:picLocks noChangeAspect="1"/>
          </p:cNvPicPr>
          <p:nvPr/>
        </p:nvPicPr>
        <p:blipFill>
          <a:blip r:embed="rId3"/>
          <a:stretch>
            <a:fillRect/>
          </a:stretch>
        </p:blipFill>
        <p:spPr>
          <a:xfrm>
            <a:off x="503185" y="1939374"/>
            <a:ext cx="1417896" cy="750945"/>
          </a:xfrm>
          <a:prstGeom prst="rect">
            <a:avLst/>
          </a:prstGeom>
        </p:spPr>
      </p:pic>
      <p:sp>
        <p:nvSpPr>
          <p:cNvPr id="8" name="Прямоугольник 7">
            <a:extLst>
              <a:ext uri="{FF2B5EF4-FFF2-40B4-BE49-F238E27FC236}">
                <a16:creationId xmlns:a16="http://schemas.microsoft.com/office/drawing/2014/main" id="{A0A92C2E-6E73-ED13-0FA9-C75E9225CDF6}"/>
              </a:ext>
            </a:extLst>
          </p:cNvPr>
          <p:cNvSpPr/>
          <p:nvPr/>
        </p:nvSpPr>
        <p:spPr>
          <a:xfrm>
            <a:off x="3155422" y="2982111"/>
            <a:ext cx="6096000" cy="261610"/>
          </a:xfrm>
          <a:prstGeom prst="rect">
            <a:avLst/>
          </a:prstGeom>
        </p:spPr>
        <p:txBody>
          <a:bodyPr>
            <a:spAutoFit/>
          </a:bodyPr>
          <a:lstStyle/>
          <a:p>
            <a:pPr algn="ctr"/>
            <a:r>
              <a:rPr lang="ru-RU" sz="1100" b="1" dirty="0">
                <a:solidFill>
                  <a:schemeClr val="accent1">
                    <a:lumMod val="50000"/>
                  </a:schemeClr>
                </a:solidFill>
                <a:latin typeface="Times New Roman" panose="02020603050405020304" pitchFamily="18" charset="0"/>
                <a:ea typeface="Times New Roman" panose="02020603050405020304" pitchFamily="18" charset="0"/>
              </a:rPr>
              <a:t>Муниципальная программа «Развитие малого и среднего предпринимательства»</a:t>
            </a:r>
            <a:endParaRPr lang="ru-RU" sz="1100" dirty="0">
              <a:solidFill>
                <a:schemeClr val="accent1">
                  <a:lumMod val="50000"/>
                </a:schemeClr>
              </a:solidFill>
              <a:latin typeface="Times New Roman" panose="02020603050405020304" pitchFamily="18" charset="0"/>
              <a:ea typeface="Times New Roman" panose="02020603050405020304" pitchFamily="18" charset="0"/>
            </a:endParaRPr>
          </a:p>
        </p:txBody>
      </p:sp>
      <p:sp>
        <p:nvSpPr>
          <p:cNvPr id="9" name="Прямоугольник 8">
            <a:extLst>
              <a:ext uri="{FF2B5EF4-FFF2-40B4-BE49-F238E27FC236}">
                <a16:creationId xmlns:a16="http://schemas.microsoft.com/office/drawing/2014/main" id="{2C3341D0-2581-E2B3-D71A-39A10B8E6E83}"/>
              </a:ext>
            </a:extLst>
          </p:cNvPr>
          <p:cNvSpPr/>
          <p:nvPr/>
        </p:nvSpPr>
        <p:spPr>
          <a:xfrm>
            <a:off x="2940578" y="3193899"/>
            <a:ext cx="6096000" cy="261610"/>
          </a:xfrm>
          <a:prstGeom prst="rect">
            <a:avLst/>
          </a:prstGeom>
        </p:spPr>
        <p:txBody>
          <a:bodyPr>
            <a:spAutoFit/>
          </a:bodyPr>
          <a:lstStyle/>
          <a:p>
            <a:pPr algn="ctr"/>
            <a:r>
              <a:rPr lang="ru-RU" sz="1100" b="1" dirty="0">
                <a:solidFill>
                  <a:srgbClr val="7030A0"/>
                </a:solidFill>
                <a:latin typeface="Times New Roman" panose="02020603050405020304" pitchFamily="18" charset="0"/>
                <a:ea typeface="Times New Roman" panose="02020603050405020304" pitchFamily="18" charset="0"/>
              </a:rPr>
              <a:t>Поддержка субъектов малого и среднего предпринимательства</a:t>
            </a:r>
            <a:endParaRPr lang="ru-RU" sz="1100" dirty="0">
              <a:solidFill>
                <a:srgbClr val="7030A0"/>
              </a:solidFill>
              <a:latin typeface="Times New Roman" panose="02020603050405020304" pitchFamily="18" charset="0"/>
              <a:ea typeface="Times New Roman" panose="02020603050405020304" pitchFamily="18" charset="0"/>
            </a:endParaRPr>
          </a:p>
        </p:txBody>
      </p:sp>
      <p:graphicFrame>
        <p:nvGraphicFramePr>
          <p:cNvPr id="10" name="Таблица 9">
            <a:extLst>
              <a:ext uri="{FF2B5EF4-FFF2-40B4-BE49-F238E27FC236}">
                <a16:creationId xmlns:a16="http://schemas.microsoft.com/office/drawing/2014/main" id="{12CBEF27-ADA3-097B-23A2-BBE376A1296B}"/>
              </a:ext>
            </a:extLst>
          </p:cNvPr>
          <p:cNvGraphicFramePr>
            <a:graphicFrameLocks noGrp="1"/>
          </p:cNvGraphicFramePr>
          <p:nvPr>
            <p:extLst>
              <p:ext uri="{D42A27DB-BD31-4B8C-83A1-F6EECF244321}">
                <p14:modId xmlns:p14="http://schemas.microsoft.com/office/powerpoint/2010/main" val="1886235230"/>
              </p:ext>
            </p:extLst>
          </p:nvPr>
        </p:nvGraphicFramePr>
        <p:xfrm>
          <a:off x="339518" y="3515211"/>
          <a:ext cx="11727808" cy="2255520"/>
        </p:xfrm>
        <a:graphic>
          <a:graphicData uri="http://schemas.openxmlformats.org/drawingml/2006/table">
            <a:tbl>
              <a:tblPr firstRow="1" bandRow="1">
                <a:tableStyleId>{E8B1032C-EA38-4F05-BA0D-38AFFFC7BED3}</a:tableStyleId>
              </a:tblPr>
              <a:tblGrid>
                <a:gridCol w="1682229">
                  <a:extLst>
                    <a:ext uri="{9D8B030D-6E8A-4147-A177-3AD203B41FA5}">
                      <a16:colId xmlns:a16="http://schemas.microsoft.com/office/drawing/2014/main" val="4215834913"/>
                    </a:ext>
                  </a:extLst>
                </a:gridCol>
                <a:gridCol w="1526796">
                  <a:extLst>
                    <a:ext uri="{9D8B030D-6E8A-4147-A177-3AD203B41FA5}">
                      <a16:colId xmlns:a16="http://schemas.microsoft.com/office/drawing/2014/main" val="1385891004"/>
                    </a:ext>
                  </a:extLst>
                </a:gridCol>
                <a:gridCol w="1365772">
                  <a:extLst>
                    <a:ext uri="{9D8B030D-6E8A-4147-A177-3AD203B41FA5}">
                      <a16:colId xmlns:a16="http://schemas.microsoft.com/office/drawing/2014/main" val="1069164810"/>
                    </a:ext>
                  </a:extLst>
                </a:gridCol>
                <a:gridCol w="1890056">
                  <a:extLst>
                    <a:ext uri="{9D8B030D-6E8A-4147-A177-3AD203B41FA5}">
                      <a16:colId xmlns:a16="http://schemas.microsoft.com/office/drawing/2014/main" val="298257467"/>
                    </a:ext>
                  </a:extLst>
                </a:gridCol>
                <a:gridCol w="1181818">
                  <a:extLst>
                    <a:ext uri="{9D8B030D-6E8A-4147-A177-3AD203B41FA5}">
                      <a16:colId xmlns:a16="http://schemas.microsoft.com/office/drawing/2014/main" val="105360326"/>
                    </a:ext>
                  </a:extLst>
                </a:gridCol>
                <a:gridCol w="1212994">
                  <a:extLst>
                    <a:ext uri="{9D8B030D-6E8A-4147-A177-3AD203B41FA5}">
                      <a16:colId xmlns:a16="http://schemas.microsoft.com/office/drawing/2014/main" val="4024945137"/>
                    </a:ext>
                  </a:extLst>
                </a:gridCol>
                <a:gridCol w="956048">
                  <a:extLst>
                    <a:ext uri="{9D8B030D-6E8A-4147-A177-3AD203B41FA5}">
                      <a16:colId xmlns:a16="http://schemas.microsoft.com/office/drawing/2014/main" val="3266565269"/>
                    </a:ext>
                  </a:extLst>
                </a:gridCol>
                <a:gridCol w="956047">
                  <a:extLst>
                    <a:ext uri="{9D8B030D-6E8A-4147-A177-3AD203B41FA5}">
                      <a16:colId xmlns:a16="http://schemas.microsoft.com/office/drawing/2014/main" val="3471719176"/>
                    </a:ext>
                  </a:extLst>
                </a:gridCol>
                <a:gridCol w="956048">
                  <a:extLst>
                    <a:ext uri="{9D8B030D-6E8A-4147-A177-3AD203B41FA5}">
                      <a16:colId xmlns:a16="http://schemas.microsoft.com/office/drawing/2014/main" val="3987389696"/>
                    </a:ext>
                  </a:extLst>
                </a:gridCol>
              </a:tblGrid>
              <a:tr h="253952">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FFE5FD"/>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Численность представителей целевой группы/Доля в общей численности населения %</a:t>
                      </a: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rgbClr val="FFE5FD"/>
                    </a:solidFill>
                  </a:tcPr>
                </a:tc>
                <a:tc gridSpan="5">
                  <a:txBody>
                    <a:bodyPr/>
                    <a:lstStyle/>
                    <a:p>
                      <a:r>
                        <a:rPr lang="ru-RU" sz="1000" b="0" dirty="0">
                          <a:latin typeface="Times New Roman" panose="02020603050405020304" pitchFamily="18" charset="0"/>
                          <a:cs typeface="Times New Roman" panose="02020603050405020304" pitchFamily="18" charset="0"/>
                        </a:rPr>
                        <a:t>Объем расходов на поддержку, рублей/Доля в общем объеме расходов,%</a:t>
                      </a:r>
                      <a:endParaRPr lang="ru-RU" sz="1000" b="0" dirty="0"/>
                    </a:p>
                  </a:txBody>
                  <a:tcPr>
                    <a:solidFill>
                      <a:srgbClr val="FFE5FD"/>
                    </a:solidFill>
                  </a:tcPr>
                </a:tc>
                <a:tc hMerge="1">
                  <a:txBody>
                    <a:bodyPr/>
                    <a:lstStyle/>
                    <a:p>
                      <a:endParaRPr lang="ru-RU"/>
                    </a:p>
                  </a:txBody>
                  <a:tcPr/>
                </a:tc>
                <a:tc hMerge="1">
                  <a:txBody>
                    <a:bodyPr/>
                    <a:lstStyle/>
                    <a:p>
                      <a:endParaRPr lang="ru-RU"/>
                    </a:p>
                  </a:txBody>
                  <a:tcPr>
                    <a:solidFill>
                      <a:srgbClr val="FFFF66"/>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135197561"/>
                  </a:ext>
                </a:extLst>
              </a:tr>
              <a:tr h="200197">
                <a:tc vMerge="1">
                  <a:txBody>
                    <a:bodyPr/>
                    <a:lstStyle/>
                    <a:p>
                      <a:endParaRPr lang="ru-RU"/>
                    </a:p>
                  </a:txBody>
                  <a:tcPr/>
                </a:tc>
                <a:tc vMerge="1">
                  <a:txBody>
                    <a:bodyPr/>
                    <a:lstStyle/>
                    <a:p>
                      <a:endParaRPr lang="ru-RU" dirty="0"/>
                    </a:p>
                  </a:txBody>
                  <a:tcPr>
                    <a:solidFill>
                      <a:srgbClr val="FFFF66"/>
                    </a:solidFill>
                  </a:tcPr>
                </a:tc>
                <a:tc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2024 год (факт)</a:t>
                      </a: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2025 год (оценка)</a:t>
                      </a:r>
                    </a:p>
                  </a:txBody>
                  <a:tcPr>
                    <a:solidFill>
                      <a:srgbClr val="FFE5F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2026г (прогноз)</a:t>
                      </a:r>
                      <a:endParaRPr lang="ru-RU" sz="1000" dirty="0"/>
                    </a:p>
                  </a:txBody>
                  <a:tcPr>
                    <a:solidFill>
                      <a:srgbClr val="FFE5FD"/>
                    </a:solidFill>
                  </a:tcPr>
                </a:tc>
                <a:tc>
                  <a:txBody>
                    <a:bodyPr/>
                    <a:lstStyle/>
                    <a:p>
                      <a:r>
                        <a:rPr lang="ru-RU" sz="1000" b="0" dirty="0">
                          <a:latin typeface="Times New Roman" panose="02020603050405020304" pitchFamily="18" charset="0"/>
                          <a:cs typeface="Times New Roman" panose="02020603050405020304" pitchFamily="18" charset="0"/>
                        </a:rPr>
                        <a:t>2027г (прогноз)</a:t>
                      </a:r>
                      <a:endParaRPr lang="ru-RU" dirty="0"/>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2028г (прогноз)</a:t>
                      </a:r>
                    </a:p>
                  </a:txBody>
                  <a:tcPr>
                    <a:solidFill>
                      <a:srgbClr val="FFE5FD"/>
                    </a:solidFill>
                  </a:tcPr>
                </a:tc>
                <a:extLst>
                  <a:ext uri="{0D108BD9-81ED-4DB2-BD59-A6C34878D82A}">
                    <a16:rowId xmlns:a16="http://schemas.microsoft.com/office/drawing/2014/main" val="4143262530"/>
                  </a:ext>
                </a:extLst>
              </a:tr>
              <a:tr h="392470">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Субъекты малого и среднего предпринимательства</a:t>
                      </a:r>
                    </a:p>
                  </a:txBody>
                  <a:tcPr>
                    <a:solidFill>
                      <a:srgbClr val="FFE5FD"/>
                    </a:solidFill>
                  </a:tcPr>
                </a:tc>
                <a:tc>
                  <a:txBody>
                    <a:bodyPr/>
                    <a:lstStyle/>
                    <a:p>
                      <a:pPr algn="ctr" rtl="0" fontAlgn="t"/>
                      <a:r>
                        <a:rPr lang="ru-RU" sz="1000" b="0" i="0" u="none" strike="noStrike" dirty="0">
                          <a:solidFill>
                            <a:srgbClr val="000000"/>
                          </a:solidFill>
                          <a:effectLst/>
                          <a:latin typeface="Times New Roman" panose="02020603050405020304" pitchFamily="18" charset="0"/>
                        </a:rPr>
                        <a:t>1</a:t>
                      </a:r>
                    </a:p>
                  </a:txBody>
                  <a:tcPr marL="9525" marR="9525" marT="9525" marB="0">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Возмещение части затрат, связанных с уплатой платежей, по мероприятиям, связанным с содействием развитию лизинга оборудования</a:t>
                      </a:r>
                    </a:p>
                  </a:txBody>
                  <a:tcPr>
                    <a:solidFill>
                      <a:srgbClr val="FFE5FD"/>
                    </a:solidFill>
                  </a:tcPr>
                </a:tc>
                <a:tc>
                  <a:txBody>
                    <a:bodyPr/>
                    <a:lstStyle/>
                    <a:p>
                      <a:pPr algn="ctr" rtl="0" fontAlgn="ctr"/>
                      <a:r>
                        <a:rPr lang="ru-RU" sz="1000" b="0" i="0" u="none" strike="noStrike" dirty="0">
                          <a:solidFill>
                            <a:srgbClr val="000000"/>
                          </a:solidFill>
                          <a:effectLst/>
                          <a:latin typeface="Times New Roman" panose="02020603050405020304" pitchFamily="18" charset="0"/>
                        </a:rPr>
                        <a:t>300000,00</a:t>
                      </a:r>
                    </a:p>
                  </a:txBody>
                  <a:tcPr marL="9525" marR="9525" marT="9525" marB="0">
                    <a:solidFill>
                      <a:srgbClr val="FFE5FD"/>
                    </a:solidFill>
                  </a:tcPr>
                </a:tc>
                <a:tc>
                  <a:txBody>
                    <a:bodyPr/>
                    <a:lstStyle/>
                    <a:p>
                      <a:pPr algn="ctr" rtl="0" fontAlgn="ctr"/>
                      <a:r>
                        <a:rPr lang="ru-RU" sz="1000" b="0" i="0" u="none" strike="noStrike" dirty="0">
                          <a:solidFill>
                            <a:srgbClr val="000000"/>
                          </a:solidFill>
                          <a:effectLst/>
                          <a:latin typeface="Times New Roman" panose="02020603050405020304" pitchFamily="18" charset="0"/>
                        </a:rPr>
                        <a:t>355000,00</a:t>
                      </a:r>
                    </a:p>
                  </a:txBody>
                  <a:tcPr marL="9525" marR="9525" marT="9525" marB="0">
                    <a:solidFill>
                      <a:srgbClr val="FFE5FD"/>
                    </a:solidFill>
                  </a:tcPr>
                </a:tc>
                <a:tc>
                  <a:txBody>
                    <a:bodyPr/>
                    <a:lstStyle/>
                    <a:p>
                      <a:pPr algn="ctr" rtl="0" fontAlgn="ctr"/>
                      <a:r>
                        <a:rPr lang="ru-RU" sz="1000" b="0" i="0" u="none" strike="noStrike" dirty="0">
                          <a:solidFill>
                            <a:srgbClr val="000000"/>
                          </a:solidFill>
                          <a:effectLst/>
                          <a:latin typeface="Times New Roman" panose="02020603050405020304" pitchFamily="18" charset="0"/>
                        </a:rPr>
                        <a:t>355000,00</a:t>
                      </a:r>
                    </a:p>
                  </a:txBody>
                  <a:tcPr marL="9525" marR="9525" marT="9525" marB="0">
                    <a:solidFill>
                      <a:srgbClr val="FFE5FD"/>
                    </a:solidFill>
                  </a:tcPr>
                </a:tc>
                <a:tc>
                  <a:txBody>
                    <a:bodyPr/>
                    <a:lstStyle/>
                    <a:p>
                      <a:pPr algn="ctr" rtl="0" fontAlgn="ctr"/>
                      <a:r>
                        <a:rPr lang="ru-RU" sz="1000" b="0" i="0" u="none" strike="noStrike" dirty="0">
                          <a:solidFill>
                            <a:srgbClr val="000000"/>
                          </a:solidFill>
                          <a:effectLst/>
                          <a:latin typeface="Times New Roman" panose="02020603050405020304" pitchFamily="18" charset="0"/>
                        </a:rPr>
                        <a:t>355000,00</a:t>
                      </a:r>
                    </a:p>
                  </a:txBody>
                  <a:tcPr marL="9525" marR="9525" marT="9525" marB="0">
                    <a:solidFill>
                      <a:srgbClr val="FFE5FD"/>
                    </a:solidFill>
                  </a:tcPr>
                </a:tc>
                <a:tc>
                  <a:txBody>
                    <a:bodyPr/>
                    <a:lstStyle/>
                    <a:p>
                      <a:pPr algn="ctr" fontAlgn="ctr"/>
                      <a:r>
                        <a:rPr lang="ru-RU" sz="1000" b="0" i="0" u="none" strike="noStrike" dirty="0">
                          <a:solidFill>
                            <a:srgbClr val="000000"/>
                          </a:solidFill>
                          <a:effectLst/>
                          <a:latin typeface="Times New Roman" panose="02020603050405020304" pitchFamily="18" charset="0"/>
                        </a:rPr>
                        <a:t>355000,00</a:t>
                      </a:r>
                    </a:p>
                  </a:txBody>
                  <a:tcPr marL="9525" marR="9525" marT="9525" marB="0">
                    <a:solidFill>
                      <a:srgbClr val="FFE5FD"/>
                    </a:solidFill>
                  </a:tcPr>
                </a:tc>
                <a:extLst>
                  <a:ext uri="{0D108BD9-81ED-4DB2-BD59-A6C34878D82A}">
                    <a16:rowId xmlns:a16="http://schemas.microsoft.com/office/drawing/2014/main" val="3025846410"/>
                  </a:ext>
                </a:extLst>
              </a:tr>
              <a:tr h="39247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1" dirty="0">
                          <a:latin typeface="Times New Roman" panose="02020603050405020304" pitchFamily="18" charset="0"/>
                          <a:cs typeface="Times New Roman" panose="02020603050405020304" pitchFamily="18" charset="0"/>
                        </a:rPr>
                        <a:t>ВСЕГО по программе</a:t>
                      </a:r>
                    </a:p>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a:txBody>
                    <a:bodyPr/>
                    <a:lstStyle/>
                    <a:p>
                      <a:pPr algn="ctr"/>
                      <a:r>
                        <a:rPr lang="ru-RU" sz="1000" b="1" dirty="0">
                          <a:latin typeface="Times New Roman" panose="02020603050405020304" pitchFamily="18" charset="0"/>
                          <a:cs typeface="Times New Roman" panose="02020603050405020304" pitchFamily="18" charset="0"/>
                        </a:rPr>
                        <a:t>1</a:t>
                      </a:r>
                    </a:p>
                  </a:txBody>
                  <a:tcPr>
                    <a:solidFill>
                      <a:srgbClr val="FFE5FD"/>
                    </a:solidFill>
                  </a:tcPr>
                </a:tc>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pPr algn="ctr" rtl="0" fontAlgn="ctr"/>
                      <a:r>
                        <a:rPr lang="ru-RU" sz="1000" b="1" i="0" u="none" strike="noStrike" dirty="0">
                          <a:solidFill>
                            <a:srgbClr val="000000"/>
                          </a:solidFill>
                          <a:effectLst/>
                          <a:latin typeface="Times New Roman" panose="02020603050405020304" pitchFamily="18" charset="0"/>
                        </a:rPr>
                        <a:t>300000,00</a:t>
                      </a:r>
                    </a:p>
                  </a:txBody>
                  <a:tcPr marL="9525" marR="9525" marT="9525" marB="0">
                    <a:solidFill>
                      <a:srgbClr val="FFE5FD"/>
                    </a:solidFill>
                  </a:tcPr>
                </a:tc>
                <a:tc>
                  <a:txBody>
                    <a:bodyPr/>
                    <a:lstStyle/>
                    <a:p>
                      <a:pPr algn="ctr" rtl="0" fontAlgn="ctr"/>
                      <a:r>
                        <a:rPr lang="ru-RU" sz="1000" b="1" i="0" u="none" strike="noStrike" dirty="0">
                          <a:solidFill>
                            <a:srgbClr val="000000"/>
                          </a:solidFill>
                          <a:effectLst/>
                          <a:latin typeface="Times New Roman" panose="02020603050405020304" pitchFamily="18" charset="0"/>
                        </a:rPr>
                        <a:t>355000,00</a:t>
                      </a:r>
                    </a:p>
                  </a:txBody>
                  <a:tcPr marL="9525" marR="9525" marT="9525" marB="0">
                    <a:solidFill>
                      <a:srgbClr val="FFE5FD"/>
                    </a:solidFill>
                  </a:tcPr>
                </a:tc>
                <a:tc>
                  <a:txBody>
                    <a:bodyPr/>
                    <a:lstStyle/>
                    <a:p>
                      <a:pPr algn="ctr" rtl="0" fontAlgn="ctr"/>
                      <a:r>
                        <a:rPr lang="ru-RU" sz="1000" b="1" i="0" u="none" strike="noStrike" dirty="0">
                          <a:solidFill>
                            <a:srgbClr val="000000"/>
                          </a:solidFill>
                          <a:effectLst/>
                          <a:latin typeface="Times New Roman" panose="02020603050405020304" pitchFamily="18" charset="0"/>
                        </a:rPr>
                        <a:t>355000,00</a:t>
                      </a:r>
                    </a:p>
                  </a:txBody>
                  <a:tcPr marL="9525" marR="9525" marT="9525" marB="0">
                    <a:solidFill>
                      <a:srgbClr val="FFE5FD"/>
                    </a:solidFill>
                  </a:tcPr>
                </a:tc>
                <a:tc>
                  <a:txBody>
                    <a:bodyPr/>
                    <a:lstStyle/>
                    <a:p>
                      <a:pPr algn="ctr" rtl="0" fontAlgn="ctr"/>
                      <a:r>
                        <a:rPr lang="ru-RU" sz="1000" b="1" i="0" u="none" strike="noStrike" dirty="0">
                          <a:solidFill>
                            <a:srgbClr val="000000"/>
                          </a:solidFill>
                          <a:effectLst/>
                          <a:latin typeface="Times New Roman" panose="02020603050405020304" pitchFamily="18" charset="0"/>
                        </a:rPr>
                        <a:t>355000,00</a:t>
                      </a:r>
                    </a:p>
                  </a:txBody>
                  <a:tcPr marL="9525" marR="9525" marT="9525" marB="0">
                    <a:solidFill>
                      <a:srgbClr val="FFE5FD"/>
                    </a:solidFill>
                  </a:tcPr>
                </a:tc>
                <a:tc>
                  <a:txBody>
                    <a:bodyPr/>
                    <a:lstStyle/>
                    <a:p>
                      <a:pPr algn="ctr" fontAlgn="ctr"/>
                      <a:r>
                        <a:rPr lang="ru-RU" sz="1000" b="1" i="0" u="none" strike="noStrike" dirty="0">
                          <a:solidFill>
                            <a:srgbClr val="000000"/>
                          </a:solidFill>
                          <a:effectLst/>
                          <a:latin typeface="Times New Roman" panose="02020603050405020304" pitchFamily="18" charset="0"/>
                        </a:rPr>
                        <a:t>355000,00</a:t>
                      </a:r>
                    </a:p>
                  </a:txBody>
                  <a:tcPr marL="9525" marR="9525" marT="9525" marB="0">
                    <a:solidFill>
                      <a:srgbClr val="FFE5FD"/>
                    </a:solidFill>
                  </a:tcPr>
                </a:tc>
                <a:extLst>
                  <a:ext uri="{0D108BD9-81ED-4DB2-BD59-A6C34878D82A}">
                    <a16:rowId xmlns:a16="http://schemas.microsoft.com/office/drawing/2014/main" val="4251349224"/>
                  </a:ext>
                </a:extLst>
              </a:tr>
            </a:tbl>
          </a:graphicData>
        </a:graphic>
      </p:graphicFrame>
      <p:pic>
        <p:nvPicPr>
          <p:cNvPr id="11" name="Рисунок 10" descr="Изображение выглядит как текст, снимок экрана, человек, дизайн&#10;&#10;Содержимое, созданное искусственным интеллектом, может быть неверным.">
            <a:extLst>
              <a:ext uri="{FF2B5EF4-FFF2-40B4-BE49-F238E27FC236}">
                <a16:creationId xmlns:a16="http://schemas.microsoft.com/office/drawing/2014/main" id="{43C39439-25BB-53CC-C53A-65CF61B38DEA}"/>
              </a:ext>
            </a:extLst>
          </p:cNvPr>
          <p:cNvPicPr>
            <a:picLocks noChangeAspect="1"/>
          </p:cNvPicPr>
          <p:nvPr/>
        </p:nvPicPr>
        <p:blipFill>
          <a:blip r:embed="rId4"/>
          <a:stretch>
            <a:fillRect/>
          </a:stretch>
        </p:blipFill>
        <p:spPr>
          <a:xfrm>
            <a:off x="399843" y="4393887"/>
            <a:ext cx="1540690" cy="924733"/>
          </a:xfrm>
          <a:prstGeom prst="rect">
            <a:avLst/>
          </a:prstGeom>
        </p:spPr>
      </p:pic>
    </p:spTree>
    <p:extLst>
      <p:ext uri="{BB962C8B-B14F-4D97-AF65-F5344CB8AC3E}">
        <p14:creationId xmlns:p14="http://schemas.microsoft.com/office/powerpoint/2010/main" val="40403311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CD6A015F-2C04-8F05-E987-E0A0A980D38A}"/>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2">
            <a:extLst>
              <a:ext uri="{FF2B5EF4-FFF2-40B4-BE49-F238E27FC236}">
                <a16:creationId xmlns:a16="http://schemas.microsoft.com/office/drawing/2014/main" id="{1017972A-F5CD-FD3E-B542-06EC5C47D985}"/>
              </a:ext>
            </a:extLst>
          </p:cNvPr>
          <p:cNvSpPr/>
          <p:nvPr/>
        </p:nvSpPr>
        <p:spPr>
          <a:xfrm>
            <a:off x="888468" y="83890"/>
            <a:ext cx="9516018" cy="261610"/>
          </a:xfrm>
          <a:prstGeom prst="rect">
            <a:avLst/>
          </a:prstGeom>
        </p:spPr>
        <p:txBody>
          <a:bodyPr wrap="square">
            <a:spAutoFit/>
          </a:bodyPr>
          <a:lstStyle/>
          <a:p>
            <a:pPr algn="ctr"/>
            <a:r>
              <a:rPr lang="ru-RU" sz="1100" b="1" dirty="0">
                <a:solidFill>
                  <a:schemeClr val="accent1">
                    <a:lumMod val="50000"/>
                  </a:schemeClr>
                </a:solidFill>
                <a:latin typeface="Times New Roman" panose="02020603050405020304" pitchFamily="18" charset="0"/>
                <a:ea typeface="Times New Roman" panose="02020603050405020304" pitchFamily="18" charset="0"/>
              </a:rPr>
              <a:t>Сведения о расходах с учетом интересов целевых групп на 2026-2028годы </a:t>
            </a:r>
          </a:p>
        </p:txBody>
      </p:sp>
      <p:sp>
        <p:nvSpPr>
          <p:cNvPr id="4" name="Прямоугольник 3">
            <a:extLst>
              <a:ext uri="{FF2B5EF4-FFF2-40B4-BE49-F238E27FC236}">
                <a16:creationId xmlns:a16="http://schemas.microsoft.com/office/drawing/2014/main" id="{46022953-97A9-FCC7-7F5F-A0670DAFB145}"/>
              </a:ext>
            </a:extLst>
          </p:cNvPr>
          <p:cNvSpPr/>
          <p:nvPr/>
        </p:nvSpPr>
        <p:spPr>
          <a:xfrm>
            <a:off x="2598477" y="298585"/>
            <a:ext cx="6096000" cy="261610"/>
          </a:xfrm>
          <a:prstGeom prst="rect">
            <a:avLst/>
          </a:prstGeom>
        </p:spPr>
        <p:txBody>
          <a:bodyPr>
            <a:spAutoFit/>
          </a:bodyPr>
          <a:lstStyle/>
          <a:p>
            <a:pPr algn="ctr"/>
            <a:r>
              <a:rPr lang="ru-RU" sz="1100" b="1" dirty="0">
                <a:solidFill>
                  <a:schemeClr val="accent1">
                    <a:lumMod val="50000"/>
                  </a:schemeClr>
                </a:solidFill>
                <a:latin typeface="Times New Roman" panose="02020603050405020304" pitchFamily="18" charset="0"/>
                <a:ea typeface="Times New Roman" panose="02020603050405020304" pitchFamily="18" charset="0"/>
              </a:rPr>
              <a:t>Муниципальная программа «Обеспечение жильем молодых семей»</a:t>
            </a:r>
            <a:endParaRPr lang="ru-RU" sz="1100" dirty="0">
              <a:solidFill>
                <a:schemeClr val="accent1">
                  <a:lumMod val="50000"/>
                </a:schemeClr>
              </a:solidFill>
              <a:latin typeface="Times New Roman" panose="02020603050405020304" pitchFamily="18" charset="0"/>
              <a:ea typeface="Times New Roman" panose="02020603050405020304" pitchFamily="18" charset="0"/>
            </a:endParaRPr>
          </a:p>
        </p:txBody>
      </p:sp>
      <p:sp>
        <p:nvSpPr>
          <p:cNvPr id="5" name="Прямоугольник 4">
            <a:extLst>
              <a:ext uri="{FF2B5EF4-FFF2-40B4-BE49-F238E27FC236}">
                <a16:creationId xmlns:a16="http://schemas.microsoft.com/office/drawing/2014/main" id="{3A0B2BD2-CBEC-4F0F-C089-753EE448A1EA}"/>
              </a:ext>
            </a:extLst>
          </p:cNvPr>
          <p:cNvSpPr/>
          <p:nvPr/>
        </p:nvSpPr>
        <p:spPr>
          <a:xfrm>
            <a:off x="3943243" y="513280"/>
            <a:ext cx="3249608" cy="261610"/>
          </a:xfrm>
          <a:prstGeom prst="rect">
            <a:avLst/>
          </a:prstGeom>
        </p:spPr>
        <p:txBody>
          <a:bodyPr wrap="none">
            <a:spAutoFit/>
          </a:bodyPr>
          <a:lstStyle/>
          <a:p>
            <a:pPr algn="ctr"/>
            <a:r>
              <a:rPr lang="ru-RU" sz="1100" b="1" dirty="0">
                <a:solidFill>
                  <a:srgbClr val="7030A0"/>
                </a:solidFill>
                <a:latin typeface="Times New Roman" panose="02020603050405020304" pitchFamily="18" charset="0"/>
                <a:ea typeface="Times New Roman" panose="02020603050405020304" pitchFamily="18" charset="0"/>
              </a:rPr>
              <a:t>Улучшение жилищных условий молодых семей</a:t>
            </a:r>
            <a:endParaRPr lang="ru-RU" sz="1100" dirty="0">
              <a:solidFill>
                <a:srgbClr val="7030A0"/>
              </a:solidFill>
              <a:latin typeface="Times New Roman" panose="02020603050405020304" pitchFamily="18" charset="0"/>
              <a:ea typeface="Times New Roman" panose="02020603050405020304" pitchFamily="18" charset="0"/>
            </a:endParaRPr>
          </a:p>
        </p:txBody>
      </p:sp>
      <p:graphicFrame>
        <p:nvGraphicFramePr>
          <p:cNvPr id="6" name="Таблица 5">
            <a:extLst>
              <a:ext uri="{FF2B5EF4-FFF2-40B4-BE49-F238E27FC236}">
                <a16:creationId xmlns:a16="http://schemas.microsoft.com/office/drawing/2014/main" id="{7BF2A304-D1F4-D1A6-4DFD-0D9EFF8BE016}"/>
              </a:ext>
            </a:extLst>
          </p:cNvPr>
          <p:cNvGraphicFramePr>
            <a:graphicFrameLocks noGrp="1"/>
          </p:cNvGraphicFramePr>
          <p:nvPr>
            <p:extLst>
              <p:ext uri="{D42A27DB-BD31-4B8C-83A1-F6EECF244321}">
                <p14:modId xmlns:p14="http://schemas.microsoft.com/office/powerpoint/2010/main" val="630148723"/>
              </p:ext>
            </p:extLst>
          </p:nvPr>
        </p:nvGraphicFramePr>
        <p:xfrm>
          <a:off x="232096" y="887036"/>
          <a:ext cx="11727808" cy="2372520"/>
        </p:xfrm>
        <a:graphic>
          <a:graphicData uri="http://schemas.openxmlformats.org/drawingml/2006/table">
            <a:tbl>
              <a:tblPr firstRow="1" bandRow="1">
                <a:tableStyleId>{E8B1032C-EA38-4F05-BA0D-38AFFFC7BED3}</a:tableStyleId>
              </a:tblPr>
              <a:tblGrid>
                <a:gridCol w="1647038">
                  <a:extLst>
                    <a:ext uri="{9D8B030D-6E8A-4147-A177-3AD203B41FA5}">
                      <a16:colId xmlns:a16="http://schemas.microsoft.com/office/drawing/2014/main" val="4215834913"/>
                    </a:ext>
                  </a:extLst>
                </a:gridCol>
                <a:gridCol w="1199626">
                  <a:extLst>
                    <a:ext uri="{9D8B030D-6E8A-4147-A177-3AD203B41FA5}">
                      <a16:colId xmlns:a16="http://schemas.microsoft.com/office/drawing/2014/main" val="1385891004"/>
                    </a:ext>
                  </a:extLst>
                </a:gridCol>
                <a:gridCol w="1358067">
                  <a:extLst>
                    <a:ext uri="{9D8B030D-6E8A-4147-A177-3AD203B41FA5}">
                      <a16:colId xmlns:a16="http://schemas.microsoft.com/office/drawing/2014/main" val="1069164810"/>
                    </a:ext>
                  </a:extLst>
                </a:gridCol>
                <a:gridCol w="1664898">
                  <a:extLst>
                    <a:ext uri="{9D8B030D-6E8A-4147-A177-3AD203B41FA5}">
                      <a16:colId xmlns:a16="http://schemas.microsoft.com/office/drawing/2014/main" val="298257467"/>
                    </a:ext>
                  </a:extLst>
                </a:gridCol>
                <a:gridCol w="1250830">
                  <a:extLst>
                    <a:ext uri="{9D8B030D-6E8A-4147-A177-3AD203B41FA5}">
                      <a16:colId xmlns:a16="http://schemas.microsoft.com/office/drawing/2014/main" val="105360326"/>
                    </a:ext>
                  </a:extLst>
                </a:gridCol>
                <a:gridCol w="1138687">
                  <a:extLst>
                    <a:ext uri="{9D8B030D-6E8A-4147-A177-3AD203B41FA5}">
                      <a16:colId xmlns:a16="http://schemas.microsoft.com/office/drawing/2014/main" val="4024945137"/>
                    </a:ext>
                  </a:extLst>
                </a:gridCol>
                <a:gridCol w="983411">
                  <a:extLst>
                    <a:ext uri="{9D8B030D-6E8A-4147-A177-3AD203B41FA5}">
                      <a16:colId xmlns:a16="http://schemas.microsoft.com/office/drawing/2014/main" val="3266565269"/>
                    </a:ext>
                  </a:extLst>
                </a:gridCol>
                <a:gridCol w="1181819">
                  <a:extLst>
                    <a:ext uri="{9D8B030D-6E8A-4147-A177-3AD203B41FA5}">
                      <a16:colId xmlns:a16="http://schemas.microsoft.com/office/drawing/2014/main" val="3471719176"/>
                    </a:ext>
                  </a:extLst>
                </a:gridCol>
                <a:gridCol w="1303432">
                  <a:extLst>
                    <a:ext uri="{9D8B030D-6E8A-4147-A177-3AD203B41FA5}">
                      <a16:colId xmlns:a16="http://schemas.microsoft.com/office/drawing/2014/main" val="3987389696"/>
                    </a:ext>
                  </a:extLst>
                </a:gridCol>
              </a:tblGrid>
              <a:tr h="337434">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FFE5FD"/>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Численность представителей целевой группы/Доля в общей численности населения %</a:t>
                      </a: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rgbClr val="FFE5FD"/>
                    </a:solidFill>
                  </a:tcPr>
                </a:tc>
                <a:tc gridSpan="5">
                  <a:txBody>
                    <a:bodyPr/>
                    <a:lstStyle/>
                    <a:p>
                      <a:r>
                        <a:rPr lang="ru-RU" sz="1000" b="0" dirty="0">
                          <a:latin typeface="Times New Roman" panose="02020603050405020304" pitchFamily="18" charset="0"/>
                          <a:cs typeface="Times New Roman" panose="02020603050405020304" pitchFamily="18" charset="0"/>
                        </a:rPr>
                        <a:t>Объем расходов на поддержку, рублей/Доля в общем объеме расходов,%</a:t>
                      </a:r>
                      <a:endParaRPr lang="ru-RU" sz="1000" b="0" dirty="0"/>
                    </a:p>
                  </a:txBody>
                  <a:tcPr>
                    <a:solidFill>
                      <a:srgbClr val="FFE5FD"/>
                    </a:solidFill>
                  </a:tcPr>
                </a:tc>
                <a:tc hMerge="1">
                  <a:txBody>
                    <a:bodyPr/>
                    <a:lstStyle/>
                    <a:p>
                      <a:endParaRPr lang="ru-RU"/>
                    </a:p>
                  </a:txBody>
                  <a:tcPr/>
                </a:tc>
                <a:tc hMerge="1">
                  <a:txBody>
                    <a:bodyPr/>
                    <a:lstStyle/>
                    <a:p>
                      <a:endParaRPr lang="ru-RU"/>
                    </a:p>
                  </a:txBody>
                  <a:tcPr>
                    <a:solidFill>
                      <a:srgbClr val="FFFF66"/>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135197561"/>
                  </a:ext>
                </a:extLst>
              </a:tr>
              <a:tr h="372537">
                <a:tc vMerge="1">
                  <a:txBody>
                    <a:bodyPr/>
                    <a:lstStyle/>
                    <a:p>
                      <a:endParaRPr lang="ru-RU"/>
                    </a:p>
                  </a:txBody>
                  <a:tcPr/>
                </a:tc>
                <a:tc vMerge="1">
                  <a:txBody>
                    <a:bodyPr/>
                    <a:lstStyle/>
                    <a:p>
                      <a:endParaRPr lang="ru-RU" dirty="0"/>
                    </a:p>
                  </a:txBody>
                  <a:tcPr>
                    <a:solidFill>
                      <a:srgbClr val="FFFF66"/>
                    </a:solidFill>
                  </a:tcPr>
                </a:tc>
                <a:tc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2024 год (факт)</a:t>
                      </a: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2025 год (оценка)</a:t>
                      </a:r>
                    </a:p>
                  </a:txBody>
                  <a:tcPr>
                    <a:solidFill>
                      <a:srgbClr val="FFE5F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2026г (прогноз)</a:t>
                      </a:r>
                      <a:endParaRPr lang="ru-RU" sz="1000" dirty="0"/>
                    </a:p>
                  </a:txBody>
                  <a:tcPr>
                    <a:solidFill>
                      <a:srgbClr val="FFE5FD"/>
                    </a:solidFill>
                  </a:tcPr>
                </a:tc>
                <a:tc>
                  <a:txBody>
                    <a:bodyPr/>
                    <a:lstStyle/>
                    <a:p>
                      <a:r>
                        <a:rPr lang="ru-RU" sz="1000" b="0" dirty="0">
                          <a:latin typeface="Times New Roman" panose="02020603050405020304" pitchFamily="18" charset="0"/>
                          <a:cs typeface="Times New Roman" panose="02020603050405020304" pitchFamily="18" charset="0"/>
                        </a:rPr>
                        <a:t>2027г (прогноз)</a:t>
                      </a:r>
                      <a:endParaRPr lang="ru-RU" dirty="0"/>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2028г (прогноз)</a:t>
                      </a:r>
                    </a:p>
                  </a:txBody>
                  <a:tcPr>
                    <a:solidFill>
                      <a:srgbClr val="FFE5FD"/>
                    </a:solidFill>
                  </a:tcPr>
                </a:tc>
                <a:extLst>
                  <a:ext uri="{0D108BD9-81ED-4DB2-BD59-A6C34878D82A}">
                    <a16:rowId xmlns:a16="http://schemas.microsoft.com/office/drawing/2014/main" val="4143262530"/>
                  </a:ext>
                </a:extLst>
              </a:tr>
              <a:tr h="660796">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Молодые семьи</a:t>
                      </a:r>
                    </a:p>
                  </a:txBody>
                  <a:tcPr>
                    <a:solidFill>
                      <a:srgbClr val="FFE5FD"/>
                    </a:solidFill>
                  </a:tcPr>
                </a:tc>
                <a:tc>
                  <a:txBody>
                    <a:bodyPr/>
                    <a:lstStyle/>
                    <a:p>
                      <a:pPr algn="ctr" rtl="0" fontAlgn="ctr"/>
                      <a:r>
                        <a:rPr lang="ru-RU" sz="1000" b="0" i="0" u="none" strike="noStrike" dirty="0">
                          <a:solidFill>
                            <a:srgbClr val="000000"/>
                          </a:solidFill>
                          <a:effectLst/>
                          <a:latin typeface="Times New Roman" panose="02020603050405020304" pitchFamily="18" charset="0"/>
                        </a:rPr>
                        <a:t>9</a:t>
                      </a:r>
                    </a:p>
                  </a:txBody>
                  <a:tcPr marL="9525" marR="9525" marT="9525" marB="0">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Социальные выплаты на приобретение жилья</a:t>
                      </a: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pPr algn="ctr" fontAlgn="t"/>
                      <a:r>
                        <a:rPr lang="ru-RU" sz="1000" b="0" i="0" u="none" strike="noStrike" dirty="0">
                          <a:solidFill>
                            <a:srgbClr val="000000"/>
                          </a:solidFill>
                          <a:effectLst/>
                          <a:latin typeface="Times New Roman" panose="02020603050405020304" pitchFamily="18" charset="0"/>
                        </a:rPr>
                        <a:t>8777160,00</a:t>
                      </a:r>
                    </a:p>
                  </a:txBody>
                  <a:tcPr marL="9525" marR="9525" marT="9525" marB="0">
                    <a:solidFill>
                      <a:srgbClr val="FFE5FD"/>
                    </a:solidFill>
                  </a:tcPr>
                </a:tc>
                <a:tc>
                  <a:txBody>
                    <a:bodyPr/>
                    <a:lstStyle/>
                    <a:p>
                      <a:pPr algn="ctr" rtl="0" fontAlgn="t"/>
                      <a:r>
                        <a:rPr lang="ru-RU" sz="1000" b="0" i="0" u="none" strike="noStrike" dirty="0">
                          <a:solidFill>
                            <a:srgbClr val="000000"/>
                          </a:solidFill>
                          <a:effectLst/>
                          <a:latin typeface="Times New Roman" panose="02020603050405020304" pitchFamily="18" charset="0"/>
                        </a:rPr>
                        <a:t>5419260,00</a:t>
                      </a:r>
                    </a:p>
                  </a:txBody>
                  <a:tcPr marL="9525" marR="9525" marT="9525" marB="0">
                    <a:solidFill>
                      <a:srgbClr val="FFE5FD"/>
                    </a:solidFill>
                  </a:tcPr>
                </a:tc>
                <a:tc>
                  <a:txBody>
                    <a:bodyPr/>
                    <a:lstStyle/>
                    <a:p>
                      <a:pPr algn="ctr" rtl="0" fontAlgn="t"/>
                      <a:r>
                        <a:rPr lang="ru-RU" sz="1000" b="0" i="0" u="none" strike="noStrike" dirty="0">
                          <a:solidFill>
                            <a:srgbClr val="000000"/>
                          </a:solidFill>
                          <a:effectLst/>
                          <a:latin typeface="Times New Roman" panose="02020603050405020304" pitchFamily="18" charset="0"/>
                        </a:rPr>
                        <a:t>4183200,00</a:t>
                      </a:r>
                    </a:p>
                  </a:txBody>
                  <a:tcPr marL="9525" marR="9525" marT="9525" marB="0">
                    <a:solidFill>
                      <a:srgbClr val="FFE5FD"/>
                    </a:solidFill>
                  </a:tcPr>
                </a:tc>
                <a:tc>
                  <a:txBody>
                    <a:bodyPr/>
                    <a:lstStyle/>
                    <a:p>
                      <a:pPr algn="ctr" fontAlgn="t"/>
                      <a:r>
                        <a:rPr lang="ru-RU" sz="1000" b="0" i="0" u="none" strike="noStrike" dirty="0">
                          <a:solidFill>
                            <a:srgbClr val="000000"/>
                          </a:solidFill>
                          <a:effectLst/>
                          <a:latin typeface="Times New Roman" panose="02020603050405020304" pitchFamily="18" charset="0"/>
                        </a:rPr>
                        <a:t>2338930,95</a:t>
                      </a:r>
                    </a:p>
                  </a:txBody>
                  <a:tcPr marL="9525" marR="9525" marT="9525" marB="0">
                    <a:solidFill>
                      <a:srgbClr val="FFE5FD"/>
                    </a:solidFill>
                  </a:tcPr>
                </a:tc>
                <a:tc>
                  <a:txBody>
                    <a:bodyPr/>
                    <a:lstStyle/>
                    <a:p>
                      <a:pPr algn="ctr" fontAlgn="t"/>
                      <a:r>
                        <a:rPr lang="ru-RU" sz="1000" b="0" i="0" u="none" strike="noStrike" dirty="0">
                          <a:solidFill>
                            <a:srgbClr val="000000"/>
                          </a:solidFill>
                          <a:effectLst/>
                          <a:latin typeface="Times New Roman" panose="02020603050405020304" pitchFamily="18" charset="0"/>
                        </a:rPr>
                        <a:t>2326060,92</a:t>
                      </a:r>
                    </a:p>
                  </a:txBody>
                  <a:tcPr marL="9525" marR="9525" marT="9525" marB="0">
                    <a:solidFill>
                      <a:srgbClr val="FFE5FD"/>
                    </a:solidFill>
                  </a:tcPr>
                </a:tc>
                <a:extLst>
                  <a:ext uri="{0D108BD9-81ED-4DB2-BD59-A6C34878D82A}">
                    <a16:rowId xmlns:a16="http://schemas.microsoft.com/office/drawing/2014/main" val="3025846410"/>
                  </a:ext>
                </a:extLst>
              </a:tr>
              <a:tr h="25662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1" dirty="0">
                          <a:latin typeface="Times New Roman" panose="02020603050405020304" pitchFamily="18" charset="0"/>
                          <a:cs typeface="Times New Roman" panose="02020603050405020304" pitchFamily="18" charset="0"/>
                        </a:rPr>
                        <a:t>ВСЕГО по программе</a:t>
                      </a: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a:txBody>
                    <a:bodyPr/>
                    <a:lstStyle/>
                    <a:p>
                      <a:pPr algn="ctr"/>
                      <a:r>
                        <a:rPr lang="ru-RU" sz="1000" b="1" dirty="0">
                          <a:latin typeface="Times New Roman" panose="02020603050405020304" pitchFamily="18" charset="0"/>
                          <a:cs typeface="Times New Roman" panose="02020603050405020304" pitchFamily="18" charset="0"/>
                        </a:rPr>
                        <a:t>9</a:t>
                      </a:r>
                    </a:p>
                  </a:txBody>
                  <a:tcPr>
                    <a:solidFill>
                      <a:srgbClr val="FFE5FD"/>
                    </a:solidFill>
                  </a:tcPr>
                </a:tc>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pPr algn="ctr" fontAlgn="t"/>
                      <a:r>
                        <a:rPr lang="ru-RU" sz="1000" b="0" i="0" u="none" strike="noStrike" dirty="0">
                          <a:solidFill>
                            <a:srgbClr val="000000"/>
                          </a:solidFill>
                          <a:effectLst/>
                          <a:latin typeface="Times New Roman" panose="02020603050405020304" pitchFamily="18" charset="0"/>
                        </a:rPr>
                        <a:t>8777160,00</a:t>
                      </a:r>
                    </a:p>
                  </a:txBody>
                  <a:tcPr marL="9525" marR="9525" marT="9525" marB="0">
                    <a:solidFill>
                      <a:srgbClr val="FFE5FD"/>
                    </a:solidFill>
                  </a:tcPr>
                </a:tc>
                <a:tc>
                  <a:txBody>
                    <a:bodyPr/>
                    <a:lstStyle/>
                    <a:p>
                      <a:pPr algn="ctr" rtl="0" fontAlgn="t"/>
                      <a:r>
                        <a:rPr lang="ru-RU" sz="1000" b="0" i="0" u="none" strike="noStrike" dirty="0">
                          <a:solidFill>
                            <a:srgbClr val="000000"/>
                          </a:solidFill>
                          <a:effectLst/>
                          <a:latin typeface="Times New Roman" panose="02020603050405020304" pitchFamily="18" charset="0"/>
                        </a:rPr>
                        <a:t>5419260,00</a:t>
                      </a:r>
                    </a:p>
                  </a:txBody>
                  <a:tcPr marL="9525" marR="9525" marT="9525" marB="0">
                    <a:solidFill>
                      <a:srgbClr val="FFE5FD"/>
                    </a:solidFill>
                  </a:tcPr>
                </a:tc>
                <a:tc>
                  <a:txBody>
                    <a:bodyPr/>
                    <a:lstStyle/>
                    <a:p>
                      <a:pPr algn="ctr" rtl="0" fontAlgn="t"/>
                      <a:r>
                        <a:rPr lang="ru-RU" sz="1000" b="0" i="0" u="none" strike="noStrike" dirty="0">
                          <a:solidFill>
                            <a:srgbClr val="000000"/>
                          </a:solidFill>
                          <a:effectLst/>
                          <a:latin typeface="Times New Roman" panose="02020603050405020304" pitchFamily="18" charset="0"/>
                        </a:rPr>
                        <a:t>4183200,00</a:t>
                      </a:r>
                    </a:p>
                  </a:txBody>
                  <a:tcPr marL="9525" marR="9525" marT="9525" marB="0">
                    <a:solidFill>
                      <a:srgbClr val="FFE5FD"/>
                    </a:solidFill>
                  </a:tcPr>
                </a:tc>
                <a:tc>
                  <a:txBody>
                    <a:bodyPr/>
                    <a:lstStyle/>
                    <a:p>
                      <a:pPr algn="ctr" fontAlgn="t"/>
                      <a:r>
                        <a:rPr lang="ru-RU" sz="1000" b="0" i="0" u="none" strike="noStrike" dirty="0">
                          <a:solidFill>
                            <a:srgbClr val="000000"/>
                          </a:solidFill>
                          <a:effectLst/>
                          <a:latin typeface="Times New Roman" panose="02020603050405020304" pitchFamily="18" charset="0"/>
                        </a:rPr>
                        <a:t>2338930,95</a:t>
                      </a:r>
                    </a:p>
                  </a:txBody>
                  <a:tcPr marL="9525" marR="9525" marT="9525" marB="0">
                    <a:solidFill>
                      <a:srgbClr val="FFE5FD"/>
                    </a:solidFill>
                  </a:tcPr>
                </a:tc>
                <a:tc>
                  <a:txBody>
                    <a:bodyPr/>
                    <a:lstStyle/>
                    <a:p>
                      <a:pPr algn="ctr" fontAlgn="t"/>
                      <a:r>
                        <a:rPr lang="ru-RU" sz="1000" b="0" i="0" u="none" strike="noStrike" dirty="0">
                          <a:solidFill>
                            <a:srgbClr val="000000"/>
                          </a:solidFill>
                          <a:effectLst/>
                          <a:latin typeface="Times New Roman" panose="02020603050405020304" pitchFamily="18" charset="0"/>
                        </a:rPr>
                        <a:t>2326060,92</a:t>
                      </a:r>
                    </a:p>
                  </a:txBody>
                  <a:tcPr marL="9525" marR="9525" marT="9525" marB="0">
                    <a:solidFill>
                      <a:srgbClr val="FFE5FD"/>
                    </a:solidFill>
                  </a:tcPr>
                </a:tc>
                <a:extLst>
                  <a:ext uri="{0D108BD9-81ED-4DB2-BD59-A6C34878D82A}">
                    <a16:rowId xmlns:a16="http://schemas.microsoft.com/office/drawing/2014/main" val="2122427484"/>
                  </a:ext>
                </a:extLst>
              </a:tr>
              <a:tr h="25662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1" dirty="0">
                          <a:latin typeface="Times New Roman" panose="02020603050405020304" pitchFamily="18" charset="0"/>
                          <a:cs typeface="Times New Roman" panose="02020603050405020304" pitchFamily="18" charset="0"/>
                        </a:rPr>
                        <a:t>ВСЕГО</a:t>
                      </a:r>
                      <a:r>
                        <a:rPr lang="ru-RU" sz="1000" b="1" baseline="0" dirty="0">
                          <a:latin typeface="Times New Roman" panose="02020603050405020304" pitchFamily="18" charset="0"/>
                          <a:cs typeface="Times New Roman" panose="02020603050405020304" pitchFamily="18" charset="0"/>
                        </a:rPr>
                        <a:t> по целевым группам</a:t>
                      </a: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hMerge="1">
                  <a:txBody>
                    <a:bodyPr/>
                    <a:lstStyle/>
                    <a:p>
                      <a:endParaRPr lang="ru-RU"/>
                    </a:p>
                  </a:txBody>
                  <a:tcPr/>
                </a:tc>
                <a:tc>
                  <a:txBody>
                    <a:bodyPr/>
                    <a:lstStyle/>
                    <a:p>
                      <a:pPr algn="ctr" fontAlgn="ctr"/>
                      <a:r>
                        <a:rPr lang="ru-RU" sz="1000" b="1" i="0" u="none" strike="noStrike" dirty="0">
                          <a:solidFill>
                            <a:srgbClr val="000000"/>
                          </a:solidFill>
                          <a:effectLst/>
                          <a:latin typeface="Times New Roman" panose="02020603050405020304" pitchFamily="18" charset="0"/>
                        </a:rPr>
                        <a:t>1021/8,4</a:t>
                      </a:r>
                    </a:p>
                  </a:txBody>
                  <a:tcPr marL="9525" marR="9525" marT="9525" marB="0">
                    <a:solidFill>
                      <a:srgbClr val="FFE5FD"/>
                    </a:solidFill>
                  </a:tcPr>
                </a:tc>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pPr algn="ctr" fontAlgn="b"/>
                      <a:r>
                        <a:rPr lang="ru-RU" sz="1000" b="1" i="0" u="none" strike="noStrike" dirty="0">
                          <a:solidFill>
                            <a:srgbClr val="000000"/>
                          </a:solidFill>
                          <a:effectLst/>
                          <a:latin typeface="Times New Roman" panose="02020603050405020304" pitchFamily="18" charset="0"/>
                        </a:rPr>
                        <a:t>37990636,53/3,9</a:t>
                      </a:r>
                    </a:p>
                  </a:txBody>
                  <a:tcPr marL="9525" marR="9525" marT="9525" marB="0">
                    <a:solidFill>
                      <a:srgbClr val="FFE5FD"/>
                    </a:solidFill>
                  </a:tcPr>
                </a:tc>
                <a:tc>
                  <a:txBody>
                    <a:bodyPr/>
                    <a:lstStyle/>
                    <a:p>
                      <a:pPr algn="ctr" fontAlgn="b"/>
                      <a:r>
                        <a:rPr lang="ru-RU" sz="1000" b="1" i="0" u="none" strike="noStrike" dirty="0">
                          <a:solidFill>
                            <a:srgbClr val="000000"/>
                          </a:solidFill>
                          <a:effectLst/>
                          <a:latin typeface="Times New Roman" panose="02020603050405020304" pitchFamily="18" charset="0"/>
                        </a:rPr>
                        <a:t>53053130,29/5,2</a:t>
                      </a:r>
                    </a:p>
                  </a:txBody>
                  <a:tcPr marL="9525" marR="9525" marT="9525" marB="0">
                    <a:solidFill>
                      <a:srgbClr val="FFE5FD"/>
                    </a:solidFill>
                  </a:tcPr>
                </a:tc>
                <a:tc>
                  <a:txBody>
                    <a:bodyPr/>
                    <a:lstStyle/>
                    <a:p>
                      <a:pPr algn="ctr" fontAlgn="b"/>
                      <a:r>
                        <a:rPr lang="ru-RU" sz="1000" b="1" i="0" u="none" strike="noStrike" dirty="0">
                          <a:solidFill>
                            <a:srgbClr val="000000"/>
                          </a:solidFill>
                          <a:effectLst/>
                          <a:latin typeface="Times New Roman" panose="02020603050405020304" pitchFamily="18" charset="0"/>
                        </a:rPr>
                        <a:t>29404368,96/5,9</a:t>
                      </a:r>
                    </a:p>
                  </a:txBody>
                  <a:tcPr marL="9525" marR="9525" marT="9525" marB="0">
                    <a:solidFill>
                      <a:srgbClr val="FFE5FD"/>
                    </a:solidFill>
                  </a:tcPr>
                </a:tc>
                <a:tc>
                  <a:txBody>
                    <a:bodyPr/>
                    <a:lstStyle/>
                    <a:p>
                      <a:pPr algn="ctr" fontAlgn="b"/>
                      <a:r>
                        <a:rPr lang="ru-RU" sz="1000" b="1" i="0" u="none" strike="noStrike" dirty="0">
                          <a:solidFill>
                            <a:srgbClr val="000000"/>
                          </a:solidFill>
                          <a:effectLst/>
                          <a:latin typeface="Times New Roman" panose="02020603050405020304" pitchFamily="18" charset="0"/>
                        </a:rPr>
                        <a:t>26747965,91/6,1</a:t>
                      </a:r>
                    </a:p>
                  </a:txBody>
                  <a:tcPr marL="9525" marR="9525" marT="9525" marB="0">
                    <a:solidFill>
                      <a:srgbClr val="FFE5FD"/>
                    </a:solidFill>
                  </a:tcPr>
                </a:tc>
                <a:tc>
                  <a:txBody>
                    <a:bodyPr/>
                    <a:lstStyle/>
                    <a:p>
                      <a:pPr algn="ctr" fontAlgn="b"/>
                      <a:r>
                        <a:rPr lang="ru-RU" sz="1000" b="1" i="0" u="none" strike="noStrike" dirty="0">
                          <a:solidFill>
                            <a:srgbClr val="000000"/>
                          </a:solidFill>
                          <a:effectLst/>
                          <a:latin typeface="Times New Roman" panose="02020603050405020304" pitchFamily="18" charset="0"/>
                        </a:rPr>
                        <a:t>26803910,88/5,7</a:t>
                      </a:r>
                    </a:p>
                  </a:txBody>
                  <a:tcPr marL="9525" marR="9525" marT="9525" marB="0">
                    <a:solidFill>
                      <a:srgbClr val="FFE5FD"/>
                    </a:solidFill>
                  </a:tcPr>
                </a:tc>
                <a:extLst>
                  <a:ext uri="{0D108BD9-81ED-4DB2-BD59-A6C34878D82A}">
                    <a16:rowId xmlns:a16="http://schemas.microsoft.com/office/drawing/2014/main" val="2091972337"/>
                  </a:ext>
                </a:extLst>
              </a:tr>
            </a:tbl>
          </a:graphicData>
        </a:graphic>
      </p:graphicFrame>
      <p:pic>
        <p:nvPicPr>
          <p:cNvPr id="7" name="Рисунок 6">
            <a:extLst>
              <a:ext uri="{FF2B5EF4-FFF2-40B4-BE49-F238E27FC236}">
                <a16:creationId xmlns:a16="http://schemas.microsoft.com/office/drawing/2014/main" id="{71757FA6-3F83-506F-93BB-3CC744AE8A3B}"/>
              </a:ext>
            </a:extLst>
          </p:cNvPr>
          <p:cNvPicPr>
            <a:picLocks noChangeAspect="1"/>
          </p:cNvPicPr>
          <p:nvPr/>
        </p:nvPicPr>
        <p:blipFill>
          <a:blip r:embed="rId3"/>
          <a:srcRect b="15454"/>
          <a:stretch>
            <a:fillRect/>
          </a:stretch>
        </p:blipFill>
        <p:spPr>
          <a:xfrm>
            <a:off x="232096" y="1934094"/>
            <a:ext cx="1621871" cy="733605"/>
          </a:xfrm>
          <a:prstGeom prst="rect">
            <a:avLst/>
          </a:prstGeom>
        </p:spPr>
      </p:pic>
    </p:spTree>
    <p:extLst>
      <p:ext uri="{BB962C8B-B14F-4D97-AF65-F5344CB8AC3E}">
        <p14:creationId xmlns:p14="http://schemas.microsoft.com/office/powerpoint/2010/main" val="35424058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F996F9B-ABA7-EB47-47F7-A18C8E85DEDB}"/>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3" name="Объект 2">
            <a:extLst>
              <a:ext uri="{FF2B5EF4-FFF2-40B4-BE49-F238E27FC236}">
                <a16:creationId xmlns:a16="http://schemas.microsoft.com/office/drawing/2014/main" id="{63B1E43B-8C73-F2A0-08CE-3FAF3FBBAE02}"/>
              </a:ext>
            </a:extLst>
          </p:cNvPr>
          <p:cNvGraphicFramePr>
            <a:graphicFrameLocks noChangeAspect="1"/>
          </p:cNvGraphicFramePr>
          <p:nvPr>
            <p:extLst>
              <p:ext uri="{D42A27DB-BD31-4B8C-83A1-F6EECF244321}">
                <p14:modId xmlns:p14="http://schemas.microsoft.com/office/powerpoint/2010/main" val="3559823482"/>
              </p:ext>
            </p:extLst>
          </p:nvPr>
        </p:nvGraphicFramePr>
        <p:xfrm>
          <a:off x="80726" y="134223"/>
          <a:ext cx="3887274" cy="6631496"/>
        </p:xfrm>
        <a:graphic>
          <a:graphicData uri="http://schemas.openxmlformats.org/presentationml/2006/ole">
            <mc:AlternateContent xmlns:mc="http://schemas.openxmlformats.org/markup-compatibility/2006">
              <mc:Choice xmlns:v="urn:schemas-microsoft-com:vml" Requires="v">
                <p:oleObj name="Worksheet" r:id="rId3" imgW="5352978" imgH="11525278" progId="Excel.Sheet.12">
                  <p:embed/>
                </p:oleObj>
              </mc:Choice>
              <mc:Fallback>
                <p:oleObj name="Worksheet" r:id="rId3" imgW="5352978" imgH="11525278" progId="Excel.Sheet.12">
                  <p:embed/>
                  <p:pic>
                    <p:nvPicPr>
                      <p:cNvPr id="5" name="Объект 4">
                        <a:extLst>
                          <a:ext uri="{FF2B5EF4-FFF2-40B4-BE49-F238E27FC236}">
                            <a16:creationId xmlns:a16="http://schemas.microsoft.com/office/drawing/2014/main" id="{A53F162E-5C58-0D5E-DBEE-2727EC0D39B6}"/>
                          </a:ext>
                        </a:extLst>
                      </p:cNvPr>
                      <p:cNvPicPr/>
                      <p:nvPr/>
                    </p:nvPicPr>
                    <p:blipFill>
                      <a:blip r:embed="rId4"/>
                      <a:stretch>
                        <a:fillRect/>
                      </a:stretch>
                    </p:blipFill>
                    <p:spPr>
                      <a:xfrm>
                        <a:off x="80726" y="134223"/>
                        <a:ext cx="3887274" cy="6631496"/>
                      </a:xfrm>
                      <a:prstGeom prst="rect">
                        <a:avLst/>
                      </a:prstGeom>
                    </p:spPr>
                  </p:pic>
                </p:oleObj>
              </mc:Fallback>
            </mc:AlternateContent>
          </a:graphicData>
        </a:graphic>
      </p:graphicFrame>
      <p:pic>
        <p:nvPicPr>
          <p:cNvPr id="4" name="Рисунок 3">
            <a:extLst>
              <a:ext uri="{FF2B5EF4-FFF2-40B4-BE49-F238E27FC236}">
                <a16:creationId xmlns:a16="http://schemas.microsoft.com/office/drawing/2014/main" id="{7AA484B1-2442-9300-A89C-AC9547C3F332}"/>
              </a:ext>
            </a:extLst>
          </p:cNvPr>
          <p:cNvPicPr>
            <a:picLocks noChangeAspect="1"/>
          </p:cNvPicPr>
          <p:nvPr/>
        </p:nvPicPr>
        <p:blipFill>
          <a:blip r:embed="rId5"/>
          <a:stretch>
            <a:fillRect/>
          </a:stretch>
        </p:blipFill>
        <p:spPr>
          <a:xfrm>
            <a:off x="4071264" y="134223"/>
            <a:ext cx="4152738" cy="6631496"/>
          </a:xfrm>
          <a:prstGeom prst="rect">
            <a:avLst/>
          </a:prstGeom>
        </p:spPr>
      </p:pic>
      <p:graphicFrame>
        <p:nvGraphicFramePr>
          <p:cNvPr id="5" name="Таблица 4">
            <a:extLst>
              <a:ext uri="{FF2B5EF4-FFF2-40B4-BE49-F238E27FC236}">
                <a16:creationId xmlns:a16="http://schemas.microsoft.com/office/drawing/2014/main" id="{93D0E8B8-95E6-1AFB-E286-092D0D18A179}"/>
              </a:ext>
            </a:extLst>
          </p:cNvPr>
          <p:cNvGraphicFramePr>
            <a:graphicFrameLocks noGrp="1"/>
          </p:cNvGraphicFramePr>
          <p:nvPr>
            <p:extLst>
              <p:ext uri="{D42A27DB-BD31-4B8C-83A1-F6EECF244321}">
                <p14:modId xmlns:p14="http://schemas.microsoft.com/office/powerpoint/2010/main" val="406934352"/>
              </p:ext>
            </p:extLst>
          </p:nvPr>
        </p:nvGraphicFramePr>
        <p:xfrm>
          <a:off x="8327266" y="151006"/>
          <a:ext cx="3694158" cy="6614706"/>
        </p:xfrm>
        <a:graphic>
          <a:graphicData uri="http://schemas.openxmlformats.org/drawingml/2006/table">
            <a:tbl>
              <a:tblPr>
                <a:tableStyleId>{5C22544A-7EE6-4342-B048-85BDC9FD1C3A}</a:tableStyleId>
              </a:tblPr>
              <a:tblGrid>
                <a:gridCol w="508040">
                  <a:extLst>
                    <a:ext uri="{9D8B030D-6E8A-4147-A177-3AD203B41FA5}">
                      <a16:colId xmlns:a16="http://schemas.microsoft.com/office/drawing/2014/main" val="325235235"/>
                    </a:ext>
                  </a:extLst>
                </a:gridCol>
                <a:gridCol w="1772194">
                  <a:extLst>
                    <a:ext uri="{9D8B030D-6E8A-4147-A177-3AD203B41FA5}">
                      <a16:colId xmlns:a16="http://schemas.microsoft.com/office/drawing/2014/main" val="2687801957"/>
                    </a:ext>
                  </a:extLst>
                </a:gridCol>
                <a:gridCol w="718183">
                  <a:extLst>
                    <a:ext uri="{9D8B030D-6E8A-4147-A177-3AD203B41FA5}">
                      <a16:colId xmlns:a16="http://schemas.microsoft.com/office/drawing/2014/main" val="2781896282"/>
                    </a:ext>
                  </a:extLst>
                </a:gridCol>
                <a:gridCol w="695741">
                  <a:extLst>
                    <a:ext uri="{9D8B030D-6E8A-4147-A177-3AD203B41FA5}">
                      <a16:colId xmlns:a16="http://schemas.microsoft.com/office/drawing/2014/main" val="2114236185"/>
                    </a:ext>
                  </a:extLst>
                </a:gridCol>
              </a:tblGrid>
              <a:tr h="458102">
                <a:tc gridSpan="4">
                  <a:txBody>
                    <a:bodyPr/>
                    <a:lstStyle/>
                    <a:p>
                      <a:pPr algn="ctr" fontAlgn="ctr">
                        <a:buNone/>
                      </a:pPr>
                      <a:r>
                        <a:rPr lang="ru-RU" sz="500" u="none" strike="noStrike" dirty="0">
                          <a:effectLst/>
                        </a:rPr>
                        <a:t>Рейтинг муниципальных образований Приморского края по результатам комплексной оценки качества управления бюджетным процессом за 2024 год</a:t>
                      </a:r>
                      <a:endParaRPr lang="ru-RU" sz="500" b="1" i="0" u="none" strike="noStrike" dirty="0">
                        <a:solidFill>
                          <a:srgbClr val="000000"/>
                        </a:solidFill>
                        <a:effectLst/>
                        <a:latin typeface="Times New Roman" panose="02020603050405020304" pitchFamily="18" charset="0"/>
                      </a:endParaRPr>
                    </a:p>
                  </a:txBody>
                  <a:tcPr marL="4572" marR="4572" marT="4572" marB="0" anchor="ct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588336125"/>
                  </a:ext>
                </a:extLst>
              </a:tr>
              <a:tr h="262367">
                <a:tc rowSpan="2">
                  <a:txBody>
                    <a:bodyPr/>
                    <a:lstStyle/>
                    <a:p>
                      <a:pPr algn="ctr" fontAlgn="ctr">
                        <a:buNone/>
                      </a:pPr>
                      <a:r>
                        <a:rPr lang="ru-RU" sz="500" u="none" strike="noStrike">
                          <a:effectLst/>
                        </a:rPr>
                        <a:t>№</a:t>
                      </a:r>
                      <a:endParaRPr lang="ru-RU" sz="500" b="1" i="0" u="none" strike="noStrike">
                        <a:solidFill>
                          <a:srgbClr val="000000"/>
                        </a:solidFill>
                        <a:effectLst/>
                        <a:latin typeface="Times New Roman" panose="02020603050405020304" pitchFamily="18" charset="0"/>
                      </a:endParaRPr>
                    </a:p>
                  </a:txBody>
                  <a:tcPr marL="4572" marR="4572" marT="4572" marB="0" anchor="ctr"/>
                </a:tc>
                <a:tc rowSpan="2">
                  <a:txBody>
                    <a:bodyPr/>
                    <a:lstStyle/>
                    <a:p>
                      <a:pPr algn="ctr" fontAlgn="ctr">
                        <a:buNone/>
                      </a:pPr>
                      <a:r>
                        <a:rPr lang="ru-RU" sz="500" u="none" strike="noStrike">
                          <a:effectLst/>
                        </a:rPr>
                        <a:t>Муниципальные образования Приморского края</a:t>
                      </a:r>
                      <a:endParaRPr lang="ru-RU" sz="500" b="1" i="0" u="none" strike="noStrike">
                        <a:solidFill>
                          <a:srgbClr val="000000"/>
                        </a:solidFill>
                        <a:effectLst/>
                        <a:latin typeface="Times New Roman" panose="02020603050405020304" pitchFamily="18" charset="0"/>
                      </a:endParaRPr>
                    </a:p>
                  </a:txBody>
                  <a:tcPr marL="4572" marR="4572" marT="4572" marB="0" anchor="ctr"/>
                </a:tc>
                <a:tc gridSpan="2">
                  <a:txBody>
                    <a:bodyPr/>
                    <a:lstStyle/>
                    <a:p>
                      <a:pPr algn="ctr" fontAlgn="ctr">
                        <a:buNone/>
                      </a:pPr>
                      <a:r>
                        <a:rPr lang="ru-RU" sz="500" u="none" strike="noStrike">
                          <a:effectLst/>
                        </a:rPr>
                        <a:t>Результаты мониторинга за 2024 год</a:t>
                      </a:r>
                      <a:endParaRPr lang="ru-RU" sz="500" b="1" i="0" u="none" strike="noStrike">
                        <a:solidFill>
                          <a:srgbClr val="000000"/>
                        </a:solidFill>
                        <a:effectLst/>
                        <a:latin typeface="Times New Roman" panose="02020603050405020304" pitchFamily="18" charset="0"/>
                      </a:endParaRPr>
                    </a:p>
                  </a:txBody>
                  <a:tcPr marL="4572" marR="4572" marT="4572" marB="0" anchor="ctr"/>
                </a:tc>
                <a:tc hMerge="1">
                  <a:txBody>
                    <a:bodyPr/>
                    <a:lstStyle/>
                    <a:p>
                      <a:endParaRPr lang="ru-RU"/>
                    </a:p>
                  </a:txBody>
                  <a:tcPr/>
                </a:tc>
                <a:extLst>
                  <a:ext uri="{0D108BD9-81ED-4DB2-BD59-A6C34878D82A}">
                    <a16:rowId xmlns:a16="http://schemas.microsoft.com/office/drawing/2014/main" val="2273922475"/>
                  </a:ext>
                </a:extLst>
              </a:tr>
              <a:tr h="1102223">
                <a:tc vMerge="1">
                  <a:txBody>
                    <a:bodyPr/>
                    <a:lstStyle/>
                    <a:p>
                      <a:endParaRPr lang="ru-RU"/>
                    </a:p>
                  </a:txBody>
                  <a:tcPr/>
                </a:tc>
                <a:tc vMerge="1">
                  <a:txBody>
                    <a:bodyPr/>
                    <a:lstStyle/>
                    <a:p>
                      <a:endParaRPr lang="ru-RU"/>
                    </a:p>
                  </a:txBody>
                  <a:tcPr/>
                </a:tc>
                <a:tc>
                  <a:txBody>
                    <a:bodyPr/>
                    <a:lstStyle/>
                    <a:p>
                      <a:pPr algn="ctr" fontAlgn="ctr">
                        <a:buNone/>
                      </a:pPr>
                      <a:r>
                        <a:rPr lang="ru-RU" sz="500" u="none" strike="noStrike">
                          <a:effectLst/>
                        </a:rPr>
                        <a:t>Комплексная оценка качества управления бюджетным процессом (с учетом соблюдения бюджетного законодательства)</a:t>
                      </a:r>
                      <a:endParaRPr lang="ru-RU" sz="500" b="0" i="0" u="none" strike="noStrike">
                        <a:solidFill>
                          <a:srgbClr val="000000"/>
                        </a:solidFill>
                        <a:effectLst/>
                        <a:latin typeface="Times New Roman" panose="02020603050405020304" pitchFamily="18" charset="0"/>
                      </a:endParaRPr>
                    </a:p>
                  </a:txBody>
                  <a:tcPr marL="4572" marR="4572" marT="4572" marB="0" anchor="ctr"/>
                </a:tc>
                <a:tc>
                  <a:txBody>
                    <a:bodyPr/>
                    <a:lstStyle/>
                    <a:p>
                      <a:pPr algn="ctr" fontAlgn="ctr">
                        <a:buNone/>
                      </a:pPr>
                      <a:r>
                        <a:rPr lang="ru-RU" sz="500" u="none" strike="noStrike">
                          <a:effectLst/>
                        </a:rPr>
                        <a:t>Степень качества управления бюджетным процессом (с учетом соблюдения бюджетного законодательства)</a:t>
                      </a:r>
                      <a:endParaRPr lang="ru-RU" sz="500" b="0" i="0" u="none" strike="noStrike">
                        <a:solidFill>
                          <a:srgbClr val="000000"/>
                        </a:solidFill>
                        <a:effectLst/>
                        <a:latin typeface="Times New Roman" panose="02020603050405020304" pitchFamily="18" charset="0"/>
                      </a:endParaRPr>
                    </a:p>
                  </a:txBody>
                  <a:tcPr marL="4572" marR="4572" marT="4572" marB="0" anchor="ctr"/>
                </a:tc>
                <a:extLst>
                  <a:ext uri="{0D108BD9-81ED-4DB2-BD59-A6C34878D82A}">
                    <a16:rowId xmlns:a16="http://schemas.microsoft.com/office/drawing/2014/main" val="1882202146"/>
                  </a:ext>
                </a:extLst>
              </a:tr>
              <a:tr h="122614">
                <a:tc>
                  <a:txBody>
                    <a:bodyPr/>
                    <a:lstStyle/>
                    <a:p>
                      <a:pPr algn="ctr" fontAlgn="ctr">
                        <a:buNone/>
                      </a:pPr>
                      <a:r>
                        <a:rPr lang="ru-RU" sz="500" u="none" strike="noStrike">
                          <a:effectLst/>
                        </a:rPr>
                        <a:t>1</a:t>
                      </a:r>
                      <a:endParaRPr lang="ru-RU" sz="500" b="1" i="0" u="none" strike="noStrike">
                        <a:solidFill>
                          <a:srgbClr val="000000"/>
                        </a:solidFill>
                        <a:effectLst/>
                        <a:latin typeface="Times New Roman" panose="02020603050405020304" pitchFamily="18" charset="0"/>
                      </a:endParaRPr>
                    </a:p>
                  </a:txBody>
                  <a:tcPr marL="4572" marR="4572" marT="4572" marB="0" anchor="ctr"/>
                </a:tc>
                <a:tc>
                  <a:txBody>
                    <a:bodyPr/>
                    <a:lstStyle/>
                    <a:p>
                      <a:pPr algn="ctr" fontAlgn="ctr">
                        <a:buNone/>
                      </a:pPr>
                      <a:r>
                        <a:rPr lang="ru-RU" sz="500" u="none" strike="noStrike">
                          <a:effectLst/>
                        </a:rPr>
                        <a:t>2</a:t>
                      </a:r>
                      <a:endParaRPr lang="ru-RU" sz="500" b="1" i="0" u="none" strike="noStrike">
                        <a:solidFill>
                          <a:srgbClr val="000000"/>
                        </a:solidFill>
                        <a:effectLst/>
                        <a:latin typeface="Times New Roman" panose="02020603050405020304" pitchFamily="18" charset="0"/>
                      </a:endParaRPr>
                    </a:p>
                  </a:txBody>
                  <a:tcPr marL="4572" marR="4572" marT="4572" marB="0" anchor="ctr"/>
                </a:tc>
                <a:tc>
                  <a:txBody>
                    <a:bodyPr/>
                    <a:lstStyle/>
                    <a:p>
                      <a:pPr algn="ctr" fontAlgn="ctr">
                        <a:buNone/>
                      </a:pPr>
                      <a:r>
                        <a:rPr lang="ru-RU" sz="500" u="none" strike="noStrike">
                          <a:effectLst/>
                        </a:rPr>
                        <a:t>3</a:t>
                      </a:r>
                      <a:endParaRPr lang="ru-RU" sz="500" b="1" i="0" u="none" strike="noStrike">
                        <a:solidFill>
                          <a:srgbClr val="000000"/>
                        </a:solidFill>
                        <a:effectLst/>
                        <a:latin typeface="Times New Roman" panose="02020603050405020304" pitchFamily="18" charset="0"/>
                      </a:endParaRPr>
                    </a:p>
                  </a:txBody>
                  <a:tcPr marL="4572" marR="4572" marT="4572" marB="0" anchor="ctr"/>
                </a:tc>
                <a:tc>
                  <a:txBody>
                    <a:bodyPr/>
                    <a:lstStyle/>
                    <a:p>
                      <a:pPr algn="ctr" fontAlgn="ctr">
                        <a:buNone/>
                      </a:pPr>
                      <a:r>
                        <a:rPr lang="ru-RU" sz="500" u="none" strike="noStrike">
                          <a:effectLst/>
                        </a:rPr>
                        <a:t>4</a:t>
                      </a:r>
                      <a:endParaRPr lang="ru-RU" sz="500" b="1" i="0" u="none" strike="noStrike">
                        <a:solidFill>
                          <a:srgbClr val="000000"/>
                        </a:solidFill>
                        <a:effectLst/>
                        <a:latin typeface="Times New Roman" panose="02020603050405020304" pitchFamily="18" charset="0"/>
                      </a:endParaRPr>
                    </a:p>
                  </a:txBody>
                  <a:tcPr marL="4572" marR="4572" marT="4572" marB="0" anchor="ctr"/>
                </a:tc>
                <a:extLst>
                  <a:ext uri="{0D108BD9-81ED-4DB2-BD59-A6C34878D82A}">
                    <a16:rowId xmlns:a16="http://schemas.microsoft.com/office/drawing/2014/main" val="3564839252"/>
                  </a:ext>
                </a:extLst>
              </a:tr>
              <a:tr h="133729">
                <a:tc>
                  <a:txBody>
                    <a:bodyPr/>
                    <a:lstStyle/>
                    <a:p>
                      <a:pPr algn="l" fontAlgn="t">
                        <a:buNone/>
                      </a:pPr>
                      <a:r>
                        <a:rPr lang="ru-RU" sz="500" u="none" strike="noStrike">
                          <a:effectLst/>
                        </a:rPr>
                        <a:t>1</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Кавалеровский муниципальный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89,675</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97693238"/>
                  </a:ext>
                </a:extLst>
              </a:tr>
              <a:tr h="133729">
                <a:tc>
                  <a:txBody>
                    <a:bodyPr/>
                    <a:lstStyle/>
                    <a:p>
                      <a:pPr algn="l" fontAlgn="t">
                        <a:buNone/>
                      </a:pPr>
                      <a:r>
                        <a:rPr lang="ru-RU" sz="500" u="none" strike="noStrike">
                          <a:effectLst/>
                        </a:rPr>
                        <a:t>2</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Лазовский муниципальный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88,740</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1112414158"/>
                  </a:ext>
                </a:extLst>
              </a:tr>
              <a:tr h="133729">
                <a:tc>
                  <a:txBody>
                    <a:bodyPr/>
                    <a:lstStyle/>
                    <a:p>
                      <a:pPr algn="l" fontAlgn="t">
                        <a:buNone/>
                      </a:pPr>
                      <a:r>
                        <a:rPr lang="ru-RU" sz="500" u="none" strike="noStrike">
                          <a:effectLst/>
                        </a:rPr>
                        <a:t>3</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Артёмовский городской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81,020</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2039602384"/>
                  </a:ext>
                </a:extLst>
              </a:tr>
              <a:tr h="133729">
                <a:tc>
                  <a:txBody>
                    <a:bodyPr/>
                    <a:lstStyle/>
                    <a:p>
                      <a:pPr algn="l" fontAlgn="t">
                        <a:buNone/>
                      </a:pPr>
                      <a:r>
                        <a:rPr lang="ru-RU" sz="500" u="none" strike="noStrike">
                          <a:effectLst/>
                        </a:rPr>
                        <a:t>4</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Дальнереченский муниципальный район</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81,811</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2942170154"/>
                  </a:ext>
                </a:extLst>
              </a:tr>
              <a:tr h="133729">
                <a:tc>
                  <a:txBody>
                    <a:bodyPr/>
                    <a:lstStyle/>
                    <a:p>
                      <a:pPr algn="l" fontAlgn="t">
                        <a:buNone/>
                      </a:pPr>
                      <a:r>
                        <a:rPr lang="ru-RU" sz="500" u="none" strike="noStrike">
                          <a:effectLst/>
                        </a:rPr>
                        <a:t>5</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Яковлевский муниципальный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81,162</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1680714092"/>
                  </a:ext>
                </a:extLst>
              </a:tr>
              <a:tr h="133729">
                <a:tc>
                  <a:txBody>
                    <a:bodyPr/>
                    <a:lstStyle/>
                    <a:p>
                      <a:pPr algn="l" fontAlgn="t">
                        <a:buNone/>
                      </a:pPr>
                      <a:r>
                        <a:rPr lang="ru-RU" sz="500" u="none" strike="noStrike">
                          <a:effectLst/>
                        </a:rPr>
                        <a:t>6</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Городской округ Спасск-Дальний</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80,540</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3333960474"/>
                  </a:ext>
                </a:extLst>
              </a:tr>
              <a:tr h="133729">
                <a:tc>
                  <a:txBody>
                    <a:bodyPr/>
                    <a:lstStyle/>
                    <a:p>
                      <a:pPr algn="l" fontAlgn="t">
                        <a:buNone/>
                      </a:pPr>
                      <a:r>
                        <a:rPr lang="ru-RU" sz="500" u="none" strike="noStrike">
                          <a:effectLst/>
                        </a:rPr>
                        <a:t>7</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Анучинский муниципальный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80,441</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2949226979"/>
                  </a:ext>
                </a:extLst>
              </a:tr>
              <a:tr h="133729">
                <a:tc>
                  <a:txBody>
                    <a:bodyPr/>
                    <a:lstStyle/>
                    <a:p>
                      <a:pPr algn="l" fontAlgn="t">
                        <a:buNone/>
                      </a:pPr>
                      <a:r>
                        <a:rPr lang="ru-RU" sz="500" u="none" strike="noStrike">
                          <a:effectLst/>
                        </a:rPr>
                        <a:t>8</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Хорольский муниципальный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79,924</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1386572321"/>
                  </a:ext>
                </a:extLst>
              </a:tr>
              <a:tr h="133729">
                <a:tc>
                  <a:txBody>
                    <a:bodyPr/>
                    <a:lstStyle/>
                    <a:p>
                      <a:pPr algn="l" fontAlgn="t">
                        <a:buNone/>
                      </a:pPr>
                      <a:r>
                        <a:rPr lang="ru-RU" sz="500" u="none" strike="noStrike">
                          <a:effectLst/>
                        </a:rPr>
                        <a:t>9</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Михайловский муниципальный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79,554</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1370374447"/>
                  </a:ext>
                </a:extLst>
              </a:tr>
              <a:tr h="133729">
                <a:tc>
                  <a:txBody>
                    <a:bodyPr/>
                    <a:lstStyle/>
                    <a:p>
                      <a:pPr algn="l" fontAlgn="t">
                        <a:buNone/>
                      </a:pPr>
                      <a:r>
                        <a:rPr lang="ru-RU" sz="500" u="none" strike="noStrike">
                          <a:effectLst/>
                        </a:rPr>
                        <a:t>10</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Партизанский городской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79,335</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3185619550"/>
                  </a:ext>
                </a:extLst>
              </a:tr>
              <a:tr h="133729">
                <a:tc>
                  <a:txBody>
                    <a:bodyPr/>
                    <a:lstStyle/>
                    <a:p>
                      <a:pPr algn="l" fontAlgn="t">
                        <a:buNone/>
                      </a:pPr>
                      <a:r>
                        <a:rPr lang="ru-RU" sz="500" u="none" strike="noStrike">
                          <a:effectLst/>
                        </a:rPr>
                        <a:t>11</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Пограничный муниципальный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79,077</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2418946452"/>
                  </a:ext>
                </a:extLst>
              </a:tr>
              <a:tr h="133729">
                <a:tc>
                  <a:txBody>
                    <a:bodyPr/>
                    <a:lstStyle/>
                    <a:p>
                      <a:pPr algn="l" fontAlgn="t">
                        <a:buNone/>
                      </a:pPr>
                      <a:r>
                        <a:rPr lang="ru-RU" sz="500" u="none" strike="noStrike">
                          <a:effectLst/>
                        </a:rPr>
                        <a:t>12</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Октябрьский муниципальный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78,727</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406199880"/>
                  </a:ext>
                </a:extLst>
              </a:tr>
              <a:tr h="133729">
                <a:tc>
                  <a:txBody>
                    <a:bodyPr/>
                    <a:lstStyle/>
                    <a:p>
                      <a:pPr algn="l" fontAlgn="t">
                        <a:buNone/>
                      </a:pPr>
                      <a:r>
                        <a:rPr lang="ru-RU" sz="500" u="none" strike="noStrike">
                          <a:effectLst/>
                        </a:rPr>
                        <a:t>13</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Тернейский муниципальный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78,666</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844533849"/>
                  </a:ext>
                </a:extLst>
              </a:tr>
              <a:tr h="133729">
                <a:tc>
                  <a:txBody>
                    <a:bodyPr/>
                    <a:lstStyle/>
                    <a:p>
                      <a:pPr algn="l" fontAlgn="t">
                        <a:buNone/>
                      </a:pPr>
                      <a:r>
                        <a:rPr lang="ru-RU" sz="500" u="none" strike="noStrike">
                          <a:effectLst/>
                        </a:rPr>
                        <a:t>14</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Чугуевский муниципальный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77,925</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2821144375"/>
                  </a:ext>
                </a:extLst>
              </a:tr>
              <a:tr h="133729">
                <a:tc>
                  <a:txBody>
                    <a:bodyPr/>
                    <a:lstStyle/>
                    <a:p>
                      <a:pPr algn="l" fontAlgn="t">
                        <a:buNone/>
                      </a:pPr>
                      <a:r>
                        <a:rPr lang="ru-RU" sz="500" u="none" strike="noStrike">
                          <a:effectLst/>
                        </a:rPr>
                        <a:t>15</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Партизанский муниципальный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77,290</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2103239020"/>
                  </a:ext>
                </a:extLst>
              </a:tr>
              <a:tr h="133729">
                <a:tc>
                  <a:txBody>
                    <a:bodyPr/>
                    <a:lstStyle/>
                    <a:p>
                      <a:pPr algn="l" fontAlgn="t">
                        <a:buNone/>
                      </a:pPr>
                      <a:r>
                        <a:rPr lang="ru-RU" sz="500" u="none" strike="noStrike">
                          <a:effectLst/>
                        </a:rPr>
                        <a:t>16</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Городской округ Большой Камень</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76,621</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2855953718"/>
                  </a:ext>
                </a:extLst>
              </a:tr>
              <a:tr h="133729">
                <a:tc>
                  <a:txBody>
                    <a:bodyPr/>
                    <a:lstStyle/>
                    <a:p>
                      <a:pPr algn="l" fontAlgn="t">
                        <a:buNone/>
                      </a:pPr>
                      <a:r>
                        <a:rPr lang="ru-RU" sz="500" u="none" strike="noStrike">
                          <a:effectLst/>
                        </a:rPr>
                        <a:t>17</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Дальнереченский городской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76,156</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2756939057"/>
                  </a:ext>
                </a:extLst>
              </a:tr>
              <a:tr h="133729">
                <a:tc>
                  <a:txBody>
                    <a:bodyPr/>
                    <a:lstStyle/>
                    <a:p>
                      <a:pPr algn="l" fontAlgn="t">
                        <a:buNone/>
                      </a:pPr>
                      <a:r>
                        <a:rPr lang="ru-RU" sz="500" u="none" strike="noStrike">
                          <a:effectLst/>
                        </a:rPr>
                        <a:t>18</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Ханкайский муниципальный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76,054</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3927647664"/>
                  </a:ext>
                </a:extLst>
              </a:tr>
              <a:tr h="133729">
                <a:tc>
                  <a:txBody>
                    <a:bodyPr/>
                    <a:lstStyle/>
                    <a:p>
                      <a:pPr algn="l" fontAlgn="t">
                        <a:buNone/>
                      </a:pPr>
                      <a:r>
                        <a:rPr lang="ru-RU" sz="500" u="none" strike="noStrike">
                          <a:effectLst/>
                        </a:rPr>
                        <a:t>19</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Дальнегорский городской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75,995</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3379250710"/>
                  </a:ext>
                </a:extLst>
              </a:tr>
              <a:tr h="133729">
                <a:tc>
                  <a:txBody>
                    <a:bodyPr/>
                    <a:lstStyle/>
                    <a:p>
                      <a:pPr algn="l" fontAlgn="t">
                        <a:buNone/>
                      </a:pPr>
                      <a:r>
                        <a:rPr lang="ru-RU" sz="500" u="none" strike="noStrike">
                          <a:effectLst/>
                        </a:rPr>
                        <a:t>20</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Арсеньевский городской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75,855</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4212669872"/>
                  </a:ext>
                </a:extLst>
              </a:tr>
              <a:tr h="133729">
                <a:tc>
                  <a:txBody>
                    <a:bodyPr/>
                    <a:lstStyle/>
                    <a:p>
                      <a:pPr algn="l" fontAlgn="t">
                        <a:buNone/>
                      </a:pPr>
                      <a:r>
                        <a:rPr lang="ru-RU" sz="500" u="none" strike="noStrike">
                          <a:effectLst/>
                        </a:rPr>
                        <a:t>21</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Владивостокский городской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75,733</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2161329349"/>
                  </a:ext>
                </a:extLst>
              </a:tr>
              <a:tr h="133729">
                <a:tc>
                  <a:txBody>
                    <a:bodyPr/>
                    <a:lstStyle/>
                    <a:p>
                      <a:pPr algn="l" fontAlgn="t">
                        <a:buNone/>
                      </a:pPr>
                      <a:r>
                        <a:rPr lang="ru-RU" sz="500" u="none" strike="noStrike">
                          <a:effectLst/>
                        </a:rPr>
                        <a:t>22</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Лесозаводский городской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74,465</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2352681258"/>
                  </a:ext>
                </a:extLst>
              </a:tr>
              <a:tr h="133729">
                <a:tc>
                  <a:txBody>
                    <a:bodyPr/>
                    <a:lstStyle/>
                    <a:p>
                      <a:pPr algn="l" fontAlgn="t">
                        <a:buNone/>
                      </a:pPr>
                      <a:r>
                        <a:rPr lang="ru-RU" sz="500" u="none" strike="noStrike">
                          <a:effectLst/>
                        </a:rPr>
                        <a:t>23</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Городской округ ЗАТО г. Фокино</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74,092</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3168612174"/>
                  </a:ext>
                </a:extLst>
              </a:tr>
              <a:tr h="133729">
                <a:tc>
                  <a:txBody>
                    <a:bodyPr/>
                    <a:lstStyle/>
                    <a:p>
                      <a:pPr algn="l" fontAlgn="t">
                        <a:buNone/>
                      </a:pPr>
                      <a:r>
                        <a:rPr lang="ru-RU" sz="500" u="none" strike="noStrike">
                          <a:effectLst/>
                        </a:rPr>
                        <a:t>24</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Пожарский муниципальный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73,153</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2289340128"/>
                  </a:ext>
                </a:extLst>
              </a:tr>
              <a:tr h="133729">
                <a:tc>
                  <a:txBody>
                    <a:bodyPr/>
                    <a:lstStyle/>
                    <a:p>
                      <a:pPr algn="l" fontAlgn="t">
                        <a:buNone/>
                      </a:pPr>
                      <a:r>
                        <a:rPr lang="ru-RU" sz="500" u="none" strike="noStrike">
                          <a:effectLst/>
                        </a:rPr>
                        <a:t>25</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Находкинский городской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72,502</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2203397976"/>
                  </a:ext>
                </a:extLst>
              </a:tr>
              <a:tr h="133729">
                <a:tc>
                  <a:txBody>
                    <a:bodyPr/>
                    <a:lstStyle/>
                    <a:p>
                      <a:pPr algn="l" fontAlgn="t">
                        <a:buNone/>
                      </a:pPr>
                      <a:r>
                        <a:rPr lang="ru-RU" sz="500" u="none" strike="noStrike">
                          <a:effectLst/>
                        </a:rPr>
                        <a:t>26</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Уссурийский городской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72,216</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432562959"/>
                  </a:ext>
                </a:extLst>
              </a:tr>
              <a:tr h="133729">
                <a:tc>
                  <a:txBody>
                    <a:bodyPr/>
                    <a:lstStyle/>
                    <a:p>
                      <a:pPr algn="l" fontAlgn="t">
                        <a:buNone/>
                      </a:pPr>
                      <a:r>
                        <a:rPr lang="ru-RU" sz="500" u="none" strike="noStrike">
                          <a:effectLst/>
                        </a:rPr>
                        <a:t>27</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Хасанский муниципальный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71,408</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214404609"/>
                  </a:ext>
                </a:extLst>
              </a:tr>
              <a:tr h="133729">
                <a:tc>
                  <a:txBody>
                    <a:bodyPr/>
                    <a:lstStyle/>
                    <a:p>
                      <a:pPr algn="l" fontAlgn="t">
                        <a:buNone/>
                      </a:pPr>
                      <a:r>
                        <a:rPr lang="ru-RU" sz="500" u="none" strike="noStrike">
                          <a:effectLst/>
                        </a:rPr>
                        <a:t>28</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Спасский муниципальный район</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70,723</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2024241942"/>
                  </a:ext>
                </a:extLst>
              </a:tr>
              <a:tr h="133729">
                <a:tc>
                  <a:txBody>
                    <a:bodyPr/>
                    <a:lstStyle/>
                    <a:p>
                      <a:pPr algn="l" fontAlgn="t">
                        <a:buNone/>
                      </a:pPr>
                      <a:r>
                        <a:rPr lang="ru-RU" sz="500" u="none" strike="noStrike">
                          <a:effectLst/>
                        </a:rPr>
                        <a:t>29</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Шкотовский муниципальный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69,998</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3494629350"/>
                  </a:ext>
                </a:extLst>
              </a:tr>
              <a:tr h="133729">
                <a:tc>
                  <a:txBody>
                    <a:bodyPr/>
                    <a:lstStyle/>
                    <a:p>
                      <a:pPr algn="l" fontAlgn="t">
                        <a:buNone/>
                      </a:pPr>
                      <a:r>
                        <a:rPr lang="ru-RU" sz="500" u="none" strike="noStrike">
                          <a:effectLst/>
                        </a:rPr>
                        <a:t>30</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Черниговский муниципальный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69,883</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1332528102"/>
                  </a:ext>
                </a:extLst>
              </a:tr>
              <a:tr h="133729">
                <a:tc>
                  <a:txBody>
                    <a:bodyPr/>
                    <a:lstStyle/>
                    <a:p>
                      <a:pPr algn="l" fontAlgn="t">
                        <a:buNone/>
                      </a:pPr>
                      <a:r>
                        <a:rPr lang="ru-RU" sz="500" u="none" strike="noStrike">
                          <a:effectLst/>
                        </a:rPr>
                        <a:t>31</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Красноармейский муниципальный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66,815</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792527312"/>
                  </a:ext>
                </a:extLst>
              </a:tr>
              <a:tr h="133729">
                <a:tc>
                  <a:txBody>
                    <a:bodyPr/>
                    <a:lstStyle/>
                    <a:p>
                      <a:pPr algn="l" fontAlgn="t">
                        <a:buNone/>
                      </a:pPr>
                      <a:r>
                        <a:rPr lang="ru-RU" sz="500" u="none" strike="noStrike">
                          <a:effectLst/>
                        </a:rPr>
                        <a:t>32</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Кировский муниципальный район</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64,701</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425514121"/>
                  </a:ext>
                </a:extLst>
              </a:tr>
              <a:tr h="133729">
                <a:tc>
                  <a:txBody>
                    <a:bodyPr/>
                    <a:lstStyle/>
                    <a:p>
                      <a:pPr algn="l" fontAlgn="t">
                        <a:buNone/>
                      </a:pPr>
                      <a:r>
                        <a:rPr lang="ru-RU" sz="500" u="none" strike="noStrike">
                          <a:effectLst/>
                        </a:rPr>
                        <a:t>33</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Надеждинский муниципальный район</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62,201</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1563055724"/>
                  </a:ext>
                </a:extLst>
              </a:tr>
              <a:tr h="133729">
                <a:tc>
                  <a:txBody>
                    <a:bodyPr/>
                    <a:lstStyle/>
                    <a:p>
                      <a:pPr algn="l" fontAlgn="t">
                        <a:buNone/>
                      </a:pPr>
                      <a:r>
                        <a:rPr lang="ru-RU" sz="500" u="none" strike="noStrike">
                          <a:effectLst/>
                        </a:rPr>
                        <a:t>34</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Ольгинский муниципальный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59,971</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3373044327"/>
                  </a:ext>
                </a:extLst>
              </a:tr>
              <a:tr h="122614">
                <a:tc>
                  <a:txBody>
                    <a:bodyPr/>
                    <a:lstStyle/>
                    <a:p>
                      <a:pPr algn="l" fontAlgn="t">
                        <a:buNone/>
                      </a:pPr>
                      <a:r>
                        <a:rPr lang="ru-RU" sz="500" u="none" strike="noStrike">
                          <a:effectLst/>
                        </a:rPr>
                        <a:t> </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Приморский край</a:t>
                      </a:r>
                      <a:endParaRPr lang="ru-RU" sz="500" b="1"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75,660</a:t>
                      </a:r>
                      <a:endParaRPr lang="ru-RU" sz="500" b="1"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dirty="0">
                          <a:effectLst/>
                        </a:rPr>
                        <a:t> </a:t>
                      </a:r>
                      <a:endParaRPr lang="ru-RU" sz="500" b="0" i="0" u="none" strike="noStrike" dirty="0">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1530046461"/>
                  </a:ext>
                </a:extLst>
              </a:tr>
            </a:tbl>
          </a:graphicData>
        </a:graphic>
      </p:graphicFrame>
    </p:spTree>
    <p:extLst>
      <p:ext uri="{BB962C8B-B14F-4D97-AF65-F5344CB8AC3E}">
        <p14:creationId xmlns:p14="http://schemas.microsoft.com/office/powerpoint/2010/main" val="38985201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C683A5C-9754-9A71-E38E-0E1DAFB4F51E}"/>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3" name="Схема 2">
            <a:extLst>
              <a:ext uri="{FF2B5EF4-FFF2-40B4-BE49-F238E27FC236}">
                <a16:creationId xmlns:a16="http://schemas.microsoft.com/office/drawing/2014/main" id="{2653B76C-9A18-E0A2-3AEB-FA6B223ADD97}"/>
              </a:ext>
            </a:extLst>
          </p:cNvPr>
          <p:cNvGraphicFramePr/>
          <p:nvPr>
            <p:extLst>
              <p:ext uri="{D42A27DB-BD31-4B8C-83A1-F6EECF244321}">
                <p14:modId xmlns:p14="http://schemas.microsoft.com/office/powerpoint/2010/main" val="1239106824"/>
              </p:ext>
            </p:extLst>
          </p:nvPr>
        </p:nvGraphicFramePr>
        <p:xfrm>
          <a:off x="1276991" y="812133"/>
          <a:ext cx="8152233" cy="19142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Таблица 4">
            <a:extLst>
              <a:ext uri="{FF2B5EF4-FFF2-40B4-BE49-F238E27FC236}">
                <a16:creationId xmlns:a16="http://schemas.microsoft.com/office/drawing/2014/main" id="{94AE734A-2FA1-4214-F9E4-0BC12B81BB00}"/>
              </a:ext>
            </a:extLst>
          </p:cNvPr>
          <p:cNvGraphicFramePr>
            <a:graphicFrameLocks noGrp="1"/>
          </p:cNvGraphicFramePr>
          <p:nvPr>
            <p:extLst>
              <p:ext uri="{D42A27DB-BD31-4B8C-83A1-F6EECF244321}">
                <p14:modId xmlns:p14="http://schemas.microsoft.com/office/powerpoint/2010/main" val="2131159906"/>
              </p:ext>
            </p:extLst>
          </p:nvPr>
        </p:nvGraphicFramePr>
        <p:xfrm>
          <a:off x="106960" y="3057897"/>
          <a:ext cx="11978079" cy="3405711"/>
        </p:xfrm>
        <a:graphic>
          <a:graphicData uri="http://schemas.openxmlformats.org/drawingml/2006/table">
            <a:tbl>
              <a:tblPr firstRow="1" bandRow="1">
                <a:tableStyleId>{8A107856-5554-42FB-B03E-39F5DBC370BA}</a:tableStyleId>
              </a:tblPr>
              <a:tblGrid>
                <a:gridCol w="431334">
                  <a:extLst>
                    <a:ext uri="{9D8B030D-6E8A-4147-A177-3AD203B41FA5}">
                      <a16:colId xmlns:a16="http://schemas.microsoft.com/office/drawing/2014/main" val="1189271578"/>
                    </a:ext>
                  </a:extLst>
                </a:gridCol>
                <a:gridCol w="1563847">
                  <a:extLst>
                    <a:ext uri="{9D8B030D-6E8A-4147-A177-3AD203B41FA5}">
                      <a16:colId xmlns:a16="http://schemas.microsoft.com/office/drawing/2014/main" val="2911462614"/>
                    </a:ext>
                  </a:extLst>
                </a:gridCol>
                <a:gridCol w="1484851">
                  <a:extLst>
                    <a:ext uri="{9D8B030D-6E8A-4147-A177-3AD203B41FA5}">
                      <a16:colId xmlns:a16="http://schemas.microsoft.com/office/drawing/2014/main" val="3345858216"/>
                    </a:ext>
                  </a:extLst>
                </a:gridCol>
                <a:gridCol w="981512">
                  <a:extLst>
                    <a:ext uri="{9D8B030D-6E8A-4147-A177-3AD203B41FA5}">
                      <a16:colId xmlns:a16="http://schemas.microsoft.com/office/drawing/2014/main" val="3895338254"/>
                    </a:ext>
                  </a:extLst>
                </a:gridCol>
                <a:gridCol w="939567">
                  <a:extLst>
                    <a:ext uri="{9D8B030D-6E8A-4147-A177-3AD203B41FA5}">
                      <a16:colId xmlns:a16="http://schemas.microsoft.com/office/drawing/2014/main" val="294110023"/>
                    </a:ext>
                  </a:extLst>
                </a:gridCol>
                <a:gridCol w="981512">
                  <a:extLst>
                    <a:ext uri="{9D8B030D-6E8A-4147-A177-3AD203B41FA5}">
                      <a16:colId xmlns:a16="http://schemas.microsoft.com/office/drawing/2014/main" val="2329291126"/>
                    </a:ext>
                  </a:extLst>
                </a:gridCol>
                <a:gridCol w="947956">
                  <a:extLst>
                    <a:ext uri="{9D8B030D-6E8A-4147-A177-3AD203B41FA5}">
                      <a16:colId xmlns:a16="http://schemas.microsoft.com/office/drawing/2014/main" val="382902474"/>
                    </a:ext>
                  </a:extLst>
                </a:gridCol>
                <a:gridCol w="864066">
                  <a:extLst>
                    <a:ext uri="{9D8B030D-6E8A-4147-A177-3AD203B41FA5}">
                      <a16:colId xmlns:a16="http://schemas.microsoft.com/office/drawing/2014/main" val="319913139"/>
                    </a:ext>
                  </a:extLst>
                </a:gridCol>
                <a:gridCol w="906011">
                  <a:extLst>
                    <a:ext uri="{9D8B030D-6E8A-4147-A177-3AD203B41FA5}">
                      <a16:colId xmlns:a16="http://schemas.microsoft.com/office/drawing/2014/main" val="3826764631"/>
                    </a:ext>
                  </a:extLst>
                </a:gridCol>
                <a:gridCol w="922789">
                  <a:extLst>
                    <a:ext uri="{9D8B030D-6E8A-4147-A177-3AD203B41FA5}">
                      <a16:colId xmlns:a16="http://schemas.microsoft.com/office/drawing/2014/main" val="2438176784"/>
                    </a:ext>
                  </a:extLst>
                </a:gridCol>
                <a:gridCol w="880844">
                  <a:extLst>
                    <a:ext uri="{9D8B030D-6E8A-4147-A177-3AD203B41FA5}">
                      <a16:colId xmlns:a16="http://schemas.microsoft.com/office/drawing/2014/main" val="3739619752"/>
                    </a:ext>
                  </a:extLst>
                </a:gridCol>
                <a:gridCol w="1073790">
                  <a:extLst>
                    <a:ext uri="{9D8B030D-6E8A-4147-A177-3AD203B41FA5}">
                      <a16:colId xmlns:a16="http://schemas.microsoft.com/office/drawing/2014/main" val="1648648483"/>
                    </a:ext>
                  </a:extLst>
                </a:gridCol>
              </a:tblGrid>
              <a:tr h="370840">
                <a:tc rowSpan="2">
                  <a:txBody>
                    <a:bodyPr/>
                    <a:lstStyle/>
                    <a:p>
                      <a:r>
                        <a:rPr lang="ru-RU" sz="1000" dirty="0">
                          <a:latin typeface="Times New Roman" panose="02020603050405020304" pitchFamily="18" charset="0"/>
                          <a:cs typeface="Times New Roman" panose="02020603050405020304" pitchFamily="18" charset="0"/>
                        </a:rPr>
                        <a:t>№ п/п</a:t>
                      </a:r>
                    </a:p>
                  </a:txBody>
                  <a:tcPr/>
                </a:tc>
                <a:tc rowSpan="2">
                  <a:txBody>
                    <a:bodyPr/>
                    <a:lstStyle/>
                    <a:p>
                      <a:pPr algn="ctr"/>
                      <a:r>
                        <a:rPr lang="ru-RU" sz="1000" dirty="0">
                          <a:latin typeface="Times New Roman" panose="02020603050405020304" pitchFamily="18" charset="0"/>
                          <a:cs typeface="Times New Roman" panose="02020603050405020304" pitchFamily="18" charset="0"/>
                        </a:rPr>
                        <a:t>Наименование проекта</a:t>
                      </a:r>
                    </a:p>
                  </a:txBody>
                  <a:tcPr/>
                </a:tc>
                <a:tc rowSpan="2">
                  <a:txBody>
                    <a:bodyPr/>
                    <a:lstStyle/>
                    <a:p>
                      <a:pPr algn="ctr"/>
                      <a:r>
                        <a:rPr lang="ru-RU" sz="1000" dirty="0">
                          <a:latin typeface="Times New Roman" panose="02020603050405020304" pitchFamily="18" charset="0"/>
                          <a:cs typeface="Times New Roman" panose="02020603050405020304" pitchFamily="18" charset="0"/>
                        </a:rPr>
                        <a:t>Адрес нахождения</a:t>
                      </a:r>
                    </a:p>
                  </a:txBody>
                  <a:tcPr/>
                </a:tc>
                <a:tc gridSpan="3">
                  <a:txBody>
                    <a:bodyPr/>
                    <a:lstStyle/>
                    <a:p>
                      <a:pPr algn="ctr"/>
                      <a:r>
                        <a:rPr lang="ru-RU" sz="1000" dirty="0">
                          <a:latin typeface="Times New Roman" panose="02020603050405020304" pitchFamily="18" charset="0"/>
                          <a:cs typeface="Times New Roman" panose="02020603050405020304" pitchFamily="18" charset="0"/>
                        </a:rPr>
                        <a:t>Сумма 2026год</a:t>
                      </a:r>
                    </a:p>
                  </a:txBody>
                  <a:tcPr/>
                </a:tc>
                <a:tc hMerge="1">
                  <a:txBody>
                    <a:bodyPr/>
                    <a:lstStyle/>
                    <a:p>
                      <a:endParaRPr lang="ru-RU"/>
                    </a:p>
                  </a:txBody>
                  <a:tcPr/>
                </a:tc>
                <a:tc hMerge="1">
                  <a:txBody>
                    <a:bodyPr/>
                    <a:lstStyle/>
                    <a:p>
                      <a:endParaRPr lang="ru-RU"/>
                    </a:p>
                  </a:txBody>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Сумма 2027год</a:t>
                      </a:r>
                    </a:p>
                    <a:p>
                      <a:pPr algn="ctr"/>
                      <a:endParaRPr lang="ru-RU" sz="1000"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Сумма 2028год</a:t>
                      </a:r>
                    </a:p>
                    <a:p>
                      <a:pPr algn="ctr"/>
                      <a:endParaRPr lang="ru-RU" sz="1000"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683185259"/>
                  </a:ext>
                </a:extLst>
              </a:tr>
              <a:tr h="370840">
                <a:tc vMerge="1">
                  <a:txBody>
                    <a:bodyPr/>
                    <a:lstStyle/>
                    <a:p>
                      <a:endParaRPr lang="ru-RU" dirty="0"/>
                    </a:p>
                  </a:txBody>
                  <a:tcPr/>
                </a:tc>
                <a:tc vMerge="1">
                  <a:txBody>
                    <a:bodyPr/>
                    <a:lstStyle/>
                    <a:p>
                      <a:endParaRPr lang="ru-RU" dirty="0"/>
                    </a:p>
                  </a:txBody>
                  <a:tcPr/>
                </a:tc>
                <a:tc vMerge="1">
                  <a:txBody>
                    <a:bodyPr/>
                    <a:lstStyle/>
                    <a:p>
                      <a:endParaRPr lang="ru-RU" dirty="0"/>
                    </a:p>
                  </a:txBody>
                  <a:tcPr/>
                </a:tc>
                <a:tc>
                  <a:txBody>
                    <a:bodyPr/>
                    <a:lstStyle/>
                    <a:p>
                      <a:pPr algn="ctr"/>
                      <a:r>
                        <a:rPr lang="ru-RU" sz="1000" dirty="0">
                          <a:latin typeface="Times New Roman" panose="02020603050405020304" pitchFamily="18" charset="0"/>
                          <a:cs typeface="Times New Roman" panose="02020603050405020304" pitchFamily="18" charset="0"/>
                        </a:rPr>
                        <a:t>всего</a:t>
                      </a:r>
                    </a:p>
                  </a:txBody>
                  <a:tcPr/>
                </a:tc>
                <a:tc>
                  <a:txBody>
                    <a:bodyPr/>
                    <a:lstStyle/>
                    <a:p>
                      <a:pPr algn="ctr"/>
                      <a:r>
                        <a:rPr lang="ru-RU" sz="1000" dirty="0">
                          <a:latin typeface="Times New Roman" panose="02020603050405020304" pitchFamily="18" charset="0"/>
                          <a:cs typeface="Times New Roman" panose="02020603050405020304" pitchFamily="18" charset="0"/>
                        </a:rPr>
                        <a:t>краевой</a:t>
                      </a:r>
                    </a:p>
                  </a:txBody>
                  <a:tcPr/>
                </a:tc>
                <a:tc>
                  <a:txBody>
                    <a:bodyPr/>
                    <a:lstStyle/>
                    <a:p>
                      <a:pPr algn="ctr"/>
                      <a:r>
                        <a:rPr lang="ru-RU" sz="1000" dirty="0">
                          <a:latin typeface="Times New Roman" panose="02020603050405020304" pitchFamily="18" charset="0"/>
                          <a:cs typeface="Times New Roman" panose="02020603050405020304" pitchFamily="18" charset="0"/>
                        </a:rPr>
                        <a:t>местный</a:t>
                      </a:r>
                    </a:p>
                  </a:txBody>
                  <a:tcPr/>
                </a:tc>
                <a:tc>
                  <a:txBody>
                    <a:bodyPr/>
                    <a:lstStyle/>
                    <a:p>
                      <a:pPr algn="ctr"/>
                      <a:r>
                        <a:rPr lang="ru-RU" sz="1000" dirty="0">
                          <a:latin typeface="Times New Roman" panose="02020603050405020304" pitchFamily="18" charset="0"/>
                          <a:cs typeface="Times New Roman" panose="02020603050405020304" pitchFamily="18" charset="0"/>
                        </a:rPr>
                        <a:t>всего</a:t>
                      </a:r>
                    </a:p>
                  </a:txBody>
                  <a:tcPr/>
                </a:tc>
                <a:tc>
                  <a:txBody>
                    <a:bodyPr/>
                    <a:lstStyle/>
                    <a:p>
                      <a:pPr algn="ctr"/>
                      <a:r>
                        <a:rPr lang="ru-RU" sz="1000" dirty="0">
                          <a:latin typeface="Times New Roman" panose="02020603050405020304" pitchFamily="18" charset="0"/>
                          <a:cs typeface="Times New Roman" panose="02020603050405020304" pitchFamily="18" charset="0"/>
                        </a:rPr>
                        <a:t>краевой</a:t>
                      </a:r>
                    </a:p>
                  </a:txBody>
                  <a:tcPr/>
                </a:tc>
                <a:tc>
                  <a:txBody>
                    <a:bodyPr/>
                    <a:lstStyle/>
                    <a:p>
                      <a:pPr algn="ctr"/>
                      <a:r>
                        <a:rPr lang="ru-RU" sz="1000" dirty="0">
                          <a:latin typeface="Times New Roman" panose="02020603050405020304" pitchFamily="18" charset="0"/>
                          <a:cs typeface="Times New Roman" panose="02020603050405020304" pitchFamily="18" charset="0"/>
                        </a:rPr>
                        <a:t>местный</a:t>
                      </a:r>
                    </a:p>
                  </a:txBody>
                  <a:tcPr/>
                </a:tc>
                <a:tc>
                  <a:txBody>
                    <a:bodyPr/>
                    <a:lstStyle/>
                    <a:p>
                      <a:pPr algn="ctr"/>
                      <a:r>
                        <a:rPr lang="ru-RU" sz="1000" dirty="0">
                          <a:latin typeface="Times New Roman" panose="02020603050405020304" pitchFamily="18" charset="0"/>
                          <a:cs typeface="Times New Roman" panose="02020603050405020304" pitchFamily="18" charset="0"/>
                        </a:rPr>
                        <a:t>всего</a:t>
                      </a:r>
                    </a:p>
                  </a:txBody>
                  <a:tcPr/>
                </a:tc>
                <a:tc>
                  <a:txBody>
                    <a:bodyPr/>
                    <a:lstStyle/>
                    <a:p>
                      <a:pPr algn="ctr"/>
                      <a:r>
                        <a:rPr lang="ru-RU" sz="1000" dirty="0">
                          <a:latin typeface="Times New Roman" panose="02020603050405020304" pitchFamily="18" charset="0"/>
                          <a:cs typeface="Times New Roman" panose="02020603050405020304" pitchFamily="18" charset="0"/>
                        </a:rPr>
                        <a:t>краевой</a:t>
                      </a:r>
                    </a:p>
                  </a:txBody>
                  <a:tcPr/>
                </a:tc>
                <a:tc>
                  <a:txBody>
                    <a:bodyPr/>
                    <a:lstStyle/>
                    <a:p>
                      <a:pPr algn="ctr"/>
                      <a:r>
                        <a:rPr lang="ru-RU" sz="1000" dirty="0">
                          <a:latin typeface="Times New Roman" panose="02020603050405020304" pitchFamily="18" charset="0"/>
                          <a:cs typeface="Times New Roman" panose="02020603050405020304" pitchFamily="18" charset="0"/>
                        </a:rPr>
                        <a:t>местный</a:t>
                      </a:r>
                    </a:p>
                  </a:txBody>
                  <a:tcPr/>
                </a:tc>
                <a:extLst>
                  <a:ext uri="{0D108BD9-81ED-4DB2-BD59-A6C34878D82A}">
                    <a16:rowId xmlns:a16="http://schemas.microsoft.com/office/drawing/2014/main" val="4293938473"/>
                  </a:ext>
                </a:extLst>
              </a:tr>
              <a:tr h="0">
                <a:tc>
                  <a:txBody>
                    <a:bodyPr/>
                    <a:lstStyle/>
                    <a:p>
                      <a:pPr algn="ctr"/>
                      <a:r>
                        <a:rPr lang="ru-RU" sz="1000" dirty="0">
                          <a:latin typeface="Times New Roman" panose="02020603050405020304" pitchFamily="18" charset="0"/>
                          <a:cs typeface="Times New Roman" panose="02020603050405020304" pitchFamily="18" charset="0"/>
                        </a:rPr>
                        <a:t>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Ремонт дорог местного назначения</a:t>
                      </a:r>
                    </a:p>
                    <a:p>
                      <a:endParaRPr lang="ru-RU" sz="1000" dirty="0">
                        <a:latin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населенные пункты округа</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42414000,00</a:t>
                      </a:r>
                    </a:p>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42414000,00</a:t>
                      </a:r>
                    </a:p>
                  </a:txBody>
                  <a:tcPr/>
                </a:tc>
                <a:tc>
                  <a:txBody>
                    <a:bodyPr/>
                    <a:lstStyle/>
                    <a:p>
                      <a:pPr algn="ctr"/>
                      <a:r>
                        <a:rPr lang="ru-RU" sz="1000" dirty="0">
                          <a:latin typeface="Times New Roman" panose="02020603050405020304" pitchFamily="18" charset="0"/>
                          <a:cs typeface="Times New Roman" panose="02020603050405020304" pitchFamily="18" charset="0"/>
                        </a:rPr>
                        <a:t>57166000,00</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57166000,00</a:t>
                      </a:r>
                    </a:p>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60709000,00</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60709000,00</a:t>
                      </a:r>
                    </a:p>
                  </a:txBody>
                  <a:tcPr/>
                </a:tc>
                <a:extLst>
                  <a:ext uri="{0D108BD9-81ED-4DB2-BD59-A6C34878D82A}">
                    <a16:rowId xmlns:a16="http://schemas.microsoft.com/office/drawing/2014/main" val="523702792"/>
                  </a:ext>
                </a:extLst>
              </a:tr>
              <a:tr h="235744">
                <a:tc>
                  <a:txBody>
                    <a:bodyPr/>
                    <a:lstStyle/>
                    <a:p>
                      <a:pPr algn="ctr"/>
                      <a:r>
                        <a:rPr lang="ru-RU" sz="1000" dirty="0">
                          <a:latin typeface="Times New Roman" panose="02020603050405020304" pitchFamily="18" charset="0"/>
                          <a:cs typeface="Times New Roman" panose="02020603050405020304" pitchFamily="18" charset="0"/>
                        </a:rPr>
                        <a:t>2</a:t>
                      </a:r>
                    </a:p>
                  </a:txBody>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Ремонт сетей водоснабжения</a:t>
                      </a:r>
                    </a:p>
                    <a:p>
                      <a:endParaRPr lang="ru-RU" sz="1000" dirty="0">
                        <a:latin typeface="Times New Roman" panose="02020603050405020304" pitchFamily="18" charset="0"/>
                        <a:cs typeface="Times New Roman" panose="02020603050405020304" pitchFamily="18" charset="0"/>
                      </a:endParaRPr>
                    </a:p>
                  </a:txBody>
                  <a:tcPr anchor="ctr"/>
                </a:tc>
                <a:tc>
                  <a:txBody>
                    <a:bodyPr/>
                    <a:lstStyle/>
                    <a:p>
                      <a:r>
                        <a:rPr lang="ru-RU" sz="1000" dirty="0" err="1">
                          <a:latin typeface="Times New Roman" panose="02020603050405020304" pitchFamily="18" charset="0"/>
                          <a:cs typeface="Times New Roman" panose="02020603050405020304" pitchFamily="18" charset="0"/>
                        </a:rPr>
                        <a:t>с.Анучино</a:t>
                      </a: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13063168,09</a:t>
                      </a:r>
                    </a:p>
                  </a:txBody>
                  <a:tcPr/>
                </a:tc>
                <a:tc>
                  <a:txBody>
                    <a:bodyPr/>
                    <a:lstStyle/>
                    <a:p>
                      <a:pPr algn="ctr"/>
                      <a:r>
                        <a:rPr lang="ru-RU" sz="1000" dirty="0">
                          <a:latin typeface="Times New Roman" panose="02020603050405020304" pitchFamily="18" charset="0"/>
                          <a:cs typeface="Times New Roman" panose="02020603050405020304" pitchFamily="18" charset="0"/>
                        </a:rPr>
                        <a:t>12932536,41</a:t>
                      </a:r>
                    </a:p>
                  </a:txBody>
                  <a:tcPr/>
                </a:tc>
                <a:tc>
                  <a:txBody>
                    <a:bodyPr/>
                    <a:lstStyle/>
                    <a:p>
                      <a:pPr algn="ctr"/>
                      <a:r>
                        <a:rPr lang="ru-RU" sz="1000" dirty="0">
                          <a:latin typeface="Times New Roman" panose="02020603050405020304" pitchFamily="18" charset="0"/>
                          <a:cs typeface="Times New Roman" panose="02020603050405020304" pitchFamily="18" charset="0"/>
                        </a:rPr>
                        <a:t>130631,68</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13864803"/>
                  </a:ext>
                </a:extLst>
              </a:tr>
              <a:tr h="352631">
                <a:tc>
                  <a:txBody>
                    <a:bodyPr/>
                    <a:lstStyle/>
                    <a:p>
                      <a:pPr algn="ctr"/>
                      <a:r>
                        <a:rPr lang="ru-RU" sz="1000" dirty="0">
                          <a:latin typeface="Times New Roman" panose="02020603050405020304" pitchFamily="18" charset="0"/>
                          <a:cs typeface="Times New Roman" panose="02020603050405020304" pitchFamily="18" charset="0"/>
                        </a:rPr>
                        <a:t>3</a:t>
                      </a:r>
                    </a:p>
                  </a:txBody>
                  <a:tcPr/>
                </a:tc>
                <a:tc vMerge="1">
                  <a:txBody>
                    <a:bodyPr/>
                    <a:lstStyle/>
                    <a:p>
                      <a:endParaRPr lang="ru-RU"/>
                    </a:p>
                  </a:txBody>
                  <a:tcPr/>
                </a:tc>
                <a:tc>
                  <a:txBody>
                    <a:bodyPr/>
                    <a:lstStyle/>
                    <a:p>
                      <a:r>
                        <a:rPr lang="ru-RU" sz="1000" dirty="0" err="1">
                          <a:latin typeface="Times New Roman" panose="02020603050405020304" pitchFamily="18" charset="0"/>
                          <a:cs typeface="Times New Roman" panose="02020603050405020304" pitchFamily="18" charset="0"/>
                        </a:rPr>
                        <a:t>с.Тихоречное</a:t>
                      </a: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8069543,00</a:t>
                      </a:r>
                    </a:p>
                  </a:txBody>
                  <a:tcPr/>
                </a:tc>
                <a:tc>
                  <a:txBody>
                    <a:bodyPr/>
                    <a:lstStyle/>
                    <a:p>
                      <a:pPr algn="ctr"/>
                      <a:r>
                        <a:rPr lang="ru-RU" sz="1000" dirty="0">
                          <a:latin typeface="Times New Roman" panose="02020603050405020304" pitchFamily="18" charset="0"/>
                          <a:cs typeface="Times New Roman" panose="02020603050405020304" pitchFamily="18" charset="0"/>
                        </a:rPr>
                        <a:t>7988846,78</a:t>
                      </a:r>
                    </a:p>
                  </a:txBody>
                  <a:tcPr/>
                </a:tc>
                <a:tc>
                  <a:txBody>
                    <a:bodyPr/>
                    <a:lstStyle/>
                    <a:p>
                      <a:pPr algn="ctr"/>
                      <a:r>
                        <a:rPr lang="ru-RU" sz="1000" dirty="0">
                          <a:latin typeface="Times New Roman" panose="02020603050405020304" pitchFamily="18" charset="0"/>
                          <a:cs typeface="Times New Roman" panose="02020603050405020304" pitchFamily="18" charset="0"/>
                        </a:rPr>
                        <a:t>80696,22</a:t>
                      </a:r>
                    </a:p>
                  </a:txBody>
                  <a:tcPr/>
                </a:tc>
                <a:tc>
                  <a:txBody>
                    <a:bodyPr/>
                    <a:lstStyle/>
                    <a:p>
                      <a:pPr algn="ctr"/>
                      <a:r>
                        <a:rPr lang="ru-RU" sz="1000" dirty="0">
                          <a:latin typeface="Times New Roman" panose="02020603050405020304" pitchFamily="18" charset="0"/>
                          <a:cs typeface="Times New Roman" panose="02020603050405020304" pitchFamily="18" charset="0"/>
                        </a:rPr>
                        <a:t>8069543,00</a:t>
                      </a:r>
                    </a:p>
                  </a:txBody>
                  <a:tcPr/>
                </a:tc>
                <a:tc>
                  <a:txBody>
                    <a:bodyPr/>
                    <a:lstStyle/>
                    <a:p>
                      <a:pPr algn="ctr"/>
                      <a:r>
                        <a:rPr lang="ru-RU" sz="1000" dirty="0">
                          <a:latin typeface="Times New Roman" panose="02020603050405020304" pitchFamily="18" charset="0"/>
                          <a:cs typeface="Times New Roman" panose="02020603050405020304" pitchFamily="18" charset="0"/>
                        </a:rPr>
                        <a:t>7988846,78</a:t>
                      </a:r>
                    </a:p>
                  </a:txBody>
                  <a:tcPr/>
                </a:tc>
                <a:tc>
                  <a:txBody>
                    <a:bodyPr/>
                    <a:lstStyle/>
                    <a:p>
                      <a:pPr algn="ctr"/>
                      <a:r>
                        <a:rPr lang="ru-RU" sz="1000" dirty="0">
                          <a:latin typeface="Times New Roman" panose="02020603050405020304" pitchFamily="18" charset="0"/>
                          <a:cs typeface="Times New Roman" panose="02020603050405020304" pitchFamily="18" charset="0"/>
                        </a:rPr>
                        <a:t>80696,22</a:t>
                      </a:r>
                    </a:p>
                  </a:txBody>
                  <a:tcPr/>
                </a:tc>
                <a:extLst>
                  <a:ext uri="{0D108BD9-81ED-4DB2-BD59-A6C34878D82A}">
                    <a16:rowId xmlns:a16="http://schemas.microsoft.com/office/drawing/2014/main" val="50950850"/>
                  </a:ext>
                </a:extLst>
              </a:tr>
              <a:tr h="370840">
                <a:tc>
                  <a:txBody>
                    <a:bodyPr/>
                    <a:lstStyle/>
                    <a:p>
                      <a:pPr algn="ctr"/>
                      <a:r>
                        <a:rPr lang="ru-RU" sz="1000" dirty="0">
                          <a:latin typeface="Times New Roman" panose="02020603050405020304" pitchFamily="18" charset="0"/>
                          <a:cs typeface="Times New Roman" panose="02020603050405020304" pitchFamily="18" charset="0"/>
                        </a:rPr>
                        <a:t>4</a:t>
                      </a:r>
                    </a:p>
                  </a:txBody>
                  <a:tcPr/>
                </a:tc>
                <a:tc>
                  <a:txBody>
                    <a:bodyPr/>
                    <a:lstStyle/>
                    <a:p>
                      <a:r>
                        <a:rPr lang="ru-RU" sz="1000" dirty="0">
                          <a:latin typeface="Times New Roman" panose="02020603050405020304" pitchFamily="18" charset="0"/>
                          <a:cs typeface="Times New Roman" panose="02020603050405020304" pitchFamily="18" charset="0"/>
                        </a:rPr>
                        <a:t>Ремонт школы </a:t>
                      </a:r>
                      <a:r>
                        <a:rPr lang="ru-RU" sz="1000" dirty="0" err="1">
                          <a:latin typeface="Times New Roman" panose="02020603050405020304" pitchFamily="18" charset="0"/>
                          <a:cs typeface="Times New Roman" panose="02020603050405020304" pitchFamily="18" charset="0"/>
                        </a:rPr>
                        <a:t>Пуховский</a:t>
                      </a:r>
                      <a:r>
                        <a:rPr lang="ru-RU" sz="1000" dirty="0">
                          <a:latin typeface="Times New Roman" panose="02020603050405020304" pitchFamily="18" charset="0"/>
                          <a:cs typeface="Times New Roman" panose="02020603050405020304" pitchFamily="18" charset="0"/>
                        </a:rPr>
                        <a:t> филиал МБОУ школы </a:t>
                      </a:r>
                      <a:r>
                        <a:rPr lang="ru-RU" sz="1000" dirty="0" err="1">
                          <a:latin typeface="Times New Roman" panose="02020603050405020304" pitchFamily="18" charset="0"/>
                          <a:cs typeface="Times New Roman" panose="02020603050405020304" pitchFamily="18" charset="0"/>
                        </a:rPr>
                        <a:t>с.Чернышевка</a:t>
                      </a:r>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err="1">
                          <a:latin typeface="Times New Roman" panose="02020603050405020304" pitchFamily="18" charset="0"/>
                          <a:cs typeface="Times New Roman" panose="02020603050405020304" pitchFamily="18" charset="0"/>
                        </a:rPr>
                        <a:t>С.Пухово</a:t>
                      </a:r>
                      <a:r>
                        <a:rPr lang="ru-RU" sz="1000" dirty="0">
                          <a:latin typeface="Times New Roman" panose="02020603050405020304" pitchFamily="18" charset="0"/>
                          <a:cs typeface="Times New Roman" panose="02020603050405020304" pitchFamily="18" charset="0"/>
                        </a:rPr>
                        <a:t> </a:t>
                      </a:r>
                      <a:r>
                        <a:rPr lang="ru-RU" sz="1000" dirty="0" err="1">
                          <a:latin typeface="Times New Roman" panose="02020603050405020304" pitchFamily="18" charset="0"/>
                          <a:cs typeface="Times New Roman" panose="02020603050405020304" pitchFamily="18" charset="0"/>
                        </a:rPr>
                        <a:t>ул.Школьная</a:t>
                      </a:r>
                      <a:r>
                        <a:rPr lang="ru-RU" sz="1000" dirty="0">
                          <a:latin typeface="Times New Roman" panose="02020603050405020304" pitchFamily="18" charset="0"/>
                          <a:cs typeface="Times New Roman" panose="02020603050405020304" pitchFamily="18" charset="0"/>
                        </a:rPr>
                        <a:t> д.1</a:t>
                      </a:r>
                    </a:p>
                  </a:txBody>
                  <a:tcPr/>
                </a:tc>
                <a:tc>
                  <a:txBody>
                    <a:bodyPr/>
                    <a:lstStyle/>
                    <a:p>
                      <a:pPr algn="ctr"/>
                      <a:r>
                        <a:rPr lang="ru-RU" sz="1000" dirty="0">
                          <a:latin typeface="Times New Roman" panose="02020603050405020304" pitchFamily="18" charset="0"/>
                          <a:cs typeface="Times New Roman" panose="02020603050405020304" pitchFamily="18" charset="0"/>
                        </a:rPr>
                        <a:t>27434774,00</a:t>
                      </a:r>
                    </a:p>
                  </a:txBody>
                  <a:tcPr/>
                </a:tc>
                <a:tc>
                  <a:txBody>
                    <a:bodyPr/>
                    <a:lstStyle/>
                    <a:p>
                      <a:pPr algn="ctr"/>
                      <a:r>
                        <a:rPr lang="ru-RU" sz="1000" dirty="0">
                          <a:latin typeface="Times New Roman" panose="02020603050405020304" pitchFamily="18" charset="0"/>
                          <a:cs typeface="Times New Roman" panose="02020603050405020304" pitchFamily="18" charset="0"/>
                        </a:rPr>
                        <a:t>19204341,98</a:t>
                      </a:r>
                    </a:p>
                  </a:txBody>
                  <a:tcPr/>
                </a:tc>
                <a:tc>
                  <a:txBody>
                    <a:bodyPr/>
                    <a:lstStyle/>
                    <a:p>
                      <a:pPr algn="ctr"/>
                      <a:r>
                        <a:rPr lang="ru-RU" sz="1000" dirty="0">
                          <a:latin typeface="Times New Roman" panose="02020603050405020304" pitchFamily="18" charset="0"/>
                          <a:cs typeface="Times New Roman" panose="02020603050405020304" pitchFamily="18" charset="0"/>
                        </a:rPr>
                        <a:t>8230432,02</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298910711"/>
                  </a:ext>
                </a:extLst>
              </a:tr>
              <a:tr h="370840">
                <a:tc>
                  <a:txBody>
                    <a:bodyPr/>
                    <a:lstStyle/>
                    <a:p>
                      <a:pPr algn="ctr"/>
                      <a:r>
                        <a:rPr lang="ru-RU" sz="1000" dirty="0">
                          <a:latin typeface="Times New Roman" panose="02020603050405020304" pitchFamily="18" charset="0"/>
                          <a:cs typeface="Times New Roman" panose="02020603050405020304" pitchFamily="18" charset="0"/>
                        </a:rPr>
                        <a:t>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Устройство уличного освещения</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населенные пункты округа</a:t>
                      </a:r>
                    </a:p>
                  </a:txBody>
                  <a:tcPr/>
                </a:tc>
                <a:tc>
                  <a:txBody>
                    <a:bodyPr/>
                    <a:lstStyle/>
                    <a:p>
                      <a:pPr algn="ctr"/>
                      <a:r>
                        <a:rPr lang="ru-RU" sz="1000" dirty="0">
                          <a:latin typeface="Times New Roman" panose="02020603050405020304" pitchFamily="18" charset="0"/>
                          <a:cs typeface="Times New Roman" panose="02020603050405020304" pitchFamily="18" charset="0"/>
                        </a:rPr>
                        <a:t>5000000,00</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5000000,00</a:t>
                      </a:r>
                    </a:p>
                  </a:txBody>
                  <a:tcPr/>
                </a:tc>
                <a:tc>
                  <a:txBody>
                    <a:bodyPr/>
                    <a:lstStyle/>
                    <a:p>
                      <a:pPr algn="ctr"/>
                      <a:r>
                        <a:rPr lang="ru-RU" sz="1000" dirty="0">
                          <a:latin typeface="Times New Roman" panose="02020603050405020304" pitchFamily="18" charset="0"/>
                          <a:cs typeface="Times New Roman" panose="02020603050405020304" pitchFamily="18" charset="0"/>
                        </a:rPr>
                        <a:t>3000000,00</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3000000,00</a:t>
                      </a:r>
                    </a:p>
                  </a:txBody>
                  <a:tcPr/>
                </a:tc>
                <a:tc>
                  <a:txBody>
                    <a:bodyPr/>
                    <a:lstStyle/>
                    <a:p>
                      <a:pPr algn="ctr"/>
                      <a:r>
                        <a:rPr lang="ru-RU" sz="1000" dirty="0">
                          <a:latin typeface="Times New Roman" panose="02020603050405020304" pitchFamily="18" charset="0"/>
                          <a:cs typeface="Times New Roman" panose="02020603050405020304" pitchFamily="18" charset="0"/>
                        </a:rPr>
                        <a:t>3000000,00</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3000000,00</a:t>
                      </a:r>
                    </a:p>
                  </a:txBody>
                  <a:tcPr/>
                </a:tc>
                <a:extLst>
                  <a:ext uri="{0D108BD9-81ED-4DB2-BD59-A6C34878D82A}">
                    <a16:rowId xmlns:a16="http://schemas.microsoft.com/office/drawing/2014/main" val="3904773404"/>
                  </a:ext>
                </a:extLst>
              </a:tr>
              <a:tr h="370840">
                <a:tc>
                  <a:txBody>
                    <a:bodyPr/>
                    <a:lstStyle/>
                    <a:p>
                      <a:pPr algn="ctr"/>
                      <a:r>
                        <a:rPr lang="ru-RU" sz="1000" dirty="0">
                          <a:latin typeface="Times New Roman" panose="02020603050405020304" pitchFamily="18" charset="0"/>
                          <a:cs typeface="Times New Roman" panose="02020603050405020304" pitchFamily="18" charset="0"/>
                        </a:rPr>
                        <a:t>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Благоустройство придомовых территорий</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err="1">
                          <a:latin typeface="Times New Roman" panose="02020603050405020304" pitchFamily="18" charset="0"/>
                          <a:cs typeface="Times New Roman" panose="02020603050405020304" pitchFamily="18" charset="0"/>
                        </a:rPr>
                        <a:t>С.Чернышевка</a:t>
                      </a: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3878100,00</a:t>
                      </a:r>
                    </a:p>
                  </a:txBody>
                  <a:tcPr/>
                </a:tc>
                <a:tc>
                  <a:txBody>
                    <a:bodyPr/>
                    <a:lstStyle/>
                    <a:p>
                      <a:pPr algn="ctr"/>
                      <a:r>
                        <a:rPr lang="ru-RU" sz="1000" dirty="0">
                          <a:latin typeface="Times New Roman" panose="02020603050405020304" pitchFamily="18" charset="0"/>
                          <a:cs typeface="Times New Roman" panose="02020603050405020304" pitchFamily="18" charset="0"/>
                        </a:rPr>
                        <a:t>3839317,60</a:t>
                      </a:r>
                    </a:p>
                  </a:txBody>
                  <a:tcPr/>
                </a:tc>
                <a:tc>
                  <a:txBody>
                    <a:bodyPr/>
                    <a:lstStyle/>
                    <a:p>
                      <a:pPr algn="ctr"/>
                      <a:r>
                        <a:rPr lang="ru-RU" sz="1000" dirty="0">
                          <a:latin typeface="Times New Roman" panose="02020603050405020304" pitchFamily="18" charset="0"/>
                          <a:cs typeface="Times New Roman" panose="02020603050405020304" pitchFamily="18" charset="0"/>
                        </a:rPr>
                        <a:t>38782,40</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757999831"/>
                  </a:ext>
                </a:extLst>
              </a:tr>
            </a:tbl>
          </a:graphicData>
        </a:graphic>
      </p:graphicFrame>
      <p:sp>
        <p:nvSpPr>
          <p:cNvPr id="4" name="TextBox 3">
            <a:extLst>
              <a:ext uri="{FF2B5EF4-FFF2-40B4-BE49-F238E27FC236}">
                <a16:creationId xmlns:a16="http://schemas.microsoft.com/office/drawing/2014/main" id="{8E0DF962-7B15-6AE2-5B8C-F02C1ABB4EED}"/>
              </a:ext>
            </a:extLst>
          </p:cNvPr>
          <p:cNvSpPr txBox="1"/>
          <p:nvPr/>
        </p:nvSpPr>
        <p:spPr>
          <a:xfrm>
            <a:off x="4271117" y="246390"/>
            <a:ext cx="2297464" cy="261610"/>
          </a:xfrm>
          <a:prstGeom prst="rect">
            <a:avLst/>
          </a:prstGeom>
          <a:noFill/>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7030A0"/>
                </a:solidFill>
                <a:uLnTx/>
                <a:uFillTx/>
                <a:latin typeface="Times New Roman" panose="02020603050405020304" pitchFamily="18" charset="0"/>
                <a:ea typeface="+mn-ea"/>
                <a:cs typeface="Times New Roman" panose="02020603050405020304" pitchFamily="18" charset="0"/>
              </a:rPr>
              <a:t>Социально-значимые проекты</a:t>
            </a:r>
          </a:p>
        </p:txBody>
      </p:sp>
    </p:spTree>
    <p:extLst>
      <p:ext uri="{BB962C8B-B14F-4D97-AF65-F5344CB8AC3E}">
        <p14:creationId xmlns:p14="http://schemas.microsoft.com/office/powerpoint/2010/main" val="166393757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BE8371A-EC66-B89F-0A3B-27F05D5AFC5F}"/>
              </a:ext>
            </a:extLst>
          </p:cNvPr>
          <p:cNvPicPr>
            <a:picLocks noChangeAspect="1"/>
          </p:cNvPicPr>
          <p:nvPr/>
        </p:nvPicPr>
        <p:blipFill>
          <a:blip r:embed="rId2"/>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9D89F2C4-14C6-3985-174E-63E23D3C223A}"/>
              </a:ext>
            </a:extLst>
          </p:cNvPr>
          <p:cNvPicPr>
            <a:picLocks noChangeAspect="1"/>
          </p:cNvPicPr>
          <p:nvPr/>
        </p:nvPicPr>
        <p:blipFill>
          <a:blip r:embed="rId3"/>
          <a:stretch>
            <a:fillRect/>
          </a:stretch>
        </p:blipFill>
        <p:spPr>
          <a:xfrm>
            <a:off x="433793" y="367193"/>
            <a:ext cx="2469698" cy="1821765"/>
          </a:xfrm>
          <a:prstGeom prst="rect">
            <a:avLst/>
          </a:prstGeom>
        </p:spPr>
      </p:pic>
      <p:sp>
        <p:nvSpPr>
          <p:cNvPr id="4" name="TextBox 3">
            <a:extLst>
              <a:ext uri="{FF2B5EF4-FFF2-40B4-BE49-F238E27FC236}">
                <a16:creationId xmlns:a16="http://schemas.microsoft.com/office/drawing/2014/main" id="{70203022-8608-BC21-54C0-4F236C4E0099}"/>
              </a:ext>
            </a:extLst>
          </p:cNvPr>
          <p:cNvSpPr txBox="1"/>
          <p:nvPr/>
        </p:nvSpPr>
        <p:spPr>
          <a:xfrm>
            <a:off x="2905926" y="469782"/>
            <a:ext cx="9128037" cy="769441"/>
          </a:xfrm>
          <a:prstGeom prst="rect">
            <a:avLst/>
          </a:prstGeom>
          <a:noFill/>
        </p:spPr>
        <p:txBody>
          <a:bodyPr wrap="square">
            <a:spAutoFit/>
          </a:bodyPr>
          <a:lstStyle/>
          <a:p>
            <a:pPr indent="450215" algn="just"/>
            <a:r>
              <a:rPr lang="ru-RU" sz="1100" b="1" dirty="0">
                <a:solidFill>
                  <a:srgbClr val="6600FF"/>
                </a:solidFill>
                <a:effectLst/>
                <a:latin typeface="Times New Roman" panose="02020603050405020304" pitchFamily="18" charset="0"/>
                <a:ea typeface="Times New Roman" panose="02020603050405020304" pitchFamily="18" charset="0"/>
              </a:rPr>
              <a:t>Конкурс «Твой проект» </a:t>
            </a:r>
            <a:r>
              <a:rPr lang="ru-RU" sz="1100" b="0" dirty="0">
                <a:effectLst/>
                <a:latin typeface="Times New Roman" panose="02020603050405020304" pitchFamily="18" charset="0"/>
                <a:ea typeface="Times New Roman" panose="02020603050405020304" pitchFamily="18" charset="0"/>
              </a:rPr>
              <a:t>– один из составляющих механизма инициативного бюджетирования, направленного на создание комфортной городской среды и улучшение жизни людей (благоустройство территорий, ремонт дорог, организация освещения, водоснабжения, спортивные площадки и т.д.) </a:t>
            </a:r>
          </a:p>
          <a:p>
            <a:pPr indent="450215" algn="just"/>
            <a:r>
              <a:rPr lang="ru-RU" sz="1100" dirty="0">
                <a:latin typeface="Times New Roman" panose="02020603050405020304" pitchFamily="18" charset="0"/>
                <a:ea typeface="Times New Roman" panose="02020603050405020304" pitchFamily="18" charset="0"/>
              </a:rPr>
              <a:t>На конкурс было подано 11 заявок.</a:t>
            </a:r>
            <a:endParaRPr lang="ru-RU" sz="1100"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FFAA2F82-9692-DD3A-92B8-E4BA25B9E7DF}"/>
              </a:ext>
            </a:extLst>
          </p:cNvPr>
          <p:cNvSpPr txBox="1"/>
          <p:nvPr/>
        </p:nvSpPr>
        <p:spPr>
          <a:xfrm>
            <a:off x="3061529" y="1264612"/>
            <a:ext cx="8972433" cy="769441"/>
          </a:xfrm>
          <a:prstGeom prst="rect">
            <a:avLst/>
          </a:prstGeom>
          <a:noFill/>
        </p:spPr>
        <p:txBody>
          <a:bodyPr wrap="square">
            <a:spAutoFit/>
          </a:bodyPr>
          <a:lstStyle/>
          <a:p>
            <a:r>
              <a:rPr lang="ru-RU" sz="1100" b="1" i="0" dirty="0">
                <a:solidFill>
                  <a:srgbClr val="6600FF"/>
                </a:solidFill>
                <a:effectLst/>
                <a:latin typeface="Times New Roman" panose="02020603050405020304" pitchFamily="18" charset="0"/>
                <a:cs typeface="Times New Roman" panose="02020603050405020304" pitchFamily="18" charset="0"/>
              </a:rPr>
              <a:t>         Конкурс «Молодежный бюджет» </a:t>
            </a:r>
            <a:r>
              <a:rPr lang="ru-RU" sz="1100" b="0" i="0" dirty="0">
                <a:solidFill>
                  <a:srgbClr val="040C28"/>
                </a:solidFill>
                <a:effectLst/>
                <a:latin typeface="Times New Roman" panose="02020603050405020304" pitchFamily="18" charset="0"/>
                <a:cs typeface="Times New Roman" panose="02020603050405020304" pitchFamily="18" charset="0"/>
              </a:rPr>
              <a:t>-</a:t>
            </a:r>
            <a:r>
              <a:rPr lang="ru-RU" sz="1100" b="0" i="0" dirty="0">
                <a:solidFill>
                  <a:srgbClr val="1F1F1F"/>
                </a:solidFill>
                <a:effectLst/>
                <a:latin typeface="Times New Roman" panose="02020603050405020304" pitchFamily="18" charset="0"/>
                <a:cs typeface="Times New Roman" panose="02020603050405020304" pitchFamily="18" charset="0"/>
              </a:rPr>
              <a:t> э</a:t>
            </a:r>
            <a:r>
              <a:rPr lang="ru-RU" sz="1100" b="0" i="0" dirty="0">
                <a:solidFill>
                  <a:srgbClr val="040C28"/>
                </a:solidFill>
                <a:effectLst/>
                <a:latin typeface="Times New Roman" panose="02020603050405020304" pitchFamily="18" charset="0"/>
                <a:cs typeface="Times New Roman" panose="02020603050405020304" pitchFamily="18" charset="0"/>
              </a:rPr>
              <a:t>то</a:t>
            </a:r>
            <a:r>
              <a:rPr lang="ru-RU" sz="1100" b="0" i="0" dirty="0">
                <a:solidFill>
                  <a:srgbClr val="1F1F1F"/>
                </a:solidFill>
                <a:effectLst/>
                <a:latin typeface="Times New Roman" panose="02020603050405020304" pitchFamily="18" charset="0"/>
                <a:cs typeface="Times New Roman" panose="02020603050405020304" pitchFamily="18" charset="0"/>
              </a:rPr>
              <a:t> комплекс мероприятий, направленных на вовлечение учащихся 9-11 классов в решение вопросов местного значения, а также на повышение финансовой и бюджетной грамотности и развитие финансовой активности молодого поколения.</a:t>
            </a:r>
          </a:p>
          <a:p>
            <a:r>
              <a:rPr lang="ru-RU" sz="1100" dirty="0">
                <a:solidFill>
                  <a:srgbClr val="1F1F1F"/>
                </a:solidFill>
                <a:latin typeface="Times New Roman" panose="02020603050405020304" pitchFamily="18" charset="0"/>
                <a:cs typeface="Times New Roman" panose="02020603050405020304" pitchFamily="18" charset="0"/>
              </a:rPr>
              <a:t>         На конкурс было подано 3 заявки.</a:t>
            </a:r>
            <a:endParaRPr lang="ru-RU" sz="1100" b="0" i="0" dirty="0">
              <a:solidFill>
                <a:srgbClr val="1F1F1F"/>
              </a:solidFill>
              <a:effectLst/>
              <a:latin typeface="Times New Roman" panose="02020603050405020304" pitchFamily="18" charset="0"/>
              <a:cs typeface="Times New Roman" panose="02020603050405020304" pitchFamily="18" charset="0"/>
            </a:endParaRPr>
          </a:p>
          <a:p>
            <a:r>
              <a:rPr lang="ru-RU" sz="1100" dirty="0">
                <a:solidFill>
                  <a:srgbClr val="1F1F1F"/>
                </a:solidFill>
                <a:latin typeface="Times New Roman" panose="02020603050405020304" pitchFamily="18" charset="0"/>
                <a:cs typeface="Times New Roman" panose="02020603050405020304" pitchFamily="18" charset="0"/>
              </a:rPr>
              <a:t>  </a:t>
            </a:r>
            <a:endParaRPr lang="ru-RU" sz="1100" dirty="0">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D99E3975-9A2E-DECD-8537-C5A9CA524C94}"/>
              </a:ext>
            </a:extLst>
          </p:cNvPr>
          <p:cNvPicPr>
            <a:picLocks noChangeAspect="1"/>
          </p:cNvPicPr>
          <p:nvPr/>
        </p:nvPicPr>
        <p:blipFill>
          <a:blip r:embed="rId4"/>
          <a:stretch>
            <a:fillRect/>
          </a:stretch>
        </p:blipFill>
        <p:spPr>
          <a:xfrm>
            <a:off x="372451" y="3006209"/>
            <a:ext cx="2533475" cy="1565791"/>
          </a:xfrm>
          <a:prstGeom prst="rect">
            <a:avLst/>
          </a:prstGeom>
        </p:spPr>
      </p:pic>
      <p:sp>
        <p:nvSpPr>
          <p:cNvPr id="7" name="TextBox 6">
            <a:extLst>
              <a:ext uri="{FF2B5EF4-FFF2-40B4-BE49-F238E27FC236}">
                <a16:creationId xmlns:a16="http://schemas.microsoft.com/office/drawing/2014/main" id="{697C470C-6550-FFFC-5822-10F897CD3395}"/>
              </a:ext>
            </a:extLst>
          </p:cNvPr>
          <p:cNvSpPr txBox="1"/>
          <p:nvPr/>
        </p:nvSpPr>
        <p:spPr>
          <a:xfrm>
            <a:off x="2987181" y="3181837"/>
            <a:ext cx="8972433" cy="938719"/>
          </a:xfrm>
          <a:prstGeom prst="rect">
            <a:avLst/>
          </a:prstGeom>
          <a:noFill/>
        </p:spPr>
        <p:txBody>
          <a:bodyPr wrap="square">
            <a:spAutoFit/>
          </a:bodyPr>
          <a:lstStyle/>
          <a:p>
            <a:pPr algn="l" fontAlgn="base" latinLnBrk="0"/>
            <a:r>
              <a:rPr lang="ru-RU" sz="1100" b="1" i="0" u="none" strike="noStrike" dirty="0">
                <a:solidFill>
                  <a:srgbClr val="6600FF"/>
                </a:solidFill>
                <a:effectLst/>
                <a:latin typeface="Times New Roman" panose="02020603050405020304" pitchFamily="18" charset="0"/>
                <a:cs typeface="Times New Roman" panose="02020603050405020304" pitchFamily="18" charset="0"/>
              </a:rPr>
              <a:t>      Финансовая грамотность </a:t>
            </a:r>
            <a:r>
              <a:rPr lang="ru-RU" sz="1100" b="0" i="0" u="none" strike="noStrike" dirty="0">
                <a:solidFill>
                  <a:srgbClr val="000000"/>
                </a:solidFill>
                <a:effectLst/>
                <a:latin typeface="Times New Roman" panose="02020603050405020304" pitchFamily="18" charset="0"/>
                <a:cs typeface="Times New Roman" panose="02020603050405020304" pitchFamily="18" charset="0"/>
              </a:rPr>
              <a:t>— это знания о том, как двигаться к денежному благополучию, справляться с кризисами и уменьшать уровень стресса, связанного с деньгами, пользоваться финансовыми продуктами. И умение применять эти знания.</a:t>
            </a:r>
          </a:p>
          <a:p>
            <a:r>
              <a:rPr lang="ru-RU" sz="1100" dirty="0">
                <a:latin typeface="Times New Roman" panose="02020603050405020304" pitchFamily="18" charset="0"/>
                <a:cs typeface="Times New Roman" panose="02020603050405020304" pitchFamily="18" charset="0"/>
              </a:rPr>
              <a:t>Финансовое управление поддерживает проект по повышению финансовой грамотности, размещая информацию направленную на повышение финансовой грамотности населения.</a:t>
            </a:r>
          </a:p>
          <a:p>
            <a:r>
              <a:rPr lang="ru-RU" sz="1100" dirty="0">
                <a:latin typeface="Times New Roman" panose="02020603050405020304" pitchFamily="18" charset="0"/>
                <a:cs typeface="Times New Roman" panose="02020603050405020304" pitchFamily="18" charset="0"/>
              </a:rPr>
              <a:t>Ознакомиться с данной информацией можно по ссылке: </a:t>
            </a:r>
            <a:r>
              <a:rPr lang="en-US" sz="1100" dirty="0">
                <a:latin typeface="Times New Roman" panose="02020603050405020304" pitchFamily="18" charset="0"/>
                <a:cs typeface="Times New Roman" panose="02020603050405020304" pitchFamily="18" charset="0"/>
                <a:hlinkClick r:id="rId5"/>
              </a:rPr>
              <a:t>https://www.</a:t>
            </a:r>
            <a:r>
              <a:rPr lang="ru-RU" sz="1100" dirty="0" err="1">
                <a:latin typeface="Times New Roman" panose="02020603050405020304" pitchFamily="18" charset="0"/>
                <a:cs typeface="Times New Roman" panose="02020603050405020304" pitchFamily="18" charset="0"/>
                <a:hlinkClick r:id="rId5"/>
              </a:rPr>
              <a:t>анучинский.рф</a:t>
            </a:r>
            <a:r>
              <a:rPr lang="ru-RU" sz="1100" dirty="0">
                <a:latin typeface="Times New Roman" panose="02020603050405020304" pitchFamily="18" charset="0"/>
                <a:cs typeface="Times New Roman" panose="02020603050405020304" pitchFamily="18" charset="0"/>
                <a:hlinkClick r:id="rId5"/>
              </a:rPr>
              <a:t>/</a:t>
            </a:r>
            <a:r>
              <a:rPr lang="en-US" sz="1100" dirty="0">
                <a:latin typeface="Times New Roman" panose="02020603050405020304" pitchFamily="18" charset="0"/>
                <a:cs typeface="Times New Roman" panose="02020603050405020304" pitchFamily="18" charset="0"/>
                <a:hlinkClick r:id="rId5"/>
              </a:rPr>
              <a:t>okrug/</a:t>
            </a:r>
            <a:r>
              <a:rPr lang="en-US" sz="1100" dirty="0" err="1">
                <a:latin typeface="Times New Roman" panose="02020603050405020304" pitchFamily="18" charset="0"/>
                <a:cs typeface="Times New Roman" panose="02020603050405020304" pitchFamily="18" charset="0"/>
                <a:hlinkClick r:id="rId5"/>
              </a:rPr>
              <a:t>finansovaya-gramotnost</a:t>
            </a:r>
            <a:r>
              <a:rPr lang="en-US" sz="1100" dirty="0">
                <a:latin typeface="Times New Roman" panose="02020603050405020304" pitchFamily="18" charset="0"/>
                <a:cs typeface="Times New Roman" panose="02020603050405020304" pitchFamily="18" charset="0"/>
                <a:hlinkClick r:id="rId5"/>
              </a:rPr>
              <a:t>/</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112025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7D46414-A151-2AD5-0A1C-127BDEBA787F}"/>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скругленные углы 2">
            <a:extLst>
              <a:ext uri="{FF2B5EF4-FFF2-40B4-BE49-F238E27FC236}">
                <a16:creationId xmlns:a16="http://schemas.microsoft.com/office/drawing/2014/main" id="{0202EC5A-2768-9E3B-1FE1-54AD6D2C7484}"/>
              </a:ext>
            </a:extLst>
          </p:cNvPr>
          <p:cNvSpPr/>
          <p:nvPr/>
        </p:nvSpPr>
        <p:spPr>
          <a:xfrm>
            <a:off x="763398" y="385893"/>
            <a:ext cx="10377182" cy="5956184"/>
          </a:xfrm>
          <a:prstGeom prst="roundRect">
            <a:avLst/>
          </a:prstGeom>
          <a:solidFill>
            <a:srgbClr val="FFF3F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rgbClr val="7030A0"/>
                </a:solidFill>
                <a:latin typeface="Times New Roman" panose="02020603050405020304" pitchFamily="18" charset="0"/>
                <a:cs typeface="Times New Roman" panose="02020603050405020304" pitchFamily="18" charset="0"/>
              </a:rPr>
              <a:t>Спасибо за внимание !</a:t>
            </a:r>
          </a:p>
          <a:p>
            <a:pPr algn="ctr"/>
            <a:endParaRPr lang="ru-RU" sz="2000" b="1" dirty="0">
              <a:solidFill>
                <a:srgbClr val="7030A0"/>
              </a:solidFill>
              <a:latin typeface="Times New Roman" panose="02020603050405020304" pitchFamily="18" charset="0"/>
              <a:cs typeface="Times New Roman" panose="02020603050405020304" pitchFamily="18" charset="0"/>
            </a:endParaRPr>
          </a:p>
          <a:p>
            <a:pPr algn="ctr"/>
            <a:r>
              <a:rPr lang="ru-RU" sz="2000" b="1" dirty="0">
                <a:solidFill>
                  <a:srgbClr val="7030A0"/>
                </a:solidFill>
                <a:latin typeface="Times New Roman" panose="02020603050405020304" pitchFamily="18" charset="0"/>
                <a:cs typeface="Times New Roman" panose="02020603050405020304" pitchFamily="18" charset="0"/>
              </a:rPr>
              <a:t>Контактная информация:</a:t>
            </a:r>
          </a:p>
          <a:p>
            <a:pPr algn="ctr"/>
            <a:r>
              <a:rPr lang="ru-RU" sz="2000" b="1" dirty="0">
                <a:solidFill>
                  <a:srgbClr val="7030A0"/>
                </a:solidFill>
                <a:latin typeface="Times New Roman" panose="02020603050405020304" pitchFamily="18" charset="0"/>
                <a:cs typeface="Times New Roman" panose="02020603050405020304" pitchFamily="18" charset="0"/>
              </a:rPr>
              <a:t>Финансово – экономическое управление </a:t>
            </a:r>
          </a:p>
          <a:p>
            <a:pPr algn="ctr"/>
            <a:r>
              <a:rPr lang="ru-RU" sz="2000" b="1" dirty="0">
                <a:solidFill>
                  <a:srgbClr val="7030A0"/>
                </a:solidFill>
                <a:latin typeface="Times New Roman" panose="02020603050405020304" pitchFamily="18" charset="0"/>
                <a:cs typeface="Times New Roman" panose="02020603050405020304" pitchFamily="18" charset="0"/>
              </a:rPr>
              <a:t>администрации Анучинского муниципального округа</a:t>
            </a:r>
          </a:p>
          <a:p>
            <a:pPr algn="ctr"/>
            <a:r>
              <a:rPr lang="ru-RU" sz="2000" b="1" dirty="0">
                <a:solidFill>
                  <a:srgbClr val="7030A0"/>
                </a:solidFill>
                <a:latin typeface="Times New Roman" panose="02020603050405020304" pitchFamily="18" charset="0"/>
                <a:cs typeface="Times New Roman" panose="02020603050405020304" pitchFamily="18" charset="0"/>
              </a:rPr>
              <a:t>Адрес: 692300, Приморский край, Анучинский район,</a:t>
            </a:r>
          </a:p>
          <a:p>
            <a:pPr algn="ctr"/>
            <a:r>
              <a:rPr lang="ru-RU" sz="2000" b="1" dirty="0" err="1">
                <a:solidFill>
                  <a:srgbClr val="7030A0"/>
                </a:solidFill>
                <a:latin typeface="Times New Roman" panose="02020603050405020304" pitchFamily="18" charset="0"/>
                <a:cs typeface="Times New Roman" panose="02020603050405020304" pitchFamily="18" charset="0"/>
              </a:rPr>
              <a:t>с.Анучино</a:t>
            </a:r>
            <a:r>
              <a:rPr lang="ru-RU" sz="2000" b="1" dirty="0">
                <a:solidFill>
                  <a:srgbClr val="7030A0"/>
                </a:solidFill>
                <a:latin typeface="Times New Roman" panose="02020603050405020304" pitchFamily="18" charset="0"/>
                <a:cs typeface="Times New Roman" panose="02020603050405020304" pitchFamily="18" charset="0"/>
              </a:rPr>
              <a:t>, </a:t>
            </a:r>
            <a:r>
              <a:rPr lang="ru-RU" sz="2000" b="1" dirty="0" err="1">
                <a:solidFill>
                  <a:srgbClr val="7030A0"/>
                </a:solidFill>
                <a:latin typeface="Times New Roman" panose="02020603050405020304" pitchFamily="18" charset="0"/>
                <a:cs typeface="Times New Roman" panose="02020603050405020304" pitchFamily="18" charset="0"/>
              </a:rPr>
              <a:t>ул.Лазо</a:t>
            </a:r>
            <a:r>
              <a:rPr lang="ru-RU" sz="2000" b="1" dirty="0">
                <a:solidFill>
                  <a:srgbClr val="7030A0"/>
                </a:solidFill>
                <a:latin typeface="Times New Roman" panose="02020603050405020304" pitchFamily="18" charset="0"/>
                <a:cs typeface="Times New Roman" panose="02020603050405020304" pitchFamily="18" charset="0"/>
              </a:rPr>
              <a:t> 6</a:t>
            </a:r>
          </a:p>
          <a:p>
            <a:pPr algn="ctr"/>
            <a:r>
              <a:rPr lang="ru-RU" sz="2000" b="1" dirty="0">
                <a:solidFill>
                  <a:srgbClr val="7030A0"/>
                </a:solidFill>
                <a:latin typeface="Times New Roman" panose="02020603050405020304" pitchFamily="18" charset="0"/>
                <a:cs typeface="Times New Roman" panose="02020603050405020304" pitchFamily="18" charset="0"/>
              </a:rPr>
              <a:t>Режим работы: понедельник – четверг – с 9-00 до 17-00</a:t>
            </a:r>
          </a:p>
          <a:p>
            <a:pPr algn="ctr"/>
            <a:r>
              <a:rPr lang="ru-RU" sz="2000" b="1" dirty="0">
                <a:solidFill>
                  <a:srgbClr val="7030A0"/>
                </a:solidFill>
                <a:latin typeface="Times New Roman" panose="02020603050405020304" pitchFamily="18" charset="0"/>
                <a:cs typeface="Times New Roman" panose="02020603050405020304" pitchFamily="18" charset="0"/>
              </a:rPr>
              <a:t>пятница – с 9-00 до 16-00</a:t>
            </a:r>
          </a:p>
          <a:p>
            <a:pPr algn="ctr"/>
            <a:r>
              <a:rPr lang="ru-RU" sz="2000" b="1" dirty="0">
                <a:solidFill>
                  <a:srgbClr val="7030A0"/>
                </a:solidFill>
                <a:latin typeface="Times New Roman" panose="02020603050405020304" pitchFamily="18" charset="0"/>
                <a:cs typeface="Times New Roman" panose="02020603050405020304" pitchFamily="18" charset="0"/>
              </a:rPr>
              <a:t>Обед: с 13-00 до 14-00</a:t>
            </a:r>
          </a:p>
          <a:p>
            <a:pPr algn="ctr"/>
            <a:r>
              <a:rPr lang="ru-RU" sz="2000" b="1" dirty="0">
                <a:solidFill>
                  <a:srgbClr val="7030A0"/>
                </a:solidFill>
                <a:latin typeface="Times New Roman" panose="02020603050405020304" pitchFamily="18" charset="0"/>
                <a:cs typeface="Times New Roman" panose="02020603050405020304" pitchFamily="18" charset="0"/>
              </a:rPr>
              <a:t>Начальник управления – Бондарь Галина Петровна</a:t>
            </a:r>
          </a:p>
          <a:p>
            <a:pPr algn="ctr"/>
            <a:r>
              <a:rPr lang="ru-RU" sz="2000" b="1" dirty="0">
                <a:solidFill>
                  <a:srgbClr val="7030A0"/>
                </a:solidFill>
                <a:latin typeface="Times New Roman" panose="02020603050405020304" pitchFamily="18" charset="0"/>
                <a:cs typeface="Times New Roman" panose="02020603050405020304" pitchFamily="18" charset="0"/>
              </a:rPr>
              <a:t>телефон: 8(42362)91-870, факс: 8(42362)97-1-38</a:t>
            </a:r>
          </a:p>
          <a:p>
            <a:pPr algn="ctr"/>
            <a:r>
              <a:rPr lang="ru-RU" sz="2000" b="1" dirty="0">
                <a:solidFill>
                  <a:srgbClr val="7030A0"/>
                </a:solidFill>
                <a:latin typeface="Times New Roman" panose="02020603050405020304" pitchFamily="18" charset="0"/>
                <a:cs typeface="Times New Roman" panose="02020603050405020304" pitchFamily="18" charset="0"/>
              </a:rPr>
              <a:t>адрес электронной почты:</a:t>
            </a:r>
            <a:r>
              <a:rPr lang="en-US" sz="2000" b="1" dirty="0">
                <a:solidFill>
                  <a:srgbClr val="7030A0"/>
                </a:solidFill>
                <a:latin typeface="Times New Roman" panose="02020603050405020304" pitchFamily="18" charset="0"/>
                <a:cs typeface="Times New Roman" panose="02020603050405020304" pitchFamily="18" charset="0"/>
              </a:rPr>
              <a:t>fin620@list.ru</a:t>
            </a:r>
            <a:endParaRPr lang="ru-RU" sz="2000" b="1" dirty="0">
              <a:solidFill>
                <a:srgbClr val="7030A0"/>
              </a:solidFill>
              <a:latin typeface="Times New Roman" panose="02020603050405020304" pitchFamily="18" charset="0"/>
              <a:cs typeface="Times New Roman" panose="02020603050405020304" pitchFamily="18" charset="0"/>
            </a:endParaRPr>
          </a:p>
          <a:p>
            <a:pPr algn="ctr"/>
            <a:endParaRPr lang="ru-RU" b="1"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6000319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18015</TotalTime>
  <Words>10754</Words>
  <Application>Microsoft Office PowerPoint</Application>
  <PresentationFormat>Широкоэкранный</PresentationFormat>
  <Paragraphs>3019</Paragraphs>
  <Slides>55</Slides>
  <Notes>0</Notes>
  <HiddenSlides>0</HiddenSlides>
  <MMClips>0</MMClips>
  <ScaleCrop>false</ScaleCrop>
  <HeadingPairs>
    <vt:vector size="8" baseType="variant">
      <vt:variant>
        <vt:lpstr>Использованные шрифты</vt:lpstr>
      </vt:variant>
      <vt:variant>
        <vt:i4>6</vt:i4>
      </vt:variant>
      <vt:variant>
        <vt:lpstr>Тема</vt:lpstr>
      </vt:variant>
      <vt:variant>
        <vt:i4>1</vt:i4>
      </vt:variant>
      <vt:variant>
        <vt:lpstr>Внедренные серверы OLE</vt:lpstr>
      </vt:variant>
      <vt:variant>
        <vt:i4>1</vt:i4>
      </vt:variant>
      <vt:variant>
        <vt:lpstr>Заголовки слайдов</vt:lpstr>
      </vt:variant>
      <vt:variant>
        <vt:i4>55</vt:i4>
      </vt:variant>
    </vt:vector>
  </HeadingPairs>
  <TitlesOfParts>
    <vt:vector size="63" baseType="lpstr">
      <vt:lpstr>Aptos</vt:lpstr>
      <vt:lpstr>Arial</vt:lpstr>
      <vt:lpstr>Calibri</vt:lpstr>
      <vt:lpstr>Calibri Light</vt:lpstr>
      <vt:lpstr>Cambria</vt:lpstr>
      <vt:lpstr>Times New Roman</vt:lpstr>
      <vt:lpstr>Тема Office</vt:lpstr>
      <vt:lpstr>Worksheet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Вера В. Клыкова</dc:creator>
  <cp:lastModifiedBy>Наталья Н. Клыкова</cp:lastModifiedBy>
  <cp:revision>841</cp:revision>
  <dcterms:created xsi:type="dcterms:W3CDTF">2022-11-03T00:10:40Z</dcterms:created>
  <dcterms:modified xsi:type="dcterms:W3CDTF">2026-01-14T00:43:33Z</dcterms:modified>
</cp:coreProperties>
</file>