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8" r:id="rId4"/>
    <p:sldId id="267" r:id="rId5"/>
    <p:sldId id="257" r:id="rId6"/>
    <p:sldId id="265" r:id="rId7"/>
    <p:sldId id="269" r:id="rId8"/>
    <p:sldId id="260" r:id="rId9"/>
    <p:sldId id="266" r:id="rId10"/>
    <p:sldId id="262" r:id="rId11"/>
    <p:sldId id="263" r:id="rId12"/>
    <p:sldId id="270" r:id="rId13"/>
    <p:sldId id="261" r:id="rId14"/>
    <p:sldId id="26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730" autoAdjust="0"/>
  </p:normalViewPr>
  <p:slideViewPr>
    <p:cSldViewPr snapToGrid="0">
      <p:cViewPr varScale="1">
        <p:scale>
          <a:sx n="122" d="100"/>
          <a:sy n="122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374348-8998-5511-877B-D8389B7BC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6F6F1E-45A8-7A1E-50E9-308F27877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E97AEF-AE2B-3904-2E83-304986361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BA5B19-7F55-3BA7-32C4-A58E7575B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8CCCF2-8453-2A0B-E655-B166EF5D7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172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4F6C91-9B96-B076-3A69-9BAF70922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2DF313-5305-1316-963C-800FA9603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2CF62E-FEE8-539A-6277-C20BB1B9D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E18753-AF81-7A9F-1E50-903DB4DB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66672B-2B64-1E30-595F-00CD2B73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600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79E85-9BE7-BFB4-EF59-074954DE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9EE793D-76E7-CFEA-22AC-0532200F3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AFF72F-8D1B-0046-245A-53EF3F1FD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31A3AC-8791-7065-A194-D40998234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6D4E3F-530B-4EE1-7EEA-F0ED678A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242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0E0565-8470-E9CB-A1B2-FED56F5E8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F0F3A9-BF57-7C2B-E3FA-BF55368600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45744E-1CBC-318A-4EC4-F1ADF05BC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F3180C-FF13-5B86-CE5C-2B404C82E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435075-4D67-C66B-FE7D-BE6EDBEC5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A86A4C-1D56-018F-9B14-1950A1B60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132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74B2F-1DB1-E111-64B9-E81083D2D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7F5366-83C2-806A-2547-3C1E6A6C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09F798-051F-6C61-B78C-459C30767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B4A1CCB-F9B6-C67A-492D-D6FB4DCDED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C6DAFE-10CB-E062-2DBE-67DDFA3D4C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ECD7D05-43FC-9B10-5E63-58BBE685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6217F52-1159-89B1-C415-EDB59C1E4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3453F3-4B53-FEB1-C061-FE08B4195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08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BA6B4-9DA7-AC72-54CA-293F2793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D1786D-8743-A689-4180-8B1B002B3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BFB45A-9346-1E22-DAD9-AABCCE788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324C999-7E26-0376-F77D-A95124243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69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17C672-85F5-EEC8-5161-00ACAF200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F671CD-642E-91B1-23A5-0B3288E76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CC8AB4-E43F-CA0B-8B48-E44B57C85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2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BF43F-C740-B377-8F59-C1ED7CCB8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CE38DC-D8F6-6258-C0BA-CBBE48414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C5B8683-1697-C4E4-0C2C-969E394BA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14D1F3-8B6E-4502-7DA5-02079FD1D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F4ECF06-AC63-26CB-160C-4457612F5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A6160F-FD46-F5F9-821F-231C6281D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4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3A8834-5606-AE16-C58A-16CC58F59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868B58B-2193-98B4-BB42-3B5068A65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A7DC3D-18D8-F85F-BD0E-9724C31AD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367E20-E798-4322-BAE1-5D14831B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40F81C-853D-489D-2C49-F9465A3BF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5D8A44-55E2-8BA3-0EA0-4901D9539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06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34DEA-B520-F9BE-2282-AA635679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208AA2C-A2BA-8250-7D7E-89A4F3BB7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466BF3-4095-B2CA-17B9-9EEEA7E6D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547C99-D7EC-7536-2B86-4E1C556BC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1F70EE-B9FC-FF6E-719B-03A488DD0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27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0AF2E16-7EF4-7F0E-D0DF-A45788767F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385E1B-BF56-A4CE-67DD-7FA59DC810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D2DB5F-279D-1192-0B64-7D48A568D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115FC9-09ED-94EB-DE0E-C9F6B6DC6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611BC6-9150-DF75-F721-F55BE9BCF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26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1CC467-222B-D11F-EA6E-3952DCFEA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246B15-A053-2211-3439-1128C525D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DBA1BE-7024-E60A-0A78-A91FC4B291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5C780-CC9C-4D7F-A0F2-79EA36F51271}" type="datetimeFigureOut">
              <a:rPr lang="ru-RU" smtClean="0"/>
              <a:t>01.12.2023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294714-2669-8901-8C0C-B02AB09BBC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AD7416-5221-FBF5-7FF5-63723FC90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B9B34-B980-4A76-B8BB-468E8E6952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60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6F1B8A-FEA9-D57F-82CC-A10DB96C0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6562" y="162413"/>
            <a:ext cx="9233140" cy="298689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br>
              <a:rPr lang="ru-RU" sz="40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0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0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0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53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Б Ъ Е К Т Ы,</a:t>
            </a:r>
            <a:br>
              <a:rPr lang="ru-RU" sz="53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возводимые </a:t>
            </a:r>
            <a:br>
              <a:rPr lang="ru-RU" sz="22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 региональных и муниципальных проектов</a:t>
            </a:r>
            <a:br>
              <a:rPr lang="ru-RU" sz="22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2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Л Ь Б О М № 3</a:t>
            </a:r>
            <a:br>
              <a:rPr lang="ru-RU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BAE2CA-EA4E-8CD6-08DC-E654E6409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0453" y="3129232"/>
            <a:ext cx="7285009" cy="3286662"/>
          </a:xfrm>
        </p:spPr>
        <p:txBody>
          <a:bodyPr>
            <a:normAutofit/>
          </a:bodyPr>
          <a:lstStyle/>
          <a:p>
            <a:r>
              <a:rPr lang="ru-RU" dirty="0"/>
              <a:t>                     </a:t>
            </a:r>
          </a:p>
          <a:p>
            <a:r>
              <a:rPr lang="ru-RU" dirty="0"/>
              <a:t> </a:t>
            </a:r>
          </a:p>
          <a:p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</a:t>
            </a:r>
          </a:p>
          <a:p>
            <a:endParaRPr lang="ru-RU" sz="18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</a:t>
            </a:r>
            <a:r>
              <a:rPr lang="ru-RU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Анучинский МО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            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2023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975181-6B2B-1FF5-23CE-E641A7962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7" y="2960343"/>
            <a:ext cx="5510463" cy="309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23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BF76EC-B851-DA01-5B23-5753D940E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509369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 </a:t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( 2615,3 тыс. руб.)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04389E-AB65-BB5A-2351-D97A1944C4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1" y="1690688"/>
            <a:ext cx="11697994" cy="4928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- Кабинеты (3 </a:t>
            </a:r>
            <a:r>
              <a:rPr lang="ru-RU" sz="18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каб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.) естественнонаучной  направленности с. </a:t>
            </a:r>
            <a:r>
              <a:rPr lang="ru-RU" sz="18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Чернышевка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 «ТОЧКА РОСТА» 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капитальный ремонт ;</a:t>
            </a: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endParaRPr lang="ru-RU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Tx/>
              <a:buChar char="-"/>
            </a:pPr>
            <a:endParaRPr lang="ru-RU" sz="16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AB09BC0-B7A7-EEB8-D5C2-5970523D320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32" y="165267"/>
            <a:ext cx="1325563" cy="132556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30E9CB-A272-6BC7-A772-32615EE44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07" y="2563446"/>
            <a:ext cx="5017477" cy="376310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BE3699-5FF9-6ADC-8BC6-5D4F7A7C7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69" y="2563446"/>
            <a:ext cx="4149969" cy="376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41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087F4-BD5C-C07D-354E-4839CCAFC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C4BD78-05A2-93C5-6BAB-1D1142035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Здания ДЮСШ с. Анучино - 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капитальный ремонт кровли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58AFA5-3564-050A-9E95-80251BCE5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57" y="2644668"/>
            <a:ext cx="4777212" cy="32246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12064C-E03E-0291-41F1-4DEEF2BE9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2644668"/>
            <a:ext cx="4423508" cy="3317631"/>
          </a:xfrm>
          <a:prstGeom prst="rect">
            <a:avLst/>
          </a:prstGeom>
        </p:spPr>
      </p:pic>
      <p:pic>
        <p:nvPicPr>
          <p:cNvPr id="7" name="Объект 5">
            <a:extLst>
              <a:ext uri="{FF2B5EF4-FFF2-40B4-BE49-F238E27FC236}">
                <a16:creationId xmlns:a16="http://schemas.microsoft.com/office/drawing/2014/main" id="{D2942990-34DB-0EF2-2758-7E44D6B59F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602" y="253535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069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EAA558-890E-81C8-0D4E-16E453F47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КУЛЬТУРА </a:t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(18409,5 тыс. руб.)</a:t>
            </a:r>
            <a:endParaRPr lang="ru-RU" sz="32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7F0214-ACE1-B8A5-0A33-EE5ABFE11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1029953"/>
          </a:xfrm>
        </p:spPr>
        <p:txBody>
          <a:bodyPr>
            <a:normAutofit fontScale="55000" lnSpcReduction="20000"/>
          </a:bodyPr>
          <a:lstStyle/>
          <a:p>
            <a:endParaRPr lang="ru-RU" sz="24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chemeClr val="accent1"/>
                </a:solidFill>
                <a:latin typeface="Arial Black" panose="020B0A04020102020204" pitchFamily="34" charset="0"/>
              </a:rPr>
              <a:t>«Памятник партизанам, погибшим в 1922г. в боях с японо-американскими империалистами», с. Анучино -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сохранение объекта культурного наследия и благоустройство территории </a:t>
            </a:r>
          </a:p>
          <a:p>
            <a:endParaRPr lang="ru-RU" dirty="0"/>
          </a:p>
        </p:txBody>
      </p:sp>
      <p:pic>
        <p:nvPicPr>
          <p:cNvPr id="7" name="Объект 5">
            <a:extLst>
              <a:ext uri="{FF2B5EF4-FFF2-40B4-BE49-F238E27FC236}">
                <a16:creationId xmlns:a16="http://schemas.microsoft.com/office/drawing/2014/main" id="{92794997-3ACA-212A-8304-9200A7E2D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874" y="212557"/>
            <a:ext cx="1325563" cy="1325563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39EEE316-7195-781B-7E41-ED204A1A75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085" y="2505075"/>
            <a:ext cx="3102768" cy="4137025"/>
          </a:xfrm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54BE91BF-4F17-8092-BC5F-A802FAE0E3F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50" y="2602523"/>
            <a:ext cx="6394073" cy="3751385"/>
          </a:xfrm>
        </p:spPr>
      </p:pic>
    </p:spTree>
    <p:extLst>
      <p:ext uri="{BB962C8B-B14F-4D97-AF65-F5344CB8AC3E}">
        <p14:creationId xmlns:p14="http://schemas.microsoft.com/office/powerpoint/2010/main" val="3550191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DF5725-97B5-C865-6E82-01F3DFE77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650" y="213393"/>
            <a:ext cx="10576288" cy="16388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dirty="0">
                <a:solidFill>
                  <a:srgbClr val="002060"/>
                </a:solidFill>
                <a:latin typeface="Arial Black" panose="020B0A04020102020204" pitchFamily="34" charset="0"/>
              </a:rPr>
              <a:t>Благоустройство общественных и придомовых территорий. </a:t>
            </a:r>
            <a:br>
              <a:rPr lang="ru-RU" sz="33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3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 уличного освещения.</a:t>
            </a:r>
            <a:br>
              <a:rPr lang="ru-RU" sz="44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4400" dirty="0">
                <a:solidFill>
                  <a:srgbClr val="C00000"/>
                </a:solidFill>
                <a:latin typeface="Arial Black" panose="020B0A04020102020204" pitchFamily="34" charset="0"/>
              </a:rPr>
              <a:t>      </a:t>
            </a:r>
            <a:r>
              <a:rPr lang="ru-RU" sz="2700" dirty="0">
                <a:solidFill>
                  <a:srgbClr val="C00000"/>
                </a:solidFill>
                <a:latin typeface="Arial Black" panose="020B0A04020102020204" pitchFamily="34" charset="0"/>
              </a:rPr>
              <a:t>(14149,7 тыс. руб.)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D9B206-4646-5E07-FD62-C672C1221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1951"/>
            <a:ext cx="10515600" cy="3791188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Пешеходная дорожка и уличное освещение с. Гражданка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;</a:t>
            </a:r>
          </a:p>
          <a:p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Придомовые территории МКД с. Анучино, ул. </a:t>
            </a:r>
            <a:r>
              <a:rPr lang="ru-RU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Банивура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, 10  и 10а -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благоустройство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;</a:t>
            </a:r>
          </a:p>
          <a:p>
            <a:endParaRPr lang="ru-RU" sz="18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Уличное освещение по селам округа (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с. Анучино, с. </a:t>
            </a:r>
            <a:r>
              <a:rPr lang="ru-RU" sz="14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Нововарваровка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, с. Рисовое, с. </a:t>
            </a:r>
            <a:r>
              <a:rPr lang="ru-RU" sz="14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Корниловка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, с. </a:t>
            </a:r>
            <a:r>
              <a:rPr lang="ru-RU" sz="14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Тихоречное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, с. Новотроицкое, Гродеково, </a:t>
            </a:r>
            <a:r>
              <a:rPr lang="ru-RU" sz="14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Чернышевка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, </a:t>
            </a:r>
            <a:r>
              <a:rPr lang="ru-RU" sz="14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Новогордеевка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, Пухово, Гражданка)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</a:t>
            </a:r>
            <a:r>
              <a:rPr lang="ru-RU" sz="1400" dirty="0">
                <a:solidFill>
                  <a:schemeClr val="accent1"/>
                </a:solidFill>
                <a:latin typeface="Arial Black" panose="020B0A04020102020204" pitchFamily="34" charset="0"/>
              </a:rPr>
              <a:t>;</a:t>
            </a:r>
          </a:p>
          <a:p>
            <a:pPr marL="0" indent="0">
              <a:buNone/>
            </a:pPr>
            <a:endParaRPr lang="ru-RU" sz="14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Детская площадка с. </a:t>
            </a:r>
            <a:r>
              <a:rPr lang="ru-RU" sz="20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Корниловка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14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1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C78FE848-BFF4-856F-E866-0D5FFB4ED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1018" y="232079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1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8E8F2-DD3F-FA09-DEFE-B1F41F3E5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05" y="261397"/>
            <a:ext cx="9899003" cy="1094162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Благоустройство </a:t>
            </a:r>
            <a:b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общественных и придомовых территорий </a:t>
            </a:r>
            <a:endParaRPr lang="ru-RU" sz="36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8B62E8-68FB-C80D-CACA-37C9975721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600" y="1355559"/>
            <a:ext cx="11897895" cy="52410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CE4E863C-1AF8-DDD9-C034-6CF581018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937" y="261396"/>
            <a:ext cx="1258282" cy="127864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F6D6E2-4EE2-96AA-C0E4-1135A47C59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01" y="1355558"/>
            <a:ext cx="3893607" cy="24435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97EFFF-CF52-97B5-FF20-C5507781A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98960"/>
            <a:ext cx="3995508" cy="24001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4F6312-F862-3938-E788-D675A66E28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03" y="3972099"/>
            <a:ext cx="4665785" cy="26245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97CE1C-52BB-86BB-90A7-0CFF94840F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169" y="3972098"/>
            <a:ext cx="4379909" cy="262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6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DDC4C-4CE0-6681-90D9-4FD195FA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69" y="120330"/>
            <a:ext cx="10343233" cy="10488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Благоустройство </a:t>
            </a:r>
            <a:b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общественных территорий. Уличное освещение </a:t>
            </a:r>
            <a:endParaRPr lang="ru-RU" sz="32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A3F72D3-D01A-5E4F-44D9-F6D7D1091F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" y="1414006"/>
            <a:ext cx="2507152" cy="47992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CDFA63-3D77-453E-BE90-F6198BC892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307" y="2076787"/>
            <a:ext cx="2289910" cy="41665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DEF046-2333-C2C4-76BD-76FFC57163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431" y="2740172"/>
            <a:ext cx="3602072" cy="29866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CE7D9D-C4D2-319B-CB2A-3EDF19FE2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799" y="1659247"/>
            <a:ext cx="2618155" cy="4585423"/>
          </a:xfrm>
          <a:prstGeom prst="rect">
            <a:avLst/>
          </a:prstGeom>
        </p:spPr>
      </p:pic>
      <p:pic>
        <p:nvPicPr>
          <p:cNvPr id="11" name="Объект 5">
            <a:extLst>
              <a:ext uri="{FF2B5EF4-FFF2-40B4-BE49-F238E27FC236}">
                <a16:creationId xmlns:a16="http://schemas.microsoft.com/office/drawing/2014/main" id="{9B2365AB-4BD2-99DC-7CB9-C62E89F458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48" y="211962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8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6A8F0-7BEE-7FC1-DD70-6B3FF7EFB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15" y="78554"/>
            <a:ext cx="10515601" cy="146701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Дорожная деятельность </a:t>
            </a:r>
            <a:b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3100" dirty="0">
                <a:solidFill>
                  <a:srgbClr val="C00000"/>
                </a:solidFill>
                <a:latin typeface="Arial Black" panose="020B0A04020102020204" pitchFamily="34" charset="0"/>
              </a:rPr>
              <a:t>(19400,3 тыс. руб.)</a:t>
            </a:r>
            <a:endParaRPr lang="ru-RU" sz="3100" dirty="0">
              <a:solidFill>
                <a:srgbClr val="C00000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FADD1E-4F78-F714-434A-ACF36E86E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615" y="1655379"/>
            <a:ext cx="11254370" cy="4761463"/>
          </a:xfrm>
        </p:spPr>
        <p:txBody>
          <a:bodyPr>
            <a:norm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Дороги с. Анучино</a:t>
            </a:r>
          </a:p>
          <a:p>
            <a:pPr algn="ctr"/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</a:rPr>
              <a:t> ул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. Центральная, Чапаева,           Чкалова, Гоголя 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асфальтирование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;</a:t>
            </a:r>
          </a:p>
          <a:p>
            <a:endParaRPr lang="ru-RU" sz="18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558FF9FF-7A3E-E0DA-29F8-360677246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063" y="188360"/>
            <a:ext cx="1281322" cy="12474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665E0B-81A2-47F3-E5B7-3A467EECB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949" y="2591055"/>
            <a:ext cx="2585860" cy="18516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A570813-3C7C-1BAD-0CAF-12D8F91F2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60" y="2591055"/>
            <a:ext cx="2133816" cy="41304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1A2812-148F-32F5-71B5-EC7D01377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083" y="4574947"/>
            <a:ext cx="2841904" cy="21465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5BE76F-0A8A-7ECE-6B46-B94C5AC2E2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499" y="2591055"/>
            <a:ext cx="2195496" cy="41304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C7C1D65-2518-698E-2FC7-B9C6D4EA37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135" y="2591055"/>
            <a:ext cx="2323367" cy="413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913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11CDD-5202-B9A7-B827-E570784D2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6779"/>
            <a:ext cx="10909677" cy="1736557"/>
          </a:xfrm>
        </p:spPr>
        <p:txBody>
          <a:bodyPr>
            <a:normAutofit/>
          </a:bodyPr>
          <a:lstStyle/>
          <a:p>
            <a:pPr algn="ctr"/>
            <a:r>
              <a:rPr lang="ru-RU" sz="30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жилищно-коммунального хозяйство </a:t>
            </a:r>
            <a:br>
              <a:rPr lang="ru-RU" sz="30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000" dirty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(30321,0 тыс. руб.)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567376-FA89-58F2-D129-81932C000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656" y="2041274"/>
            <a:ext cx="10515600" cy="4652044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Сети водоотведения с. </a:t>
            </a:r>
            <a:r>
              <a:rPr lang="ru-RU" sz="18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Тихоречное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      Сети водоотведения с. </a:t>
            </a:r>
            <a:r>
              <a:rPr lang="ru-RU" sz="1800" dirty="0" err="1">
                <a:solidFill>
                  <a:schemeClr val="accent1"/>
                </a:solidFill>
                <a:latin typeface="Arial Black" panose="020B0A04020102020204" pitchFamily="34" charset="0"/>
              </a:rPr>
              <a:t>Чернышевка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: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                                            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капитальный ремонт</a:t>
            </a:r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8914C332-4CB2-6A7B-A60E-82B14D98D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9978" y="164682"/>
            <a:ext cx="1356603" cy="12550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03B554-B445-1ACD-51C2-F36987874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87" y="2539235"/>
            <a:ext cx="2866659" cy="415408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EDC9FC-B7BF-0814-8B0E-FF5485300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592" y="2903415"/>
            <a:ext cx="4713664" cy="353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895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A0920-5F55-0BDA-4303-F55FE70AE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27" y="353683"/>
            <a:ext cx="9889958" cy="1325564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4000" dirty="0">
                <a:solidFill>
                  <a:srgbClr val="002060"/>
                </a:solidFill>
                <a:latin typeface="Arial Black" panose="020B0A04020102020204" pitchFamily="34" charset="0"/>
              </a:rPr>
              <a:t>Развитие физ. культуры и спорта</a:t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3100" dirty="0">
                <a:solidFill>
                  <a:srgbClr val="C00000"/>
                </a:solidFill>
                <a:latin typeface="Arial Black" panose="020B0A04020102020204" pitchFamily="34" charset="0"/>
              </a:rPr>
              <a:t>( 2483,2 тыс. руб.)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1B6103-F0A3-624F-B07C-7D6BC2094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896772"/>
            <a:ext cx="6066413" cy="4607545"/>
          </a:xfrm>
        </p:spPr>
        <p:txBody>
          <a:bodyPr>
            <a:normAutofit/>
          </a:bodyPr>
          <a:lstStyle/>
          <a:p>
            <a:r>
              <a:rPr lang="ru-RU" sz="1600" dirty="0">
                <a:solidFill>
                  <a:schemeClr val="accent1"/>
                </a:solidFill>
                <a:latin typeface="Arial Black" panose="020B0A04020102020204" pitchFamily="34" charset="0"/>
              </a:rPr>
              <a:t>Спортивный инвентарь и оборудование для развития массового спорта - </a:t>
            </a:r>
            <a:r>
              <a:rPr lang="ru-RU" sz="1600" b="1" dirty="0">
                <a:solidFill>
                  <a:srgbClr val="002060"/>
                </a:solidFill>
                <a:latin typeface="Arial Black" panose="020B0A04020102020204" pitchFamily="34" charset="0"/>
              </a:rPr>
              <a:t>приобретение</a:t>
            </a: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18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A0D6252-85CB-E04D-34A9-9085E7D45E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0274" y="2256945"/>
            <a:ext cx="5360560" cy="4351338"/>
          </a:xfrm>
        </p:spPr>
        <p:txBody>
          <a:bodyPr/>
          <a:lstStyle/>
          <a:p>
            <a:r>
              <a:rPr lang="ru-RU" sz="1600" dirty="0">
                <a:solidFill>
                  <a:schemeClr val="accent1"/>
                </a:solidFill>
                <a:latin typeface="Arial Black" panose="020B0A04020102020204" pitchFamily="34" charset="0"/>
              </a:rPr>
              <a:t>Ангар для хранения спортивного оборудования и инвентаря, с. Анучино, ул. Лазо, 4 - </a:t>
            </a:r>
            <a:r>
              <a:rPr lang="ru-RU" sz="16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</a:t>
            </a:r>
            <a:endParaRPr lang="ru-RU" sz="16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  <p:pic>
        <p:nvPicPr>
          <p:cNvPr id="5" name="Объект 5">
            <a:extLst>
              <a:ext uri="{FF2B5EF4-FFF2-40B4-BE49-F238E27FC236}">
                <a16:creationId xmlns:a16="http://schemas.microsoft.com/office/drawing/2014/main" id="{DF3E042D-8260-340A-1E66-BC29B05A8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779" y="249717"/>
            <a:ext cx="1325563" cy="13255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16416D-590B-EE02-9E84-B5E75F91E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9" y="2810802"/>
            <a:ext cx="1824538" cy="32436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BE57DF2-E858-85A3-D4C2-51F205D9C6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780" y="3929798"/>
            <a:ext cx="2088296" cy="14784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CAFB77D-3200-C113-2789-C2E2AFA19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460" y="2810802"/>
            <a:ext cx="1928813" cy="32436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8C9CF24-2D3D-C6E5-4F86-B7E2810C80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755" y="3143193"/>
            <a:ext cx="4837722" cy="276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60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2E3C48-D60E-EA82-425B-33B42389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7638"/>
            <a:ext cx="10515600" cy="1458851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Инициативное бюджетирование  </a:t>
            </a:r>
            <a:b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«Твой проект» </a:t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2700" dirty="0">
                <a:solidFill>
                  <a:srgbClr val="C00000"/>
                </a:solidFill>
                <a:latin typeface="Arial Black" panose="020B0A04020102020204" pitchFamily="34" charset="0"/>
              </a:rPr>
              <a:t>(5525,4 тыс. руб.)</a:t>
            </a:r>
            <a:br>
              <a:rPr lang="ru-RU" sz="27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sz="27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7FCCC2-FC30-DD65-C9A0-35AC00748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1" y="1594729"/>
            <a:ext cx="8616461" cy="590953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ДК с. Еловка «Сохранение культуры» 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капитальный ремонт </a:t>
            </a:r>
          </a:p>
        </p:txBody>
      </p:sp>
      <p:pic>
        <p:nvPicPr>
          <p:cNvPr id="7" name="Объект 5">
            <a:extLst>
              <a:ext uri="{FF2B5EF4-FFF2-40B4-BE49-F238E27FC236}">
                <a16:creationId xmlns:a16="http://schemas.microsoft.com/office/drawing/2014/main" id="{360A3D4B-AEE3-8D90-412B-C6B4133178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217" y="269166"/>
            <a:ext cx="1325563" cy="1325563"/>
          </a:xfrm>
          <a:prstGeom prst="rect">
            <a:avLst/>
          </a:prstGeom>
        </p:spPr>
      </p:pic>
      <p:pic>
        <p:nvPicPr>
          <p:cNvPr id="9" name="Объект 8">
            <a:extLst>
              <a:ext uri="{FF2B5EF4-FFF2-40B4-BE49-F238E27FC236}">
                <a16:creationId xmlns:a16="http://schemas.microsoft.com/office/drawing/2014/main" id="{8CACB53C-0DDB-FA0C-22D1-DE6DCADF3B2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1" y="2505075"/>
            <a:ext cx="5368783" cy="4079874"/>
          </a:xfrm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E26A8B84-FEA5-F005-3813-B4B7563A5D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2" y="2517041"/>
            <a:ext cx="5476488" cy="4067907"/>
          </a:xfrm>
        </p:spPr>
      </p:pic>
    </p:spTree>
    <p:extLst>
      <p:ext uri="{BB962C8B-B14F-4D97-AF65-F5344CB8AC3E}">
        <p14:creationId xmlns:p14="http://schemas.microsoft.com/office/powerpoint/2010/main" val="70450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184B8-E352-FC0B-8DB4-65B28F9D7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371"/>
            <a:ext cx="9704754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Инициативное бюджетирование  </a:t>
            </a:r>
            <a:b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«Твой проект»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C5E13A-AB65-3682-A850-09722C182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accent1"/>
                </a:solidFill>
                <a:latin typeface="Arial Black" panose="020B0A04020102020204" pitchFamily="34" charset="0"/>
              </a:rPr>
              <a:t>Детская игровая площадка с. Гражданка 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</a:t>
            </a:r>
          </a:p>
          <a:p>
            <a:endParaRPr lang="ru-RU" dirty="0"/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680899C7-4ECF-7B13-8EBF-7D936A3E2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602" y="253535"/>
            <a:ext cx="1325563" cy="1325563"/>
          </a:xfrm>
          <a:prstGeom prst="rect">
            <a:avLst/>
          </a:prstGeom>
        </p:spPr>
      </p:pic>
      <p:pic>
        <p:nvPicPr>
          <p:cNvPr id="5" name="Объект 14">
            <a:extLst>
              <a:ext uri="{FF2B5EF4-FFF2-40B4-BE49-F238E27FC236}">
                <a16:creationId xmlns:a16="http://schemas.microsoft.com/office/drawing/2014/main" id="{F351968F-A23E-ED4E-BC3E-89FC9B812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44" y="2386380"/>
            <a:ext cx="5473700" cy="4105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84E0828-CC3D-58D7-E2A5-01EED1BE9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38" y="2386380"/>
            <a:ext cx="5181927" cy="410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16680-11F4-6744-83F2-B2ECE73F8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7084" y="306282"/>
            <a:ext cx="8712453" cy="986589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Количество объектов</a:t>
            </a:r>
            <a:b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2023 год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92C086-845E-1EA6-5895-C80072D78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41" y="1292871"/>
            <a:ext cx="11178396" cy="5565129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 Образование - </a:t>
            </a:r>
            <a:r>
              <a:rPr lang="ru-RU" b="1" dirty="0">
                <a:solidFill>
                  <a:srgbClr val="002060"/>
                </a:solidFill>
                <a:latin typeface="Arial Black" panose="020B0A04020102020204" pitchFamily="34" charset="0"/>
              </a:rPr>
              <a:t>2</a:t>
            </a:r>
            <a:r>
              <a:rPr lang="ru-RU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8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Культура -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1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;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Благоустройство придомовых и общественных территорий – 4;</a:t>
            </a: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 Устройство уличного освещения в 11 селах Анучинского МО;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Дорожная деятельность </a:t>
            </a:r>
            <a:r>
              <a:rPr lang="ru-RU" sz="2800">
                <a:solidFill>
                  <a:srgbClr val="002060"/>
                </a:solidFill>
                <a:latin typeface="Arial Black" panose="020B0A04020102020204" pitchFamily="34" charset="0"/>
              </a:rPr>
              <a:t>(асфальтирование </a:t>
            </a: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дорог) - 4;</a:t>
            </a: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жилищно-коммунального хозяйства - 2;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Развитие физ. культуры и спорта - 2;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«Твой проект» - 2.</a:t>
            </a:r>
            <a:b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Объект 5">
            <a:extLst>
              <a:ext uri="{FF2B5EF4-FFF2-40B4-BE49-F238E27FC236}">
                <a16:creationId xmlns:a16="http://schemas.microsoft.com/office/drawing/2014/main" id="{10CAD5C4-BF6D-C195-C238-C0991E843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669" y="163387"/>
            <a:ext cx="1325563" cy="127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928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83BA79-2409-D638-3910-C3E6E35FD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3758" y="1391819"/>
            <a:ext cx="8482263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Спасибо за внимание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BFEF43-78C2-B243-47EA-F723583F8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062" y="3084095"/>
            <a:ext cx="5063753" cy="302446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43265B7-B7BB-7E19-FE2C-4D9692001C4D}"/>
              </a:ext>
            </a:extLst>
          </p:cNvPr>
          <p:cNvSpPr txBox="1"/>
          <p:nvPr/>
        </p:nvSpPr>
        <p:spPr>
          <a:xfrm>
            <a:off x="390768" y="6365557"/>
            <a:ext cx="22352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buNone/>
            </a:pPr>
            <a:r>
              <a:rPr lang="ru-RU" sz="1400" b="1" dirty="0">
                <a:solidFill>
                  <a:srgbClr val="002060"/>
                </a:solidFill>
                <a:latin typeface="+mj-lt"/>
                <a:ea typeface="Segoe UI Black" panose="020B0A02040204020203" pitchFamily="34" charset="0"/>
              </a:rPr>
              <a:t>8(42362) 91-7-96</a:t>
            </a:r>
          </a:p>
          <a:p>
            <a:pPr marL="0" indent="0" eaLnBrk="1" hangingPunct="1">
              <a:buNone/>
            </a:pPr>
            <a:endParaRPr lang="ru-RU" sz="12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607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440</Words>
  <Application>Microsoft Office PowerPoint</Application>
  <PresentationFormat>Широкоэкранный</PresentationFormat>
  <Paragraphs>77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    О Б Ъ Е К Т Ы, возводимые  в рамках  региональных и муниципальных проектов  А Л Ь Б О М № 3 </vt:lpstr>
      <vt:lpstr>ОБРАЗОВАНИЕ  ( 2615,3 тыс. руб.)</vt:lpstr>
      <vt:lpstr>ОБРАЗОВАНИЕ</vt:lpstr>
      <vt:lpstr>КУЛЬТУРА  (18409,5 тыс. руб.)</vt:lpstr>
      <vt:lpstr>Благоустройство общественных и придомовых территорий.  Устройство уличного освещения.       (14149,7 тыс. руб.)</vt:lpstr>
      <vt:lpstr>Благоустройство  общественных и придомовых территорий </vt:lpstr>
      <vt:lpstr>Благоустройство  общественных территорий. Уличное освещение </vt:lpstr>
      <vt:lpstr>Дорожная деятельность  (19400,3 тыс. руб.)</vt:lpstr>
      <vt:lpstr>Обеспечение качественными услугами жилищно-коммунального хозяйство    (30321,0 тыс. руб.)</vt:lpstr>
      <vt:lpstr> Развитие физ. культуры и спорта ( 2483,2 тыс. руб.) </vt:lpstr>
      <vt:lpstr> Инициативное бюджетирование   «Твой проект»  (5525,4 тыс. руб.) </vt:lpstr>
      <vt:lpstr>Инициативное бюджетирование   «Твой проект»</vt:lpstr>
      <vt:lpstr>Количество объектов 2023 год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А Л Ь Б О М О Б Ъ Е К Т Ы (Национальные, региональные, муниципальные  проекты и программные мероприятия) </dc:title>
  <dc:creator>Ирина В. Скорикова</dc:creator>
  <cp:lastModifiedBy>Ирина В. Скорикова</cp:lastModifiedBy>
  <cp:revision>59</cp:revision>
  <dcterms:created xsi:type="dcterms:W3CDTF">2022-12-22T05:03:30Z</dcterms:created>
  <dcterms:modified xsi:type="dcterms:W3CDTF">2023-12-01T00:11:31Z</dcterms:modified>
</cp:coreProperties>
</file>