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2"/>
  </p:handoutMasterIdLst>
  <p:sldIdLst>
    <p:sldId id="350" r:id="rId3"/>
    <p:sldId id="368" r:id="rId5"/>
    <p:sldId id="366" r:id="rId6"/>
    <p:sldId id="373" r:id="rId7"/>
    <p:sldId id="369" r:id="rId8"/>
    <p:sldId id="370" r:id="rId9"/>
    <p:sldId id="371" r:id="rId10"/>
    <p:sldId id="372" r:id="rId11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E716B38-3E80-46DC-8E51-B038EF468835}">
          <p14:sldIdLst>
            <p14:sldId id="350"/>
            <p14:sldId id="368"/>
            <p14:sldId id="366"/>
            <p14:sldId id="373"/>
            <p14:sldId id="369"/>
            <p14:sldId id="370"/>
            <p14:sldId id="371"/>
            <p14:sldId id="372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226" autoAdjust="0"/>
  </p:normalViewPr>
  <p:slideViewPr>
    <p:cSldViewPr snapToGrid="0">
      <p:cViewPr varScale="1">
        <p:scale>
          <a:sx n="120" d="100"/>
          <a:sy n="120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customXml" Target="../customXml/item3.xml"/><Relationship Id="rId18" Type="http://schemas.openxmlformats.org/officeDocument/2006/relationships/customXml" Target="../customXml/item2.xml"/><Relationship Id="rId17" Type="http://schemas.openxmlformats.org/officeDocument/2006/relationships/customXml" Target="../customXml/item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Workboo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explosion val="1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0735357680083948"/>
                  <c:y val="0.16376441107768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с.Анучино</a:t>
                    </a:r>
                    <a:endParaRPr lang="ru-RU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48590227281132"/>
                  <c:y val="-0.2499743469793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105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с.Анучино</a:t>
                    </a:r>
                    <a:endParaRPr lang="ru-RU" sz="105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105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с.Виноградовка</a:t>
                    </a:r>
                    <a:endParaRPr lang="ru-RU" sz="105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105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с.Гражданка</a:t>
                    </a:r>
                    <a:endParaRPr lang="ru-RU" sz="105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105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с.Новогордеевка</a:t>
                    </a:r>
                    <a:endParaRPr lang="ru-RU" sz="105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195" b="1" i="0" u="none" strike="noStrike" kern="1200" baseline="0">
                      <a:solidFill>
                        <a:schemeClr val="lt1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7552265627067"/>
                      <c:h val="0.199051390762071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40453106411292"/>
                  <c:y val="0.16353182369034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110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с.Анучино</a:t>
                    </a:r>
                    <a:r>
                      <a:rPr lang="ru-RU" sz="110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,</a:t>
                    </a:r>
                    <a:endParaRPr lang="ru-RU" sz="11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110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с.Чернышевка</a:t>
                    </a:r>
                    <a:endParaRPr lang="ru-RU" sz="11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lt1"/>
                    </a:solidFill>
                    <a:latin typeface="Arial Black" panose="020B0A04020102020204" pitchFamily="34" charset="0"/>
                    <a:ea typeface="Arial Black" panose="020B0A04020102020204" pitchFamily="34" charset="0"/>
                    <a:cs typeface="Arial Black" panose="020B0A04020102020204" pitchFamily="34" charset="0"/>
                    <a:sym typeface="Arial Black" panose="020B0A04020102020204" pitchFamily="34" charset="0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2021-1</c:v>
                </c:pt>
                <c:pt idx="1">
                  <c:v>2022-4</c:v>
                </c:pt>
                <c:pt idx="2">
                  <c:v>2023-2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331898480285546"/>
          <c:y val="0.915012200313519"/>
          <c:w val="0.41417009593573"/>
          <c:h val="0.0649389773837708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  <a:sym typeface="Arial Black" panose="020B0A04020102020204" pitchFamily="34" charset="0"/>
            </a:defRPr>
          </a:pPr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ru-RU">
          <a:latin typeface="Arial Black" panose="020B0A04020102020204" pitchFamily="34" charset="0"/>
          <a:ea typeface="Arial Black" panose="020B0A04020102020204" pitchFamily="34" charset="0"/>
          <a:cs typeface="Arial Black" panose="020B0A04020102020204" pitchFamily="34" charset="0"/>
          <a:sym typeface="Arial Black" panose="020B0A040201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0509259259259259"/>
          <c:y val="0"/>
          <c:w val="0.949074074074074"/>
          <c:h val="0.8134836030111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/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layout>
                <c:manualLayout>
                  <c:x val="-0.198736098860681"/>
                  <c:y val="0.012435428633928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8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80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 </a:t>
                    </a:r>
                    <a:r>
                      <a:rPr lang="ru-RU" sz="80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Чернышевка</a:t>
                    </a:r>
                    <a:endParaRPr lang="ru-RU" sz="8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8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80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 </a:t>
                    </a:r>
                    <a:r>
                      <a:rPr lang="ru-RU" sz="800" dirty="0" err="1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Староварваровка</a:t>
                    </a:r>
                    <a:endParaRPr lang="ru-RU" sz="8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8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80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 Виноградовка</a:t>
                    </a:r>
                    <a:endParaRPr lang="ru-RU" sz="8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800" b="1" i="0" u="none" strike="noStrike" kern="1200" baseline="0">
                      <a:solidFill>
                        <a:schemeClr val="lt1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2207928465372"/>
                      <c:h val="0.12605540647894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22629756360404"/>
                  <c:y val="-0.2948028785097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8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80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 Анучино</a:t>
                    </a:r>
                    <a:endParaRPr lang="ru-RU" sz="8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706595249998"/>
                      <c:h val="0.055595903256750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25079842294546"/>
                  <c:y val="0.11717386324938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8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80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 Анучино</a:t>
                    </a:r>
                    <a:endParaRPr lang="ru-RU" sz="8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8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800" dirty="0">
                        <a:solidFill>
                          <a:srgbClr val="002060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 Еловка</a:t>
                    </a:r>
                    <a:endParaRPr lang="ru-RU" sz="800" dirty="0">
                      <a:solidFill>
                        <a:srgbClr val="002060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800" b="1" i="0" u="none" strike="noStrike" kern="1200" baseline="0">
                      <a:solidFill>
                        <a:schemeClr val="lt1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320919056152"/>
                      <c:h val="0.10927933428318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800" b="1" i="0" u="none" strike="noStrike" kern="1200" baseline="0">
                    <a:solidFill>
                      <a:schemeClr val="lt1"/>
                    </a:solidFill>
                    <a:latin typeface="Arial Black" panose="020B0A04020102020204" pitchFamily="34" charset="0"/>
                    <a:ea typeface="Arial Black" panose="020B0A04020102020204" pitchFamily="34" charset="0"/>
                    <a:cs typeface="Arial Black" panose="020B0A04020102020204" pitchFamily="34" charset="0"/>
                    <a:sym typeface="Arial Black" panose="020B0A04020102020204" pitchFamily="34" charset="0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2021-3</c:v>
                </c:pt>
                <c:pt idx="1">
                  <c:v>2022-2</c:v>
                </c:pt>
                <c:pt idx="2">
                  <c:v>2023-2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3"/>
        <c:delete val="1"/>
      </c:legendEntry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8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  <a:sym typeface="Arial Black" panose="020B0A04020102020204" pitchFamily="34" charset="0"/>
            </a:defRPr>
          </a:pPr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ru-RU" sz="800">
          <a:latin typeface="Arial Black" panose="020B0A04020102020204" pitchFamily="34" charset="0"/>
          <a:ea typeface="Arial Black" panose="020B0A04020102020204" pitchFamily="34" charset="0"/>
          <a:cs typeface="Arial Black" panose="020B0A04020102020204" pitchFamily="34" charset="0"/>
          <a:sym typeface="Arial Black" panose="020B0A040201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1"/>
              <c:layout>
                <c:manualLayout>
                  <c:x val="-0.239280949408426"/>
                  <c:y val="-0.2082557489959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dirty="0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Анучино</a:t>
                    </a:r>
                    <a:endParaRPr lang="ru-RU" sz="900" dirty="0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00" dirty="0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Гродеково</a:t>
                    </a:r>
                    <a:endParaRPr lang="ru-RU" sz="1000" dirty="0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000" dirty="0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2</a:t>
                    </a:r>
                    <a:endParaRPr lang="ru-RU" sz="1000" dirty="0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1927102607944"/>
                      <c:h val="0.181155812523214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dirty="0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Анучино</a:t>
                    </a:r>
                    <a:endParaRPr lang="ru-RU" sz="900" dirty="0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900" dirty="0">
                        <a:latin typeface="Arial Black" panose="020B0A04020102020204" pitchFamily="34" charset="0"/>
                        <a:cs typeface="Arial Black" panose="020B0A04020102020204" pitchFamily="34" charset="0"/>
                      </a:rPr>
                      <a:t>1</a:t>
                    </a:r>
                    <a:endParaRPr lang="ru-RU" sz="900" dirty="0">
                      <a:latin typeface="Arial Black" panose="020B0A04020102020204" pitchFamily="34" charset="0"/>
                      <a:cs typeface="Arial Black" panose="020B0A04020102020204" pitchFamily="34" charset="0"/>
                    </a:endParaRPr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825685003591"/>
                      <c:h val="0.118111667251942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Лист1!$A$2:$A$5</c:f>
              <c:strCache>
                <c:ptCount val="3"/>
                <c:pt idx="0">
                  <c:v>2021-6</c:v>
                </c:pt>
                <c:pt idx="1">
                  <c:v>2022-6</c:v>
                </c:pt>
                <c:pt idx="2">
                  <c:v>2023-10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rgbClr val="002060"/>
                        </a:solidFill>
                      </a:rPr>
                      <a:t>6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>
                        <a:solidFill>
                          <a:srgbClr val="002060"/>
                        </a:solidFill>
                      </a:rPr>
                      <a:t>8</a:t>
                    </a:r>
                    <a:endParaRPr lang="en-US" sz="1600">
                      <a:solidFill>
                        <a:srgbClr val="00206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195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>
                        <a:solidFill>
                          <a:srgbClr val="002060"/>
                        </a:solidFill>
                      </a:rPr>
                      <a:t>11</a:t>
                    </a:r>
                    <a:endParaRPr lang="en-US" sz="1600">
                      <a:solidFill>
                        <a:srgbClr val="002060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8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9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900" dirty="0" err="1">
                        <a:solidFill>
                          <a:schemeClr val="accent6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с.Анучино</a:t>
                    </a:r>
                    <a:endParaRPr lang="ru-RU" sz="900" dirty="0">
                      <a:solidFill>
                        <a:schemeClr val="accent6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  <a:p>
                    <a:pPr>
                      <a:defRPr lang="ru-RU" sz="9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900" dirty="0" err="1">
                        <a:solidFill>
                          <a:schemeClr val="accent6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с.Староварваровка</a:t>
                    </a:r>
                    <a:endParaRPr lang="ru-RU" sz="900" dirty="0">
                      <a:solidFill>
                        <a:schemeClr val="accent6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900" b="1" i="0" u="none" strike="noStrike" kern="1200" baseline="0">
                      <a:solidFill>
                        <a:schemeClr val="lt1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0125642921433"/>
                      <c:h val="0.17552905482412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9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900" dirty="0">
                        <a:solidFill>
                          <a:schemeClr val="accent6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 Анучино</a:t>
                    </a:r>
                    <a:endParaRPr lang="ru-RU" sz="900" dirty="0">
                      <a:solidFill>
                        <a:schemeClr val="accent6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1515479600203"/>
                      <c:h val="0.0597883442204245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900" b="1" i="0" u="none" strike="noStrike" kern="1200" baseline="0">
                        <a:solidFill>
                          <a:schemeClr val="lt1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defRPr>
                    </a:pPr>
                    <a:r>
                      <a:rPr lang="ru-RU" sz="900" dirty="0" err="1">
                        <a:solidFill>
                          <a:schemeClr val="accent6"/>
                        </a:solidFill>
                        <a:latin typeface="Arial Black" panose="020B0A04020102020204" pitchFamily="34" charset="0"/>
                        <a:ea typeface="Arial Black" panose="020B0A04020102020204" pitchFamily="34" charset="0"/>
                        <a:cs typeface="Arial Black" panose="020B0A04020102020204" pitchFamily="34" charset="0"/>
                        <a:sym typeface="Arial Black" panose="020B0A04020102020204" pitchFamily="34" charset="0"/>
                      </a:rPr>
                      <a:t>с.Анучино</a:t>
                    </a:r>
                    <a:endParaRPr lang="ru-RU" sz="900" dirty="0">
                      <a:solidFill>
                        <a:schemeClr val="accent6"/>
                      </a:solidFill>
                      <a:latin typeface="Arial Black" panose="020B0A04020102020204" pitchFamily="34" charset="0"/>
                      <a:ea typeface="Arial Black" panose="020B0A04020102020204" pitchFamily="34" charset="0"/>
                      <a:cs typeface="Arial Black" panose="020B0A04020102020204" pitchFamily="34" charset="0"/>
                      <a:sym typeface="Arial Black" panose="020B0A04020102020204" pitchFamily="34" charset="0"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164070050295"/>
                      <c:h val="0.0597883442204245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900" b="1" i="0" u="none" strike="noStrike" kern="1200" baseline="0">
                    <a:solidFill>
                      <a:schemeClr val="lt1"/>
                    </a:solidFill>
                    <a:latin typeface="Arial Black" panose="020B0A04020102020204" pitchFamily="34" charset="0"/>
                    <a:ea typeface="Arial Black" panose="020B0A04020102020204" pitchFamily="34" charset="0"/>
                    <a:cs typeface="Arial Black" panose="020B0A04020102020204" pitchFamily="34" charset="0"/>
                    <a:sym typeface="Arial Black" panose="020B0A04020102020204" pitchFamily="34" charset="0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2021-2</c:v>
                </c:pt>
                <c:pt idx="1">
                  <c:v>2022-1</c:v>
                </c:pt>
                <c:pt idx="2">
                  <c:v>2023-1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  <a:sym typeface="Arial Black" panose="020B0A04020102020204" pitchFamily="34" charset="0"/>
              </a:defRPr>
            </a:pPr>
          </a:p>
        </c:txPr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  <a:sym typeface="Arial Black" panose="020B0A04020102020204" pitchFamily="34" charset="0"/>
            </a:defRPr>
          </a:pPr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 sz="900">
          <a:latin typeface="Arial Black" panose="020B0A04020102020204" pitchFamily="34" charset="0"/>
          <a:ea typeface="Arial Black" panose="020B0A04020102020204" pitchFamily="34" charset="0"/>
          <a:cs typeface="Arial Black" panose="020B0A04020102020204" pitchFamily="34" charset="0"/>
          <a:sym typeface="Arial Black" panose="020B0A04020102020204" pitchFamily="34" charset="0"/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Анучинская сельская агломерация</a:t>
            </a:r>
            <a:endParaRPr lang="ru-RU" dirty="0"/>
          </a:p>
          <a:p>
            <a:pPr>
              <a:defRPr lang="ru-RU"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/>
              <a:t>(доля реализованных проектов по селам) </a:t>
            </a:r>
            <a:endParaRPr lang="ru-RU" sz="1400" dirty="0"/>
          </a:p>
          <a:p>
            <a:pPr>
              <a:defRPr lang="ru-RU"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/>
              <a:t> 2021-2023 </a:t>
            </a:r>
            <a:endParaRPr lang="ru-RU" sz="1600" dirty="0"/>
          </a:p>
        </c:rich>
      </c:tx>
      <c:layout>
        <c:manualLayout>
          <c:xMode val="edge"/>
          <c:yMode val="edge"/>
          <c:x val="0.194381503453574"/>
          <c:y val="0.011111111111111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1" dirty="0">
                        <a:solidFill>
                          <a:schemeClr val="tx1"/>
                        </a:solidFill>
                      </a:rPr>
                      <a:t>37%</a:t>
                    </a:r>
                    <a:endParaRPr lang="en-US" sz="1200" b="1" dirty="0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3%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01870565197002"/>
                  <c:y val="-0.1274965004374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1" dirty="0">
                        <a:solidFill>
                          <a:schemeClr val="tx1"/>
                        </a:solidFill>
                      </a:rPr>
                      <a:t>3%</a:t>
                    </a:r>
                    <a:endParaRPr lang="en-US" sz="1200" b="1" dirty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787073989304503"/>
                  <c:y val="-0.1222181393992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0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66685903834871"/>
                  <c:y val="-0.1560479731700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229531731649311"/>
                  <c:y val="-0.2109970836978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3%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00941146464739288"/>
                  <c:y val="-0.1651672499270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1%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054289804468933"/>
                  <c:y val="-0.1412331583552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5%</a:t>
                    </a:r>
                    <a:endParaRPr lang="en-US" b="1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0871549824401205"/>
                  <c:y val="-0.15239136774569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4%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12%</a:t>
                    </a:r>
                    <a:endParaRPr lang="en-US" sz="1400" b="1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7%</a:t>
                    </a:r>
                    <a:endParaRPr lang="en-US" b="1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3%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0.0111576943926823"/>
                  <c:y val="0.1799240303295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0.00676722491553792"/>
                  <c:y val="0.28382327209098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Лист1!$A$2:$A$22</c:f>
              <c:strCache>
                <c:ptCount val="21"/>
                <c:pt idx="0">
                  <c:v>Анучино</c:v>
                </c:pt>
                <c:pt idx="1">
                  <c:v>Новогордеевка</c:v>
                </c:pt>
                <c:pt idx="2">
                  <c:v>Старогордеевка</c:v>
                </c:pt>
                <c:pt idx="3">
                  <c:v>Таёжка</c:v>
                </c:pt>
                <c:pt idx="4">
                  <c:v>Муравейка</c:v>
                </c:pt>
                <c:pt idx="5">
                  <c:v>Гродеково</c:v>
                </c:pt>
                <c:pt idx="6">
                  <c:v>Еловка</c:v>
                </c:pt>
                <c:pt idx="7">
                  <c:v>Нововарваровка</c:v>
                </c:pt>
                <c:pt idx="8">
                  <c:v>Староварваровка</c:v>
                </c:pt>
                <c:pt idx="9">
                  <c:v>Смольное</c:v>
                </c:pt>
                <c:pt idx="10">
                  <c:v>Виноградовка</c:v>
                </c:pt>
                <c:pt idx="11">
                  <c:v>Ильмаковка</c:v>
                </c:pt>
                <c:pt idx="12">
                  <c:v>Чернышевка</c:v>
                </c:pt>
                <c:pt idx="13">
                  <c:v>Шекляево</c:v>
                </c:pt>
                <c:pt idx="14">
                  <c:v>Корниловка</c:v>
                </c:pt>
                <c:pt idx="15">
                  <c:v>Тихоречное</c:v>
                </c:pt>
                <c:pt idx="16">
                  <c:v>Новотроицкое</c:v>
                </c:pt>
                <c:pt idx="17">
                  <c:v>Гражданка</c:v>
                </c:pt>
                <c:pt idx="18">
                  <c:v>Рисовое</c:v>
                </c:pt>
                <c:pt idx="19">
                  <c:v>Пухово</c:v>
                </c:pt>
                <c:pt idx="20">
                  <c:v>Новопокровка</c:v>
                </c:pt>
              </c:strCache>
            </c:strRef>
          </c:cat>
          <c:val>
            <c:numRef>
              <c:f>Лист1!$B$2:$B$22</c:f>
              <c:numCache>
                <c:formatCode>General</c:formatCode>
                <c:ptCount val="21"/>
                <c:pt idx="0">
                  <c:v>26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9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5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3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E6D13E5-4CEC-3A4A-8E5D-AFCEE7512EEC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96A8B07-5413-4D77-95BF-775BA37A015B}" type="datetime1">
              <a:rPr lang="ru-RU" noProof="0" smtClean="0"/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9C7E07-3C67-C64C-8DA0-0404F6303970}" type="slidenum">
              <a:rPr lang="ru-RU" noProof="0" smtClean="0"/>
            </a:fld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grpSp>
        <p:nvGrpSpPr>
          <p:cNvPr id="9" name="Группа 8"/>
          <p:cNvGrpSpPr/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 11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18" name="Текст 29"/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/>
            <p:cNvSpPr/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" name="Полилиния 7"/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" name="Полилиния 8"/>
            <p:cNvSpPr/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" name="Полилиния 9"/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Текст 29"/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15" name="Текст 29"/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Текст 29"/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18" name="Текст 29"/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Текст 29"/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2" name="Текст 29"/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Текст 29"/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5" name="Текст 29"/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Текст 29"/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8" name="Текст 29"/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" name="Дата 1"/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/>
          <a:p>
            <a:pPr rtl="0"/>
            <a:fld id="{02A7D674-8D44-425B-8E50-A3A77576FE89}" type="datetime4">
              <a:rPr lang="ru-RU" noProof="0" smtClean="0">
                <a:latin typeface="+mn-lt"/>
              </a:rPr>
            </a:fld>
            <a:endParaRPr lang="ru-RU" noProof="0" dirty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/>
          <a:p>
            <a:pPr rtl="0"/>
            <a:r>
              <a:rPr lang="ru-RU" noProof="0" dirty="0"/>
              <a:t>Годовой обзор</a:t>
            </a:r>
            <a:endParaRPr lang="ru-RU" b="0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Полилиния 14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15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9" name="Полилиния 18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14" name="Рисунок 2"/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/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" name="Дата 1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2806290F-BA92-4A78-92C0-2990469DF00F}" type="datetime4">
              <a:rPr lang="ru-RU" noProof="0" smtClean="0">
                <a:latin typeface="+mn-lt"/>
              </a:rPr>
            </a:fld>
            <a:endParaRPr lang="ru-RU" noProof="0" dirty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-RU" noProof="0" dirty="0"/>
              <a:t>Годовой обзор</a:t>
            </a:r>
            <a:endParaRPr lang="ru-RU" b="0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рыв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Рисунок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Полилиния 22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4" name="Полилиния 23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5" name="Полилиния 24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иаграмма 5"/>
          <p:cNvSpPr>
            <a:spLocks noGrp="1"/>
          </p:cNvSpPr>
          <p:nvPr>
            <p:ph type="chart" sz="quarter" idx="10" hasCustomPrompt="1"/>
          </p:nvPr>
        </p:nvSpPr>
        <p:spPr>
          <a:xfrm>
            <a:off x="952500" y="1939108"/>
            <a:ext cx="10352810" cy="4110702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диаграммы</a:t>
            </a:r>
            <a:endParaRPr lang="ru-RU" noProof="0"/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2" name="Дата 1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0C55B463-854B-4194-9B46-BF41E73CB25D}" type="datetime4">
              <a:rPr lang="ru-RU" noProof="0" smtClean="0">
                <a:latin typeface="+mn-lt"/>
              </a:rPr>
            </a:fld>
            <a:endParaRPr lang="ru-RU" noProof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Годовой обзор</a:t>
            </a:r>
            <a:endParaRPr lang="ru-RU" b="0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>
              <a:latin typeface="+mn-l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9" name="Таблица 2"/>
          <p:cNvSpPr>
            <a:spLocks noGrp="1"/>
          </p:cNvSpPr>
          <p:nvPr>
            <p:ph type="tbl" sz="quarter" idx="10" hasCustomPrompt="1"/>
          </p:nvPr>
        </p:nvSpPr>
        <p:spPr>
          <a:xfrm>
            <a:off x="952500" y="2209800"/>
            <a:ext cx="10287000" cy="2593109"/>
          </a:xfrm>
        </p:spPr>
        <p:txBody>
          <a:bodyPr rtlCol="0"/>
          <a:lstStyle/>
          <a:p>
            <a:pPr rtl="0"/>
            <a:r>
              <a:rPr lang="ru-RU" noProof="0"/>
              <a:t>Вставка таблицы</a:t>
            </a:r>
            <a:endParaRPr lang="ru-RU" noProof="0"/>
          </a:p>
        </p:txBody>
      </p:sp>
      <p:sp>
        <p:nvSpPr>
          <p:cNvPr id="2" name="Дата 1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FD47D572-75D7-48A9-A900-FC9E28CC8EAF}" type="datetime4">
              <a:rPr lang="ru-RU" noProof="0" smtClean="0">
                <a:latin typeface="+mn-lt"/>
              </a:rPr>
            </a:fld>
            <a:endParaRPr lang="ru-RU" noProof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ru-RU" noProof="0"/>
              <a:t>Годовой обзор</a:t>
            </a:r>
            <a:endParaRPr lang="ru-RU" b="0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>
              <a:latin typeface="+mn-l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rtlCol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0" name="Надпись 9"/>
          <p:cNvSpPr txBox="1"/>
          <p:nvPr userDrawn="1"/>
        </p:nvSpPr>
        <p:spPr>
          <a:xfrm>
            <a:off x="699948" y="-83606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20000" b="1" noProof="0" dirty="0">
                <a:solidFill>
                  <a:schemeClr val="bg1"/>
                </a:solidFill>
              </a:rPr>
              <a:t>«</a:t>
            </a:r>
            <a:endParaRPr lang="ru-RU" sz="20000" b="1" noProof="0" dirty="0">
              <a:solidFill>
                <a:schemeClr val="bg1"/>
              </a:solidFill>
            </a:endParaRPr>
          </a:p>
        </p:txBody>
      </p:sp>
      <p:grpSp>
        <p:nvGrpSpPr>
          <p:cNvPr id="18" name="Группа 17"/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Автофигура 24"/>
            <p:cNvSpPr/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0" name="Полилиния 19"/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1" name="Полилиния 20"/>
            <p:cNvSpPr/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21"/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3" name="Полилиния 22"/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grpSp>
        <p:nvGrpSpPr>
          <p:cNvPr id="24" name="Группа 23"/>
          <p:cNvGrpSpPr/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Полилиния 24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6" name="Полилиния 25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7" name="Полилиния 26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Полилиния 25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7" name="Полилиния 26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6" name="Полилиния 35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38" name="Рисунок 25"/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1" name="Заголовок 1"/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62" name="Прямая соединительная линия 61"/>
          <p:cNvCxnSpPr/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Рисунок 25"/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2" name="Текст 29"/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73" name="Текст 29"/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74" name="Текст 29"/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75" name="Текст 29"/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76" name="Текст 29"/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77" name="Текст 29"/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78" name="Текст 29"/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79" name="Текст 29"/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grpSp>
        <p:nvGrpSpPr>
          <p:cNvPr id="23" name="Группа 22"/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Автофигура 24"/>
            <p:cNvSpPr/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9" name="Полилиния 28"/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0" name="Полилиния 29"/>
            <p:cNvSpPr/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1" name="Полилиния 30"/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2" name="Полилиния 31"/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66" name="Рисунок 25"/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9" name="Рисунок 25"/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32"/>
          </p:nvPr>
        </p:nvSpPr>
        <p:spPr/>
        <p:txBody>
          <a:bodyPr rtlCol="0"/>
          <a:lstStyle/>
          <a:p>
            <a:pPr rtl="0"/>
            <a:fld id="{3F186DF9-219D-4BBD-B401-3014ED801DF3}" type="datetime4">
              <a:rPr lang="ru-RU" noProof="0" smtClean="0">
                <a:latin typeface="+mn-lt"/>
              </a:rPr>
            </a:fld>
            <a:endParaRPr lang="ru-RU" noProof="0" dirty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ru-RU" noProof="0" dirty="0"/>
              <a:t>Годовой обзор</a:t>
            </a:r>
            <a:endParaRPr lang="ru-RU" b="0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/>
          <p:cNvCxnSpPr/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96" name="Текст 29"/>
          <p:cNvSpPr>
            <a:spLocks noGrp="1"/>
          </p:cNvSpPr>
          <p:nvPr>
            <p:ph type="body" sz="quarter" idx="12" hasCustomPrompt="1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97" name="Текст 29"/>
          <p:cNvSpPr>
            <a:spLocks noGrp="1"/>
          </p:cNvSpPr>
          <p:nvPr>
            <p:ph type="body" sz="quarter" idx="11" hasCustomPrompt="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102" name="Текст 29"/>
          <p:cNvSpPr>
            <a:spLocks noGrp="1"/>
          </p:cNvSpPr>
          <p:nvPr>
            <p:ph type="body" sz="quarter" idx="30" hasCustomPrompt="1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103" name="Текст 29"/>
          <p:cNvSpPr>
            <a:spLocks noGrp="1"/>
          </p:cNvSpPr>
          <p:nvPr>
            <p:ph type="body" sz="quarter" idx="31" hasCustomPrompt="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106" name="Текст 29"/>
          <p:cNvSpPr>
            <a:spLocks noGrp="1"/>
          </p:cNvSpPr>
          <p:nvPr>
            <p:ph type="body" sz="quarter" idx="32" hasCustomPrompt="1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107" name="Текст 29"/>
          <p:cNvSpPr>
            <a:spLocks noGrp="1"/>
          </p:cNvSpPr>
          <p:nvPr>
            <p:ph type="body" sz="quarter" idx="33" hasCustomPrompt="1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 rtl="0">
              <a:spcBef>
                <a:spcPts val="400"/>
              </a:spcBef>
              <a:buNone/>
            </a:pPr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108" name="Текст 29"/>
          <p:cNvSpPr>
            <a:spLocks noGrp="1"/>
          </p:cNvSpPr>
          <p:nvPr>
            <p:ph type="body" sz="quarter" idx="34" hasCustomPrompt="1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sp>
        <p:nvSpPr>
          <p:cNvPr id="109" name="Текст 29"/>
          <p:cNvSpPr>
            <a:spLocks noGrp="1"/>
          </p:cNvSpPr>
          <p:nvPr>
            <p:ph type="body" sz="quarter" idx="35" hasCustomPrompt="1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Щелкните, чтобы изменить </a:t>
            </a:r>
            <a:endParaRPr lang="ru-RU" noProof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/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Дата 1"/>
          <p:cNvSpPr>
            <a:spLocks noGrp="1"/>
          </p:cNvSpPr>
          <p:nvPr>
            <p:ph type="dt" sz="half" idx="36"/>
          </p:nvPr>
        </p:nvSpPr>
        <p:spPr/>
        <p:txBody>
          <a:bodyPr rtlCol="0"/>
          <a:lstStyle/>
          <a:p>
            <a:pPr rtl="0"/>
            <a:fld id="{55C42BAF-CD1F-4C5E-BB69-89E69EC6C758}" type="datetime4">
              <a:rPr lang="ru-RU" noProof="0" smtClean="0">
                <a:latin typeface="+mn-lt"/>
              </a:rPr>
            </a:fld>
            <a:endParaRPr lang="ru-RU" noProof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/>
          <a:p>
            <a:pPr rtl="0"/>
            <a:r>
              <a:rPr lang="ru-RU" noProof="0"/>
              <a:t>Годовой обзор</a:t>
            </a:r>
            <a:endParaRPr lang="ru-RU" b="0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>
              <a:latin typeface="+mn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столб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1" name="Полилиния 20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21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33" name="Прямая соединительная линия 32"/>
          <p:cNvCxnSpPr/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Текст 2"/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5" name="Текст 2"/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7" name="Объект 3"/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8" name="Объект 3"/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Дата 1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7A984553-A6F7-48EB-8856-1E24313FFF56}" type="datetime4">
              <a:rPr lang="ru-RU" noProof="0" smtClean="0">
                <a:latin typeface="+mn-lt"/>
              </a:rPr>
            </a:fld>
            <a:endParaRPr lang="ru-RU" noProof="0" dirty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-RU" noProof="0" dirty="0"/>
              <a:t>Годовой обзор</a:t>
            </a:r>
            <a:endParaRPr lang="ru-RU" b="0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толб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Полилиния 37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9" name="Полилиния 38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0" name="Полилиния 39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33" name="Прямая соединительная линия 32"/>
          <p:cNvCxnSpPr/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Текст 2"/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7" name="Объект 3"/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0" name="Текст 2"/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1" name="Объект 3"/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2" name="Текст 2"/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rtl="0">
              <a:buNone/>
            </a:pPr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4" name="Объект 3"/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Дата 1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26F26F23-C8C0-4EE8-B5C3-CA20E71F4584}" type="datetime4">
              <a:rPr lang="ru-RU" noProof="0" smtClean="0">
                <a:latin typeface="+mn-lt"/>
              </a:rPr>
            </a:fld>
            <a:endParaRPr lang="ru-RU" noProof="0" dirty="0">
              <a:latin typeface="+mn-lt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-RU" noProof="0" dirty="0"/>
              <a:t>Годовой обзор</a:t>
            </a:r>
            <a:endParaRPr lang="ru-RU" b="0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33" name="Прямая соединительная линия 32"/>
          <p:cNvCxnSpPr/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grpSp>
        <p:nvGrpSpPr>
          <p:cNvPr id="15" name="Группа 14"/>
          <p:cNvGrpSpPr/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Полилиния 15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7" name="Полилиния 16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8" name="Полилиния 17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1" name="Текст 2"/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3" name="Текст 2"/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4" name="Текст 3"/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6" name="Текст 3"/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7" name="Текст 2"/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8" name="Текст 3"/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 rtlCol="0"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2" name="Дата 1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/>
          <a:p>
            <a:pPr rtl="0"/>
            <a:fld id="{1A20C08B-3B48-4773-80A1-C458F199FF21}" type="datetime4">
              <a:rPr lang="ru-RU" noProof="0" smtClean="0">
                <a:latin typeface="+mn-lt"/>
              </a:rPr>
            </a:fld>
            <a:endParaRPr lang="ru-RU" noProof="0" dirty="0">
              <a:latin typeface="+mn-lt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r>
              <a:rPr lang="ru-RU" noProof="0" dirty="0"/>
              <a:t>Годовой обзор</a:t>
            </a:r>
            <a:endParaRPr lang="ru-RU" b="0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29"/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 rtl="0"/>
            <a:r>
              <a:rPr lang="ru-RU" noProof="0"/>
              <a:t>Образец текста</a:t>
            </a:r>
            <a:endParaRPr lang="ru-RU" noProof="0"/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 rtlCol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Рисунок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rtlCol="0"/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grpSp>
        <p:nvGrpSpPr>
          <p:cNvPr id="30" name="Группа 29"/>
          <p:cNvGrpSpPr/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Полилиния 30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2" name="Полилиния 31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3" name="Полилиния 32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 dirty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0" name="Дата 3"/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8DDC5DBC-5AC9-4B00-9077-59D782F35A50}" type="datetime4">
              <a:rPr lang="ru-RU" noProof="0" smtClean="0">
                <a:latin typeface="+mn-lt"/>
              </a:rPr>
            </a:fld>
            <a:endParaRPr lang="ru-RU" noProof="0">
              <a:latin typeface="+mn-lt"/>
            </a:endParaRPr>
          </a:p>
        </p:txBody>
      </p:sp>
      <p:sp>
        <p:nvSpPr>
          <p:cNvPr id="31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Годовой обзор</a:t>
            </a:r>
            <a:endParaRPr lang="ru-RU" b="0" noProof="0"/>
          </a:p>
        </p:txBody>
      </p:sp>
      <p:sp>
        <p:nvSpPr>
          <p:cNvPr id="32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>
              <a:latin typeface="+mn-lt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01294" y="4961614"/>
            <a:ext cx="5491571" cy="1109637"/>
          </a:xfrm>
        </p:spPr>
        <p:txBody>
          <a:bodyPr rtlCol="0"/>
          <a:lstStyle/>
          <a:p>
            <a:pPr rtl="0"/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Обзор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2021 - 2023 годы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2647785" y="1699007"/>
            <a:ext cx="9279172" cy="1492037"/>
          </a:xfrm>
        </p:spPr>
        <p:txBody>
          <a:bodyPr rtlCol="0"/>
          <a:lstStyle/>
          <a:p>
            <a:pPr algn="ctr" rtl="0"/>
            <a:r>
              <a:rPr lang="ru-RU" dirty="0"/>
              <a:t> </a:t>
            </a:r>
            <a:r>
              <a:rPr lang="ru-RU" sz="4400" dirty="0">
                <a:latin typeface="Calibri" panose="020F0502020204030204" pitchFamily="34" charset="0"/>
                <a:cs typeface="Calibri" panose="020F0502020204030204" pitchFamily="34" charset="0"/>
              </a:rPr>
              <a:t>Комплексное развитие </a:t>
            </a:r>
            <a:endParaRPr lang="ru-RU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ru-RU" sz="4400" dirty="0">
                <a:latin typeface="Calibri" panose="020F0502020204030204" pitchFamily="34" charset="0"/>
                <a:cs typeface="Calibri" panose="020F0502020204030204" pitchFamily="34" charset="0"/>
              </a:rPr>
              <a:t>Анучинской сельской агломерации</a:t>
            </a:r>
            <a:endParaRPr lang="ru-RU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05877" y="498093"/>
            <a:ext cx="5491571" cy="316745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6353092" y="4532242"/>
            <a:ext cx="4905956" cy="1502797"/>
          </a:xfrm>
        </p:spPr>
        <p:txBody>
          <a:bodyPr/>
          <a:lstStyle/>
          <a:p>
            <a:r>
              <a:rPr lang="ru-RU" sz="4000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Образование</a:t>
            </a:r>
            <a:r>
              <a:rPr lang="ru-RU" sz="8800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br>
              <a:rPr lang="ru-RU" sz="8800" kern="1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(количество объектов)</a:t>
            </a:r>
            <a:br>
              <a:rPr lang="ru-RU" sz="1800" kern="1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556097" y="342073"/>
          <a:ext cx="6841351" cy="3800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9180" y="540690"/>
            <a:ext cx="6499446" cy="3089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828306" y="4556098"/>
            <a:ext cx="5863341" cy="1121133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Культура </a:t>
            </a:r>
            <a:endParaRPr lang="ru-RU" sz="3200" kern="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(количество объектов)</a:t>
            </a:r>
            <a:endParaRPr lang="ru-RU" kern="1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991555" y="222637"/>
          <a:ext cx="7867071" cy="3785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99583" y="1386914"/>
            <a:ext cx="3398437" cy="1202067"/>
          </a:xfrm>
        </p:spPr>
        <p:txBody>
          <a:bodyPr/>
          <a:lstStyle/>
          <a:p>
            <a:pPr algn="ctr"/>
            <a:endParaRPr lang="ru-RU" sz="4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СПОРТ –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норма жизни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5064982" y="298248"/>
          <a:ext cx="6090698" cy="365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6133" y="314077"/>
            <a:ext cx="5595068" cy="119269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4600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Благоустройство </a:t>
            </a:r>
            <a:endParaRPr lang="ru-RU" sz="4600" kern="100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/>
            <a:endParaRPr lang="ru-RU" sz="2300" kern="100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ru-RU" sz="2300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(количество благоустроенных территорий)</a:t>
            </a:r>
            <a:endParaRPr lang="ru-RU" sz="2300" kern="100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0"/>
          </p:nvPr>
        </p:nvSpPr>
        <p:spPr>
          <a:xfrm>
            <a:off x="6400800" y="302150"/>
            <a:ext cx="5791200" cy="1093304"/>
          </a:xfrm>
        </p:spPr>
        <p:txBody>
          <a:bodyPr>
            <a:normAutofit fontScale="475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80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Уличное освещение</a:t>
            </a:r>
            <a:endParaRPr lang="ru-RU" sz="8000" b="1" kern="100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(количество сел)</a:t>
            </a:r>
            <a:endParaRPr lang="ru-RU" sz="4000" b="1" kern="100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rtl="0"/>
            <a:endParaRPr lang="ru-RU" b="0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graphicFrame>
        <p:nvGraphicFramePr>
          <p:cNvPr id="10" name="Объект 11"/>
          <p:cNvGraphicFramePr>
            <a:graphicFrameLocks noGrp="1"/>
          </p:cNvGraphicFramePr>
          <p:nvPr>
            <p:ph sz="half" idx="2"/>
          </p:nvPr>
        </p:nvGraphicFramePr>
        <p:xfrm>
          <a:off x="1339962" y="2118104"/>
          <a:ext cx="4379678" cy="3233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Диаграмма 1"/>
          <p:cNvGraphicFramePr/>
          <p:nvPr/>
        </p:nvGraphicFramePr>
        <p:xfrm>
          <a:off x="6615486" y="2118104"/>
          <a:ext cx="4840025" cy="3233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бъект 5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54596" y="326004"/>
            <a:ext cx="6404030" cy="33041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110749" y="4621115"/>
            <a:ext cx="6100590" cy="953337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Ремонт дорог  </a:t>
            </a:r>
            <a:r>
              <a:rPr lang="ru-RU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</a:t>
            </a:r>
            <a:r>
              <a:rPr lang="ru-RU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асфальтирование)</a:t>
            </a:r>
            <a:endParaRPr lang="ru-RU" sz="1800" b="1" kern="100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(количество сел)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200153" y="119269"/>
          <a:ext cx="6658473" cy="3840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32035" y="3045437"/>
            <a:ext cx="4303385" cy="61086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Сводный обзор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" y="0"/>
          <a:ext cx="763325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257756" y="281057"/>
            <a:ext cx="4027997" cy="246223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25024" y="3028153"/>
            <a:ext cx="7182016" cy="610863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5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��
</file>

<file path=customXml/item2.xml>��
</file>

<file path=customXml/item3.xml>��
</file>

<file path=customXml/itemProps1.xml><?xml version="1.0" encoding="utf-8"?>
<ds:datastoreItem xmlns:ds="http://schemas.openxmlformats.org/officeDocument/2006/customXml" ds:itemID="{09EC1AB0-9704-404D-B6D3-819D938AC55B}">
  <ds:schemaRefs/>
</ds:datastoreItem>
</file>

<file path=customXml/itemProps2.xml><?xml version="1.0" encoding="utf-8"?>
<ds:datastoreItem xmlns:ds="http://schemas.openxmlformats.org/officeDocument/2006/customXml" ds:itemID="{1D20B6E4-879E-4E6C-BDE7-261540CD3765}">
  <ds:schemaRefs/>
</ds:datastoreItem>
</file>

<file path=customXml/itemProps3.xml><?xml version="1.0" encoding="utf-8"?>
<ds:datastoreItem xmlns:ds="http://schemas.openxmlformats.org/officeDocument/2006/customXml" ds:itemID="{94F21D10-BD83-491A-AAA6-945C2DB1EB0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Ежегодная презентация (геометрические фигуры)</Template>
  <TotalTime>0</TotalTime>
  <Words>331</Words>
  <Application>WPS Presentation</Application>
  <PresentationFormat>Широкоэкранный</PresentationFormat>
  <Paragraphs>28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SimSun</vt:lpstr>
      <vt:lpstr>Wingdings</vt:lpstr>
      <vt:lpstr>Arial Black</vt:lpstr>
      <vt:lpstr>Calibri</vt:lpstr>
      <vt:lpstr>Calibri Light</vt:lpstr>
      <vt:lpstr>Times New Roman</vt:lpstr>
      <vt:lpstr>Franklin Gothic Demi</vt:lpstr>
      <vt:lpstr>Segoe Print</vt:lpstr>
      <vt:lpstr>Franklin Gothic Book</vt:lpstr>
      <vt:lpstr>Microsoft YaHei</vt:lpstr>
      <vt:lpstr>Arial Unicode MS</vt:lpstr>
      <vt:lpstr>Тема 1</vt:lpstr>
      <vt:lpstr>Обзор  за 2021 - 2023 годы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Сводный обзор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 за 2021-2023 годы</dc:title>
  <dc:creator>Ирина В. Скорикова</dc:creator>
  <cp:lastModifiedBy>SkorikovaIV</cp:lastModifiedBy>
  <cp:revision>14</cp:revision>
  <dcterms:created xsi:type="dcterms:W3CDTF">2023-10-31T04:53:00Z</dcterms:created>
  <dcterms:modified xsi:type="dcterms:W3CDTF">2023-12-25T04:06:18Z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0D7BBFD60A08429F841266877E760D13_12</vt:lpwstr>
  </property>
  <property fmtid="{D5CDD505-2E9C-101B-9397-08002B2CF9AE}" pid="4" name="KSOProductBuildVer">
    <vt:lpwstr>1049-12.2.0.13359</vt:lpwstr>
  </property>
</Properties>
</file>