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92516-B5D6-D2C3-2315-C84A9E1B9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00B25D-D022-9007-F252-1531ADA5FA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BC56E6-CB04-1446-036B-AC620D1BA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522309-E528-82EB-5E8A-73057602D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1C5F72-F146-58F0-C44F-7D68F6FA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0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0E6AAE-9EF8-D77C-2361-0023F2EB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E57969-C33D-1C88-D2FA-6D92ECAEEF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30D83E-E64F-8EFE-720D-4AD34D66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67895-DC7C-9549-3C70-E2F2FB85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832C79-37CD-17CA-61AC-BF74B50B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87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CD4C9-C235-4BD8-F748-3B55B0386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FBE88C-57C5-E4D7-9CED-4BA0670F3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7D0C37-41BD-AED1-BE88-6929352C0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8BFD98-E298-474A-FE2D-20A4F9DC4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8533FB-00E8-D8E8-5A80-9BA748179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24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5B6D3-CDB2-F0CC-CB11-9DC8C072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24913E-F16F-08E5-0FD6-CC9F191E6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5A5340-5E1D-BCF2-0348-0C694F81C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4BD90C-BE35-394E-81DF-5EBAF5A7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4CA2A3-8A88-0B52-410A-903AAB5F0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9295D2-C69E-C0AD-9D44-8EB697A9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840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1FE22-9C98-CE72-8CF1-9F3A266D2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71765D-64BB-9867-4A1C-506A92382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CDB357-1F0C-622D-4362-877F50624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22BA64-C68F-A962-F45A-FFE73F155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19569EA-0FF3-1702-B09D-448228AA0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372D4BA-6ADE-3789-AFC5-AE17D7586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3C4538-1566-6D02-65CA-C03CA2D5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5B42CF-6F39-C610-128F-7749DC036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492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E1D68-D46B-CEA2-A445-5334B5890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E0B75C-0BAA-2E64-D709-BFBFBE90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12ACD4C-B41E-F3D2-EFF5-A4423ADA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2135A6-0B31-3CA9-3C20-1D8AEB0BA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057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1F5AA3-8C2E-C219-6325-58FC5E5B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B8AB97-94F6-B380-A512-ABE10960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C6B904-11C0-719A-C59C-B413B45F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953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B56931-F11B-0E13-4AD6-44A74CF79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8E7C98-B52B-073A-768D-389DEA034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D06681-2FDE-91A6-1B05-374BFFFDF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24C11B-2429-0C62-E1F1-CAF531C7B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C7A795-1994-9701-700D-75F5F98F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69FF5D-A552-9C47-5FC2-C71EE45F8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160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A1217-9F81-9144-E9F0-57643C954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490606-5DA5-ABE7-A691-7DAB50759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16CB66-2A43-39A6-B585-4DB168AB0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C998EA-8E12-A176-E683-9492C78A4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D985DE-9BED-B0AF-A885-C272F7E50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B67E95-E118-0669-BFC6-D4D53CBFB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7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32AFB-918A-D55B-18BC-756C91A7C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E21C72C-7CD0-FAA1-97EF-7B3D127ED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AA08D0-891D-9B6E-56B5-FF446A5F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533762-1E75-E48C-8823-C9704722C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C14B00-C04E-D07C-0156-377168CC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42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B8F43D-5E25-FC52-D1BC-53DAF58083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57F5FC-7595-E111-CDAD-EE47FAF4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FCD5EA-463B-315A-14FB-71D66CC9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4EE9A0-87E1-CE1C-3F32-916D63603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C9358D-F793-C784-31A2-A412F966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35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0F50A-6A04-ECAA-CBB6-C1BC27A07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EDFFAC-3801-CBDE-6166-6AB6E7739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4377B7-A7AF-29A5-0962-9ECBAAA845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A275-435F-48D4-9AD4-CA1FC582229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99F905-3304-630A-60CB-9CB27EFDA7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29386-A380-FBE4-217A-38848E1DE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4AB4D-0651-4331-AA65-EFD035560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upload/iblock/f48/n1wrl3yr78wzflh0hn51lo4pf97kpmwv.zi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depeconomy@primorsky.ru" TargetMode="External"/><Relationship Id="rId5" Type="http://schemas.openxmlformats.org/officeDocument/2006/relationships/hyperlink" Target="mailto:cisspk@cpp25.ru" TargetMode="External"/><Relationship Id="rId4" Type="http://schemas.openxmlformats.org/officeDocument/2006/relationships/hyperlink" Target="https://&#1072;&#1085;&#1091;&#1095;&#1080;&#1085;&#1089;&#1082;&#1080;&#1081;.&#1088;&#1092;/upload/iblock/f72/2i5m27qbkghenhkn04ngdo0ghs3uehdk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45A469-57B8-6895-D2B6-51D494025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E0F77A-6016-663E-8AD8-9A2E34D84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18" y="226503"/>
            <a:ext cx="3836563" cy="2298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AC6640-6233-B860-6A0B-7649A20D39CF}"/>
              </a:ext>
            </a:extLst>
          </p:cNvPr>
          <p:cNvSpPr txBox="1"/>
          <p:nvPr/>
        </p:nvSpPr>
        <p:spPr>
          <a:xfrm>
            <a:off x="4105710" y="109707"/>
            <a:ext cx="7946471" cy="474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вы представляете социальный бизнес, получите безвозмездно от 100000 до 500000 рублей на реализацию вашего проекта.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730DE6-D503-25B7-4A1B-07EEDC882CFD}"/>
              </a:ext>
            </a:extLst>
          </p:cNvPr>
          <p:cNvSpPr txBox="1"/>
          <p:nvPr/>
        </p:nvSpPr>
        <p:spPr>
          <a:xfrm>
            <a:off x="5662569" y="453134"/>
            <a:ext cx="22349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получения гранта: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78BAA8-2F02-D808-ED35-AA3A19842DAD}"/>
              </a:ext>
            </a:extLst>
          </p:cNvPr>
          <p:cNvSpPr txBox="1"/>
          <p:nvPr/>
        </p:nvSpPr>
        <p:spPr>
          <a:xfrm>
            <a:off x="4105710" y="693646"/>
            <a:ext cx="8016382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имеет статус социального и зарегистрировано в Приморском крае не менее 1 года;</a:t>
            </a:r>
          </a:p>
          <a:p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руководители прошли бесплатное обучение в центре «Мой бизнес» в рамках акселерационной программы для допуска к защите проекта;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неоплаченных налогов, сборов, страховых взносов, пеней, штрафов, процентов;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не находится в реестре дисквалифицированных лиц;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находится в реестре МСП;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просроченной и иной задолженности в краевой бюджет, субсидий и бюджетных инвестиций;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не находится в процессе реорганизации, ликвидации или банкротства;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не является иностранным юридическим лицом, и в уставном капитале доля иностранных юридических лиц не превышает 50%.</a:t>
            </a:r>
          </a:p>
          <a:p>
            <a:pPr marL="171450" indent="-171450">
              <a:buFontTx/>
              <a:buChar char="-"/>
            </a:pP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F1A493-9778-5163-D58F-A697B99A53BB}"/>
              </a:ext>
            </a:extLst>
          </p:cNvPr>
          <p:cNvSpPr txBox="1"/>
          <p:nvPr/>
        </p:nvSpPr>
        <p:spPr>
          <a:xfrm>
            <a:off x="139818" y="2525087"/>
            <a:ext cx="115180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 покрывает до 75% расходов по проекту.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 от 100 000 до 500 000 руб. предоставляется однократно на условиях софинансирования 25%.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 запрещено расходовать на уплату налогов, сборов и других обязательных платежей в бюджет муниципального образования; на выплату процентов по займам от государственных МФО и кредитам.</a:t>
            </a:r>
          </a:p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 можно потратить: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аренда и ремонт нежилого помещения, включая приобретение строительных материалов и оборудования;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переоборудование транспортных средств для перевозки маломобильных групп населения, в том числе инвалидов;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по передаче прав на франшизу (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паушный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взнос);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и приобретение оргтехники, оборудования (в т.ч. инвентаря, мебели);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коммунальных услуг и услуг электроснабжения;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результатов интеллектуальной деятельности;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основных средств (за исключением приобретения зданий, сооружений, земельных участков, автомобилей);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услуг связи, в том числе интернета, при реализации бизнес-проекта;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 услуг по созданию, технической поддержке, наполнению, развитию и продвижению проекта в СМИ и интернете;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программного обеспечения и неисключительных прав на программное обеспечение;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сырья, расходных материалов, необходимых для производства продукции;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уплата первого взноса (аванса) при заключении договора лизинга и (или) лизинговых платежей;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технологическое присоединение к объектам инженерной инфраструктуры (электрические сети, газоснабжение, водоснабжение, водоотведение, теплоснабжение).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8B2DD6-4FFE-116A-CB05-FB53D29774A6}"/>
              </a:ext>
            </a:extLst>
          </p:cNvPr>
          <p:cNvSpPr txBox="1"/>
          <p:nvPr/>
        </p:nvSpPr>
        <p:spPr>
          <a:xfrm>
            <a:off x="139818" y="6002962"/>
            <a:ext cx="110257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в течение 3 лет, начиная с года, следующего за годом предоставления гранта, необходимо предоставлять документы, подтверждающие статус социального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64056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F4F2BB-285B-A624-D59F-61BEA03C7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A9C02E-A031-AA5B-2512-AF536312503D}"/>
              </a:ext>
            </a:extLst>
          </p:cNvPr>
          <p:cNvSpPr txBox="1"/>
          <p:nvPr/>
        </p:nvSpPr>
        <p:spPr>
          <a:xfrm>
            <a:off x="4201667" y="109711"/>
            <a:ext cx="2856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на получение гранта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7077F169-A315-4DA9-87A0-0B0F593EC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824327"/>
              </p:ext>
            </p:extLst>
          </p:nvPr>
        </p:nvGraphicFramePr>
        <p:xfrm>
          <a:off x="127698" y="527199"/>
          <a:ext cx="11625278" cy="243411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74974">
                  <a:extLst>
                    <a:ext uri="{9D8B030D-6E8A-4147-A177-3AD203B41FA5}">
                      <a16:colId xmlns:a16="http://schemas.microsoft.com/office/drawing/2014/main" val="39882181"/>
                    </a:ext>
                  </a:extLst>
                </a:gridCol>
                <a:gridCol w="8773076">
                  <a:extLst>
                    <a:ext uri="{9D8B030D-6E8A-4147-A177-3AD203B41FA5}">
                      <a16:colId xmlns:a16="http://schemas.microsoft.com/office/drawing/2014/main" val="461108975"/>
                    </a:ext>
                  </a:extLst>
                </a:gridCol>
                <a:gridCol w="2577228">
                  <a:extLst>
                    <a:ext uri="{9D8B030D-6E8A-4147-A177-3AD203B41FA5}">
                      <a16:colId xmlns:a16="http://schemas.microsoft.com/office/drawing/2014/main" val="2578296721"/>
                    </a:ext>
                  </a:extLst>
                </a:gridCol>
              </a:tblGrid>
              <a:tr h="202643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</a:t>
                      </a: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анучинский.рф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/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upload/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iblock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/f48/n1wrl3yr78wzflh0hn51lo4pf97kpmwv.zip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7175937"/>
                  </a:ext>
                </a:extLst>
              </a:tr>
              <a:tr h="28953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проекта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08603"/>
                  </a:ext>
                </a:extLst>
              </a:tr>
              <a:tr h="299533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 смета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69584"/>
                  </a:ext>
                </a:extLst>
              </a:tr>
              <a:tr h="18797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Гарантийное обязательство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64298"/>
                  </a:ext>
                </a:extLst>
              </a:tr>
              <a:tr h="195623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проекта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528566"/>
                  </a:ext>
                </a:extLst>
              </a:tr>
              <a:tr h="246064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Выписка из ЕГРЛ/ЕГРИП (не старше 30 дней)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2100498"/>
                  </a:ext>
                </a:extLst>
              </a:tr>
              <a:tr h="238280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Справка из ФНС об отсутствии неисполненной обязанности по уплате налогов, сборов, страховых взносов, пеней, штрафов, процентов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912534"/>
                  </a:ext>
                </a:extLst>
              </a:tr>
              <a:tr h="279619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Выписка из реестра дисквалифицированных лиц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8623913"/>
                  </a:ext>
                </a:extLst>
              </a:tr>
              <a:tr h="270033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Копии учредительных документов (при наличии), и всех изменений в нем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948083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0D4C3B2-5BC9-E8C3-44DF-151E4174B0C0}"/>
              </a:ext>
            </a:extLst>
          </p:cNvPr>
          <p:cNvSpPr txBox="1"/>
          <p:nvPr/>
        </p:nvSpPr>
        <p:spPr>
          <a:xfrm>
            <a:off x="127698" y="3071025"/>
            <a:ext cx="1162527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Приморского края от 20.07.2021г № 458-пп «О ПРЕДОСТАВЛЕНИИ ГРАНТОВ В ФОРМЕ СУБСИДИЙ ИЗ КРАЕВОГО БЮДЖЕТА СУБЪЕКТАМ МАЛОГО И СРЕДНЕГО ПРЕДПРИНИМАТЕЛЬСТВА,ВКЛЮЧЕННЫМ В РЕЕСТР СОЦИАЛЬНЫХ ПРЕДПРИНИМАТЕЛЕЙ,НА ФИНАНСОВОЕ ОБЕСПЕЧЕНИЕ РАСХОДОВ, СВЯЗАННЫХ С РЕАЛИЗАЦИЕЙ ПРОЕКТА В СФЕРЕ СОЦИАЛЬНОГО ПРЕДПРИНИМАТЕЛЬСТВА, СУБЪЕКТАМ МАЛОГО И СРЕДНЕГО ПРЕДПРИНИМАТЕЛЬСТВА, СОЗДАННЫМ ФИЗИЧЕСКИМИ ЛИЦАМИ В ВОЗРАСТЕ ДО 25 ЛЕТ ВКЛЮЧИТЕЛЬНО, НА ФИНАНСОВОЕ ОБЕСПЕЧЕНИЕ РАСХОДОВ, СВЯЗАННЫХ С РЕАЛИЗАЦИЕЙ ПРОЕКТА В СФЕРЕ ПРЕДПРИНИМАТЕЛЬСКОЙ ДЕЯТЕЛЬНОСТИ -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upload/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iblock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/f72/2i5m27qbkghenhkn04ngdo0ghs3uehdk.docx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45B9DD-4B52-E5E3-1883-33E4621236BB}"/>
              </a:ext>
            </a:extLst>
          </p:cNvPr>
          <p:cNvSpPr txBox="1"/>
          <p:nvPr/>
        </p:nvSpPr>
        <p:spPr>
          <a:xfrm>
            <a:off x="236755" y="4372043"/>
            <a:ext cx="645824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можно подать: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электронном виде  Центр инноваций социальной сферы Приморского края: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ул.Тигровая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 г. Владивосток    т-н: 88005550933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адрес 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cisspk@cpp25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ru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электронном виде и оригиналы Министерство экономического развития Приморского края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 Светланская 22, г. Владивосток    т-н: 84232208641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адрес: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depeconomy@primorsky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ru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8825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625</Words>
  <Application>Microsoft Office PowerPoint</Application>
  <PresentationFormat>Широкоэкранный</PresentationFormat>
  <Paragraphs>61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4</cp:revision>
  <dcterms:created xsi:type="dcterms:W3CDTF">2023-04-26T06:41:31Z</dcterms:created>
  <dcterms:modified xsi:type="dcterms:W3CDTF">2023-04-27T01:40:39Z</dcterms:modified>
</cp:coreProperties>
</file>