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4630400" cy="8229600"/>
  <p:notesSz cx="8229600" cy="146304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entury Gothic" panose="020B0502020202020204" pitchFamily="34" charset="0"/>
      <p:regular r:id="rId11"/>
      <p:bold r:id="rId12"/>
      <p:italic r:id="rId13"/>
      <p:boldItalic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4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22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5026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89" y="354892"/>
            <a:ext cx="7556421" cy="3100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 err="1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Проект</a:t>
            </a:r>
            <a:r>
              <a:rPr lang="en-US" sz="3900" b="1" dirty="0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: «</a:t>
            </a:r>
            <a:r>
              <a:rPr lang="en-US" sz="3900" b="1" dirty="0" err="1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Выращивание</a:t>
            </a:r>
            <a:r>
              <a:rPr lang="en-US" sz="3900" b="1" dirty="0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 и переработка риса на территории Анучинского муниципального округа Приморского края»</a:t>
            </a:r>
            <a:endParaRPr lang="en-US" sz="3900" dirty="0">
              <a:latin typeface="Century Gothic" panose="020B0502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89" y="4298601"/>
            <a:ext cx="7556421" cy="3005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Цель проекта:</a:t>
            </a:r>
            <a:br>
              <a:rPr lang="ru-RU" sz="1600" dirty="0">
                <a:latin typeface="Century Gothic" panose="020B0502020202020204" pitchFamily="34" charset="0"/>
              </a:rPr>
            </a:b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Создание агропромышленного комплекса полного цикла на территории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Анучинского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муниципального округа Приморского края, включающего выращивание риса и его переработку в продукцию с высокой добавленной стоимостью — муку, хлопья и лапшу. Проект направлен на развитие локальной сырьевой базы, внедрение современных технологий, соблюдение экологических стандартов и рациональное использование ресурсов. Реализация обеспечит новые рабочие места и развитие смежных отраслей региона.</a:t>
            </a:r>
            <a:endParaRPr lang="en-US" sz="155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4017" y="350090"/>
            <a:ext cx="7619762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Земельный участок и сырьевое обеспечение</a:t>
            </a:r>
            <a:endParaRPr lang="en-US" sz="3750" dirty="0">
              <a:latin typeface="Century Gothic" panose="020B0502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4017" y="2017203"/>
            <a:ext cx="3577471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Характеристики участка</a:t>
            </a:r>
            <a:endParaRPr lang="en-US" sz="2250" dirty="0">
              <a:latin typeface="Century Gothic" panose="020B0502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4017" y="2922078"/>
            <a:ext cx="3577471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Площадь земельного участка составляет </a:t>
            </a:r>
            <a:r>
              <a:rPr lang="en-US" sz="1500" b="1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180 513 кв. м</a:t>
            </a:r>
            <a:r>
              <a:rPr lang="en-US" sz="15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, предоставляемого в аренду. Участок относится к категории земель населённых пунктов для сельскохозяйственного использования.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4016" y="5400793"/>
            <a:ext cx="3577471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Стратегическое расположение в Анучинском муниципальном округе обеспечивает удобную логистику — всего </a:t>
            </a:r>
            <a:r>
              <a:rPr lang="en-US" sz="1500" b="1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14,5 км до федеральной трассы А-181</a:t>
            </a:r>
            <a:r>
              <a:rPr lang="en-US" sz="15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, что гарантирует эффективную транспортировку готовой продукции.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843928" y="2017203"/>
            <a:ext cx="2857976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Сырьевая база</a:t>
            </a:r>
            <a:endParaRPr lang="en-US" sz="2250" dirty="0">
              <a:latin typeface="Century Gothic" panose="020B0502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843928" y="2564891"/>
            <a:ext cx="3577471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Приморский край — единственный регион Дальнего Востока, специализирующийся на выращивании риса с общей площадью посевов </a:t>
            </a:r>
            <a:r>
              <a:rPr lang="en-US" sz="1500" b="1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20–25 тысяч гектаров</a:t>
            </a:r>
            <a:r>
              <a:rPr lang="en-US" sz="15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4843928" y="4993197"/>
            <a:ext cx="3577471" cy="24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Валовой сбор достигает </a:t>
            </a:r>
            <a:r>
              <a:rPr lang="en-US" sz="1500" b="1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100–120 тысяч тонн</a:t>
            </a:r>
            <a:r>
              <a:rPr lang="en-US" sz="15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риса-сырца в благоприятные годы. Налажено сотрудничество с ведущими местными производителями: ООО «Жемчужный рис», крестьянско-фермерскими хозяйствами и сельскохозяйственными кооперативами.</a:t>
            </a:r>
            <a:endParaRPr lang="en-US" sz="15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" y="6012268"/>
            <a:ext cx="14630400" cy="22367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81498" y="587182"/>
            <a:ext cx="9743718" cy="559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700" b="1" dirty="0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Рынки сбыта и коммерческий потенциал</a:t>
            </a:r>
            <a:endParaRPr lang="en-US" sz="3700" dirty="0">
              <a:latin typeface="Century Gothic" panose="020B0502020202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981498" y="1414666"/>
            <a:ext cx="4280416" cy="2351960"/>
          </a:xfrm>
          <a:prstGeom prst="roundRect">
            <a:avLst>
              <a:gd name="adj" fmla="val 343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67950" y="1601118"/>
            <a:ext cx="2238851" cy="27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Внутренний рынок</a:t>
            </a:r>
            <a:endParaRPr lang="en-US" sz="1750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67950" y="1987952"/>
            <a:ext cx="3907512" cy="1431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Растущий спрос на безглютеновые и экологически чистые продукты. Приморский край традиционно потребляет рисовую лапшу и хлопья благодаря влиянию азиатской кухни, этническому фактору и развитию туризма.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40746" y="1414666"/>
            <a:ext cx="4280416" cy="2351960"/>
          </a:xfrm>
          <a:prstGeom prst="roundRect">
            <a:avLst>
              <a:gd name="adj" fmla="val 343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627197" y="1601118"/>
            <a:ext cx="2236708" cy="27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Российский рынок</a:t>
            </a:r>
            <a:endParaRPr lang="en-US" sz="1750" dirty="0">
              <a:latin typeface="Century Gothic" panose="020B0502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627197" y="1987952"/>
            <a:ext cx="3907512" cy="1431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Нишевое направление для рисовой муки и активно растущий сегмент лапши и хлопьев. Проект способствует частичному замещению импортных поставок отечественной продукцией высокого качества.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9899993" y="1414666"/>
            <a:ext cx="4280416" cy="2351960"/>
          </a:xfrm>
          <a:prstGeom prst="roundRect">
            <a:avLst>
              <a:gd name="adj" fmla="val 343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086445" y="1601118"/>
            <a:ext cx="2773799" cy="27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Экспортный потенциал</a:t>
            </a:r>
            <a:endParaRPr lang="en-US" sz="1750" dirty="0">
              <a:latin typeface="Century Gothic" panose="020B0502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086445" y="1987952"/>
            <a:ext cx="3907512" cy="1144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Перспективы поставок в страны Азиатско-Тихоокеанского региона с акцентом на экологичность и премиальное качество под брендом «Сделано в Приморье».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81498" y="4005429"/>
            <a:ext cx="2872264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Каналы реализации</a:t>
            </a:r>
            <a:endParaRPr lang="en-US" sz="2100" dirty="0">
              <a:latin typeface="Century Gothic" panose="020B0502020202020204" pitchFamily="3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981498" y="4477668"/>
            <a:ext cx="402550" cy="402550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530" y="4511125"/>
            <a:ext cx="268367" cy="33551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562880" y="4539104"/>
            <a:ext cx="2236708" cy="27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B2B сегмент</a:t>
            </a:r>
            <a:endParaRPr lang="en-US" sz="1750" dirty="0">
              <a:latin typeface="Century Gothic" panose="020B0502020202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1562880" y="4925939"/>
            <a:ext cx="5906333" cy="57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Рестораны, переработчики пищевой продукции, оптовые торговые сети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7692813" y="4477668"/>
            <a:ext cx="402550" cy="402550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9845" y="4511125"/>
            <a:ext cx="268367" cy="33551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274195" y="4539104"/>
            <a:ext cx="2236708" cy="27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B2C сегмент</a:t>
            </a:r>
            <a:endParaRPr lang="en-US" sz="1750" dirty="0">
              <a:latin typeface="Century Gothic" panose="020B0502020202020204" pitchFamily="34" charset="0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8274195" y="4925939"/>
            <a:ext cx="5906333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Розничные сети, фермерские рынки, интернет-магазины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48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0987" y="375368"/>
            <a:ext cx="8021003" cy="877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700" b="1" dirty="0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Финансово-экономические параметры проекта</a:t>
            </a:r>
            <a:endParaRPr lang="en-US" sz="3700" dirty="0">
              <a:latin typeface="Century Gothic" panose="020B0502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20987" y="1533489"/>
            <a:ext cx="2556748" cy="463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954.6</a:t>
            </a:r>
            <a:r>
              <a:rPr lang="ru-RU" sz="36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 млн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07731" y="2042599"/>
            <a:ext cx="1800463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Объем инвестиций</a:t>
            </a:r>
            <a:endParaRPr lang="en-US" sz="1350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43476" y="2243429"/>
            <a:ext cx="2556748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рублей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453114" y="1533489"/>
            <a:ext cx="2556748" cy="463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6.49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3862718" y="2042599"/>
            <a:ext cx="1754743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Срок окупаемости</a:t>
            </a:r>
            <a:endParaRPr lang="en-US" sz="1350" dirty="0">
              <a:latin typeface="Century Gothic" panose="020B0502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3475603" y="2243429"/>
            <a:ext cx="2556748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лет (простой)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403757" y="2651213"/>
            <a:ext cx="2556748" cy="463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21.06%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403756" y="3193969"/>
            <a:ext cx="2876579" cy="438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Внутренняя норма доходности</a:t>
            </a:r>
            <a:endParaRPr lang="en-US" sz="1350" dirty="0">
              <a:latin typeface="Century Gothic" panose="020B0502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403757" y="3413231"/>
            <a:ext cx="2556748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IRR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367630" y="2647271"/>
            <a:ext cx="2556748" cy="463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222</a:t>
            </a:r>
            <a:r>
              <a:rPr lang="ru-RU" sz="36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 млн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494432" y="3190027"/>
            <a:ext cx="2303145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Чистый денежный поток</a:t>
            </a:r>
            <a:endParaRPr lang="en-US" sz="1350" dirty="0">
              <a:latin typeface="Century Gothic" panose="020B0502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367630" y="3386430"/>
            <a:ext cx="2556748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рублей NPV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24569" y="5141557"/>
            <a:ext cx="2589371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231971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Льготы для инвесторов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624569" y="5482195"/>
            <a:ext cx="3940254" cy="1694141"/>
          </a:xfrm>
          <a:prstGeom prst="roundRect">
            <a:avLst>
              <a:gd name="adj" fmla="val 3393"/>
            </a:avLst>
          </a:prstGeom>
          <a:solidFill>
            <a:srgbClr val="FAFAFA">
              <a:alpha val="95000"/>
            </a:srgbClr>
          </a:solidFill>
          <a:ln w="15240">
            <a:solidFill>
              <a:srgbClr val="BDB8D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81933" y="5573934"/>
            <a:ext cx="1754743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Земельные льготы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81933" y="5841386"/>
            <a:ext cx="3629025" cy="673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В соответствии с Законом Приморского края №90-КЗ возможно предоставление земельного участка в аренду без проведения торгов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705198" y="5482195"/>
            <a:ext cx="3940373" cy="1694141"/>
          </a:xfrm>
          <a:prstGeom prst="roundRect">
            <a:avLst>
              <a:gd name="adj" fmla="val 3393"/>
            </a:avLst>
          </a:prstGeom>
          <a:solidFill>
            <a:srgbClr val="FAFAFA">
              <a:alpha val="95000"/>
            </a:srgbClr>
          </a:solidFill>
          <a:ln w="15240">
            <a:solidFill>
              <a:srgbClr val="BDB8D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872210" y="5563171"/>
            <a:ext cx="2371844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Региональная поддержка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4872210" y="5813524"/>
            <a:ext cx="3629144" cy="1122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Льготные условия кредитования через Микрокредитную компанию «Фонд развития предпринимательства и промышленности Приморского края» по программам «Основные фонды» и «Оборот»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48036" y="7286897"/>
            <a:ext cx="8079297" cy="814248"/>
          </a:xfrm>
          <a:prstGeom prst="roundRect">
            <a:avLst>
              <a:gd name="adj" fmla="val 7025"/>
            </a:avLst>
          </a:prstGeom>
          <a:solidFill>
            <a:srgbClr val="FAFAFA">
              <a:alpha val="95000"/>
            </a:srgbClr>
          </a:solidFill>
          <a:ln w="15240">
            <a:solidFill>
              <a:srgbClr val="BDB8D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47079" y="7388006"/>
            <a:ext cx="2308741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Федеральная поддержка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377B06B0-E094-CB47-8FA3-CA72C84F69EC}"/>
              </a:ext>
            </a:extLst>
          </p:cNvPr>
          <p:cNvSpPr/>
          <p:nvPr/>
        </p:nvSpPr>
        <p:spPr>
          <a:xfrm>
            <a:off x="6050701" y="1535566"/>
            <a:ext cx="2556748" cy="463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ru-RU" sz="36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8</a:t>
            </a:r>
            <a:r>
              <a:rPr lang="en-US" sz="36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.</a:t>
            </a:r>
            <a:r>
              <a:rPr lang="ru-RU" sz="360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11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A0895C3E-70B0-9A47-8551-FBEC69A4AD51}"/>
              </a:ext>
            </a:extLst>
          </p:cNvPr>
          <p:cNvSpPr/>
          <p:nvPr/>
        </p:nvSpPr>
        <p:spPr>
          <a:xfrm>
            <a:off x="6460305" y="2044676"/>
            <a:ext cx="1754743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A2742"/>
                </a:solidFill>
                <a:latin typeface="Century Gothic" panose="020B0502020202020204" pitchFamily="34" charset="0"/>
                <a:ea typeface="Outfit Extra Bold" pitchFamily="34" charset="-122"/>
                <a:cs typeface="Outfit Extra Bold" pitchFamily="34" charset="-120"/>
              </a:rPr>
              <a:t>Срок окупаемости</a:t>
            </a:r>
            <a:endParaRPr lang="en-US" sz="1350" dirty="0">
              <a:latin typeface="Century Gothic" panose="020B0502020202020204" pitchFamily="34" charset="0"/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6F36182D-48DD-7445-B956-B35B99B1D54A}"/>
              </a:ext>
            </a:extLst>
          </p:cNvPr>
          <p:cNvSpPr/>
          <p:nvPr/>
        </p:nvSpPr>
        <p:spPr>
          <a:xfrm>
            <a:off x="6073190" y="2245506"/>
            <a:ext cx="2556748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лет</a:t>
            </a:r>
            <a:r>
              <a:rPr lang="en-US" sz="11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(</a:t>
            </a:r>
            <a:r>
              <a:rPr lang="ru-RU" sz="11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дисконтированный</a:t>
            </a:r>
            <a:r>
              <a:rPr lang="en-US" sz="11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)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29" name="Text 19">
            <a:extLst>
              <a:ext uri="{FF2B5EF4-FFF2-40B4-BE49-F238E27FC236}">
                <a16:creationId xmlns:a16="http://schemas.microsoft.com/office/drawing/2014/main" id="{067D83B4-8490-F044-A6B9-0AC3856ADCAA}"/>
              </a:ext>
            </a:extLst>
          </p:cNvPr>
          <p:cNvSpPr/>
          <p:nvPr/>
        </p:nvSpPr>
        <p:spPr>
          <a:xfrm>
            <a:off x="847079" y="7607319"/>
            <a:ext cx="7856786" cy="49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Доступ</a:t>
            </a: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3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к</a:t>
            </a: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3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льготным</a:t>
            </a: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3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программам</a:t>
            </a: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3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кредитования</a:t>
            </a: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3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Россельхозбанка</a:t>
            </a: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3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для</a:t>
            </a: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3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агропромышленных</a:t>
            </a:r>
            <a:r>
              <a:rPr lang="en-US" sz="1300" dirty="0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300" dirty="0" err="1">
                <a:solidFill>
                  <a:srgbClr val="2A2742"/>
                </a:solidFill>
                <a:latin typeface="Century Gothic" panose="020B0502020202020204" pitchFamily="34" charset="0"/>
                <a:ea typeface="Arimo" pitchFamily="34" charset="-122"/>
                <a:cs typeface="Arimo" pitchFamily="34" charset="-120"/>
              </a:rPr>
              <a:t>проектов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66D34493-1B94-9846-9E9B-C9806677BB6E}"/>
              </a:ext>
            </a:extLst>
          </p:cNvPr>
          <p:cNvSpPr/>
          <p:nvPr/>
        </p:nvSpPr>
        <p:spPr>
          <a:xfrm>
            <a:off x="624569" y="3803873"/>
            <a:ext cx="8423013" cy="1041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50"/>
              </a:lnSpc>
            </a:pPr>
            <a:r>
              <a:rPr lang="ru-RU" sz="2000" b="1" dirty="0">
                <a:solidFill>
                  <a:srgbClr val="231971"/>
                </a:solidFill>
                <a:latin typeface="Century Gothic" panose="020B0502020202020204" pitchFamily="34" charset="0"/>
              </a:rPr>
              <a:t>Структура финансирования:</a:t>
            </a:r>
          </a:p>
          <a:p>
            <a:pPr>
              <a:lnSpc>
                <a:spcPts val="1950"/>
              </a:lnSpc>
            </a:pPr>
            <a:r>
              <a:rPr lang="ru-RU" sz="1300" dirty="0">
                <a:latin typeface="Century Gothic" panose="020B0502020202020204" pitchFamily="34" charset="0"/>
              </a:rPr>
              <a:t>29% - собственные средства инвестора; 71% - кредитные средства под льготную ставку ~13% годовых.</a:t>
            </a:r>
          </a:p>
          <a:p>
            <a:pPr>
              <a:lnSpc>
                <a:spcPts val="1950"/>
              </a:lnSpc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Дополнительно: 55,8 млн рублей на выплату процентов банку на инвестиционной стадии проекта</a:t>
            </a:r>
            <a:endParaRPr lang="en-US" sz="13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432</Words>
  <Application>Microsoft Macintosh PowerPoint</Application>
  <PresentationFormat>Произвольный</PresentationFormat>
  <Paragraphs>51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Calibri</vt:lpstr>
      <vt:lpstr>Arial</vt:lpstr>
      <vt:lpstr>Century Gothic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Microsoft Office User</cp:lastModifiedBy>
  <cp:revision>3</cp:revision>
  <dcterms:created xsi:type="dcterms:W3CDTF">2025-10-01T06:02:47Z</dcterms:created>
  <dcterms:modified xsi:type="dcterms:W3CDTF">2025-10-01T06:43:53Z</dcterms:modified>
</cp:coreProperties>
</file>