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2"/>
  </p:notesMasterIdLst>
  <p:sldIdLst>
    <p:sldId id="258" r:id="rId4"/>
    <p:sldId id="259" r:id="rId5"/>
    <p:sldId id="282" r:id="rId6"/>
    <p:sldId id="274" r:id="rId7"/>
    <p:sldId id="280" r:id="rId8"/>
    <p:sldId id="261" r:id="rId9"/>
    <p:sldId id="277" r:id="rId10"/>
    <p:sldId id="279" r:id="rId11"/>
    <p:sldId id="278" r:id="rId13"/>
    <p:sldId id="264" r:id="rId14"/>
    <p:sldId id="275" r:id="rId15"/>
    <p:sldId id="265" r:id="rId16"/>
    <p:sldId id="267" r:id="rId17"/>
    <p:sldId id="271" r:id="rId18"/>
    <p:sldId id="269" r:id="rId19"/>
    <p:sldId id="268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0510"/>
            <a:ext cx="11798300" cy="25507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Б Ъ Е К Т Ы,</a:t>
            </a:r>
            <a:b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возводимые в рамках   </a:t>
            </a:r>
            <a:endParaRPr lang="ru-RU" sz="2400" dirty="0">
              <a:solidFill>
                <a:srgbClr val="C0000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национальных, региональных и муниципальных проектов</a:t>
            </a:r>
            <a:br>
              <a:rPr lang="ru-RU" sz="1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Л Ь Б О М </a:t>
            </a:r>
            <a:r>
              <a:rPr lang="ru-RU" sz="28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5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05758" y="5462348"/>
            <a:ext cx="361107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Анучинский МО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>
                <a:solidFill>
                  <a:srgbClr val="002060"/>
                </a:solidFill>
                <a:latin typeface="Arial Black" panose="020B0A04020102020204" pitchFamily="34" charset="0"/>
              </a:rPr>
              <a:t>                 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2025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8" y="3018329"/>
            <a:ext cx="3798702" cy="36706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4640"/>
            <a:ext cx="10515600" cy="11156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Количество объектов</a:t>
            </a:r>
            <a:b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1555" b="1" dirty="0">
                <a:solidFill>
                  <a:srgbClr val="C00000"/>
                </a:solidFill>
                <a:latin typeface="Arial Black" panose="020B0A04020102020204" pitchFamily="34" charset="0"/>
              </a:rPr>
              <a:t> объём финансирования 300000,00 тыс.руб. (м/б-15000,00 тыс.руб.)</a:t>
            </a:r>
            <a:br>
              <a:rPr lang="ru-RU" sz="1555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sz="1555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2025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720" y="1570355"/>
            <a:ext cx="11257280" cy="5099685"/>
          </a:xfrm>
        </p:spPr>
        <p:txBody>
          <a:bodyPr>
            <a:normAutofit fontScale="6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500" b="1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 - 3;</a:t>
            </a: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Культура - 2;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Здравоохранение - 4;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Региональная и местная дорожная сеть - 2;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ЖКХ - 1;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Инициативное бюджетирование: </a:t>
            </a:r>
            <a:r>
              <a:rPr lang="ru-RU" sz="246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«Твой проект»,</a:t>
            </a:r>
            <a:r>
              <a:rPr lang="ru-RU" sz="2460" dirty="0">
                <a:solidFill>
                  <a:srgbClr val="002060"/>
                </a:solidFill>
                <a:latin typeface="Arial Black" panose="020B0A04020102020204" pitchFamily="34" charset="0"/>
              </a:rPr>
              <a:t> «Молодёжный бюджет»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</a:rPr>
              <a:t> - </a:t>
            </a:r>
            <a:r>
              <a:rPr lang="ru-RU" sz="3690" dirty="0">
                <a:solidFill>
                  <a:srgbClr val="002060"/>
                </a:solidFill>
                <a:latin typeface="Arial Black" panose="020B0A04020102020204" pitchFamily="34" charset="0"/>
              </a:rPr>
              <a:t>3;</a:t>
            </a:r>
            <a:endParaRPr lang="ru-RU" sz="369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665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Объекты ТОС - 6.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850" y="295910"/>
            <a:ext cx="10515600" cy="1007745"/>
          </a:xfrm>
        </p:spPr>
        <p:txBody>
          <a:bodyPr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ОБРАЗОВАНИЕ – 3 объекта</a:t>
            </a:r>
            <a:br>
              <a:rPr lang="ru-RU" sz="3600" dirty="0">
                <a:solidFill>
                  <a:srgbClr val="C00000"/>
                </a:solidFill>
                <a:latin typeface="Arial Black" panose="020B0A04020102020204" pitchFamily="34" charset="0"/>
                <a:sym typeface="+mn-ea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(14000,0 тыс. руб. - м/б)</a:t>
            </a:r>
            <a:endParaRPr lang="ru-RU" altLang="en-US" sz="2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sym typeface="+mn-ea"/>
            </a:endParaRPr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831850" y="1487805"/>
            <a:ext cx="10515600" cy="4802505"/>
          </a:xfrm>
        </p:spPr>
        <p:txBody>
          <a:bodyPr/>
          <a:p>
            <a:pPr marL="342900" indent="-342900">
              <a:buFont typeface="Wingdings" panose="05000000000000000000" charset="0"/>
              <a:buChar char="v"/>
            </a:pPr>
            <a:endParaRPr lang="ru-RU" altLang="en-US"/>
          </a:p>
          <a:p>
            <a:pPr marL="342900" indent="-342900">
              <a:buFont typeface="Wingdings" panose="05000000000000000000" charset="0"/>
              <a:buChar char="v"/>
            </a:pPr>
            <a:endParaRPr lang="ru-RU" altLang="en-US"/>
          </a:p>
          <a:p>
            <a:pPr marL="342900" indent="-342900">
              <a:buFont typeface="Wingdings" panose="05000000000000000000" charset="0"/>
              <a:buChar char="v"/>
            </a:pPr>
            <a:r>
              <a:rPr lang="ru-RU" altLang="en-US" b="1"/>
              <a:t>Кровля здания</a:t>
            </a:r>
            <a:r>
              <a:rPr lang="ru-RU" altLang="en-US"/>
              <a:t> - </a:t>
            </a:r>
            <a:r>
              <a:rPr lang="ru-RU" altLang="en-US" b="1">
                <a:solidFill>
                  <a:srgbClr val="002060"/>
                </a:solidFill>
              </a:rPr>
              <a:t>Муравейский филиал МБОУ школы с.Анучино </a:t>
            </a:r>
            <a:r>
              <a:rPr lang="ru-RU" altLang="en-US" sz="1800" b="1">
                <a:solidFill>
                  <a:srgbClr val="002060"/>
                </a:solidFill>
              </a:rPr>
              <a:t>(8400,00 тыс. руб.);</a:t>
            </a:r>
            <a:endParaRPr lang="ru-RU" altLang="en-US" sz="1800" b="1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charset="0"/>
              <a:buChar char="v"/>
            </a:pPr>
            <a:endParaRPr lang="ru-RU" altLang="en-US" sz="1800"/>
          </a:p>
          <a:p>
            <a:pPr marL="342900" indent="-342900">
              <a:buFont typeface="Wingdings" panose="05000000000000000000" charset="0"/>
              <a:buChar char="v"/>
            </a:pPr>
            <a:endParaRPr lang="ru-RU" altLang="en-US"/>
          </a:p>
          <a:p>
            <a:pPr marL="342900" indent="-342900">
              <a:buFont typeface="Wingdings" panose="05000000000000000000" charset="0"/>
              <a:buChar char="v"/>
            </a:pPr>
            <a:r>
              <a:rPr lang="ru-RU" altLang="en-US" b="1"/>
              <a:t>Кровля здани</a:t>
            </a:r>
            <a:r>
              <a:rPr lang="ru-RU" altLang="en-US"/>
              <a:t>я - </a:t>
            </a:r>
            <a:r>
              <a:rPr lang="ru-RU" altLang="en-US" b="1">
                <a:solidFill>
                  <a:srgbClr val="002060"/>
                </a:solidFill>
              </a:rPr>
              <a:t>МБДОУ детский сад № 1 с.Анучино </a:t>
            </a:r>
            <a:r>
              <a:rPr lang="ru-RU" altLang="en-US" sz="1800" b="1">
                <a:solidFill>
                  <a:srgbClr val="002060"/>
                </a:solidFill>
              </a:rPr>
              <a:t>(3500,00 тыс. руб.);</a:t>
            </a:r>
            <a:endParaRPr lang="ru-RU" altLang="en-US" sz="1800"/>
          </a:p>
          <a:p>
            <a:pPr marL="342900" indent="-342900">
              <a:buFont typeface="Wingdings" panose="05000000000000000000" charset="0"/>
              <a:buChar char="v"/>
            </a:pPr>
            <a:endParaRPr lang="ru-RU" altLang="en-US" sz="1800"/>
          </a:p>
          <a:p>
            <a:pPr marL="342900" indent="-342900">
              <a:buFont typeface="Wingdings" panose="05000000000000000000" charset="0"/>
              <a:buChar char="v"/>
            </a:pPr>
            <a:endParaRPr lang="ru-RU" altLang="en-US" sz="1800"/>
          </a:p>
          <a:p>
            <a:pPr marL="342900" indent="-342900">
              <a:buFont typeface="Wingdings" panose="05000000000000000000" charset="0"/>
              <a:buChar char="v"/>
            </a:pPr>
            <a:r>
              <a:rPr lang="ru-RU" altLang="en-US" b="1"/>
              <a:t>Помещения столово</a:t>
            </a:r>
            <a:r>
              <a:rPr lang="ru-RU" altLang="en-US"/>
              <a:t>й - </a:t>
            </a:r>
            <a:r>
              <a:rPr lang="ru-RU" altLang="en-US" b="1">
                <a:solidFill>
                  <a:srgbClr val="002060"/>
                </a:solidFill>
              </a:rPr>
              <a:t>МБОУ школа с.Чернышевка </a:t>
            </a:r>
            <a:r>
              <a:rPr lang="ru-RU" altLang="en-US" sz="1800" b="1">
                <a:solidFill>
                  <a:srgbClr val="002060"/>
                </a:solidFill>
              </a:rPr>
              <a:t>(2000,00 тыс.руб.).</a:t>
            </a:r>
            <a:endParaRPr lang="ru-RU" altLang="en-US" sz="1800" b="1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945" y="96520"/>
            <a:ext cx="9187815" cy="774065"/>
          </a:xfrm>
        </p:spPr>
        <p:txBody>
          <a:bodyPr>
            <a:normAutofit fontScale="90000"/>
          </a:bodyPr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Объекты образования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04775" y="869950"/>
            <a:ext cx="5915025" cy="5840095"/>
          </a:xfrm>
        </p:spPr>
        <p:txBody>
          <a:bodyPr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6358255" y="923925"/>
            <a:ext cx="5833745" cy="5637530"/>
          </a:xfrm>
        </p:spPr>
        <p:txBody>
          <a:bodyPr/>
          <a:p>
            <a:endParaRPr lang="ru-RU" altLang="en-US"/>
          </a:p>
        </p:txBody>
      </p:sp>
      <p:pic>
        <p:nvPicPr>
          <p:cNvPr id="6" name="Изображение 5" descr="eadd2c59-00af-43cf-925d-f9a0c9259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800" y="4098290"/>
            <a:ext cx="4707890" cy="2463165"/>
          </a:xfrm>
          <a:prstGeom prst="rect">
            <a:avLst/>
          </a:prstGeom>
        </p:spPr>
      </p:pic>
      <p:pic>
        <p:nvPicPr>
          <p:cNvPr id="8" name="Изображение 7" descr="7fe98692-86e3-456f-876a-1c0c71169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1540" y="1273175"/>
            <a:ext cx="3024505" cy="4459605"/>
          </a:xfrm>
          <a:prstGeom prst="rect">
            <a:avLst/>
          </a:prstGeom>
        </p:spPr>
      </p:pic>
      <p:pic>
        <p:nvPicPr>
          <p:cNvPr id="9" name="Изображение 8" descr="998d3515-2f20-4d87-aa41-ab4c9acf77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685" y="1649730"/>
            <a:ext cx="2862580" cy="4450080"/>
          </a:xfrm>
          <a:prstGeom prst="rect">
            <a:avLst/>
          </a:prstGeom>
        </p:spPr>
      </p:pic>
      <p:pic>
        <p:nvPicPr>
          <p:cNvPr id="5" name="Изображение 4" descr="4411d661-b970-441b-8a1b-4bf7278b10e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00" y="923925"/>
            <a:ext cx="4586605" cy="29178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825" y="190500"/>
            <a:ext cx="9128760" cy="974725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КУЛЬТУРА – 2 объекта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(27000,0 тыс. руб., в том числе ф/б - 12400,00 тыс.руб.; 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11900" y="1307465"/>
            <a:ext cx="5561330" cy="485648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Объект культурного наследия регионального  значения «Памятник-здание, здесь в 20-ые годы заседал штаб партизанских отрядов Приморья»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(13000,00 тыс.руб)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8590" y="1219835"/>
            <a:ext cx="6163310" cy="5455285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Историко-краеведческий музей с. Анучино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(14000,00 тыс.руб)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14" name="Изображение 14" descr="тест семь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8950" y="1443355"/>
            <a:ext cx="1517015" cy="111379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515" y="106045"/>
            <a:ext cx="9128760" cy="974725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КУЛЬТУРА – 2 объекта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 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83070" y="1307465"/>
            <a:ext cx="5090160" cy="4856480"/>
          </a:xfrm>
        </p:spPr>
        <p:txBody>
          <a:bodyPr/>
          <a:lstStyle/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0360" y="1219835"/>
            <a:ext cx="6163310" cy="545528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10" name="Изображение 9" descr="aa688070-92fe-4a60-98dc-003d22b50be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955" y="3802380"/>
            <a:ext cx="3273425" cy="2007235"/>
          </a:xfrm>
          <a:prstGeom prst="rect">
            <a:avLst/>
          </a:prstGeom>
        </p:spPr>
      </p:pic>
      <p:pic>
        <p:nvPicPr>
          <p:cNvPr id="14" name="Изображение 14" descr="тест семь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" y="160020"/>
            <a:ext cx="856615" cy="694055"/>
          </a:xfrm>
          <a:prstGeom prst="rect">
            <a:avLst/>
          </a:prstGeom>
        </p:spPr>
      </p:pic>
      <p:pic>
        <p:nvPicPr>
          <p:cNvPr id="5" name="Изображение 4" descr="coll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290" y="906780"/>
            <a:ext cx="4148455" cy="4218305"/>
          </a:xfrm>
          <a:prstGeom prst="rect">
            <a:avLst/>
          </a:prstGeom>
        </p:spPr>
      </p:pic>
      <p:pic>
        <p:nvPicPr>
          <p:cNvPr id="7" name="Изображение 6" descr="collage (2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6350" y="2172970"/>
            <a:ext cx="3094990" cy="387032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5"/>
          <a:stretch>
            <a:fillRect/>
          </a:stretch>
        </p:blipFill>
        <p:spPr>
          <a:xfrm>
            <a:off x="3471545" y="3551555"/>
            <a:ext cx="2167255" cy="3088640"/>
          </a:xfrm>
          <a:prstGeom prst="rect">
            <a:avLst/>
          </a:prstGeom>
        </p:spPr>
      </p:pic>
      <p:pic>
        <p:nvPicPr>
          <p:cNvPr id="9" name="Изображение 8" descr="photo_2025-11-26_11-25-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425" y="783590"/>
            <a:ext cx="4023995" cy="26454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2285" y="247650"/>
            <a:ext cx="8394065" cy="1092200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Здравоохранение</a:t>
            </a:r>
            <a:r>
              <a:rPr lang="en-US" alt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- 4 </a:t>
            </a:r>
            <a:r>
              <a:rPr lang="ru-RU" alt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объекта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b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(99000,0 тыс. руб., из них 58000,00 тыс.руб. - ф/б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61440"/>
            <a:ext cx="10515600" cy="4815840"/>
          </a:xfrm>
        </p:spPr>
        <p:txBody>
          <a:bodyPr/>
          <a:lstStyle/>
          <a:p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рачебн</a:t>
            </a:r>
            <a:r>
              <a:rPr lang="ru-RU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ая</a:t>
            </a:r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амбулатори</a:t>
            </a:r>
            <a:r>
              <a:rPr lang="ru-RU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я</a:t>
            </a:r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 </a:t>
            </a:r>
            <a:r>
              <a:rPr lang="ru-RU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с.Чернышевка 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(</a:t>
            </a:r>
            <a:r>
              <a:rPr lang="en-US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нацпроект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«Продолжительная и активная жизнь», региональный проект 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"</a:t>
            </a:r>
            <a:r>
              <a:rPr lang="en-US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Модернизация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первичного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звена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здравоохранение</a:t>
            </a:r>
            <a:r>
              <a:rPr lang="en-US" altLang="ru-RU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")</a:t>
            </a:r>
            <a:r>
              <a:rPr lang="ru-RU" altLang="en-US" sz="14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- 60000,00 тыс.руб;</a:t>
            </a:r>
            <a:endParaRPr lang="ru-RU" altLang="en-US" sz="14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4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en-US" altLang="ru-RU" sz="14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ФАП с.Староварваровка </a:t>
            </a:r>
            <a:r>
              <a:rPr lang="ru-RU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- </a:t>
            </a:r>
            <a:r>
              <a:rPr lang="ru-RU" altLang="en-US" sz="16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19000,00 тыс.руб;</a:t>
            </a:r>
            <a:endParaRPr lang="ru-RU" altLang="en-US" sz="16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6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en-US" sz="16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О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граждени</a:t>
            </a:r>
            <a:r>
              <a:rPr lang="ru-RU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е</a:t>
            </a:r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территории</a:t>
            </a:r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КГБУЗ</a:t>
            </a:r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Анучинская</a:t>
            </a:r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ЦРБ</a:t>
            </a:r>
            <a:r>
              <a:rPr lang="en-US" altLang="en-US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»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-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9000,00 тыс.руб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;</a:t>
            </a:r>
            <a:endParaRPr lang="ru-RU" sz="20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altLang="ru-RU" sz="20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en-US" alt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П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омещени</a:t>
            </a:r>
            <a:r>
              <a:rPr lang="ru-RU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я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второго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этажа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здания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поликлиники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КГБУЗ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Анучинская</a:t>
            </a:r>
            <a:r>
              <a:rPr lang="en-US" alt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ЦРБ</a:t>
            </a:r>
            <a:r>
              <a:rPr lang="en-US" altLang="en-US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»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- </a:t>
            </a:r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11000,00 тыс.руб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.</a:t>
            </a:r>
            <a:endParaRPr lang="en-US" alt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en-US" altLang="en-US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16" name="Изображение 16" descr="жизнь мин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355" y="560705"/>
            <a:ext cx="1072515" cy="8007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760"/>
            <a:ext cx="10515600" cy="591185"/>
          </a:xfrm>
        </p:spPr>
        <p:txBody>
          <a:bodyPr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Здравоохранение</a:t>
            </a:r>
            <a:endParaRPr lang="ru-RU" altLang="en-US" sz="32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9550" y="1075690"/>
            <a:ext cx="11677015" cy="5556250"/>
          </a:xfrm>
        </p:spPr>
        <p:txBody>
          <a:bodyPr/>
          <a:p>
            <a:endParaRPr lang="ru-RU" altLang="en-US"/>
          </a:p>
        </p:txBody>
      </p:sp>
      <p:pic>
        <p:nvPicPr>
          <p:cNvPr id="16" name="Изображение 16" descr="жизнь мин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165" y="135255"/>
            <a:ext cx="1072515" cy="800735"/>
          </a:xfrm>
          <a:prstGeom prst="rect">
            <a:avLst/>
          </a:prstGeom>
        </p:spPr>
      </p:pic>
      <p:pic>
        <p:nvPicPr>
          <p:cNvPr id="8" name="Изображение 7" descr="8b91a574-13b3-4025-a7d0-4a02b441476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35" y="935990"/>
            <a:ext cx="4234180" cy="2492375"/>
          </a:xfrm>
          <a:prstGeom prst="rect">
            <a:avLst/>
          </a:prstGeom>
        </p:spPr>
      </p:pic>
      <p:pic>
        <p:nvPicPr>
          <p:cNvPr id="9" name="Изображение 8" descr="433a7011-84c7-4399-9e98-ee057b18f91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75055"/>
            <a:ext cx="3497580" cy="2754630"/>
          </a:xfrm>
          <a:prstGeom prst="rect">
            <a:avLst/>
          </a:prstGeom>
        </p:spPr>
      </p:pic>
      <p:pic>
        <p:nvPicPr>
          <p:cNvPr id="7" name="Изображение 6" descr="15470b8e-5fe3-4050-a852-ff19ce98d8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065" y="1285875"/>
            <a:ext cx="2749550" cy="1904365"/>
          </a:xfrm>
          <a:prstGeom prst="rect">
            <a:avLst/>
          </a:prstGeom>
        </p:spPr>
      </p:pic>
      <p:pic>
        <p:nvPicPr>
          <p:cNvPr id="4" name="Изображение 3" descr="photo_2025-11-26_08-59-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50" y="3829685"/>
            <a:ext cx="4076700" cy="2769870"/>
          </a:xfrm>
          <a:prstGeom prst="rect">
            <a:avLst/>
          </a:prstGeom>
        </p:spPr>
      </p:pic>
      <p:pic>
        <p:nvPicPr>
          <p:cNvPr id="5" name="Изображение 4" descr="photo_2025-11-26_08-58-5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5325" y="4155440"/>
            <a:ext cx="3982720" cy="2318385"/>
          </a:xfrm>
          <a:prstGeom prst="rect">
            <a:avLst/>
          </a:prstGeom>
        </p:spPr>
      </p:pic>
      <p:pic>
        <p:nvPicPr>
          <p:cNvPr id="10" name="Изображение 9" descr="photo_2025-11-26_08-59-0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7120" y="3707130"/>
            <a:ext cx="2276475" cy="28924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2470" y="238760"/>
            <a:ext cx="7012305" cy="640080"/>
          </a:xfrm>
        </p:spPr>
        <p:txBody>
          <a:bodyPr/>
          <a:p>
            <a:pPr algn="l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Здравоохранение</a:t>
            </a:r>
            <a:endParaRPr lang="ru-RU" altLang="en-US" sz="32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9550" y="1075690"/>
            <a:ext cx="11677015" cy="5556250"/>
          </a:xfrm>
        </p:spPr>
        <p:txBody>
          <a:bodyPr/>
          <a:p>
            <a:endParaRPr lang="ru-RU" altLang="en-US"/>
          </a:p>
        </p:txBody>
      </p:sp>
      <p:pic>
        <p:nvPicPr>
          <p:cNvPr id="4" name="Изображение 3" descr="36864524-ac6f-4064-b17e-829174a683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50" y="1127760"/>
            <a:ext cx="4349115" cy="2987675"/>
          </a:xfrm>
          <a:prstGeom prst="rect">
            <a:avLst/>
          </a:prstGeom>
        </p:spPr>
      </p:pic>
      <p:pic>
        <p:nvPicPr>
          <p:cNvPr id="5" name="Изображение 4" descr="736faf95-c266-46c6-92a3-d47fc9a195e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4203700"/>
            <a:ext cx="3612515" cy="2484120"/>
          </a:xfrm>
          <a:prstGeom prst="rect">
            <a:avLst/>
          </a:prstGeom>
        </p:spPr>
      </p:pic>
      <p:pic>
        <p:nvPicPr>
          <p:cNvPr id="10" name="Изображение 9" descr="5d847904-2397-453a-a33e-dc0accfffdb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075" y="4204335"/>
            <a:ext cx="3291205" cy="2483485"/>
          </a:xfrm>
          <a:prstGeom prst="rect">
            <a:avLst/>
          </a:prstGeom>
        </p:spPr>
      </p:pic>
      <p:pic>
        <p:nvPicPr>
          <p:cNvPr id="11" name="Изображение 10" descr="eb9053c4-996a-4fdf-80a7-dff34a552bb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4220" y="754380"/>
            <a:ext cx="2308860" cy="3268980"/>
          </a:xfrm>
          <a:prstGeom prst="rect">
            <a:avLst/>
          </a:prstGeom>
        </p:spPr>
      </p:pic>
      <p:pic>
        <p:nvPicPr>
          <p:cNvPr id="13" name="Изображение 12" descr="4fd2006c-df7b-4b74-ae1d-5c3a2bd0036b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5325" y="643890"/>
            <a:ext cx="2145030" cy="3254375"/>
          </a:xfrm>
          <a:prstGeom prst="rect">
            <a:avLst/>
          </a:prstGeom>
        </p:spPr>
      </p:pic>
      <p:pic>
        <p:nvPicPr>
          <p:cNvPr id="14" name="Изображение 13" descr="15ffd9ad-63ea-47ab-82f6-c99ae4cfd4a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36535" y="3592830"/>
            <a:ext cx="2408555" cy="31470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80" y="20764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Дорожная деятельность – 2 объекта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en-US" altLang="ru-RU" sz="2220" dirty="0">
                <a:solidFill>
                  <a:srgbClr val="C00000"/>
                </a:solidFill>
                <a:latin typeface="Arial Black" panose="020B0A04020102020204" pitchFamily="34" charset="0"/>
              </a:rPr>
              <a:t>(</a:t>
            </a:r>
            <a:r>
              <a:rPr lang="ru-RU" sz="2220" dirty="0">
                <a:solidFill>
                  <a:srgbClr val="C00000"/>
                </a:solidFill>
                <a:latin typeface="Arial Black" panose="020B0A04020102020204" pitchFamily="34" charset="0"/>
              </a:rPr>
              <a:t>136000,00 тыс.руб.)</a:t>
            </a:r>
            <a:endParaRPr lang="ru-RU" sz="222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16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НАЦПРОЕКТ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 Black" panose="020B0A04020102020204" pitchFamily="34" charset="0"/>
              </a:rPr>
              <a:t>«Безопасные</a:t>
            </a:r>
            <a:r>
              <a:rPr lang="en-US" alt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качественные</a:t>
            </a:r>
            <a:r>
              <a:rPr lang="en-US" alt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дороги»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:  </a:t>
            </a:r>
            <a:r>
              <a:rPr lang="ru-RU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и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скусственн</a:t>
            </a:r>
            <a:r>
              <a:rPr lang="ru-RU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ое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сооружени</a:t>
            </a:r>
            <a:r>
              <a:rPr lang="ru-RU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е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(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Мост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)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на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км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84+872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автомобильной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дороги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«Осиновка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-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Рудная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Пристань»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в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Анучинском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муниципальном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округе</a:t>
            </a:r>
            <a:r>
              <a:rPr lang="ru-RU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;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НАЦПРОЕКТ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 Black" panose="020B0A04020102020204" pitchFamily="34" charset="0"/>
              </a:rPr>
              <a:t>«Инфраструктура</a:t>
            </a:r>
            <a:r>
              <a:rPr lang="en-US" alt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для</a:t>
            </a:r>
            <a:r>
              <a:rPr lang="en-US" alt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жизни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»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: 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искусственн</a:t>
            </a:r>
            <a:r>
              <a:rPr lang="ru-RU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ое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сооружени</a:t>
            </a:r>
            <a:r>
              <a:rPr lang="ru-RU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е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(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Мост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)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на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км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98+186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автомобильной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дороги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«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Осиновка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-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Рудная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Пристань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»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в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Анучинском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муниципальном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en-US" altLang="en-US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округе</a:t>
            </a:r>
            <a:r>
              <a:rPr lang="en-US" alt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.</a:t>
            </a:r>
            <a:endParaRPr lang="en-US" alt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pic>
        <p:nvPicPr>
          <p:cNvPr id="18" name="Изображение 18" descr="инфраструктура мин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180" y="3510915"/>
            <a:ext cx="1144270" cy="963930"/>
          </a:xfrm>
          <a:prstGeom prst="rect">
            <a:avLst/>
          </a:prstGeom>
        </p:spPr>
      </p:pic>
      <p:pic>
        <p:nvPicPr>
          <p:cNvPr id="7" name="Изображение 6" descr="634b293f-8b74-4281-adfe-217b20fae5f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05" y="1245870"/>
            <a:ext cx="1666875" cy="10090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760"/>
            <a:ext cx="10515600" cy="1010920"/>
          </a:xfrm>
        </p:spPr>
        <p:txBody>
          <a:bodyPr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Безопасные дороги</a:t>
            </a:r>
            <a:endParaRPr lang="ru-RU" altLang="en-US" sz="32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9550" y="1075690"/>
            <a:ext cx="11677015" cy="5556250"/>
          </a:xfrm>
        </p:spPr>
        <p:txBody>
          <a:bodyPr/>
          <a:p>
            <a:pPr marL="0" indent="0">
              <a:buNone/>
            </a:pPr>
            <a:r>
              <a:rPr lang="ru-RU" altLang="en-US" sz="2400">
                <a:solidFill>
                  <a:srgbClr val="0070C0"/>
                </a:solidFill>
              </a:rPr>
              <a:t>Мост км 98+186</a:t>
            </a:r>
            <a:r>
              <a:rPr lang="ru-RU" altLang="en-US">
                <a:solidFill>
                  <a:srgbClr val="0070C0"/>
                </a:solidFill>
              </a:rPr>
              <a:t>                              </a:t>
            </a:r>
            <a:r>
              <a:rPr lang="ru-RU" altLang="en-US" sz="2400">
                <a:solidFill>
                  <a:srgbClr val="0070C0"/>
                </a:solidFill>
                <a:sym typeface="+mn-ea"/>
              </a:rPr>
              <a:t>Мост км 84+872</a:t>
            </a:r>
            <a:endParaRPr lang="ru-RU" altLang="en-US" sz="2400">
              <a:solidFill>
                <a:srgbClr val="0070C0"/>
              </a:solidFill>
              <a:sym typeface="+mn-ea"/>
            </a:endParaRPr>
          </a:p>
        </p:txBody>
      </p:sp>
      <p:pic>
        <p:nvPicPr>
          <p:cNvPr id="4" name="Изображение 3" descr="7731d026-5164-4f62-ac53-767625e8b3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740" y="1644650"/>
            <a:ext cx="4592320" cy="3241040"/>
          </a:xfrm>
          <a:prstGeom prst="rect">
            <a:avLst/>
          </a:prstGeom>
        </p:spPr>
      </p:pic>
      <p:pic>
        <p:nvPicPr>
          <p:cNvPr id="6" name="Изображение 5" descr="dd6887d7-98ab-4261-bcb1-79b9ccff5f9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375" y="1644650"/>
            <a:ext cx="5241925" cy="2948305"/>
          </a:xfrm>
          <a:prstGeom prst="rect">
            <a:avLst/>
          </a:prstGeom>
        </p:spPr>
      </p:pic>
      <p:pic>
        <p:nvPicPr>
          <p:cNvPr id="7" name="Изображение 6" descr="photo_2025-11-26_09-11-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5030" y="4407535"/>
            <a:ext cx="3570605" cy="2389505"/>
          </a:xfrm>
          <a:prstGeom prst="rect">
            <a:avLst/>
          </a:prstGeom>
        </p:spPr>
      </p:pic>
      <p:pic>
        <p:nvPicPr>
          <p:cNvPr id="8" name="Изображение 7" descr="photo_2025-11-26_09-10-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765" y="4408170"/>
            <a:ext cx="3867150" cy="23361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126365"/>
            <a:ext cx="9471660" cy="1289050"/>
          </a:xfrm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жилищно-коммунального хозяйство – 1 объект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  <a:b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( 12528,98 тыс.руб)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1970" y="1905000"/>
            <a:ext cx="5384800" cy="4953000"/>
          </a:xfrm>
        </p:spPr>
        <p:txBody>
          <a:bodyPr/>
          <a:lstStyle/>
          <a:p>
            <a:r>
              <a:rPr lang="ru-RU" sz="18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 сети водоснабжения с.Тихоречное</a:t>
            </a:r>
            <a:endParaRPr lang="ru-RU" sz="18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05000"/>
            <a:ext cx="5384800" cy="4222750"/>
          </a:xfrm>
        </p:spPr>
        <p:txBody>
          <a:bodyPr/>
          <a:lstStyle/>
          <a:p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6" name="Изображение 5" descr="9505e7d2-1d43-4dac-966e-e8bfd2cf18b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710" y="2642235"/>
            <a:ext cx="2906395" cy="3875405"/>
          </a:xfrm>
          <a:prstGeom prst="rect">
            <a:avLst/>
          </a:prstGeom>
        </p:spPr>
      </p:pic>
      <p:pic>
        <p:nvPicPr>
          <p:cNvPr id="9" name="Изображение 8" descr="2e110181-a651-401a-8d81-e73e1d52fb5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370" y="2935605"/>
            <a:ext cx="2207895" cy="2943860"/>
          </a:xfrm>
          <a:prstGeom prst="rect">
            <a:avLst/>
          </a:prstGeom>
        </p:spPr>
      </p:pic>
      <p:pic>
        <p:nvPicPr>
          <p:cNvPr id="10" name="Изображение 9" descr="405c6bdc-056b-4403-92a9-3151871f1aa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850" y="2301875"/>
            <a:ext cx="3161665" cy="42157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8340" y="444500"/>
            <a:ext cx="9571990" cy="9277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  <a:t>И</a:t>
            </a:r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нициативное бюджетирование  </a:t>
            </a:r>
            <a:b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  2 объекта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893535"/>
            <a:ext cx="5157787" cy="611539"/>
          </a:xfrm>
        </p:spPr>
        <p:txBody>
          <a:bodyPr>
            <a:normAutofit fontScale="90000"/>
          </a:bodyPr>
          <a:lstStyle/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Благоустроенная прилегающая территория СК с. Виноградовка (2600,00 тыс.руб) 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950085"/>
            <a:ext cx="5751195" cy="320040"/>
          </a:xfrm>
        </p:spPr>
        <p:txBody>
          <a:bodyPr>
            <a:normAutofit fontScale="80000"/>
          </a:bodyPr>
          <a:lstStyle/>
          <a:p>
            <a:r>
              <a:rPr lang="ru-RU" sz="175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Водоразборные колонки с.Рисовое</a:t>
            </a:r>
            <a:r>
              <a:rPr lang="ru-RU" sz="175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(2600,00 тыс.руб)</a:t>
            </a:r>
            <a:endParaRPr lang="ru-RU" sz="175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Изображение 9" descr="29029972-48bd-435e-92cd-85f4a61f58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70" y="2505075"/>
            <a:ext cx="5300345" cy="4204970"/>
          </a:xfrm>
          <a:prstGeom prst="rect">
            <a:avLst/>
          </a:prstGeom>
        </p:spPr>
      </p:pic>
      <p:pic>
        <p:nvPicPr>
          <p:cNvPr id="9" name="Изображение 8" descr="эмблема твой проек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70" y="113665"/>
            <a:ext cx="2821305" cy="1520190"/>
          </a:xfrm>
          <a:prstGeom prst="rect">
            <a:avLst/>
          </a:prstGeom>
        </p:spPr>
      </p:pic>
      <p:pic>
        <p:nvPicPr>
          <p:cNvPr id="7" name="Изображение 6" descr="18ae533b-cca1-446f-933c-e98db63ce4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505075"/>
            <a:ext cx="5622290" cy="42049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17700" y="0"/>
            <a:ext cx="7995920" cy="1160780"/>
          </a:xfrm>
        </p:spPr>
        <p:txBody>
          <a:bodyPr>
            <a:normAutofit/>
          </a:bodyPr>
          <a:p>
            <a:pPr algn="ctr"/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Инициативное бюджетирование - 1объект 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(1200,00 тыс. руб.) </a:t>
            </a:r>
            <a:b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altLang="en-US" sz="1600"/>
          </a:p>
        </p:txBody>
      </p:sp>
      <p:sp>
        <p:nvSpPr>
          <p:cNvPr id="5" name="Замещающая рамка рисунка 4"/>
          <p:cNvSpPr>
            <a:spLocks noGrp="1"/>
          </p:cNvSpPr>
          <p:nvPr>
            <p:ph type="pic" idx="1"/>
          </p:nvPr>
        </p:nvSpPr>
        <p:spPr>
          <a:xfrm>
            <a:off x="5183505" y="1086485"/>
            <a:ext cx="6172200" cy="5625465"/>
          </a:xfrm>
        </p:spPr>
      </p:sp>
      <p:sp>
        <p:nvSpPr>
          <p:cNvPr id="6" name="Замещающий текст 5"/>
          <p:cNvSpPr>
            <a:spLocks noGrp="1"/>
          </p:cNvSpPr>
          <p:nvPr>
            <p:ph type="body" sz="half" idx="2"/>
          </p:nvPr>
        </p:nvSpPr>
        <p:spPr>
          <a:xfrm>
            <a:off x="305435" y="2144395"/>
            <a:ext cx="4878070" cy="4267200"/>
          </a:xfrm>
        </p:spPr>
        <p:txBody>
          <a:bodyPr/>
          <a:p>
            <a:r>
              <a:rPr lang="ru-RU" altLang="en-US" sz="18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«Современный школьный двор» с.Чернышевка</a:t>
            </a:r>
            <a:endParaRPr lang="ru-RU" altLang="en-US" sz="180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9" name="Изображение 8" descr="484a4be7-c82a-4b4a-9e4c-7d84433bb4a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9125" y="1445895"/>
            <a:ext cx="6295390" cy="4879975"/>
          </a:xfrm>
          <a:prstGeom prst="rect">
            <a:avLst/>
          </a:prstGeom>
        </p:spPr>
      </p:pic>
      <p:pic>
        <p:nvPicPr>
          <p:cNvPr id="10" name="Изображение 9" descr="3b9bab2d-b92a-4a9f-be20-cb57c00b5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5" y="2898775"/>
            <a:ext cx="5316855" cy="3812540"/>
          </a:xfrm>
          <a:prstGeom prst="rect">
            <a:avLst/>
          </a:prstGeom>
        </p:spPr>
      </p:pic>
      <p:pic>
        <p:nvPicPr>
          <p:cNvPr id="2" name="Изображение 1" descr="title-logo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252730"/>
            <a:ext cx="1713865" cy="17500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141605"/>
            <a:ext cx="105156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  <a:t>Объекты ТОС - 6 объектов</a:t>
            </a:r>
            <a:b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( 6000,0 тыс. руб.)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8300" y="1030605"/>
            <a:ext cx="5943600" cy="82169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Благоустройство территории памятника и обелиска ( с.Виноградовка, с.Рисовое);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pPr marL="285750" indent="-285750">
              <a:buFont typeface="Wingdings" panose="05000000000000000000" charset="0"/>
              <a:buChar char="v"/>
            </a:pP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pic>
        <p:nvPicPr>
          <p:cNvPr id="9" name="Замещающее содержимое 8" descr="photo_2025-11-27_14-38-16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254635" y="1786890"/>
            <a:ext cx="3410585" cy="2195830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911340" y="1087755"/>
            <a:ext cx="5183505" cy="70104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Благоустройство прилегающей территории СК с.Еловка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113280"/>
            <a:ext cx="5922645" cy="4582795"/>
          </a:xfrm>
        </p:spPr>
        <p:txBody>
          <a:bodyPr/>
          <a:lstStyle/>
          <a:p>
            <a:endParaRPr lang="ru-RU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sym typeface="+mn-ea"/>
            </a:endParaRPr>
          </a:p>
          <a:p>
            <a:endParaRPr lang="ru-RU"/>
          </a:p>
        </p:txBody>
      </p:sp>
      <p:pic>
        <p:nvPicPr>
          <p:cNvPr id="7" name="Изображение 6" descr="f6e6278c-0972-4e3b-beb2-afa93d07895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715" y="4617085"/>
            <a:ext cx="3308985" cy="2089150"/>
          </a:xfrm>
          <a:prstGeom prst="rect">
            <a:avLst/>
          </a:prstGeom>
        </p:spPr>
      </p:pic>
      <p:pic>
        <p:nvPicPr>
          <p:cNvPr id="8" name="Изображение 7" descr="photo_2025-10-10_09-39-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950" y="4617085"/>
            <a:ext cx="3272790" cy="2096135"/>
          </a:xfrm>
          <a:prstGeom prst="rect">
            <a:avLst/>
          </a:prstGeom>
        </p:spPr>
      </p:pic>
      <p:pic>
        <p:nvPicPr>
          <p:cNvPr id="13" name="Изображение 12" descr="photo_2025-10-30_11-33-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265" y="1779905"/>
            <a:ext cx="3755390" cy="2202815"/>
          </a:xfrm>
          <a:prstGeom prst="rect">
            <a:avLst/>
          </a:prstGeom>
        </p:spPr>
      </p:pic>
      <p:pic>
        <p:nvPicPr>
          <p:cNvPr id="11" name="Изображение 10" descr="photo_2025-11-14_09-44-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625" y="4599940"/>
            <a:ext cx="3161030" cy="2095500"/>
          </a:xfrm>
          <a:prstGeom prst="rect">
            <a:avLst/>
          </a:prstGeom>
        </p:spPr>
      </p:pic>
      <p:pic>
        <p:nvPicPr>
          <p:cNvPr id="10" name="Изображение 9" descr="1a39d09b-a43c-4284-bd45-13ffd8a81d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26535" y="1786890"/>
            <a:ext cx="3188970" cy="2219325"/>
          </a:xfrm>
          <a:prstGeom prst="rect">
            <a:avLst/>
          </a:prstGeom>
        </p:spPr>
      </p:pic>
      <p:sp>
        <p:nvSpPr>
          <p:cNvPr id="4" name="Текстовое поле 3"/>
          <p:cNvSpPr txBox="1"/>
          <p:nvPr/>
        </p:nvSpPr>
        <p:spPr>
          <a:xfrm>
            <a:off x="255270" y="4132580"/>
            <a:ext cx="11336020" cy="5435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>
              <a:buFont typeface="Wingdings" panose="05000000000000000000" charset="0"/>
              <a:buChar char="v"/>
            </a:pPr>
            <a:r>
              <a:rPr lang="ru-RU" sz="16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Благоустройство общественных территорий (</a:t>
            </a:r>
            <a:r>
              <a:rPr lang="ru-RU" sz="16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с.Гражданка, </a:t>
            </a:r>
            <a:r>
              <a:rPr lang="ru-RU" sz="16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с.</a:t>
            </a:r>
            <a:r>
              <a:rPr lang="ru-RU" sz="1600" b="1" dirty="0">
                <a:solidFill>
                  <a:srgbClr val="002060"/>
                </a:solidFill>
                <a:sym typeface="+mn-ea"/>
              </a:rPr>
              <a:t>Староварваровка</a:t>
            </a:r>
            <a:r>
              <a:rPr lang="ru-RU" sz="1600" b="1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,  с.Еловка)</a:t>
            </a:r>
            <a:endParaRPr lang="ru-RU" altLang="en-US" sz="1600" b="1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4250" y="923476"/>
            <a:ext cx="8103499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Спасибо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124" y="2805913"/>
            <a:ext cx="4478267" cy="3429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87655" y="6407150"/>
            <a:ext cx="20770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1400" dirty="0">
                <a:sym typeface="+mn-ea"/>
              </a:rPr>
              <a:t>8(42362)91-7-96</a:t>
            </a:r>
            <a:endParaRPr lang="ru-RU" altLang="en-US" sz="1400" dirty="0"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2707</Words>
  <Application>WPS Presentation</Application>
  <PresentationFormat>Широкоэкранный</PresentationFormat>
  <Paragraphs>151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Arial</vt:lpstr>
      <vt:lpstr>SimSun</vt:lpstr>
      <vt:lpstr>Wingdings</vt:lpstr>
      <vt:lpstr>Arial Black</vt:lpstr>
      <vt:lpstr>Calibri</vt:lpstr>
      <vt:lpstr>Times New Roman</vt:lpstr>
      <vt:lpstr>Wingdings</vt:lpstr>
      <vt:lpstr>Microsoft YaHei</vt:lpstr>
      <vt:lpstr>Arial Unicode MS</vt:lpstr>
      <vt:lpstr>Gear Drives</vt:lpstr>
      <vt:lpstr>1_Gear Drives</vt:lpstr>
      <vt:lpstr>PowerPoint 演示文稿</vt:lpstr>
      <vt:lpstr>Количество объектов  объём финансирования 300000,00 тыс.руб. (м/б-15000,00 тыс.руб.)  2025 год</vt:lpstr>
      <vt:lpstr>ОБРАЗОВАНИЕ – 3 объекта (14000,0 тыс. руб. - м/б)</vt:lpstr>
      <vt:lpstr>Объекты образования</vt:lpstr>
      <vt:lpstr> КУЛЬТУРА – 2 объекта (27000,0 тыс. руб., в том числе ф/б - 12400,00 тыс.руб.;  </vt:lpstr>
      <vt:lpstr> КУЛЬТУРА – 2 объекта   </vt:lpstr>
      <vt:lpstr>Здравоохранение - 4 объекта  (99000,0 тыс. руб., из них 58000,00 тыс.руб. - ф/б )</vt:lpstr>
      <vt:lpstr>Здравоохранение</vt:lpstr>
      <vt:lpstr>Здравоохранение</vt:lpstr>
      <vt:lpstr>Дорожная деятельность – 2 объекта    (136000,00 тыс.руб.)</vt:lpstr>
      <vt:lpstr>Безопасные дороги</vt:lpstr>
      <vt:lpstr>Обеспечение качественными услугами жилищно-коммунального хозяйство – 1 объект   ( 12528,98 тыс.руб)</vt:lpstr>
      <vt:lpstr>Инициативное бюджетирование     2 объекта  </vt:lpstr>
      <vt:lpstr>Инициативное бюджетирование - 1объект  (1200,00 тыс. руб.)  </vt:lpstr>
      <vt:lpstr>Объекты ТОС - 6 объектов ( 6000,0 тыс. руб.) </vt:lpstr>
      <vt:lpstr>Спасибо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В. Скорикова</dc:creator>
  <cp:lastModifiedBy>WPS_1706838892</cp:lastModifiedBy>
  <cp:revision>112</cp:revision>
  <dcterms:created xsi:type="dcterms:W3CDTF">2023-04-18T01:05:00Z</dcterms:created>
  <dcterms:modified xsi:type="dcterms:W3CDTF">2025-12-02T02:30:26Z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AA17366180CA4B808867B5BB637205E6_12</vt:lpwstr>
  </property>
  <property fmtid="{D5CDD505-2E9C-101B-9397-08002B2CF9AE}" pid="3" name="KSOProductBuildVer">
    <vt:lpwstr>1049-12.2.0.23155</vt:lpwstr>
  </property>
</Properties>
</file>