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sldIdLst>
    <p:sldId id="258" r:id="rId4"/>
    <p:sldId id="259" r:id="rId5"/>
    <p:sldId id="260" r:id="rId6"/>
    <p:sldId id="274" r:id="rId7"/>
    <p:sldId id="261" r:id="rId8"/>
    <p:sldId id="262" r:id="rId9"/>
    <p:sldId id="263" r:id="rId10"/>
    <p:sldId id="264" r:id="rId11"/>
    <p:sldId id="275" r:id="rId12"/>
    <p:sldId id="265" r:id="rId13"/>
    <p:sldId id="267" r:id="rId14"/>
    <p:sldId id="271" r:id="rId15"/>
    <p:sldId id="269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7A42A-EC85-473E-BD72-9E309BE863D0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59589-89F7-4A00-9B55-301D5AA70F53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web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webp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webp"/><Relationship Id="rId3" Type="http://schemas.openxmlformats.org/officeDocument/2006/relationships/tags" Target="../tags/tag1.xml"/><Relationship Id="rId2" Type="http://schemas.openxmlformats.org/officeDocument/2006/relationships/image" Target="../media/image4.jpeg"/><Relationship Id="rId11" Type="http://schemas.openxmlformats.org/officeDocument/2006/relationships/slideLayout" Target="../slideLayouts/slideLayout4.xml"/><Relationship Id="rId10" Type="http://schemas.openxmlformats.org/officeDocument/2006/relationships/image" Target="../media/image10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2.webp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2.webp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image" Target="../media/image2.web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webp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image" Target="../media/image2.webp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.webp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.webp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image" Target="../media/image38.jpeg"/><Relationship Id="rId7" Type="http://schemas.openxmlformats.org/officeDocument/2006/relationships/image" Target="../media/image20.jpeg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2.web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70510"/>
            <a:ext cx="11798300" cy="25507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/>
            <a: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 Б Ъ Е К Т Ы,</a:t>
            </a:r>
            <a:b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возводимые в Анучинском МО, 2024 год.</a:t>
            </a:r>
            <a:br>
              <a:rPr lang="ru-RU" sz="1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48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Л Ь Б О М </a:t>
            </a:r>
            <a:r>
              <a:rPr lang="ru-RU" sz="28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№ 4</a:t>
            </a:r>
            <a:br>
              <a:rPr lang="ru-RU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605758" y="5462348"/>
            <a:ext cx="3611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Анучинский МО</a:t>
            </a:r>
            <a:endParaRPr lang="ru-RU" dirty="0">
              <a:latin typeface="Arial Black" panose="020B0A04020102020204" pitchFamily="34" charset="0"/>
            </a:endParaRPr>
          </a:p>
          <a:p>
            <a:r>
              <a:rPr lang="ru-RU" sz="1800">
                <a:solidFill>
                  <a:srgbClr val="002060"/>
                </a:solidFill>
                <a:latin typeface="Arial Black" panose="020B0A04020102020204" pitchFamily="34" charset="0"/>
              </a:rPr>
              <a:t>                  </a:t>
            </a: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2024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98" y="3018329"/>
            <a:ext cx="3798702" cy="367060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94640"/>
            <a:ext cx="10515600" cy="11156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Arial Black" panose="020B0A04020102020204" pitchFamily="34" charset="0"/>
              </a:rPr>
              <a:t>Количество объектов</a:t>
            </a:r>
            <a:br>
              <a:rPr lang="ru-RU" sz="4000" b="1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1555" b="1" dirty="0">
                <a:solidFill>
                  <a:srgbClr val="C00000"/>
                </a:solidFill>
                <a:latin typeface="Arial Black" panose="020B0A04020102020204" pitchFamily="34" charset="0"/>
              </a:rPr>
              <a:t> (объём финансирования - 178000,00 тыс.руб., из них м/б-35000,00 тыс.руб.)</a:t>
            </a:r>
            <a:br>
              <a:rPr lang="ru-RU" sz="1555" b="1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ru-RU" sz="1555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400" b="1" dirty="0">
                <a:solidFill>
                  <a:srgbClr val="002060"/>
                </a:solidFill>
                <a:latin typeface="Arial Black" panose="020B0A04020102020204" pitchFamily="34" charset="0"/>
              </a:rPr>
              <a:t>2024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720" y="1570355"/>
            <a:ext cx="11257280" cy="5099685"/>
          </a:xfrm>
        </p:spPr>
        <p:txBody>
          <a:bodyPr>
            <a:normAutofit fontScale="4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500" b="1" dirty="0">
                <a:solidFill>
                  <a:srgbClr val="002060"/>
                </a:solidFill>
                <a:latin typeface="Arial Black" panose="020B0A04020102020204" pitchFamily="34" charset="0"/>
              </a:rPr>
              <a:t>Образование - 4;</a:t>
            </a:r>
            <a:endParaRPr lang="ru-RU" sz="35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Культура - 2;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Благоустройство придомовой территории МКД - 5;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Дорожная деятельность - 4;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качественными услугами ЖКХ - 2;</a:t>
            </a: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Инициативное бюджетирование: </a:t>
            </a:r>
            <a:r>
              <a:rPr lang="ru-RU" sz="2665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«Твой проект»,</a:t>
            </a:r>
            <a:r>
              <a:rPr lang="ru-RU" sz="2665" dirty="0">
                <a:solidFill>
                  <a:srgbClr val="002060"/>
                </a:solidFill>
                <a:latin typeface="Arial Black" panose="020B0A04020102020204" pitchFamily="34" charset="0"/>
              </a:rPr>
              <a:t> «Молодёжный бюджет» </a:t>
            </a:r>
            <a:r>
              <a:rPr lang="ru-RU" sz="2665" dirty="0">
                <a:solidFill>
                  <a:srgbClr val="002060"/>
                </a:solidFill>
                <a:latin typeface="Arial Black" panose="020B0A04020102020204" pitchFamily="34" charset="0"/>
              </a:rPr>
              <a:t>- 3;</a:t>
            </a:r>
            <a:endParaRPr lang="ru-RU" sz="2665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ru-RU" sz="2665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Устройство уличного освещения:  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</a:rPr>
              <a:t>с.Анучино (7 ул.), с.Гражданка (10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 ул.)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</a:rPr>
              <a:t>, с.Муравейка (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6 ул.)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</a:rPr>
              <a:t>,  с.Чернышевка (2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 ул.), с.Гродеково (1 ул.) -</a:t>
            </a:r>
            <a:r>
              <a:rPr lang="ru-RU" sz="355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 26 улиц</a:t>
            </a:r>
            <a:r>
              <a:rPr lang="ru-RU" sz="2665" b="1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;</a:t>
            </a:r>
            <a:endParaRPr lang="ru-RU" sz="2665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35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ТОС - 5 объектов, освещение - 6 улиц.</a:t>
            </a:r>
            <a:r>
              <a:rPr lang="ru-RU" sz="35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endParaRPr lang="ru-RU" sz="35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523" y="252"/>
            <a:ext cx="1587194" cy="13255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ОБРАЗОВАНИЕ</a:t>
            </a: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 – 4 объекта</a:t>
            </a:r>
            <a:b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(14000,0 тыс. руб. - м/б)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186" y="358015"/>
            <a:ext cx="1587194" cy="1325564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5320" y="1825625"/>
            <a:ext cx="11083925" cy="4551045"/>
          </a:xfrm>
        </p:spPr>
        <p:txBody>
          <a:bodyPr/>
          <a:lstStyle/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Капитальный ремонт кабинетов (4 каб.) «Точка Роста»</a:t>
            </a:r>
            <a:r>
              <a:rPr lang="ru-RU" dirty="0"/>
              <a:t> </a:t>
            </a:r>
            <a:r>
              <a:rPr lang="ru-RU" sz="1600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 Black" panose="020B0A04020102020204" pitchFamily="34" charset="0"/>
                <a:cs typeface="Arial Black" panose="020B0A04020102020204" pitchFamily="34" charset="0"/>
              </a:rPr>
              <a:t>(Муравейский филиал МБОУ школы с.Анучино);</a:t>
            </a:r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Капитальный ремонт кабинетов (3 каб.) «Точка Роста»</a:t>
            </a:r>
            <a:r>
              <a:rPr lang="ru-RU" sz="1600" dirty="0">
                <a:sym typeface="+mn-ea"/>
              </a:rPr>
              <a:t> </a:t>
            </a:r>
            <a:r>
              <a:rPr lang="ru-RU" sz="1600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(Пуховский филиал МБОУ школы с. Чернышевка);</a:t>
            </a:r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Капитальный ремонт кровли здания</a:t>
            </a:r>
            <a:r>
              <a:rPr lang="en-US" alt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школы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sz="1600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(Виноградовский филиал филиал МБОУ школы с.Анучино);</a:t>
            </a:r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Устройство спортивной площадки </a:t>
            </a:r>
            <a:r>
              <a:rPr lang="ru-RU" sz="1600" dirty="0">
                <a:gradFill>
                  <a:gsLst>
                    <a:gs pos="0">
                      <a:srgbClr val="012D86"/>
                    </a:gs>
                    <a:gs pos="100000">
                      <a:srgbClr val="0E2557"/>
                    </a:gs>
                  </a:gsLst>
                  <a:lin scaled="0"/>
                </a:gra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 МБОУ школа с.Новогордеевка);</a:t>
            </a:r>
            <a:endParaRPr lang="ru-RU" sz="1600" dirty="0">
              <a:gradFill>
                <a:gsLst>
                  <a:gs pos="0">
                    <a:srgbClr val="012D86"/>
                  </a:gs>
                  <a:gs pos="100000">
                    <a:srgbClr val="0E2557"/>
                  </a:gs>
                </a:gsLst>
                <a:lin scaled="0"/>
              </a:gra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945" y="96520"/>
            <a:ext cx="9187815" cy="774065"/>
          </a:xfrm>
        </p:spPr>
        <p:txBody>
          <a:bodyPr>
            <a:normAutofit fontScale="90000"/>
          </a:bodyPr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Объекты образования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104775" y="869950"/>
            <a:ext cx="5915025" cy="5840095"/>
          </a:xfrm>
        </p:spPr>
        <p:txBody>
          <a:bodyPr/>
          <a:p>
            <a:endParaRPr lang="ru-RU" altLang="en-US"/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6172200" y="923925"/>
            <a:ext cx="5833745" cy="5637530"/>
          </a:xfrm>
        </p:spPr>
        <p:txBody>
          <a:bodyPr/>
          <a:p>
            <a:endParaRPr lang="ru-RU" altLang="en-US"/>
          </a:p>
        </p:txBody>
      </p:sp>
      <p:pic>
        <p:nvPicPr>
          <p:cNvPr id="5" name="Изображение 4" descr="badd32a0-5696-4995-92ea-3a63586226d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" y="986155"/>
            <a:ext cx="2724150" cy="2185670"/>
          </a:xfrm>
          <a:prstGeom prst="rect">
            <a:avLst/>
          </a:prstGeom>
        </p:spPr>
      </p:pic>
      <p:pic>
        <p:nvPicPr>
          <p:cNvPr id="6" name="Изображение 5" descr="a63a1ac2-f347-4c44-9646-ea92e765a28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760" y="1424940"/>
            <a:ext cx="3189605" cy="2338705"/>
          </a:xfrm>
          <a:prstGeom prst="rect">
            <a:avLst/>
          </a:prstGeom>
        </p:spPr>
      </p:pic>
      <p:pic>
        <p:nvPicPr>
          <p:cNvPr id="7" name="Объект 5"/>
          <p:cNvPicPr>
            <a:picLocks noGrp="1"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4220" y="25400"/>
            <a:ext cx="1101090" cy="960755"/>
          </a:xfrm>
          <a:prstGeom prst="rect">
            <a:avLst/>
          </a:prstGeom>
        </p:spPr>
      </p:pic>
      <p:pic>
        <p:nvPicPr>
          <p:cNvPr id="8" name="Изображение 7" descr="2b8f715b-e787-49fc-9521-c7f5d9285c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715" y="986155"/>
            <a:ext cx="2949575" cy="2186305"/>
          </a:xfrm>
          <a:prstGeom prst="rect">
            <a:avLst/>
          </a:prstGeom>
        </p:spPr>
      </p:pic>
      <p:pic>
        <p:nvPicPr>
          <p:cNvPr id="10" name="Изображение 9" descr="084a05a4-f3f5-4a79-b7ad-838fd3792c9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95765" y="1424940"/>
            <a:ext cx="2814320" cy="1920240"/>
          </a:xfrm>
          <a:prstGeom prst="rect">
            <a:avLst/>
          </a:prstGeom>
        </p:spPr>
      </p:pic>
      <p:pic>
        <p:nvPicPr>
          <p:cNvPr id="11" name="Изображение 10" descr="8c5b7a89-48cb-4d54-ab11-428499407df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7285" y="4207510"/>
            <a:ext cx="2948940" cy="2199005"/>
          </a:xfrm>
          <a:prstGeom prst="rect">
            <a:avLst/>
          </a:prstGeom>
        </p:spPr>
      </p:pic>
      <p:pic>
        <p:nvPicPr>
          <p:cNvPr id="12" name="Изображение 11" descr="cc7c473e-e8b4-4b6d-a0a2-f42b292ab9e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0845" y="4444365"/>
            <a:ext cx="2809240" cy="1858645"/>
          </a:xfrm>
          <a:prstGeom prst="rect">
            <a:avLst/>
          </a:prstGeom>
        </p:spPr>
      </p:pic>
      <p:pic>
        <p:nvPicPr>
          <p:cNvPr id="9" name="Изображение 8" descr="b85bf0f6-6f04-4694-9a8e-dbe9f1570e5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775" y="4207510"/>
            <a:ext cx="2592705" cy="2331720"/>
          </a:xfrm>
          <a:prstGeom prst="rect">
            <a:avLst/>
          </a:prstGeom>
        </p:spPr>
      </p:pic>
      <p:pic>
        <p:nvPicPr>
          <p:cNvPr id="13" name="Изображение 12" descr="ab07aa97-de2b-4eb3-97f2-3beb27c6190c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68625" y="4444365"/>
            <a:ext cx="3198495" cy="19621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765" y="269875"/>
            <a:ext cx="9128760" cy="1367155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КУЛЬТУРА – 2 объекта</a:t>
            </a:r>
            <a:b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(18000,0 тыс. руб., в том числе м/б - 8000,0 тыс.руб)  </a:t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4060" y="1761490"/>
            <a:ext cx="6059170" cy="440245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Капитальный ремонт ДШИ с. Анучино;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8765" y="1729740"/>
            <a:ext cx="5210810" cy="421449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Капитальный ремонт кровли здания СДК с.Гражданка;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3180" y="260475"/>
            <a:ext cx="1587194" cy="1325564"/>
          </a:xfrm>
          <a:prstGeom prst="rect">
            <a:avLst/>
          </a:prstGeom>
        </p:spPr>
      </p:pic>
      <p:pic>
        <p:nvPicPr>
          <p:cNvPr id="7" name="Изображение 6" descr="828d9f66-6dbd-4646-a822-e565b90750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4825" y="2724785"/>
            <a:ext cx="3248025" cy="2238375"/>
          </a:xfrm>
          <a:prstGeom prst="rect">
            <a:avLst/>
          </a:prstGeom>
        </p:spPr>
      </p:pic>
      <p:pic>
        <p:nvPicPr>
          <p:cNvPr id="8" name="Изображение 2" descr="cd7fb3cf-c529-4e42-b9b3-54e41501194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585" y="3726815"/>
            <a:ext cx="3067685" cy="2300605"/>
          </a:xfrm>
          <a:prstGeom prst="rect">
            <a:avLst/>
          </a:prstGeom>
        </p:spPr>
      </p:pic>
      <p:pic>
        <p:nvPicPr>
          <p:cNvPr id="9" name="Изображение 8" descr="95dc48b4-11b9-404d-b03f-3eee0a05ea0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" y="2724785"/>
            <a:ext cx="4181475" cy="25831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015" y="356235"/>
            <a:ext cx="10515600" cy="15557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Благоустройство придомомых территорий – 5  4 объектов </a:t>
            </a:r>
            <a:br>
              <a:rPr lang="ru-RU" sz="311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1330" dirty="0">
                <a:solidFill>
                  <a:srgbClr val="C00000"/>
                </a:solidFill>
                <a:latin typeface="Arial Black" panose="020B0A04020102020204" pitchFamily="34" charset="0"/>
              </a:rPr>
              <a:t>                    </a:t>
            </a: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(с. Анучино:  ул.100 лет Анучино, д. 4 и 4а, ул. Гоголя, д.11</a:t>
            </a:r>
            <a:r>
              <a:rPr lang="ru-RU" sz="133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,</a:t>
            </a:r>
            <a:b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ул. Ленинская, д. 2 и 6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( 8000,0тыс. руб., в том числе м/б - 72,0 тыс.руб.)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sym typeface="+mn-ea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665" y="1911350"/>
            <a:ext cx="11652250" cy="4781550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006" y="97104"/>
            <a:ext cx="1587194" cy="1325564"/>
          </a:xfrm>
          <a:prstGeom prst="rect">
            <a:avLst/>
          </a:prstGeom>
        </p:spPr>
      </p:pic>
      <p:pic>
        <p:nvPicPr>
          <p:cNvPr id="6" name="Изображение 5" descr="51f2fc48-e8c6-4add-a6f7-a15c7a9ea9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910" y="4169410"/>
            <a:ext cx="3807460" cy="2421255"/>
          </a:xfrm>
          <a:prstGeom prst="rect">
            <a:avLst/>
          </a:prstGeom>
        </p:spPr>
      </p:pic>
      <p:pic>
        <p:nvPicPr>
          <p:cNvPr id="7" name="Изображение 6" descr="5d172b2c-eb82-4e35-b321-7b400c64b6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3285" y="1910080"/>
            <a:ext cx="3813810" cy="2192655"/>
          </a:xfrm>
          <a:prstGeom prst="rect">
            <a:avLst/>
          </a:prstGeom>
        </p:spPr>
      </p:pic>
      <p:pic>
        <p:nvPicPr>
          <p:cNvPr id="5" name="Изображение 4" descr="923db194-4833-4001-8b64-b6ac925549f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1911350"/>
            <a:ext cx="3858895" cy="2191385"/>
          </a:xfrm>
          <a:prstGeom prst="rect">
            <a:avLst/>
          </a:prstGeom>
        </p:spPr>
      </p:pic>
      <p:pic>
        <p:nvPicPr>
          <p:cNvPr id="8" name="Изображение 9" descr="8d32550a-2c51-4b8f-b614-efa23e0c11e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4455" y="4169410"/>
            <a:ext cx="3236595" cy="24212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655" y="130810"/>
            <a:ext cx="9878695" cy="917575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Уличное освещение - 26  улиц</a:t>
            </a:r>
            <a:b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(7000,0 тыс. руб. - м/б )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7655" y="1021080"/>
            <a:ext cx="10515600" cy="4815840"/>
          </a:xfrm>
        </p:spPr>
        <p:txBody>
          <a:bodyPr/>
          <a:lstStyle/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Уличное освещение с. Анучино (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ул. Строительная, 70 лет Октября, Пушкина, Комсомольская, Чапаева, Лазо, Петровского)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- устройство;</a:t>
            </a:r>
            <a:endParaRPr lang="ru-RU" sz="2000">
              <a:solidFill>
                <a:schemeClr val="accent1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Уличное освещение с.Гражданка 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(ул. Блюхера, Комарова, Луговая, Крымская, Кольцевая, Комсомольская, Королёва, Центральная, Гагарина, Литвиненко)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-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устройство;</a:t>
            </a:r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Уличное освещение с. Муравейка (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ул. Заречная, Заводская, Меховского, Партизан, Лесная, Нестеренко)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- устройство;</a:t>
            </a:r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Уличное освещение с. Чернышевка 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(ул. Пушкинская, ул. Ключевая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)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- устройство;</a:t>
            </a:r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Уличное освещение с. Гродеково 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</a:t>
            </a:r>
            <a:r>
              <a:rPr lang="ru-RU" sz="16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ул. Партизанская)</a:t>
            </a:r>
            <a:r>
              <a:rPr lang="ru-RU" sz="2000">
                <a:solidFill>
                  <a:schemeClr val="accent1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 </a:t>
            </a:r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- устройство;</a:t>
            </a:r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  <a:sym typeface="+mn-ea"/>
            </a:endParaRPr>
          </a:p>
          <a:p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endParaRPr lang="ru-RU" sz="20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203" y="131003"/>
            <a:ext cx="1587194" cy="1325564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405" y="4472940"/>
            <a:ext cx="2906395" cy="2087880"/>
          </a:xfrm>
          <a:prstGeom prst="rect">
            <a:avLst/>
          </a:prstGeom>
        </p:spPr>
      </p:pic>
      <p:pic>
        <p:nvPicPr>
          <p:cNvPr id="6" name="Изображение 5" descr="Анучино, улЧапаева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0" y="3592195"/>
            <a:ext cx="2111375" cy="2968625"/>
          </a:xfrm>
          <a:prstGeom prst="rect">
            <a:avLst/>
          </a:prstGeom>
        </p:spPr>
      </p:pic>
      <p:pic>
        <p:nvPicPr>
          <p:cNvPr id="15" name="Изображение 14" descr="photo_2024-11-18_11-54-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8130" y="4481830"/>
            <a:ext cx="3423920" cy="20789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180" y="20764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Дорожная деятельность – 4 объекта</a:t>
            </a:r>
            <a:br>
              <a:rPr lang="ru-RU" sz="311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6000" dirty="0">
                <a:solidFill>
                  <a:srgbClr val="C00000"/>
                </a:solidFill>
                <a:latin typeface="Arial Black" panose="020B0A04020102020204" pitchFamily="34" charset="0"/>
              </a:rPr>
              <a:t>   </a:t>
            </a:r>
            <a:r>
              <a:rPr lang="en-US" altLang="ru-RU" sz="2220" dirty="0">
                <a:solidFill>
                  <a:srgbClr val="C00000"/>
                </a:solidFill>
                <a:latin typeface="Arial Black" panose="020B0A04020102020204" pitchFamily="34" charset="0"/>
              </a:rPr>
              <a:t>(11</a:t>
            </a:r>
            <a:r>
              <a:rPr lang="ru-RU" altLang="en-US" sz="2220" dirty="0">
                <a:solidFill>
                  <a:srgbClr val="C00000"/>
                </a:solidFill>
                <a:latin typeface="Arial Black" panose="020B0A04020102020204" pitchFamily="34" charset="0"/>
              </a:rPr>
              <a:t>2</a:t>
            </a:r>
            <a:r>
              <a:rPr lang="ru-RU" sz="2220" dirty="0">
                <a:solidFill>
                  <a:srgbClr val="C00000"/>
                </a:solidFill>
                <a:latin typeface="Arial Black" panose="020B0A04020102020204" pitchFamily="34" charset="0"/>
              </a:rPr>
              <a:t>000,0 тыс. руб., из них -1000,0 тыс.руб. - м/б)</a:t>
            </a:r>
            <a:endParaRPr lang="ru-RU" sz="222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1600" dirty="0">
                <a:solidFill>
                  <a:schemeClr val="accent1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Автомобильная дорога с.Виноградовка - с.Ильмаковка - с.Скворцово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 ремонт участка дороги с.Виноградовка - с.Ильмаковка;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accent1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Автомобильная дорога с.Виноградовка - с.Ильмаковка - с.Скворцово:  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ремонт дороги с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искусственными сооружениями (мосты)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;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</a:rPr>
              <a:t>Автомобильная дорога с.Чернышевка - с.Гражданка -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ремонт;</a:t>
            </a: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>
                <a:solidFill>
                  <a:schemeClr val="accent1"/>
                </a:solidFill>
                <a:latin typeface="Arial Black" panose="020B0A04020102020204" pitchFamily="34" charset="0"/>
                <a:sym typeface="+mn-ea"/>
              </a:rPr>
              <a:t>Автомобильная дорога с.Ауровка - с. Ясная Поляна -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  <a:sym typeface="+mn-ea"/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ремонт .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581" y="596194"/>
            <a:ext cx="1336438" cy="11718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8760"/>
            <a:ext cx="10515600" cy="1010920"/>
          </a:xfrm>
        </p:spPr>
        <p:txBody>
          <a:bodyPr/>
          <a:p>
            <a:pPr algn="ctr"/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Дорожная деятельность</a:t>
            </a:r>
            <a:endParaRPr lang="ru-RU" altLang="en-US" sz="3200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09550" y="1075690"/>
            <a:ext cx="11677015" cy="5556250"/>
          </a:xfrm>
        </p:spPr>
        <p:txBody>
          <a:bodyPr/>
          <a:p>
            <a:endParaRPr lang="ru-RU" altLang="en-US"/>
          </a:p>
        </p:txBody>
      </p:sp>
      <p:pic>
        <p:nvPicPr>
          <p:cNvPr id="4" name="Изображение 3" descr="f0d40862-d18d-4fe5-8c06-83cf3cdc937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155" y="1188720"/>
            <a:ext cx="2237740" cy="3486785"/>
          </a:xfrm>
          <a:prstGeom prst="rect">
            <a:avLst/>
          </a:prstGeom>
        </p:spPr>
      </p:pic>
      <p:pic>
        <p:nvPicPr>
          <p:cNvPr id="5" name="Изображение 4" descr="828e032d-3f6f-420e-adf5-f18bc9b4b53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75" y="3083560"/>
            <a:ext cx="2185035" cy="3336925"/>
          </a:xfrm>
          <a:prstGeom prst="rect">
            <a:avLst/>
          </a:prstGeom>
        </p:spPr>
      </p:pic>
      <p:pic>
        <p:nvPicPr>
          <p:cNvPr id="7" name="Изображение 6" descr="0739507b-e5cc-4b1c-9cda-162582bdfc3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285" y="1014730"/>
            <a:ext cx="3205480" cy="240411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/>
          <a:stretch>
            <a:fillRect/>
          </a:stretch>
        </p:blipFill>
        <p:spPr>
          <a:xfrm>
            <a:off x="5304790" y="2129155"/>
            <a:ext cx="2477770" cy="3664585"/>
          </a:xfrm>
          <a:prstGeom prst="rect">
            <a:avLst/>
          </a:prstGeom>
        </p:spPr>
      </p:pic>
      <p:pic>
        <p:nvPicPr>
          <p:cNvPr id="8" name="Изображение 7" descr="ab16c336-8d6b-4148-8bf0-0f514c13d7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2505" y="3653790"/>
            <a:ext cx="2479675" cy="28263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652" y="232041"/>
            <a:ext cx="11256696" cy="159358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Обеспечение качественными услугами жилищно-коммунального хозяйство – 2 объекта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 </a:t>
            </a:r>
            <a:b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( 3292,00 тыс.руб, в том числе м/б - 1300,0 тыс. руб.)</a:t>
            </a:r>
            <a:endParaRPr lang="ru-RU" sz="222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18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Развитие услуг широкополостного доступа к Сети Интернет с. Шекляево - </a:t>
            </a:r>
            <a:r>
              <a:rPr lang="ru-RU" sz="1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создание условий</a:t>
            </a:r>
            <a:endParaRPr lang="ru-RU" sz="180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Сети водоснабжения и водоотведения на территории МБОУ школы с. Анучино - </a:t>
            </a:r>
            <a:r>
              <a:rPr lang="ru-RU" sz="1800" dirty="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капитальный ремонт</a:t>
            </a:r>
            <a:endParaRPr lang="ru-RU" sz="1800" dirty="0">
              <a:solidFill>
                <a:srgbClr val="002060"/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1180" y="231775"/>
            <a:ext cx="1404620" cy="1055370"/>
          </a:xfrm>
          <a:prstGeom prst="rect">
            <a:avLst/>
          </a:prstGeom>
        </p:spPr>
      </p:pic>
      <p:pic>
        <p:nvPicPr>
          <p:cNvPr id="8" name="Изображение 7" descr="1ae130ec-c3dc-4d7f-a81d-41206aa081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245" y="2931160"/>
            <a:ext cx="2853055" cy="3641090"/>
          </a:xfrm>
          <a:prstGeom prst="rect">
            <a:avLst/>
          </a:prstGeom>
        </p:spPr>
      </p:pic>
      <p:pic>
        <p:nvPicPr>
          <p:cNvPr id="7" name="Изображение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085" y="2766060"/>
            <a:ext cx="2940050" cy="3806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75" y="435828"/>
            <a:ext cx="10515600" cy="1751631"/>
          </a:xfrm>
        </p:spPr>
        <p:txBody>
          <a:bodyPr>
            <a:normAutofit/>
          </a:bodyPr>
          <a:lstStyle/>
          <a:p>
            <a:pPr algn="ctr"/>
            <a: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  <a:t>И</a:t>
            </a:r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нициативное бюджетирование  </a:t>
            </a:r>
            <a:b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3110" dirty="0">
                <a:solidFill>
                  <a:srgbClr val="002060"/>
                </a:solidFill>
                <a:latin typeface="Arial Black" panose="020B0A04020102020204" pitchFamily="34" charset="0"/>
              </a:rPr>
              <a:t>«Твой проект» – 2 объекта</a:t>
            </a:r>
            <a:br>
              <a:rPr lang="ru-RU" sz="311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(5700,0 тыс. руб., 57,0 тыс. - м/б)</a:t>
            </a:r>
            <a:b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22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893535"/>
            <a:ext cx="5157787" cy="611539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Благоустройство прилегающей территории СДК с. Староварваровка </a:t>
            </a:r>
            <a:endParaRPr lang="ru-RU" sz="18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950181"/>
            <a:ext cx="5183188" cy="554894"/>
          </a:xfrm>
        </p:spPr>
        <p:txBody>
          <a:bodyPr/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Хоккейная коробка с. Чернышевка</a:t>
            </a:r>
            <a:endParaRPr lang="ru-RU" sz="18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091" y="141904"/>
            <a:ext cx="1587194" cy="1325564"/>
          </a:xfrm>
          <a:prstGeom prst="rect">
            <a:avLst/>
          </a:prstGeom>
        </p:spPr>
      </p:pic>
      <p:pic>
        <p:nvPicPr>
          <p:cNvPr id="8" name="Изображение 7" descr="00fbaaa7-b01e-486f-9d6a-8f4a36da26c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1565" y="2479675"/>
            <a:ext cx="5184140" cy="3709670"/>
          </a:xfrm>
          <a:prstGeom prst="rect">
            <a:avLst/>
          </a:prstGeom>
        </p:spPr>
      </p:pic>
      <p:pic>
        <p:nvPicPr>
          <p:cNvPr id="9" name="Изображение 8" descr="25a6e325-4a40-48a2-a497-d201caa243e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15" y="2505710"/>
            <a:ext cx="5037455" cy="3683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00660" y="238760"/>
            <a:ext cx="5200650" cy="2278380"/>
          </a:xfrm>
        </p:spPr>
        <p:txBody>
          <a:bodyPr>
            <a:normAutofit fontScale="90000"/>
          </a:bodyPr>
          <a:p>
            <a:pPr algn="ctr"/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Инициативное бюджетирование  «Молодёжный бюджет»</a:t>
            </a:r>
            <a:b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</a:br>
            <a:r>
              <a:rPr lang="ru-RU" sz="2665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(1242,4 тыс. руб., </a:t>
            </a:r>
            <a:br>
              <a:rPr lang="ru-RU" sz="2665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  <a:t>м\б -12,42 тыс.руб )</a:t>
            </a:r>
            <a:b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sym typeface="+mn-ea"/>
              </a:rPr>
            </a:br>
            <a:endParaRPr lang="ru-RU" altLang="en-US" sz="2220"/>
          </a:p>
        </p:txBody>
      </p:sp>
      <p:sp>
        <p:nvSpPr>
          <p:cNvPr id="5" name="Замещающая рамка рисунка 4"/>
          <p:cNvSpPr>
            <a:spLocks noGrp="1"/>
          </p:cNvSpPr>
          <p:nvPr>
            <p:ph type="pic" idx="1"/>
          </p:nvPr>
        </p:nvSpPr>
        <p:spPr>
          <a:xfrm>
            <a:off x="5183505" y="1086485"/>
            <a:ext cx="6172200" cy="5625465"/>
          </a:xfrm>
        </p:spPr>
      </p:sp>
      <p:sp>
        <p:nvSpPr>
          <p:cNvPr id="6" name="Замещающий текст 5"/>
          <p:cNvSpPr>
            <a:spLocks noGrp="1"/>
          </p:cNvSpPr>
          <p:nvPr>
            <p:ph type="body" sz="half" idx="2"/>
          </p:nvPr>
        </p:nvSpPr>
        <p:spPr>
          <a:xfrm>
            <a:off x="305435" y="3429000"/>
            <a:ext cx="4878070" cy="3018155"/>
          </a:xfrm>
        </p:spPr>
        <p:txBody>
          <a:bodyPr/>
          <a:p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Зона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 отдыха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и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культуры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+mn-ea"/>
              </a:rPr>
              <a:t> </a:t>
            </a:r>
            <a:r>
              <a:rPr lang="ru-RU" altLang="en-US" sz="240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«Надежда» с. Гродеково</a:t>
            </a:r>
            <a:endParaRPr lang="ru-RU" altLang="en-US" sz="240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9091" y="141904"/>
            <a:ext cx="1587194" cy="1325564"/>
          </a:xfrm>
          <a:prstGeom prst="rect">
            <a:avLst/>
          </a:prstGeom>
        </p:spPr>
      </p:pic>
      <p:pic>
        <p:nvPicPr>
          <p:cNvPr id="2" name="Изображение 1" descr="738485b4-64b2-4975-b250-ce66a643f3d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505" y="238760"/>
            <a:ext cx="5507990" cy="3101340"/>
          </a:xfrm>
          <a:prstGeom prst="rect">
            <a:avLst/>
          </a:prstGeom>
        </p:spPr>
      </p:pic>
      <p:pic>
        <p:nvPicPr>
          <p:cNvPr id="3" name="Изображение 2" descr="e7a68d00-303b-4cfd-8953-b3202cbe1b0b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30" y="4407535"/>
            <a:ext cx="4360545" cy="2166620"/>
          </a:xfrm>
          <a:prstGeom prst="rect">
            <a:avLst/>
          </a:prstGeom>
        </p:spPr>
      </p:pic>
      <p:pic>
        <p:nvPicPr>
          <p:cNvPr id="8" name="Изображение 7" descr="ceac7881-a52e-4897-be93-b6da816497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4620" y="3628390"/>
            <a:ext cx="4871085" cy="27247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9775" y="141605"/>
            <a:ext cx="10515600" cy="11461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  <a:t>Объекты ТОС - 11 объектов</a:t>
            </a:r>
            <a:br>
              <a:rPr lang="ru-RU" sz="3555" dirty="0">
                <a:solidFill>
                  <a:srgbClr val="002060"/>
                </a:solidFill>
                <a:latin typeface="Arial Black" panose="020B0A04020102020204" pitchFamily="34" charset="0"/>
              </a:rPr>
            </a:br>
            <a: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( 7500,0 тыс. руб., из них 300,0 тыс.руб. - м/б)</a:t>
            </a:r>
            <a:br>
              <a:rPr lang="ru-RU" sz="222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22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8300" y="1030605"/>
            <a:ext cx="5157470" cy="108267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Благоустройство территории памятников ( с.Гродеково, с.</a:t>
            </a: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Пухово</a:t>
            </a: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);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Благоустройство общественных территорий (</a:t>
            </a: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sym typeface="+mn-ea"/>
              </a:rPr>
              <a:t>с. Гражданка, </a:t>
            </a: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с. Староварваровка, );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" y="2113280"/>
            <a:ext cx="5890895" cy="4513580"/>
          </a:xfrm>
        </p:spPr>
        <p:txBody>
          <a:bodyPr/>
          <a:lstStyle/>
          <a:p>
            <a:pPr marL="0" indent="0">
              <a:buNone/>
            </a:pP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883910" y="1030605"/>
            <a:ext cx="5183505" cy="884555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Устройство уличного освещения (с. Еловка -3 улицы, с.Пухово-2 улицы, с.Чернышевка- 1 улица);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  <a:p>
            <a:pPr marL="285750" indent="-285750">
              <a:buFont typeface="Wingdings" panose="05000000000000000000" charset="0"/>
              <a:buChar char="v"/>
            </a:pPr>
            <a:r>
              <a:rPr lang="ru-RU" sz="1600" dirty="0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</a:rPr>
              <a:t>Устройство воркаутов с. Чернышевка.</a:t>
            </a:r>
            <a:endParaRPr lang="ru-RU" sz="1600" dirty="0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113280"/>
            <a:ext cx="5922645" cy="4582795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1035" y="77470"/>
            <a:ext cx="1274445" cy="1064895"/>
          </a:xfrm>
          <a:prstGeom prst="rect">
            <a:avLst/>
          </a:prstGeom>
        </p:spPr>
      </p:pic>
      <p:pic>
        <p:nvPicPr>
          <p:cNvPr id="8" name="Изображение 7" descr="175f1408-e1f0-444a-a2b2-3886f1a8ee0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" y="2172970"/>
            <a:ext cx="2346960" cy="1731645"/>
          </a:xfrm>
          <a:prstGeom prst="rect">
            <a:avLst/>
          </a:prstGeom>
        </p:spPr>
      </p:pic>
      <p:pic>
        <p:nvPicPr>
          <p:cNvPr id="9" name="Изображение 8" descr="50fe841c-a28d-4111-bc48-c2bfa99a87a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" y="4056380"/>
            <a:ext cx="2401570" cy="2409825"/>
          </a:xfrm>
          <a:prstGeom prst="rect">
            <a:avLst/>
          </a:prstGeom>
        </p:spPr>
      </p:pic>
      <p:pic>
        <p:nvPicPr>
          <p:cNvPr id="10" name="Изображение 9" descr="716cfce8-a45f-4284-89f1-bbd05de4cdd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9875" y="4235450"/>
            <a:ext cx="3060700" cy="2051685"/>
          </a:xfrm>
          <a:prstGeom prst="rect">
            <a:avLst/>
          </a:prstGeom>
        </p:spPr>
      </p:pic>
      <p:pic>
        <p:nvPicPr>
          <p:cNvPr id="11" name="Изображение 10" descr="9ed4805f-1872-4c6f-a6b5-2657342133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2980055" y="2172970"/>
            <a:ext cx="2851150" cy="1732280"/>
          </a:xfrm>
          <a:prstGeom prst="rect">
            <a:avLst/>
          </a:prstGeom>
        </p:spPr>
      </p:pic>
      <p:pic>
        <p:nvPicPr>
          <p:cNvPr id="18" name="Изображение 17" descr="2846c566-17f7-4ef3-9e56-043f2c282db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4905" y="2194560"/>
            <a:ext cx="2713990" cy="1861820"/>
          </a:xfrm>
          <a:prstGeom prst="rect">
            <a:avLst/>
          </a:prstGeom>
        </p:spPr>
      </p:pic>
      <p:pic>
        <p:nvPicPr>
          <p:cNvPr id="15" name="Изображение 14" descr="photo_2024-11-18_11-54-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2595" y="2195195"/>
            <a:ext cx="2654300" cy="1861185"/>
          </a:xfrm>
          <a:prstGeom prst="rect">
            <a:avLst/>
          </a:prstGeom>
        </p:spPr>
      </p:pic>
      <p:pic>
        <p:nvPicPr>
          <p:cNvPr id="12" name="Изображение 11" descr="52360ab3-25ae-4d08-9f79-a01b9eab543a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6465" y="4311015"/>
            <a:ext cx="3281680" cy="23158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4250" y="923476"/>
            <a:ext cx="8103499" cy="132556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Спасибо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124" y="2805913"/>
            <a:ext cx="4478267" cy="3429000"/>
          </a:xfrm>
          <a:prstGeom prst="rect">
            <a:avLst/>
          </a:prstGeom>
        </p:spPr>
      </p:pic>
      <p:sp>
        <p:nvSpPr>
          <p:cNvPr id="3" name="Текстовое поле 2"/>
          <p:cNvSpPr txBox="1"/>
          <p:nvPr/>
        </p:nvSpPr>
        <p:spPr>
          <a:xfrm>
            <a:off x="287655" y="6407150"/>
            <a:ext cx="207708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ru-RU" sz="1400" dirty="0">
                <a:sym typeface="+mn-ea"/>
              </a:rPr>
              <a:t>8(42362)91-7-96</a:t>
            </a:r>
            <a:endParaRPr lang="ru-RU" altLang="en-US" sz="1400" dirty="0"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3466</Words>
  <Application>WPS Presentation</Application>
  <PresentationFormat>Широкоэкранный</PresentationFormat>
  <Paragraphs>120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SimSun</vt:lpstr>
      <vt:lpstr>Wingdings</vt:lpstr>
      <vt:lpstr>Arial Black</vt:lpstr>
      <vt:lpstr>Calibri</vt:lpstr>
      <vt:lpstr>Times New Roman</vt:lpstr>
      <vt:lpstr>Wingdings</vt:lpstr>
      <vt:lpstr>Microsoft YaHei</vt:lpstr>
      <vt:lpstr>Arial Unicode MS</vt:lpstr>
      <vt:lpstr>Calibri Light</vt:lpstr>
      <vt:lpstr>Тема Office</vt:lpstr>
      <vt:lpstr>1_Тема Office</vt:lpstr>
      <vt:lpstr>PowerPoint 演示文稿</vt:lpstr>
      <vt:lpstr>Количество объектов  (объём финансирования - 178000,00 тыс.руб., из них м/б-35000,00 тыс.руб.)  2024 год</vt:lpstr>
      <vt:lpstr>ОБРАЗОВАНИЕ – 4 объекта (14000,0 тыс. руб. - м/б)</vt:lpstr>
      <vt:lpstr>Объекты образования</vt:lpstr>
      <vt:lpstr> КУЛЬТУРА – 2 объекта (18000,0 тыс. руб., в том числе м/б - 8000,0 тыс.руб)    </vt:lpstr>
      <vt:lpstr>Благоустройство придомомых территорий – 5  4 объектов                      (с. Анучино:  ул.100 лет Анучино, д. 4 и 4а, ул. Гоголя, д.11 ,  ул. Ленинская, д. 2 и 6 ( 8000,0тыс. руб., в том числе м/б - 72,0 тыс.руб.)</vt:lpstr>
      <vt:lpstr>Уличное освещение - 26  улиц (7000,0 тыс. руб. - м/б )</vt:lpstr>
      <vt:lpstr>Дорожная деятельность – 4 объекта    (112000,0 тыс. руб., из них -1000,0 тыс.руб. - м/б)</vt:lpstr>
      <vt:lpstr>Дорожная деятельность</vt:lpstr>
      <vt:lpstr>Обеспечение качественными услугами жилищно-коммунального хозяйство – 2 объекта   ( 3292,00 тыс.руб, в том числе м/б - 1300,0 тыс. руб.)</vt:lpstr>
      <vt:lpstr>Инициативное бюджетирование   «Твой проект» – 2 объекта (5700,0 тыс. руб., 57,0 тыс. - м/б) </vt:lpstr>
      <vt:lpstr>Инициативное бюджетирование  «Молодёжный бюджет» (1242,4 тыс. руб.,  м\б -12,42 тыс.руб ) </vt:lpstr>
      <vt:lpstr>Объекты ТОС - 11 объектов ( 7500,0 тыс. руб., из них 300,0 тыс.руб. - м/б) </vt:lpstr>
      <vt:lpstr>Спасибо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Ирина В. Скорикова</dc:creator>
  <cp:lastModifiedBy>WPS_1706838892</cp:lastModifiedBy>
  <cp:revision>77</cp:revision>
  <dcterms:created xsi:type="dcterms:W3CDTF">2023-04-18T01:05:00Z</dcterms:created>
  <dcterms:modified xsi:type="dcterms:W3CDTF">2025-02-20T00:24:23Z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AA17366180CA4B808867B5BB637205E6_12</vt:lpwstr>
  </property>
  <property fmtid="{D5CDD505-2E9C-101B-9397-08002B2CF9AE}" pid="3" name="KSOProductBuildVer">
    <vt:lpwstr>1049-12.2.0.19805</vt:lpwstr>
  </property>
</Properties>
</file>