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handoutMasters/handoutMaster1.xml" ContentType="application/vnd.openxmlformats-officedocument.presentationml.handoutMaster+xml"/>
  <Override PartName="/ppt/ink/ink1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31"/>
  </p:handoutMasterIdLst>
  <p:sldIdLst>
    <p:sldId id="257" r:id="rId3"/>
    <p:sldId id="296" r:id="rId4"/>
    <p:sldId id="285" r:id="rId5"/>
    <p:sldId id="262" r:id="rId7"/>
    <p:sldId id="273" r:id="rId8"/>
    <p:sldId id="266" r:id="rId9"/>
    <p:sldId id="294" r:id="rId10"/>
    <p:sldId id="283" r:id="rId11"/>
    <p:sldId id="288" r:id="rId12"/>
    <p:sldId id="297" r:id="rId13"/>
    <p:sldId id="289" r:id="rId14"/>
    <p:sldId id="295" r:id="rId15"/>
    <p:sldId id="279" r:id="rId16"/>
    <p:sldId id="280" r:id="rId17"/>
    <p:sldId id="271" r:id="rId18"/>
    <p:sldId id="293" r:id="rId19"/>
    <p:sldId id="298" r:id="rId20"/>
    <p:sldId id="300" r:id="rId21"/>
    <p:sldId id="274" r:id="rId22"/>
    <p:sldId id="286" r:id="rId23"/>
    <p:sldId id="290" r:id="rId24"/>
    <p:sldId id="287" r:id="rId25"/>
    <p:sldId id="291" r:id="rId26"/>
    <p:sldId id="292" r:id="rId27"/>
    <p:sldId id="270" r:id="rId28"/>
    <p:sldId id="263" r:id="rId29"/>
    <p:sldId id="269" r:id="rId30"/>
  </p:sldIdLst>
  <p:sldSz cx="12192000" cy="6858000"/>
  <p:notesSz cx="6797675" cy="9929495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2" autoAdjust="0"/>
    <p:restoredTop sz="93882" autoAdjust="0"/>
  </p:normalViewPr>
  <p:slideViewPr>
    <p:cSldViewPr snapToGrid="0">
      <p:cViewPr varScale="1">
        <p:scale>
          <a:sx n="66" d="100"/>
          <a:sy n="66" d="100"/>
        </p:scale>
        <p:origin x="67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handoutMaster" Target="handoutMasters/handoutMaster1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package" Target="../embeddings/Workbook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615454472182821"/>
          <c:y val="0.0714036177662628"/>
          <c:w val="0.783052120763871"/>
          <c:h val="0.928596382233737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/>
          <c:explosion val="8"/>
          <c:dPt>
            <c:idx val="0"/>
            <c:bubble3D val="0"/>
            <c:explosion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explosion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explosion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0.149606038581823"/>
                  <c:y val="0.26034543657403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 млн</a:t>
                    </a:r>
                    <a:r>
                      <a:rPr lang="ru-RU" dirty="0"/>
                      <a:t>.</a:t>
                    </a:r>
                    <a:endParaRPr lang="ru-RU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83 млн.</a:t>
                    </a:r>
                    <a:endParaRPr lang="ru-RU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33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93 млн.</a:t>
                    </a:r>
                    <a:endParaRPr lang="ru-RU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37</c:v>
                </c:pt>
                <c:pt idx="1">
                  <c:v>56</c:v>
                </c:pt>
                <c:pt idx="2">
                  <c:v>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d32b2d1-c2e9-4a9c-82b6-774b4ac60167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061658446821227"/>
          <c:y val="0.0630913003291334"/>
          <c:w val="0.676039051426862"/>
          <c:h val="0.87381726264751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78857142857143"/>
                      <c:h val="0.0603374578177728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4</a:t>
                    </a:r>
                    <a:endParaRPr lang="en-US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916952380952381"/>
                      <c:h val="0.0801787276590426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2</a:t>
                    </a:r>
                    <a:endParaRPr lang="en-US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78857142857143"/>
                      <c:h val="0.0762104736907887"/>
                    </c:manualLayout>
                  </c15:layout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adea83d-4eda-4e41-bfe1-632adf768c18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2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/>
                      <a:t>6</a:t>
                    </a:r>
                    <a:endParaRPr lang="en-US" sz="12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2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649768518518519"/>
                      <c:h val="0.0881152355955506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/>
                      <a:t>6</a:t>
                    </a:r>
                    <a:endParaRPr lang="en-US" sz="12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634953703703704"/>
                      <c:h val="0.0841469816272966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2266741702551"/>
                  <c:y val="0.079607331205669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/>
                      <a:t>10</a:t>
                    </a:r>
                    <a:endParaRPr lang="en-US" sz="1200" dirty="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954748715688176"/>
                      <c:h val="0.107956694657308"/>
                    </c:manualLayout>
                  </c15:layout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9112d69-6153-4937-adb2-9880e9408bb6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/>
                      <a:t>1</a:t>
                    </a:r>
                    <a:endParaRPr lang="en-US" sz="14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68125"/>
                      <c:h val="0.0841469816272966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/>
                      <a:t>2</a:t>
                    </a:r>
                    <a:endParaRPr lang="en-US" sz="14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68125"/>
                      <c:h val="0.0920834895638045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/>
                      <a:t>2</a:t>
                    </a:r>
                    <a:endParaRPr lang="en-US" sz="14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658101851851852"/>
                      <c:h val="0.0841469816272966"/>
                    </c:manualLayout>
                  </c15:layout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63d4e90f-bff4-496e-b282-6a96805f1402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/>
                      <a:t>6</a:t>
                    </a:r>
                    <a:endParaRPr lang="en-US" sz="12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96990740740741"/>
                      <c:h val="0.0722422197225347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/>
                      <a:t>8</a:t>
                    </a:r>
                    <a:endParaRPr lang="en-US" sz="12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43287037037037"/>
                      <c:h val="0.0960517435320585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dirty="0"/>
                      <a:t>11</a:t>
                    </a:r>
                    <a:endParaRPr lang="en-US" sz="1200" dirty="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327640509877"/>
                      <c:h val="0.133613497589541"/>
                    </c:manualLayout>
                  </c15:layout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</c:v>
                </c:pt>
                <c:pt idx="1">
                  <c:v>8</c:v>
                </c:pt>
                <c:pt idx="2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59d282a-5901-499c-ae55-a2e147ad3546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.0351158287083058"/>
          <c:y val="0.0286038140598801"/>
          <c:w val="0.7893877788913"/>
          <c:h val="0.9152914411005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/>
                      <a:t>2</a:t>
                    </a:r>
                    <a:endParaRPr lang="en-US" sz="12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43287037037037"/>
                      <c:h val="0.100019997500312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/>
                      <a:t>1</a:t>
                    </a:r>
                    <a:endParaRPr lang="en-US" sz="12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866435185185185"/>
                      <c:h val="0.103988251468566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/>
                      <a:t>1</a:t>
                    </a:r>
                    <a:endParaRPr lang="en-US" sz="12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27546296296296"/>
                      <c:h val="0.0920834895638045"/>
                    </c:manualLayout>
                  </c15:layout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822467586278028"/>
          <c:y val="0.3746083055172"/>
          <c:w val="0.150431323454358"/>
          <c:h val="0.250782980205377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e82a94c9-f3a5-4fef-9296-a6270556168c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/>
                      <a:t>0</a:t>
                    </a:r>
                    <a:endParaRPr lang="en-US" sz="14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72222222222222"/>
                      <c:h val="0.0881152355955506"/>
                    </c:manualLayout>
                  </c15:layout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/>
                      <a:t>2</a:t>
                    </a:r>
                    <a:endParaRPr lang="en-US" sz="14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773842592592593"/>
                      <c:h val="0.103988251468566"/>
                    </c:manualLayout>
                  </c15:layout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lang="ru-RU" sz="1000" b="1" i="0" u="none" strike="noStrike" kern="1200" baseline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/>
                      <a:t>2</a:t>
                    </a:r>
                    <a:endParaRPr lang="en-US" sz="1400"/>
                  </a:p>
                </c:rich>
              </c:tx>
              <c:numFmt formatCode="General" sourceLinked="1"/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ru-RU"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68125"/>
                      <c:h val="0.0920834895638045"/>
                    </c:manualLayout>
                  </c15:layout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legend>
      <c:legendPos val="r"/>
      <c:legendEntry>
        <c:idx val="3"/>
        <c:delete val="1"/>
      </c:legendEntry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8a1fa426-20e6-40c5-9aee-5064e4e4cbc3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RU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5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5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E51D080-0FA4-452C-BE9C-57B885F95115}" type="datetime1">
              <a:rPr lang="ru-RU" smtClean="0"/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4-27T05:56:32"/>
    </inkml:context>
    <inkml:brush xml:id="br0">
      <inkml:brushProperty name="width" value="0.1" units="cm"/>
      <inkml:brushProperty name="height" value="0.6" units="cm"/>
      <inkml:brushProperty name="color" value="#849398"/>
      <inkml:brushProperty name="inkEffects" value="pencil"/>
    </inkml:brush>
  </inkml:definitions>
  <inkml:trace contextRef="#ctx0" brushRef="#br0">0.000 1.000,'4.000'0.000,"1.000"0.000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68A2903-BD5A-4833-B0CA-AB5B8165171B}" type="datetime1">
              <a:rPr lang="ru-RU" smtClean="0"/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US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en-US"/>
              <a:t>Второй уровень</a:t>
            </a:r>
            <a:endParaRPr lang="en-US"/>
          </a:p>
          <a:p>
            <a:pPr lvl="2" rtl="0"/>
            <a:r>
              <a:rPr lang="en-US"/>
              <a:t>Третий уровень</a:t>
            </a:r>
            <a:endParaRPr lang="en-US"/>
          </a:p>
          <a:p>
            <a:pPr lvl="3" rtl="0"/>
            <a:r>
              <a:rPr lang="en-US"/>
              <a:t>Четвертый уровень</a:t>
            </a:r>
            <a:endParaRPr lang="en-US"/>
          </a:p>
          <a:p>
            <a:pPr lvl="4" rtl="0"/>
            <a:r>
              <a:rPr lang="en-US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A68A2903-BD5A-4833-B0CA-AB5B8165171B}" type="datetime1">
              <a:rPr lang="ru-RU" smtClean="0"/>
            </a:fld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A68A2903-BD5A-4833-B0CA-AB5B8165171B}" type="datetime1">
              <a:rPr lang="ru-RU" smtClean="0"/>
            </a:fld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9C2B151B-D7D1-48E5-8230-5AADBC794F88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Подзаголовок 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  <a:cs typeface="FreesiaUPC" panose="020B0502040204020203" pitchFamily="34" charset="-34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ru-RU"/>
              <a:t>Образец подзаголовка</a:t>
            </a:r>
            <a:endParaRPr lang="en-US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4DAEB3-2211-4CA3-9D23-0143FCF3926F}" type="datetime1">
              <a:rPr lang="ru-RU" smtClean="0"/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/>
              <a:t>Образец текста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289488-0C23-4DC8-A9FA-240659547385}" type="datetime1">
              <a:rPr lang="ru-RU" smtClean="0"/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/>
              <a:t>Образец текста</a:t>
            </a:r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EFA117-2261-4A1D-8BE7-0B7E6A1366C0}" type="datetime1">
              <a:rPr lang="ru-RU" smtClean="0"/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9279E9-B6DA-4AB3-A7CE-B748E56BEA69}" type="datetime1">
              <a:rPr lang="ru-RU" smtClean="0"/>
            </a:fld>
            <a:endParaRPr lang="en-US" dirty="0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 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CF7452-61A3-4CDC-ACAB-74E5B4A7EF57}" type="datetime1">
              <a:rPr lang="ru-RU" smtClean="0"/>
            </a:fld>
            <a:endParaRPr lang="en-US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2" name="Номер слайда 1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4D00952-BE77-47A2-BE29-2226E2D6BB12}" type="datetime1">
              <a:rPr lang="ru-RU" smtClean="0"/>
            </a:fld>
            <a:endParaRPr lang="en-US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8" name="Номер слайда 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4D5EF43-AECB-4459-AE90-3AFB54138C76}" type="datetime1">
              <a:rPr lang="ru-RU" smtClean="0"/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4" name="Номер слайда 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 7"/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ru-RU"/>
              <a:t>Образец текста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FD0FAC8F-653F-479B-B209-9F30C9091843}" type="datetime1">
              <a:rPr lang="ru-RU" smtClean="0"/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Рисунок 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36FD9FC9-5FD1-4E3B-B719-212F55599717}" type="datetime1">
              <a:rPr lang="ru-RU" smtClean="0"/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ru-RU"/>
              <a:t>Образец текста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2E9B35-0826-45CC-9C2C-707B22DFAA83}" type="datetime1">
              <a:rPr lang="ru-RU" smtClean="0"/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9" name="Номер слайда 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Вертикальный заголовок 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 rtlCol="0"/>
          <a:lstStyle/>
          <a:p>
            <a:pPr rt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 rtlCol="0"/>
          <a:lstStyle/>
          <a:p>
            <a:pPr lvl="0" rtl="0"/>
            <a:r>
              <a:rPr lang="ru-RU"/>
              <a:t>Образец текста</a:t>
            </a:r>
            <a:endParaRPr lang="ru-RU"/>
          </a:p>
          <a:p>
            <a:pPr lvl="1" rtl="0"/>
            <a:r>
              <a:rPr lang="ru-RU"/>
              <a:t>Второй уровень</a:t>
            </a:r>
            <a:endParaRPr lang="ru-RU"/>
          </a:p>
          <a:p>
            <a:pPr lvl="2" rtl="0"/>
            <a:r>
              <a:rPr lang="ru-RU"/>
              <a:t>Третий уровень</a:t>
            </a:r>
            <a:endParaRPr lang="ru-RU"/>
          </a:p>
          <a:p>
            <a:pPr lvl="3" rtl="0"/>
            <a:r>
              <a:rPr lang="ru-RU"/>
              <a:t>Четвертый уровень</a:t>
            </a:r>
            <a:endParaRPr lang="ru-RU"/>
          </a:p>
          <a:p>
            <a:pPr lvl="4" rtl="0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C0063D-EDF2-4190-A726-B9B651F864E7}" type="datetime1">
              <a:rPr lang="ru-RU" smtClean="0"/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US" dirty="0"/>
              <a:t>Стиль образца заголовка</a:t>
            </a: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n-US" dirty="0"/>
              <a:t>Щелкните, чтобы изменить стили текста образца слайда</a:t>
            </a:r>
            <a:endParaRPr lang="en-US" dirty="0"/>
          </a:p>
          <a:p>
            <a:pPr lvl="1" rtl="0"/>
            <a:r>
              <a:rPr lang="en-US" dirty="0"/>
              <a:t>Второй уровень</a:t>
            </a:r>
            <a:endParaRPr lang="en-US" dirty="0"/>
          </a:p>
          <a:p>
            <a:pPr lvl="2" rtl="0"/>
            <a:r>
              <a:rPr lang="en-US" dirty="0"/>
              <a:t>Третий уровень</a:t>
            </a:r>
            <a:endParaRPr lang="en-US" dirty="0"/>
          </a:p>
          <a:p>
            <a:pPr lvl="3" rtl="0"/>
            <a:r>
              <a:rPr lang="en-US" dirty="0"/>
              <a:t>Четвертый уровень</a:t>
            </a:r>
            <a:endParaRPr lang="en-US" dirty="0"/>
          </a:p>
          <a:p>
            <a:pPr lvl="4" rtl="0"/>
            <a:r>
              <a:rPr lang="en-US" dirty="0"/>
              <a:t>Пятый уровень</a:t>
            </a:r>
            <a:endParaRPr lang="en-US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428A7F57-8526-4A03-89D8-FFB0245E6649}" type="datetime1">
              <a:rPr lang="ru-RU" smtClean="0"/>
            </a:fld>
            <a:endParaRPr lang="en-US" dirty="0"/>
          </a:p>
        </p:txBody>
      </p:sp>
      <p:sp>
        <p:nvSpPr>
          <p:cNvPr id="5" name="Нижний колонтитул 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fld id="{3A98EE3D-8CD1-4C3F-BD1C-C98C9596463C}" type="slidenum">
              <a:rPr lang="en-US" smtClean="0"/>
            </a:fld>
            <a:endParaRPr lang="en-US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1pPr>
      <a:lvl2pPr marL="384175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anose="020F0502020204030204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2pPr>
      <a:lvl3pPr marL="567055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anose="020F0502020204030204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3pPr>
      <a:lvl4pPr marL="749935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anose="020F0502020204030204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4pPr>
      <a:lvl5pPr marL="932815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anose="020F0502020204030204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Calibri" panose="020F0502020204030204" pitchFamily="34" charset="0"/>
        </a:defRPr>
      </a:lvl5pPr>
      <a:lvl6pPr marL="10998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84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87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8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hemeOverride" Target="../theme/themeOverride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customXml" Target="../ink/ink1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6.jpeg"/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94922" y="1801367"/>
            <a:ext cx="7553739" cy="2496313"/>
          </a:xfrm>
        </p:spPr>
        <p:txBody>
          <a:bodyPr rtlCol="0">
            <a:normAutofit/>
          </a:bodyPr>
          <a:lstStyle/>
          <a:p>
            <a:pPr algn="ctr"/>
            <a:br>
              <a:rPr lang="en-US" sz="3600" dirty="0">
                <a:solidFill>
                  <a:srgbClr val="0070C0"/>
                </a:solidFill>
              </a:rPr>
            </a:br>
            <a:r>
              <a:rPr lang="en-US" sz="6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Проектное  управление</a:t>
            </a:r>
            <a:endParaRPr lang="en-US" sz="6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24644" y="5708154"/>
            <a:ext cx="6269347" cy="1021498"/>
          </a:xfrm>
        </p:spPr>
        <p:txBody>
          <a:bodyPr rtlCol="0">
            <a:normAutofit fontScale="62500" lnSpcReduction="20000"/>
          </a:bodyPr>
          <a:lstStyle/>
          <a:p>
            <a:pPr algn="ctr" rtl="0"/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Администрация Анучинского МО</a:t>
            </a:r>
            <a:endParaRPr lang="en-US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 rtl="0"/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2023</a:t>
            </a:r>
            <a:endParaRPr lang="en-US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rtl="0"/>
            <a:r>
              <a:rPr lang="en-US" sz="1200" dirty="0">
                <a:solidFill>
                  <a:srgbClr val="002060"/>
                </a:solidFill>
                <a:cs typeface="Times New Roman" panose="02020603050405020304" pitchFamily="18" charset="0"/>
              </a:rPr>
              <a:t>                                     </a:t>
            </a:r>
            <a:endParaRPr lang="en-US" sz="12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Изображение здания, места для сидения, скамейки, вид сбоку&#10;&#10;Автоматически созданное описание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7379" y="182881"/>
            <a:ext cx="10058400" cy="1177633"/>
          </a:xfrm>
        </p:spPr>
        <p:txBody>
          <a:bodyPr>
            <a:noAutofit/>
          </a:bodyPr>
          <a:lstStyle/>
          <a:p>
            <a:pPr algn="ctr"/>
            <a:br>
              <a:rPr lang="ru-RU" sz="4000" b="1" dirty="0"/>
            </a:br>
            <a:br>
              <a:rPr lang="ru-RU" sz="4000" b="1" dirty="0"/>
            </a:br>
            <a:br>
              <a:rPr lang="ru-RU" sz="4000" b="1" dirty="0"/>
            </a:br>
            <a:br>
              <a:rPr lang="ru-RU" sz="4000" b="1" dirty="0"/>
            </a:br>
            <a:br>
              <a:rPr lang="ru-RU" sz="4000" b="1" dirty="0">
                <a:solidFill>
                  <a:schemeClr val="bg1"/>
                </a:solidFill>
              </a:rPr>
            </a:br>
            <a: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Проектное управление </a:t>
            </a:r>
            <a:br>
              <a:rPr lang="ru-RU" sz="4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4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4D00952-BE77-47A2-BE29-2226E2D6BB12}" type="datetime1">
              <a:rPr lang="ru-RU" smtClean="0"/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39" y="960468"/>
            <a:ext cx="10708772" cy="493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18426" y="3089930"/>
            <a:ext cx="1953068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Зрелость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проектами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39813" y="3521333"/>
            <a:ext cx="2048165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программа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4702" y="3089930"/>
            <a:ext cx="1912371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методология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36822" y="1899617"/>
            <a:ext cx="10214836" cy="3564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преимуществ:</a:t>
            </a:r>
            <a:endParaRPr lang="ru-RU" sz="2000" dirty="0">
              <a:solidFill>
                <a:srgbClr val="002060"/>
              </a:solidFill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000" u="sng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Приоритетность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концентрация ресурсов, четкая последовательность работ)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000" u="sng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Результативность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(достижение результатов, соблюдение и сокращение сроков минимизации рисков);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000" b="1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Гибкость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своевременное реагирование, нестандартные и эффективные  решения); </a:t>
            </a:r>
            <a:endParaRPr lang="ru-RU" sz="2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• </a:t>
            </a:r>
            <a:r>
              <a:rPr lang="ru-RU" sz="2000" u="sng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Оперативность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(современные средства коммуникаций, повышение качества межведомственного взаимодействия);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2000" u="sng" dirty="0">
                <a:solidFill>
                  <a:srgbClr val="00206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Прозрачность</a:t>
            </a:r>
            <a:r>
              <a:rPr lang="ru-RU" sz="20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(персональная ответственность, разработка мероприятий с участием общественности).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7034" y="130177"/>
            <a:ext cx="9564624" cy="1144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ru-RU" sz="3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Преимущества проектного подхода </a:t>
            </a:r>
            <a:r>
              <a:rPr lang="ru-RU" sz="320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 системе </a:t>
            </a:r>
            <a:r>
              <a:rPr lang="ru-RU" sz="32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муниципального управления: </a:t>
            </a:r>
            <a:endParaRPr lang="ru-RU" sz="32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1259" y="5815025"/>
            <a:ext cx="1128823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«Проект считается завершённым, когда он начинает работать на Нас, а не Мы на него»</a:t>
            </a:r>
            <a:endParaRPr lang="ru-RU" sz="1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29801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70C0"/>
                </a:solidFill>
              </a:rPr>
              <a:t>Основные признаки проекта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954635"/>
            <a:ext cx="10058400" cy="391445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    </a:t>
            </a:r>
            <a:r>
              <a:rPr lang="ru-RU" dirty="0"/>
              <a:t>       </a:t>
            </a:r>
            <a:r>
              <a:rPr lang="en-US" dirty="0"/>
              <a:t> </a:t>
            </a:r>
            <a:r>
              <a:rPr lang="ru-RU" dirty="0"/>
              <a:t>               </a:t>
            </a:r>
            <a:endParaRPr lang="ru-RU" sz="16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289488-0C23-4DC8-A9FA-240659547385}" type="datetime1">
              <a:rPr lang="ru-RU" smtClean="0"/>
            </a:fld>
            <a:endParaRPr lang="en-US" dirty="0"/>
          </a:p>
        </p:txBody>
      </p:sp>
      <p:pic>
        <p:nvPicPr>
          <p:cNvPr id="13" name="Picture 2" descr="Крупный план круглых черных часов на ноутбуке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16" y="2354066"/>
            <a:ext cx="1430905" cy="92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Шестиугольник 13"/>
          <p:cNvSpPr/>
          <p:nvPr/>
        </p:nvSpPr>
        <p:spPr>
          <a:xfrm>
            <a:off x="2342372" y="2431275"/>
            <a:ext cx="2724825" cy="775381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Ограниченность во времени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Шестиугольник 14"/>
          <p:cNvSpPr/>
          <p:nvPr/>
        </p:nvSpPr>
        <p:spPr>
          <a:xfrm>
            <a:off x="8293925" y="4528641"/>
            <a:ext cx="2724825" cy="829002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конкретной измеримой  цели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Шестиугольник 15"/>
          <p:cNvSpPr/>
          <p:nvPr/>
        </p:nvSpPr>
        <p:spPr>
          <a:xfrm>
            <a:off x="2396784" y="4586007"/>
            <a:ext cx="2656114" cy="714271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Ограниченность по ресурсам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Шестиугольник 16"/>
          <p:cNvSpPr/>
          <p:nvPr/>
        </p:nvSpPr>
        <p:spPr>
          <a:xfrm>
            <a:off x="8293926" y="2405461"/>
            <a:ext cx="2724825" cy="749079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новизны (уникальности)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16" y="4478243"/>
            <a:ext cx="1430905" cy="92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059" y="2354066"/>
            <a:ext cx="1286473" cy="851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241" y="4478243"/>
            <a:ext cx="1334024" cy="89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21" name="Рукописный ввод 20"/>
              <p14:cNvContentPartPr/>
              <p14:nvPr/>
            </p14:nvContentPartPr>
            <p14:xfrm>
              <a:off x="6694240" y="4001129"/>
              <a:ext cx="3600" cy="360"/>
            </p14:xfrm>
          </p:contentPart>
        </mc:Choice>
        <mc:Fallback xmlns="">
          <p:pic>
            <p:nvPicPr>
              <p:cNvPr id="21" name="Рукописный ввод 20"/>
            </p:nvPicPr>
            <p:blipFill>
              <a:blip r:embed="rId6"/>
            </p:blipFill>
            <p:spPr>
              <a:xfrm>
                <a:off x="6694240" y="4001129"/>
                <a:ext cx="3600" cy="360"/>
              </a:xfrm>
              <a:prstGeom prst="rect"/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310" y="706120"/>
            <a:ext cx="11188700" cy="1214755"/>
          </a:xfrm>
        </p:spPr>
        <p:txBody>
          <a:bodyPr>
            <a:noAutofit/>
          </a:bodyPr>
          <a:lstStyle/>
          <a:p>
            <a:pPr algn="ctr"/>
            <a:br>
              <a:rPr lang="ru-RU" sz="3600" dirty="0">
                <a:solidFill>
                  <a:srgbClr val="0070C0"/>
                </a:solidFill>
              </a:rPr>
            </a:br>
            <a:br>
              <a:rPr lang="ru-RU" sz="3600" dirty="0">
                <a:solidFill>
                  <a:srgbClr val="0070C0"/>
                </a:solidFill>
              </a:rPr>
            </a:br>
            <a:br>
              <a:rPr lang="ru-RU" sz="3600" dirty="0">
                <a:solidFill>
                  <a:srgbClr val="0070C0"/>
                </a:solidFill>
              </a:rPr>
            </a:br>
            <a:br>
              <a:rPr lang="ru-RU" sz="3600" dirty="0">
                <a:solidFill>
                  <a:srgbClr val="0070C0"/>
                </a:solidFill>
              </a:rPr>
            </a:b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      </a:t>
            </a:r>
            <a:r>
              <a:rPr lang="ru-RU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Муниципальный проектный комитет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ru-RU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36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36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48056" y="2120900"/>
            <a:ext cx="4718304" cy="3748194"/>
          </a:xfrm>
        </p:spPr>
        <p:txBody>
          <a:bodyPr>
            <a:normAutofit fontScale="25000" lnSpcReduction="20000"/>
          </a:bodyPr>
          <a:lstStyle/>
          <a:p>
            <a:r>
              <a:rPr lang="ru-RU" sz="6000" dirty="0">
                <a:solidFill>
                  <a:schemeClr val="accent1">
                    <a:lumMod val="75000"/>
                  </a:schemeClr>
                </a:solidFill>
              </a:rPr>
              <a:t>     </a:t>
            </a:r>
            <a:endParaRPr lang="ru-RU" sz="6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1200" dirty="0">
                <a:solidFill>
                  <a:schemeClr val="tx1"/>
                </a:solidFill>
              </a:rPr>
              <a:t>заседания /  вопросы</a:t>
            </a:r>
            <a:endParaRPr lang="ru-RU" sz="11200" dirty="0">
              <a:solidFill>
                <a:schemeClr val="tx1"/>
              </a:solidFill>
            </a:endParaRPr>
          </a:p>
          <a:p>
            <a:endParaRPr lang="ru-RU" sz="6000" dirty="0">
              <a:solidFill>
                <a:srgbClr val="0070C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77510" y="1746885"/>
            <a:ext cx="6529070" cy="4545330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2300" b="1" i="0" u="none" strike="noStrike" baseline="0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7200" b="1" i="0" u="none" strike="noStrike" baseline="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r>
              <a:rPr lang="ru-RU" sz="7200" b="1" i="0" u="none" strike="noStrike" baseline="0" dirty="0">
                <a:solidFill>
                  <a:schemeClr val="tx1"/>
                </a:solidFill>
              </a:rPr>
              <a:t>Принимает решения о запуске/закрытии проекта;</a:t>
            </a:r>
            <a:endParaRPr lang="ru-RU" sz="7200" b="1" i="0" u="none" strike="noStrike" baseline="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7200" b="1" i="0" u="none" strike="noStrike" baseline="0" dirty="0">
                <a:solidFill>
                  <a:schemeClr val="tx1"/>
                </a:solidFill>
              </a:rPr>
              <a:t> Назначает куратора и руководителя проекта;</a:t>
            </a:r>
            <a:endParaRPr lang="ru-RU" sz="7200" b="1" i="0" u="none" strike="noStrike" baseline="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7200" b="1" i="0" u="none" strike="noStrike" baseline="0" dirty="0">
                <a:solidFill>
                  <a:schemeClr val="tx1"/>
                </a:solidFill>
              </a:rPr>
              <a:t> Осуществляет регулярный контроль реализации проекта;</a:t>
            </a:r>
            <a:endParaRPr lang="ru-RU" sz="7200" b="1" i="0" u="none" strike="noStrike" baseline="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7200" b="1" i="0" u="none" strike="noStrike" baseline="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7200" b="1" i="0" u="none" strike="noStrike" baseline="0" dirty="0">
                <a:solidFill>
                  <a:schemeClr val="tx1"/>
                </a:solidFill>
              </a:rPr>
              <a:t> Рассматривает риски и проблемы, принимает решения,  связанные с реализацией проектов;</a:t>
            </a:r>
            <a:endParaRPr lang="ru-RU" sz="7200" b="1" i="0" u="none" strike="noStrike" baseline="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7200" b="1" i="0" u="none" strike="noStrike" baseline="0" dirty="0">
                <a:solidFill>
                  <a:schemeClr val="tx1"/>
                </a:solidFill>
              </a:rPr>
              <a:t> Рассматривает итоговый отчёт по проекту.</a:t>
            </a:r>
            <a:endParaRPr lang="ru-RU" sz="7200" b="1" i="0" u="none" strike="noStrike" baseline="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</a:fld>
            <a:endParaRPr lang="en-US" dirty="0"/>
          </a:p>
        </p:txBody>
      </p:sp>
      <p:sp>
        <p:nvSpPr>
          <p:cNvPr id="6" name="Стрелка: пятиугольник 5"/>
          <p:cNvSpPr/>
          <p:nvPr/>
        </p:nvSpPr>
        <p:spPr>
          <a:xfrm>
            <a:off x="588434" y="3429000"/>
            <a:ext cx="1947672" cy="1325880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dirty="0">
                <a:solidFill>
                  <a:schemeClr val="tx1"/>
                </a:solidFill>
              </a:rPr>
              <a:t>21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7" name="Стрелка: шеврон 6"/>
          <p:cNvSpPr/>
          <p:nvPr/>
        </p:nvSpPr>
        <p:spPr>
          <a:xfrm>
            <a:off x="2676484" y="3428873"/>
            <a:ext cx="2183728" cy="1325880"/>
          </a:xfrm>
          <a:prstGeom prst="chevron">
            <a:avLst>
              <a:gd name="adj" fmla="val 51887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solidFill>
                  <a:schemeClr val="tx1"/>
                </a:solidFill>
              </a:rPr>
              <a:t>54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2288" y="296822"/>
            <a:ext cx="6108755" cy="1612089"/>
          </a:xfrm>
        </p:spPr>
        <p:txBody>
          <a:bodyPr>
            <a:normAutofit fontScale="92500" lnSpcReduction="20000"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ПРОЕКТНОЙ </a:t>
            </a:r>
            <a:endParaRPr lang="ru-RU" sz="3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sz="3200" b="1" dirty="0">
              <a:solidFill>
                <a:srgbClr val="0070C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0070C0"/>
                </a:solidFill>
              </a:rPr>
              <a:t> 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D4DAEB3-2211-4CA3-9D23-0143FCF3926F}" type="datetime1">
              <a:rPr lang="ru-RU" smtClean="0"/>
            </a:fld>
            <a:endParaRPr lang="en-US" dirty="0"/>
          </a:p>
        </p:txBody>
      </p:sp>
      <p:sp>
        <p:nvSpPr>
          <p:cNvPr id="7" name="Шестиугольник 6"/>
          <p:cNvSpPr/>
          <p:nvPr/>
        </p:nvSpPr>
        <p:spPr>
          <a:xfrm>
            <a:off x="8524390" y="1058579"/>
            <a:ext cx="1678389" cy="735259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Куратор проект</a:t>
            </a:r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Шестиугольник 7"/>
          <p:cNvSpPr/>
          <p:nvPr/>
        </p:nvSpPr>
        <p:spPr>
          <a:xfrm>
            <a:off x="8524390" y="3370432"/>
            <a:ext cx="1514999" cy="845672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группа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Шестиугольник 9"/>
          <p:cNvSpPr/>
          <p:nvPr/>
        </p:nvSpPr>
        <p:spPr>
          <a:xfrm>
            <a:off x="8582526" y="2287126"/>
            <a:ext cx="1456863" cy="700431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Шестиугольник 11"/>
          <p:cNvSpPr/>
          <p:nvPr/>
        </p:nvSpPr>
        <p:spPr>
          <a:xfrm>
            <a:off x="6348607" y="2637341"/>
            <a:ext cx="1752656" cy="970859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проектный офис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Шестиугольник 12"/>
          <p:cNvSpPr/>
          <p:nvPr/>
        </p:nvSpPr>
        <p:spPr>
          <a:xfrm>
            <a:off x="10102025" y="2290731"/>
            <a:ext cx="1288891" cy="696826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Инициатор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Шестиугольник 1"/>
          <p:cNvSpPr/>
          <p:nvPr/>
        </p:nvSpPr>
        <p:spPr>
          <a:xfrm>
            <a:off x="8524390" y="193019"/>
            <a:ext cx="1678389" cy="735259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проектный комитет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Шестиугольник 4"/>
          <p:cNvSpPr/>
          <p:nvPr/>
        </p:nvSpPr>
        <p:spPr>
          <a:xfrm>
            <a:off x="10102025" y="3371956"/>
            <a:ext cx="1376102" cy="845672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Шестиугольник 5"/>
          <p:cNvSpPr/>
          <p:nvPr/>
        </p:nvSpPr>
        <p:spPr>
          <a:xfrm>
            <a:off x="4462427" y="2093406"/>
            <a:ext cx="1633573" cy="894151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Регулирующие органы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Шестиугольник 8"/>
          <p:cNvSpPr/>
          <p:nvPr/>
        </p:nvSpPr>
        <p:spPr>
          <a:xfrm>
            <a:off x="4462427" y="3370432"/>
            <a:ext cx="1514999" cy="845672"/>
          </a:xfrm>
          <a:prstGeom prst="hex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Интересанты по специальным отраслям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5221" y="4561264"/>
            <a:ext cx="1068404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жизненный цикл проекта</a:t>
            </a:r>
            <a:endParaRPr lang="ru-RU" sz="36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трелка: шеврон 23"/>
          <p:cNvSpPr/>
          <p:nvPr/>
        </p:nvSpPr>
        <p:spPr>
          <a:xfrm>
            <a:off x="1437886" y="5410312"/>
            <a:ext cx="1595400" cy="484632"/>
          </a:xfrm>
          <a:prstGeom prst="chevron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Инициация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5" name="Стрелка: шеврон 24"/>
          <p:cNvSpPr/>
          <p:nvPr/>
        </p:nvSpPr>
        <p:spPr>
          <a:xfrm>
            <a:off x="3376297" y="5410312"/>
            <a:ext cx="1595400" cy="484632"/>
          </a:xfrm>
          <a:prstGeom prst="chevron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Подготовка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7" name="Стрелка: шеврон 26"/>
          <p:cNvSpPr/>
          <p:nvPr/>
        </p:nvSpPr>
        <p:spPr>
          <a:xfrm>
            <a:off x="5212632" y="5441662"/>
            <a:ext cx="1633572" cy="484632"/>
          </a:xfrm>
          <a:prstGeom prst="chevron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Реализация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8" name="Стрелка: шеврон 27"/>
          <p:cNvSpPr/>
          <p:nvPr/>
        </p:nvSpPr>
        <p:spPr>
          <a:xfrm>
            <a:off x="7151043" y="5441662"/>
            <a:ext cx="1739271" cy="484632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Завершение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9" name="Стрелка: шеврон 28"/>
          <p:cNvSpPr/>
          <p:nvPr/>
        </p:nvSpPr>
        <p:spPr>
          <a:xfrm>
            <a:off x="9255708" y="5454308"/>
            <a:ext cx="2135208" cy="484632"/>
          </a:xfrm>
          <a:prstGeom prst="chevron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Постпроектный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мониторинг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354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7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ПРОЕКТЫ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(ОБРАЗОВАНИЕ)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9513" y="1940118"/>
            <a:ext cx="5891917" cy="4174435"/>
          </a:xfrm>
        </p:spPr>
        <p:txBody>
          <a:bodyPr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кабинетов естественнонаучной направленности МБОУ школа с.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endParaRPr lang="ru-RU" sz="2000" b="1" dirty="0">
              <a:solidFill>
                <a:schemeClr val="tx1"/>
              </a:solidFill>
            </a:endParaRPr>
          </a:p>
          <a:p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92848" y="2019631"/>
            <a:ext cx="5438692" cy="4174435"/>
          </a:xfrm>
        </p:spPr>
        <p:txBody>
          <a:bodyPr>
            <a:norm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кровли здания ДЮСШ с. Анучино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</a:fld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428" y="2788920"/>
            <a:ext cx="4291053" cy="34051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5578" y="2788920"/>
            <a:ext cx="4540195" cy="340514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7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ПРОЕКТЫ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(Культура)</a:t>
            </a:r>
            <a:endParaRPr lang="ru-RU" sz="2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681" y="2679667"/>
            <a:ext cx="2615287" cy="3585960"/>
          </a:xfrm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8188" y="1848670"/>
            <a:ext cx="6024331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Сохранения объекта культурного наследия «Памятник партизанам, погибшим в 1922г. в боях с японо-американскими империалистами», с. Анучино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519" y="2614863"/>
            <a:ext cx="5638839" cy="3454730"/>
          </a:xfrm>
        </p:spPr>
      </p:pic>
      <p:sp>
        <p:nvSpPr>
          <p:cNvPr id="12" name="TextBox 11"/>
          <p:cNvSpPr txBox="1"/>
          <p:nvPr/>
        </p:nvSpPr>
        <p:spPr>
          <a:xfrm>
            <a:off x="6994358" y="1969647"/>
            <a:ext cx="4161322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территории памятника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7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ПРОЕКТЫ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(Безопасные дороги)</a:t>
            </a:r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935892"/>
            <a:ext cx="10058400" cy="451094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дорог с. Анучино (ул. Центральная и Чапаева, ул. Чкалова и Гоголя)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289488-0C23-4DC8-A9FA-240659547385}" type="datetime1">
              <a:rPr lang="ru-RU" smtClean="0"/>
            </a:fld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3" y="2430924"/>
            <a:ext cx="2010975" cy="37848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996" y="2430924"/>
            <a:ext cx="2128962" cy="37848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8795" y="2430925"/>
            <a:ext cx="2128962" cy="378482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698" y="3083809"/>
            <a:ext cx="3237357" cy="264322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56553"/>
          </a:xfrm>
        </p:spPr>
        <p:txBody>
          <a:bodyPr/>
          <a:lstStyle/>
          <a:p>
            <a:pPr algn="ctr"/>
            <a:r>
              <a:rPr lang="ru-RU" sz="5400" dirty="0">
                <a:solidFill>
                  <a:srgbClr val="0070C0"/>
                </a:solidFill>
              </a:rPr>
              <a:t>ПРОЕКТЫ</a:t>
            </a:r>
            <a:br>
              <a:rPr lang="ru-RU" dirty="0"/>
            </a:br>
            <a:r>
              <a:rPr lang="ru-RU" sz="2400" b="1" dirty="0">
                <a:solidFill>
                  <a:srgbClr val="002060"/>
                </a:solidFill>
              </a:rPr>
              <a:t>ЖКХ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05517" y="1924216"/>
            <a:ext cx="5331499" cy="4325509"/>
          </a:xfrm>
        </p:spPr>
        <p:txBody>
          <a:bodyPr/>
          <a:lstStyle/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Капитальный ремонт сетей водоотведения с. </a:t>
            </a:r>
            <a:r>
              <a:rPr lang="ru-RU" sz="2000" b="1" dirty="0" err="1">
                <a:effectLst/>
                <a:ea typeface="Times New Roman" panose="02020603050405020304" pitchFamily="18" charset="0"/>
              </a:rPr>
              <a:t>Тихоречное</a:t>
            </a:r>
            <a:r>
              <a:rPr lang="ru-RU" sz="2000" b="1" dirty="0">
                <a:effectLst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20070" y="1979875"/>
            <a:ext cx="5478448" cy="4269850"/>
          </a:xfrm>
        </p:spPr>
        <p:txBody>
          <a:bodyPr/>
          <a:lstStyle/>
          <a:p>
            <a:r>
              <a:rPr lang="ru-RU" sz="2000" b="1" dirty="0">
                <a:effectLst/>
                <a:ea typeface="Times New Roman" panose="02020603050405020304" pitchFamily="18" charset="0"/>
              </a:rPr>
              <a:t>Капитальный ремонт сетей водоотведения с. </a:t>
            </a:r>
            <a:r>
              <a:rPr lang="ru-RU" sz="2000" b="1" dirty="0" err="1">
                <a:effectLst/>
                <a:ea typeface="Times New Roman" panose="02020603050405020304" pitchFamily="18" charset="0"/>
              </a:rPr>
              <a:t>Чернышевка</a:t>
            </a:r>
            <a:r>
              <a:rPr lang="ru-RU" sz="2000" b="1" dirty="0">
                <a:effectLst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</a:fld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5" y="3080085"/>
            <a:ext cx="3122716" cy="25667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589" y="2566736"/>
            <a:ext cx="2533462" cy="352926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682" y="2875180"/>
            <a:ext cx="4192337" cy="2907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700" dirty="0">
                <a:solidFill>
                  <a:srgbClr val="0070C0"/>
                </a:solidFill>
              </a:rPr>
              <a:t>ПРОЕКТЫ</a:t>
            </a:r>
            <a:br>
              <a:rPr lang="ru-RU" dirty="0"/>
            </a:br>
            <a:r>
              <a:rPr lang="ru-RU" sz="2400" b="1" dirty="0">
                <a:solidFill>
                  <a:srgbClr val="002060"/>
                </a:solidFill>
              </a:rPr>
              <a:t>(Благоустройство общественных территорий)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318" y="2852673"/>
            <a:ext cx="2430584" cy="349825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8094" y="2067340"/>
            <a:ext cx="6419219" cy="4187683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1800" b="1" dirty="0">
                <a:solidFill>
                  <a:schemeClr val="tx1"/>
                </a:solidFill>
              </a:rPr>
              <a:t>;</a:t>
            </a:r>
            <a:endParaRPr lang="ru-RU" sz="18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tx1"/>
                </a:solidFill>
              </a:rPr>
              <a:t>   </a:t>
            </a:r>
            <a:endParaRPr lang="ru-RU" sz="18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800" b="1" i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8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8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</a:fld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105" y="3072200"/>
            <a:ext cx="2083242" cy="31828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0104" y="5590977"/>
            <a:ext cx="60946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tx1"/>
                </a:solidFill>
              </a:rPr>
              <a:t>Устройство детской площадки с. </a:t>
            </a:r>
            <a:r>
              <a:rPr lang="ru-RU" sz="1800" b="1" dirty="0" err="1">
                <a:solidFill>
                  <a:schemeClr val="tx1"/>
                </a:solidFill>
              </a:rPr>
              <a:t>Корниловка</a:t>
            </a:r>
            <a:r>
              <a:rPr lang="ru-RU" sz="1800" b="1" dirty="0">
                <a:solidFill>
                  <a:schemeClr val="tx1"/>
                </a:solidFill>
              </a:rPr>
              <a:t>;</a:t>
            </a:r>
            <a:endParaRPr lang="ru-RU" sz="1800" b="1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02" y="2155409"/>
            <a:ext cx="4953663" cy="34355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776161" y="2161631"/>
            <a:ext cx="6094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ru-RU" sz="1800" b="1" dirty="0">
                <a:solidFill>
                  <a:schemeClr val="tx1"/>
                </a:solidFill>
              </a:rPr>
              <a:t>Устройство пешеходной дорожки и уличного освещения</a:t>
            </a:r>
            <a:endParaRPr lang="ru-RU" sz="1800" b="1" dirty="0">
              <a:solidFill>
                <a:schemeClr val="tx1"/>
              </a:solidFill>
            </a:endParaRPr>
          </a:p>
          <a:p>
            <a:pPr marL="0" indent="0" algn="r">
              <a:buNone/>
            </a:pPr>
            <a:r>
              <a:rPr lang="ru-RU" sz="1800" b="1" dirty="0">
                <a:solidFill>
                  <a:schemeClr val="tx1"/>
                </a:solidFill>
              </a:rPr>
              <a:t> с. Гражданка»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7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ПРОЕКТЫ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(Благоустройство придомовых территорий, устройство уличного освещения)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3627" y="3545306"/>
            <a:ext cx="3985098" cy="276132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91994" y="2001117"/>
            <a:ext cx="5246416" cy="61487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800" b="1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04937" y="3251739"/>
            <a:ext cx="3817358" cy="181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tx1"/>
                </a:solidFill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придомовых территорий МКД с. Анучино, ул. Банивура, 10 и 10а»;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уличного освещения  по селам округа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006" y="2063663"/>
            <a:ext cx="4140306" cy="267765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7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ПРОЕКТЫ</a:t>
            </a:r>
            <a:b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(«Спорт- норма жизни»)</a:t>
            </a:r>
            <a:endParaRPr lang="ru-RU" sz="22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4D00952-BE77-47A2-BE29-2226E2D6BB12}" type="datetime1">
              <a:rPr lang="ru-RU" smtClean="0"/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15336" y="5549044"/>
            <a:ext cx="5769714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спортивного оборудования для развития массовых видов спорта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300" y="1907540"/>
            <a:ext cx="5050790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ангара для хранения спортивного оборудования и инвентаря, с. Анучино, ул. Лазо, 4;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336" y="2030948"/>
            <a:ext cx="2065237" cy="32245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6751" y="2050379"/>
            <a:ext cx="1978929" cy="32881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35" y="2524363"/>
            <a:ext cx="2369488" cy="368321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4486" y="121847"/>
            <a:ext cx="8765060" cy="1191194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Инициативное бюджетирование </a:t>
            </a:r>
            <a:br>
              <a:rPr lang="ru-RU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ru-RU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 направлению «Твой проект»</a:t>
            </a:r>
            <a:endParaRPr lang="ru-RU" sz="28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1805" y="1478943"/>
            <a:ext cx="5605211" cy="4724149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СК «Сохранение культуры» с. Еловка 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1558457"/>
            <a:ext cx="5486586" cy="4644634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детской игровой площадки с. Гражданка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</a:fld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5697" y="121846"/>
            <a:ext cx="1664043" cy="1204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370" y="2204373"/>
            <a:ext cx="5295160" cy="3743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76" y="2204374"/>
            <a:ext cx="5159940" cy="374395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13222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  <a:latin typeface="Arial Black" panose="020B0A04020102020204" pitchFamily="34" charset="0"/>
              </a:rPr>
              <a:t>ИНФОГРАФИКА</a:t>
            </a:r>
            <a:br>
              <a:rPr lang="ru-RU" sz="40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4000" dirty="0">
                <a:solidFill>
                  <a:srgbClr val="0070C0"/>
                </a:solidFill>
                <a:latin typeface="Arial Black" panose="020B0A04020102020204" pitchFamily="34" charset="0"/>
              </a:rPr>
              <a:t> (портфель проектов)</a:t>
            </a:r>
            <a:endParaRPr lang="ru-RU" sz="2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4D00952-BE77-47A2-BE29-2226E2D6BB12}" type="datetime1">
              <a:rPr lang="ru-RU" smtClean="0"/>
            </a:fld>
            <a:endParaRPr lang="en-US" dirty="0"/>
          </a:p>
        </p:txBody>
      </p:sp>
      <p:sp>
        <p:nvSpPr>
          <p:cNvPr id="4" name="Стрелка: пятиугольник 3"/>
          <p:cNvSpPr/>
          <p:nvPr/>
        </p:nvSpPr>
        <p:spPr>
          <a:xfrm>
            <a:off x="1311965" y="2400409"/>
            <a:ext cx="4888095" cy="247955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КУЛЬТУРА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Стрелка: пятиугольник 5"/>
          <p:cNvSpPr/>
          <p:nvPr/>
        </p:nvSpPr>
        <p:spPr>
          <a:xfrm>
            <a:off x="1327866" y="2874648"/>
            <a:ext cx="4888094" cy="258728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rgbClr val="002060"/>
                </a:solidFill>
              </a:rPr>
              <a:t>БЛАГОУСТРОЙСТВО И КОМФОРТНАЯ СРЕДА</a:t>
            </a:r>
            <a:endParaRPr lang="ru-RU" sz="1000" b="1" dirty="0">
              <a:solidFill>
                <a:srgbClr val="002060"/>
              </a:solidFill>
            </a:endParaRPr>
          </a:p>
        </p:txBody>
      </p:sp>
      <p:sp>
        <p:nvSpPr>
          <p:cNvPr id="7" name="Стрелка: пятиугольник 6"/>
          <p:cNvSpPr/>
          <p:nvPr/>
        </p:nvSpPr>
        <p:spPr>
          <a:xfrm>
            <a:off x="1327866" y="3338896"/>
            <a:ext cx="4872192" cy="271828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БЕЗОПАСНЫЕ ДОРОГИ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Стрелка: пятиугольник 7"/>
          <p:cNvSpPr/>
          <p:nvPr/>
        </p:nvSpPr>
        <p:spPr>
          <a:xfrm>
            <a:off x="1311965" y="1967097"/>
            <a:ext cx="4888095" cy="271827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ОБРАЗОВАНИЕ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9" name="Стрелка: пятиугольник 8"/>
          <p:cNvSpPr/>
          <p:nvPr/>
        </p:nvSpPr>
        <p:spPr>
          <a:xfrm>
            <a:off x="1343660" y="3816350"/>
            <a:ext cx="4872990" cy="271145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</a:rPr>
              <a:t>РАЗВИТИЕ ФИЗ,КУЛЬТУРЫ и СПОРТА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10" name="Стрелка: пятиугольник 9"/>
          <p:cNvSpPr/>
          <p:nvPr/>
        </p:nvSpPr>
        <p:spPr>
          <a:xfrm>
            <a:off x="1343768" y="4956195"/>
            <a:ext cx="4856290" cy="271829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«ТВОЙ ПРОЕКТ»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Стрелка: пятиугольник 10"/>
          <p:cNvSpPr/>
          <p:nvPr/>
        </p:nvSpPr>
        <p:spPr>
          <a:xfrm>
            <a:off x="1327864" y="4421645"/>
            <a:ext cx="4888095" cy="271828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</a:rPr>
              <a:t>КАЧЕСТВЕННЫЕ УСЛУГИ ЖКХ</a:t>
            </a:r>
            <a:endParaRPr lang="ru-RU" sz="1600" b="1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: скругленные верхние углы 12"/>
          <p:cNvSpPr/>
          <p:nvPr/>
        </p:nvSpPr>
        <p:spPr>
          <a:xfrm>
            <a:off x="7230308" y="1957316"/>
            <a:ext cx="1010335" cy="325507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16" name="Прямоугольник: скругленные верхние углы 15"/>
          <p:cNvSpPr/>
          <p:nvPr/>
        </p:nvSpPr>
        <p:spPr>
          <a:xfrm>
            <a:off x="7230306" y="2875357"/>
            <a:ext cx="1010335" cy="258019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7</a:t>
            </a:r>
            <a:endParaRPr lang="ru-RU" sz="3200" dirty="0"/>
          </a:p>
        </p:txBody>
      </p:sp>
      <p:sp>
        <p:nvSpPr>
          <p:cNvPr id="17" name="Прямоугольник: скругленные верхние углы 16"/>
          <p:cNvSpPr/>
          <p:nvPr/>
        </p:nvSpPr>
        <p:spPr>
          <a:xfrm>
            <a:off x="7235851" y="2389615"/>
            <a:ext cx="1010335" cy="292255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18" name="Прямоугольник: скругленные верхние углы 17"/>
          <p:cNvSpPr/>
          <p:nvPr/>
        </p:nvSpPr>
        <p:spPr>
          <a:xfrm>
            <a:off x="7208090" y="3336265"/>
            <a:ext cx="1010336" cy="306518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19" name="Прямоугольник: скругленные верхние углы 18"/>
          <p:cNvSpPr/>
          <p:nvPr/>
        </p:nvSpPr>
        <p:spPr>
          <a:xfrm>
            <a:off x="7230306" y="3823919"/>
            <a:ext cx="1010335" cy="306518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20" name="Прямоугольник: скругленные верхние углы 19"/>
          <p:cNvSpPr/>
          <p:nvPr/>
        </p:nvSpPr>
        <p:spPr>
          <a:xfrm>
            <a:off x="7230305" y="4414270"/>
            <a:ext cx="1010335" cy="279204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27" name="Прямоугольник: скругленные верхние углы 26"/>
          <p:cNvSpPr/>
          <p:nvPr/>
        </p:nvSpPr>
        <p:spPr>
          <a:xfrm>
            <a:off x="7208090" y="4956195"/>
            <a:ext cx="1010336" cy="279204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5" name="Прямоугольник: скругленные верхние углы 4"/>
          <p:cNvSpPr/>
          <p:nvPr/>
        </p:nvSpPr>
        <p:spPr>
          <a:xfrm>
            <a:off x="7080724" y="1540769"/>
            <a:ext cx="1309510" cy="292255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2023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: скругленные верхние углы 11"/>
          <p:cNvSpPr/>
          <p:nvPr/>
        </p:nvSpPr>
        <p:spPr>
          <a:xfrm>
            <a:off x="9118202" y="1540769"/>
            <a:ext cx="1309510" cy="297742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2022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4" name="Прямоугольник: скругленные верхние углы 13"/>
          <p:cNvSpPr/>
          <p:nvPr/>
        </p:nvSpPr>
        <p:spPr>
          <a:xfrm>
            <a:off x="10792192" y="1567551"/>
            <a:ext cx="1309510" cy="265473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2021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21" name="Прямоугольник: скругленные верхние углы 20"/>
          <p:cNvSpPr/>
          <p:nvPr/>
        </p:nvSpPr>
        <p:spPr>
          <a:xfrm>
            <a:off x="9417373" y="1968597"/>
            <a:ext cx="834989" cy="270327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4</a:t>
            </a:r>
            <a:endParaRPr lang="ru-RU" sz="3200" dirty="0"/>
          </a:p>
        </p:txBody>
      </p:sp>
      <p:sp>
        <p:nvSpPr>
          <p:cNvPr id="24" name="Прямоугольник: скругленные верхние углы 23"/>
          <p:cNvSpPr/>
          <p:nvPr/>
        </p:nvSpPr>
        <p:spPr>
          <a:xfrm>
            <a:off x="9417372" y="2401345"/>
            <a:ext cx="834990" cy="270327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28" name="Прямоугольник: скругленные верхние углы 27"/>
          <p:cNvSpPr/>
          <p:nvPr/>
        </p:nvSpPr>
        <p:spPr>
          <a:xfrm>
            <a:off x="9397043" y="2876743"/>
            <a:ext cx="834989" cy="256633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3</a:t>
            </a:r>
            <a:endParaRPr lang="ru-RU" sz="3200" dirty="0"/>
          </a:p>
        </p:txBody>
      </p:sp>
      <p:sp>
        <p:nvSpPr>
          <p:cNvPr id="29" name="Прямоугольник: скругленные верхние углы 28"/>
          <p:cNvSpPr/>
          <p:nvPr/>
        </p:nvSpPr>
        <p:spPr>
          <a:xfrm>
            <a:off x="9417372" y="3335608"/>
            <a:ext cx="834990" cy="304994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1</a:t>
            </a:r>
            <a:endParaRPr lang="ru-RU" sz="3200" dirty="0"/>
          </a:p>
        </p:txBody>
      </p:sp>
      <p:sp>
        <p:nvSpPr>
          <p:cNvPr id="30" name="Прямоугольник: скругленные верхние углы 29"/>
          <p:cNvSpPr/>
          <p:nvPr/>
        </p:nvSpPr>
        <p:spPr>
          <a:xfrm>
            <a:off x="9417373" y="3817696"/>
            <a:ext cx="834989" cy="312741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31" name="Прямоугольник: скругленные верхние углы 30"/>
          <p:cNvSpPr/>
          <p:nvPr/>
        </p:nvSpPr>
        <p:spPr>
          <a:xfrm>
            <a:off x="9417373" y="4961907"/>
            <a:ext cx="834989" cy="279204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32" name="Прямоугольник: скругленные верхние углы 31"/>
          <p:cNvSpPr/>
          <p:nvPr/>
        </p:nvSpPr>
        <p:spPr>
          <a:xfrm>
            <a:off x="11046691" y="1960623"/>
            <a:ext cx="942110" cy="322200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1</a:t>
            </a:r>
            <a:endParaRPr lang="ru-RU" sz="3200" dirty="0"/>
          </a:p>
        </p:txBody>
      </p:sp>
      <p:sp>
        <p:nvSpPr>
          <p:cNvPr id="33" name="Прямоугольник: скругленные верхние углы 32"/>
          <p:cNvSpPr/>
          <p:nvPr/>
        </p:nvSpPr>
        <p:spPr>
          <a:xfrm>
            <a:off x="11046690" y="2373405"/>
            <a:ext cx="942110" cy="292255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1</a:t>
            </a:r>
            <a:endParaRPr lang="ru-RU" sz="3200" dirty="0"/>
          </a:p>
        </p:txBody>
      </p:sp>
      <p:sp>
        <p:nvSpPr>
          <p:cNvPr id="34" name="Прямоугольник: скругленные верхние углы 33"/>
          <p:cNvSpPr/>
          <p:nvPr/>
        </p:nvSpPr>
        <p:spPr>
          <a:xfrm>
            <a:off x="11046690" y="2874482"/>
            <a:ext cx="942110" cy="292256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6</a:t>
            </a:r>
            <a:endParaRPr lang="ru-RU" sz="3200" dirty="0"/>
          </a:p>
        </p:txBody>
      </p:sp>
      <p:sp>
        <p:nvSpPr>
          <p:cNvPr id="35" name="Прямоугольник: скругленные верхние углы 34"/>
          <p:cNvSpPr/>
          <p:nvPr/>
        </p:nvSpPr>
        <p:spPr>
          <a:xfrm>
            <a:off x="11046690" y="3831078"/>
            <a:ext cx="942110" cy="256817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0</a:t>
            </a:r>
            <a:endParaRPr lang="ru-RU" sz="3200" dirty="0"/>
          </a:p>
        </p:txBody>
      </p:sp>
      <p:sp>
        <p:nvSpPr>
          <p:cNvPr id="36" name="Прямоугольник: скругленные верхние углы 35"/>
          <p:cNvSpPr/>
          <p:nvPr/>
        </p:nvSpPr>
        <p:spPr>
          <a:xfrm>
            <a:off x="11046690" y="4408532"/>
            <a:ext cx="942110" cy="279204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0</a:t>
            </a:r>
            <a:endParaRPr lang="ru-RU" sz="3200" dirty="0"/>
          </a:p>
        </p:txBody>
      </p:sp>
      <p:sp>
        <p:nvSpPr>
          <p:cNvPr id="37" name="Прямоугольник: скругленные верхние углы 36"/>
          <p:cNvSpPr/>
          <p:nvPr/>
        </p:nvSpPr>
        <p:spPr>
          <a:xfrm>
            <a:off x="11046690" y="4948820"/>
            <a:ext cx="942110" cy="284916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38" name="Прямоугольник: скругленные верхние углы 37"/>
          <p:cNvSpPr/>
          <p:nvPr/>
        </p:nvSpPr>
        <p:spPr>
          <a:xfrm>
            <a:off x="9417372" y="4408532"/>
            <a:ext cx="834990" cy="279204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0</a:t>
            </a:r>
            <a:endParaRPr lang="ru-RU" sz="3200" dirty="0"/>
          </a:p>
        </p:txBody>
      </p:sp>
      <p:sp>
        <p:nvSpPr>
          <p:cNvPr id="39" name="Прямоугольник: скругленные верхние углы 38"/>
          <p:cNvSpPr/>
          <p:nvPr/>
        </p:nvSpPr>
        <p:spPr>
          <a:xfrm>
            <a:off x="11046690" y="3354892"/>
            <a:ext cx="942110" cy="292257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2</a:t>
            </a:r>
            <a:endParaRPr lang="ru-RU" sz="3200" dirty="0"/>
          </a:p>
        </p:txBody>
      </p:sp>
      <p:sp>
        <p:nvSpPr>
          <p:cNvPr id="15" name="Стрелка: пятиугольник 14"/>
          <p:cNvSpPr/>
          <p:nvPr/>
        </p:nvSpPr>
        <p:spPr>
          <a:xfrm>
            <a:off x="1343768" y="5687603"/>
            <a:ext cx="4963680" cy="494786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ИТОГО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2" name="Прямоугольник: скругленные верхние углы 21"/>
          <p:cNvSpPr/>
          <p:nvPr/>
        </p:nvSpPr>
        <p:spPr>
          <a:xfrm>
            <a:off x="7230305" y="5689332"/>
            <a:ext cx="1010336" cy="491009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/>
              <a:t>19</a:t>
            </a:r>
            <a:endParaRPr lang="ru-RU" sz="3200" dirty="0"/>
          </a:p>
        </p:txBody>
      </p:sp>
      <p:sp>
        <p:nvSpPr>
          <p:cNvPr id="26" name="Прямоугольник: скругленные верхние углы 25"/>
          <p:cNvSpPr/>
          <p:nvPr/>
        </p:nvSpPr>
        <p:spPr>
          <a:xfrm>
            <a:off x="9417373" y="5687604"/>
            <a:ext cx="834989" cy="491009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14</a:t>
            </a:r>
            <a:endParaRPr lang="ru-RU" sz="3200" dirty="0"/>
          </a:p>
        </p:txBody>
      </p:sp>
      <p:sp>
        <p:nvSpPr>
          <p:cNvPr id="40" name="Прямоугольник: скругленные верхние углы 39"/>
          <p:cNvSpPr/>
          <p:nvPr/>
        </p:nvSpPr>
        <p:spPr>
          <a:xfrm>
            <a:off x="11046690" y="5687603"/>
            <a:ext cx="942110" cy="491009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12</a:t>
            </a:r>
            <a:endParaRPr lang="ru-RU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145" y="135044"/>
            <a:ext cx="10058400" cy="1033849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8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4800" dirty="0">
                <a:solidFill>
                  <a:srgbClr val="0070C0"/>
                </a:solidFill>
                <a:latin typeface="Arial Black" panose="020B0A04020102020204" pitchFamily="34" charset="0"/>
              </a:rPr>
              <a:t>ИНФОГРАФИКА </a:t>
            </a:r>
            <a:endParaRPr lang="ru-RU" sz="20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4D00952-BE77-47A2-BE29-2226E2D6BB12}" type="datetime1">
              <a:rPr lang="ru-RU" smtClean="0"/>
            </a:fld>
            <a:endParaRPr lang="en-US" dirty="0"/>
          </a:p>
        </p:txBody>
      </p:sp>
      <p:sp>
        <p:nvSpPr>
          <p:cNvPr id="4" name="Стрелка: пятиугольник 3"/>
          <p:cNvSpPr/>
          <p:nvPr/>
        </p:nvSpPr>
        <p:spPr>
          <a:xfrm>
            <a:off x="318052" y="2059388"/>
            <a:ext cx="5541073" cy="715660"/>
          </a:xfrm>
          <a:prstGeom prst="homePlat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70C0"/>
                </a:solidFill>
                <a:latin typeface="Arial Black" panose="020B0A04020102020204" pitchFamily="34" charset="0"/>
              </a:rPr>
              <a:t>ФИНАНСИРОВАНИЕ</a:t>
            </a:r>
            <a:endParaRPr lang="ru-RU" sz="2000" dirty="0">
              <a:solidFill>
                <a:srgbClr val="0070C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400" dirty="0">
                <a:solidFill>
                  <a:srgbClr val="0070C0"/>
                </a:solidFill>
                <a:latin typeface="Arial Black" panose="020B0A04020102020204" pitchFamily="34" charset="0"/>
              </a:rPr>
              <a:t>(объекты капремонта и устройства) </a:t>
            </a:r>
            <a:r>
              <a:rPr lang="ru-RU" sz="2400" dirty="0">
                <a:solidFill>
                  <a:srgbClr val="0070C0"/>
                </a:solidFill>
                <a:latin typeface="Arial Black" panose="020B0A04020102020204" pitchFamily="34" charset="0"/>
              </a:rPr>
              <a:t>(</a:t>
            </a:r>
            <a:r>
              <a:rPr lang="ru-RU" dirty="0">
                <a:solidFill>
                  <a:srgbClr val="0070C0"/>
                </a:solidFill>
                <a:latin typeface="Arial Black" panose="020B0A04020102020204" pitchFamily="34" charset="0"/>
              </a:rPr>
              <a:t>тыс. руб.)</a:t>
            </a:r>
            <a:r>
              <a:rPr lang="ru-RU" sz="2400" dirty="0">
                <a:solidFill>
                  <a:srgbClr val="0070C0"/>
                </a:solidFill>
                <a:latin typeface="Arial Black" panose="020B0A04020102020204" pitchFamily="34" charset="0"/>
              </a:rPr>
              <a:t>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: скругленные верхние углы 5"/>
          <p:cNvSpPr/>
          <p:nvPr/>
        </p:nvSpPr>
        <p:spPr>
          <a:xfrm>
            <a:off x="8479173" y="2182385"/>
            <a:ext cx="1309510" cy="535671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2022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: скругленные верхние углы 8"/>
          <p:cNvSpPr/>
          <p:nvPr/>
        </p:nvSpPr>
        <p:spPr>
          <a:xfrm>
            <a:off x="10385031" y="2182386"/>
            <a:ext cx="1309510" cy="535670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2021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: скругленные верхние углы 9"/>
          <p:cNvSpPr/>
          <p:nvPr/>
        </p:nvSpPr>
        <p:spPr>
          <a:xfrm>
            <a:off x="6545164" y="2182385"/>
            <a:ext cx="1309510" cy="544927"/>
          </a:xfrm>
          <a:prstGeom prst="round2Same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2023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: скругленные верхние углы 10"/>
          <p:cNvSpPr/>
          <p:nvPr/>
        </p:nvSpPr>
        <p:spPr>
          <a:xfrm>
            <a:off x="6393951" y="4231499"/>
            <a:ext cx="1760213" cy="1037090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92904,4</a:t>
            </a:r>
            <a:endParaRPr lang="ru-RU" sz="2800" dirty="0"/>
          </a:p>
        </p:txBody>
      </p:sp>
      <p:sp>
        <p:nvSpPr>
          <p:cNvPr id="12" name="Прямоугольник: скругленные верхние углы 11"/>
          <p:cNvSpPr/>
          <p:nvPr/>
        </p:nvSpPr>
        <p:spPr>
          <a:xfrm>
            <a:off x="8371849" y="4233119"/>
            <a:ext cx="1760213" cy="1033849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82964,0</a:t>
            </a:r>
            <a:endParaRPr lang="ru-RU" sz="2800" dirty="0"/>
          </a:p>
        </p:txBody>
      </p:sp>
      <p:sp>
        <p:nvSpPr>
          <p:cNvPr id="13" name="Прямоугольник: скругленные верхние углы 12"/>
          <p:cNvSpPr/>
          <p:nvPr/>
        </p:nvSpPr>
        <p:spPr>
          <a:xfrm>
            <a:off x="10349747" y="4228511"/>
            <a:ext cx="1760213" cy="1038457"/>
          </a:xfrm>
          <a:prstGeom prst="round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37045,0</a:t>
            </a:r>
            <a:endParaRPr lang="ru-RU" sz="2800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7133990" y="2762971"/>
            <a:ext cx="280134" cy="1244326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9133927" y="2775048"/>
            <a:ext cx="1" cy="1187352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11036349" y="2807869"/>
            <a:ext cx="438959" cy="1154531"/>
          </a:xfrm>
          <a:prstGeom prst="straightConnector1">
            <a:avLst/>
          </a:prstGeom>
          <a:ln w="25400"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Объект 11"/>
          <p:cNvGraphicFramePr/>
          <p:nvPr/>
        </p:nvGraphicFramePr>
        <p:xfrm>
          <a:off x="743684" y="3220150"/>
          <a:ext cx="3743190" cy="2504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46038"/>
            <a:ext cx="10058400" cy="1106902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Комплексное развитие Анучинской СА</a:t>
            </a:r>
            <a:br>
              <a:rPr lang="ru-RU" sz="4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Инфографика)</a:t>
            </a:r>
            <a:endParaRPr lang="ru-RU" sz="40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289488-0C23-4DC8-A9FA-240659547385}" type="datetime1">
              <a:rPr lang="ru-RU" smtClean="0"/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37537" y="2031053"/>
            <a:ext cx="1752266" cy="5447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Образование</a:t>
            </a:r>
            <a:r>
              <a:rPr lang="ru-RU" sz="14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12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(объекты)</a:t>
            </a:r>
            <a:endParaRPr lang="ru-RU" sz="12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03081" y="2037892"/>
            <a:ext cx="1985838" cy="577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Культура</a:t>
            </a:r>
            <a:r>
              <a:rPr lang="ru-RU" sz="18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12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(объекты)</a:t>
            </a:r>
            <a:endParaRPr lang="ru-RU" sz="12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22495" y="2031053"/>
            <a:ext cx="2550380" cy="742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Благоустройство </a:t>
            </a:r>
            <a:r>
              <a:rPr lang="ru-RU" sz="12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(придомовые территории и площадки)</a:t>
            </a:r>
            <a:endParaRPr lang="ru-RU" sz="12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0" name="Объект 19"/>
          <p:cNvGraphicFramePr>
            <a:graphicFrameLocks noGrp="1"/>
          </p:cNvGraphicFramePr>
          <p:nvPr>
            <p:ph idx="1"/>
          </p:nvPr>
        </p:nvGraphicFramePr>
        <p:xfrm>
          <a:off x="485030" y="3163223"/>
          <a:ext cx="3188473" cy="2854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3" name="Диаграмма 22"/>
          <p:cNvGraphicFramePr/>
          <p:nvPr/>
        </p:nvGraphicFramePr>
        <p:xfrm>
          <a:off x="8651178" y="3163223"/>
          <a:ext cx="3208192" cy="2854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4522035" y="3163224"/>
          <a:ext cx="3449053" cy="2854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43480"/>
            <a:ext cx="10058400" cy="1076895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Комплексное развитие Анучинской СА</a:t>
            </a:r>
            <a:br>
              <a:rPr lang="ru-RU" sz="54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2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2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Инфографика)</a:t>
            </a:r>
            <a:endParaRPr lang="ru-RU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4D00952-BE77-47A2-BE29-2226E2D6BB12}" type="datetime1">
              <a:rPr lang="ru-RU" smtClean="0"/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2641" y="1970764"/>
            <a:ext cx="2669650" cy="676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Уличное освещение</a:t>
            </a:r>
            <a:r>
              <a:rPr lang="ru-RU" sz="24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12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(количество сел АМО)</a:t>
            </a:r>
            <a:endParaRPr lang="ru-RU" sz="12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382641" y="3300255"/>
          <a:ext cx="2825780" cy="2446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36948" y="1970764"/>
            <a:ext cx="2303889" cy="808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Ремонт дорог - асфальтирование</a:t>
            </a:r>
            <a:r>
              <a:rPr lang="ru-RU" sz="12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(количество сел АМО)</a:t>
            </a:r>
            <a:endParaRPr lang="ru-RU" sz="12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8935452" y="3300255"/>
          <a:ext cx="2967790" cy="2446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69609" y="1873462"/>
            <a:ext cx="2735179" cy="8710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Развитие </a:t>
            </a:r>
            <a:r>
              <a:rPr lang="ru-RU" sz="1600" kern="100" dirty="0" err="1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физ.культуры</a:t>
            </a:r>
            <a:r>
              <a:rPr lang="ru-RU" sz="1600" kern="100" dirty="0">
                <a:solidFill>
                  <a:srgbClr val="002060"/>
                </a:solidFill>
                <a:effectLst/>
                <a:latin typeface="Arial Black" panose="020B0A040201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 и спорта</a:t>
            </a:r>
            <a:endParaRPr lang="ru-RU" sz="16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4637110" y="3300255"/>
          <a:ext cx="3031016" cy="2446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791" y="162503"/>
            <a:ext cx="9278409" cy="1661069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ИНСТИТУТ ОБЩЕСТВЕННЫХ</a:t>
            </a:r>
            <a:br>
              <a:rPr lang="ru-RU" sz="44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Segoe UI Black" panose="020B0A02040204020203" pitchFamily="34" charset="0"/>
                <a:cs typeface="Calibri" panose="020F0502020204030204" pitchFamily="34" charset="0"/>
              </a:rPr>
              <a:t>НАБЛЮДАТЕЛЕЙ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4D00952-BE77-47A2-BE29-2226E2D6BB12}" type="datetime1">
              <a:rPr lang="ru-RU" smtClean="0"/>
            </a:fld>
            <a:endParaRPr lang="en-US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1463" y="96856"/>
            <a:ext cx="1857024" cy="177753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3758" y="2732611"/>
            <a:ext cx="14929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339933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2022</a:t>
            </a:r>
            <a:endParaRPr lang="ru-RU" sz="3200" dirty="0">
              <a:solidFill>
                <a:srgbClr val="339933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0536" y="2083079"/>
            <a:ext cx="7970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Количество общественных наблюдателей</a:t>
            </a:r>
            <a:endParaRPr lang="ru-RU" sz="24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8007184" y="3304409"/>
            <a:ext cx="1005011" cy="111545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742244" y="3397210"/>
            <a:ext cx="0" cy="126395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2738819" y="3295413"/>
            <a:ext cx="788021" cy="120037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89895" y="2732612"/>
            <a:ext cx="1378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339933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2021</a:t>
            </a:r>
            <a:endParaRPr lang="ru-RU" sz="3200" dirty="0">
              <a:solidFill>
                <a:srgbClr val="339933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94902" y="2764107"/>
            <a:ext cx="17172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rgbClr val="339933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2023</a:t>
            </a:r>
            <a:endParaRPr lang="ru-RU" sz="3200" dirty="0">
              <a:solidFill>
                <a:srgbClr val="33993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294170" y="4821718"/>
            <a:ext cx="9121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4</a:t>
            </a:r>
            <a:endParaRPr lang="ru-RU" sz="44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68077" y="4694033"/>
            <a:ext cx="9121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2</a:t>
            </a:r>
            <a:endParaRPr lang="ru-RU" sz="48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556138" y="4694033"/>
            <a:ext cx="9121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chemeClr val="accent5">
                    <a:lumMod val="50000"/>
                  </a:schemeClr>
                </a:solidFill>
                <a:latin typeface="Arial Black" panose="020B0A04020102020204" pitchFamily="34" charset="0"/>
              </a:rPr>
              <a:t>3</a:t>
            </a:r>
            <a:endParaRPr lang="ru-RU" sz="4400" dirty="0">
              <a:solidFill>
                <a:schemeClr val="accent5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dirty="0">
                <a:solidFill>
                  <a:srgbClr val="0070C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Работа</a:t>
            </a:r>
            <a:br>
              <a:rPr lang="ru-RU" sz="4800" dirty="0">
                <a:solidFill>
                  <a:srgbClr val="0070C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</a:br>
            <a:r>
              <a:rPr lang="ru-RU" sz="4800" dirty="0">
                <a:solidFill>
                  <a:srgbClr val="0070C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общественных наблюдателей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9558" y="2120900"/>
            <a:ext cx="4639736" cy="3748193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            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Всего выездов на         объекты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3" y="2120900"/>
            <a:ext cx="5206499" cy="3748194"/>
          </a:xfrm>
        </p:spPr>
        <p:txBody>
          <a:bodyPr/>
          <a:lstStyle/>
          <a:p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Малахова Олеся Андреевна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  <a:r>
              <a:rPr lang="ru-RU" sz="1600" dirty="0">
                <a:solidFill>
                  <a:srgbClr val="002060"/>
                </a:solidFill>
                <a:latin typeface="Arial Black" panose="020B0A04020102020204" pitchFamily="34" charset="0"/>
              </a:rPr>
              <a:t>координатор ОН в Анучинском МО</a:t>
            </a:r>
            <a:endParaRPr lang="ru-RU" sz="1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</a:fld>
            <a:endParaRPr lang="en-US" dirty="0"/>
          </a:p>
        </p:txBody>
      </p:sp>
      <p:sp>
        <p:nvSpPr>
          <p:cNvPr id="6" name="Овал 5"/>
          <p:cNvSpPr/>
          <p:nvPr/>
        </p:nvSpPr>
        <p:spPr>
          <a:xfrm>
            <a:off x="1277691" y="3429000"/>
            <a:ext cx="3023285" cy="1769076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/>
              <a:t>78</a:t>
            </a:r>
            <a:endParaRPr lang="ru-RU" sz="9600" dirty="0"/>
          </a:p>
        </p:txBody>
      </p:sp>
      <p:sp>
        <p:nvSpPr>
          <p:cNvPr id="7" name="Овал 6"/>
          <p:cNvSpPr/>
          <p:nvPr/>
        </p:nvSpPr>
        <p:spPr>
          <a:xfrm>
            <a:off x="7760473" y="4063117"/>
            <a:ext cx="2715021" cy="142328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/>
              <a:t>40</a:t>
            </a:r>
            <a:endParaRPr lang="ru-RU" sz="4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946" y="286604"/>
            <a:ext cx="11401168" cy="124385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Общественный контроль </a:t>
            </a:r>
            <a:br>
              <a:rPr lang="ru-RU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Малахова О.А. – 5 объектов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514" y="2108201"/>
            <a:ext cx="10826166" cy="420198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Устройство пешеходной дорожки, устройство освещение, </a:t>
            </a:r>
            <a:r>
              <a:rPr lang="ru-RU" b="1" dirty="0" err="1">
                <a:latin typeface="Arial Black" panose="020B0A04020102020204" pitchFamily="34" charset="0"/>
              </a:rPr>
              <a:t>с.Гражданка</a:t>
            </a:r>
            <a:r>
              <a:rPr lang="ru-RU" b="1" dirty="0">
                <a:latin typeface="Arial Black" panose="020B0A04020102020204" pitchFamily="34" charset="0"/>
              </a:rPr>
              <a:t>, ул. Юбилейная;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 Капитальный ремонт сетей водоотведения с. </a:t>
            </a:r>
            <a:r>
              <a:rPr lang="ru-RU" b="1" dirty="0" err="1">
                <a:latin typeface="Arial Black" panose="020B0A04020102020204" pitchFamily="34" charset="0"/>
              </a:rPr>
              <a:t>Тихоречное</a:t>
            </a:r>
            <a:r>
              <a:rPr lang="ru-RU" b="1" dirty="0">
                <a:latin typeface="Arial Black" panose="020B0A04020102020204" pitchFamily="34" charset="0"/>
              </a:rPr>
              <a:t>, ул. Молодёжная;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 Капитальный ремонт сетей водоотведения с. </a:t>
            </a:r>
            <a:r>
              <a:rPr lang="ru-RU" b="1" dirty="0" err="1">
                <a:latin typeface="Arial Black" panose="020B0A04020102020204" pitchFamily="34" charset="0"/>
              </a:rPr>
              <a:t>Чернышевка</a:t>
            </a:r>
            <a:r>
              <a:rPr lang="ru-RU" b="1" dirty="0">
                <a:latin typeface="Arial Black" panose="020B0A04020102020204" pitchFamily="34" charset="0"/>
              </a:rPr>
              <a:t>, </a:t>
            </a:r>
            <a:r>
              <a:rPr lang="ru-RU" b="1" dirty="0" err="1">
                <a:latin typeface="Arial Black" panose="020B0A04020102020204" pitchFamily="34" charset="0"/>
              </a:rPr>
              <a:t>ул.Лермонтова</a:t>
            </a:r>
            <a:r>
              <a:rPr lang="ru-RU" b="1" dirty="0">
                <a:latin typeface="Arial Black" panose="020B0A04020102020204" pitchFamily="34" charset="0"/>
              </a:rPr>
              <a:t>;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 Капитальный ремонт кабинетов «Точка Роста» МБОУ школы с.     </a:t>
            </a:r>
            <a:r>
              <a:rPr lang="ru-RU" b="1" dirty="0" err="1">
                <a:latin typeface="Arial Black" panose="020B0A04020102020204" pitchFamily="34" charset="0"/>
              </a:rPr>
              <a:t>Чернышевка</a:t>
            </a:r>
            <a:r>
              <a:rPr lang="ru-RU" b="1" dirty="0">
                <a:latin typeface="Arial Black" panose="020B0A04020102020204" pitchFamily="34" charset="0"/>
              </a:rPr>
              <a:t>;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 Устройство детской игровой площадки с. Гражданка («Твой проект»);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 Устройство детской игровой площадки с. </a:t>
            </a:r>
            <a:r>
              <a:rPr lang="ru-RU" b="1" dirty="0" err="1">
                <a:latin typeface="Arial Black" panose="020B0A04020102020204" pitchFamily="34" charset="0"/>
              </a:rPr>
              <a:t>Корниловка</a:t>
            </a:r>
            <a:endParaRPr lang="ru-RU" b="1" dirty="0">
              <a:latin typeface="Arial Black" panose="020B0A04020102020204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289488-0C23-4DC8-A9FA-240659547385}" type="datetime1">
              <a:rPr lang="ru-RU" smtClean="0"/>
            </a:fld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dirty="0">
                <a:solidFill>
                  <a:srgbClr val="0070C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Работа</a:t>
            </a:r>
            <a:br>
              <a:rPr lang="ru-RU" sz="4800" dirty="0">
                <a:solidFill>
                  <a:srgbClr val="0070C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</a:br>
            <a:r>
              <a:rPr lang="ru-RU" sz="4800" dirty="0">
                <a:solidFill>
                  <a:srgbClr val="0070C0"/>
                </a:solidFill>
                <a:latin typeface="Arial Black" panose="020B0A04020102020204" pitchFamily="34" charset="0"/>
                <a:ea typeface="Segoe UI Black" panose="020B0A02040204020203" pitchFamily="34" charset="0"/>
              </a:rPr>
              <a:t>общественных наблюдателей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96562" y="1977080"/>
            <a:ext cx="5440454" cy="3892013"/>
          </a:xfrm>
        </p:spPr>
        <p:txBody>
          <a:bodyPr>
            <a:normAutofit/>
          </a:bodyPr>
          <a:lstStyle/>
          <a:p>
            <a:r>
              <a:rPr lang="ru-RU" sz="2400" dirty="0" err="1">
                <a:solidFill>
                  <a:srgbClr val="002060"/>
                </a:solidFill>
                <a:latin typeface="Arial Black" panose="020B0A04020102020204" pitchFamily="34" charset="0"/>
              </a:rPr>
              <a:t>Холохоренко</a:t>
            </a: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 Александр Михайлович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515944" y="1977081"/>
            <a:ext cx="5379494" cy="389201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Селивёрстов Алексей Александрович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</a:fld>
            <a:endParaRPr lang="en-US" dirty="0"/>
          </a:p>
        </p:txBody>
      </p:sp>
      <p:sp>
        <p:nvSpPr>
          <p:cNvPr id="6" name="Овал 5"/>
          <p:cNvSpPr/>
          <p:nvPr/>
        </p:nvSpPr>
        <p:spPr>
          <a:xfrm>
            <a:off x="673768" y="3428997"/>
            <a:ext cx="3074448" cy="1528013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/>
              <a:t>19</a:t>
            </a:r>
            <a:endParaRPr lang="ru-RU" sz="4800" dirty="0"/>
          </a:p>
        </p:txBody>
      </p:sp>
      <p:sp>
        <p:nvSpPr>
          <p:cNvPr id="7" name="Овал 6"/>
          <p:cNvSpPr/>
          <p:nvPr/>
        </p:nvSpPr>
        <p:spPr>
          <a:xfrm>
            <a:off x="7275095" y="3428997"/>
            <a:ext cx="2890831" cy="1528012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/>
              <a:t>19</a:t>
            </a:r>
            <a:endParaRPr lang="ru-RU" sz="5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854" y="286603"/>
            <a:ext cx="11500022" cy="145075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Общественный контроль </a:t>
            </a:r>
            <a:br>
              <a:rPr lang="ru-RU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Холохоренко</a:t>
            </a: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А.М. – 5 объектов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 Сохранение объекта культурного наследия «Памятник партизанам, погибшим в 1922г. в боях с японо-американскими империалистами»;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>
                <a:latin typeface="Arial Black" panose="020B0A04020102020204" pitchFamily="34" charset="0"/>
              </a:rPr>
              <a:t>Благоустройство территории </a:t>
            </a:r>
            <a:r>
              <a:rPr lang="ru-RU" b="1" dirty="0">
                <a:latin typeface="Arial Black" panose="020B0A04020102020204" pitchFamily="34" charset="0"/>
              </a:rPr>
              <a:t>объекта культурного наследия «Памятник партизанам, погибшим в 1922г. в боях с японо-американскими империалистами»;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 Капитальный ремонт СК с. Еловка «Сохранение культуры» («Твой проект»);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 Капитальный ремонт кровли здания ДЮСШ с. Анучино.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289488-0C23-4DC8-A9FA-240659547385}" type="datetime1">
              <a:rPr lang="ru-RU" smtClean="0"/>
            </a:fld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6562" y="286603"/>
            <a:ext cx="11195222" cy="1450757"/>
          </a:xfrm>
        </p:spPr>
        <p:txBody>
          <a:bodyPr/>
          <a:lstStyle/>
          <a:p>
            <a:pPr algn="ctr"/>
            <a:r>
              <a:rPr lang="ru-RU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Общественный контроль </a:t>
            </a:r>
            <a:br>
              <a:rPr lang="ru-RU" sz="4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Селиверстов А.А.– 5 объектов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 Black" panose="020B0A04020102020204" pitchFamily="34" charset="0"/>
              </a:rPr>
              <a:t> Благоустройство придомовой территории с. Анучино, ул. Банивура, 10 и 10а;</a:t>
            </a:r>
            <a:endParaRPr lang="ru-RU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latin typeface="Arial Black" panose="020B0A04020102020204" pitchFamily="34" charset="0"/>
              </a:rPr>
              <a:t> Сохранение объекта культурного наследия «Памятник партизанам, погибшим в 1922г. в боях с японо-американскими империалистами»;</a:t>
            </a:r>
            <a:endParaRPr lang="ru-RU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 Ремонт дорог общего пользования с. Анучино, ул. Чапаева, Центральная;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Ремонт дорог общего пользования с. Анучино, ул. Чкалова, Гоголя;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>
                <a:latin typeface="Arial Black" panose="020B0A04020102020204" pitchFamily="34" charset="0"/>
              </a:rPr>
              <a:t> Устройство ангара для хранения спортоборудования и инвентаря с. Анучино.</a:t>
            </a: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b="1" dirty="0">
              <a:latin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289488-0C23-4DC8-A9FA-240659547385}" type="datetime1">
              <a:rPr lang="ru-RU" smtClean="0"/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827799" y="408503"/>
            <a:ext cx="8238838" cy="1506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6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Работа со СМИ</a:t>
            </a:r>
            <a:endParaRPr lang="ru-RU" sz="6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3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sz="20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Анучинские </a:t>
            </a:r>
            <a:r>
              <a:rPr lang="ru-RU" sz="32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Зори»)</a:t>
            </a:r>
            <a:endParaRPr lang="ru-RU" sz="32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054" y="2161123"/>
            <a:ext cx="2291660" cy="366995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86126" y="3399928"/>
            <a:ext cx="1812429" cy="322209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974" y="2161123"/>
            <a:ext cx="2133560" cy="36699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20930" y="1399637"/>
            <a:ext cx="1942820" cy="32220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1321" y="2322157"/>
            <a:ext cx="2854519" cy="333083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25505"/>
          </a:xfrm>
        </p:spPr>
        <p:txBody>
          <a:bodyPr>
            <a:noAutofit/>
          </a:bodyPr>
          <a:lstStyle/>
          <a:p>
            <a:pPr algn="ctr"/>
            <a:r>
              <a:rPr lang="ru-RU" sz="4400" dirty="0">
                <a:solidFill>
                  <a:srgbClr val="0070C0"/>
                </a:solidFill>
                <a:latin typeface="Arial Black" panose="020B0A04020102020204" pitchFamily="34" charset="0"/>
              </a:rPr>
              <a:t>Сайт администрации АМО, </a:t>
            </a:r>
            <a:br>
              <a:rPr lang="ru-RU" sz="4400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ru-RU" sz="4400" dirty="0">
                <a:solidFill>
                  <a:srgbClr val="0070C0"/>
                </a:solidFill>
                <a:latin typeface="Arial Black" panose="020B0A04020102020204" pitchFamily="34" charset="0"/>
              </a:rPr>
              <a:t>социальные сети</a:t>
            </a:r>
            <a:endParaRPr lang="ru-RU" sz="6000" dirty="0">
              <a:solidFill>
                <a:srgbClr val="0070C0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4D00952-BE77-47A2-BE29-2226E2D6BB12}" type="datetime1">
              <a:rPr lang="ru-RU" smtClean="0"/>
            </a:fld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6726" y="2092882"/>
            <a:ext cx="1877609" cy="40616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0" y="1982944"/>
            <a:ext cx="1877608" cy="39261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1572" y="2345514"/>
            <a:ext cx="1728216" cy="399305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639" y="3996774"/>
            <a:ext cx="3695072" cy="20593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944" y="1982944"/>
            <a:ext cx="3695072" cy="320050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С П А С И Б О </a:t>
            </a:r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97279" y="6227064"/>
            <a:ext cx="2834641" cy="292608"/>
          </a:xfrm>
        </p:spPr>
        <p:txBody>
          <a:bodyPr>
            <a:norm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8(42362)91-7-96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6FD9FC9-5FD1-4E3B-B719-212F55599717}" type="datetime1">
              <a:rPr lang="ru-RU" smtClean="0"/>
            </a:fld>
            <a:endParaRPr lang="en-US" dirty="0"/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type="pic" idx="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14" b="21114"/>
          <a:stretch>
            <a:fillRect/>
          </a:stretch>
        </p:blipFill>
        <p:spPr bwMode="auto">
          <a:xfrm>
            <a:off x="0" y="0"/>
            <a:ext cx="12191985" cy="457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Ретроспектива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solidFill>
          <a:schemeClr val="bg2">
            <a:lumMod val="50000"/>
          </a:schemeClr>
        </a:solidFill>
      </a:spPr>
      <a:bodyPr rtlCol="0" anchor="ctr"/>
      <a:lstStyle>
        <a:defPPr algn="ctr">
          <a:defRPr sz="32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37">
    <a:dk1>
      <a:srgbClr val="000000"/>
    </a:dk1>
    <a:lt1>
      <a:srgbClr val="FFFFFF"/>
    </a:lt1>
    <a:dk2>
      <a:srgbClr val="4A5356"/>
    </a:dk2>
    <a:lt2>
      <a:srgbClr val="E8E3CE"/>
    </a:lt2>
    <a:accent1>
      <a:srgbClr val="9BA8B7"/>
    </a:accent1>
    <a:accent2>
      <a:srgbClr val="E6A02E"/>
    </a:accent2>
    <a:accent3>
      <a:srgbClr val="BF6A3B"/>
    </a:accent3>
    <a:accent4>
      <a:srgbClr val="92987A"/>
    </a:accent4>
    <a:accent5>
      <a:srgbClr val="857659"/>
    </a:accent5>
    <a:accent6>
      <a:srgbClr val="A0988C"/>
    </a:accent6>
    <a:hlink>
      <a:srgbClr val="00B0F0"/>
    </a:hlink>
    <a:folHlink>
      <a:srgbClr val="738F9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5358</Words>
  <Application>WPS Presentation</Application>
  <PresentationFormat>Широкоэкранный</PresentationFormat>
  <Paragraphs>388</Paragraphs>
  <Slides>27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4" baseType="lpstr">
      <vt:lpstr>Arial</vt:lpstr>
      <vt:lpstr>SimSun</vt:lpstr>
      <vt:lpstr>Wingdings</vt:lpstr>
      <vt:lpstr>Calibri</vt:lpstr>
      <vt:lpstr>FreesiaUPC</vt:lpstr>
      <vt:lpstr>Leelawadee UI</vt:lpstr>
      <vt:lpstr>Times New Roman</vt:lpstr>
      <vt:lpstr>Arial Black</vt:lpstr>
      <vt:lpstr>Century Gothic</vt:lpstr>
      <vt:lpstr>Bookman Old Style</vt:lpstr>
      <vt:lpstr>Segoe Print</vt:lpstr>
      <vt:lpstr>Franklin Gothic Book</vt:lpstr>
      <vt:lpstr>Microsoft YaHei</vt:lpstr>
      <vt:lpstr>Arial Unicode MS</vt:lpstr>
      <vt:lpstr>Calibri Light</vt:lpstr>
      <vt:lpstr>Segoe UI Black</vt:lpstr>
      <vt:lpstr>1_РетроспективаVTI</vt:lpstr>
      <vt:lpstr> Проектное  управление</vt:lpstr>
      <vt:lpstr>     Проектное управление  </vt:lpstr>
      <vt:lpstr>PowerPoint 演示文稿</vt:lpstr>
      <vt:lpstr>Основные признаки проекта</vt:lpstr>
      <vt:lpstr>           Муниципальный проектный комитет   </vt:lpstr>
      <vt:lpstr>PowerPoint 演示文稿</vt:lpstr>
      <vt:lpstr>ПРОЕКТЫ (ОБРАЗОВАНИЕ)</vt:lpstr>
      <vt:lpstr>ПРОЕКТЫ (Культура)</vt:lpstr>
      <vt:lpstr>ПРОЕКТЫ (Безопасные дороги)</vt:lpstr>
      <vt:lpstr>ПРОЕКТЫ ЖКХ</vt:lpstr>
      <vt:lpstr>ПРОЕКТЫ (Благоустройство общественных территорий)</vt:lpstr>
      <vt:lpstr>ПРОЕКТЫ (Благоустройство придомовых территорий, устройство уличного освещения)</vt:lpstr>
      <vt:lpstr>ПРОЕКТЫ («Спорт- норма жизни»)</vt:lpstr>
      <vt:lpstr>Инициативное бюджетирование              по направлению «Твой проект»</vt:lpstr>
      <vt:lpstr>ИНФОГРАФИКА  (портфель проектов)</vt:lpstr>
      <vt:lpstr> ИНФОГРАФИКА </vt:lpstr>
      <vt:lpstr>Комплексное развитие Анучинской СА (Инфографика)</vt:lpstr>
      <vt:lpstr>Комплексное развитие Анучинской СА (Инфографика)</vt:lpstr>
      <vt:lpstr>ИНСТИТУТ ОБЩЕСТВЕННЫХ НАБЛЮДАТЕЛЕЙ</vt:lpstr>
      <vt:lpstr>Работа общественных наблюдателей</vt:lpstr>
      <vt:lpstr>Общественный контроль  Малахова О.А. – 5 объектов</vt:lpstr>
      <vt:lpstr>Работа общественных наблюдателей</vt:lpstr>
      <vt:lpstr>Общественный контроль  Холохоренко А.М. – 5 объектов</vt:lpstr>
      <vt:lpstr>Общественный контроль  Селиверстов А.А.– 5 объектов</vt:lpstr>
      <vt:lpstr>PowerPoint 演示文稿</vt:lpstr>
      <vt:lpstr>Сайт администрации АМО,  социальные сети</vt:lpstr>
      <vt:lpstr>С П А С И Б О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 проектной деятельности в администрации Анучинского муниципального округа</dc:title>
  <dc:creator>Ирина В. Скорикова</dc:creator>
  <cp:lastModifiedBy>WPS_1706838892</cp:lastModifiedBy>
  <cp:revision>148</cp:revision>
  <cp:lastPrinted>2023-02-16T02:05:00Z</cp:lastPrinted>
  <dcterms:created xsi:type="dcterms:W3CDTF">2022-04-26T23:40:00Z</dcterms:created>
  <dcterms:modified xsi:type="dcterms:W3CDTF">2025-09-26T05:09:38Z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ECC971DEA00042E6BA04CA5B0886F7EE_12</vt:lpwstr>
  </property>
  <property fmtid="{D5CDD505-2E9C-101B-9397-08002B2CF9AE}" pid="3" name="KSOProductBuildVer">
    <vt:lpwstr>1049-12.2.0.22549</vt:lpwstr>
  </property>
</Properties>
</file>