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style2.xml" ContentType="application/vnd.ms-office.chartstyle+xml"/>
  <Override PartName="/ppt/charts/colors2.xml" ContentType="application/vnd.ms-office.chartcolorstyle+xml"/>
  <Override PartName="/ppt/charts/chart10.xml" ContentType="application/vnd.openxmlformats-officedocument.drawingml.chart+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11.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charts/chart12.xml" ContentType="application/vnd.openxmlformats-officedocument.drawingml.chart+xml"/>
  <Override PartName="/ppt/charts/style4.xml" ContentType="application/vnd.ms-office.chartstyle+xml"/>
  <Override PartName="/ppt/charts/colors4.xml" ContentType="application/vnd.ms-office.chartcolorstyle+xml"/>
  <Override PartName="/ppt/charts/chart13.xml" ContentType="application/vnd.openxmlformats-officedocument.drawingml.chart+xml"/>
  <Override PartName="/ppt/charts/style5.xml" ContentType="application/vnd.ms-office.chartstyle+xml"/>
  <Override PartName="/ppt/charts/colors5.xml" ContentType="application/vnd.ms-office.chartcolorstyle+xml"/>
  <Override PartName="/ppt/charts/chart14.xml" ContentType="application/vnd.openxmlformats-officedocument.drawingml.chart+xml"/>
  <Override PartName="/ppt/charts/style6.xml" ContentType="application/vnd.ms-office.chartstyle+xml"/>
  <Override PartName="/ppt/charts/colors6.xml" ContentType="application/vnd.ms-office.chartcolorstyle+xml"/>
  <Override PartName="/ppt/charts/chart15.xml" ContentType="application/vnd.openxmlformats-officedocument.drawingml.chart+xml"/>
  <Override PartName="/ppt/charts/style7.xml" ContentType="application/vnd.ms-office.chartstyle+xml"/>
  <Override PartName="/ppt/charts/colors7.xml" ContentType="application/vnd.ms-office.chartcolorstyle+xml"/>
  <Override PartName="/ppt/charts/chart16.xml" ContentType="application/vnd.openxmlformats-officedocument.drawingml.chart+xml"/>
  <Override PartName="/ppt/charts/style8.xml" ContentType="application/vnd.ms-office.chartstyle+xml"/>
  <Override PartName="/ppt/charts/colors8.xml" ContentType="application/vnd.ms-office.chartcolorstyle+xml"/>
  <Override PartName="/ppt/charts/chart17.xml" ContentType="application/vnd.openxmlformats-officedocument.drawingml.chart+xml"/>
  <Override PartName="/ppt/charts/style9.xml" ContentType="application/vnd.ms-office.chartstyle+xml"/>
  <Override PartName="/ppt/charts/colors9.xml" ContentType="application/vnd.ms-office.chartcolorstyle+xml"/>
  <Override PartName="/ppt/charts/chart18.xml" ContentType="application/vnd.openxmlformats-officedocument.drawingml.chart+xml"/>
  <Override PartName="/ppt/charts/style10.xml" ContentType="application/vnd.ms-office.chartstyle+xml"/>
  <Override PartName="/ppt/charts/colors10.xml" ContentType="application/vnd.ms-office.chartcolorstyl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charts/chart19.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charts/chart2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2.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3.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4.xml" ContentType="application/vnd.openxmlformats-officedocument.drawingml.chart+xml"/>
  <Override PartName="/ppt/charts/style16.xml" ContentType="application/vnd.ms-office.chartstyle+xml"/>
  <Override PartName="/ppt/charts/colors16.xml" ContentType="application/vnd.ms-office.chartcolorstyl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charts/chart25.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6.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7.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8.xml" ContentType="application/vnd.openxmlformats-officedocument.drawingml.chart+xml"/>
  <Override PartName="/ppt/charts/chart2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562" r:id="rId2"/>
    <p:sldId id="563" r:id="rId3"/>
    <p:sldId id="564" r:id="rId4"/>
    <p:sldId id="565" r:id="rId5"/>
    <p:sldId id="566" r:id="rId6"/>
    <p:sldId id="567" r:id="rId7"/>
    <p:sldId id="569" r:id="rId8"/>
    <p:sldId id="568" r:id="rId9"/>
    <p:sldId id="256" r:id="rId10"/>
    <p:sldId id="570" r:id="rId11"/>
    <p:sldId id="571" r:id="rId12"/>
    <p:sldId id="586" r:id="rId13"/>
    <p:sldId id="587" r:id="rId14"/>
    <p:sldId id="573" r:id="rId15"/>
    <p:sldId id="588" r:id="rId16"/>
    <p:sldId id="589" r:id="rId17"/>
    <p:sldId id="574" r:id="rId18"/>
    <p:sldId id="575" r:id="rId19"/>
    <p:sldId id="576" r:id="rId20"/>
    <p:sldId id="577" r:id="rId21"/>
    <p:sldId id="578" r:id="rId22"/>
    <p:sldId id="579" r:id="rId23"/>
    <p:sldId id="580" r:id="rId24"/>
    <p:sldId id="581" r:id="rId25"/>
    <p:sldId id="582" r:id="rId26"/>
    <p:sldId id="583" r:id="rId27"/>
    <p:sldId id="584" r:id="rId28"/>
    <p:sldId id="585" r:id="rId29"/>
    <p:sldId id="590" r:id="rId30"/>
    <p:sldId id="591" r:id="rId31"/>
    <p:sldId id="592" r:id="rId32"/>
    <p:sldId id="593" r:id="rId33"/>
    <p:sldId id="594" r:id="rId34"/>
    <p:sldId id="595" r:id="rId35"/>
    <p:sldId id="648" r:id="rId36"/>
    <p:sldId id="597" r:id="rId37"/>
    <p:sldId id="598" r:id="rId38"/>
    <p:sldId id="599" r:id="rId39"/>
    <p:sldId id="600" r:id="rId40"/>
    <p:sldId id="602" r:id="rId41"/>
    <p:sldId id="603" r:id="rId42"/>
    <p:sldId id="649" r:id="rId43"/>
    <p:sldId id="604" r:id="rId44"/>
    <p:sldId id="605" r:id="rId45"/>
    <p:sldId id="606" r:id="rId46"/>
    <p:sldId id="607" r:id="rId47"/>
    <p:sldId id="608" r:id="rId48"/>
    <p:sldId id="609" r:id="rId49"/>
    <p:sldId id="610" r:id="rId50"/>
    <p:sldId id="611" r:id="rId51"/>
    <p:sldId id="612" r:id="rId52"/>
    <p:sldId id="613" r:id="rId53"/>
    <p:sldId id="614" r:id="rId54"/>
    <p:sldId id="615" r:id="rId55"/>
    <p:sldId id="616" r:id="rId56"/>
    <p:sldId id="617" r:id="rId57"/>
    <p:sldId id="618" r:id="rId58"/>
    <p:sldId id="619" r:id="rId59"/>
    <p:sldId id="620" r:id="rId60"/>
    <p:sldId id="621" r:id="rId61"/>
    <p:sldId id="622" r:id="rId62"/>
    <p:sldId id="623" r:id="rId63"/>
    <p:sldId id="624" r:id="rId64"/>
    <p:sldId id="625" r:id="rId65"/>
    <p:sldId id="626" r:id="rId66"/>
    <p:sldId id="627" r:id="rId67"/>
    <p:sldId id="628" r:id="rId68"/>
    <p:sldId id="629" r:id="rId69"/>
    <p:sldId id="630" r:id="rId70"/>
    <p:sldId id="631" r:id="rId71"/>
    <p:sldId id="632" r:id="rId72"/>
    <p:sldId id="633" r:id="rId73"/>
    <p:sldId id="634" r:id="rId74"/>
    <p:sldId id="635" r:id="rId75"/>
    <p:sldId id="636" r:id="rId76"/>
    <p:sldId id="637" r:id="rId77"/>
    <p:sldId id="638" r:id="rId78"/>
    <p:sldId id="639" r:id="rId79"/>
    <p:sldId id="640" r:id="rId80"/>
    <p:sldId id="641" r:id="rId81"/>
    <p:sldId id="642" r:id="rId82"/>
    <p:sldId id="643" r:id="rId83"/>
    <p:sldId id="644" r:id="rId84"/>
    <p:sldId id="645" r:id="rId85"/>
    <p:sldId id="646" r:id="rId86"/>
    <p:sldId id="647" r:id="rId87"/>
  </p:sldIdLst>
  <p:sldSz cx="12192000" cy="6858000"/>
  <p:notesSz cx="679767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DFB"/>
    <a:srgbClr val="FFFF66"/>
    <a:srgbClr val="FFE5FD"/>
    <a:srgbClr val="B5FD5D"/>
    <a:srgbClr val="D8FBFE"/>
    <a:srgbClr val="CAFE8A"/>
    <a:srgbClr val="CC00FF"/>
    <a:srgbClr val="9900FF"/>
    <a:srgbClr val="8DD0FD"/>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2.xml"/><Relationship Id="rId1" Type="http://schemas.microsoft.com/office/2011/relationships/chartStyle" Target="style2.xm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3.xml"/><Relationship Id="rId1" Type="http://schemas.microsoft.com/office/2011/relationships/chartStyle" Target="style3.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4.xml"/><Relationship Id="rId1" Type="http://schemas.microsoft.com/office/2011/relationships/chartStyle" Target="style4.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5.xml"/><Relationship Id="rId1" Type="http://schemas.microsoft.com/office/2011/relationships/chartStyle" Target="style5.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6.xml"/><Relationship Id="rId1" Type="http://schemas.microsoft.com/office/2011/relationships/chartStyle" Target="style6.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7.xml"/><Relationship Id="rId1" Type="http://schemas.microsoft.com/office/2011/relationships/chartStyle" Target="style7.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8.xml"/><Relationship Id="rId1" Type="http://schemas.microsoft.com/office/2011/relationships/chartStyle" Target="style8.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9.xml"/><Relationship Id="rId1" Type="http://schemas.microsoft.com/office/2011/relationships/chartStyle" Target="style9.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0.xml"/><Relationship Id="rId1" Type="http://schemas.microsoft.com/office/2011/relationships/chartStyle" Target="style10.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2.xml"/><Relationship Id="rId1" Type="http://schemas.microsoft.com/office/2011/relationships/chartStyle" Target="style12.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3.xml"/><Relationship Id="rId1" Type="http://schemas.microsoft.com/office/2011/relationships/chartStyle" Target="style13.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4.xml"/><Relationship Id="rId1" Type="http://schemas.microsoft.com/office/2011/relationships/chartStyle" Target="style14.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5.xml"/><Relationship Id="rId1" Type="http://schemas.microsoft.com/office/2011/relationships/chartStyle" Target="style15.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6.xml"/><Relationship Id="rId1" Type="http://schemas.microsoft.com/office/2011/relationships/chartStyle" Target="style16.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17.xml"/><Relationship Id="rId1" Type="http://schemas.microsoft.com/office/2011/relationships/chartStyle" Target="style17.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8.xml"/><Relationship Id="rId1" Type="http://schemas.microsoft.com/office/2011/relationships/chartStyle" Target="style18.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9.xml"/><Relationship Id="rId1" Type="http://schemas.microsoft.com/office/2011/relationships/chartStyle" Target="style19.xml"/></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Численность населения (чел.)</a:t>
            </a:r>
          </a:p>
        </c:rich>
      </c:tx>
      <c:layout>
        <c:manualLayout>
          <c:xMode val="edge"/>
          <c:yMode val="edge"/>
          <c:x val="0.19257493486200641"/>
          <c:y val="6.3049010428405619E-2"/>
        </c:manualLayout>
      </c:layout>
      <c:overlay val="0"/>
      <c:spPr>
        <a:noFill/>
        <a:ln>
          <a:noFill/>
        </a:ln>
        <a:effectLst/>
      </c:spPr>
      <c:txPr>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Численность постоянного населения на конец года (тыс.чел.)</c:v>
                </c:pt>
              </c:strCache>
            </c:strRef>
          </c:tx>
          <c:spPr>
            <a:solidFill>
              <a:schemeClr val="accent2">
                <a:lumMod val="40000"/>
                <a:lumOff val="60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12314</c:v>
                </c:pt>
                <c:pt idx="1">
                  <c:v>12109</c:v>
                </c:pt>
                <c:pt idx="2">
                  <c:v>11902</c:v>
                </c:pt>
                <c:pt idx="3" formatCode="0">
                  <c:v>11767</c:v>
                </c:pt>
                <c:pt idx="4">
                  <c:v>11652</c:v>
                </c:pt>
              </c:numCache>
            </c:numRef>
          </c:val>
          <c:shape val="cylinder"/>
          <c:extLst>
            <c:ext xmlns:c16="http://schemas.microsoft.com/office/drawing/2014/chart" uri="{C3380CC4-5D6E-409C-BE32-E72D297353CC}">
              <c16:uniqueId val="{00000000-4FE6-4CB4-8F56-BFF57E36DF16}"/>
            </c:ext>
          </c:extLst>
        </c:ser>
        <c:dLbls>
          <c:showLegendKey val="0"/>
          <c:showVal val="1"/>
          <c:showCatName val="0"/>
          <c:showSerName val="0"/>
          <c:showPercent val="0"/>
          <c:showBubbleSize val="0"/>
        </c:dLbls>
        <c:gapWidth val="150"/>
        <c:shape val="box"/>
        <c:axId val="177748992"/>
        <c:axId val="177754880"/>
        <c:axId val="0"/>
      </c:bar3DChart>
      <c:catAx>
        <c:axId val="1777489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754880"/>
        <c:crosses val="autoZero"/>
        <c:auto val="1"/>
        <c:lblAlgn val="ctr"/>
        <c:lblOffset val="100"/>
        <c:noMultiLvlLbl val="0"/>
      </c:catAx>
      <c:valAx>
        <c:axId val="17775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7748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Прибыль (%)</a:t>
            </a:r>
          </a:p>
        </c:rich>
      </c:tx>
      <c:layout>
        <c:manualLayout>
          <c:xMode val="edge"/>
          <c:yMode val="edge"/>
          <c:x val="0.42698602618110187"/>
          <c:y val="6.1506925734322183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Численность постоянного населения на конец года (тыс.чел.)</c:v>
                </c:pt>
              </c:strCache>
            </c:strRef>
          </c:tx>
          <c:spPr>
            <a:solidFill>
              <a:srgbClr val="FFFF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104.3</c:v>
                </c:pt>
                <c:pt idx="1">
                  <c:v>104.4</c:v>
                </c:pt>
                <c:pt idx="2">
                  <c:v>104.6</c:v>
                </c:pt>
                <c:pt idx="3">
                  <c:v>104.8</c:v>
                </c:pt>
                <c:pt idx="4">
                  <c:v>105</c:v>
                </c:pt>
              </c:numCache>
            </c:numRef>
          </c:val>
          <c:shape val="cylinder"/>
          <c:extLst>
            <c:ext xmlns:c16="http://schemas.microsoft.com/office/drawing/2014/chart" uri="{C3380CC4-5D6E-409C-BE32-E72D297353CC}">
              <c16:uniqueId val="{00000000-05E7-4B3D-AA05-0C28F69BC426}"/>
            </c:ext>
          </c:extLst>
        </c:ser>
        <c:dLbls>
          <c:showLegendKey val="0"/>
          <c:showVal val="1"/>
          <c:showCatName val="0"/>
          <c:showSerName val="0"/>
          <c:showPercent val="0"/>
          <c:showBubbleSize val="0"/>
        </c:dLbls>
        <c:gapWidth val="150"/>
        <c:shape val="box"/>
        <c:axId val="181481856"/>
        <c:axId val="181483392"/>
        <c:axId val="0"/>
      </c:bar3DChart>
      <c:catAx>
        <c:axId val="1814818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483392"/>
        <c:crosses val="autoZero"/>
        <c:auto val="1"/>
        <c:lblAlgn val="ctr"/>
        <c:lblOffset val="100"/>
        <c:noMultiLvlLbl val="0"/>
      </c:catAx>
      <c:valAx>
        <c:axId val="1814833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481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Фонд оплаты труда (</a:t>
            </a:r>
            <a:r>
              <a:rPr lang="ru-RU" sz="1100" dirty="0" err="1">
                <a:solidFill>
                  <a:schemeClr val="tx1">
                    <a:lumMod val="95000"/>
                    <a:lumOff val="5000"/>
                  </a:schemeClr>
                </a:solidFill>
              </a:rPr>
              <a:t>млн.руб</a:t>
            </a:r>
            <a:r>
              <a:rPr lang="ru-RU" sz="1100" dirty="0">
                <a:solidFill>
                  <a:schemeClr val="tx1">
                    <a:lumMod val="95000"/>
                    <a:lumOff val="5000"/>
                  </a:schemeClr>
                </a:solidFill>
              </a:rPr>
              <a:t>.)</a:t>
            </a:r>
          </a:p>
        </c:rich>
      </c:tx>
      <c:layout>
        <c:manualLayout>
          <c:xMode val="edge"/>
          <c:yMode val="edge"/>
          <c:x val="0.31443393471016745"/>
          <c:y val="5.3818560017531998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Столбец1</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1191.883</c:v>
                </c:pt>
                <c:pt idx="1">
                  <c:v>1432.32</c:v>
                </c:pt>
                <c:pt idx="2">
                  <c:v>1493.9</c:v>
                </c:pt>
                <c:pt idx="3">
                  <c:v>1599.3</c:v>
                </c:pt>
                <c:pt idx="4">
                  <c:v>1700.9</c:v>
                </c:pt>
              </c:numCache>
            </c:numRef>
          </c:val>
          <c:shape val="cylinder"/>
          <c:extLst>
            <c:ext xmlns:c16="http://schemas.microsoft.com/office/drawing/2014/chart" uri="{C3380CC4-5D6E-409C-BE32-E72D297353CC}">
              <c16:uniqueId val="{00000000-E428-4D31-9FC5-8C227DB15B75}"/>
            </c:ext>
          </c:extLst>
        </c:ser>
        <c:dLbls>
          <c:showLegendKey val="0"/>
          <c:showVal val="1"/>
          <c:showCatName val="0"/>
          <c:showSerName val="0"/>
          <c:showPercent val="0"/>
          <c:showBubbleSize val="0"/>
        </c:dLbls>
        <c:gapWidth val="150"/>
        <c:shape val="box"/>
        <c:axId val="180941952"/>
        <c:axId val="180943488"/>
        <c:axId val="0"/>
      </c:bar3DChart>
      <c:catAx>
        <c:axId val="1809419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43488"/>
        <c:crosses val="autoZero"/>
        <c:auto val="1"/>
        <c:lblAlgn val="ctr"/>
        <c:lblOffset val="100"/>
        <c:noMultiLvlLbl val="0"/>
      </c:catAx>
      <c:valAx>
        <c:axId val="18094348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41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Среднемесячная заработная плата(руб.)</a:t>
            </a:r>
          </a:p>
        </c:rich>
      </c:tx>
      <c:layout>
        <c:manualLayout>
          <c:xMode val="edge"/>
          <c:yMode val="edge"/>
          <c:x val="0.26135119959295511"/>
          <c:y val="4.6130194300741757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Среднемесячная заработная плата (руб.)</c:v>
                </c:pt>
              </c:strCache>
            </c:strRef>
          </c:tx>
          <c:spPr>
            <a:solidFill>
              <a:schemeClr val="accent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76451.100000000006</c:v>
                </c:pt>
                <c:pt idx="1">
                  <c:v>88768.3</c:v>
                </c:pt>
                <c:pt idx="2">
                  <c:v>102872.3</c:v>
                </c:pt>
                <c:pt idx="3">
                  <c:v>119332.2</c:v>
                </c:pt>
                <c:pt idx="4">
                  <c:v>134751.9</c:v>
                </c:pt>
              </c:numCache>
            </c:numRef>
          </c:val>
          <c:shape val="cylinder"/>
          <c:extLst>
            <c:ext xmlns:c16="http://schemas.microsoft.com/office/drawing/2014/chart" uri="{C3380CC4-5D6E-409C-BE32-E72D297353CC}">
              <c16:uniqueId val="{00000000-171C-4645-A2DC-51C6E3AE6C43}"/>
            </c:ext>
          </c:extLst>
        </c:ser>
        <c:dLbls>
          <c:showLegendKey val="0"/>
          <c:showVal val="1"/>
          <c:showCatName val="0"/>
          <c:showSerName val="0"/>
          <c:showPercent val="0"/>
          <c:showBubbleSize val="0"/>
        </c:dLbls>
        <c:gapWidth val="150"/>
        <c:shape val="box"/>
        <c:axId val="180981120"/>
        <c:axId val="180987008"/>
        <c:axId val="0"/>
      </c:bar3DChart>
      <c:catAx>
        <c:axId val="18098112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87008"/>
        <c:crosses val="autoZero"/>
        <c:auto val="1"/>
        <c:lblAlgn val="ctr"/>
        <c:lblOffset val="100"/>
        <c:noMultiLvlLbl val="0"/>
      </c:catAx>
      <c:valAx>
        <c:axId val="180987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09811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1"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ru-RU" dirty="0">
                <a:solidFill>
                  <a:schemeClr val="tx1">
                    <a:lumMod val="95000"/>
                    <a:lumOff val="5000"/>
                  </a:schemeClr>
                </a:solidFill>
              </a:rPr>
              <a:t>Индекс потребительских цен (%) </a:t>
            </a:r>
          </a:p>
        </c:rich>
      </c:tx>
      <c:layout>
        <c:manualLayout>
          <c:xMode val="edge"/>
          <c:yMode val="edge"/>
          <c:x val="0.30599130315055817"/>
          <c:y val="4.6130194300741757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Инвестиции в основной капитал</c:v>
                </c:pt>
              </c:strCache>
            </c:strRef>
          </c:tx>
          <c:spPr>
            <a:solidFill>
              <a:srgbClr val="00B0F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108.5</c:v>
                </c:pt>
                <c:pt idx="1">
                  <c:v>109.3</c:v>
                </c:pt>
                <c:pt idx="2">
                  <c:v>104</c:v>
                </c:pt>
                <c:pt idx="3">
                  <c:v>104</c:v>
                </c:pt>
                <c:pt idx="4">
                  <c:v>104</c:v>
                </c:pt>
              </c:numCache>
            </c:numRef>
          </c:val>
          <c:shape val="cylinder"/>
          <c:extLst>
            <c:ext xmlns:c16="http://schemas.microsoft.com/office/drawing/2014/chart" uri="{C3380CC4-5D6E-409C-BE32-E72D297353CC}">
              <c16:uniqueId val="{00000000-F405-4E82-8D46-017785430A1D}"/>
            </c:ext>
          </c:extLst>
        </c:ser>
        <c:dLbls>
          <c:showLegendKey val="0"/>
          <c:showVal val="1"/>
          <c:showCatName val="0"/>
          <c:showSerName val="0"/>
          <c:showPercent val="0"/>
          <c:showBubbleSize val="0"/>
        </c:dLbls>
        <c:gapWidth val="150"/>
        <c:shape val="box"/>
        <c:axId val="181516928"/>
        <c:axId val="181531008"/>
        <c:axId val="0"/>
      </c:bar3DChart>
      <c:catAx>
        <c:axId val="1815169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531008"/>
        <c:crosses val="autoZero"/>
        <c:auto val="1"/>
        <c:lblAlgn val="ctr"/>
        <c:lblOffset val="100"/>
        <c:noMultiLvlLbl val="0"/>
      </c:catAx>
      <c:valAx>
        <c:axId val="1815310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516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Уровень безработицы (%)</a:t>
            </a:r>
          </a:p>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sz="1100" dirty="0">
              <a:solidFill>
                <a:schemeClr val="tx1">
                  <a:lumMod val="95000"/>
                  <a:lumOff val="5000"/>
                </a:schemeClr>
              </a:solidFill>
            </a:endParaRPr>
          </a:p>
        </c:rich>
      </c:tx>
      <c:layout>
        <c:manualLayout>
          <c:xMode val="edge"/>
          <c:yMode val="edge"/>
          <c:x val="0.36451207423607573"/>
          <c:y val="2.3065097150370816E-2"/>
        </c:manualLayout>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E0E6B6"/>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2.1</c:v>
                </c:pt>
                <c:pt idx="1">
                  <c:v>2</c:v>
                </c:pt>
                <c:pt idx="2">
                  <c:v>1.62</c:v>
                </c:pt>
                <c:pt idx="3">
                  <c:v>1.6</c:v>
                </c:pt>
                <c:pt idx="4">
                  <c:v>1.55</c:v>
                </c:pt>
              </c:numCache>
            </c:numRef>
          </c:val>
          <c:shape val="cylinder"/>
          <c:extLst>
            <c:ext xmlns:c16="http://schemas.microsoft.com/office/drawing/2014/chart" uri="{C3380CC4-5D6E-409C-BE32-E72D297353CC}">
              <c16:uniqueId val="{00000000-C1D6-429F-A40C-8280DF8CA306}"/>
            </c:ext>
          </c:extLst>
        </c:ser>
        <c:dLbls>
          <c:showLegendKey val="0"/>
          <c:showVal val="1"/>
          <c:showCatName val="0"/>
          <c:showSerName val="0"/>
          <c:showPercent val="0"/>
          <c:showBubbleSize val="0"/>
        </c:dLbls>
        <c:gapWidth val="150"/>
        <c:shape val="box"/>
        <c:axId val="181214592"/>
        <c:axId val="181228672"/>
        <c:axId val="0"/>
      </c:bar3DChart>
      <c:catAx>
        <c:axId val="1812145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28672"/>
        <c:crosses val="autoZero"/>
        <c:auto val="1"/>
        <c:lblAlgn val="ctr"/>
        <c:lblOffset val="100"/>
        <c:noMultiLvlLbl val="0"/>
      </c:catAx>
      <c:valAx>
        <c:axId val="18122867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145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Прожиточный минимум(руб.)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E3CEFE"/>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18389</c:v>
                </c:pt>
                <c:pt idx="1">
                  <c:v>21102</c:v>
                </c:pt>
                <c:pt idx="2">
                  <c:v>22706</c:v>
                </c:pt>
                <c:pt idx="3" formatCode="0">
                  <c:v>23614</c:v>
                </c:pt>
                <c:pt idx="4">
                  <c:v>24559</c:v>
                </c:pt>
              </c:numCache>
            </c:numRef>
          </c:val>
          <c:shape val="cylinder"/>
          <c:extLst>
            <c:ext xmlns:c16="http://schemas.microsoft.com/office/drawing/2014/chart" uri="{C3380CC4-5D6E-409C-BE32-E72D297353CC}">
              <c16:uniqueId val="{00000000-5BA6-4070-BB1B-71FCC29A69E8}"/>
            </c:ext>
          </c:extLst>
        </c:ser>
        <c:dLbls>
          <c:showLegendKey val="0"/>
          <c:showVal val="1"/>
          <c:showCatName val="0"/>
          <c:showSerName val="0"/>
          <c:showPercent val="0"/>
          <c:showBubbleSize val="0"/>
        </c:dLbls>
        <c:gapWidth val="150"/>
        <c:shape val="box"/>
        <c:axId val="181650560"/>
        <c:axId val="181652096"/>
        <c:axId val="0"/>
      </c:bar3DChart>
      <c:catAx>
        <c:axId val="18165056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52096"/>
        <c:crosses val="autoZero"/>
        <c:auto val="1"/>
        <c:lblAlgn val="ctr"/>
        <c:lblOffset val="100"/>
        <c:noMultiLvlLbl val="0"/>
      </c:catAx>
      <c:valAx>
        <c:axId val="18165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50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Объем</a:t>
            </a:r>
            <a:r>
              <a:rPr lang="ru-RU" sz="1100" baseline="0" dirty="0">
                <a:solidFill>
                  <a:schemeClr val="tx1">
                    <a:lumMod val="95000"/>
                    <a:lumOff val="5000"/>
                  </a:schemeClr>
                </a:solidFill>
              </a:rPr>
              <a:t> жилищного строительства</a:t>
            </a:r>
            <a:r>
              <a:rPr lang="ru-RU" sz="1100" dirty="0">
                <a:solidFill>
                  <a:schemeClr val="tx1">
                    <a:lumMod val="95000"/>
                    <a:lumOff val="5000"/>
                  </a:schemeClr>
                </a:solidFill>
              </a:rPr>
              <a:t>(кв.м.)</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C4FD7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3250</c:v>
                </c:pt>
                <c:pt idx="1">
                  <c:v>3316</c:v>
                </c:pt>
                <c:pt idx="2">
                  <c:v>3700</c:v>
                </c:pt>
                <c:pt idx="3" formatCode="0">
                  <c:v>3900</c:v>
                </c:pt>
                <c:pt idx="4">
                  <c:v>4200</c:v>
                </c:pt>
              </c:numCache>
            </c:numRef>
          </c:val>
          <c:shape val="cylinder"/>
          <c:extLst>
            <c:ext xmlns:c16="http://schemas.microsoft.com/office/drawing/2014/chart" uri="{C3380CC4-5D6E-409C-BE32-E72D297353CC}">
              <c16:uniqueId val="{00000000-0748-4135-9621-383BBB59CAEF}"/>
            </c:ext>
          </c:extLst>
        </c:ser>
        <c:dLbls>
          <c:showLegendKey val="0"/>
          <c:showVal val="1"/>
          <c:showCatName val="0"/>
          <c:showSerName val="0"/>
          <c:showPercent val="0"/>
          <c:showBubbleSize val="0"/>
        </c:dLbls>
        <c:gapWidth val="150"/>
        <c:shape val="box"/>
        <c:axId val="181265536"/>
        <c:axId val="181267072"/>
        <c:axId val="0"/>
      </c:bar3DChart>
      <c:catAx>
        <c:axId val="18126553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67072"/>
        <c:crosses val="autoZero"/>
        <c:auto val="1"/>
        <c:lblAlgn val="ctr"/>
        <c:lblOffset val="100"/>
        <c:noMultiLvlLbl val="0"/>
      </c:catAx>
      <c:valAx>
        <c:axId val="18126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265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Промышленное производство (</a:t>
            </a:r>
            <a:r>
              <a:rPr lang="ru-RU" sz="1100" dirty="0" err="1">
                <a:solidFill>
                  <a:schemeClr val="tx1">
                    <a:lumMod val="95000"/>
                    <a:lumOff val="5000"/>
                  </a:schemeClr>
                </a:solidFill>
              </a:rPr>
              <a:t>млн.руб</a:t>
            </a:r>
            <a:r>
              <a:rPr lang="ru-RU" sz="1100" dirty="0">
                <a:solidFill>
                  <a:schemeClr val="tx1">
                    <a:lumMod val="95000"/>
                    <a:lumOff val="5000"/>
                  </a:schemeClr>
                </a:solidFill>
              </a:rPr>
              <a:t>.)</a:t>
            </a:r>
          </a:p>
        </c:rich>
      </c:tx>
      <c:overlay val="0"/>
      <c:spPr>
        <a:noFill/>
        <a:ln>
          <a:noFill/>
        </a:ln>
        <a:effectLst/>
      </c:spPr>
      <c:txPr>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Инвестиции в основной капитал</c:v>
                </c:pt>
              </c:strCache>
            </c:strRef>
          </c:tx>
          <c:spPr>
            <a:solidFill>
              <a:srgbClr val="00FF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71.599999999999994</c:v>
                </c:pt>
                <c:pt idx="1">
                  <c:v>79.36</c:v>
                </c:pt>
                <c:pt idx="2">
                  <c:v>85.7</c:v>
                </c:pt>
                <c:pt idx="3">
                  <c:v>91.7</c:v>
                </c:pt>
                <c:pt idx="4">
                  <c:v>91.7</c:v>
                </c:pt>
              </c:numCache>
            </c:numRef>
          </c:val>
          <c:shape val="cylinder"/>
          <c:extLst>
            <c:ext xmlns:c16="http://schemas.microsoft.com/office/drawing/2014/chart" uri="{C3380CC4-5D6E-409C-BE32-E72D297353CC}">
              <c16:uniqueId val="{00000000-A059-4056-95C8-02EF2960DA11}"/>
            </c:ext>
          </c:extLst>
        </c:ser>
        <c:dLbls>
          <c:showLegendKey val="0"/>
          <c:showVal val="1"/>
          <c:showCatName val="0"/>
          <c:showSerName val="0"/>
          <c:showPercent val="0"/>
          <c:showBubbleSize val="0"/>
        </c:dLbls>
        <c:gapWidth val="150"/>
        <c:shape val="box"/>
        <c:axId val="179914240"/>
        <c:axId val="179915776"/>
        <c:axId val="0"/>
      </c:bar3DChart>
      <c:catAx>
        <c:axId val="1799142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9915776"/>
        <c:crosses val="autoZero"/>
        <c:auto val="1"/>
        <c:lblAlgn val="ctr"/>
        <c:lblOffset val="100"/>
        <c:noMultiLvlLbl val="0"/>
      </c:catAx>
      <c:valAx>
        <c:axId val="1799157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79914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1" i="1" u="none" strike="noStrike" kern="1200" spc="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r>
              <a:rPr lang="ru-RU" sz="1100" dirty="0">
                <a:solidFill>
                  <a:schemeClr val="tx1">
                    <a:lumMod val="95000"/>
                    <a:lumOff val="5000"/>
                  </a:schemeClr>
                </a:solidFill>
              </a:rPr>
              <a:t>Инвестиции в основной капитал (млн.руб.)</a:t>
            </a:r>
          </a:p>
        </c:rich>
      </c:tx>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Объем отгруженной продукции, работ и услуг (млн.руб.)</c:v>
                </c:pt>
              </c:strCache>
            </c:strRef>
          </c:tx>
          <c:spPr>
            <a:solidFill>
              <a:srgbClr val="CC66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rgbClr val="FF0000"/>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0.00</c:formatCode>
                <c:ptCount val="5"/>
                <c:pt idx="0">
                  <c:v>98.6</c:v>
                </c:pt>
                <c:pt idx="1">
                  <c:v>108.3</c:v>
                </c:pt>
                <c:pt idx="2">
                  <c:v>117.9</c:v>
                </c:pt>
                <c:pt idx="3">
                  <c:v>123.2</c:v>
                </c:pt>
                <c:pt idx="4">
                  <c:v>133.1</c:v>
                </c:pt>
              </c:numCache>
            </c:numRef>
          </c:val>
          <c:shape val="cylinder"/>
          <c:extLst>
            <c:ext xmlns:c16="http://schemas.microsoft.com/office/drawing/2014/chart" uri="{C3380CC4-5D6E-409C-BE32-E72D297353CC}">
              <c16:uniqueId val="{00000000-FB2B-43E3-8D6A-27DA33E90F5F}"/>
            </c:ext>
          </c:extLst>
        </c:ser>
        <c:dLbls>
          <c:showLegendKey val="0"/>
          <c:showVal val="1"/>
          <c:showCatName val="0"/>
          <c:showSerName val="0"/>
          <c:showPercent val="0"/>
          <c:showBubbleSize val="0"/>
        </c:dLbls>
        <c:gapWidth val="150"/>
        <c:shape val="box"/>
        <c:axId val="181603328"/>
        <c:axId val="181617408"/>
        <c:axId val="0"/>
      </c:bar3DChart>
      <c:catAx>
        <c:axId val="18160332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17408"/>
        <c:crosses val="autoZero"/>
        <c:auto val="1"/>
        <c:lblAlgn val="ctr"/>
        <c:lblOffset val="100"/>
        <c:noMultiLvlLbl val="0"/>
      </c:catAx>
      <c:valAx>
        <c:axId val="1816174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1603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2024г</c:v>
                </c:pt>
              </c:strCache>
            </c:strRef>
          </c:tx>
          <c:spPr>
            <a:solidFill>
              <a:schemeClr val="accent6">
                <a:lumMod val="60000"/>
                <a:lumOff val="40000"/>
              </a:schemeClr>
            </a:solidFill>
            <a:ln>
              <a:solidFill>
                <a:srgbClr val="6600FF"/>
              </a:solidFill>
            </a:ln>
            <a:effectLst>
              <a:innerShdw blurRad="63500" dist="50800" dir="5400000">
                <a:prstClr val="black">
                  <a:alpha val="50000"/>
                </a:prstClr>
              </a:innerShdw>
            </a:effectLst>
            <a:scene3d>
              <a:camera prst="orthographicFront"/>
              <a:lightRig rig="threePt" dir="t"/>
            </a:scene3d>
            <a:sp3d>
              <a:bevelT w="165100" prst="coolSlan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доходы</c:v>
                </c:pt>
                <c:pt idx="1">
                  <c:v>расходы</c:v>
                </c:pt>
              </c:strCache>
            </c:strRef>
          </c:cat>
          <c:val>
            <c:numRef>
              <c:f>Лист1!$B$2:$B$3</c:f>
              <c:numCache>
                <c:formatCode>0.00</c:formatCode>
                <c:ptCount val="2"/>
                <c:pt idx="0">
                  <c:v>978178</c:v>
                </c:pt>
                <c:pt idx="1">
                  <c:v>981287</c:v>
                </c:pt>
              </c:numCache>
            </c:numRef>
          </c:val>
          <c:extLst>
            <c:ext xmlns:c16="http://schemas.microsoft.com/office/drawing/2014/chart" uri="{C3380CC4-5D6E-409C-BE32-E72D297353CC}">
              <c16:uniqueId val="{00000000-A1B0-4087-B901-C27630F4D178}"/>
            </c:ext>
          </c:extLst>
        </c:ser>
        <c:ser>
          <c:idx val="1"/>
          <c:order val="1"/>
          <c:tx>
            <c:strRef>
              <c:f>Лист1!$C$1</c:f>
              <c:strCache>
                <c:ptCount val="1"/>
                <c:pt idx="0">
                  <c:v>2025г</c:v>
                </c:pt>
              </c:strCache>
            </c:strRef>
          </c:tx>
          <c:spPr>
            <a:solidFill>
              <a:schemeClr val="accent3">
                <a:lumMod val="60000"/>
                <a:lumOff val="40000"/>
              </a:schemeClr>
            </a:solidFill>
            <a:ln>
              <a:noFill/>
            </a:ln>
            <a:effectLst>
              <a:glow rad="63500">
                <a:schemeClr val="accent6">
                  <a:satMod val="175000"/>
                  <a:alpha val="40000"/>
                </a:schemeClr>
              </a:glow>
            </a:effectLst>
            <a:scene3d>
              <a:camera prst="orthographicFront"/>
              <a:lightRig rig="threePt" dir="t"/>
            </a:scene3d>
            <a:sp3d>
              <a:bevelT w="114300" prst="artDeco"/>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доходы</c:v>
                </c:pt>
                <c:pt idx="1">
                  <c:v>расходы</c:v>
                </c:pt>
              </c:strCache>
            </c:strRef>
          </c:cat>
          <c:val>
            <c:numRef>
              <c:f>Лист1!$C$2:$C$3</c:f>
              <c:numCache>
                <c:formatCode>0.00</c:formatCode>
                <c:ptCount val="2"/>
                <c:pt idx="0">
                  <c:v>940069</c:v>
                </c:pt>
                <c:pt idx="1">
                  <c:v>1013021</c:v>
                </c:pt>
              </c:numCache>
            </c:numRef>
          </c:val>
          <c:extLst>
            <c:ext xmlns:c16="http://schemas.microsoft.com/office/drawing/2014/chart" uri="{C3380CC4-5D6E-409C-BE32-E72D297353CC}">
              <c16:uniqueId val="{00000001-A1B0-4087-B901-C27630F4D178}"/>
            </c:ext>
          </c:extLst>
        </c:ser>
        <c:ser>
          <c:idx val="2"/>
          <c:order val="2"/>
          <c:tx>
            <c:strRef>
              <c:f>Лист1!$D$1</c:f>
              <c:strCache>
                <c:ptCount val="1"/>
                <c:pt idx="0">
                  <c:v>2026г</c:v>
                </c:pt>
              </c:strCache>
            </c:strRef>
          </c:tx>
          <c:spPr>
            <a:solidFill>
              <a:schemeClr val="accent2">
                <a:lumMod val="60000"/>
                <a:lumOff val="40000"/>
              </a:schemeClr>
            </a:solidFill>
            <a:ln>
              <a:noFill/>
            </a:ln>
            <a:effectLst/>
            <a:scene3d>
              <a:camera prst="orthographicFront"/>
              <a:lightRig rig="threePt" dir="t"/>
            </a:scene3d>
            <a:sp3d>
              <a:bevelT w="101600" prst="riblet"/>
              <a:bevelB w="139700" h="139700" prst="divo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доходы</c:v>
                </c:pt>
                <c:pt idx="1">
                  <c:v>расходы</c:v>
                </c:pt>
              </c:strCache>
            </c:strRef>
          </c:cat>
          <c:val>
            <c:numRef>
              <c:f>Лист1!$D$2:$D$3</c:f>
              <c:numCache>
                <c:formatCode>0.00</c:formatCode>
                <c:ptCount val="2"/>
                <c:pt idx="0">
                  <c:v>1079421</c:v>
                </c:pt>
                <c:pt idx="1">
                  <c:v>1079421</c:v>
                </c:pt>
              </c:numCache>
            </c:numRef>
          </c:val>
          <c:extLst>
            <c:ext xmlns:c16="http://schemas.microsoft.com/office/drawing/2014/chart" uri="{C3380CC4-5D6E-409C-BE32-E72D297353CC}">
              <c16:uniqueId val="{00000000-FAA8-428B-B7E9-B482F370547D}"/>
            </c:ext>
          </c:extLst>
        </c:ser>
        <c:ser>
          <c:idx val="3"/>
          <c:order val="3"/>
          <c:tx>
            <c:strRef>
              <c:f>Лист1!$E$1</c:f>
              <c:strCache>
                <c:ptCount val="1"/>
                <c:pt idx="0">
                  <c:v>2027г</c:v>
                </c:pt>
              </c:strCache>
            </c:strRef>
          </c:tx>
          <c:spPr>
            <a:solidFill>
              <a:schemeClr val="accent4"/>
            </a:solidFill>
            <a:ln>
              <a:noFill/>
            </a:ln>
            <a:effectLst/>
            <a:scene3d>
              <a:camera prst="orthographicFront"/>
              <a:lightRig rig="threePt" dir="t"/>
            </a:scene3d>
            <a:sp3d>
              <a:bevelT w="101600" prst="rible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доходы</c:v>
                </c:pt>
                <c:pt idx="1">
                  <c:v>расходы</c:v>
                </c:pt>
              </c:strCache>
            </c:strRef>
          </c:cat>
          <c:val>
            <c:numRef>
              <c:f>Лист1!$E$2:$E$3</c:f>
              <c:numCache>
                <c:formatCode>0.00</c:formatCode>
                <c:ptCount val="2"/>
                <c:pt idx="0">
                  <c:v>1029089</c:v>
                </c:pt>
                <c:pt idx="1">
                  <c:v>1029089</c:v>
                </c:pt>
              </c:numCache>
            </c:numRef>
          </c:val>
          <c:extLst>
            <c:ext xmlns:c16="http://schemas.microsoft.com/office/drawing/2014/chart" uri="{C3380CC4-5D6E-409C-BE32-E72D297353CC}">
              <c16:uniqueId val="{00000001-FAA8-428B-B7E9-B482F370547D}"/>
            </c:ext>
          </c:extLst>
        </c:ser>
        <c:ser>
          <c:idx val="4"/>
          <c:order val="4"/>
          <c:tx>
            <c:strRef>
              <c:f>Лист1!$F$1</c:f>
              <c:strCache>
                <c:ptCount val="1"/>
                <c:pt idx="0">
                  <c:v>2028г</c:v>
                </c:pt>
              </c:strCache>
            </c:strRef>
          </c:tx>
          <c:spPr>
            <a:solidFill>
              <a:schemeClr val="accent5"/>
            </a:solidFill>
            <a:ln>
              <a:noFill/>
            </a:ln>
            <a:effectLst/>
            <a:scene3d>
              <a:camera prst="orthographicFront"/>
              <a:lightRig rig="threePt" dir="t"/>
            </a:scene3d>
            <a:sp3d>
              <a:bevelT w="139700" h="139700" prst="divo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Лист1!$A$2:$A$3</c:f>
              <c:strCache>
                <c:ptCount val="2"/>
                <c:pt idx="0">
                  <c:v>доходы</c:v>
                </c:pt>
                <c:pt idx="1">
                  <c:v>расходы</c:v>
                </c:pt>
              </c:strCache>
            </c:strRef>
          </c:cat>
          <c:val>
            <c:numRef>
              <c:f>Лист1!$F$2:$F$3</c:f>
              <c:numCache>
                <c:formatCode>0.00</c:formatCode>
                <c:ptCount val="2"/>
                <c:pt idx="0">
                  <c:v>1051347</c:v>
                </c:pt>
                <c:pt idx="1">
                  <c:v>1051347</c:v>
                </c:pt>
              </c:numCache>
            </c:numRef>
          </c:val>
          <c:extLst>
            <c:ext xmlns:c16="http://schemas.microsoft.com/office/drawing/2014/chart" uri="{C3380CC4-5D6E-409C-BE32-E72D297353CC}">
              <c16:uniqueId val="{00000002-FAA8-428B-B7E9-B482F370547D}"/>
            </c:ext>
          </c:extLst>
        </c:ser>
        <c:dLbls>
          <c:dLblPos val="outEnd"/>
          <c:showLegendKey val="0"/>
          <c:showVal val="1"/>
          <c:showCatName val="0"/>
          <c:showSerName val="0"/>
          <c:showPercent val="0"/>
          <c:showBubbleSize val="0"/>
        </c:dLbls>
        <c:gapWidth val="219"/>
        <c:overlap val="-27"/>
        <c:axId val="892937392"/>
        <c:axId val="892942792"/>
      </c:barChart>
      <c:catAx>
        <c:axId val="89293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892942792"/>
        <c:crosses val="autoZero"/>
        <c:auto val="1"/>
        <c:lblAlgn val="ctr"/>
        <c:lblOffset val="100"/>
        <c:noMultiLvlLbl val="0"/>
      </c:catAx>
      <c:valAx>
        <c:axId val="892942792"/>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89293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0324187992126252E-2"/>
          <c:y val="2.1093748702402292E-2"/>
          <c:w val="0.91248831200787461"/>
          <c:h val="0.87303759393223457"/>
        </c:manualLayout>
      </c:layout>
      <c:bar3DChart>
        <c:barDir val="col"/>
        <c:grouping val="clustered"/>
        <c:varyColors val="0"/>
        <c:ser>
          <c:idx val="0"/>
          <c:order val="0"/>
          <c:tx>
            <c:strRef>
              <c:f>Лист1!$B$1</c:f>
              <c:strCache>
                <c:ptCount val="1"/>
                <c:pt idx="0">
                  <c:v>НДФЛ</c:v>
                </c:pt>
              </c:strCache>
            </c:strRef>
          </c:tx>
          <c:spPr>
            <a:solidFill>
              <a:srgbClr val="00FFFF"/>
            </a:solidFill>
            <a:ln>
              <a:noFill/>
            </a:ln>
            <a:effectLst/>
            <a:scene3d>
              <a:camera prst="orthographicFront"/>
              <a:lightRig rig="threePt" dir="t"/>
            </a:scene3d>
            <a:sp3d>
              <a:bevelT prst="angle"/>
              <a:bevelB w="152400" h="50800" prst="softRound"/>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2024год</c:v>
                </c:pt>
                <c:pt idx="1">
                  <c:v>2025год</c:v>
                </c:pt>
                <c:pt idx="2">
                  <c:v>2026год</c:v>
                </c:pt>
                <c:pt idx="3">
                  <c:v>2027год</c:v>
                </c:pt>
                <c:pt idx="4">
                  <c:v>2028год</c:v>
                </c:pt>
              </c:strCache>
            </c:strRef>
          </c:cat>
          <c:val>
            <c:numRef>
              <c:f>Лист1!$B$2:$B$6</c:f>
              <c:numCache>
                <c:formatCode>General</c:formatCode>
                <c:ptCount val="5"/>
                <c:pt idx="0">
                  <c:v>274135</c:v>
                </c:pt>
                <c:pt idx="1">
                  <c:v>292262</c:v>
                </c:pt>
                <c:pt idx="2">
                  <c:v>305610</c:v>
                </c:pt>
                <c:pt idx="3">
                  <c:v>323947</c:v>
                </c:pt>
                <c:pt idx="4">
                  <c:v>343384</c:v>
                </c:pt>
              </c:numCache>
            </c:numRef>
          </c:val>
          <c:extLst>
            <c:ext xmlns:c16="http://schemas.microsoft.com/office/drawing/2014/chart" uri="{C3380CC4-5D6E-409C-BE32-E72D297353CC}">
              <c16:uniqueId val="{00000000-904D-4673-89C8-6945436C376B}"/>
            </c:ext>
          </c:extLst>
        </c:ser>
        <c:ser>
          <c:idx val="1"/>
          <c:order val="1"/>
          <c:tx>
            <c:strRef>
              <c:f>Лист1!$C$1</c:f>
              <c:strCache>
                <c:ptCount val="1"/>
                <c:pt idx="0">
                  <c:v>Акцизы</c:v>
                </c:pt>
              </c:strCache>
            </c:strRef>
          </c:tx>
          <c:spPr>
            <a:solidFill>
              <a:srgbClr val="FFFF00"/>
            </a:solidFill>
            <a:ln>
              <a:noFill/>
            </a:ln>
            <a:effectLst/>
            <a:scene3d>
              <a:camera prst="orthographicFront"/>
              <a:lightRig rig="threePt" dir="t"/>
            </a:scene3d>
            <a:sp3d>
              <a:bevelT prst="angle"/>
            </a:sp3d>
          </c:spPr>
          <c:invertIfNegative val="0"/>
          <c:dLbls>
            <c:dLbl>
              <c:idx val="0"/>
              <c:layout>
                <c:manualLayout>
                  <c:x val="1.4062500000000021E-2"/>
                  <c:y val="-1.64062489907574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04D-4673-89C8-6945436C376B}"/>
                </c:ext>
              </c:extLst>
            </c:dLbl>
            <c:dLbl>
              <c:idx val="1"/>
              <c:layout>
                <c:manualLayout>
                  <c:x val="1.5595378882873417E-2"/>
                  <c:y val="-1.10644586120306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04D-4673-89C8-6945436C376B}"/>
                </c:ext>
              </c:extLst>
            </c:dLbl>
            <c:dLbl>
              <c:idx val="2"/>
              <c:layout>
                <c:manualLayout>
                  <c:x val="2.3791142710270934E-2"/>
                  <c:y val="-1.08741552463726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04D-4673-89C8-6945436C376B}"/>
                </c:ext>
              </c:extLst>
            </c:dLbl>
            <c:dLbl>
              <c:idx val="3"/>
              <c:layout>
                <c:manualLayout>
                  <c:x val="2.8124999999999987E-2"/>
                  <c:y val="-9.37499942328984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04D-4673-89C8-6945436C376B}"/>
                </c:ext>
              </c:extLst>
            </c:dLbl>
            <c:dLbl>
              <c:idx val="4"/>
              <c:layout>
                <c:manualLayout>
                  <c:x val="1.8749999999999999E-2"/>
                  <c:y val="-2.343749855822572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04D-4673-89C8-6945436C37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2024год</c:v>
                </c:pt>
                <c:pt idx="1">
                  <c:v>2025год</c:v>
                </c:pt>
                <c:pt idx="2">
                  <c:v>2026год</c:v>
                </c:pt>
                <c:pt idx="3">
                  <c:v>2027год</c:v>
                </c:pt>
                <c:pt idx="4">
                  <c:v>2028год</c:v>
                </c:pt>
              </c:strCache>
            </c:strRef>
          </c:cat>
          <c:val>
            <c:numRef>
              <c:f>Лист1!$C$2:$C$6</c:f>
              <c:numCache>
                <c:formatCode>General</c:formatCode>
                <c:ptCount val="5"/>
                <c:pt idx="0">
                  <c:v>35267</c:v>
                </c:pt>
                <c:pt idx="1">
                  <c:v>38113</c:v>
                </c:pt>
                <c:pt idx="2">
                  <c:v>41414</c:v>
                </c:pt>
                <c:pt idx="3">
                  <c:v>57166</c:v>
                </c:pt>
                <c:pt idx="4">
                  <c:v>60709</c:v>
                </c:pt>
              </c:numCache>
            </c:numRef>
          </c:val>
          <c:extLst>
            <c:ext xmlns:c16="http://schemas.microsoft.com/office/drawing/2014/chart" uri="{C3380CC4-5D6E-409C-BE32-E72D297353CC}">
              <c16:uniqueId val="{00000006-904D-4673-89C8-6945436C376B}"/>
            </c:ext>
          </c:extLst>
        </c:ser>
        <c:ser>
          <c:idx val="2"/>
          <c:order val="2"/>
          <c:tx>
            <c:strRef>
              <c:f>Лист1!$D$1</c:f>
              <c:strCache>
                <c:ptCount val="1"/>
                <c:pt idx="0">
                  <c:v>Доходы от аренды и продажи имущества и ЗУ</c:v>
                </c:pt>
              </c:strCache>
            </c:strRef>
          </c:tx>
          <c:spPr>
            <a:solidFill>
              <a:srgbClr val="CC66FF"/>
            </a:solidFill>
            <a:ln>
              <a:noFill/>
            </a:ln>
            <a:effectLst/>
            <a:scene3d>
              <a:camera prst="orthographicFront"/>
              <a:lightRig rig="threePt" dir="t"/>
            </a:scene3d>
            <a:sp3d>
              <a:bevelT prst="angle"/>
            </a:sp3d>
          </c:spPr>
          <c:invertIfNegative val="0"/>
          <c:dLbls>
            <c:dLbl>
              <c:idx val="0"/>
              <c:layout>
                <c:manualLayout>
                  <c:x val="1.3813747615453601E-2"/>
                  <c:y val="-8.36380781468971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04D-4673-89C8-6945436C376B}"/>
                </c:ext>
              </c:extLst>
            </c:dLbl>
            <c:dLbl>
              <c:idx val="1"/>
              <c:layout>
                <c:manualLayout>
                  <c:x val="9.4045654034266152E-3"/>
                  <c:y val="-3.676520430999464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04D-4673-89C8-6945436C376B}"/>
                </c:ext>
              </c:extLst>
            </c:dLbl>
            <c:dLbl>
              <c:idx val="2"/>
              <c:layout>
                <c:manualLayout>
                  <c:x val="9.7582545417808173E-3"/>
                  <c:y val="-8.554362240196991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04D-4673-89C8-6945436C376B}"/>
                </c:ext>
              </c:extLst>
            </c:dLbl>
            <c:dLbl>
              <c:idx val="3"/>
              <c:layout>
                <c:manualLayout>
                  <c:x val="6.2500092856166544E-3"/>
                  <c:y val="-8.363933344614289E-3"/>
                </c:manualLayout>
              </c:layout>
              <c:showLegendKey val="0"/>
              <c:showVal val="1"/>
              <c:showCatName val="0"/>
              <c:showSerName val="0"/>
              <c:showPercent val="0"/>
              <c:showBubbleSize val="0"/>
              <c:extLst>
                <c:ext xmlns:c15="http://schemas.microsoft.com/office/drawing/2012/chart" uri="{CE6537A1-D6FC-4f65-9D91-7224C49458BB}">
                  <c15:layout>
                    <c:manualLayout>
                      <c:w val="4.0625000000000001E-2"/>
                      <c:h val="3.3984372909425881E-2"/>
                    </c:manualLayout>
                  </c15:layout>
                </c:ext>
                <c:ext xmlns:c16="http://schemas.microsoft.com/office/drawing/2014/chart" uri="{C3380CC4-5D6E-409C-BE32-E72D297353CC}">
                  <c16:uniqueId val="{0000000A-904D-4673-89C8-6945436C376B}"/>
                </c:ext>
              </c:extLst>
            </c:dLbl>
            <c:dLbl>
              <c:idx val="4"/>
              <c:layout>
                <c:manualLayout>
                  <c:x val="1.6391434798628403E-2"/>
                  <c:y val="-1.986887646198426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04D-4673-89C8-6945436C37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2024год</c:v>
                </c:pt>
                <c:pt idx="1">
                  <c:v>2025год</c:v>
                </c:pt>
                <c:pt idx="2">
                  <c:v>2026год</c:v>
                </c:pt>
                <c:pt idx="3">
                  <c:v>2027год</c:v>
                </c:pt>
                <c:pt idx="4">
                  <c:v>2028год</c:v>
                </c:pt>
              </c:strCache>
            </c:strRef>
          </c:cat>
          <c:val>
            <c:numRef>
              <c:f>Лист1!$D$2:$D$6</c:f>
              <c:numCache>
                <c:formatCode>General</c:formatCode>
                <c:ptCount val="5"/>
                <c:pt idx="0">
                  <c:v>24476</c:v>
                </c:pt>
                <c:pt idx="1">
                  <c:v>14318</c:v>
                </c:pt>
                <c:pt idx="2">
                  <c:v>12773</c:v>
                </c:pt>
                <c:pt idx="3">
                  <c:v>12773</c:v>
                </c:pt>
                <c:pt idx="4">
                  <c:v>12773</c:v>
                </c:pt>
              </c:numCache>
            </c:numRef>
          </c:val>
          <c:extLst>
            <c:ext xmlns:c16="http://schemas.microsoft.com/office/drawing/2014/chart" uri="{C3380CC4-5D6E-409C-BE32-E72D297353CC}">
              <c16:uniqueId val="{0000000C-904D-4673-89C8-6945436C376B}"/>
            </c:ext>
          </c:extLst>
        </c:ser>
        <c:ser>
          <c:idx val="3"/>
          <c:order val="3"/>
          <c:tx>
            <c:strRef>
              <c:f>Лист1!$E$1</c:f>
              <c:strCache>
                <c:ptCount val="1"/>
                <c:pt idx="0">
                  <c:v>Прочие поступления</c:v>
                </c:pt>
              </c:strCache>
            </c:strRef>
          </c:tx>
          <c:spPr>
            <a:solidFill>
              <a:srgbClr val="FF0000"/>
            </a:solidFill>
            <a:ln>
              <a:noFill/>
            </a:ln>
            <a:effectLst/>
            <a:scene3d>
              <a:camera prst="orthographicFront"/>
              <a:lightRig rig="threePt" dir="t"/>
            </a:scene3d>
            <a:sp3d>
              <a:bevelT prst="angle"/>
            </a:sp3d>
          </c:spPr>
          <c:invertIfNegative val="0"/>
          <c:dLbls>
            <c:dLbl>
              <c:idx val="0"/>
              <c:layout>
                <c:manualLayout>
                  <c:x val="1.5625E-2"/>
                  <c:y val="-1.2753840336982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04D-4673-89C8-6945436C376B}"/>
                </c:ext>
              </c:extLst>
            </c:dLbl>
            <c:dLbl>
              <c:idx val="1"/>
              <c:layout>
                <c:manualLayout>
                  <c:x val="1.2500000000000001E-2"/>
                  <c:y val="-1.40624991349348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04D-4673-89C8-6945436C376B}"/>
                </c:ext>
              </c:extLst>
            </c:dLbl>
            <c:dLbl>
              <c:idx val="2"/>
              <c:layout>
                <c:manualLayout>
                  <c:x val="2.343750000000001E-2"/>
                  <c:y val="-7.03124956746744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904D-4673-89C8-6945436C376B}"/>
                </c:ext>
              </c:extLst>
            </c:dLbl>
            <c:dLbl>
              <c:idx val="3"/>
              <c:layout>
                <c:manualLayout>
                  <c:x val="9.3750000000000569E-3"/>
                  <c:y val="-7.031249567467445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04D-4673-89C8-6945436C376B}"/>
                </c:ext>
              </c:extLst>
            </c:dLbl>
            <c:dLbl>
              <c:idx val="4"/>
              <c:layout>
                <c:manualLayout>
                  <c:x val="2.343750000000001E-2"/>
                  <c:y val="-4.687499711644953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04D-4673-89C8-6945436C376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2024год</c:v>
                </c:pt>
                <c:pt idx="1">
                  <c:v>2025год</c:v>
                </c:pt>
                <c:pt idx="2">
                  <c:v>2026год</c:v>
                </c:pt>
                <c:pt idx="3">
                  <c:v>2027год</c:v>
                </c:pt>
                <c:pt idx="4">
                  <c:v>2028год</c:v>
                </c:pt>
              </c:strCache>
            </c:strRef>
          </c:cat>
          <c:val>
            <c:numRef>
              <c:f>Лист1!$E$2:$E$6</c:f>
              <c:numCache>
                <c:formatCode>General</c:formatCode>
                <c:ptCount val="5"/>
                <c:pt idx="0">
                  <c:v>13361</c:v>
                </c:pt>
                <c:pt idx="1">
                  <c:v>3624</c:v>
                </c:pt>
                <c:pt idx="2">
                  <c:v>2820</c:v>
                </c:pt>
                <c:pt idx="3">
                  <c:v>2664</c:v>
                </c:pt>
                <c:pt idx="4">
                  <c:v>2665</c:v>
                </c:pt>
              </c:numCache>
            </c:numRef>
          </c:val>
          <c:extLst>
            <c:ext xmlns:c16="http://schemas.microsoft.com/office/drawing/2014/chart" uri="{C3380CC4-5D6E-409C-BE32-E72D297353CC}">
              <c16:uniqueId val="{00000012-904D-4673-89C8-6945436C376B}"/>
            </c:ext>
          </c:extLst>
        </c:ser>
        <c:dLbls>
          <c:showLegendKey val="0"/>
          <c:showVal val="1"/>
          <c:showCatName val="0"/>
          <c:showSerName val="0"/>
          <c:showPercent val="0"/>
          <c:showBubbleSize val="0"/>
        </c:dLbls>
        <c:gapWidth val="150"/>
        <c:shape val="box"/>
        <c:axId val="189370368"/>
        <c:axId val="189371904"/>
        <c:axId val="0"/>
      </c:bar3DChart>
      <c:catAx>
        <c:axId val="18937036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371904"/>
        <c:crosses val="autoZero"/>
        <c:auto val="1"/>
        <c:lblAlgn val="ctr"/>
        <c:lblOffset val="100"/>
        <c:noMultiLvlLbl val="0"/>
      </c:catAx>
      <c:valAx>
        <c:axId val="18937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370368"/>
        <c:crosses val="autoZero"/>
        <c:crossBetween val="between"/>
      </c:valAx>
      <c:spPr>
        <a:noFill/>
        <a:ln>
          <a:noFill/>
        </a:ln>
        <a:effectLst/>
      </c:spPr>
    </c:plotArea>
    <c:legend>
      <c:legendPos val="b"/>
      <c:layout>
        <c:manualLayout>
          <c:xMode val="edge"/>
          <c:yMode val="edge"/>
          <c:x val="0.27608426492415594"/>
          <c:y val="0.92924848969584661"/>
          <c:w val="0.54545400504097774"/>
          <c:h val="7.07515103041534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2024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dPt>
            <c:idx val="0"/>
            <c:bubble3D val="0"/>
            <c:spPr>
              <a:gradFill>
                <a:gsLst>
                  <a:gs pos="100000">
                    <a:schemeClr val="accent1">
                      <a:lumMod val="60000"/>
                      <a:lumOff val="40000"/>
                    </a:schemeClr>
                  </a:gs>
                  <a:gs pos="0">
                    <a:schemeClr val="accent1"/>
                  </a:gs>
                </a:gsLst>
                <a:lin ang="5400000" scaled="0"/>
              </a:gradFill>
              <a:ln w="19050">
                <a:solidFill>
                  <a:schemeClr val="lt1"/>
                </a:solidFill>
              </a:ln>
              <a:effectLst>
                <a:glow rad="139700">
                  <a:schemeClr val="accent1">
                    <a:satMod val="175000"/>
                    <a:alpha val="40000"/>
                  </a:schemeClr>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2D99-4794-848C-0DA884B9AD03}"/>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a:scene3d>
                <a:camera prst="orthographicFront"/>
                <a:lightRig rig="threePt" dir="t"/>
              </a:scene3d>
              <a:sp3d>
                <a:bevelT w="101600" prst="riblet"/>
              </a:sp3d>
            </c:spPr>
            <c:extLst>
              <c:ext xmlns:c16="http://schemas.microsoft.com/office/drawing/2014/chart" uri="{C3380CC4-5D6E-409C-BE32-E72D297353CC}">
                <c16:uniqueId val="{00000003-2D99-4794-848C-0DA884B9AD03}"/>
              </c:ext>
            </c:extLst>
          </c:dPt>
          <c:dPt>
            <c:idx val="2"/>
            <c:bubble3D val="0"/>
            <c:spPr>
              <a:gradFill>
                <a:gsLst>
                  <a:gs pos="100000">
                    <a:schemeClr val="accent3">
                      <a:lumMod val="60000"/>
                      <a:lumOff val="40000"/>
                    </a:schemeClr>
                  </a:gs>
                  <a:gs pos="0">
                    <a:schemeClr val="accent3"/>
                  </a:gs>
                </a:gsLst>
                <a:lin ang="5400000" scaled="0"/>
              </a:gradFill>
              <a:ln w="19050">
                <a:solidFill>
                  <a:schemeClr val="lt1"/>
                </a:solidFill>
              </a:ln>
              <a:effectLst/>
              <a:scene3d>
                <a:camera prst="orthographicFront"/>
                <a:lightRig rig="threePt" dir="t"/>
              </a:scene3d>
              <a:sp3d>
                <a:bevelT w="101600" prst="riblet"/>
              </a:sp3d>
            </c:spPr>
            <c:extLst>
              <c:ext xmlns:c16="http://schemas.microsoft.com/office/drawing/2014/chart" uri="{C3380CC4-5D6E-409C-BE32-E72D297353CC}">
                <c16:uniqueId val="{00000005-2D99-4794-848C-0DA884B9AD03}"/>
              </c:ext>
            </c:extLst>
          </c:dPt>
          <c:dPt>
            <c:idx val="3"/>
            <c:bubble3D val="0"/>
            <c:spPr>
              <a:gradFill>
                <a:gsLst>
                  <a:gs pos="100000">
                    <a:schemeClr val="accent4">
                      <a:lumMod val="60000"/>
                      <a:lumOff val="40000"/>
                    </a:schemeClr>
                  </a:gs>
                  <a:gs pos="0">
                    <a:schemeClr val="accent4"/>
                  </a:gs>
                </a:gsLst>
                <a:lin ang="5400000" scaled="0"/>
              </a:gradFill>
              <a:ln w="19050">
                <a:solidFill>
                  <a:schemeClr val="lt1"/>
                </a:solidFill>
              </a:ln>
              <a:effectLst/>
              <a:scene3d>
                <a:camera prst="orthographicFront"/>
                <a:lightRig rig="threePt" dir="t"/>
              </a:scene3d>
              <a:sp3d>
                <a:bevelT w="101600" prst="riblet"/>
              </a:sp3d>
            </c:spPr>
            <c:extLst>
              <c:ext xmlns:c16="http://schemas.microsoft.com/office/drawing/2014/chart" uri="{C3380CC4-5D6E-409C-BE32-E72D297353CC}">
                <c16:uniqueId val="{00000007-2D99-4794-848C-0DA884B9AD03}"/>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Доходы от аренды и продажи имущества и ЗУ</c:v>
                </c:pt>
                <c:pt idx="3">
                  <c:v>Прочие поступления</c:v>
                </c:pt>
              </c:strCache>
            </c:strRef>
          </c:cat>
          <c:val>
            <c:numRef>
              <c:f>Лист1!$B$2:$B$5</c:f>
              <c:numCache>
                <c:formatCode>0.0</c:formatCode>
                <c:ptCount val="4"/>
                <c:pt idx="0">
                  <c:v>78.900000000000006</c:v>
                </c:pt>
                <c:pt idx="1">
                  <c:v>10.199999999999999</c:v>
                </c:pt>
                <c:pt idx="2">
                  <c:v>7</c:v>
                </c:pt>
                <c:pt idx="3">
                  <c:v>3.9</c:v>
                </c:pt>
              </c:numCache>
            </c:numRef>
          </c:val>
          <c:extLst>
            <c:ext xmlns:c16="http://schemas.microsoft.com/office/drawing/2014/chart" uri="{C3380CC4-5D6E-409C-BE32-E72D297353CC}">
              <c16:uniqueId val="{00000008-2D99-4794-848C-0DA884B9AD03}"/>
            </c:ext>
          </c:extLst>
        </c:ser>
        <c:dLbls>
          <c:showLegendKey val="0"/>
          <c:showVal val="1"/>
          <c:showCatName val="0"/>
          <c:showSerName val="0"/>
          <c:showPercent val="0"/>
          <c:showBubbleSize val="0"/>
          <c:showLeaderLines val="1"/>
        </c:dLbls>
        <c:firstSliceAng val="0"/>
      </c:pie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2025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64D8FC"/>
              </a:glow>
            </a:effectLst>
          </c:spPr>
          <c:dPt>
            <c:idx val="0"/>
            <c:bubble3D val="0"/>
            <c:spPr>
              <a:solidFill>
                <a:srgbClr val="00FFFF"/>
              </a:solidFill>
              <a:ln w="19050">
                <a:solidFill>
                  <a:schemeClr val="lt1"/>
                </a:solidFill>
              </a:ln>
              <a:effectLst>
                <a:glow rad="127000">
                  <a:srgbClr val="64D8FC"/>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867E-4945-B1F0-DB7F2D193E43}"/>
              </c:ext>
            </c:extLst>
          </c:dPt>
          <c:dPt>
            <c:idx val="1"/>
            <c:bubble3D val="0"/>
            <c:spPr>
              <a:solidFill>
                <a:srgbClr val="E7FE0A"/>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3-867E-4945-B1F0-DB7F2D193E43}"/>
              </c:ext>
            </c:extLst>
          </c:dPt>
          <c:dPt>
            <c:idx val="2"/>
            <c:bubble3D val="0"/>
            <c:spPr>
              <a:solidFill>
                <a:schemeClr val="accent6">
                  <a:lumMod val="60000"/>
                  <a:lumOff val="40000"/>
                </a:schemeClr>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5-867E-4945-B1F0-DB7F2D193E43}"/>
              </c:ext>
            </c:extLst>
          </c:dPt>
          <c:dPt>
            <c:idx val="3"/>
            <c:bubble3D val="0"/>
            <c:spPr>
              <a:solidFill>
                <a:srgbClr val="FF99FF"/>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7-867E-4945-B1F0-DB7F2D193E43}"/>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Доходы от аренды и продажи имущества ЗУ</c:v>
                </c:pt>
                <c:pt idx="3">
                  <c:v>Прочие поступления</c:v>
                </c:pt>
              </c:strCache>
            </c:strRef>
          </c:cat>
          <c:val>
            <c:numRef>
              <c:f>Лист1!$B$2:$B$5</c:f>
              <c:numCache>
                <c:formatCode>General</c:formatCode>
                <c:ptCount val="4"/>
                <c:pt idx="0" formatCode="0.00">
                  <c:v>80</c:v>
                </c:pt>
                <c:pt idx="1">
                  <c:v>10.4</c:v>
                </c:pt>
                <c:pt idx="2">
                  <c:v>3.9</c:v>
                </c:pt>
                <c:pt idx="3">
                  <c:v>5.7</c:v>
                </c:pt>
              </c:numCache>
            </c:numRef>
          </c:val>
          <c:extLst>
            <c:ext xmlns:c16="http://schemas.microsoft.com/office/drawing/2014/chart" uri="{C3380CC4-5D6E-409C-BE32-E72D297353CC}">
              <c16:uniqueId val="{00000008-867E-4945-B1F0-DB7F2D193E43}"/>
            </c:ext>
          </c:extLst>
        </c:ser>
        <c:dLbls>
          <c:showLegendKey val="0"/>
          <c:showVal val="1"/>
          <c:showCatName val="0"/>
          <c:showSerName val="0"/>
          <c:showPercent val="0"/>
          <c:showBubbleSize val="0"/>
          <c:showLeaderLines val="1"/>
        </c:dLbls>
        <c:firstSliceAng val="0"/>
      </c:pie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2027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0BFD11"/>
              </a:glow>
            </a:effectLst>
          </c:spPr>
          <c:dPt>
            <c:idx val="0"/>
            <c:bubble3D val="0"/>
            <c:spPr>
              <a:solidFill>
                <a:schemeClr val="tx2">
                  <a:lumMod val="40000"/>
                  <a:lumOff val="60000"/>
                </a:schemeClr>
              </a:solidFill>
              <a:ln w="19050">
                <a:solidFill>
                  <a:schemeClr val="lt1"/>
                </a:solidFill>
              </a:ln>
              <a:effectLst>
                <a:glow rad="127000">
                  <a:schemeClr val="accent3">
                    <a:lumMod val="20000"/>
                    <a:lumOff val="80000"/>
                  </a:schemeClr>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8747-48E6-A8FB-ABF7CCC2FB58}"/>
              </c:ext>
            </c:extLst>
          </c:dPt>
          <c:dPt>
            <c:idx val="1"/>
            <c:bubble3D val="0"/>
            <c:spPr>
              <a:solidFill>
                <a:srgbClr val="F987E9"/>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3-8747-48E6-A8FB-ABF7CCC2FB58}"/>
              </c:ext>
            </c:extLst>
          </c:dPt>
          <c:dPt>
            <c:idx val="2"/>
            <c:bubble3D val="0"/>
            <c:spPr>
              <a:solidFill>
                <a:srgbClr val="CEF3FE"/>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5-8747-48E6-A8FB-ABF7CCC2FB58}"/>
              </c:ext>
            </c:extLst>
          </c:dPt>
          <c:dPt>
            <c:idx val="3"/>
            <c:bubble3D val="0"/>
            <c:spPr>
              <a:solidFill>
                <a:srgbClr val="3399FF"/>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7-8747-48E6-A8FB-ABF7CCC2FB58}"/>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Доходы от аренды и продажи имущества и ЗУ</c:v>
                </c:pt>
                <c:pt idx="3">
                  <c:v>Прочие поступления</c:v>
                </c:pt>
              </c:strCache>
            </c:strRef>
          </c:cat>
          <c:val>
            <c:numRef>
              <c:f>Лист1!$B$2:$B$5</c:f>
              <c:numCache>
                <c:formatCode>General</c:formatCode>
                <c:ptCount val="4"/>
                <c:pt idx="0" formatCode="0.00">
                  <c:v>78.7</c:v>
                </c:pt>
                <c:pt idx="1">
                  <c:v>13.9</c:v>
                </c:pt>
                <c:pt idx="2">
                  <c:v>3.1</c:v>
                </c:pt>
                <c:pt idx="3">
                  <c:v>4.3</c:v>
                </c:pt>
              </c:numCache>
            </c:numRef>
          </c:val>
          <c:extLst>
            <c:ext xmlns:c16="http://schemas.microsoft.com/office/drawing/2014/chart" uri="{C3380CC4-5D6E-409C-BE32-E72D297353CC}">
              <c16:uniqueId val="{00000008-8747-48E6-A8FB-ABF7CCC2FB58}"/>
            </c:ext>
          </c:extLst>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4383949514701388"/>
          <c:y val="0.19412999069001044"/>
          <c:w val="0.29623557046199345"/>
          <c:h val="0.67022669395647716"/>
        </c:manualLayout>
      </c:layout>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2028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0BFD11"/>
              </a:glow>
            </a:effectLst>
          </c:spPr>
          <c:dPt>
            <c:idx val="0"/>
            <c:bubble3D val="0"/>
            <c:spPr>
              <a:solidFill>
                <a:schemeClr val="accent2">
                  <a:lumMod val="40000"/>
                  <a:lumOff val="60000"/>
                </a:schemeClr>
              </a:solidFill>
              <a:ln w="19050">
                <a:solidFill>
                  <a:schemeClr val="lt1"/>
                </a:solidFill>
              </a:ln>
              <a:effectLst>
                <a:glow rad="127000">
                  <a:schemeClr val="accent2">
                    <a:lumMod val="40000"/>
                    <a:lumOff val="60000"/>
                  </a:schemeClr>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9ED8-4466-96B5-C64AB2A60BBE}"/>
              </c:ext>
            </c:extLst>
          </c:dPt>
          <c:dPt>
            <c:idx val="1"/>
            <c:bubble3D val="0"/>
            <c:spPr>
              <a:solidFill>
                <a:srgbClr val="FDD7F8"/>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3-9ED8-4466-96B5-C64AB2A60BBE}"/>
              </c:ext>
            </c:extLst>
          </c:dPt>
          <c:dPt>
            <c:idx val="2"/>
            <c:bubble3D val="0"/>
            <c:spPr>
              <a:solidFill>
                <a:srgbClr val="049ECE"/>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5-9ED8-4466-96B5-C64AB2A60BBE}"/>
              </c:ext>
            </c:extLst>
          </c:dPt>
          <c:dPt>
            <c:idx val="3"/>
            <c:bubble3D val="0"/>
            <c:spPr>
              <a:solidFill>
                <a:srgbClr val="FFFF99"/>
              </a:solidFill>
              <a:ln w="19050">
                <a:solidFill>
                  <a:schemeClr val="lt1"/>
                </a:solidFill>
              </a:ln>
              <a:effectLst>
                <a:glow rad="127000">
                  <a:srgbClr val="0BFD11"/>
                </a:glow>
              </a:effectLst>
              <a:scene3d>
                <a:camera prst="orthographicFront"/>
                <a:lightRig rig="threePt" dir="t"/>
              </a:scene3d>
              <a:sp3d>
                <a:bevelT w="101600" prst="riblet"/>
              </a:sp3d>
            </c:spPr>
            <c:extLst>
              <c:ext xmlns:c16="http://schemas.microsoft.com/office/drawing/2014/chart" uri="{C3380CC4-5D6E-409C-BE32-E72D297353CC}">
                <c16:uniqueId val="{00000007-9ED8-4466-96B5-C64AB2A60BBE}"/>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Доходы от аренды и продажи имущества и ЗУ</c:v>
                </c:pt>
                <c:pt idx="3">
                  <c:v>Прочие поступления</c:v>
                </c:pt>
              </c:strCache>
            </c:strRef>
          </c:cat>
          <c:val>
            <c:numRef>
              <c:f>Лист1!$B$2:$B$5</c:f>
              <c:numCache>
                <c:formatCode>General</c:formatCode>
                <c:ptCount val="4"/>
                <c:pt idx="0" formatCode="0.00">
                  <c:v>78.900000000000006</c:v>
                </c:pt>
                <c:pt idx="1">
                  <c:v>14</c:v>
                </c:pt>
                <c:pt idx="2">
                  <c:v>2.9</c:v>
                </c:pt>
                <c:pt idx="3">
                  <c:v>1.31</c:v>
                </c:pt>
              </c:numCache>
            </c:numRef>
          </c:val>
          <c:extLst>
            <c:ext xmlns:c16="http://schemas.microsoft.com/office/drawing/2014/chart" uri="{C3380CC4-5D6E-409C-BE32-E72D297353CC}">
              <c16:uniqueId val="{00000008-9ED8-4466-96B5-C64AB2A60BBE}"/>
            </c:ext>
          </c:extLst>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70376442953800744"/>
          <c:y val="0.26079742689161667"/>
          <c:w val="0.29623557046199345"/>
          <c:h val="0.52803506835284353"/>
        </c:manualLayout>
      </c:layout>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r>
              <a:rPr lang="ru-RU" dirty="0"/>
              <a:t>2025 год</a:t>
            </a:r>
          </a:p>
        </c:rich>
      </c:tx>
      <c:overlay val="0"/>
      <c:spPr>
        <a:noFill/>
        <a:ln>
          <a:noFill/>
        </a:ln>
        <a:effectLst/>
      </c:spPr>
      <c:txPr>
        <a:bodyPr rot="0" spcFirstLastPara="1" vertOverflow="ellipsis" vert="horz" wrap="square" anchor="ctr" anchorCtr="1"/>
        <a:lstStyle/>
        <a:p>
          <a:pPr>
            <a:defRPr sz="1000" b="1" i="0" u="none" strike="noStrike" kern="1200" spc="0" normalizeH="0" baseline="0">
              <a:solidFill>
                <a:schemeClr val="tx1">
                  <a:lumMod val="95000"/>
                  <a:lumOff val="5000"/>
                </a:schemeClr>
              </a:solidFill>
              <a:latin typeface="Times New Roman" panose="02020603050405020304" pitchFamily="18" charset="0"/>
              <a:ea typeface="+mj-ea"/>
              <a:cs typeface="Times New Roman" panose="02020603050405020304" pitchFamily="18" charset="0"/>
            </a:defRPr>
          </a:pPr>
          <a:endParaRPr lang="ru-RU"/>
        </a:p>
      </c:txPr>
    </c:title>
    <c:autoTitleDeleted val="0"/>
    <c:plotArea>
      <c:layout/>
      <c:pieChart>
        <c:varyColors val="1"/>
        <c:ser>
          <c:idx val="0"/>
          <c:order val="0"/>
          <c:tx>
            <c:strRef>
              <c:f>Лист1!$B$1</c:f>
              <c:strCache>
                <c:ptCount val="1"/>
                <c:pt idx="0">
                  <c:v>2022 год</c:v>
                </c:pt>
              </c:strCache>
            </c:strRef>
          </c:tx>
          <c:spPr>
            <a:effectLst>
              <a:glow rad="127000">
                <a:srgbClr val="64D8FC"/>
              </a:glow>
            </a:effectLst>
          </c:spPr>
          <c:dPt>
            <c:idx val="0"/>
            <c:bubble3D val="0"/>
            <c:spPr>
              <a:solidFill>
                <a:schemeClr val="accent1">
                  <a:lumMod val="20000"/>
                  <a:lumOff val="80000"/>
                </a:schemeClr>
              </a:solidFill>
              <a:ln w="19050">
                <a:solidFill>
                  <a:schemeClr val="lt1"/>
                </a:solidFill>
              </a:ln>
              <a:effectLst>
                <a:glow rad="127000">
                  <a:srgbClr val="64D8FC"/>
                </a:glow>
                <a:outerShdw blurRad="50800" dist="38100" dir="2700000" algn="tl" rotWithShape="0">
                  <a:prstClr val="black">
                    <a:alpha val="40000"/>
                  </a:prstClr>
                </a:outerShdw>
              </a:effectLst>
              <a:scene3d>
                <a:camera prst="orthographicFront"/>
                <a:lightRig rig="threePt" dir="t"/>
              </a:scene3d>
              <a:sp3d>
                <a:bevelT w="139700" h="139700" prst="divot"/>
              </a:sp3d>
            </c:spPr>
            <c:extLst>
              <c:ext xmlns:c16="http://schemas.microsoft.com/office/drawing/2014/chart" uri="{C3380CC4-5D6E-409C-BE32-E72D297353CC}">
                <c16:uniqueId val="{00000001-EC91-4E93-B3B3-8211DDC5A13B}"/>
              </c:ext>
            </c:extLst>
          </c:dPt>
          <c:dPt>
            <c:idx val="1"/>
            <c:bubble3D val="0"/>
            <c:spPr>
              <a:solidFill>
                <a:schemeClr val="accent4">
                  <a:lumMod val="20000"/>
                  <a:lumOff val="80000"/>
                </a:schemeClr>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3-EC91-4E93-B3B3-8211DDC5A13B}"/>
              </c:ext>
            </c:extLst>
          </c:dPt>
          <c:dPt>
            <c:idx val="2"/>
            <c:bubble3D val="0"/>
            <c:spPr>
              <a:solidFill>
                <a:srgbClr val="B5FD5D"/>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5-EC91-4E93-B3B3-8211DDC5A13B}"/>
              </c:ext>
            </c:extLst>
          </c:dPt>
          <c:dPt>
            <c:idx val="3"/>
            <c:bubble3D val="0"/>
            <c:spPr>
              <a:solidFill>
                <a:srgbClr val="FFCDFB"/>
              </a:solidFill>
              <a:ln w="19050">
                <a:solidFill>
                  <a:schemeClr val="lt1"/>
                </a:solidFill>
              </a:ln>
              <a:effectLst>
                <a:glow rad="127000">
                  <a:srgbClr val="64D8FC"/>
                </a:glow>
              </a:effectLst>
              <a:scene3d>
                <a:camera prst="orthographicFront"/>
                <a:lightRig rig="threePt" dir="t"/>
              </a:scene3d>
              <a:sp3d>
                <a:bevelT w="101600" prst="riblet"/>
              </a:sp3d>
            </c:spPr>
            <c:extLst>
              <c:ext xmlns:c16="http://schemas.microsoft.com/office/drawing/2014/chart" uri="{C3380CC4-5D6E-409C-BE32-E72D297353CC}">
                <c16:uniqueId val="{00000007-EC91-4E93-B3B3-8211DDC5A13B}"/>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НДФЛ</c:v>
                </c:pt>
                <c:pt idx="1">
                  <c:v>Акцизы</c:v>
                </c:pt>
                <c:pt idx="2">
                  <c:v>Доходы от аренды и продажи имущества ЗУ</c:v>
                </c:pt>
                <c:pt idx="3">
                  <c:v>Прочие поступления</c:v>
                </c:pt>
              </c:strCache>
            </c:strRef>
          </c:cat>
          <c:val>
            <c:numRef>
              <c:f>Лист1!$B$2:$B$5</c:f>
              <c:numCache>
                <c:formatCode>General</c:formatCode>
                <c:ptCount val="4"/>
                <c:pt idx="0" formatCode="0.00">
                  <c:v>80.8</c:v>
                </c:pt>
                <c:pt idx="1">
                  <c:v>11.2</c:v>
                </c:pt>
                <c:pt idx="2">
                  <c:v>3.4</c:v>
                </c:pt>
                <c:pt idx="3">
                  <c:v>4.5999999999999996</c:v>
                </c:pt>
              </c:numCache>
            </c:numRef>
          </c:val>
          <c:extLst>
            <c:ext xmlns:c16="http://schemas.microsoft.com/office/drawing/2014/chart" uri="{C3380CC4-5D6E-409C-BE32-E72D297353CC}">
              <c16:uniqueId val="{00000008-EC91-4E93-B3B3-8211DDC5A13B}"/>
            </c:ext>
          </c:extLst>
        </c:ser>
        <c:dLbls>
          <c:showLegendKey val="0"/>
          <c:showVal val="1"/>
          <c:showCatName val="0"/>
          <c:showSerName val="0"/>
          <c:showPercent val="0"/>
          <c:showBubbleSize val="0"/>
          <c:showLeaderLines val="1"/>
        </c:dLbls>
        <c:firstSliceAng val="0"/>
      </c:pieChart>
      <c:spPr>
        <a:noFill/>
        <a:ln>
          <a:noFill/>
        </a:ln>
        <a:effectLst/>
      </c:spPr>
    </c:plotArea>
    <c:legend>
      <c:legendPos val="r"/>
      <c:overlay val="0"/>
      <c:spPr>
        <a:solidFill>
          <a:schemeClr val="lt1">
            <a:alpha val="50000"/>
          </a:schemeClr>
        </a:solid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7495180549365121E-2"/>
          <c:y val="2.8761648719364364E-2"/>
          <c:w val="0.93981045690163967"/>
          <c:h val="0.81495339002456468"/>
        </c:manualLayout>
      </c:layout>
      <c:line3DChart>
        <c:grouping val="standard"/>
        <c:varyColors val="0"/>
        <c:ser>
          <c:idx val="0"/>
          <c:order val="0"/>
          <c:tx>
            <c:strRef>
              <c:f>Лист1!$B$1</c:f>
              <c:strCache>
                <c:ptCount val="1"/>
                <c:pt idx="0">
                  <c:v>дотации</c:v>
                </c:pt>
              </c:strCache>
            </c:strRef>
          </c:tx>
          <c:spPr>
            <a:solidFill>
              <a:srgbClr val="FF99FF"/>
            </a:solidFill>
            <a:ln>
              <a:noFill/>
            </a:ln>
            <a:effectLst/>
            <a:sp3d/>
          </c:spPr>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164516</c:v>
                </c:pt>
                <c:pt idx="1">
                  <c:v>153992</c:v>
                </c:pt>
                <c:pt idx="2">
                  <c:v>242585</c:v>
                </c:pt>
                <c:pt idx="3">
                  <c:v>181182</c:v>
                </c:pt>
                <c:pt idx="4">
                  <c:v>160291</c:v>
                </c:pt>
              </c:numCache>
            </c:numRef>
          </c:val>
          <c:smooth val="0"/>
          <c:extLst>
            <c:ext xmlns:c16="http://schemas.microsoft.com/office/drawing/2014/chart" uri="{C3380CC4-5D6E-409C-BE32-E72D297353CC}">
              <c16:uniqueId val="{00000000-294A-40ED-A0B6-5D1ACFD396FE}"/>
            </c:ext>
          </c:extLst>
        </c:ser>
        <c:ser>
          <c:idx val="1"/>
          <c:order val="1"/>
          <c:tx>
            <c:strRef>
              <c:f>Лист1!$C$1</c:f>
              <c:strCache>
                <c:ptCount val="1"/>
                <c:pt idx="0">
                  <c:v>субсидии</c:v>
                </c:pt>
              </c:strCache>
            </c:strRef>
          </c:tx>
          <c:spPr>
            <a:solidFill>
              <a:srgbClr val="FF0000"/>
            </a:solidFill>
            <a:ln w="25400">
              <a:noFill/>
            </a:ln>
            <a:effectLst/>
            <a:sp3d/>
          </c:spPr>
          <c:cat>
            <c:strRef>
              <c:f>Лист1!$A$2:$A$6</c:f>
              <c:strCache>
                <c:ptCount val="5"/>
                <c:pt idx="0">
                  <c:v>2024г</c:v>
                </c:pt>
                <c:pt idx="1">
                  <c:v>2025г</c:v>
                </c:pt>
                <c:pt idx="2">
                  <c:v>2026г</c:v>
                </c:pt>
                <c:pt idx="3">
                  <c:v>2027г</c:v>
                </c:pt>
                <c:pt idx="4">
                  <c:v>2028г</c:v>
                </c:pt>
              </c:strCache>
            </c:strRef>
          </c:cat>
          <c:val>
            <c:numRef>
              <c:f>Лист1!$C$2:$C$6</c:f>
              <c:numCache>
                <c:formatCode>General</c:formatCode>
                <c:ptCount val="5"/>
                <c:pt idx="0">
                  <c:v>154046</c:v>
                </c:pt>
                <c:pt idx="1">
                  <c:v>70805</c:v>
                </c:pt>
                <c:pt idx="2">
                  <c:v>55862</c:v>
                </c:pt>
                <c:pt idx="3">
                  <c:v>10200</c:v>
                </c:pt>
                <c:pt idx="4">
                  <c:v>10198</c:v>
                </c:pt>
              </c:numCache>
            </c:numRef>
          </c:val>
          <c:smooth val="0"/>
          <c:extLst>
            <c:ext xmlns:c16="http://schemas.microsoft.com/office/drawing/2014/chart" uri="{C3380CC4-5D6E-409C-BE32-E72D297353CC}">
              <c16:uniqueId val="{00000001-294A-40ED-A0B6-5D1ACFD396FE}"/>
            </c:ext>
          </c:extLst>
        </c:ser>
        <c:ser>
          <c:idx val="2"/>
          <c:order val="2"/>
          <c:tx>
            <c:strRef>
              <c:f>Лист1!$D$1</c:f>
              <c:strCache>
                <c:ptCount val="1"/>
                <c:pt idx="0">
                  <c:v>субвенции</c:v>
                </c:pt>
              </c:strCache>
            </c:strRef>
          </c:tx>
          <c:spPr>
            <a:solidFill>
              <a:srgbClr val="00B0F0"/>
            </a:solidFill>
            <a:ln w="25400">
              <a:noFill/>
            </a:ln>
            <a:effectLst/>
            <a:sp3d/>
          </c:spPr>
          <c:cat>
            <c:strRef>
              <c:f>Лист1!$A$2:$A$6</c:f>
              <c:strCache>
                <c:ptCount val="5"/>
                <c:pt idx="0">
                  <c:v>2024г</c:v>
                </c:pt>
                <c:pt idx="1">
                  <c:v>2025г</c:v>
                </c:pt>
                <c:pt idx="2">
                  <c:v>2026г</c:v>
                </c:pt>
                <c:pt idx="3">
                  <c:v>2027г</c:v>
                </c:pt>
                <c:pt idx="4">
                  <c:v>2028г</c:v>
                </c:pt>
              </c:strCache>
            </c:strRef>
          </c:cat>
          <c:val>
            <c:numRef>
              <c:f>Лист1!$D$2:$D$6</c:f>
              <c:numCache>
                <c:formatCode>General</c:formatCode>
                <c:ptCount val="5"/>
                <c:pt idx="0">
                  <c:v>284688</c:v>
                </c:pt>
                <c:pt idx="1">
                  <c:v>319856</c:v>
                </c:pt>
                <c:pt idx="2">
                  <c:v>376950</c:v>
                </c:pt>
                <c:pt idx="3">
                  <c:v>400828</c:v>
                </c:pt>
                <c:pt idx="4">
                  <c:v>420683</c:v>
                </c:pt>
              </c:numCache>
            </c:numRef>
          </c:val>
          <c:smooth val="0"/>
          <c:extLst>
            <c:ext xmlns:c16="http://schemas.microsoft.com/office/drawing/2014/chart" uri="{C3380CC4-5D6E-409C-BE32-E72D297353CC}">
              <c16:uniqueId val="{00000002-294A-40ED-A0B6-5D1ACFD396FE}"/>
            </c:ext>
          </c:extLst>
        </c:ser>
        <c:ser>
          <c:idx val="3"/>
          <c:order val="3"/>
          <c:tx>
            <c:strRef>
              <c:f>Лист1!$E$1</c:f>
              <c:strCache>
                <c:ptCount val="1"/>
                <c:pt idx="0">
                  <c:v>иные трансферты</c:v>
                </c:pt>
              </c:strCache>
            </c:strRef>
          </c:tx>
          <c:spPr>
            <a:solidFill>
              <a:srgbClr val="00B050"/>
            </a:solidFill>
            <a:ln w="25400">
              <a:noFill/>
            </a:ln>
            <a:effectLst/>
            <a:sp3d/>
          </c:spPr>
          <c:cat>
            <c:strRef>
              <c:f>Лист1!$A$2:$A$6</c:f>
              <c:strCache>
                <c:ptCount val="5"/>
                <c:pt idx="0">
                  <c:v>2024г</c:v>
                </c:pt>
                <c:pt idx="1">
                  <c:v>2025г</c:v>
                </c:pt>
                <c:pt idx="2">
                  <c:v>2026г</c:v>
                </c:pt>
                <c:pt idx="3">
                  <c:v>2027г</c:v>
                </c:pt>
                <c:pt idx="4">
                  <c:v>2028г</c:v>
                </c:pt>
              </c:strCache>
            </c:strRef>
          </c:cat>
          <c:val>
            <c:numRef>
              <c:f>Лист1!$E$2:$E$6</c:f>
              <c:numCache>
                <c:formatCode>General</c:formatCode>
                <c:ptCount val="5"/>
                <c:pt idx="0">
                  <c:v>27571</c:v>
                </c:pt>
                <c:pt idx="1">
                  <c:v>30138</c:v>
                </c:pt>
                <c:pt idx="2">
                  <c:v>25792</c:v>
                </c:pt>
                <c:pt idx="3">
                  <c:v>25216</c:v>
                </c:pt>
                <c:pt idx="4">
                  <c:v>25230</c:v>
                </c:pt>
              </c:numCache>
            </c:numRef>
          </c:val>
          <c:smooth val="0"/>
          <c:extLst>
            <c:ext xmlns:c16="http://schemas.microsoft.com/office/drawing/2014/chart" uri="{C3380CC4-5D6E-409C-BE32-E72D297353CC}">
              <c16:uniqueId val="{00000003-294A-40ED-A0B6-5D1ACFD396FE}"/>
            </c:ext>
          </c:extLst>
        </c:ser>
        <c:dLbls>
          <c:showLegendKey val="0"/>
          <c:showVal val="0"/>
          <c:showCatName val="0"/>
          <c:showSerName val="0"/>
          <c:showPercent val="0"/>
          <c:showBubbleSize val="0"/>
        </c:dLbls>
        <c:axId val="189884672"/>
        <c:axId val="190337024"/>
        <c:axId val="189123200"/>
      </c:line3DChart>
      <c:catAx>
        <c:axId val="1898846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90337024"/>
        <c:crosses val="autoZero"/>
        <c:auto val="1"/>
        <c:lblAlgn val="ctr"/>
        <c:lblOffset val="100"/>
        <c:noMultiLvlLbl val="0"/>
      </c:catAx>
      <c:valAx>
        <c:axId val="19033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189884672"/>
        <c:crosses val="autoZero"/>
        <c:crossBetween val="between"/>
      </c:valAx>
      <c:serAx>
        <c:axId val="189123200"/>
        <c:scaling>
          <c:orientation val="minMax"/>
        </c:scaling>
        <c:delete val="1"/>
        <c:axPos val="b"/>
        <c:majorTickMark val="out"/>
        <c:minorTickMark val="none"/>
        <c:tickLblPos val="none"/>
        <c:crossAx val="190337024"/>
        <c:crosses val="autoZero"/>
      </c:ser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2024г</c:v>
                </c:pt>
              </c:strCache>
            </c:strRef>
          </c:tx>
          <c:spPr>
            <a:solidFill>
              <a:srgbClr val="FFFF66"/>
            </a:solidFill>
            <a:ln>
              <a:noFill/>
            </a:ln>
            <a:effectLst/>
            <a:scene3d>
              <a:camera prst="orthographicFront"/>
              <a:lightRig rig="threePt" dir="t"/>
            </a:scene3d>
            <a:sp3d>
              <a:bevelT w="139700" h="139700" prst="divot"/>
            </a:sp3d>
          </c:spPr>
          <c:invertIfNegative val="0"/>
          <c:dPt>
            <c:idx val="1"/>
            <c:invertIfNegative val="0"/>
            <c:bubble3D val="0"/>
            <c:spPr>
              <a:solidFill>
                <a:srgbClr val="FFCDFB"/>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9-B239-4765-8FC3-FC918FAAEF30}"/>
              </c:ext>
            </c:extLst>
          </c:dPt>
          <c:dPt>
            <c:idx val="2"/>
            <c:invertIfNegative val="0"/>
            <c:bubble3D val="0"/>
            <c:spPr>
              <a:solidFill>
                <a:schemeClr val="accent6">
                  <a:lumMod val="60000"/>
                  <a:lumOff val="4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E-B239-4765-8FC3-FC918FAAEF30}"/>
              </c:ext>
            </c:extLst>
          </c:dPt>
          <c:dPt>
            <c:idx val="3"/>
            <c:invertIfNegative val="0"/>
            <c:bubble3D val="0"/>
            <c:spPr>
              <a:solidFill>
                <a:schemeClr val="accent1">
                  <a:lumMod val="40000"/>
                  <a:lumOff val="6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3-B239-4765-8FC3-FC918FAAEF3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Лист1!$B$2:$B$5</c:f>
              <c:numCache>
                <c:formatCode>General</c:formatCode>
                <c:ptCount val="4"/>
                <c:pt idx="0">
                  <c:v>124374</c:v>
                </c:pt>
                <c:pt idx="1">
                  <c:v>631440</c:v>
                </c:pt>
                <c:pt idx="2">
                  <c:v>211867</c:v>
                </c:pt>
                <c:pt idx="3">
                  <c:v>13606</c:v>
                </c:pt>
              </c:numCache>
            </c:numRef>
          </c:val>
          <c:extLst>
            <c:ext xmlns:c16="http://schemas.microsoft.com/office/drawing/2014/chart" uri="{C3380CC4-5D6E-409C-BE32-E72D297353CC}">
              <c16:uniqueId val="{00000000-B239-4765-8FC3-FC918FAAEF30}"/>
            </c:ext>
          </c:extLst>
        </c:ser>
        <c:ser>
          <c:idx val="1"/>
          <c:order val="1"/>
          <c:tx>
            <c:strRef>
              <c:f>Лист1!$C$1</c:f>
              <c:strCache>
                <c:ptCount val="1"/>
                <c:pt idx="0">
                  <c:v>2025г</c:v>
                </c:pt>
              </c:strCache>
            </c:strRef>
          </c:tx>
          <c:spPr>
            <a:solidFill>
              <a:srgbClr val="FF5050"/>
            </a:solidFill>
            <a:ln>
              <a:noFill/>
            </a:ln>
            <a:effectLst/>
            <a:scene3d>
              <a:camera prst="orthographicFront"/>
              <a:lightRig rig="threePt" dir="t"/>
            </a:scene3d>
            <a:sp3d>
              <a:bevelT w="139700" h="139700" prst="divot"/>
            </a:sp3d>
          </c:spPr>
          <c:invertIfNegative val="0"/>
          <c:dPt>
            <c:idx val="0"/>
            <c:invertIfNegative val="0"/>
            <c:bubble3D val="0"/>
            <c:spPr>
              <a:solidFill>
                <a:srgbClr val="FFFF66"/>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6-B239-4765-8FC3-FC918FAAEF30}"/>
              </c:ext>
            </c:extLst>
          </c:dPt>
          <c:dPt>
            <c:idx val="1"/>
            <c:invertIfNegative val="0"/>
            <c:bubble3D val="0"/>
            <c:spPr>
              <a:solidFill>
                <a:srgbClr val="FFCDFB"/>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A-B239-4765-8FC3-FC918FAAEF30}"/>
              </c:ext>
            </c:extLst>
          </c:dPt>
          <c:dPt>
            <c:idx val="2"/>
            <c:invertIfNegative val="0"/>
            <c:bubble3D val="0"/>
            <c:spPr>
              <a:solidFill>
                <a:schemeClr val="accent6">
                  <a:lumMod val="60000"/>
                  <a:lumOff val="4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F-B239-4765-8FC3-FC918FAAEF30}"/>
              </c:ext>
            </c:extLst>
          </c:dPt>
          <c:dPt>
            <c:idx val="3"/>
            <c:invertIfNegative val="0"/>
            <c:bubble3D val="0"/>
            <c:spPr>
              <a:solidFill>
                <a:schemeClr val="accent1">
                  <a:lumMod val="40000"/>
                  <a:lumOff val="6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4-B239-4765-8FC3-FC918FAAEF3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Лист1!$C$2:$C$5</c:f>
              <c:numCache>
                <c:formatCode>General</c:formatCode>
                <c:ptCount val="4"/>
                <c:pt idx="0">
                  <c:v>137905</c:v>
                </c:pt>
                <c:pt idx="1">
                  <c:v>732747</c:v>
                </c:pt>
                <c:pt idx="2">
                  <c:v>131418</c:v>
                </c:pt>
                <c:pt idx="3">
                  <c:v>10951</c:v>
                </c:pt>
              </c:numCache>
            </c:numRef>
          </c:val>
          <c:extLst>
            <c:ext xmlns:c16="http://schemas.microsoft.com/office/drawing/2014/chart" uri="{C3380CC4-5D6E-409C-BE32-E72D297353CC}">
              <c16:uniqueId val="{00000001-B239-4765-8FC3-FC918FAAEF30}"/>
            </c:ext>
          </c:extLst>
        </c:ser>
        <c:ser>
          <c:idx val="2"/>
          <c:order val="2"/>
          <c:tx>
            <c:strRef>
              <c:f>Лист1!$D$1</c:f>
              <c:strCache>
                <c:ptCount val="1"/>
                <c:pt idx="0">
                  <c:v>2026г</c:v>
                </c:pt>
              </c:strCache>
            </c:strRef>
          </c:tx>
          <c:spPr>
            <a:solidFill>
              <a:srgbClr val="FFFF66"/>
            </a:solidFill>
            <a:ln>
              <a:noFill/>
            </a:ln>
            <a:effectLst/>
            <a:scene3d>
              <a:camera prst="orthographicFront"/>
              <a:lightRig rig="threePt" dir="t"/>
            </a:scene3d>
            <a:sp3d>
              <a:bevelT w="139700" h="139700" prst="divot"/>
            </a:sp3d>
          </c:spPr>
          <c:invertIfNegative val="0"/>
          <c:dPt>
            <c:idx val="1"/>
            <c:invertIfNegative val="0"/>
            <c:bubble3D val="0"/>
            <c:spPr>
              <a:solidFill>
                <a:srgbClr val="FFCDFB"/>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B-B239-4765-8FC3-FC918FAAEF30}"/>
              </c:ext>
            </c:extLst>
          </c:dPt>
          <c:dPt>
            <c:idx val="2"/>
            <c:invertIfNegative val="0"/>
            <c:bubble3D val="0"/>
            <c:spPr>
              <a:solidFill>
                <a:schemeClr val="accent6">
                  <a:lumMod val="60000"/>
                  <a:lumOff val="4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0-B239-4765-8FC3-FC918FAAEF30}"/>
              </c:ext>
            </c:extLst>
          </c:dPt>
          <c:dPt>
            <c:idx val="3"/>
            <c:invertIfNegative val="0"/>
            <c:bubble3D val="0"/>
            <c:spPr>
              <a:solidFill>
                <a:schemeClr val="accent1">
                  <a:lumMod val="40000"/>
                  <a:lumOff val="6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5-B239-4765-8FC3-FC918FAAEF3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Лист1!$D$2:$D$5</c:f>
              <c:numCache>
                <c:formatCode>General</c:formatCode>
                <c:ptCount val="4"/>
                <c:pt idx="0">
                  <c:v>160042</c:v>
                </c:pt>
                <c:pt idx="1">
                  <c:v>797631</c:v>
                </c:pt>
                <c:pt idx="2">
                  <c:v>112163</c:v>
                </c:pt>
                <c:pt idx="3">
                  <c:v>9585</c:v>
                </c:pt>
              </c:numCache>
            </c:numRef>
          </c:val>
          <c:extLst>
            <c:ext xmlns:c16="http://schemas.microsoft.com/office/drawing/2014/chart" uri="{C3380CC4-5D6E-409C-BE32-E72D297353CC}">
              <c16:uniqueId val="{00000002-B239-4765-8FC3-FC918FAAEF30}"/>
            </c:ext>
          </c:extLst>
        </c:ser>
        <c:ser>
          <c:idx val="3"/>
          <c:order val="3"/>
          <c:tx>
            <c:strRef>
              <c:f>Лист1!$E$1</c:f>
              <c:strCache>
                <c:ptCount val="1"/>
                <c:pt idx="0">
                  <c:v>2027г</c:v>
                </c:pt>
              </c:strCache>
            </c:strRef>
          </c:tx>
          <c:spPr>
            <a:solidFill>
              <a:schemeClr val="accent1">
                <a:lumMod val="60000"/>
                <a:lumOff val="40000"/>
              </a:schemeClr>
            </a:solidFill>
            <a:ln>
              <a:noFill/>
            </a:ln>
            <a:effectLst/>
            <a:scene3d>
              <a:camera prst="orthographicFront"/>
              <a:lightRig rig="threePt" dir="t"/>
            </a:scene3d>
            <a:sp3d>
              <a:bevelT w="139700" h="139700" prst="divot"/>
            </a:sp3d>
          </c:spPr>
          <c:invertIfNegative val="0"/>
          <c:dPt>
            <c:idx val="0"/>
            <c:invertIfNegative val="0"/>
            <c:bubble3D val="0"/>
            <c:spPr>
              <a:solidFill>
                <a:srgbClr val="FFFF66"/>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7-B239-4765-8FC3-FC918FAAEF30}"/>
              </c:ext>
            </c:extLst>
          </c:dPt>
          <c:dPt>
            <c:idx val="1"/>
            <c:invertIfNegative val="0"/>
            <c:bubble3D val="0"/>
            <c:spPr>
              <a:solidFill>
                <a:srgbClr val="FFCDFB"/>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C-B239-4765-8FC3-FC918FAAEF30}"/>
              </c:ext>
            </c:extLst>
          </c:dPt>
          <c:dPt>
            <c:idx val="2"/>
            <c:invertIfNegative val="0"/>
            <c:bubble3D val="0"/>
            <c:spPr>
              <a:solidFill>
                <a:schemeClr val="accent6">
                  <a:lumMod val="60000"/>
                  <a:lumOff val="4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1-B239-4765-8FC3-FC918FAAEF30}"/>
              </c:ext>
            </c:extLst>
          </c:dPt>
          <c:dPt>
            <c:idx val="3"/>
            <c:invertIfNegative val="0"/>
            <c:bubble3D val="0"/>
            <c:spPr>
              <a:solidFill>
                <a:schemeClr val="accent1">
                  <a:lumMod val="40000"/>
                  <a:lumOff val="6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6-B239-4765-8FC3-FC918FAAEF3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Лист1!$E$2:$E$5</c:f>
              <c:numCache>
                <c:formatCode>General</c:formatCode>
                <c:ptCount val="4"/>
                <c:pt idx="0">
                  <c:v>156101</c:v>
                </c:pt>
                <c:pt idx="1">
                  <c:v>751545</c:v>
                </c:pt>
                <c:pt idx="2">
                  <c:v>95436</c:v>
                </c:pt>
                <c:pt idx="3">
                  <c:v>10555</c:v>
                </c:pt>
              </c:numCache>
            </c:numRef>
          </c:val>
          <c:extLst>
            <c:ext xmlns:c16="http://schemas.microsoft.com/office/drawing/2014/chart" uri="{C3380CC4-5D6E-409C-BE32-E72D297353CC}">
              <c16:uniqueId val="{00000003-B239-4765-8FC3-FC918FAAEF30}"/>
            </c:ext>
          </c:extLst>
        </c:ser>
        <c:ser>
          <c:idx val="4"/>
          <c:order val="4"/>
          <c:tx>
            <c:strRef>
              <c:f>Лист1!$F$1</c:f>
              <c:strCache>
                <c:ptCount val="1"/>
                <c:pt idx="0">
                  <c:v>2028г</c:v>
                </c:pt>
              </c:strCache>
            </c:strRef>
          </c:tx>
          <c:spPr>
            <a:solidFill>
              <a:schemeClr val="accent5"/>
            </a:solidFill>
            <a:ln>
              <a:noFill/>
            </a:ln>
            <a:effectLst/>
            <a:sp3d/>
          </c:spPr>
          <c:invertIfNegative val="0"/>
          <c:dPt>
            <c:idx val="0"/>
            <c:invertIfNegative val="0"/>
            <c:bubble3D val="0"/>
            <c:spPr>
              <a:solidFill>
                <a:srgbClr val="FFFF66"/>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8-B239-4765-8FC3-FC918FAAEF30}"/>
              </c:ext>
            </c:extLst>
          </c:dPt>
          <c:dPt>
            <c:idx val="1"/>
            <c:invertIfNegative val="0"/>
            <c:bubble3D val="0"/>
            <c:spPr>
              <a:solidFill>
                <a:srgbClr val="FFCDFB"/>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0D-B239-4765-8FC3-FC918FAAEF30}"/>
              </c:ext>
            </c:extLst>
          </c:dPt>
          <c:dPt>
            <c:idx val="2"/>
            <c:invertIfNegative val="0"/>
            <c:bubble3D val="0"/>
            <c:spPr>
              <a:solidFill>
                <a:schemeClr val="accent6">
                  <a:lumMod val="60000"/>
                  <a:lumOff val="4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2-B239-4765-8FC3-FC918FAAEF30}"/>
              </c:ext>
            </c:extLst>
          </c:dPt>
          <c:dPt>
            <c:idx val="3"/>
            <c:invertIfNegative val="0"/>
            <c:bubble3D val="0"/>
            <c:spPr>
              <a:solidFill>
                <a:schemeClr val="accent1">
                  <a:lumMod val="40000"/>
                  <a:lumOff val="60000"/>
                </a:schemeClr>
              </a:solidFill>
              <a:ln>
                <a:noFill/>
              </a:ln>
              <a:effectLst/>
              <a:scene3d>
                <a:camera prst="orthographicFront"/>
                <a:lightRig rig="threePt" dir="t"/>
              </a:scene3d>
              <a:sp3d>
                <a:bevelT w="139700" h="139700" prst="divot"/>
              </a:sp3d>
            </c:spPr>
            <c:extLst>
              <c:ext xmlns:c16="http://schemas.microsoft.com/office/drawing/2014/chart" uri="{C3380CC4-5D6E-409C-BE32-E72D297353CC}">
                <c16:uniqueId val="{00000017-B239-4765-8FC3-FC918FAAEF3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общегосударственные вопросы</c:v>
                </c:pt>
                <c:pt idx="1">
                  <c:v>социальная сфера</c:v>
                </c:pt>
                <c:pt idx="2">
                  <c:v>экономика</c:v>
                </c:pt>
                <c:pt idx="3">
                  <c:v>прочие расходы</c:v>
                </c:pt>
              </c:strCache>
            </c:strRef>
          </c:cat>
          <c:val>
            <c:numRef>
              <c:f>Лист1!$F$2:$F$5</c:f>
              <c:numCache>
                <c:formatCode>General</c:formatCode>
                <c:ptCount val="4"/>
                <c:pt idx="0">
                  <c:v>136082</c:v>
                </c:pt>
                <c:pt idx="1">
                  <c:v>776979</c:v>
                </c:pt>
                <c:pt idx="2">
                  <c:v>98908</c:v>
                </c:pt>
                <c:pt idx="3">
                  <c:v>8355</c:v>
                </c:pt>
              </c:numCache>
            </c:numRef>
          </c:val>
          <c:extLst>
            <c:ext xmlns:c16="http://schemas.microsoft.com/office/drawing/2014/chart" uri="{C3380CC4-5D6E-409C-BE32-E72D297353CC}">
              <c16:uniqueId val="{00000005-B239-4765-8FC3-FC918FAAEF30}"/>
            </c:ext>
          </c:extLst>
        </c:ser>
        <c:dLbls>
          <c:showLegendKey val="0"/>
          <c:showVal val="1"/>
          <c:showCatName val="0"/>
          <c:showSerName val="0"/>
          <c:showPercent val="0"/>
          <c:showBubbleSize val="0"/>
        </c:dLbls>
        <c:gapWidth val="150"/>
        <c:shape val="box"/>
        <c:axId val="783489944"/>
        <c:axId val="783486704"/>
        <c:axId val="0"/>
      </c:bar3DChart>
      <c:catAx>
        <c:axId val="783489944"/>
        <c:scaling>
          <c:orientation val="minMax"/>
        </c:scaling>
        <c:delete val="1"/>
        <c:axPos val="b"/>
        <c:numFmt formatCode="General" sourceLinked="1"/>
        <c:majorTickMark val="none"/>
        <c:minorTickMark val="none"/>
        <c:tickLblPos val="nextTo"/>
        <c:crossAx val="783486704"/>
        <c:crosses val="autoZero"/>
        <c:auto val="1"/>
        <c:lblAlgn val="ctr"/>
        <c:lblOffset val="100"/>
        <c:noMultiLvlLbl val="0"/>
      </c:catAx>
      <c:valAx>
        <c:axId val="78348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7834899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rgbClr val="FFFF66"/>
              </a:solidFill>
              <a:ln w="19050">
                <a:solidFill>
                  <a:schemeClr val="lt1"/>
                </a:solidFill>
              </a:ln>
              <a:effectLst/>
            </c:spPr>
            <c:extLst>
              <c:ext xmlns:c16="http://schemas.microsoft.com/office/drawing/2014/chart" uri="{C3380CC4-5D6E-409C-BE32-E72D297353CC}">
                <c16:uniqueId val="{00000001-7198-466F-B4F9-81A6FB7099F2}"/>
              </c:ext>
            </c:extLst>
          </c:dPt>
          <c:dPt>
            <c:idx val="1"/>
            <c:bubble3D val="0"/>
            <c:spPr>
              <a:solidFill>
                <a:srgbClr val="FFCDFB"/>
              </a:solidFill>
              <a:ln w="19050">
                <a:solidFill>
                  <a:schemeClr val="lt1"/>
                </a:solidFill>
              </a:ln>
              <a:effectLst/>
            </c:spPr>
            <c:extLst>
              <c:ext xmlns:c16="http://schemas.microsoft.com/office/drawing/2014/chart" uri="{C3380CC4-5D6E-409C-BE32-E72D297353CC}">
                <c16:uniqueId val="{00000002-7198-466F-B4F9-81A6FB7099F2}"/>
              </c:ext>
            </c:extLst>
          </c:dPt>
          <c:dPt>
            <c:idx val="2"/>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3-7198-466F-B4F9-81A6FB7099F2}"/>
              </c:ext>
            </c:extLst>
          </c:dPt>
          <c:dPt>
            <c:idx val="3"/>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4-7198-466F-B4F9-81A6FB7099F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0.127</c:v>
                </c:pt>
                <c:pt idx="1">
                  <c:v>0.64300000000000002</c:v>
                </c:pt>
                <c:pt idx="2">
                  <c:v>0.216</c:v>
                </c:pt>
                <c:pt idx="3">
                  <c:v>1.4E-2</c:v>
                </c:pt>
              </c:numCache>
            </c:numRef>
          </c:val>
          <c:extLst>
            <c:ext xmlns:c16="http://schemas.microsoft.com/office/drawing/2014/chart" uri="{C3380CC4-5D6E-409C-BE32-E72D297353CC}">
              <c16:uniqueId val="{00000000-7198-466F-B4F9-81A6FB7099F2}"/>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rgbClr val="FFFF66"/>
              </a:solidFill>
              <a:ln w="19050">
                <a:solidFill>
                  <a:schemeClr val="lt1"/>
                </a:solidFill>
              </a:ln>
              <a:effectLst/>
            </c:spPr>
            <c:extLst>
              <c:ext xmlns:c16="http://schemas.microsoft.com/office/drawing/2014/chart" uri="{C3380CC4-5D6E-409C-BE32-E72D297353CC}">
                <c16:uniqueId val="{00000001-7215-4CBC-84FB-11CB63135753}"/>
              </c:ext>
            </c:extLst>
          </c:dPt>
          <c:dPt>
            <c:idx val="1"/>
            <c:bubble3D val="0"/>
            <c:spPr>
              <a:solidFill>
                <a:srgbClr val="FFCDFB"/>
              </a:solidFill>
              <a:ln w="19050">
                <a:solidFill>
                  <a:schemeClr val="lt1"/>
                </a:solidFill>
              </a:ln>
              <a:effectLst/>
            </c:spPr>
            <c:extLst>
              <c:ext xmlns:c16="http://schemas.microsoft.com/office/drawing/2014/chart" uri="{C3380CC4-5D6E-409C-BE32-E72D297353CC}">
                <c16:uniqueId val="{00000003-7215-4CBC-84FB-11CB63135753}"/>
              </c:ext>
            </c:extLst>
          </c:dPt>
          <c:dPt>
            <c:idx val="2"/>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5-7215-4CBC-84FB-11CB63135753}"/>
              </c:ext>
            </c:extLst>
          </c:dPt>
          <c:dPt>
            <c:idx val="3"/>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7-7215-4CBC-84FB-11CB63135753}"/>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0.13600000000000001</c:v>
                </c:pt>
                <c:pt idx="1">
                  <c:v>0.72299999999999998</c:v>
                </c:pt>
                <c:pt idx="2">
                  <c:v>0.13</c:v>
                </c:pt>
                <c:pt idx="3">
                  <c:v>1.0999999999999999E-2</c:v>
                </c:pt>
              </c:numCache>
            </c:numRef>
          </c:val>
          <c:extLst>
            <c:ext xmlns:c16="http://schemas.microsoft.com/office/drawing/2014/chart" uri="{C3380CC4-5D6E-409C-BE32-E72D297353CC}">
              <c16:uniqueId val="{00000008-7215-4CBC-84FB-11CB63135753}"/>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rgbClr val="FFFF66"/>
              </a:solidFill>
              <a:ln w="19050">
                <a:solidFill>
                  <a:schemeClr val="lt1"/>
                </a:solidFill>
              </a:ln>
              <a:effectLst/>
            </c:spPr>
            <c:extLst>
              <c:ext xmlns:c16="http://schemas.microsoft.com/office/drawing/2014/chart" uri="{C3380CC4-5D6E-409C-BE32-E72D297353CC}">
                <c16:uniqueId val="{00000001-7E8B-4BBA-B6E9-ABC007B80400}"/>
              </c:ext>
            </c:extLst>
          </c:dPt>
          <c:dPt>
            <c:idx val="1"/>
            <c:bubble3D val="0"/>
            <c:spPr>
              <a:solidFill>
                <a:srgbClr val="FFCDFB"/>
              </a:solidFill>
              <a:ln w="19050">
                <a:solidFill>
                  <a:schemeClr val="lt1"/>
                </a:solidFill>
              </a:ln>
              <a:effectLst/>
            </c:spPr>
            <c:extLst>
              <c:ext xmlns:c16="http://schemas.microsoft.com/office/drawing/2014/chart" uri="{C3380CC4-5D6E-409C-BE32-E72D297353CC}">
                <c16:uniqueId val="{00000003-7E8B-4BBA-B6E9-ABC007B80400}"/>
              </c:ext>
            </c:extLst>
          </c:dPt>
          <c:dPt>
            <c:idx val="2"/>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5-7E8B-4BBA-B6E9-ABC007B80400}"/>
              </c:ext>
            </c:extLst>
          </c:dPt>
          <c:dPt>
            <c:idx val="3"/>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7-7E8B-4BBA-B6E9-ABC007B8040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0.14799999999999999</c:v>
                </c:pt>
                <c:pt idx="1">
                  <c:v>0.73899999999999999</c:v>
                </c:pt>
                <c:pt idx="2">
                  <c:v>0.104</c:v>
                </c:pt>
                <c:pt idx="3">
                  <c:v>8.9999999999999993E-3</c:v>
                </c:pt>
              </c:numCache>
            </c:numRef>
          </c:val>
          <c:extLst>
            <c:ext xmlns:c16="http://schemas.microsoft.com/office/drawing/2014/chart" uri="{C3380CC4-5D6E-409C-BE32-E72D297353CC}">
              <c16:uniqueId val="{00000008-7E8B-4BBA-B6E9-ABC007B80400}"/>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rgbClr val="FFFF66"/>
              </a:solidFill>
              <a:ln w="19050">
                <a:solidFill>
                  <a:schemeClr val="lt1"/>
                </a:solidFill>
              </a:ln>
              <a:effectLst/>
            </c:spPr>
            <c:extLst>
              <c:ext xmlns:c16="http://schemas.microsoft.com/office/drawing/2014/chart" uri="{C3380CC4-5D6E-409C-BE32-E72D297353CC}">
                <c16:uniqueId val="{00000001-3CD3-49F3-BBE0-99B2CD3C3ECF}"/>
              </c:ext>
            </c:extLst>
          </c:dPt>
          <c:dPt>
            <c:idx val="1"/>
            <c:bubble3D val="0"/>
            <c:spPr>
              <a:solidFill>
                <a:srgbClr val="FFCDFB"/>
              </a:solidFill>
              <a:ln w="19050">
                <a:solidFill>
                  <a:schemeClr val="lt1"/>
                </a:solidFill>
              </a:ln>
              <a:effectLst/>
            </c:spPr>
            <c:extLst>
              <c:ext xmlns:c16="http://schemas.microsoft.com/office/drawing/2014/chart" uri="{C3380CC4-5D6E-409C-BE32-E72D297353CC}">
                <c16:uniqueId val="{00000003-3CD3-49F3-BBE0-99B2CD3C3ECF}"/>
              </c:ext>
            </c:extLst>
          </c:dPt>
          <c:dPt>
            <c:idx val="2"/>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5-3CD3-49F3-BBE0-99B2CD3C3ECF}"/>
              </c:ext>
            </c:extLst>
          </c:dPt>
          <c:dPt>
            <c:idx val="3"/>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7-3CD3-49F3-BBE0-99B2CD3C3E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0.154</c:v>
                </c:pt>
                <c:pt idx="1">
                  <c:v>0.74099999999999999</c:v>
                </c:pt>
                <c:pt idx="2">
                  <c:v>9.4E-2</c:v>
                </c:pt>
                <c:pt idx="3">
                  <c:v>1.0999999999999999E-2</c:v>
                </c:pt>
              </c:numCache>
            </c:numRef>
          </c:val>
          <c:extLst>
            <c:ext xmlns:c16="http://schemas.microsoft.com/office/drawing/2014/chart" uri="{C3380CC4-5D6E-409C-BE32-E72D297353CC}">
              <c16:uniqueId val="{00000008-3CD3-49F3-BBE0-99B2CD3C3ECF}"/>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Лист1!$B$1</c:f>
              <c:strCache>
                <c:ptCount val="1"/>
                <c:pt idx="0">
                  <c:v>Продажи</c:v>
                </c:pt>
              </c:strCache>
            </c:strRef>
          </c:tx>
          <c:dPt>
            <c:idx val="0"/>
            <c:bubble3D val="0"/>
            <c:spPr>
              <a:solidFill>
                <a:srgbClr val="FFFF66"/>
              </a:solidFill>
              <a:ln w="19050">
                <a:solidFill>
                  <a:schemeClr val="lt1"/>
                </a:solidFill>
              </a:ln>
              <a:effectLst/>
            </c:spPr>
            <c:extLst>
              <c:ext xmlns:c16="http://schemas.microsoft.com/office/drawing/2014/chart" uri="{C3380CC4-5D6E-409C-BE32-E72D297353CC}">
                <c16:uniqueId val="{00000001-1703-45F7-958C-7574201CE04A}"/>
              </c:ext>
            </c:extLst>
          </c:dPt>
          <c:dPt>
            <c:idx val="1"/>
            <c:bubble3D val="0"/>
            <c:spPr>
              <a:solidFill>
                <a:srgbClr val="FFCDFB"/>
              </a:solidFill>
              <a:ln w="19050">
                <a:solidFill>
                  <a:schemeClr val="lt1"/>
                </a:solidFill>
              </a:ln>
              <a:effectLst/>
            </c:spPr>
            <c:extLst>
              <c:ext xmlns:c16="http://schemas.microsoft.com/office/drawing/2014/chart" uri="{C3380CC4-5D6E-409C-BE32-E72D297353CC}">
                <c16:uniqueId val="{00000003-1703-45F7-958C-7574201CE04A}"/>
              </c:ext>
            </c:extLst>
          </c:dPt>
          <c:dPt>
            <c:idx val="2"/>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5-1703-45F7-958C-7574201CE04A}"/>
              </c:ext>
            </c:extLst>
          </c:dPt>
          <c:dPt>
            <c:idx val="3"/>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7-1703-45F7-958C-7574201CE04A}"/>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Лист1!$A$2:$A$5</c:f>
              <c:strCache>
                <c:ptCount val="4"/>
                <c:pt idx="0">
                  <c:v>Кв. 1</c:v>
                </c:pt>
                <c:pt idx="1">
                  <c:v>Кв. 2</c:v>
                </c:pt>
                <c:pt idx="2">
                  <c:v>Кв. 3</c:v>
                </c:pt>
                <c:pt idx="3">
                  <c:v>Кв. 4</c:v>
                </c:pt>
              </c:strCache>
            </c:strRef>
          </c:cat>
          <c:val>
            <c:numRef>
              <c:f>Лист1!$B$2:$B$5</c:f>
              <c:numCache>
                <c:formatCode>0.00%</c:formatCode>
                <c:ptCount val="4"/>
                <c:pt idx="0">
                  <c:v>0.13300000000000001</c:v>
                </c:pt>
                <c:pt idx="1">
                  <c:v>0.76200000000000001</c:v>
                </c:pt>
                <c:pt idx="2">
                  <c:v>9.7000000000000003E-2</c:v>
                </c:pt>
                <c:pt idx="3">
                  <c:v>8.0000000000000002E-3</c:v>
                </c:pt>
              </c:numCache>
            </c:numRef>
          </c:val>
          <c:extLst>
            <c:ext xmlns:c16="http://schemas.microsoft.com/office/drawing/2014/chart" uri="{C3380CC4-5D6E-409C-BE32-E72D297353CC}">
              <c16:uniqueId val="{00000008-1703-45F7-958C-7574201CE04A}"/>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Лист1!$B$1</c:f>
              <c:strCache>
                <c:ptCount val="1"/>
                <c:pt idx="0">
                  <c:v>программные</c:v>
                </c:pt>
              </c:strCache>
            </c:strRef>
          </c:tx>
          <c:spPr>
            <a:solidFill>
              <a:srgbClr val="CC00FF"/>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939963</c:v>
                </c:pt>
                <c:pt idx="1">
                  <c:v>966246</c:v>
                </c:pt>
                <c:pt idx="2">
                  <c:v>1032587</c:v>
                </c:pt>
                <c:pt idx="3">
                  <c:v>967053</c:v>
                </c:pt>
                <c:pt idx="4">
                  <c:v>988737</c:v>
                </c:pt>
              </c:numCache>
            </c:numRef>
          </c:val>
          <c:shape val="pyramid"/>
          <c:extLst>
            <c:ext xmlns:c16="http://schemas.microsoft.com/office/drawing/2014/chart" uri="{C3380CC4-5D6E-409C-BE32-E72D297353CC}">
              <c16:uniqueId val="{00000000-B320-4DAD-8BEE-E23846D8424E}"/>
            </c:ext>
          </c:extLst>
        </c:ser>
        <c:ser>
          <c:idx val="1"/>
          <c:order val="1"/>
          <c:tx>
            <c:strRef>
              <c:f>Лист1!$C$1</c:f>
              <c:strCache>
                <c:ptCount val="1"/>
                <c:pt idx="0">
                  <c:v>непрограммные</c:v>
                </c:pt>
              </c:strCache>
            </c:strRef>
          </c:tx>
          <c:spPr>
            <a:solidFill>
              <a:srgbClr val="CAFE8A"/>
            </a:solidFill>
            <a:ln>
              <a:noFill/>
            </a:ln>
            <a:effectLst/>
            <a:sp3d/>
          </c:spPr>
          <c:invertIfNegative val="0"/>
          <c:dLbls>
            <c:dLbl>
              <c:idx val="0"/>
              <c:layout>
                <c:manualLayout>
                  <c:x val="1.87499999999999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5DE-49C3-9A92-6C43EEC6B5DC}"/>
                </c:ext>
              </c:extLst>
            </c:dLbl>
            <c:dLbl>
              <c:idx val="1"/>
              <c:layout>
                <c:manualLayout>
                  <c:x val="1.8749999999999999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5DE-49C3-9A92-6C43EEC6B5DC}"/>
                </c:ext>
              </c:extLst>
            </c:dLbl>
            <c:dLbl>
              <c:idx val="2"/>
              <c:layout>
                <c:manualLayout>
                  <c:x val="2.8125000000000056E-2"/>
                  <c:y val="-7.03124956746742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5DE-49C3-9A92-6C43EEC6B5DC}"/>
                </c:ext>
              </c:extLst>
            </c:dLbl>
            <c:dLbl>
              <c:idx val="3"/>
              <c:layout>
                <c:manualLayout>
                  <c:x val="2.8125000000000001E-2"/>
                  <c:y val="-7.031249567467423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5DE-49C3-9A92-6C43EEC6B5DC}"/>
                </c:ext>
              </c:extLst>
            </c:dLbl>
            <c:dLbl>
              <c:idx val="4"/>
              <c:layout>
                <c:manualLayout>
                  <c:x val="3.2812499999999883E-2"/>
                  <c:y val="-1.17187492791123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5DE-49C3-9A92-6C43EEC6B5D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2024г</c:v>
                </c:pt>
                <c:pt idx="1">
                  <c:v>2025г</c:v>
                </c:pt>
                <c:pt idx="2">
                  <c:v>2026г</c:v>
                </c:pt>
                <c:pt idx="3">
                  <c:v>2027г</c:v>
                </c:pt>
                <c:pt idx="4">
                  <c:v>2028г</c:v>
                </c:pt>
              </c:strCache>
            </c:strRef>
          </c:cat>
          <c:val>
            <c:numRef>
              <c:f>Лист1!$C$2:$C$6</c:f>
              <c:numCache>
                <c:formatCode>General</c:formatCode>
                <c:ptCount val="5"/>
                <c:pt idx="0">
                  <c:v>41324</c:v>
                </c:pt>
                <c:pt idx="1">
                  <c:v>46775</c:v>
                </c:pt>
                <c:pt idx="2">
                  <c:v>46834</c:v>
                </c:pt>
                <c:pt idx="3">
                  <c:v>46584</c:v>
                </c:pt>
                <c:pt idx="4">
                  <c:v>31587</c:v>
                </c:pt>
              </c:numCache>
            </c:numRef>
          </c:val>
          <c:shape val="pyramid"/>
          <c:extLst>
            <c:ext xmlns:c16="http://schemas.microsoft.com/office/drawing/2014/chart" uri="{C3380CC4-5D6E-409C-BE32-E72D297353CC}">
              <c16:uniqueId val="{00000001-B320-4DAD-8BEE-E23846D8424E}"/>
            </c:ext>
          </c:extLst>
        </c:ser>
        <c:ser>
          <c:idx val="2"/>
          <c:order val="2"/>
          <c:tx>
            <c:strRef>
              <c:f>Лист1!$D$1</c:f>
              <c:strCache>
                <c:ptCount val="1"/>
                <c:pt idx="0">
                  <c:v>Столбец1</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2024г</c:v>
                </c:pt>
                <c:pt idx="1">
                  <c:v>2025г</c:v>
                </c:pt>
                <c:pt idx="2">
                  <c:v>2026г</c:v>
                </c:pt>
                <c:pt idx="3">
                  <c:v>2027г</c:v>
                </c:pt>
                <c:pt idx="4">
                  <c:v>2028г</c:v>
                </c:pt>
              </c:strCache>
            </c:strRef>
          </c:cat>
          <c:val>
            <c:numRef>
              <c:f>Лист1!$D$2:$D$6</c:f>
              <c:numCache>
                <c:formatCode>General</c:formatCode>
                <c:ptCount val="5"/>
              </c:numCache>
            </c:numRef>
          </c:val>
          <c:extLst>
            <c:ext xmlns:c16="http://schemas.microsoft.com/office/drawing/2014/chart" uri="{C3380CC4-5D6E-409C-BE32-E72D297353CC}">
              <c16:uniqueId val="{00000000-75DE-49C3-9A92-6C43EEC6B5DC}"/>
            </c:ext>
          </c:extLst>
        </c:ser>
        <c:dLbls>
          <c:showLegendKey val="0"/>
          <c:showVal val="1"/>
          <c:showCatName val="0"/>
          <c:showSerName val="0"/>
          <c:showPercent val="0"/>
          <c:showBubbleSize val="0"/>
        </c:dLbls>
        <c:gapWidth val="150"/>
        <c:shape val="box"/>
        <c:axId val="483299600"/>
        <c:axId val="483300320"/>
        <c:axId val="521926672"/>
      </c:bar3DChart>
      <c:catAx>
        <c:axId val="4832996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83300320"/>
        <c:crosses val="autoZero"/>
        <c:auto val="1"/>
        <c:lblAlgn val="ctr"/>
        <c:lblOffset val="100"/>
        <c:noMultiLvlLbl val="0"/>
      </c:catAx>
      <c:valAx>
        <c:axId val="48330032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483299600"/>
        <c:crosses val="autoZero"/>
        <c:crossBetween val="between"/>
      </c:valAx>
      <c:serAx>
        <c:axId val="521926672"/>
        <c:scaling>
          <c:orientation val="minMax"/>
        </c:scaling>
        <c:delete val="1"/>
        <c:axPos val="b"/>
        <c:majorTickMark val="none"/>
        <c:minorTickMark val="none"/>
        <c:tickLblPos val="nextTo"/>
        <c:crossAx val="483300320"/>
        <c:crosses val="autoZero"/>
      </c:ser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gradFill>
              <a:gsLst>
                <a:gs pos="100000">
                  <a:schemeClr val="accent1">
                    <a:alpha val="0"/>
                  </a:schemeClr>
                </a:gs>
                <a:gs pos="50000">
                  <a:schemeClr val="accent1"/>
                </a:gs>
              </a:gsLst>
              <a:lin ang="5400000" scaled="0"/>
            </a:gradFill>
            <a:ln>
              <a:noFill/>
            </a:ln>
            <a:effectLst/>
            <a:sp3d/>
          </c:spPr>
          <c:invertIfNegative val="0"/>
          <c:dLbls>
            <c:dLbl>
              <c:idx val="0"/>
              <c:layout>
                <c:manualLayout>
                  <c:x val="4.6874999999999998E-3"/>
                  <c:y val="-2.42049761237922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31C-4341-9D19-E519B5A2FCA8}"/>
                </c:ext>
              </c:extLst>
            </c:dLbl>
            <c:dLbl>
              <c:idx val="1"/>
              <c:layout>
                <c:manualLayout>
                  <c:x val="4.6874999999999426E-3"/>
                  <c:y val="-4.84099522475845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31C-4341-9D19-E519B5A2FCA8}"/>
                </c:ext>
              </c:extLst>
            </c:dLbl>
            <c:dLbl>
              <c:idx val="2"/>
              <c:layout>
                <c:manualLayout>
                  <c:x val="1.2499999999999943E-2"/>
                  <c:y val="-2.42049761237922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31C-4341-9D19-E519B5A2FCA8}"/>
                </c:ext>
              </c:extLst>
            </c:dLbl>
            <c:dLbl>
              <c:idx val="3"/>
              <c:layout>
                <c:manualLayout>
                  <c:x val="1.8749999999999999E-2"/>
                  <c:y val="-4.03416268729870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31C-4341-9D19-E519B5A2FCA8}"/>
                </c:ext>
              </c:extLst>
            </c:dLbl>
            <c:dLbl>
              <c:idx val="4"/>
              <c:layout>
                <c:manualLayout>
                  <c:x val="1.4062499999999886E-2"/>
                  <c:y val="-4.03416268729870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31C-4341-9D19-E519B5A2FCA8}"/>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596397</c:v>
                </c:pt>
                <c:pt idx="1">
                  <c:v>689903</c:v>
                </c:pt>
                <c:pt idx="2">
                  <c:v>773162</c:v>
                </c:pt>
                <c:pt idx="3">
                  <c:v>727271</c:v>
                </c:pt>
                <c:pt idx="4">
                  <c:v>756255</c:v>
                </c:pt>
              </c:numCache>
            </c:numRef>
          </c:val>
          <c:shape val="cylinder"/>
          <c:extLst>
            <c:ext xmlns:c16="http://schemas.microsoft.com/office/drawing/2014/chart" uri="{C3380CC4-5D6E-409C-BE32-E72D297353CC}">
              <c16:uniqueId val="{00000000-9C4D-4FBD-8E1D-2442D73B237B}"/>
            </c:ext>
          </c:extLst>
        </c:ser>
        <c:dLbls>
          <c:showLegendKey val="0"/>
          <c:showVal val="1"/>
          <c:showCatName val="0"/>
          <c:showSerName val="0"/>
          <c:showPercent val="0"/>
          <c:showBubbleSize val="0"/>
        </c:dLbls>
        <c:gapWidth val="150"/>
        <c:gapDepth val="0"/>
        <c:shape val="box"/>
        <c:axId val="201967104"/>
        <c:axId val="201968640"/>
        <c:axId val="0"/>
      </c:bar3DChart>
      <c:catAx>
        <c:axId val="2019671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1968640"/>
        <c:crosses val="autoZero"/>
        <c:auto val="1"/>
        <c:lblAlgn val="ctr"/>
        <c:lblOffset val="100"/>
        <c:noMultiLvlLbl val="0"/>
      </c:catAx>
      <c:valAx>
        <c:axId val="201968640"/>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196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chemeClr val="bg2">
                <a:lumMod val="75000"/>
              </a:schemeClr>
            </a:soli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2719</c:v>
                </c:pt>
                <c:pt idx="1">
                  <c:v>5824</c:v>
                </c:pt>
                <c:pt idx="2">
                  <c:v>3559</c:v>
                </c:pt>
                <c:pt idx="3">
                  <c:v>4151</c:v>
                </c:pt>
                <c:pt idx="4">
                  <c:v>1950</c:v>
                </c:pt>
              </c:numCache>
            </c:numRef>
          </c:val>
          <c:shape val="pyramid"/>
          <c:extLst>
            <c:ext xmlns:c16="http://schemas.microsoft.com/office/drawing/2014/chart" uri="{C3380CC4-5D6E-409C-BE32-E72D297353CC}">
              <c16:uniqueId val="{00000000-1970-4DC2-B0A9-130D9D39721A}"/>
            </c:ext>
          </c:extLst>
        </c:ser>
        <c:dLbls>
          <c:showLegendKey val="0"/>
          <c:showVal val="1"/>
          <c:showCatName val="0"/>
          <c:showSerName val="0"/>
          <c:showPercent val="0"/>
          <c:showBubbleSize val="0"/>
        </c:dLbls>
        <c:gapWidth val="150"/>
        <c:shape val="box"/>
        <c:axId val="204051200"/>
        <c:axId val="204052736"/>
        <c:axId val="0"/>
      </c:bar3DChart>
      <c:catAx>
        <c:axId val="20405120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04052736"/>
        <c:crosses val="autoZero"/>
        <c:auto val="1"/>
        <c:lblAlgn val="ctr"/>
        <c:lblOffset val="100"/>
        <c:noMultiLvlLbl val="0"/>
      </c:catAx>
      <c:valAx>
        <c:axId val="20405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crossAx val="204051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rgbClr val="CAFE8A"/>
            </a:solidFill>
            <a:ln>
              <a:noFill/>
            </a:ln>
            <a:effectLst/>
            <a:sp3d/>
          </c:spPr>
          <c:invertIfNegative val="0"/>
          <c:dLbls>
            <c:spPr>
              <a:noFill/>
              <a:ln>
                <a:noFill/>
              </a:ln>
              <a:effectLst/>
            </c:spPr>
            <c:txPr>
              <a:bodyPr wrap="square" lIns="38100" tIns="19050" rIns="38100" bIns="19050" anchor="ctr">
                <a:spAutoFit/>
              </a:bodyPr>
              <a:lstStyle/>
              <a:p>
                <a:pPr>
                  <a:defRPr>
                    <a:solidFill>
                      <a:schemeClr val="tx1">
                        <a:lumMod val="95000"/>
                        <a:lumOff val="5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149654</c:v>
                </c:pt>
                <c:pt idx="1">
                  <c:v>159868</c:v>
                </c:pt>
                <c:pt idx="2">
                  <c:v>163152</c:v>
                </c:pt>
                <c:pt idx="3">
                  <c:v>158035</c:v>
                </c:pt>
                <c:pt idx="4">
                  <c:v>149884</c:v>
                </c:pt>
              </c:numCache>
            </c:numRef>
          </c:val>
          <c:shape val="cylinder"/>
          <c:extLst>
            <c:ext xmlns:c16="http://schemas.microsoft.com/office/drawing/2014/chart" uri="{C3380CC4-5D6E-409C-BE32-E72D297353CC}">
              <c16:uniqueId val="{00000000-FE37-4841-92FB-285366A27950}"/>
            </c:ext>
          </c:extLst>
        </c:ser>
        <c:dLbls>
          <c:showLegendKey val="0"/>
          <c:showVal val="1"/>
          <c:showCatName val="0"/>
          <c:showSerName val="0"/>
          <c:showPercent val="0"/>
          <c:showBubbleSize val="0"/>
        </c:dLbls>
        <c:gapWidth val="150"/>
        <c:shape val="box"/>
        <c:axId val="205057024"/>
        <c:axId val="205075200"/>
        <c:axId val="0"/>
      </c:bar3DChart>
      <c:catAx>
        <c:axId val="2050570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cap="none" spc="0" normalizeH="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5075200"/>
        <c:crosses val="autoZero"/>
        <c:auto val="1"/>
        <c:lblAlgn val="ctr"/>
        <c:lblOffset val="100"/>
        <c:noMultiLvlLbl val="0"/>
      </c:catAx>
      <c:valAx>
        <c:axId val="205075200"/>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ru-RU"/>
          </a:p>
        </c:txPr>
        <c:crossAx val="2050570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Лист1!$B$1</c:f>
              <c:strCache>
                <c:ptCount val="1"/>
                <c:pt idx="0">
                  <c:v>Ряд 1</c:v>
                </c:pt>
              </c:strCache>
            </c:strRef>
          </c:tx>
          <c:spPr>
            <a:solidFill>
              <a:srgbClr val="CAFE8A"/>
            </a:solidFill>
            <a:ln>
              <a:noFill/>
            </a:ln>
            <a:effectLst>
              <a:outerShdw blurRad="57150" dist="19050" dir="5400000" algn="ctr" rotWithShape="0">
                <a:srgbClr val="000000">
                  <a:alpha val="63000"/>
                </a:srgbClr>
              </a:outerShdw>
            </a:effectLst>
            <a:sp3d/>
          </c:spPr>
          <c:invertIfNegative val="0"/>
          <c:dLbls>
            <c:spPr>
              <a:noFill/>
              <a:ln>
                <a:noFill/>
              </a:ln>
              <a:effectLst/>
            </c:spPr>
            <c:txPr>
              <a:bodyPr wrap="square" lIns="38100" tIns="19050" rIns="38100" bIns="19050" anchor="ctr">
                <a:spAutoFit/>
              </a:bodyPr>
              <a:lstStyle/>
              <a:p>
                <a:pPr>
                  <a:defRPr>
                    <a:solidFill>
                      <a:schemeClr val="tx1">
                        <a:lumMod val="95000"/>
                        <a:lumOff val="5000"/>
                      </a:schemeClr>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Лист1!$A$2:$A$6</c:f>
              <c:strCache>
                <c:ptCount val="5"/>
                <c:pt idx="0">
                  <c:v>2024г</c:v>
                </c:pt>
                <c:pt idx="1">
                  <c:v>2025г</c:v>
                </c:pt>
                <c:pt idx="2">
                  <c:v>2026г</c:v>
                </c:pt>
                <c:pt idx="3">
                  <c:v>2027г</c:v>
                </c:pt>
                <c:pt idx="4">
                  <c:v>2028г</c:v>
                </c:pt>
              </c:strCache>
            </c:strRef>
          </c:cat>
          <c:val>
            <c:numRef>
              <c:f>Лист1!$B$2:$B$6</c:f>
              <c:numCache>
                <c:formatCode>General</c:formatCode>
                <c:ptCount val="5"/>
                <c:pt idx="0">
                  <c:v>191193</c:v>
                </c:pt>
                <c:pt idx="1">
                  <c:v>110651</c:v>
                </c:pt>
                <c:pt idx="2">
                  <c:v>92713</c:v>
                </c:pt>
                <c:pt idx="3">
                  <c:v>77596</c:v>
                </c:pt>
                <c:pt idx="4">
                  <c:v>80647</c:v>
                </c:pt>
              </c:numCache>
            </c:numRef>
          </c:val>
          <c:shape val="pyramid"/>
          <c:extLst>
            <c:ext xmlns:c16="http://schemas.microsoft.com/office/drawing/2014/chart" uri="{C3380CC4-5D6E-409C-BE32-E72D297353CC}">
              <c16:uniqueId val="{00000000-EFA1-4304-88C5-A14F06900DD6}"/>
            </c:ext>
          </c:extLst>
        </c:ser>
        <c:dLbls>
          <c:showLegendKey val="0"/>
          <c:showVal val="1"/>
          <c:showCatName val="0"/>
          <c:showSerName val="0"/>
          <c:showPercent val="0"/>
          <c:showBubbleSize val="0"/>
        </c:dLbls>
        <c:gapWidth val="150"/>
        <c:shape val="box"/>
        <c:axId val="253043456"/>
        <c:axId val="253044992"/>
        <c:axId val="0"/>
      </c:bar3DChart>
      <c:catAx>
        <c:axId val="253043456"/>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crossAx val="253044992"/>
        <c:crosses val="autoZero"/>
        <c:auto val="1"/>
        <c:lblAlgn val="ctr"/>
        <c:lblOffset val="100"/>
        <c:noMultiLvlLbl val="0"/>
      </c:catAx>
      <c:valAx>
        <c:axId val="25304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002060"/>
                </a:solidFill>
                <a:latin typeface="Times New Roman" panose="02020603050405020304" pitchFamily="18" charset="0"/>
                <a:ea typeface="+mn-ea"/>
                <a:cs typeface="Times New Roman" panose="02020603050405020304" pitchFamily="18" charset="0"/>
              </a:defRPr>
            </a:pPr>
            <a:endParaRPr lang="ru-RU"/>
          </a:p>
        </c:txPr>
        <c:crossAx val="2530434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30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8.xml><?xml version="1.0" encoding="utf-8"?>
<cs:chartStyle xmlns:cs="http://schemas.microsoft.com/office/drawing/2012/chartStyle" xmlns:a="http://schemas.openxmlformats.org/drawingml/2006/main" id="293">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cs:spPr>
  </cs:dataPoint>
  <cs:dataPoint3D>
    <cs:lnRef idx="0"/>
    <cs:fillRef idx="0">
      <cs:styleClr val="auto"/>
    </cs:fillRef>
    <cs:effectRef idx="0"/>
    <cs:fontRef idx="minor">
      <a:schemeClr val="tx1"/>
    </cs:fontRef>
    <cs:spPr>
      <a:gradFill>
        <a:gsLst>
          <a:gs pos="100000">
            <a:schemeClr val="phClr">
              <a:alpha val="0"/>
            </a:schemeClr>
          </a:gs>
          <a:gs pos="50000">
            <a:schemeClr val="phClr"/>
          </a:gs>
        </a:gsLst>
        <a:lin ang="5400000" scaled="0"/>
      </a:gradFill>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styleClr val="auto"/>
    </cs:lnRef>
    <cs:fillRef idx="0">
      <cs:styleClr val="auto"/>
    </cs:fillRef>
    <cs:effectRef idx="0"/>
    <cs:fontRef idx="minor">
      <a:schemeClr val="dk1"/>
    </cs:fontRef>
    <cs:spPr>
      <a:gradFill flip="none" rotWithShape="1">
        <a:gsLst>
          <a:gs pos="0">
            <a:schemeClr val="phClr"/>
          </a:gs>
          <a:gs pos="75000">
            <a:schemeClr val="phClr">
              <a:lumMod val="60000"/>
              <a:lumOff val="40000"/>
            </a:schemeClr>
          </a:gs>
          <a:gs pos="51000">
            <a:schemeClr val="phClr">
              <a:alpha val="75000"/>
            </a:schemeClr>
          </a:gs>
          <a:gs pos="100000">
            <a:schemeClr val="phClr">
              <a:lumMod val="20000"/>
              <a:lumOff val="80000"/>
              <a:alpha val="15000"/>
            </a:schemeClr>
          </a:gs>
        </a:gsLst>
        <a:lin ang="5400000" scaled="0"/>
      </a:gradFill>
      <a:ln w="9525" cap="flat" cmpd="sng" algn="ctr">
        <a:solidFill>
          <a:schemeClr val="phClr">
            <a:shade val="95000"/>
          </a:scheme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cap="flat" cmpd="sng" algn="ctr">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tx1"/>
    </cs:fontRef>
    <cs:spPr>
      <a:ln w="9525" cap="flat" cmpd="sng" algn="ctr">
        <a:solidFill>
          <a:schemeClr val="tx1">
            <a:lumMod val="5000"/>
            <a:lumOff val="9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headEnd type="none" w="sm" len="sm"/>
        <a:tailEnd type="none" w="sm" len="sm"/>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spc="5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_rels/data13.xml.rels><?xml version="1.0" encoding="UTF-8" standalone="yes"?>
<Relationships xmlns="http://schemas.openxmlformats.org/package/2006/relationships"><Relationship Id="rId1" Type="http://schemas.openxmlformats.org/officeDocument/2006/relationships/image" Target="../media/image50.png"/></Relationships>
</file>

<file path=ppt/diagrams/_rels/data1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diagrams/_rels/data1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image" Target="../media/image101.png"/></Relationships>
</file>

<file path=ppt/diagrams/_rels/data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image" Target="../media/image104.png"/></Relationships>
</file>

<file path=ppt/diagrams/_rels/data21.xml.rels><?xml version="1.0" encoding="UTF-8" standalone="yes"?>
<Relationships xmlns="http://schemas.openxmlformats.org/package/2006/relationships"><Relationship Id="rId1" Type="http://schemas.openxmlformats.org/officeDocument/2006/relationships/image" Target="../media/image107.png"/></Relationships>
</file>

<file path=ppt/diagrams/_rels/data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50.png"/></Relationships>
</file>

<file path=ppt/diagrams/_rels/drawing1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diagrams/_rels/drawing1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image" Target="../media/image101.png"/></Relationships>
</file>

<file path=ppt/diagrams/_rels/drawing2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image" Target="../media/image104.png"/></Relationships>
</file>

<file path=ppt/diagrams/_rels/drawing21.xml.rels><?xml version="1.0" encoding="UTF-8" standalone="yes"?>
<Relationships xmlns="http://schemas.openxmlformats.org/package/2006/relationships"><Relationship Id="rId1" Type="http://schemas.openxmlformats.org/officeDocument/2006/relationships/image" Target="../media/image107.png"/></Relationships>
</file>

<file path=ppt/diagrams/_rels/drawing2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0FBDCE-7ED5-44C1-8042-B3C5D5F4C3B6}" type="doc">
      <dgm:prSet loTypeId="urn:microsoft.com/office/officeart/2005/8/layout/hList3" loCatId="list" qsTypeId="urn:microsoft.com/office/officeart/2005/8/quickstyle/3d2#1" qsCatId="3D" csTypeId="urn:microsoft.com/office/officeart/2005/8/colors/colorful4" csCatId="colorful" phldr="1"/>
      <dgm:spPr/>
      <dgm:t>
        <a:bodyPr/>
        <a:lstStyle/>
        <a:p>
          <a:endParaRPr lang="ru-RU"/>
        </a:p>
      </dgm:t>
    </dgm:pt>
    <dgm:pt modelId="{6426EBF2-42C8-4CA0-BF51-29E5162E35BD}">
      <dgm:prSet phldrT="[Текст]" custT="1"/>
      <dgm:spPr>
        <a:solidFill>
          <a:srgbClr val="FFFF00"/>
        </a:solidFill>
      </dgm:spPr>
      <dgm:t>
        <a:bodyPr/>
        <a:lstStyle/>
        <a:p>
          <a:r>
            <a:rPr lang="ru-RU" sz="1100" b="1" dirty="0">
              <a:solidFill>
                <a:srgbClr val="652B91"/>
              </a:solidFill>
              <a:latin typeface="Times New Roman" panose="02020603050405020304" pitchFamily="18" charset="0"/>
              <a:cs typeface="Times New Roman" panose="02020603050405020304" pitchFamily="18" charset="0"/>
            </a:rPr>
            <a:t>Источники финансирования дефицита бюджета</a:t>
          </a:r>
        </a:p>
      </dgm:t>
    </dgm:pt>
    <dgm:pt modelId="{179EC476-F488-4165-AD78-C0A9199F95E8}" type="parTrans" cxnId="{4354ADA2-BC76-4A49-BCDF-967FA5EF4E78}">
      <dgm:prSet/>
      <dgm:spPr/>
      <dgm:t>
        <a:bodyPr/>
        <a:lstStyle/>
        <a:p>
          <a:endParaRPr lang="ru-RU"/>
        </a:p>
      </dgm:t>
    </dgm:pt>
    <dgm:pt modelId="{2F101535-A943-48D1-AFAB-76F631FEBE21}" type="sibTrans" cxnId="{4354ADA2-BC76-4A49-BCDF-967FA5EF4E78}">
      <dgm:prSet/>
      <dgm:spPr/>
      <dgm:t>
        <a:bodyPr/>
        <a:lstStyle/>
        <a:p>
          <a:endParaRPr lang="ru-RU"/>
        </a:p>
      </dgm:t>
    </dgm:pt>
    <dgm:pt modelId="{747424CC-9FAF-451B-A723-1FEEA92AE999}">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Муниципальные займы, </a:t>
          </a: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осуществляемые путем выпуска ценных бумаг от имени муниципального образования</a:t>
          </a: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4A90924C-636F-4425-AEBF-3832FDD6B623}" type="parTrans" cxnId="{449050FF-7AEC-4412-AA4C-B0FBADC3A34A}">
      <dgm:prSet/>
      <dgm:spPr/>
      <dgm:t>
        <a:bodyPr/>
        <a:lstStyle/>
        <a:p>
          <a:endParaRPr lang="ru-RU"/>
        </a:p>
      </dgm:t>
    </dgm:pt>
    <dgm:pt modelId="{B83C0884-CAA1-4D97-B19D-68C389737AE4}" type="sibTrans" cxnId="{449050FF-7AEC-4412-AA4C-B0FBADC3A34A}">
      <dgm:prSet/>
      <dgm:spPr/>
      <dgm:t>
        <a:bodyPr/>
        <a:lstStyle/>
        <a:p>
          <a:endParaRPr lang="ru-RU"/>
        </a:p>
      </dgm:t>
    </dgm:pt>
    <dgm:pt modelId="{BFE925A7-99FC-4E8F-8FDD-37E8349AB58F}">
      <dgm:prSet phldrT="[Текст]" custT="1"/>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Бюджетные кредиты,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полученные от бюджетов других уровней бюджетной системы</a:t>
          </a:r>
        </a:p>
      </dgm:t>
    </dgm:pt>
    <dgm:pt modelId="{F5E489D9-D197-46FA-AA54-3E52C7C6E389}" type="parTrans" cxnId="{B0C9BF0C-1C11-4F48-9DFC-3848178650D3}">
      <dgm:prSet/>
      <dgm:spPr/>
      <dgm:t>
        <a:bodyPr/>
        <a:lstStyle/>
        <a:p>
          <a:endParaRPr lang="ru-RU"/>
        </a:p>
      </dgm:t>
    </dgm:pt>
    <dgm:pt modelId="{990294C2-BA9C-457B-9C4D-52F8BFC30AD2}" type="sibTrans" cxnId="{B0C9BF0C-1C11-4F48-9DFC-3848178650D3}">
      <dgm:prSet/>
      <dgm:spPr/>
      <dgm:t>
        <a:bodyPr/>
        <a:lstStyle/>
        <a:p>
          <a:endParaRPr lang="ru-RU"/>
        </a:p>
      </dgm:t>
    </dgm:pt>
    <dgm:pt modelId="{66E377FE-919E-4593-BEC2-9FB0FCC34B76}">
      <dgm:prSet phldrT="[Текст]" custT="1"/>
      <dgm:spPr>
        <a:solidFill>
          <a:schemeClr val="accent1">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Изменение остатков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средств на счетах по учету средств местного бюджета</a:t>
          </a:r>
        </a:p>
      </dgm:t>
    </dgm:pt>
    <dgm:pt modelId="{E4CEEC80-5E7F-4448-B8B1-83C3B1C415C0}" type="parTrans" cxnId="{CD430E90-C96F-43D1-99C0-03FAD757394D}">
      <dgm:prSet/>
      <dgm:spPr/>
      <dgm:t>
        <a:bodyPr/>
        <a:lstStyle/>
        <a:p>
          <a:endParaRPr lang="ru-RU"/>
        </a:p>
      </dgm:t>
    </dgm:pt>
    <dgm:pt modelId="{E463D007-A834-4AD8-ADCE-403BED958847}" type="sibTrans" cxnId="{CD430E90-C96F-43D1-99C0-03FAD757394D}">
      <dgm:prSet/>
      <dgm:spPr/>
      <dgm:t>
        <a:bodyPr/>
        <a:lstStyle/>
        <a:p>
          <a:endParaRPr lang="ru-RU"/>
        </a:p>
      </dgm:t>
    </dgm:pt>
    <dgm:pt modelId="{7BBA6B21-3F3D-4527-A966-013DFC1405E5}">
      <dgm:prSet phldrT="[Текст]" custT="1"/>
      <dgm:spPr>
        <a:solidFill>
          <a:srgbClr val="00FFFF"/>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Кредиты</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полученные от кредитных организаций</a:t>
          </a:r>
        </a:p>
      </dgm:t>
    </dgm:pt>
    <dgm:pt modelId="{1FC6C65C-9D3A-45EE-90D4-6EF2166C5E87}" type="parTrans" cxnId="{E2042C2F-B9DA-4060-8AC9-FBB8C63E5CC5}">
      <dgm:prSet/>
      <dgm:spPr/>
      <dgm:t>
        <a:bodyPr/>
        <a:lstStyle/>
        <a:p>
          <a:endParaRPr lang="ru-RU"/>
        </a:p>
      </dgm:t>
    </dgm:pt>
    <dgm:pt modelId="{9B4610BF-43B5-442C-B98B-6615952C0798}" type="sibTrans" cxnId="{E2042C2F-B9DA-4060-8AC9-FBB8C63E5CC5}">
      <dgm:prSet/>
      <dgm:spPr/>
      <dgm:t>
        <a:bodyPr/>
        <a:lstStyle/>
        <a:p>
          <a:endParaRPr lang="ru-RU"/>
        </a:p>
      </dgm:t>
    </dgm:pt>
    <dgm:pt modelId="{1EB12404-3D8D-4752-848A-4D7EE3B9AB74}">
      <dgm:prSet phldrT="[Текст]" custT="1"/>
      <dgm:spPr>
        <a:solidFill>
          <a:schemeClr val="accent2">
            <a:lumMod val="60000"/>
            <a:lumOff val="40000"/>
          </a:schemeClr>
        </a:solidFill>
      </dgm:spPr>
      <dgm:t>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Поступления от продажи имущества, </a:t>
          </a: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находящегося в муниципальной собственности</a:t>
          </a:r>
        </a:p>
      </dgm:t>
    </dgm:pt>
    <dgm:pt modelId="{747BCDBC-7825-437A-A272-8C98F0E61D97}" type="parTrans" cxnId="{BA3006F4-4B96-4B55-BE5D-8F8B6EC76B22}">
      <dgm:prSet/>
      <dgm:spPr/>
      <dgm:t>
        <a:bodyPr/>
        <a:lstStyle/>
        <a:p>
          <a:endParaRPr lang="ru-RU"/>
        </a:p>
      </dgm:t>
    </dgm:pt>
    <dgm:pt modelId="{BE2302D3-9653-43B9-B4E7-50C78464ACA0}" type="sibTrans" cxnId="{BA3006F4-4B96-4B55-BE5D-8F8B6EC76B22}">
      <dgm:prSet/>
      <dgm:spPr/>
      <dgm:t>
        <a:bodyPr/>
        <a:lstStyle/>
        <a:p>
          <a:endParaRPr lang="ru-RU"/>
        </a:p>
      </dgm:t>
    </dgm:pt>
    <dgm:pt modelId="{9372ED3E-6CFF-4E3D-9251-3228CA82B22B}" type="pres">
      <dgm:prSet presAssocID="{8E0FBDCE-7ED5-44C1-8042-B3C5D5F4C3B6}" presName="composite" presStyleCnt="0">
        <dgm:presLayoutVars>
          <dgm:chMax val="1"/>
          <dgm:dir/>
          <dgm:resizeHandles val="exact"/>
        </dgm:presLayoutVars>
      </dgm:prSet>
      <dgm:spPr/>
    </dgm:pt>
    <dgm:pt modelId="{01769BF3-8BF9-4E0F-A5F3-DCB8842C89E7}" type="pres">
      <dgm:prSet presAssocID="{6426EBF2-42C8-4CA0-BF51-29E5162E35BD}" presName="roof" presStyleLbl="dkBgShp" presStyleIdx="0" presStyleCnt="2" custLinFactNeighborX="5013" custLinFactNeighborY="-10071"/>
      <dgm:spPr/>
    </dgm:pt>
    <dgm:pt modelId="{734F3D74-36BD-436E-BBE3-839182BFD858}" type="pres">
      <dgm:prSet presAssocID="{6426EBF2-42C8-4CA0-BF51-29E5162E35BD}" presName="pillars" presStyleCnt="0"/>
      <dgm:spPr/>
    </dgm:pt>
    <dgm:pt modelId="{2628675E-8983-4854-BC15-93B3F7B26161}" type="pres">
      <dgm:prSet presAssocID="{6426EBF2-42C8-4CA0-BF51-29E5162E35BD}" presName="pillar1" presStyleLbl="node1" presStyleIdx="0" presStyleCnt="5">
        <dgm:presLayoutVars>
          <dgm:bulletEnabled val="1"/>
        </dgm:presLayoutVars>
      </dgm:prSet>
      <dgm:spPr/>
    </dgm:pt>
    <dgm:pt modelId="{E0A2A43C-8ED3-42F6-8AA6-0093454C931E}" type="pres">
      <dgm:prSet presAssocID="{BFE925A7-99FC-4E8F-8FDD-37E8349AB58F}" presName="pillarX" presStyleLbl="node1" presStyleIdx="1" presStyleCnt="5" custScaleX="92010">
        <dgm:presLayoutVars>
          <dgm:bulletEnabled val="1"/>
        </dgm:presLayoutVars>
      </dgm:prSet>
      <dgm:spPr/>
    </dgm:pt>
    <dgm:pt modelId="{5460E968-68B4-4403-BCC4-EF1576BA26FA}" type="pres">
      <dgm:prSet presAssocID="{7BBA6B21-3F3D-4527-A966-013DFC1405E5}" presName="pillarX" presStyleLbl="node1" presStyleIdx="2" presStyleCnt="5" custScaleX="79527">
        <dgm:presLayoutVars>
          <dgm:bulletEnabled val="1"/>
        </dgm:presLayoutVars>
      </dgm:prSet>
      <dgm:spPr/>
    </dgm:pt>
    <dgm:pt modelId="{A5A1CEA9-D7FB-4FEB-B52C-1538AD6E5002}" type="pres">
      <dgm:prSet presAssocID="{66E377FE-919E-4593-BEC2-9FB0FCC34B76}" presName="pillarX" presStyleLbl="node1" presStyleIdx="3" presStyleCnt="5" custScaleX="81914">
        <dgm:presLayoutVars>
          <dgm:bulletEnabled val="1"/>
        </dgm:presLayoutVars>
      </dgm:prSet>
      <dgm:spPr/>
    </dgm:pt>
    <dgm:pt modelId="{E54317D1-2667-44D3-801D-D29E822C625E}" type="pres">
      <dgm:prSet presAssocID="{1EB12404-3D8D-4752-848A-4D7EE3B9AB74}" presName="pillarX" presStyleLbl="node1" presStyleIdx="4" presStyleCnt="5" custScaleX="79853">
        <dgm:presLayoutVars>
          <dgm:bulletEnabled val="1"/>
        </dgm:presLayoutVars>
      </dgm:prSet>
      <dgm:spPr/>
    </dgm:pt>
    <dgm:pt modelId="{A367FC07-F97D-4396-83E8-6447831681FC}" type="pres">
      <dgm:prSet presAssocID="{6426EBF2-42C8-4CA0-BF51-29E5162E35BD}" presName="base" presStyleLbl="dkBgShp" presStyleIdx="1" presStyleCnt="2"/>
      <dgm:spPr>
        <a:solidFill>
          <a:schemeClr val="accent5">
            <a:lumMod val="40000"/>
            <a:lumOff val="60000"/>
          </a:schemeClr>
        </a:solidFill>
      </dgm:spPr>
    </dgm:pt>
  </dgm:ptLst>
  <dgm:cxnLst>
    <dgm:cxn modelId="{B0C9BF0C-1C11-4F48-9DFC-3848178650D3}" srcId="{6426EBF2-42C8-4CA0-BF51-29E5162E35BD}" destId="{BFE925A7-99FC-4E8F-8FDD-37E8349AB58F}" srcOrd="1" destOrd="0" parTransId="{F5E489D9-D197-46FA-AA54-3E52C7C6E389}" sibTransId="{990294C2-BA9C-457B-9C4D-52F8BFC30AD2}"/>
    <dgm:cxn modelId="{B8B85618-A8AA-46DD-ADDF-087CA85EA377}" type="presOf" srcId="{8E0FBDCE-7ED5-44C1-8042-B3C5D5F4C3B6}" destId="{9372ED3E-6CFF-4E3D-9251-3228CA82B22B}" srcOrd="0" destOrd="0" presId="urn:microsoft.com/office/officeart/2005/8/layout/hList3"/>
    <dgm:cxn modelId="{DA328A23-7908-4AE0-AE24-8C558AD1E676}" type="presOf" srcId="{6426EBF2-42C8-4CA0-BF51-29E5162E35BD}" destId="{01769BF3-8BF9-4E0F-A5F3-DCB8842C89E7}" srcOrd="0" destOrd="0" presId="urn:microsoft.com/office/officeart/2005/8/layout/hList3"/>
    <dgm:cxn modelId="{E2042C2F-B9DA-4060-8AC9-FBB8C63E5CC5}" srcId="{6426EBF2-42C8-4CA0-BF51-29E5162E35BD}" destId="{7BBA6B21-3F3D-4527-A966-013DFC1405E5}" srcOrd="2" destOrd="0" parTransId="{1FC6C65C-9D3A-45EE-90D4-6EF2166C5E87}" sibTransId="{9B4610BF-43B5-442C-B98B-6615952C0798}"/>
    <dgm:cxn modelId="{8104F054-F941-435E-8C24-B2443D869C18}" type="presOf" srcId="{66E377FE-919E-4593-BEC2-9FB0FCC34B76}" destId="{A5A1CEA9-D7FB-4FEB-B52C-1538AD6E5002}" srcOrd="0" destOrd="0" presId="urn:microsoft.com/office/officeart/2005/8/layout/hList3"/>
    <dgm:cxn modelId="{CD430E90-C96F-43D1-99C0-03FAD757394D}" srcId="{6426EBF2-42C8-4CA0-BF51-29E5162E35BD}" destId="{66E377FE-919E-4593-BEC2-9FB0FCC34B76}" srcOrd="3" destOrd="0" parTransId="{E4CEEC80-5E7F-4448-B8B1-83C3B1C415C0}" sibTransId="{E463D007-A834-4AD8-ADCE-403BED958847}"/>
    <dgm:cxn modelId="{4354ADA2-BC76-4A49-BCDF-967FA5EF4E78}" srcId="{8E0FBDCE-7ED5-44C1-8042-B3C5D5F4C3B6}" destId="{6426EBF2-42C8-4CA0-BF51-29E5162E35BD}" srcOrd="0" destOrd="0" parTransId="{179EC476-F488-4165-AD78-C0A9199F95E8}" sibTransId="{2F101535-A943-48D1-AFAB-76F631FEBE21}"/>
    <dgm:cxn modelId="{A2E0F4D4-18CE-4139-A4EE-58229BBB1230}" type="presOf" srcId="{1EB12404-3D8D-4752-848A-4D7EE3B9AB74}" destId="{E54317D1-2667-44D3-801D-D29E822C625E}" srcOrd="0" destOrd="0" presId="urn:microsoft.com/office/officeart/2005/8/layout/hList3"/>
    <dgm:cxn modelId="{FEA11CD8-DA75-4AD2-89E4-C8C64487AE8B}" type="presOf" srcId="{7BBA6B21-3F3D-4527-A966-013DFC1405E5}" destId="{5460E968-68B4-4403-BCC4-EF1576BA26FA}" srcOrd="0" destOrd="0" presId="urn:microsoft.com/office/officeart/2005/8/layout/hList3"/>
    <dgm:cxn modelId="{8BF6A2E0-0D03-466D-B578-EC992A5DCA71}" type="presOf" srcId="{747424CC-9FAF-451B-A723-1FEEA92AE999}" destId="{2628675E-8983-4854-BC15-93B3F7B26161}" srcOrd="0" destOrd="0" presId="urn:microsoft.com/office/officeart/2005/8/layout/hList3"/>
    <dgm:cxn modelId="{2B9831EC-A71E-4E78-879A-DE2E8A65D7BF}" type="presOf" srcId="{BFE925A7-99FC-4E8F-8FDD-37E8349AB58F}" destId="{E0A2A43C-8ED3-42F6-8AA6-0093454C931E}" srcOrd="0" destOrd="0" presId="urn:microsoft.com/office/officeart/2005/8/layout/hList3"/>
    <dgm:cxn modelId="{BA3006F4-4B96-4B55-BE5D-8F8B6EC76B22}" srcId="{6426EBF2-42C8-4CA0-BF51-29E5162E35BD}" destId="{1EB12404-3D8D-4752-848A-4D7EE3B9AB74}" srcOrd="4" destOrd="0" parTransId="{747BCDBC-7825-437A-A272-8C98F0E61D97}" sibTransId="{BE2302D3-9653-43B9-B4E7-50C78464ACA0}"/>
    <dgm:cxn modelId="{449050FF-7AEC-4412-AA4C-B0FBADC3A34A}" srcId="{6426EBF2-42C8-4CA0-BF51-29E5162E35BD}" destId="{747424CC-9FAF-451B-A723-1FEEA92AE999}" srcOrd="0" destOrd="0" parTransId="{4A90924C-636F-4425-AEBF-3832FDD6B623}" sibTransId="{B83C0884-CAA1-4D97-B19D-68C389737AE4}"/>
    <dgm:cxn modelId="{64047472-2BDF-4ADC-BF7F-6C222EBE90BB}" type="presParOf" srcId="{9372ED3E-6CFF-4E3D-9251-3228CA82B22B}" destId="{01769BF3-8BF9-4E0F-A5F3-DCB8842C89E7}" srcOrd="0" destOrd="0" presId="urn:microsoft.com/office/officeart/2005/8/layout/hList3"/>
    <dgm:cxn modelId="{F73909D5-36DD-47B5-9622-99C6C19D1DAE}" type="presParOf" srcId="{9372ED3E-6CFF-4E3D-9251-3228CA82B22B}" destId="{734F3D74-36BD-436E-BBE3-839182BFD858}" srcOrd="1" destOrd="0" presId="urn:microsoft.com/office/officeart/2005/8/layout/hList3"/>
    <dgm:cxn modelId="{D460BDB1-DFF2-416C-A90A-7527A7F4A632}" type="presParOf" srcId="{734F3D74-36BD-436E-BBE3-839182BFD858}" destId="{2628675E-8983-4854-BC15-93B3F7B26161}" srcOrd="0" destOrd="0" presId="urn:microsoft.com/office/officeart/2005/8/layout/hList3"/>
    <dgm:cxn modelId="{AC497080-A4DD-4602-82EA-D0071D6A8F19}" type="presParOf" srcId="{734F3D74-36BD-436E-BBE3-839182BFD858}" destId="{E0A2A43C-8ED3-42F6-8AA6-0093454C931E}" srcOrd="1" destOrd="0" presId="urn:microsoft.com/office/officeart/2005/8/layout/hList3"/>
    <dgm:cxn modelId="{DE149AC3-615C-4561-BD99-4AF2CD894C79}" type="presParOf" srcId="{734F3D74-36BD-436E-BBE3-839182BFD858}" destId="{5460E968-68B4-4403-BCC4-EF1576BA26FA}" srcOrd="2" destOrd="0" presId="urn:microsoft.com/office/officeart/2005/8/layout/hList3"/>
    <dgm:cxn modelId="{4D86F27C-F4AB-4B7C-9AFE-AA4549BCE966}" type="presParOf" srcId="{734F3D74-36BD-436E-BBE3-839182BFD858}" destId="{A5A1CEA9-D7FB-4FEB-B52C-1538AD6E5002}" srcOrd="3" destOrd="0" presId="urn:microsoft.com/office/officeart/2005/8/layout/hList3"/>
    <dgm:cxn modelId="{003619E5-AE7F-4D7B-B6CD-7836E9AC688B}" type="presParOf" srcId="{734F3D74-36BD-436E-BBE3-839182BFD858}" destId="{E54317D1-2667-44D3-801D-D29E822C625E}" srcOrd="4" destOrd="0" presId="urn:microsoft.com/office/officeart/2005/8/layout/hList3"/>
    <dgm:cxn modelId="{6D28D368-82E0-443D-8D3C-153547DE4561}" type="presParOf" srcId="{9372ED3E-6CFF-4E3D-9251-3228CA82B22B}" destId="{A367FC07-F97D-4396-83E8-6447831681FC}"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5A50FA-3238-47D4-8916-9722068D0BE8}" type="doc">
      <dgm:prSet loTypeId="urn:microsoft.com/office/officeart/2005/8/layout/default#1" loCatId="list" qsTypeId="urn:microsoft.com/office/officeart/2005/8/quickstyle/3d4" qsCatId="3D" csTypeId="urn:microsoft.com/office/officeart/2005/8/colors/colorful1#1" csCatId="colorful" phldr="1"/>
      <dgm:spPr/>
      <dgm:t>
        <a:bodyPr/>
        <a:lstStyle/>
        <a:p>
          <a:endParaRPr lang="ru-RU"/>
        </a:p>
      </dgm:t>
    </dgm:pt>
    <dgm:pt modelId="{FFBB9B98-D870-40C9-BF92-CD8AA9EECD8E}">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Единство бюджетной системы РФ</a:t>
          </a:r>
        </a:p>
      </dgm:t>
    </dgm:pt>
    <dgm:pt modelId="{4B31010D-B2CC-4ED1-AD52-EBA217F17CFD}" type="parTrans" cxnId="{9DC4842F-68A9-42D0-BF0D-26EE86232694}">
      <dgm:prSet/>
      <dgm:spPr/>
      <dgm:t>
        <a:bodyPr/>
        <a:lstStyle/>
        <a:p>
          <a:endParaRPr lang="ru-RU"/>
        </a:p>
      </dgm:t>
    </dgm:pt>
    <dgm:pt modelId="{95CFCCFE-8509-4E41-89FE-5A531B235D3D}" type="sibTrans" cxnId="{9DC4842F-68A9-42D0-BF0D-26EE86232694}">
      <dgm:prSet/>
      <dgm:spPr/>
      <dgm:t>
        <a:bodyPr/>
        <a:lstStyle/>
        <a:p>
          <a:endParaRPr lang="ru-RU"/>
        </a:p>
      </dgm:t>
    </dgm:pt>
    <dgm:pt modelId="{9B2C98CC-BF87-4363-B6D3-FAFBD9A3911C}">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Разграничение доходов, расходов и источников финансирования дефицита бюджетов между бюджетами бюджетной системы</a:t>
          </a:r>
        </a:p>
      </dgm:t>
    </dgm:pt>
    <dgm:pt modelId="{E8CFB82A-63CD-4511-8878-921CA0B22F77}" type="parTrans" cxnId="{9934C0B0-70A7-4EFD-A853-312CB0D8D6BA}">
      <dgm:prSet/>
      <dgm:spPr/>
      <dgm:t>
        <a:bodyPr/>
        <a:lstStyle/>
        <a:p>
          <a:endParaRPr lang="ru-RU"/>
        </a:p>
      </dgm:t>
    </dgm:pt>
    <dgm:pt modelId="{ED466D58-7626-4B6C-B02B-E127F43A6E0F}" type="sibTrans" cxnId="{9934C0B0-70A7-4EFD-A853-312CB0D8D6BA}">
      <dgm:prSet/>
      <dgm:spPr/>
      <dgm:t>
        <a:bodyPr/>
        <a:lstStyle/>
        <a:p>
          <a:endParaRPr lang="ru-RU"/>
        </a:p>
      </dgm:t>
    </dgm:pt>
    <dgm:pt modelId="{222F14B3-D4E3-436C-984D-3F325416C167}">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Полноты отражения доходов, расходов и источников финансирования дефицитов бюджетов</a:t>
          </a:r>
        </a:p>
      </dgm:t>
    </dgm:pt>
    <dgm:pt modelId="{5CB418F5-626C-430C-B6A0-58372101560B}" type="parTrans" cxnId="{F8ACB199-4176-462D-AEB6-DC922EC5A312}">
      <dgm:prSet/>
      <dgm:spPr/>
      <dgm:t>
        <a:bodyPr/>
        <a:lstStyle/>
        <a:p>
          <a:endParaRPr lang="ru-RU"/>
        </a:p>
      </dgm:t>
    </dgm:pt>
    <dgm:pt modelId="{B7D44664-3019-45A8-8CB7-AF74C85B916E}" type="sibTrans" cxnId="{F8ACB199-4176-462D-AEB6-DC922EC5A312}">
      <dgm:prSet/>
      <dgm:spPr/>
      <dgm:t>
        <a:bodyPr/>
        <a:lstStyle/>
        <a:p>
          <a:endParaRPr lang="ru-RU"/>
        </a:p>
      </dgm:t>
    </dgm:pt>
    <dgm:pt modelId="{C5B70DF0-2909-4F0E-AD6A-9E1249330C6C}">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Общего (совокупного) покрытия расходов бюджетов</a:t>
          </a:r>
        </a:p>
      </dgm:t>
    </dgm:pt>
    <dgm:pt modelId="{EAB9DA06-B259-4345-83E5-83B6B47E32CA}" type="parTrans" cxnId="{C578E5BD-0CBD-4F55-9471-0E33FCBE7C15}">
      <dgm:prSet/>
      <dgm:spPr/>
      <dgm:t>
        <a:bodyPr/>
        <a:lstStyle/>
        <a:p>
          <a:endParaRPr lang="ru-RU"/>
        </a:p>
      </dgm:t>
    </dgm:pt>
    <dgm:pt modelId="{F9D8269D-2491-4397-9A51-0EB984BEEE19}" type="sibTrans" cxnId="{C578E5BD-0CBD-4F55-9471-0E33FCBE7C15}">
      <dgm:prSet/>
      <dgm:spPr/>
      <dgm:t>
        <a:bodyPr/>
        <a:lstStyle/>
        <a:p>
          <a:endParaRPr lang="ru-RU"/>
        </a:p>
      </dgm:t>
    </dgm:pt>
    <dgm:pt modelId="{802118FE-0EF4-4C0D-B790-3E837A5555CE}">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Подведомственности расходов бюджетов</a:t>
          </a:r>
        </a:p>
      </dgm:t>
    </dgm:pt>
    <dgm:pt modelId="{0E0C7409-F9F8-429D-8A43-96F95D95090E}" type="parTrans" cxnId="{D5AB9917-1F0C-482D-9C18-F5C9D28E4D27}">
      <dgm:prSet/>
      <dgm:spPr/>
      <dgm:t>
        <a:bodyPr/>
        <a:lstStyle/>
        <a:p>
          <a:endParaRPr lang="ru-RU"/>
        </a:p>
      </dgm:t>
    </dgm:pt>
    <dgm:pt modelId="{6104E281-CA52-4DF4-B4F0-66CFFC7E8DCD}" type="sibTrans" cxnId="{D5AB9917-1F0C-482D-9C18-F5C9D28E4D27}">
      <dgm:prSet/>
      <dgm:spPr/>
      <dgm:t>
        <a:bodyPr/>
        <a:lstStyle/>
        <a:p>
          <a:endParaRPr lang="ru-RU"/>
        </a:p>
      </dgm:t>
    </dgm:pt>
    <dgm:pt modelId="{05A2EABB-A37C-4CF9-8807-679512073DDA}">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Равенство бюджетных прав субъектов РФ, муниципальных образований</a:t>
          </a:r>
        </a:p>
      </dgm:t>
    </dgm:pt>
    <dgm:pt modelId="{5D2463E8-A2A3-4EC3-B885-3B278385AA4E}" type="parTrans" cxnId="{F0902B5A-293F-49CD-8BF1-51C0054BFE3F}">
      <dgm:prSet/>
      <dgm:spPr/>
      <dgm:t>
        <a:bodyPr/>
        <a:lstStyle/>
        <a:p>
          <a:endParaRPr lang="ru-RU"/>
        </a:p>
      </dgm:t>
    </dgm:pt>
    <dgm:pt modelId="{6AEC3E55-658C-4C8D-9773-67C45C75C72B}" type="sibTrans" cxnId="{F0902B5A-293F-49CD-8BF1-51C0054BFE3F}">
      <dgm:prSet/>
      <dgm:spPr/>
      <dgm:t>
        <a:bodyPr/>
        <a:lstStyle/>
        <a:p>
          <a:endParaRPr lang="ru-RU"/>
        </a:p>
      </dgm:t>
    </dgm:pt>
    <dgm:pt modelId="{2F254F7C-51A8-4F0D-B859-32936CA7FF10}">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Самостоятельность бюджетов</a:t>
          </a:r>
        </a:p>
      </dgm:t>
    </dgm:pt>
    <dgm:pt modelId="{56A9BD8E-1CBC-4FB2-A851-29716F0DB44C}" type="parTrans" cxnId="{A701E50F-F52C-4A30-9BD8-6C313B1F0591}">
      <dgm:prSet/>
      <dgm:spPr/>
      <dgm:t>
        <a:bodyPr/>
        <a:lstStyle/>
        <a:p>
          <a:endParaRPr lang="ru-RU"/>
        </a:p>
      </dgm:t>
    </dgm:pt>
    <dgm:pt modelId="{7FD41560-BF10-482F-B6E2-782709449B5C}" type="sibTrans" cxnId="{A701E50F-F52C-4A30-9BD8-6C313B1F0591}">
      <dgm:prSet/>
      <dgm:spPr/>
      <dgm:t>
        <a:bodyPr/>
        <a:lstStyle/>
        <a:p>
          <a:endParaRPr lang="ru-RU"/>
        </a:p>
      </dgm:t>
    </dgm:pt>
    <dgm:pt modelId="{B1063D8A-CD32-484A-9F61-4348EF4A1681}">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Адресности и целевого характера бюджетных средств</a:t>
          </a:r>
          <a:endParaRPr lang="ru-RU" sz="1000" dirty="0">
            <a:latin typeface="Times New Roman" panose="02020603050405020304" pitchFamily="18" charset="0"/>
            <a:cs typeface="Times New Roman" panose="02020603050405020304" pitchFamily="18" charset="0"/>
          </a:endParaRPr>
        </a:p>
      </dgm:t>
    </dgm:pt>
    <dgm:pt modelId="{905CD358-6590-4066-B317-4EB263053B81}" type="parTrans" cxnId="{3D4E9781-CC8B-4A45-97F2-D86D6260832C}">
      <dgm:prSet/>
      <dgm:spPr/>
      <dgm:t>
        <a:bodyPr/>
        <a:lstStyle/>
        <a:p>
          <a:endParaRPr lang="ru-RU"/>
        </a:p>
      </dgm:t>
    </dgm:pt>
    <dgm:pt modelId="{2C74A3D7-D896-4332-867D-0A6F40399A9D}" type="sibTrans" cxnId="{3D4E9781-CC8B-4A45-97F2-D86D6260832C}">
      <dgm:prSet/>
      <dgm:spPr/>
      <dgm:t>
        <a:bodyPr/>
        <a:lstStyle/>
        <a:p>
          <a:endParaRPr lang="ru-RU"/>
        </a:p>
      </dgm:t>
    </dgm:pt>
    <dgm:pt modelId="{7600D873-B277-4DD5-8E2F-B270F51F9430}">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Достоверности бюджета</a:t>
          </a:r>
          <a:endParaRPr lang="ru-RU" sz="1000" dirty="0">
            <a:latin typeface="Times New Roman" panose="02020603050405020304" pitchFamily="18" charset="0"/>
            <a:cs typeface="Times New Roman" panose="02020603050405020304" pitchFamily="18" charset="0"/>
          </a:endParaRPr>
        </a:p>
      </dgm:t>
    </dgm:pt>
    <dgm:pt modelId="{3713CDA4-71DA-4F3A-B506-4147D31CC663}" type="parTrans" cxnId="{E2C4D557-E7CD-47F8-8640-6441B212D807}">
      <dgm:prSet/>
      <dgm:spPr/>
      <dgm:t>
        <a:bodyPr/>
        <a:lstStyle/>
        <a:p>
          <a:endParaRPr lang="ru-RU"/>
        </a:p>
      </dgm:t>
    </dgm:pt>
    <dgm:pt modelId="{7C15B9C9-1DE3-404D-A38F-BA9A1696DCEB}" type="sibTrans" cxnId="{E2C4D557-E7CD-47F8-8640-6441B212D807}">
      <dgm:prSet/>
      <dgm:spPr/>
      <dgm:t>
        <a:bodyPr/>
        <a:lstStyle/>
        <a:p>
          <a:endParaRPr lang="ru-RU"/>
        </a:p>
      </dgm:t>
    </dgm:pt>
    <dgm:pt modelId="{B2E73885-EB6C-47A7-94F0-BF4CA44E0DD0}">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Прозрачности (открытости</a:t>
          </a:r>
          <a:r>
            <a:rPr lang="ru-RU" sz="1100" b="0" i="0" dirty="0">
              <a:solidFill>
                <a:srgbClr val="222222"/>
              </a:solidFill>
              <a:effectLst/>
              <a:latin typeface="Times New Roman" panose="02020603050405020304" pitchFamily="18" charset="0"/>
              <a:cs typeface="Times New Roman" panose="02020603050405020304" pitchFamily="18" charset="0"/>
            </a:rPr>
            <a:t>)</a:t>
          </a:r>
          <a:endParaRPr lang="ru-RU" sz="1100" dirty="0">
            <a:latin typeface="Times New Roman" panose="02020603050405020304" pitchFamily="18" charset="0"/>
            <a:cs typeface="Times New Roman" panose="02020603050405020304" pitchFamily="18" charset="0"/>
          </a:endParaRPr>
        </a:p>
      </dgm:t>
    </dgm:pt>
    <dgm:pt modelId="{480BAA1E-0A15-4113-AE10-7F5E31A6C97C}" type="parTrans" cxnId="{09E60167-5063-424E-B664-B07240FC483D}">
      <dgm:prSet/>
      <dgm:spPr/>
      <dgm:t>
        <a:bodyPr/>
        <a:lstStyle/>
        <a:p>
          <a:endParaRPr lang="ru-RU"/>
        </a:p>
      </dgm:t>
    </dgm:pt>
    <dgm:pt modelId="{4E0004D7-0E1A-4C03-9500-13F03F351009}" type="sibTrans" cxnId="{09E60167-5063-424E-B664-B07240FC483D}">
      <dgm:prSet/>
      <dgm:spPr/>
      <dgm:t>
        <a:bodyPr/>
        <a:lstStyle/>
        <a:p>
          <a:endParaRPr lang="ru-RU"/>
        </a:p>
      </dgm:t>
    </dgm:pt>
    <dgm:pt modelId="{A6B9E77D-904D-4D75-B599-E27F98AC0596}">
      <dgm:prSet custT="1"/>
      <dgm:spPr/>
      <dgm:t>
        <a:bodyPr/>
        <a:lstStyle/>
        <a:p>
          <a:r>
            <a:rPr lang="ru-RU" sz="1000" b="0" i="0" dirty="0">
              <a:solidFill>
                <a:srgbClr val="222222"/>
              </a:solidFill>
              <a:effectLst/>
              <a:latin typeface="Times New Roman" panose="02020603050405020304" pitchFamily="18" charset="0"/>
              <a:cs typeface="Times New Roman" panose="02020603050405020304" pitchFamily="18" charset="0"/>
            </a:rPr>
            <a:t>Единства кассы</a:t>
          </a:r>
          <a:endParaRPr lang="ru-RU" sz="1000" dirty="0">
            <a:latin typeface="Times New Roman" panose="02020603050405020304" pitchFamily="18" charset="0"/>
            <a:cs typeface="Times New Roman" panose="02020603050405020304" pitchFamily="18" charset="0"/>
          </a:endParaRPr>
        </a:p>
      </dgm:t>
    </dgm:pt>
    <dgm:pt modelId="{AE774C71-2814-49F4-9A80-9F0E760E0A04}" type="parTrans" cxnId="{7BAAD565-38B9-4B50-A66E-C4873805FCD1}">
      <dgm:prSet/>
      <dgm:spPr/>
      <dgm:t>
        <a:bodyPr/>
        <a:lstStyle/>
        <a:p>
          <a:endParaRPr lang="ru-RU"/>
        </a:p>
      </dgm:t>
    </dgm:pt>
    <dgm:pt modelId="{6B3265F6-0E9B-4B6F-B9F5-592F7567DDBA}" type="sibTrans" cxnId="{7BAAD565-38B9-4B50-A66E-C4873805FCD1}">
      <dgm:prSet/>
      <dgm:spPr/>
      <dgm:t>
        <a:bodyPr/>
        <a:lstStyle/>
        <a:p>
          <a:endParaRPr lang="ru-RU"/>
        </a:p>
      </dgm:t>
    </dgm:pt>
    <dgm:pt modelId="{8DAC4E62-5A79-4189-9CC0-37D936050C0C}">
      <dgm:prSet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Эффективности использования бюджетных средств</a:t>
          </a:r>
        </a:p>
      </dgm:t>
    </dgm:pt>
    <dgm:pt modelId="{01A2C90E-BDA3-40FD-BFC2-799995F2A0C2}" type="parTrans" cxnId="{4FE24A98-4D51-484B-BFEF-4AE8DF90EDD8}">
      <dgm:prSet/>
      <dgm:spPr/>
      <dgm:t>
        <a:bodyPr/>
        <a:lstStyle/>
        <a:p>
          <a:endParaRPr lang="ru-RU"/>
        </a:p>
      </dgm:t>
    </dgm:pt>
    <dgm:pt modelId="{0FF0941F-2197-4BFE-A7FE-87B482E4C39B}" type="sibTrans" cxnId="{4FE24A98-4D51-484B-BFEF-4AE8DF90EDD8}">
      <dgm:prSet/>
      <dgm:spPr/>
      <dgm:t>
        <a:bodyPr/>
        <a:lstStyle/>
        <a:p>
          <a:endParaRPr lang="ru-RU"/>
        </a:p>
      </dgm:t>
    </dgm:pt>
    <dgm:pt modelId="{64EE8284-4C54-4304-A13E-EAF4E2CCA4FE}">
      <dgm:prSet custT="1"/>
      <dgm:spPr/>
      <dgm:t>
        <a:bodyPr/>
        <a:lstStyle/>
        <a:p>
          <a:r>
            <a:rPr lang="ru-RU" sz="1000" b="0" i="0" dirty="0">
              <a:solidFill>
                <a:schemeClr val="tx1">
                  <a:lumMod val="95000"/>
                  <a:lumOff val="5000"/>
                </a:schemeClr>
              </a:solidFill>
              <a:effectLst/>
              <a:latin typeface="Times New Roman" panose="02020603050405020304" pitchFamily="18" charset="0"/>
              <a:cs typeface="Times New Roman" panose="02020603050405020304" pitchFamily="18" charset="0"/>
            </a:rPr>
            <a:t>Сбалансированности бюджетов</a:t>
          </a: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158B9401-70DC-41E8-8830-0EA9DE87470A}" type="parTrans" cxnId="{D4F5612B-CE76-4E17-A0A5-C8BA12C8C125}">
      <dgm:prSet/>
      <dgm:spPr/>
      <dgm:t>
        <a:bodyPr/>
        <a:lstStyle/>
        <a:p>
          <a:endParaRPr lang="ru-RU"/>
        </a:p>
      </dgm:t>
    </dgm:pt>
    <dgm:pt modelId="{BC13238C-BF19-439C-B6A7-A65826643DDA}" type="sibTrans" cxnId="{D4F5612B-CE76-4E17-A0A5-C8BA12C8C125}">
      <dgm:prSet/>
      <dgm:spPr/>
      <dgm:t>
        <a:bodyPr/>
        <a:lstStyle/>
        <a:p>
          <a:endParaRPr lang="ru-RU"/>
        </a:p>
      </dgm:t>
    </dgm:pt>
    <dgm:pt modelId="{8E7EEC30-E506-42C0-8E67-4C899438C0FD}" type="pres">
      <dgm:prSet presAssocID="{4F5A50FA-3238-47D4-8916-9722068D0BE8}" presName="diagram" presStyleCnt="0">
        <dgm:presLayoutVars>
          <dgm:dir/>
          <dgm:resizeHandles val="exact"/>
        </dgm:presLayoutVars>
      </dgm:prSet>
      <dgm:spPr/>
    </dgm:pt>
    <dgm:pt modelId="{504D12C7-D655-4384-B122-9251063308A8}" type="pres">
      <dgm:prSet presAssocID="{FFBB9B98-D870-40C9-BF92-CD8AA9EECD8E}" presName="node" presStyleLbl="node1" presStyleIdx="0" presStyleCnt="13">
        <dgm:presLayoutVars>
          <dgm:bulletEnabled val="1"/>
        </dgm:presLayoutVars>
      </dgm:prSet>
      <dgm:spPr/>
    </dgm:pt>
    <dgm:pt modelId="{D25FCAF8-465D-4460-B7AA-3065402B5F12}" type="pres">
      <dgm:prSet presAssocID="{95CFCCFE-8509-4E41-89FE-5A531B235D3D}" presName="sibTrans" presStyleCnt="0"/>
      <dgm:spPr/>
    </dgm:pt>
    <dgm:pt modelId="{A579CBFA-C79A-4FCE-856A-B4BF68C6A0DD}" type="pres">
      <dgm:prSet presAssocID="{9B2C98CC-BF87-4363-B6D3-FAFBD9A3911C}" presName="node" presStyleLbl="node1" presStyleIdx="1" presStyleCnt="13">
        <dgm:presLayoutVars>
          <dgm:bulletEnabled val="1"/>
        </dgm:presLayoutVars>
      </dgm:prSet>
      <dgm:spPr/>
    </dgm:pt>
    <dgm:pt modelId="{225059F9-B0DA-48BE-85C7-112A356014EB}" type="pres">
      <dgm:prSet presAssocID="{ED466D58-7626-4B6C-B02B-E127F43A6E0F}" presName="sibTrans" presStyleCnt="0"/>
      <dgm:spPr/>
    </dgm:pt>
    <dgm:pt modelId="{4F5EDF05-5F30-4B77-BABD-53AA60CCAF1E}" type="pres">
      <dgm:prSet presAssocID="{2F254F7C-51A8-4F0D-B859-32936CA7FF10}" presName="node" presStyleLbl="node1" presStyleIdx="2" presStyleCnt="13">
        <dgm:presLayoutVars>
          <dgm:bulletEnabled val="1"/>
        </dgm:presLayoutVars>
      </dgm:prSet>
      <dgm:spPr/>
    </dgm:pt>
    <dgm:pt modelId="{CA986064-DA21-46B0-9F76-6541950D8BB3}" type="pres">
      <dgm:prSet presAssocID="{7FD41560-BF10-482F-B6E2-782709449B5C}" presName="sibTrans" presStyleCnt="0"/>
      <dgm:spPr/>
    </dgm:pt>
    <dgm:pt modelId="{DE558E2F-51C5-4CF4-A4D3-3E5B2468D754}" type="pres">
      <dgm:prSet presAssocID="{05A2EABB-A37C-4CF9-8807-679512073DDA}" presName="node" presStyleLbl="node1" presStyleIdx="3" presStyleCnt="13">
        <dgm:presLayoutVars>
          <dgm:bulletEnabled val="1"/>
        </dgm:presLayoutVars>
      </dgm:prSet>
      <dgm:spPr/>
    </dgm:pt>
    <dgm:pt modelId="{9879FC88-D762-4359-A7E4-4B0707FC75CD}" type="pres">
      <dgm:prSet presAssocID="{6AEC3E55-658C-4C8D-9773-67C45C75C72B}" presName="sibTrans" presStyleCnt="0"/>
      <dgm:spPr/>
    </dgm:pt>
    <dgm:pt modelId="{963A941F-A31D-4FE0-82CE-8B0FC9A011A9}" type="pres">
      <dgm:prSet presAssocID="{222F14B3-D4E3-436C-984D-3F325416C167}" presName="node" presStyleLbl="node1" presStyleIdx="4" presStyleCnt="13">
        <dgm:presLayoutVars>
          <dgm:bulletEnabled val="1"/>
        </dgm:presLayoutVars>
      </dgm:prSet>
      <dgm:spPr/>
    </dgm:pt>
    <dgm:pt modelId="{36267AF1-423E-4F9C-BBF4-D90BC350F535}" type="pres">
      <dgm:prSet presAssocID="{B7D44664-3019-45A8-8CB7-AF74C85B916E}" presName="sibTrans" presStyleCnt="0"/>
      <dgm:spPr/>
    </dgm:pt>
    <dgm:pt modelId="{2D83AD43-63A3-42E6-8F95-15379A35C719}" type="pres">
      <dgm:prSet presAssocID="{64EE8284-4C54-4304-A13E-EAF4E2CCA4FE}" presName="node" presStyleLbl="node1" presStyleIdx="5" presStyleCnt="13">
        <dgm:presLayoutVars>
          <dgm:bulletEnabled val="1"/>
        </dgm:presLayoutVars>
      </dgm:prSet>
      <dgm:spPr/>
    </dgm:pt>
    <dgm:pt modelId="{3E56746E-D3E1-405D-A5BC-2A838A52A3D7}" type="pres">
      <dgm:prSet presAssocID="{BC13238C-BF19-439C-B6A7-A65826643DDA}" presName="sibTrans" presStyleCnt="0"/>
      <dgm:spPr/>
    </dgm:pt>
    <dgm:pt modelId="{41446033-A67D-4F0B-917C-99A5B31A6FF2}" type="pres">
      <dgm:prSet presAssocID="{8DAC4E62-5A79-4189-9CC0-37D936050C0C}" presName="node" presStyleLbl="node1" presStyleIdx="6" presStyleCnt="13">
        <dgm:presLayoutVars>
          <dgm:bulletEnabled val="1"/>
        </dgm:presLayoutVars>
      </dgm:prSet>
      <dgm:spPr/>
    </dgm:pt>
    <dgm:pt modelId="{BB0C9131-1DF5-4E6D-BED6-98DBED33C050}" type="pres">
      <dgm:prSet presAssocID="{0FF0941F-2197-4BFE-A7FE-87B482E4C39B}" presName="sibTrans" presStyleCnt="0"/>
      <dgm:spPr/>
    </dgm:pt>
    <dgm:pt modelId="{ED176257-4C3D-440B-AB82-729FE1BD6A4A}" type="pres">
      <dgm:prSet presAssocID="{C5B70DF0-2909-4F0E-AD6A-9E1249330C6C}" presName="node" presStyleLbl="node1" presStyleIdx="7" presStyleCnt="13">
        <dgm:presLayoutVars>
          <dgm:bulletEnabled val="1"/>
        </dgm:presLayoutVars>
      </dgm:prSet>
      <dgm:spPr/>
    </dgm:pt>
    <dgm:pt modelId="{AC2597E2-462B-49B5-BD50-5694D7C045AE}" type="pres">
      <dgm:prSet presAssocID="{F9D8269D-2491-4397-9A51-0EB984BEEE19}" presName="sibTrans" presStyleCnt="0"/>
      <dgm:spPr/>
    </dgm:pt>
    <dgm:pt modelId="{CA78B407-0985-4517-97F3-49DC7BAEA3B2}" type="pres">
      <dgm:prSet presAssocID="{B2E73885-EB6C-47A7-94F0-BF4CA44E0DD0}" presName="node" presStyleLbl="node1" presStyleIdx="8" presStyleCnt="13">
        <dgm:presLayoutVars>
          <dgm:bulletEnabled val="1"/>
        </dgm:presLayoutVars>
      </dgm:prSet>
      <dgm:spPr/>
    </dgm:pt>
    <dgm:pt modelId="{25513436-2FD1-4C64-84AF-D15F2A81FC97}" type="pres">
      <dgm:prSet presAssocID="{4E0004D7-0E1A-4C03-9500-13F03F351009}" presName="sibTrans" presStyleCnt="0"/>
      <dgm:spPr/>
    </dgm:pt>
    <dgm:pt modelId="{ED2D49C8-C84F-45A6-AF1D-955A74F3A264}" type="pres">
      <dgm:prSet presAssocID="{7600D873-B277-4DD5-8E2F-B270F51F9430}" presName="node" presStyleLbl="node1" presStyleIdx="9" presStyleCnt="13">
        <dgm:presLayoutVars>
          <dgm:bulletEnabled val="1"/>
        </dgm:presLayoutVars>
      </dgm:prSet>
      <dgm:spPr/>
    </dgm:pt>
    <dgm:pt modelId="{91963626-6196-4AF5-9EAC-F013650388AA}" type="pres">
      <dgm:prSet presAssocID="{7C15B9C9-1DE3-404D-A38F-BA9A1696DCEB}" presName="sibTrans" presStyleCnt="0"/>
      <dgm:spPr/>
    </dgm:pt>
    <dgm:pt modelId="{FE6193CE-6D34-4BA9-805F-8D115DF076DE}" type="pres">
      <dgm:prSet presAssocID="{B1063D8A-CD32-484A-9F61-4348EF4A1681}" presName="node" presStyleLbl="node1" presStyleIdx="10" presStyleCnt="13">
        <dgm:presLayoutVars>
          <dgm:bulletEnabled val="1"/>
        </dgm:presLayoutVars>
      </dgm:prSet>
      <dgm:spPr/>
    </dgm:pt>
    <dgm:pt modelId="{034B99C8-5E96-4E0A-AFE3-0B22196190A0}" type="pres">
      <dgm:prSet presAssocID="{2C74A3D7-D896-4332-867D-0A6F40399A9D}" presName="sibTrans" presStyleCnt="0"/>
      <dgm:spPr/>
    </dgm:pt>
    <dgm:pt modelId="{76D7203E-AD85-43AA-B3A9-282EDB83859B}" type="pres">
      <dgm:prSet presAssocID="{802118FE-0EF4-4C0D-B790-3E837A5555CE}" presName="node" presStyleLbl="node1" presStyleIdx="11" presStyleCnt="13">
        <dgm:presLayoutVars>
          <dgm:bulletEnabled val="1"/>
        </dgm:presLayoutVars>
      </dgm:prSet>
      <dgm:spPr/>
    </dgm:pt>
    <dgm:pt modelId="{3ECCDFCC-7E44-40E9-973F-12CE3DBFDAA2}" type="pres">
      <dgm:prSet presAssocID="{6104E281-CA52-4DF4-B4F0-66CFFC7E8DCD}" presName="sibTrans" presStyleCnt="0"/>
      <dgm:spPr/>
    </dgm:pt>
    <dgm:pt modelId="{A91920DD-F939-4975-A913-56A2A0F706E8}" type="pres">
      <dgm:prSet presAssocID="{A6B9E77D-904D-4D75-B599-E27F98AC0596}" presName="node" presStyleLbl="node1" presStyleIdx="12" presStyleCnt="13">
        <dgm:presLayoutVars>
          <dgm:bulletEnabled val="1"/>
        </dgm:presLayoutVars>
      </dgm:prSet>
      <dgm:spPr/>
    </dgm:pt>
  </dgm:ptLst>
  <dgm:cxnLst>
    <dgm:cxn modelId="{55F14005-0E6D-40E6-9E1F-65EA0EDCFD3B}" type="presOf" srcId="{8DAC4E62-5A79-4189-9CC0-37D936050C0C}" destId="{41446033-A67D-4F0B-917C-99A5B31A6FF2}" srcOrd="0" destOrd="0" presId="urn:microsoft.com/office/officeart/2005/8/layout/default#1"/>
    <dgm:cxn modelId="{A701E50F-F52C-4A30-9BD8-6C313B1F0591}" srcId="{4F5A50FA-3238-47D4-8916-9722068D0BE8}" destId="{2F254F7C-51A8-4F0D-B859-32936CA7FF10}" srcOrd="2" destOrd="0" parTransId="{56A9BD8E-1CBC-4FB2-A851-29716F0DB44C}" sibTransId="{7FD41560-BF10-482F-B6E2-782709449B5C}"/>
    <dgm:cxn modelId="{D5AB9917-1F0C-482D-9C18-F5C9D28E4D27}" srcId="{4F5A50FA-3238-47D4-8916-9722068D0BE8}" destId="{802118FE-0EF4-4C0D-B790-3E837A5555CE}" srcOrd="11" destOrd="0" parTransId="{0E0C7409-F9F8-429D-8A43-96F95D95090E}" sibTransId="{6104E281-CA52-4DF4-B4F0-66CFFC7E8DCD}"/>
    <dgm:cxn modelId="{93527E22-7F15-4867-B148-85757AF37993}" type="presOf" srcId="{C5B70DF0-2909-4F0E-AD6A-9E1249330C6C}" destId="{ED176257-4C3D-440B-AB82-729FE1BD6A4A}" srcOrd="0" destOrd="0" presId="urn:microsoft.com/office/officeart/2005/8/layout/default#1"/>
    <dgm:cxn modelId="{D4F5612B-CE76-4E17-A0A5-C8BA12C8C125}" srcId="{4F5A50FA-3238-47D4-8916-9722068D0BE8}" destId="{64EE8284-4C54-4304-A13E-EAF4E2CCA4FE}" srcOrd="5" destOrd="0" parTransId="{158B9401-70DC-41E8-8830-0EA9DE87470A}" sibTransId="{BC13238C-BF19-439C-B6A7-A65826643DDA}"/>
    <dgm:cxn modelId="{9DC4842F-68A9-42D0-BF0D-26EE86232694}" srcId="{4F5A50FA-3238-47D4-8916-9722068D0BE8}" destId="{FFBB9B98-D870-40C9-BF92-CD8AA9EECD8E}" srcOrd="0" destOrd="0" parTransId="{4B31010D-B2CC-4ED1-AD52-EBA217F17CFD}" sibTransId="{95CFCCFE-8509-4E41-89FE-5A531B235D3D}"/>
    <dgm:cxn modelId="{5A1C5B31-886C-4911-9CA5-FD4A36EBA554}" type="presOf" srcId="{7600D873-B277-4DD5-8E2F-B270F51F9430}" destId="{ED2D49C8-C84F-45A6-AF1D-955A74F3A264}" srcOrd="0" destOrd="0" presId="urn:microsoft.com/office/officeart/2005/8/layout/default#1"/>
    <dgm:cxn modelId="{CA7AE961-FF51-4B5B-8721-56DA07892424}" type="presOf" srcId="{4F5A50FA-3238-47D4-8916-9722068D0BE8}" destId="{8E7EEC30-E506-42C0-8E67-4C899438C0FD}" srcOrd="0" destOrd="0" presId="urn:microsoft.com/office/officeart/2005/8/layout/default#1"/>
    <dgm:cxn modelId="{7BAAD565-38B9-4B50-A66E-C4873805FCD1}" srcId="{4F5A50FA-3238-47D4-8916-9722068D0BE8}" destId="{A6B9E77D-904D-4D75-B599-E27F98AC0596}" srcOrd="12" destOrd="0" parTransId="{AE774C71-2814-49F4-9A80-9F0E760E0A04}" sibTransId="{6B3265F6-0E9B-4B6F-B9F5-592F7567DDBA}"/>
    <dgm:cxn modelId="{09E60167-5063-424E-B664-B07240FC483D}" srcId="{4F5A50FA-3238-47D4-8916-9722068D0BE8}" destId="{B2E73885-EB6C-47A7-94F0-BF4CA44E0DD0}" srcOrd="8" destOrd="0" parTransId="{480BAA1E-0A15-4113-AE10-7F5E31A6C97C}" sibTransId="{4E0004D7-0E1A-4C03-9500-13F03F351009}"/>
    <dgm:cxn modelId="{05F68D6E-2D13-4BDF-B733-BDAD0C5C278A}" type="presOf" srcId="{B1063D8A-CD32-484A-9F61-4348EF4A1681}" destId="{FE6193CE-6D34-4BA9-805F-8D115DF076DE}" srcOrd="0" destOrd="0" presId="urn:microsoft.com/office/officeart/2005/8/layout/default#1"/>
    <dgm:cxn modelId="{6D8A0473-0E6E-44E2-A538-2AC8B029E885}" type="presOf" srcId="{2F254F7C-51A8-4F0D-B859-32936CA7FF10}" destId="{4F5EDF05-5F30-4B77-BABD-53AA60CCAF1E}" srcOrd="0" destOrd="0" presId="urn:microsoft.com/office/officeart/2005/8/layout/default#1"/>
    <dgm:cxn modelId="{C6019873-9200-4C87-B891-6DF9EAC49462}" type="presOf" srcId="{A6B9E77D-904D-4D75-B599-E27F98AC0596}" destId="{A91920DD-F939-4975-A913-56A2A0F706E8}" srcOrd="0" destOrd="0" presId="urn:microsoft.com/office/officeart/2005/8/layout/default#1"/>
    <dgm:cxn modelId="{E2C4D557-E7CD-47F8-8640-6441B212D807}" srcId="{4F5A50FA-3238-47D4-8916-9722068D0BE8}" destId="{7600D873-B277-4DD5-8E2F-B270F51F9430}" srcOrd="9" destOrd="0" parTransId="{3713CDA4-71DA-4F3A-B506-4147D31CC663}" sibTransId="{7C15B9C9-1DE3-404D-A38F-BA9A1696DCEB}"/>
    <dgm:cxn modelId="{F0902B5A-293F-49CD-8BF1-51C0054BFE3F}" srcId="{4F5A50FA-3238-47D4-8916-9722068D0BE8}" destId="{05A2EABB-A37C-4CF9-8807-679512073DDA}" srcOrd="3" destOrd="0" parTransId="{5D2463E8-A2A3-4EC3-B885-3B278385AA4E}" sibTransId="{6AEC3E55-658C-4C8D-9773-67C45C75C72B}"/>
    <dgm:cxn modelId="{3D4E9781-CC8B-4A45-97F2-D86D6260832C}" srcId="{4F5A50FA-3238-47D4-8916-9722068D0BE8}" destId="{B1063D8A-CD32-484A-9F61-4348EF4A1681}" srcOrd="10" destOrd="0" parTransId="{905CD358-6590-4066-B317-4EB263053B81}" sibTransId="{2C74A3D7-D896-4332-867D-0A6F40399A9D}"/>
    <dgm:cxn modelId="{4FE24A98-4D51-484B-BFEF-4AE8DF90EDD8}" srcId="{4F5A50FA-3238-47D4-8916-9722068D0BE8}" destId="{8DAC4E62-5A79-4189-9CC0-37D936050C0C}" srcOrd="6" destOrd="0" parTransId="{01A2C90E-BDA3-40FD-BFC2-799995F2A0C2}" sibTransId="{0FF0941F-2197-4BFE-A7FE-87B482E4C39B}"/>
    <dgm:cxn modelId="{F8ACB199-4176-462D-AEB6-DC922EC5A312}" srcId="{4F5A50FA-3238-47D4-8916-9722068D0BE8}" destId="{222F14B3-D4E3-436C-984D-3F325416C167}" srcOrd="4" destOrd="0" parTransId="{5CB418F5-626C-430C-B6A0-58372101560B}" sibTransId="{B7D44664-3019-45A8-8CB7-AF74C85B916E}"/>
    <dgm:cxn modelId="{3986DF99-FFBC-42E1-9633-08C29BCCD2D6}" type="presOf" srcId="{222F14B3-D4E3-436C-984D-3F325416C167}" destId="{963A941F-A31D-4FE0-82CE-8B0FC9A011A9}" srcOrd="0" destOrd="0" presId="urn:microsoft.com/office/officeart/2005/8/layout/default#1"/>
    <dgm:cxn modelId="{9934C0B0-70A7-4EFD-A853-312CB0D8D6BA}" srcId="{4F5A50FA-3238-47D4-8916-9722068D0BE8}" destId="{9B2C98CC-BF87-4363-B6D3-FAFBD9A3911C}" srcOrd="1" destOrd="0" parTransId="{E8CFB82A-63CD-4511-8878-921CA0B22F77}" sibTransId="{ED466D58-7626-4B6C-B02B-E127F43A6E0F}"/>
    <dgm:cxn modelId="{C578E5BD-0CBD-4F55-9471-0E33FCBE7C15}" srcId="{4F5A50FA-3238-47D4-8916-9722068D0BE8}" destId="{C5B70DF0-2909-4F0E-AD6A-9E1249330C6C}" srcOrd="7" destOrd="0" parTransId="{EAB9DA06-B259-4345-83E5-83B6B47E32CA}" sibTransId="{F9D8269D-2491-4397-9A51-0EB984BEEE19}"/>
    <dgm:cxn modelId="{5275D4C1-5A8E-4B35-B221-540ADA9F24A0}" type="presOf" srcId="{FFBB9B98-D870-40C9-BF92-CD8AA9EECD8E}" destId="{504D12C7-D655-4384-B122-9251063308A8}" srcOrd="0" destOrd="0" presId="urn:microsoft.com/office/officeart/2005/8/layout/default#1"/>
    <dgm:cxn modelId="{2BD2F2C7-D816-4944-BFF8-1160BE4DCDD6}" type="presOf" srcId="{B2E73885-EB6C-47A7-94F0-BF4CA44E0DD0}" destId="{CA78B407-0985-4517-97F3-49DC7BAEA3B2}" srcOrd="0" destOrd="0" presId="urn:microsoft.com/office/officeart/2005/8/layout/default#1"/>
    <dgm:cxn modelId="{B57921D4-1A79-4B0C-8975-73BE22719A32}" type="presOf" srcId="{64EE8284-4C54-4304-A13E-EAF4E2CCA4FE}" destId="{2D83AD43-63A3-42E6-8F95-15379A35C719}" srcOrd="0" destOrd="0" presId="urn:microsoft.com/office/officeart/2005/8/layout/default#1"/>
    <dgm:cxn modelId="{2F0040E8-349B-4B02-8E2C-F7208F42158A}" type="presOf" srcId="{9B2C98CC-BF87-4363-B6D3-FAFBD9A3911C}" destId="{A579CBFA-C79A-4FCE-856A-B4BF68C6A0DD}" srcOrd="0" destOrd="0" presId="urn:microsoft.com/office/officeart/2005/8/layout/default#1"/>
    <dgm:cxn modelId="{474FE0F5-E0BE-4B2F-88AC-C4BF14EA0AAF}" type="presOf" srcId="{05A2EABB-A37C-4CF9-8807-679512073DDA}" destId="{DE558E2F-51C5-4CF4-A4D3-3E5B2468D754}" srcOrd="0" destOrd="0" presId="urn:microsoft.com/office/officeart/2005/8/layout/default#1"/>
    <dgm:cxn modelId="{44AB79F9-7DB6-4238-9EC5-ED76B2C3C5EE}" type="presOf" srcId="{802118FE-0EF4-4C0D-B790-3E837A5555CE}" destId="{76D7203E-AD85-43AA-B3A9-282EDB83859B}" srcOrd="0" destOrd="0" presId="urn:microsoft.com/office/officeart/2005/8/layout/default#1"/>
    <dgm:cxn modelId="{3308D38A-8527-4E6B-996B-D1FFB9D24194}" type="presParOf" srcId="{8E7EEC30-E506-42C0-8E67-4C899438C0FD}" destId="{504D12C7-D655-4384-B122-9251063308A8}" srcOrd="0" destOrd="0" presId="urn:microsoft.com/office/officeart/2005/8/layout/default#1"/>
    <dgm:cxn modelId="{1EB71972-8A11-4AE9-BC52-6AF57C62F0E1}" type="presParOf" srcId="{8E7EEC30-E506-42C0-8E67-4C899438C0FD}" destId="{D25FCAF8-465D-4460-B7AA-3065402B5F12}" srcOrd="1" destOrd="0" presId="urn:microsoft.com/office/officeart/2005/8/layout/default#1"/>
    <dgm:cxn modelId="{7BCC0884-93D6-4430-AE53-49D7D5C0FAE4}" type="presParOf" srcId="{8E7EEC30-E506-42C0-8E67-4C899438C0FD}" destId="{A579CBFA-C79A-4FCE-856A-B4BF68C6A0DD}" srcOrd="2" destOrd="0" presId="urn:microsoft.com/office/officeart/2005/8/layout/default#1"/>
    <dgm:cxn modelId="{20DA0565-DB36-4C37-8B19-6B1C015046DF}" type="presParOf" srcId="{8E7EEC30-E506-42C0-8E67-4C899438C0FD}" destId="{225059F9-B0DA-48BE-85C7-112A356014EB}" srcOrd="3" destOrd="0" presId="urn:microsoft.com/office/officeart/2005/8/layout/default#1"/>
    <dgm:cxn modelId="{42657B67-B864-4405-8A35-D10E935CC201}" type="presParOf" srcId="{8E7EEC30-E506-42C0-8E67-4C899438C0FD}" destId="{4F5EDF05-5F30-4B77-BABD-53AA60CCAF1E}" srcOrd="4" destOrd="0" presId="urn:microsoft.com/office/officeart/2005/8/layout/default#1"/>
    <dgm:cxn modelId="{842DB6ED-127C-462E-9B19-5DE0402A20AA}" type="presParOf" srcId="{8E7EEC30-E506-42C0-8E67-4C899438C0FD}" destId="{CA986064-DA21-46B0-9F76-6541950D8BB3}" srcOrd="5" destOrd="0" presId="urn:microsoft.com/office/officeart/2005/8/layout/default#1"/>
    <dgm:cxn modelId="{AD106AD8-9839-4FD2-9A62-9F9E5265A361}" type="presParOf" srcId="{8E7EEC30-E506-42C0-8E67-4C899438C0FD}" destId="{DE558E2F-51C5-4CF4-A4D3-3E5B2468D754}" srcOrd="6" destOrd="0" presId="urn:microsoft.com/office/officeart/2005/8/layout/default#1"/>
    <dgm:cxn modelId="{7E592373-25A0-45C2-8B1A-F6F548F076D3}" type="presParOf" srcId="{8E7EEC30-E506-42C0-8E67-4C899438C0FD}" destId="{9879FC88-D762-4359-A7E4-4B0707FC75CD}" srcOrd="7" destOrd="0" presId="urn:microsoft.com/office/officeart/2005/8/layout/default#1"/>
    <dgm:cxn modelId="{A5F18AD6-A9D9-4CEB-B0E4-03411DFCE8B1}" type="presParOf" srcId="{8E7EEC30-E506-42C0-8E67-4C899438C0FD}" destId="{963A941F-A31D-4FE0-82CE-8B0FC9A011A9}" srcOrd="8" destOrd="0" presId="urn:microsoft.com/office/officeart/2005/8/layout/default#1"/>
    <dgm:cxn modelId="{EEC1D450-A724-4E8D-B50E-179E80A8B078}" type="presParOf" srcId="{8E7EEC30-E506-42C0-8E67-4C899438C0FD}" destId="{36267AF1-423E-4F9C-BBF4-D90BC350F535}" srcOrd="9" destOrd="0" presId="urn:microsoft.com/office/officeart/2005/8/layout/default#1"/>
    <dgm:cxn modelId="{33FF7865-E21C-40CD-AB49-5DDC7CEBBCE6}" type="presParOf" srcId="{8E7EEC30-E506-42C0-8E67-4C899438C0FD}" destId="{2D83AD43-63A3-42E6-8F95-15379A35C719}" srcOrd="10" destOrd="0" presId="urn:microsoft.com/office/officeart/2005/8/layout/default#1"/>
    <dgm:cxn modelId="{C02B70AA-3809-4637-BE5F-46EA14923120}" type="presParOf" srcId="{8E7EEC30-E506-42C0-8E67-4C899438C0FD}" destId="{3E56746E-D3E1-405D-A5BC-2A838A52A3D7}" srcOrd="11" destOrd="0" presId="urn:microsoft.com/office/officeart/2005/8/layout/default#1"/>
    <dgm:cxn modelId="{4C0F311A-E946-4E65-9C55-C5539FEA1893}" type="presParOf" srcId="{8E7EEC30-E506-42C0-8E67-4C899438C0FD}" destId="{41446033-A67D-4F0B-917C-99A5B31A6FF2}" srcOrd="12" destOrd="0" presId="urn:microsoft.com/office/officeart/2005/8/layout/default#1"/>
    <dgm:cxn modelId="{FDE3D495-0B90-4352-8141-DD73015DCB80}" type="presParOf" srcId="{8E7EEC30-E506-42C0-8E67-4C899438C0FD}" destId="{BB0C9131-1DF5-4E6D-BED6-98DBED33C050}" srcOrd="13" destOrd="0" presId="urn:microsoft.com/office/officeart/2005/8/layout/default#1"/>
    <dgm:cxn modelId="{CA7993AC-0F1C-450E-8E05-25FF49632B11}" type="presParOf" srcId="{8E7EEC30-E506-42C0-8E67-4C899438C0FD}" destId="{ED176257-4C3D-440B-AB82-729FE1BD6A4A}" srcOrd="14" destOrd="0" presId="urn:microsoft.com/office/officeart/2005/8/layout/default#1"/>
    <dgm:cxn modelId="{1DF52FC5-6F36-4D81-BB50-04E0F0B648DF}" type="presParOf" srcId="{8E7EEC30-E506-42C0-8E67-4C899438C0FD}" destId="{AC2597E2-462B-49B5-BD50-5694D7C045AE}" srcOrd="15" destOrd="0" presId="urn:microsoft.com/office/officeart/2005/8/layout/default#1"/>
    <dgm:cxn modelId="{F265FA52-5F30-4546-A041-E41FC2FBC73A}" type="presParOf" srcId="{8E7EEC30-E506-42C0-8E67-4C899438C0FD}" destId="{CA78B407-0985-4517-97F3-49DC7BAEA3B2}" srcOrd="16" destOrd="0" presId="urn:microsoft.com/office/officeart/2005/8/layout/default#1"/>
    <dgm:cxn modelId="{6E86D3D7-D004-44A4-92EB-F0699E1E32DB}" type="presParOf" srcId="{8E7EEC30-E506-42C0-8E67-4C899438C0FD}" destId="{25513436-2FD1-4C64-84AF-D15F2A81FC97}" srcOrd="17" destOrd="0" presId="urn:microsoft.com/office/officeart/2005/8/layout/default#1"/>
    <dgm:cxn modelId="{5896D607-6953-4D4A-9CF5-10B0F850A268}" type="presParOf" srcId="{8E7EEC30-E506-42C0-8E67-4C899438C0FD}" destId="{ED2D49C8-C84F-45A6-AF1D-955A74F3A264}" srcOrd="18" destOrd="0" presId="urn:microsoft.com/office/officeart/2005/8/layout/default#1"/>
    <dgm:cxn modelId="{15F90F04-3A39-48BD-BB04-1DAE59E5710C}" type="presParOf" srcId="{8E7EEC30-E506-42C0-8E67-4C899438C0FD}" destId="{91963626-6196-4AF5-9EAC-F013650388AA}" srcOrd="19" destOrd="0" presId="urn:microsoft.com/office/officeart/2005/8/layout/default#1"/>
    <dgm:cxn modelId="{B3C133B0-B7A5-4784-A771-405696B33358}" type="presParOf" srcId="{8E7EEC30-E506-42C0-8E67-4C899438C0FD}" destId="{FE6193CE-6D34-4BA9-805F-8D115DF076DE}" srcOrd="20" destOrd="0" presId="urn:microsoft.com/office/officeart/2005/8/layout/default#1"/>
    <dgm:cxn modelId="{8C09AA41-EBC3-41E6-B0A9-9F514693AF23}" type="presParOf" srcId="{8E7EEC30-E506-42C0-8E67-4C899438C0FD}" destId="{034B99C8-5E96-4E0A-AFE3-0B22196190A0}" srcOrd="21" destOrd="0" presId="urn:microsoft.com/office/officeart/2005/8/layout/default#1"/>
    <dgm:cxn modelId="{C84AFABD-AE42-478E-8DCD-D3AB30989091}" type="presParOf" srcId="{8E7EEC30-E506-42C0-8E67-4C899438C0FD}" destId="{76D7203E-AD85-43AA-B3A9-282EDB83859B}" srcOrd="22" destOrd="0" presId="urn:microsoft.com/office/officeart/2005/8/layout/default#1"/>
    <dgm:cxn modelId="{A6E0DA9B-0E4D-46BE-8E64-4E228E8C40CC}" type="presParOf" srcId="{8E7EEC30-E506-42C0-8E67-4C899438C0FD}" destId="{3ECCDFCC-7E44-40E9-973F-12CE3DBFDAA2}" srcOrd="23" destOrd="0" presId="urn:microsoft.com/office/officeart/2005/8/layout/default#1"/>
    <dgm:cxn modelId="{5B180D45-79FF-45DC-8F2E-4D1EE552CC96}" type="presParOf" srcId="{8E7EEC30-E506-42C0-8E67-4C899438C0FD}" destId="{A91920DD-F939-4975-A913-56A2A0F706E8}" srcOrd="24" destOrd="0" presId="urn:microsoft.com/office/officeart/2005/8/layout/default#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2F00F7-D36E-42BF-8F59-E08D92A87BE8}" type="doc">
      <dgm:prSet loTypeId="urn:microsoft.com/office/officeart/2005/8/layout/chevron1" loCatId="process" qsTypeId="urn:microsoft.com/office/officeart/2005/8/quickstyle/3d2#2" qsCatId="3D" csTypeId="urn:microsoft.com/office/officeart/2005/8/colors/colorful1#2" csCatId="colorful" phldr="1"/>
      <dgm:spPr/>
    </dgm:pt>
    <dgm:pt modelId="{0433BCD5-C146-42F7-9A3B-D926880E5A7D}">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a:t>
          </a:r>
        </a:p>
      </dgm:t>
    </dgm:pt>
    <dgm:pt modelId="{F233368E-43C6-4B28-90AA-CFC79CB9F065}" type="parTrans" cxnId="{DC7D80E3-1C15-4965-BD74-14657DA2474E}">
      <dgm:prSet/>
      <dgm:spPr/>
      <dgm:t>
        <a:bodyPr/>
        <a:lstStyle/>
        <a:p>
          <a:endParaRPr lang="ru-RU"/>
        </a:p>
      </dgm:t>
    </dgm:pt>
    <dgm:pt modelId="{208BC6FF-6E36-41B2-ADFA-FC117E119AC9}" type="sibTrans" cxnId="{DC7D80E3-1C15-4965-BD74-14657DA2474E}">
      <dgm:prSet/>
      <dgm:spPr/>
      <dgm:t>
        <a:bodyPr/>
        <a:lstStyle/>
        <a:p>
          <a:endParaRPr lang="ru-RU"/>
        </a:p>
      </dgm:t>
    </dgm:pt>
    <dgm:pt modelId="{FDEE855B-C544-487E-93A9-4133057D22AD}">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gm:t>
    </dgm:pt>
    <dgm:pt modelId="{315EBD7E-838A-49D9-9B26-B0A664E37CF8}" type="parTrans" cxnId="{3F83DF27-18E6-4107-9AAD-9575F1D53B34}">
      <dgm:prSet/>
      <dgm:spPr/>
      <dgm:t>
        <a:bodyPr/>
        <a:lstStyle/>
        <a:p>
          <a:endParaRPr lang="ru-RU"/>
        </a:p>
      </dgm:t>
    </dgm:pt>
    <dgm:pt modelId="{F1137AC4-16AB-451B-8D8D-6E2000E1AF2A}" type="sibTrans" cxnId="{3F83DF27-18E6-4107-9AAD-9575F1D53B34}">
      <dgm:prSet/>
      <dgm:spPr/>
      <dgm:t>
        <a:bodyPr/>
        <a:lstStyle/>
        <a:p>
          <a:endParaRPr lang="ru-RU"/>
        </a:p>
      </dgm:t>
    </dgm:pt>
    <dgm:pt modelId="{7A4B3CA7-F2CC-4942-8186-EBC07C6028FD}">
      <dgm:prSet phldrT="[Текст]" custT="1"/>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gm:t>
    </dgm:pt>
    <dgm:pt modelId="{C287698A-FCDD-4BAA-BBC9-51E6CEC5474D}" type="parTrans" cxnId="{7E312CD8-0075-4547-9B4D-BCBFB57C18B7}">
      <dgm:prSet/>
      <dgm:spPr/>
      <dgm:t>
        <a:bodyPr/>
        <a:lstStyle/>
        <a:p>
          <a:endParaRPr lang="ru-RU"/>
        </a:p>
      </dgm:t>
    </dgm:pt>
    <dgm:pt modelId="{25102584-773B-46AA-97EA-6C6831A59086}" type="sibTrans" cxnId="{7E312CD8-0075-4547-9B4D-BCBFB57C18B7}">
      <dgm:prSet/>
      <dgm:spPr/>
      <dgm:t>
        <a:bodyPr/>
        <a:lstStyle/>
        <a:p>
          <a:endParaRPr lang="ru-RU"/>
        </a:p>
      </dgm:t>
    </dgm:pt>
    <dgm:pt modelId="{DC3E7E54-3AAD-4090-8B2F-B846713F87C4}" type="pres">
      <dgm:prSet presAssocID="{2C2F00F7-D36E-42BF-8F59-E08D92A87BE8}" presName="Name0" presStyleCnt="0">
        <dgm:presLayoutVars>
          <dgm:dir/>
          <dgm:animLvl val="lvl"/>
          <dgm:resizeHandles val="exact"/>
        </dgm:presLayoutVars>
      </dgm:prSet>
      <dgm:spPr/>
    </dgm:pt>
    <dgm:pt modelId="{2D40FF38-3587-47C9-A17F-98F016A152A1}" type="pres">
      <dgm:prSet presAssocID="{0433BCD5-C146-42F7-9A3B-D926880E5A7D}" presName="parTxOnly" presStyleLbl="node1" presStyleIdx="0" presStyleCnt="3">
        <dgm:presLayoutVars>
          <dgm:chMax val="0"/>
          <dgm:chPref val="0"/>
          <dgm:bulletEnabled val="1"/>
        </dgm:presLayoutVars>
      </dgm:prSet>
      <dgm:spPr/>
    </dgm:pt>
    <dgm:pt modelId="{C4419710-857C-4871-ADE8-CC2E2DBFCC34}" type="pres">
      <dgm:prSet presAssocID="{208BC6FF-6E36-41B2-ADFA-FC117E119AC9}" presName="parTxOnlySpace" presStyleCnt="0"/>
      <dgm:spPr/>
    </dgm:pt>
    <dgm:pt modelId="{51D5F445-D737-44E5-9818-D6C76444BCC3}" type="pres">
      <dgm:prSet presAssocID="{FDEE855B-C544-487E-93A9-4133057D22AD}" presName="parTxOnly" presStyleLbl="node1" presStyleIdx="1" presStyleCnt="3">
        <dgm:presLayoutVars>
          <dgm:chMax val="0"/>
          <dgm:chPref val="0"/>
          <dgm:bulletEnabled val="1"/>
        </dgm:presLayoutVars>
      </dgm:prSet>
      <dgm:spPr/>
    </dgm:pt>
    <dgm:pt modelId="{9BE345BB-28ED-4CAD-A3EE-27DC3A5AED7B}" type="pres">
      <dgm:prSet presAssocID="{F1137AC4-16AB-451B-8D8D-6E2000E1AF2A}" presName="parTxOnlySpace" presStyleCnt="0"/>
      <dgm:spPr/>
    </dgm:pt>
    <dgm:pt modelId="{22751570-B408-4888-8ED7-A432A4AD278A}" type="pres">
      <dgm:prSet presAssocID="{7A4B3CA7-F2CC-4942-8186-EBC07C6028FD}" presName="parTxOnly" presStyleLbl="node1" presStyleIdx="2" presStyleCnt="3">
        <dgm:presLayoutVars>
          <dgm:chMax val="0"/>
          <dgm:chPref val="0"/>
          <dgm:bulletEnabled val="1"/>
        </dgm:presLayoutVars>
      </dgm:prSet>
      <dgm:spPr/>
    </dgm:pt>
  </dgm:ptLst>
  <dgm:cxnLst>
    <dgm:cxn modelId="{79D41F0C-22D3-4FFA-8D10-AEFD31C1F857}" type="presOf" srcId="{FDEE855B-C544-487E-93A9-4133057D22AD}" destId="{51D5F445-D737-44E5-9818-D6C76444BCC3}" srcOrd="0" destOrd="0" presId="urn:microsoft.com/office/officeart/2005/8/layout/chevron1"/>
    <dgm:cxn modelId="{3F83DF27-18E6-4107-9AAD-9575F1D53B34}" srcId="{2C2F00F7-D36E-42BF-8F59-E08D92A87BE8}" destId="{FDEE855B-C544-487E-93A9-4133057D22AD}" srcOrd="1" destOrd="0" parTransId="{315EBD7E-838A-49D9-9B26-B0A664E37CF8}" sibTransId="{F1137AC4-16AB-451B-8D8D-6E2000E1AF2A}"/>
    <dgm:cxn modelId="{27611157-B528-43E6-B151-22F1EC282C16}" type="presOf" srcId="{0433BCD5-C146-42F7-9A3B-D926880E5A7D}" destId="{2D40FF38-3587-47C9-A17F-98F016A152A1}" srcOrd="0" destOrd="0" presId="urn:microsoft.com/office/officeart/2005/8/layout/chevron1"/>
    <dgm:cxn modelId="{80CD6878-6B2B-4BF4-92D9-10979A8E6A9A}" type="presOf" srcId="{7A4B3CA7-F2CC-4942-8186-EBC07C6028FD}" destId="{22751570-B408-4888-8ED7-A432A4AD278A}" srcOrd="0" destOrd="0" presId="urn:microsoft.com/office/officeart/2005/8/layout/chevron1"/>
    <dgm:cxn modelId="{7E312CD8-0075-4547-9B4D-BCBFB57C18B7}" srcId="{2C2F00F7-D36E-42BF-8F59-E08D92A87BE8}" destId="{7A4B3CA7-F2CC-4942-8186-EBC07C6028FD}" srcOrd="2" destOrd="0" parTransId="{C287698A-FCDD-4BAA-BBC9-51E6CEC5474D}" sibTransId="{25102584-773B-46AA-97EA-6C6831A59086}"/>
    <dgm:cxn modelId="{DC7D80E3-1C15-4965-BD74-14657DA2474E}" srcId="{2C2F00F7-D36E-42BF-8F59-E08D92A87BE8}" destId="{0433BCD5-C146-42F7-9A3B-D926880E5A7D}" srcOrd="0" destOrd="0" parTransId="{F233368E-43C6-4B28-90AA-CFC79CB9F065}" sibTransId="{208BC6FF-6E36-41B2-ADFA-FC117E119AC9}"/>
    <dgm:cxn modelId="{1802E8F3-64C2-40E8-A32D-972A2E5499E3}" type="presOf" srcId="{2C2F00F7-D36E-42BF-8F59-E08D92A87BE8}" destId="{DC3E7E54-3AAD-4090-8B2F-B846713F87C4}" srcOrd="0" destOrd="0" presId="urn:microsoft.com/office/officeart/2005/8/layout/chevron1"/>
    <dgm:cxn modelId="{2DF40218-0A62-40F1-8546-9E7C481FB03D}" type="presParOf" srcId="{DC3E7E54-3AAD-4090-8B2F-B846713F87C4}" destId="{2D40FF38-3587-47C9-A17F-98F016A152A1}" srcOrd="0" destOrd="0" presId="urn:microsoft.com/office/officeart/2005/8/layout/chevron1"/>
    <dgm:cxn modelId="{869A4798-38D6-49E3-97C1-D1C9D6BFDDB3}" type="presParOf" srcId="{DC3E7E54-3AAD-4090-8B2F-B846713F87C4}" destId="{C4419710-857C-4871-ADE8-CC2E2DBFCC34}" srcOrd="1" destOrd="0" presId="urn:microsoft.com/office/officeart/2005/8/layout/chevron1"/>
    <dgm:cxn modelId="{929DBDDB-9DBD-49B8-B570-6408DF1B261C}" type="presParOf" srcId="{DC3E7E54-3AAD-4090-8B2F-B846713F87C4}" destId="{51D5F445-D737-44E5-9818-D6C76444BCC3}" srcOrd="2" destOrd="0" presId="urn:microsoft.com/office/officeart/2005/8/layout/chevron1"/>
    <dgm:cxn modelId="{7E0D5FC4-3CB0-47A1-B4F7-E1731A5313AD}" type="presParOf" srcId="{DC3E7E54-3AAD-4090-8B2F-B846713F87C4}" destId="{9BE345BB-28ED-4CAD-A3EE-27DC3A5AED7B}" srcOrd="3" destOrd="0" presId="urn:microsoft.com/office/officeart/2005/8/layout/chevron1"/>
    <dgm:cxn modelId="{15A362F4-6ECE-46DA-9805-8DB7776FA4ED}" type="presParOf" srcId="{DC3E7E54-3AAD-4090-8B2F-B846713F87C4}" destId="{22751570-B408-4888-8ED7-A432A4AD278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2F00F7-D36E-42BF-8F59-E08D92A87BE8}" type="doc">
      <dgm:prSet loTypeId="urn:microsoft.com/office/officeart/2005/8/layout/chevron1" loCatId="process" qsTypeId="urn:microsoft.com/office/officeart/2005/8/quickstyle/3d2#3" qsCatId="3D" csTypeId="urn:microsoft.com/office/officeart/2005/8/colors/colorful4" csCatId="colorful" phldr="1"/>
      <dgm:spPr/>
    </dgm:pt>
    <dgm:pt modelId="{0433BCD5-C146-42F7-9A3B-D926880E5A7D}">
      <dgm:prSet phldrT="[Текст]" custT="1"/>
      <dgm:spPr>
        <a:solidFill>
          <a:srgbClr val="FF99FF"/>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финансовый орган администрации Анучинского муниципального округа</a:t>
          </a:r>
        </a:p>
      </dgm:t>
    </dgm:pt>
    <dgm:pt modelId="{F233368E-43C6-4B28-90AA-CFC79CB9F065}" type="parTrans" cxnId="{DC7D80E3-1C15-4965-BD74-14657DA2474E}">
      <dgm:prSet/>
      <dgm:spPr/>
      <dgm:t>
        <a:bodyPr/>
        <a:lstStyle/>
        <a:p>
          <a:endParaRPr lang="ru-RU"/>
        </a:p>
      </dgm:t>
    </dgm:pt>
    <dgm:pt modelId="{208BC6FF-6E36-41B2-ADFA-FC117E119AC9}" type="sibTrans" cxnId="{DC7D80E3-1C15-4965-BD74-14657DA2474E}">
      <dgm:prSet/>
      <dgm:spPr/>
      <dgm:t>
        <a:bodyPr/>
        <a:lstStyle/>
        <a:p>
          <a:endParaRPr lang="ru-RU"/>
        </a:p>
      </dgm:t>
    </dgm:pt>
    <dgm:pt modelId="{FDEE855B-C544-487E-93A9-4133057D22AD}">
      <dgm:prSet phldrT="[Текст]" custT="1"/>
      <dgm:spPr>
        <a:solidFill>
          <a:srgbClr val="CCFFFF"/>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органы муниципального финансового контроля </a:t>
          </a:r>
        </a:p>
      </dgm:t>
    </dgm:pt>
    <dgm:pt modelId="{315EBD7E-838A-49D9-9B26-B0A664E37CF8}" type="parTrans" cxnId="{3F83DF27-18E6-4107-9AAD-9575F1D53B34}">
      <dgm:prSet/>
      <dgm:spPr/>
      <dgm:t>
        <a:bodyPr/>
        <a:lstStyle/>
        <a:p>
          <a:endParaRPr lang="ru-RU"/>
        </a:p>
      </dgm:t>
    </dgm:pt>
    <dgm:pt modelId="{F1137AC4-16AB-451B-8D8D-6E2000E1AF2A}" type="sibTrans" cxnId="{3F83DF27-18E6-4107-9AAD-9575F1D53B34}">
      <dgm:prSet/>
      <dgm:spPr/>
      <dgm:t>
        <a:bodyPr/>
        <a:lstStyle/>
        <a:p>
          <a:endParaRPr lang="ru-RU"/>
        </a:p>
      </dgm:t>
    </dgm:pt>
    <dgm:pt modelId="{7A4B3CA7-F2CC-4942-8186-EBC07C6028FD}">
      <dgm:prSet phldrT="[Текст]" custT="1"/>
      <dgm:spPr>
        <a:solidFill>
          <a:schemeClr val="accent1">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p>
      </dgm:t>
    </dgm:pt>
    <dgm:pt modelId="{C287698A-FCDD-4BAA-BBC9-51E6CEC5474D}" type="parTrans" cxnId="{7E312CD8-0075-4547-9B4D-BCBFB57C18B7}">
      <dgm:prSet/>
      <dgm:spPr/>
      <dgm:t>
        <a:bodyPr/>
        <a:lstStyle/>
        <a:p>
          <a:endParaRPr lang="ru-RU"/>
        </a:p>
      </dgm:t>
    </dgm:pt>
    <dgm:pt modelId="{25102584-773B-46AA-97EA-6C6831A59086}" type="sibTrans" cxnId="{7E312CD8-0075-4547-9B4D-BCBFB57C18B7}">
      <dgm:prSet/>
      <dgm:spPr/>
      <dgm:t>
        <a:bodyPr/>
        <a:lstStyle/>
        <a:p>
          <a:endParaRPr lang="ru-RU"/>
        </a:p>
      </dgm:t>
    </dgm:pt>
    <dgm:pt modelId="{DC3E7E54-3AAD-4090-8B2F-B846713F87C4}" type="pres">
      <dgm:prSet presAssocID="{2C2F00F7-D36E-42BF-8F59-E08D92A87BE8}" presName="Name0" presStyleCnt="0">
        <dgm:presLayoutVars>
          <dgm:dir/>
          <dgm:animLvl val="lvl"/>
          <dgm:resizeHandles val="exact"/>
        </dgm:presLayoutVars>
      </dgm:prSet>
      <dgm:spPr/>
    </dgm:pt>
    <dgm:pt modelId="{2D40FF38-3587-47C9-A17F-98F016A152A1}" type="pres">
      <dgm:prSet presAssocID="{0433BCD5-C146-42F7-9A3B-D926880E5A7D}" presName="parTxOnly" presStyleLbl="node1" presStyleIdx="0" presStyleCnt="3">
        <dgm:presLayoutVars>
          <dgm:chMax val="0"/>
          <dgm:chPref val="0"/>
          <dgm:bulletEnabled val="1"/>
        </dgm:presLayoutVars>
      </dgm:prSet>
      <dgm:spPr/>
    </dgm:pt>
    <dgm:pt modelId="{C4419710-857C-4871-ADE8-CC2E2DBFCC34}" type="pres">
      <dgm:prSet presAssocID="{208BC6FF-6E36-41B2-ADFA-FC117E119AC9}" presName="parTxOnlySpace" presStyleCnt="0"/>
      <dgm:spPr/>
    </dgm:pt>
    <dgm:pt modelId="{51D5F445-D737-44E5-9818-D6C76444BCC3}" type="pres">
      <dgm:prSet presAssocID="{FDEE855B-C544-487E-93A9-4133057D22AD}" presName="parTxOnly" presStyleLbl="node1" presStyleIdx="1" presStyleCnt="3">
        <dgm:presLayoutVars>
          <dgm:chMax val="0"/>
          <dgm:chPref val="0"/>
          <dgm:bulletEnabled val="1"/>
        </dgm:presLayoutVars>
      </dgm:prSet>
      <dgm:spPr/>
    </dgm:pt>
    <dgm:pt modelId="{9BE345BB-28ED-4CAD-A3EE-27DC3A5AED7B}" type="pres">
      <dgm:prSet presAssocID="{F1137AC4-16AB-451B-8D8D-6E2000E1AF2A}" presName="parTxOnlySpace" presStyleCnt="0"/>
      <dgm:spPr/>
    </dgm:pt>
    <dgm:pt modelId="{22751570-B408-4888-8ED7-A432A4AD278A}" type="pres">
      <dgm:prSet presAssocID="{7A4B3CA7-F2CC-4942-8186-EBC07C6028FD}" presName="parTxOnly" presStyleLbl="node1" presStyleIdx="2" presStyleCnt="3">
        <dgm:presLayoutVars>
          <dgm:chMax val="0"/>
          <dgm:chPref val="0"/>
          <dgm:bulletEnabled val="1"/>
        </dgm:presLayoutVars>
      </dgm:prSet>
      <dgm:spPr/>
    </dgm:pt>
  </dgm:ptLst>
  <dgm:cxnLst>
    <dgm:cxn modelId="{79D41F0C-22D3-4FFA-8D10-AEFD31C1F857}" type="presOf" srcId="{FDEE855B-C544-487E-93A9-4133057D22AD}" destId="{51D5F445-D737-44E5-9818-D6C76444BCC3}" srcOrd="0" destOrd="0" presId="urn:microsoft.com/office/officeart/2005/8/layout/chevron1"/>
    <dgm:cxn modelId="{3F83DF27-18E6-4107-9AAD-9575F1D53B34}" srcId="{2C2F00F7-D36E-42BF-8F59-E08D92A87BE8}" destId="{FDEE855B-C544-487E-93A9-4133057D22AD}" srcOrd="1" destOrd="0" parTransId="{315EBD7E-838A-49D9-9B26-B0A664E37CF8}" sibTransId="{F1137AC4-16AB-451B-8D8D-6E2000E1AF2A}"/>
    <dgm:cxn modelId="{27611157-B528-43E6-B151-22F1EC282C16}" type="presOf" srcId="{0433BCD5-C146-42F7-9A3B-D926880E5A7D}" destId="{2D40FF38-3587-47C9-A17F-98F016A152A1}" srcOrd="0" destOrd="0" presId="urn:microsoft.com/office/officeart/2005/8/layout/chevron1"/>
    <dgm:cxn modelId="{80CD6878-6B2B-4BF4-92D9-10979A8E6A9A}" type="presOf" srcId="{7A4B3CA7-F2CC-4942-8186-EBC07C6028FD}" destId="{22751570-B408-4888-8ED7-A432A4AD278A}" srcOrd="0" destOrd="0" presId="urn:microsoft.com/office/officeart/2005/8/layout/chevron1"/>
    <dgm:cxn modelId="{7E312CD8-0075-4547-9B4D-BCBFB57C18B7}" srcId="{2C2F00F7-D36E-42BF-8F59-E08D92A87BE8}" destId="{7A4B3CA7-F2CC-4942-8186-EBC07C6028FD}" srcOrd="2" destOrd="0" parTransId="{C287698A-FCDD-4BAA-BBC9-51E6CEC5474D}" sibTransId="{25102584-773B-46AA-97EA-6C6831A59086}"/>
    <dgm:cxn modelId="{DC7D80E3-1C15-4965-BD74-14657DA2474E}" srcId="{2C2F00F7-D36E-42BF-8F59-E08D92A87BE8}" destId="{0433BCD5-C146-42F7-9A3B-D926880E5A7D}" srcOrd="0" destOrd="0" parTransId="{F233368E-43C6-4B28-90AA-CFC79CB9F065}" sibTransId="{208BC6FF-6E36-41B2-ADFA-FC117E119AC9}"/>
    <dgm:cxn modelId="{1802E8F3-64C2-40E8-A32D-972A2E5499E3}" type="presOf" srcId="{2C2F00F7-D36E-42BF-8F59-E08D92A87BE8}" destId="{DC3E7E54-3AAD-4090-8B2F-B846713F87C4}" srcOrd="0" destOrd="0" presId="urn:microsoft.com/office/officeart/2005/8/layout/chevron1"/>
    <dgm:cxn modelId="{2DF40218-0A62-40F1-8546-9E7C481FB03D}" type="presParOf" srcId="{DC3E7E54-3AAD-4090-8B2F-B846713F87C4}" destId="{2D40FF38-3587-47C9-A17F-98F016A152A1}" srcOrd="0" destOrd="0" presId="urn:microsoft.com/office/officeart/2005/8/layout/chevron1"/>
    <dgm:cxn modelId="{869A4798-38D6-49E3-97C1-D1C9D6BFDDB3}" type="presParOf" srcId="{DC3E7E54-3AAD-4090-8B2F-B846713F87C4}" destId="{C4419710-857C-4871-ADE8-CC2E2DBFCC34}" srcOrd="1" destOrd="0" presId="urn:microsoft.com/office/officeart/2005/8/layout/chevron1"/>
    <dgm:cxn modelId="{929DBDDB-9DBD-49B8-B570-6408DF1B261C}" type="presParOf" srcId="{DC3E7E54-3AAD-4090-8B2F-B846713F87C4}" destId="{51D5F445-D737-44E5-9818-D6C76444BCC3}" srcOrd="2" destOrd="0" presId="urn:microsoft.com/office/officeart/2005/8/layout/chevron1"/>
    <dgm:cxn modelId="{7E0D5FC4-3CB0-47A1-B4F7-E1731A5313AD}" type="presParOf" srcId="{DC3E7E54-3AAD-4090-8B2F-B846713F87C4}" destId="{9BE345BB-28ED-4CAD-A3EE-27DC3A5AED7B}" srcOrd="3" destOrd="0" presId="urn:microsoft.com/office/officeart/2005/8/layout/chevron1"/>
    <dgm:cxn modelId="{15A362F4-6ECE-46DA-9805-8DB7776FA4ED}" type="presParOf" srcId="{DC3E7E54-3AAD-4090-8B2F-B846713F87C4}" destId="{22751570-B408-4888-8ED7-A432A4AD278A}" srcOrd="4"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2F00F7-D36E-42BF-8F59-E08D92A87BE8}" type="doc">
      <dgm:prSet loTypeId="urn:microsoft.com/office/officeart/2005/8/layout/chevron1" loCatId="process" qsTypeId="urn:microsoft.com/office/officeart/2005/8/quickstyle/3d2#4" qsCatId="3D" csTypeId="urn:microsoft.com/office/officeart/2005/8/colors/colorful4" csCatId="colorful" phldr="1"/>
      <dgm:spPr/>
      <dgm:t>
        <a:bodyPr/>
        <a:lstStyle/>
        <a:p>
          <a:endParaRPr lang="ru-RU"/>
        </a:p>
      </dgm:t>
    </dgm:pt>
    <dgm:pt modelId="{0433BCD5-C146-42F7-9A3B-D926880E5A7D}">
      <dgm:prSet phldrT="[Текст]" custT="1"/>
      <dgm:spPr>
        <a:solidFill>
          <a:srgbClr val="FFFF00"/>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p>
      </dgm:t>
    </dgm:pt>
    <dgm:pt modelId="{F233368E-43C6-4B28-90AA-CFC79CB9F065}" type="parTrans" cxnId="{DC7D80E3-1C15-4965-BD74-14657DA2474E}">
      <dgm:prSet/>
      <dgm:spPr/>
      <dgm:t>
        <a:bodyPr/>
        <a:lstStyle/>
        <a:p>
          <a:endParaRPr lang="ru-RU"/>
        </a:p>
      </dgm:t>
    </dgm:pt>
    <dgm:pt modelId="{208BC6FF-6E36-41B2-ADFA-FC117E119AC9}" type="sibTrans" cxnId="{DC7D80E3-1C15-4965-BD74-14657DA2474E}">
      <dgm:prSet/>
      <dgm:spPr/>
      <dgm:t>
        <a:bodyPr/>
        <a:lstStyle/>
        <a:p>
          <a:endParaRPr lang="ru-RU"/>
        </a:p>
      </dgm:t>
    </dgm:pt>
    <dgm:pt modelId="{FDEE855B-C544-487E-93A9-4133057D22AD}">
      <dgm:prSet phldrT="[Текст]" custT="1"/>
      <dgm:spPr>
        <a:solidFill>
          <a:srgbClr val="0BDAFD"/>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источников финансирования дефицита бюджета</a:t>
          </a:r>
        </a:p>
      </dgm:t>
    </dgm:pt>
    <dgm:pt modelId="{315EBD7E-838A-49D9-9B26-B0A664E37CF8}" type="parTrans" cxnId="{3F83DF27-18E6-4107-9AAD-9575F1D53B34}">
      <dgm:prSet/>
      <dgm:spPr/>
      <dgm:t>
        <a:bodyPr/>
        <a:lstStyle/>
        <a:p>
          <a:endParaRPr lang="ru-RU"/>
        </a:p>
      </dgm:t>
    </dgm:pt>
    <dgm:pt modelId="{F1137AC4-16AB-451B-8D8D-6E2000E1AF2A}" type="sibTrans" cxnId="{3F83DF27-18E6-4107-9AAD-9575F1D53B34}">
      <dgm:prSet/>
      <dgm:spPr/>
      <dgm:t>
        <a:bodyPr/>
        <a:lstStyle/>
        <a:p>
          <a:endParaRPr lang="ru-RU"/>
        </a:p>
      </dgm:t>
    </dgm:pt>
    <dgm:pt modelId="{7A4B3CA7-F2CC-4942-8186-EBC07C6028FD}">
      <dgm:prSet phldrT="[Текст]" custT="1"/>
      <dgm:spPr>
        <a:solidFill>
          <a:schemeClr val="accent6">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получатели бюджетных средств</a:t>
          </a:r>
        </a:p>
      </dgm:t>
    </dgm:pt>
    <dgm:pt modelId="{C287698A-FCDD-4BAA-BBC9-51E6CEC5474D}" type="parTrans" cxnId="{7E312CD8-0075-4547-9B4D-BCBFB57C18B7}">
      <dgm:prSet/>
      <dgm:spPr/>
      <dgm:t>
        <a:bodyPr/>
        <a:lstStyle/>
        <a:p>
          <a:endParaRPr lang="ru-RU"/>
        </a:p>
      </dgm:t>
    </dgm:pt>
    <dgm:pt modelId="{25102584-773B-46AA-97EA-6C6831A59086}" type="sibTrans" cxnId="{7E312CD8-0075-4547-9B4D-BCBFB57C18B7}">
      <dgm:prSet/>
      <dgm:spPr/>
      <dgm:t>
        <a:bodyPr/>
        <a:lstStyle/>
        <a:p>
          <a:endParaRPr lang="ru-RU"/>
        </a:p>
      </dgm:t>
    </dgm:pt>
    <dgm:pt modelId="{DC3E7E54-3AAD-4090-8B2F-B846713F87C4}" type="pres">
      <dgm:prSet presAssocID="{2C2F00F7-D36E-42BF-8F59-E08D92A87BE8}" presName="Name0" presStyleCnt="0">
        <dgm:presLayoutVars>
          <dgm:dir/>
          <dgm:animLvl val="lvl"/>
          <dgm:resizeHandles val="exact"/>
        </dgm:presLayoutVars>
      </dgm:prSet>
      <dgm:spPr/>
    </dgm:pt>
    <dgm:pt modelId="{2D40FF38-3587-47C9-A17F-98F016A152A1}" type="pres">
      <dgm:prSet presAssocID="{0433BCD5-C146-42F7-9A3B-D926880E5A7D}" presName="parTxOnly" presStyleLbl="node1" presStyleIdx="0" presStyleCnt="3">
        <dgm:presLayoutVars>
          <dgm:chMax val="0"/>
          <dgm:chPref val="0"/>
          <dgm:bulletEnabled val="1"/>
        </dgm:presLayoutVars>
      </dgm:prSet>
      <dgm:spPr/>
    </dgm:pt>
    <dgm:pt modelId="{C4419710-857C-4871-ADE8-CC2E2DBFCC34}" type="pres">
      <dgm:prSet presAssocID="{208BC6FF-6E36-41B2-ADFA-FC117E119AC9}" presName="parTxOnlySpace" presStyleCnt="0"/>
      <dgm:spPr/>
    </dgm:pt>
    <dgm:pt modelId="{51D5F445-D737-44E5-9818-D6C76444BCC3}" type="pres">
      <dgm:prSet presAssocID="{FDEE855B-C544-487E-93A9-4133057D22AD}" presName="parTxOnly" presStyleLbl="node1" presStyleIdx="1" presStyleCnt="3">
        <dgm:presLayoutVars>
          <dgm:chMax val="0"/>
          <dgm:chPref val="0"/>
          <dgm:bulletEnabled val="1"/>
        </dgm:presLayoutVars>
      </dgm:prSet>
      <dgm:spPr/>
    </dgm:pt>
    <dgm:pt modelId="{9BE345BB-28ED-4CAD-A3EE-27DC3A5AED7B}" type="pres">
      <dgm:prSet presAssocID="{F1137AC4-16AB-451B-8D8D-6E2000E1AF2A}" presName="parTxOnlySpace" presStyleCnt="0"/>
      <dgm:spPr/>
    </dgm:pt>
    <dgm:pt modelId="{22751570-B408-4888-8ED7-A432A4AD278A}" type="pres">
      <dgm:prSet presAssocID="{7A4B3CA7-F2CC-4942-8186-EBC07C6028FD}" presName="parTxOnly" presStyleLbl="node1" presStyleIdx="2" presStyleCnt="3">
        <dgm:presLayoutVars>
          <dgm:chMax val="0"/>
          <dgm:chPref val="0"/>
          <dgm:bulletEnabled val="1"/>
        </dgm:presLayoutVars>
      </dgm:prSet>
      <dgm:spPr/>
    </dgm:pt>
  </dgm:ptLst>
  <dgm:cxnLst>
    <dgm:cxn modelId="{79D41F0C-22D3-4FFA-8D10-AEFD31C1F857}" type="presOf" srcId="{FDEE855B-C544-487E-93A9-4133057D22AD}" destId="{51D5F445-D737-44E5-9818-D6C76444BCC3}" srcOrd="0" destOrd="0" presId="urn:microsoft.com/office/officeart/2005/8/layout/chevron1"/>
    <dgm:cxn modelId="{3F83DF27-18E6-4107-9AAD-9575F1D53B34}" srcId="{2C2F00F7-D36E-42BF-8F59-E08D92A87BE8}" destId="{FDEE855B-C544-487E-93A9-4133057D22AD}" srcOrd="1" destOrd="0" parTransId="{315EBD7E-838A-49D9-9B26-B0A664E37CF8}" sibTransId="{F1137AC4-16AB-451B-8D8D-6E2000E1AF2A}"/>
    <dgm:cxn modelId="{27611157-B528-43E6-B151-22F1EC282C16}" type="presOf" srcId="{0433BCD5-C146-42F7-9A3B-D926880E5A7D}" destId="{2D40FF38-3587-47C9-A17F-98F016A152A1}" srcOrd="0" destOrd="0" presId="urn:microsoft.com/office/officeart/2005/8/layout/chevron1"/>
    <dgm:cxn modelId="{80CD6878-6B2B-4BF4-92D9-10979A8E6A9A}" type="presOf" srcId="{7A4B3CA7-F2CC-4942-8186-EBC07C6028FD}" destId="{22751570-B408-4888-8ED7-A432A4AD278A}" srcOrd="0" destOrd="0" presId="urn:microsoft.com/office/officeart/2005/8/layout/chevron1"/>
    <dgm:cxn modelId="{7E312CD8-0075-4547-9B4D-BCBFB57C18B7}" srcId="{2C2F00F7-D36E-42BF-8F59-E08D92A87BE8}" destId="{7A4B3CA7-F2CC-4942-8186-EBC07C6028FD}" srcOrd="2" destOrd="0" parTransId="{C287698A-FCDD-4BAA-BBC9-51E6CEC5474D}" sibTransId="{25102584-773B-46AA-97EA-6C6831A59086}"/>
    <dgm:cxn modelId="{DC7D80E3-1C15-4965-BD74-14657DA2474E}" srcId="{2C2F00F7-D36E-42BF-8F59-E08D92A87BE8}" destId="{0433BCD5-C146-42F7-9A3B-D926880E5A7D}" srcOrd="0" destOrd="0" parTransId="{F233368E-43C6-4B28-90AA-CFC79CB9F065}" sibTransId="{208BC6FF-6E36-41B2-ADFA-FC117E119AC9}"/>
    <dgm:cxn modelId="{1802E8F3-64C2-40E8-A32D-972A2E5499E3}" type="presOf" srcId="{2C2F00F7-D36E-42BF-8F59-E08D92A87BE8}" destId="{DC3E7E54-3AAD-4090-8B2F-B846713F87C4}" srcOrd="0" destOrd="0" presId="urn:microsoft.com/office/officeart/2005/8/layout/chevron1"/>
    <dgm:cxn modelId="{2DF40218-0A62-40F1-8546-9E7C481FB03D}" type="presParOf" srcId="{DC3E7E54-3AAD-4090-8B2F-B846713F87C4}" destId="{2D40FF38-3587-47C9-A17F-98F016A152A1}" srcOrd="0" destOrd="0" presId="urn:microsoft.com/office/officeart/2005/8/layout/chevron1"/>
    <dgm:cxn modelId="{869A4798-38D6-49E3-97C1-D1C9D6BFDDB3}" type="presParOf" srcId="{DC3E7E54-3AAD-4090-8B2F-B846713F87C4}" destId="{C4419710-857C-4871-ADE8-CC2E2DBFCC34}" srcOrd="1" destOrd="0" presId="urn:microsoft.com/office/officeart/2005/8/layout/chevron1"/>
    <dgm:cxn modelId="{929DBDDB-9DBD-49B8-B570-6408DF1B261C}" type="presParOf" srcId="{DC3E7E54-3AAD-4090-8B2F-B846713F87C4}" destId="{51D5F445-D737-44E5-9818-D6C76444BCC3}" srcOrd="2" destOrd="0" presId="urn:microsoft.com/office/officeart/2005/8/layout/chevron1"/>
    <dgm:cxn modelId="{7E0D5FC4-3CB0-47A1-B4F7-E1731A5313AD}" type="presParOf" srcId="{DC3E7E54-3AAD-4090-8B2F-B846713F87C4}" destId="{9BE345BB-28ED-4CAD-A3EE-27DC3A5AED7B}" srcOrd="3" destOrd="0" presId="urn:microsoft.com/office/officeart/2005/8/layout/chevron1"/>
    <dgm:cxn modelId="{15A362F4-6ECE-46DA-9805-8DB7776FA4ED}" type="presParOf" srcId="{DC3E7E54-3AAD-4090-8B2F-B846713F87C4}" destId="{22751570-B408-4888-8ED7-A432A4AD278A}" srcOrd="4" destOrd="0" presId="urn:microsoft.com/office/officeart/2005/8/layout/chevron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130C57A-A737-4726-865C-6FC3143BDF74}" type="doc">
      <dgm:prSet loTypeId="urn:microsoft.com/office/officeart/2005/8/layout/hList6" loCatId="list" qsTypeId="urn:microsoft.com/office/officeart/2005/8/quickstyle/3d3" qsCatId="3D" csTypeId="urn:microsoft.com/office/officeart/2005/8/colors/accent4_5" csCatId="accent4" phldr="1"/>
      <dgm:spPr/>
      <dgm:t>
        <a:bodyPr/>
        <a:lstStyle/>
        <a:p>
          <a:endParaRPr lang="ru-RU"/>
        </a:p>
      </dgm:t>
    </dgm:pt>
    <dgm:pt modelId="{FC519325-7A76-4A2D-BB28-BF962F8B188C}">
      <dgm:prSet phldrT="[Текст]"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не позднее 1ноября 2025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 бюджете Анучинского муниципального округа на 2026год и плановый период 2027 и 2028 годов размещается в информационно-телекоммуникационной сети Интернет для проведения общественных обсуждений</a:t>
          </a:r>
        </a:p>
      </dgm:t>
    </dgm:pt>
    <dgm:pt modelId="{A6E7E506-ADFE-4B14-8622-13295A5F34E1}" type="parTrans" cxnId="{71CEE29B-660E-4DE0-B99A-569E917200B3}">
      <dgm:prSet/>
      <dgm:spPr/>
      <dgm:t>
        <a:bodyPr/>
        <a:lstStyle/>
        <a:p>
          <a:endParaRPr lang="ru-RU"/>
        </a:p>
      </dgm:t>
    </dgm:pt>
    <dgm:pt modelId="{C74E9AFC-A382-41CC-BA48-4FAD49F8D871}" type="sibTrans" cxnId="{71CEE29B-660E-4DE0-B99A-569E917200B3}">
      <dgm:prSet/>
      <dgm:spPr/>
      <dgm:t>
        <a:bodyPr/>
        <a:lstStyle/>
        <a:p>
          <a:endParaRPr lang="ru-RU"/>
        </a:p>
      </dgm:t>
    </dgm:pt>
    <dgm:pt modelId="{98BABDD5-50CD-4953-956E-83C114806D3F}">
      <dgm:prSet phldrT="[Текст]"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19 ноября 2025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бюджета Анучинского муниципального округа на 2026год и плановый период 2027 и 2028годов проводятся в актовом зале здания администрации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6)</a:t>
          </a:r>
        </a:p>
      </dgm:t>
    </dgm:pt>
    <dgm:pt modelId="{B2483C18-2140-4E7A-ACAE-FDA5666359B7}" type="parTrans" cxnId="{FDB63EAE-8894-41FE-99D8-E62CA6421C4A}">
      <dgm:prSet/>
      <dgm:spPr/>
      <dgm:t>
        <a:bodyPr/>
        <a:lstStyle/>
        <a:p>
          <a:endParaRPr lang="ru-RU"/>
        </a:p>
      </dgm:t>
    </dgm:pt>
    <dgm:pt modelId="{BEC91A9D-3878-4F91-93A8-7F982A77BD77}" type="sibTrans" cxnId="{FDB63EAE-8894-41FE-99D8-E62CA6421C4A}">
      <dgm:prSet/>
      <dgm:spPr/>
      <dgm:t>
        <a:bodyPr/>
        <a:lstStyle/>
        <a:p>
          <a:endParaRPr lang="ru-RU"/>
        </a:p>
      </dgm:t>
    </dgm:pt>
    <dgm:pt modelId="{E66CE5FE-0A91-4FDD-9E89-341973C214F2}">
      <dgm:prSet phldrT="[Текст]"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не позднее 20 октября 2025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2026 год и плановый период 2027 и 2028 годов направляется на согласование в Минфин Приморского края</a:t>
          </a:r>
        </a:p>
      </dgm:t>
    </dgm:pt>
    <dgm:pt modelId="{FFFEA936-003C-4990-8067-1C041D79FA23}" type="parTrans" cxnId="{2AA7F2C9-2298-47A1-A9E5-4860467CE773}">
      <dgm:prSet/>
      <dgm:spPr/>
      <dgm:t>
        <a:bodyPr/>
        <a:lstStyle/>
        <a:p>
          <a:endParaRPr lang="ru-RU"/>
        </a:p>
      </dgm:t>
    </dgm:pt>
    <dgm:pt modelId="{0DF76CF4-8D13-4833-9198-21CFF26860D8}" type="sibTrans" cxnId="{2AA7F2C9-2298-47A1-A9E5-4860467CE773}">
      <dgm:prSet/>
      <dgm:spPr/>
      <dgm:t>
        <a:bodyPr/>
        <a:lstStyle/>
        <a:p>
          <a:endParaRPr lang="ru-RU"/>
        </a:p>
      </dgm:t>
    </dgm:pt>
    <dgm:pt modelId="{ED758180-D738-4BCA-BFF2-66532F302FCE}">
      <dgm:prSet custT="1"/>
      <dgm:spPr/>
      <dgm:t>
        <a:bodyPr/>
        <a:lstStyle/>
        <a:p>
          <a:pPr algn="ctr"/>
          <a:r>
            <a:rPr lang="ru-RU" sz="1100" b="1" dirty="0">
              <a:solidFill>
                <a:srgbClr val="C00000"/>
              </a:solidFill>
              <a:latin typeface="Times New Roman" panose="02020603050405020304" pitchFamily="18" charset="0"/>
              <a:cs typeface="Times New Roman" panose="02020603050405020304" pitchFamily="18" charset="0"/>
            </a:rPr>
            <a:t>не позднее 15 ноября 2025 года</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2026 год и плановый период 2027 и 2028 годов вносится Главой округа на рассмотрение в Думу Анучинского муниципального округа </a:t>
          </a:r>
        </a:p>
      </dgm:t>
    </dgm:pt>
    <dgm:pt modelId="{F4C3F4BE-90D5-4039-999D-759BDFF1DEAB}" type="parTrans" cxnId="{8EB29DDD-D479-4E78-957F-000177478FFC}">
      <dgm:prSet/>
      <dgm:spPr/>
      <dgm:t>
        <a:bodyPr/>
        <a:lstStyle/>
        <a:p>
          <a:endParaRPr lang="ru-RU"/>
        </a:p>
      </dgm:t>
    </dgm:pt>
    <dgm:pt modelId="{C29BFE7C-E75E-4CCE-883B-FBAB9CE0AE51}" type="sibTrans" cxnId="{8EB29DDD-D479-4E78-957F-000177478FFC}">
      <dgm:prSet/>
      <dgm:spPr/>
      <dgm:t>
        <a:bodyPr/>
        <a:lstStyle/>
        <a:p>
          <a:endParaRPr lang="ru-RU"/>
        </a:p>
      </dgm:t>
    </dgm:pt>
    <dgm:pt modelId="{33014F5C-C095-4C76-BADE-26BCBFBC8B6F}" type="pres">
      <dgm:prSet presAssocID="{A130C57A-A737-4726-865C-6FC3143BDF74}" presName="Name0" presStyleCnt="0">
        <dgm:presLayoutVars>
          <dgm:dir/>
          <dgm:resizeHandles val="exact"/>
        </dgm:presLayoutVars>
      </dgm:prSet>
      <dgm:spPr/>
    </dgm:pt>
    <dgm:pt modelId="{876D6826-0A78-49C8-B767-6B9D0F643522}" type="pres">
      <dgm:prSet presAssocID="{FC519325-7A76-4A2D-BB28-BF962F8B188C}" presName="node" presStyleLbl="node1" presStyleIdx="0" presStyleCnt="4">
        <dgm:presLayoutVars>
          <dgm:bulletEnabled val="1"/>
        </dgm:presLayoutVars>
      </dgm:prSet>
      <dgm:spPr/>
    </dgm:pt>
    <dgm:pt modelId="{27DDD818-D51D-4AD6-A505-A5F7D06F0244}" type="pres">
      <dgm:prSet presAssocID="{C74E9AFC-A382-41CC-BA48-4FAD49F8D871}" presName="sibTrans" presStyleCnt="0"/>
      <dgm:spPr/>
    </dgm:pt>
    <dgm:pt modelId="{B277CC73-F3A0-4893-A39F-0C74D9483CA1}" type="pres">
      <dgm:prSet presAssocID="{98BABDD5-50CD-4953-956E-83C114806D3F}" presName="node" presStyleLbl="node1" presStyleIdx="1" presStyleCnt="4">
        <dgm:presLayoutVars>
          <dgm:bulletEnabled val="1"/>
        </dgm:presLayoutVars>
      </dgm:prSet>
      <dgm:spPr/>
    </dgm:pt>
    <dgm:pt modelId="{DF45B9D9-3B54-4FEA-B1D8-8FE307405EB8}" type="pres">
      <dgm:prSet presAssocID="{BEC91A9D-3878-4F91-93A8-7F982A77BD77}" presName="sibTrans" presStyleCnt="0"/>
      <dgm:spPr/>
    </dgm:pt>
    <dgm:pt modelId="{D41F9D49-AE85-4AA2-96E4-AF2051CF5C0C}" type="pres">
      <dgm:prSet presAssocID="{E66CE5FE-0A91-4FDD-9E89-341973C214F2}" presName="node" presStyleLbl="node1" presStyleIdx="2" presStyleCnt="4" custScaleX="109781">
        <dgm:presLayoutVars>
          <dgm:bulletEnabled val="1"/>
        </dgm:presLayoutVars>
      </dgm:prSet>
      <dgm:spPr/>
    </dgm:pt>
    <dgm:pt modelId="{2E6EA312-7AFE-4A6A-9C54-D8F5BDD6480F}" type="pres">
      <dgm:prSet presAssocID="{0DF76CF4-8D13-4833-9198-21CFF26860D8}" presName="sibTrans" presStyleCnt="0"/>
      <dgm:spPr/>
    </dgm:pt>
    <dgm:pt modelId="{56E80793-5829-478E-9B9C-911244333FB9}" type="pres">
      <dgm:prSet presAssocID="{ED758180-D738-4BCA-BFF2-66532F302FCE}" presName="node" presStyleLbl="node1" presStyleIdx="3" presStyleCnt="4">
        <dgm:presLayoutVars>
          <dgm:bulletEnabled val="1"/>
        </dgm:presLayoutVars>
      </dgm:prSet>
      <dgm:spPr/>
    </dgm:pt>
  </dgm:ptLst>
  <dgm:cxnLst>
    <dgm:cxn modelId="{70E4363F-87C0-48F9-AA7D-EBB934F79B07}" type="presOf" srcId="{FC519325-7A76-4A2D-BB28-BF962F8B188C}" destId="{876D6826-0A78-49C8-B767-6B9D0F643522}" srcOrd="0" destOrd="0" presId="urn:microsoft.com/office/officeart/2005/8/layout/hList6"/>
    <dgm:cxn modelId="{476A656E-A4FA-4C93-9746-01E247004934}" type="presOf" srcId="{ED758180-D738-4BCA-BFF2-66532F302FCE}" destId="{56E80793-5829-478E-9B9C-911244333FB9}" srcOrd="0" destOrd="0" presId="urn:microsoft.com/office/officeart/2005/8/layout/hList6"/>
    <dgm:cxn modelId="{765D8E8B-C501-40CF-BB6A-6A6E483BFB85}" type="presOf" srcId="{98BABDD5-50CD-4953-956E-83C114806D3F}" destId="{B277CC73-F3A0-4893-A39F-0C74D9483CA1}" srcOrd="0" destOrd="0" presId="urn:microsoft.com/office/officeart/2005/8/layout/hList6"/>
    <dgm:cxn modelId="{71CEE29B-660E-4DE0-B99A-569E917200B3}" srcId="{A130C57A-A737-4726-865C-6FC3143BDF74}" destId="{FC519325-7A76-4A2D-BB28-BF962F8B188C}" srcOrd="0" destOrd="0" parTransId="{A6E7E506-ADFE-4B14-8622-13295A5F34E1}" sibTransId="{C74E9AFC-A382-41CC-BA48-4FAD49F8D871}"/>
    <dgm:cxn modelId="{3093E7A9-F90C-4904-926A-07FE4EC4F74B}" type="presOf" srcId="{A130C57A-A737-4726-865C-6FC3143BDF74}" destId="{33014F5C-C095-4C76-BADE-26BCBFBC8B6F}" srcOrd="0" destOrd="0" presId="urn:microsoft.com/office/officeart/2005/8/layout/hList6"/>
    <dgm:cxn modelId="{FDB63EAE-8894-41FE-99D8-E62CA6421C4A}" srcId="{A130C57A-A737-4726-865C-6FC3143BDF74}" destId="{98BABDD5-50CD-4953-956E-83C114806D3F}" srcOrd="1" destOrd="0" parTransId="{B2483C18-2140-4E7A-ACAE-FDA5666359B7}" sibTransId="{BEC91A9D-3878-4F91-93A8-7F982A77BD77}"/>
    <dgm:cxn modelId="{2AA7F2C9-2298-47A1-A9E5-4860467CE773}" srcId="{A130C57A-A737-4726-865C-6FC3143BDF74}" destId="{E66CE5FE-0A91-4FDD-9E89-341973C214F2}" srcOrd="2" destOrd="0" parTransId="{FFFEA936-003C-4990-8067-1C041D79FA23}" sibTransId="{0DF76CF4-8D13-4833-9198-21CFF26860D8}"/>
    <dgm:cxn modelId="{BEE624DD-E3FB-4C5E-A560-691827244BCA}" type="presOf" srcId="{E66CE5FE-0A91-4FDD-9E89-341973C214F2}" destId="{D41F9D49-AE85-4AA2-96E4-AF2051CF5C0C}" srcOrd="0" destOrd="0" presId="urn:microsoft.com/office/officeart/2005/8/layout/hList6"/>
    <dgm:cxn modelId="{8EB29DDD-D479-4E78-957F-000177478FFC}" srcId="{A130C57A-A737-4726-865C-6FC3143BDF74}" destId="{ED758180-D738-4BCA-BFF2-66532F302FCE}" srcOrd="3" destOrd="0" parTransId="{F4C3F4BE-90D5-4039-999D-759BDFF1DEAB}" sibTransId="{C29BFE7C-E75E-4CCE-883B-FBAB9CE0AE51}"/>
    <dgm:cxn modelId="{A8700E48-10CE-4DFA-8BB9-CC15915B209B}" type="presParOf" srcId="{33014F5C-C095-4C76-BADE-26BCBFBC8B6F}" destId="{876D6826-0A78-49C8-B767-6B9D0F643522}" srcOrd="0" destOrd="0" presId="urn:microsoft.com/office/officeart/2005/8/layout/hList6"/>
    <dgm:cxn modelId="{D3A676B9-B4E8-48E6-B5BB-C084DABE9681}" type="presParOf" srcId="{33014F5C-C095-4C76-BADE-26BCBFBC8B6F}" destId="{27DDD818-D51D-4AD6-A505-A5F7D06F0244}" srcOrd="1" destOrd="0" presId="urn:microsoft.com/office/officeart/2005/8/layout/hList6"/>
    <dgm:cxn modelId="{ECB8B822-34E3-4FCE-9F78-94C0E29CCDDC}" type="presParOf" srcId="{33014F5C-C095-4C76-BADE-26BCBFBC8B6F}" destId="{B277CC73-F3A0-4893-A39F-0C74D9483CA1}" srcOrd="2" destOrd="0" presId="urn:microsoft.com/office/officeart/2005/8/layout/hList6"/>
    <dgm:cxn modelId="{71DD87DA-C6F5-43EE-9055-5661530E0B6D}" type="presParOf" srcId="{33014F5C-C095-4C76-BADE-26BCBFBC8B6F}" destId="{DF45B9D9-3B54-4FEA-B1D8-8FE307405EB8}" srcOrd="3" destOrd="0" presId="urn:microsoft.com/office/officeart/2005/8/layout/hList6"/>
    <dgm:cxn modelId="{7772CA85-E48F-4402-A43C-B56DD639FD33}" type="presParOf" srcId="{33014F5C-C095-4C76-BADE-26BCBFBC8B6F}" destId="{D41F9D49-AE85-4AA2-96E4-AF2051CF5C0C}" srcOrd="4" destOrd="0" presId="urn:microsoft.com/office/officeart/2005/8/layout/hList6"/>
    <dgm:cxn modelId="{E8993CAB-3E42-470F-88FB-71C6F95DB87D}" type="presParOf" srcId="{33014F5C-C095-4C76-BADE-26BCBFBC8B6F}" destId="{2E6EA312-7AFE-4A6A-9C54-D8F5BDD6480F}" srcOrd="5" destOrd="0" presId="urn:microsoft.com/office/officeart/2005/8/layout/hList6"/>
    <dgm:cxn modelId="{8F3D2BAA-4324-4CF6-8BA5-08ABFC6FBB99}" type="presParOf" srcId="{33014F5C-C095-4C76-BADE-26BCBFBC8B6F}" destId="{56E80793-5829-478E-9B9C-911244333FB9}" srcOrd="6"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F2A3A7A-8DFC-4099-A77B-A98FA3941749}" type="doc">
      <dgm:prSet loTypeId="urn:microsoft.com/office/officeart/2005/8/layout/pyramid2" loCatId="list" qsTypeId="urn:microsoft.com/office/officeart/2005/8/quickstyle/3d2" qsCatId="3D" csTypeId="urn:microsoft.com/office/officeart/2005/8/colors/colorful4" csCatId="colorful" phldr="1"/>
      <dgm:spPr/>
      <dgm:t>
        <a:bodyPr/>
        <a:lstStyle/>
        <a:p>
          <a:endParaRPr lang="ru-RU"/>
        </a:p>
      </dgm:t>
    </dgm:pt>
    <dgm:pt modelId="{AA3527E4-CB2B-4995-A26F-070184B49996}">
      <dgm:prSet phldrT="[Текст]" custT="1"/>
      <dgm:spPr/>
      <dgm:t>
        <a:bodyPr/>
        <a:lstStyle/>
        <a:p>
          <a:r>
            <a:rPr lang="ru-RU" sz="1100" dirty="0">
              <a:latin typeface="Times New Roman" panose="02020603050405020304" pitchFamily="18" charset="0"/>
              <a:cs typeface="Times New Roman" panose="02020603050405020304" pitchFamily="18" charset="0"/>
            </a:rPr>
            <a:t>Доходы – 978198173,14</a:t>
          </a:r>
        </a:p>
      </dgm:t>
    </dgm:pt>
    <dgm:pt modelId="{B39D5367-5C3E-4E7B-A4C6-47E7EC87F9AC}" type="parTrans" cxnId="{B599EC6A-DA47-4AD7-A2DA-2C87999C1B5B}">
      <dgm:prSet/>
      <dgm:spPr/>
      <dgm:t>
        <a:bodyPr/>
        <a:lstStyle/>
        <a:p>
          <a:endParaRPr lang="ru-RU"/>
        </a:p>
      </dgm:t>
    </dgm:pt>
    <dgm:pt modelId="{A7E16885-12B4-4B38-9385-33F02CB6192C}" type="sibTrans" cxnId="{B599EC6A-DA47-4AD7-A2DA-2C87999C1B5B}">
      <dgm:prSet/>
      <dgm:spPr/>
      <dgm:t>
        <a:bodyPr/>
        <a:lstStyle/>
        <a:p>
          <a:endParaRPr lang="ru-RU"/>
        </a:p>
      </dgm:t>
    </dgm:pt>
    <dgm:pt modelId="{19DE4BE6-B752-44E0-BC1D-6383D4CA0A28}">
      <dgm:prSet phldrT="[Текст]" custT="1"/>
      <dgm:spPr/>
      <dgm:t>
        <a:bodyPr/>
        <a:lstStyle/>
        <a:p>
          <a:endParaRPr lang="ru-RU" sz="1100" dirty="0">
            <a:latin typeface="Times New Roman" panose="02020603050405020304" pitchFamily="18" charset="0"/>
            <a:cs typeface="Times New Roman" panose="02020603050405020304" pitchFamily="18" charset="0"/>
          </a:endParaRPr>
        </a:p>
        <a:p>
          <a:r>
            <a:rPr lang="ru-RU" sz="1100" dirty="0">
              <a:latin typeface="Times New Roman" panose="02020603050405020304" pitchFamily="18" charset="0"/>
              <a:cs typeface="Times New Roman" panose="02020603050405020304" pitchFamily="18" charset="0"/>
            </a:rPr>
            <a:t>Расходы – 981286992,47</a:t>
          </a:r>
        </a:p>
        <a:p>
          <a:endParaRPr lang="ru-RU" sz="1100" dirty="0">
            <a:latin typeface="Times New Roman" panose="02020603050405020304" pitchFamily="18" charset="0"/>
            <a:cs typeface="Times New Roman" panose="02020603050405020304" pitchFamily="18" charset="0"/>
          </a:endParaRPr>
        </a:p>
      </dgm:t>
    </dgm:pt>
    <dgm:pt modelId="{982CCB42-9404-4770-B17B-124A4B971DAC}" type="parTrans" cxnId="{E378D7CB-4D15-46B4-ACA5-2389F9884C4A}">
      <dgm:prSet/>
      <dgm:spPr/>
      <dgm:t>
        <a:bodyPr/>
        <a:lstStyle/>
        <a:p>
          <a:endParaRPr lang="ru-RU"/>
        </a:p>
      </dgm:t>
    </dgm:pt>
    <dgm:pt modelId="{9E736E6E-312E-4301-9200-BFE9894822A7}" type="sibTrans" cxnId="{E378D7CB-4D15-46B4-ACA5-2389F9884C4A}">
      <dgm:prSet/>
      <dgm:spPr/>
      <dgm:t>
        <a:bodyPr/>
        <a:lstStyle/>
        <a:p>
          <a:endParaRPr lang="ru-RU"/>
        </a:p>
      </dgm:t>
    </dgm:pt>
    <dgm:pt modelId="{C66C1BA0-6ACA-4735-8EC7-2E5CDA8AE788}">
      <dgm:prSet phldrT="[Текст]" custT="1"/>
      <dgm:spPr/>
      <dgm:t>
        <a:bodyPr/>
        <a:lstStyle/>
        <a:p>
          <a:r>
            <a:rPr lang="ru-RU" sz="1100" dirty="0">
              <a:latin typeface="Times New Roman" panose="02020603050405020304" pitchFamily="18" charset="0"/>
              <a:cs typeface="Times New Roman" panose="02020603050405020304" pitchFamily="18" charset="0"/>
            </a:rPr>
            <a:t>дефицит/профицит (- 3088819,33) </a:t>
          </a:r>
        </a:p>
      </dgm:t>
    </dgm:pt>
    <dgm:pt modelId="{EF775083-BB42-4890-B08E-877DF046081E}" type="parTrans" cxnId="{653677B5-BC62-41AB-9E34-6B06AF66FE83}">
      <dgm:prSet/>
      <dgm:spPr/>
      <dgm:t>
        <a:bodyPr/>
        <a:lstStyle/>
        <a:p>
          <a:endParaRPr lang="ru-RU"/>
        </a:p>
      </dgm:t>
    </dgm:pt>
    <dgm:pt modelId="{745CD145-14BB-43BB-B16D-7FB7E7373B50}" type="sibTrans" cxnId="{653677B5-BC62-41AB-9E34-6B06AF66FE83}">
      <dgm:prSet/>
      <dgm:spPr/>
      <dgm:t>
        <a:bodyPr/>
        <a:lstStyle/>
        <a:p>
          <a:endParaRPr lang="ru-RU"/>
        </a:p>
      </dgm:t>
    </dgm:pt>
    <dgm:pt modelId="{9CB0EA58-4C11-43EF-98EE-3A7293975D39}" type="pres">
      <dgm:prSet presAssocID="{FF2A3A7A-8DFC-4099-A77B-A98FA3941749}" presName="compositeShape" presStyleCnt="0">
        <dgm:presLayoutVars>
          <dgm:dir/>
          <dgm:resizeHandles/>
        </dgm:presLayoutVars>
      </dgm:prSet>
      <dgm:spPr/>
    </dgm:pt>
    <dgm:pt modelId="{DC9D5775-812D-4BCA-9964-D0CC267F0619}" type="pres">
      <dgm:prSet presAssocID="{FF2A3A7A-8DFC-4099-A77B-A98FA3941749}" presName="pyramid" presStyleLbl="node1" presStyleIdx="0" presStyleCnt="1" custLinFactNeighborX="-17855" custLinFactNeighborY="-232"/>
      <dgm:spPr/>
    </dgm:pt>
    <dgm:pt modelId="{1568D994-995D-4254-B06C-35A3D0436DEA}" type="pres">
      <dgm:prSet presAssocID="{FF2A3A7A-8DFC-4099-A77B-A98FA3941749}" presName="theList" presStyleCnt="0"/>
      <dgm:spPr/>
    </dgm:pt>
    <dgm:pt modelId="{480CE795-491C-4467-8E17-84FEF0C39444}" type="pres">
      <dgm:prSet presAssocID="{AA3527E4-CB2B-4995-A26F-070184B49996}" presName="aNode" presStyleLbl="fgAcc1" presStyleIdx="0" presStyleCnt="3" custLinFactY="-580" custLinFactNeighborX="1588" custLinFactNeighborY="-100000">
        <dgm:presLayoutVars>
          <dgm:bulletEnabled val="1"/>
        </dgm:presLayoutVars>
      </dgm:prSet>
      <dgm:spPr/>
    </dgm:pt>
    <dgm:pt modelId="{5CB46888-8358-4F3D-BB82-089F26790BF9}" type="pres">
      <dgm:prSet presAssocID="{AA3527E4-CB2B-4995-A26F-070184B49996}" presName="aSpace" presStyleCnt="0"/>
      <dgm:spPr/>
    </dgm:pt>
    <dgm:pt modelId="{A6AAC5D6-B19A-40E1-861D-C537990434B9}" type="pres">
      <dgm:prSet presAssocID="{19DE4BE6-B752-44E0-BC1D-6383D4CA0A28}" presName="aNode" presStyleLbl="fgAcc1" presStyleIdx="1" presStyleCnt="3" custLinFactY="-8428" custLinFactNeighborX="1588" custLinFactNeighborY="-100000">
        <dgm:presLayoutVars>
          <dgm:bulletEnabled val="1"/>
        </dgm:presLayoutVars>
      </dgm:prSet>
      <dgm:spPr/>
    </dgm:pt>
    <dgm:pt modelId="{257C6A00-5E4C-4AEC-BE76-E10F1F24959F}" type="pres">
      <dgm:prSet presAssocID="{19DE4BE6-B752-44E0-BC1D-6383D4CA0A28}" presName="aSpace" presStyleCnt="0"/>
      <dgm:spPr/>
    </dgm:pt>
    <dgm:pt modelId="{1D98DB67-1A71-4C38-BD36-27076CE1F12A}" type="pres">
      <dgm:prSet presAssocID="{C66C1BA0-6ACA-4735-8EC7-2E5CDA8AE788}" presName="aNode" presStyleLbl="fgAcc1" presStyleIdx="2" presStyleCnt="3" custLinFactY="-14969" custLinFactNeighborX="1112" custLinFactNeighborY="-100000">
        <dgm:presLayoutVars>
          <dgm:bulletEnabled val="1"/>
        </dgm:presLayoutVars>
      </dgm:prSet>
      <dgm:spPr/>
    </dgm:pt>
    <dgm:pt modelId="{60D75C35-3229-4931-9BE2-19A7D0473450}" type="pres">
      <dgm:prSet presAssocID="{C66C1BA0-6ACA-4735-8EC7-2E5CDA8AE788}" presName="aSpace" presStyleCnt="0"/>
      <dgm:spPr/>
    </dgm:pt>
  </dgm:ptLst>
  <dgm:cxnLst>
    <dgm:cxn modelId="{2ABEB91C-CB02-4F2A-B763-8735B2E049C7}" type="presOf" srcId="{19DE4BE6-B752-44E0-BC1D-6383D4CA0A28}" destId="{A6AAC5D6-B19A-40E1-861D-C537990434B9}" srcOrd="0" destOrd="0" presId="urn:microsoft.com/office/officeart/2005/8/layout/pyramid2"/>
    <dgm:cxn modelId="{B599EC6A-DA47-4AD7-A2DA-2C87999C1B5B}" srcId="{FF2A3A7A-8DFC-4099-A77B-A98FA3941749}" destId="{AA3527E4-CB2B-4995-A26F-070184B49996}" srcOrd="0" destOrd="0" parTransId="{B39D5367-5C3E-4E7B-A4C6-47E7EC87F9AC}" sibTransId="{A7E16885-12B4-4B38-9385-33F02CB6192C}"/>
    <dgm:cxn modelId="{D93DB27E-22D5-4FD3-A7C2-B96F15305F66}" type="presOf" srcId="{AA3527E4-CB2B-4995-A26F-070184B49996}" destId="{480CE795-491C-4467-8E17-84FEF0C39444}" srcOrd="0" destOrd="0" presId="urn:microsoft.com/office/officeart/2005/8/layout/pyramid2"/>
    <dgm:cxn modelId="{36710BA5-EC56-487B-A27B-9AEE1709E63A}" type="presOf" srcId="{FF2A3A7A-8DFC-4099-A77B-A98FA3941749}" destId="{9CB0EA58-4C11-43EF-98EE-3A7293975D39}" srcOrd="0" destOrd="0" presId="urn:microsoft.com/office/officeart/2005/8/layout/pyramid2"/>
    <dgm:cxn modelId="{653677B5-BC62-41AB-9E34-6B06AF66FE83}" srcId="{FF2A3A7A-8DFC-4099-A77B-A98FA3941749}" destId="{C66C1BA0-6ACA-4735-8EC7-2E5CDA8AE788}" srcOrd="2" destOrd="0" parTransId="{EF775083-BB42-4890-B08E-877DF046081E}" sibTransId="{745CD145-14BB-43BB-B16D-7FB7E7373B50}"/>
    <dgm:cxn modelId="{E378D7CB-4D15-46B4-ACA5-2389F9884C4A}" srcId="{FF2A3A7A-8DFC-4099-A77B-A98FA3941749}" destId="{19DE4BE6-B752-44E0-BC1D-6383D4CA0A28}" srcOrd="1" destOrd="0" parTransId="{982CCB42-9404-4770-B17B-124A4B971DAC}" sibTransId="{9E736E6E-312E-4301-9200-BFE9894822A7}"/>
    <dgm:cxn modelId="{6BEA15E0-3D21-4074-88E3-D729AFCFA3B0}" type="presOf" srcId="{C66C1BA0-6ACA-4735-8EC7-2E5CDA8AE788}" destId="{1D98DB67-1A71-4C38-BD36-27076CE1F12A}" srcOrd="0" destOrd="0" presId="urn:microsoft.com/office/officeart/2005/8/layout/pyramid2"/>
    <dgm:cxn modelId="{E57B359A-02E7-40F5-9092-6661304AF5B1}" type="presParOf" srcId="{9CB0EA58-4C11-43EF-98EE-3A7293975D39}" destId="{DC9D5775-812D-4BCA-9964-D0CC267F0619}" srcOrd="0" destOrd="0" presId="urn:microsoft.com/office/officeart/2005/8/layout/pyramid2"/>
    <dgm:cxn modelId="{D1EB7074-5160-41F2-99E3-939CFC817308}" type="presParOf" srcId="{9CB0EA58-4C11-43EF-98EE-3A7293975D39}" destId="{1568D994-995D-4254-B06C-35A3D0436DEA}" srcOrd="1" destOrd="0" presId="urn:microsoft.com/office/officeart/2005/8/layout/pyramid2"/>
    <dgm:cxn modelId="{8F1B662F-80D1-4EE4-9486-7BE3F869BBB2}" type="presParOf" srcId="{1568D994-995D-4254-B06C-35A3D0436DEA}" destId="{480CE795-491C-4467-8E17-84FEF0C39444}" srcOrd="0" destOrd="0" presId="urn:microsoft.com/office/officeart/2005/8/layout/pyramid2"/>
    <dgm:cxn modelId="{DBE3EB09-4ACB-4F88-8C4B-0285386938C1}" type="presParOf" srcId="{1568D994-995D-4254-B06C-35A3D0436DEA}" destId="{5CB46888-8358-4F3D-BB82-089F26790BF9}" srcOrd="1" destOrd="0" presId="urn:microsoft.com/office/officeart/2005/8/layout/pyramid2"/>
    <dgm:cxn modelId="{4E27F6E4-BAD8-4727-850B-F86812E63E84}" type="presParOf" srcId="{1568D994-995D-4254-B06C-35A3D0436DEA}" destId="{A6AAC5D6-B19A-40E1-861D-C537990434B9}" srcOrd="2" destOrd="0" presId="urn:microsoft.com/office/officeart/2005/8/layout/pyramid2"/>
    <dgm:cxn modelId="{F5D77B8C-EB3F-4D7A-B17B-0C878F5176FE}" type="presParOf" srcId="{1568D994-995D-4254-B06C-35A3D0436DEA}" destId="{257C6A00-5E4C-4AEC-BE76-E10F1F24959F}" srcOrd="3" destOrd="0" presId="urn:microsoft.com/office/officeart/2005/8/layout/pyramid2"/>
    <dgm:cxn modelId="{7C64D9E1-D5EE-48AB-865B-C5BD3442F756}" type="presParOf" srcId="{1568D994-995D-4254-B06C-35A3D0436DEA}" destId="{1D98DB67-1A71-4C38-BD36-27076CE1F12A}" srcOrd="4" destOrd="0" presId="urn:microsoft.com/office/officeart/2005/8/layout/pyramid2"/>
    <dgm:cxn modelId="{E3D5D7C0-94D2-4D91-86B9-1DD519AA6A32}" type="presParOf" srcId="{1568D994-995D-4254-B06C-35A3D0436DEA}" destId="{60D75C35-3229-4931-9BE2-19A7D0473450}"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F2A3A7A-8DFC-4099-A77B-A98FA3941749}" type="doc">
      <dgm:prSet loTypeId="urn:microsoft.com/office/officeart/2005/8/layout/pyramid2" loCatId="list" qsTypeId="urn:microsoft.com/office/officeart/2005/8/quickstyle/3d2" qsCatId="3D" csTypeId="urn:microsoft.com/office/officeart/2005/8/colors/colorful4" csCatId="colorful" phldr="1"/>
      <dgm:spPr/>
      <dgm:t>
        <a:bodyPr/>
        <a:lstStyle/>
        <a:p>
          <a:endParaRPr lang="ru-RU"/>
        </a:p>
      </dgm:t>
    </dgm:pt>
    <dgm:pt modelId="{AA3527E4-CB2B-4995-A26F-070184B49996}">
      <dgm:prSet phldrT="[Текст]" custT="1"/>
      <dgm:spPr/>
      <dgm:t>
        <a:bodyPr/>
        <a:lstStyle/>
        <a:p>
          <a:r>
            <a:rPr lang="ru-RU" sz="1100" dirty="0">
              <a:latin typeface="Times New Roman" panose="02020603050405020304" pitchFamily="18" charset="0"/>
              <a:cs typeface="Times New Roman" panose="02020603050405020304" pitchFamily="18" charset="0"/>
            </a:rPr>
            <a:t>Доходы – 940069574,75</a:t>
          </a:r>
        </a:p>
      </dgm:t>
    </dgm:pt>
    <dgm:pt modelId="{B39D5367-5C3E-4E7B-A4C6-47E7EC87F9AC}" type="parTrans" cxnId="{B599EC6A-DA47-4AD7-A2DA-2C87999C1B5B}">
      <dgm:prSet/>
      <dgm:spPr/>
      <dgm:t>
        <a:bodyPr/>
        <a:lstStyle/>
        <a:p>
          <a:endParaRPr lang="ru-RU"/>
        </a:p>
      </dgm:t>
    </dgm:pt>
    <dgm:pt modelId="{A7E16885-12B4-4B38-9385-33F02CB6192C}" type="sibTrans" cxnId="{B599EC6A-DA47-4AD7-A2DA-2C87999C1B5B}">
      <dgm:prSet/>
      <dgm:spPr/>
      <dgm:t>
        <a:bodyPr/>
        <a:lstStyle/>
        <a:p>
          <a:endParaRPr lang="ru-RU"/>
        </a:p>
      </dgm:t>
    </dgm:pt>
    <dgm:pt modelId="{19DE4BE6-B752-44E0-BC1D-6383D4CA0A28}">
      <dgm:prSet phldrT="[Текст]" custT="1"/>
      <dgm:spPr/>
      <dgm:t>
        <a:bodyPr/>
        <a:lstStyle/>
        <a:p>
          <a:r>
            <a:rPr lang="ru-RU" sz="1100" dirty="0">
              <a:latin typeface="Times New Roman" panose="02020603050405020304" pitchFamily="18" charset="0"/>
              <a:cs typeface="Times New Roman" panose="02020603050405020304" pitchFamily="18" charset="0"/>
            </a:rPr>
            <a:t>Расходы – 1013021084,41</a:t>
          </a:r>
        </a:p>
      </dgm:t>
    </dgm:pt>
    <dgm:pt modelId="{982CCB42-9404-4770-B17B-124A4B971DAC}" type="parTrans" cxnId="{E378D7CB-4D15-46B4-ACA5-2389F9884C4A}">
      <dgm:prSet/>
      <dgm:spPr/>
      <dgm:t>
        <a:bodyPr/>
        <a:lstStyle/>
        <a:p>
          <a:endParaRPr lang="ru-RU"/>
        </a:p>
      </dgm:t>
    </dgm:pt>
    <dgm:pt modelId="{9E736E6E-312E-4301-9200-BFE9894822A7}" type="sibTrans" cxnId="{E378D7CB-4D15-46B4-ACA5-2389F9884C4A}">
      <dgm:prSet/>
      <dgm:spPr/>
      <dgm:t>
        <a:bodyPr/>
        <a:lstStyle/>
        <a:p>
          <a:endParaRPr lang="ru-RU"/>
        </a:p>
      </dgm:t>
    </dgm:pt>
    <dgm:pt modelId="{C66C1BA0-6ACA-4735-8EC7-2E5CDA8AE788}">
      <dgm:prSet phldrT="[Текст]" custT="1"/>
      <dgm:spPr/>
      <dgm:t>
        <a:bodyPr/>
        <a:lstStyle/>
        <a:p>
          <a:r>
            <a:rPr lang="ru-RU" sz="1100" dirty="0">
              <a:latin typeface="Times New Roman" panose="02020603050405020304" pitchFamily="18" charset="0"/>
              <a:cs typeface="Times New Roman" panose="02020603050405020304" pitchFamily="18" charset="0"/>
            </a:rPr>
            <a:t>дефицит/профицит  (-72951509,66)</a:t>
          </a:r>
        </a:p>
      </dgm:t>
    </dgm:pt>
    <dgm:pt modelId="{EF775083-BB42-4890-B08E-877DF046081E}" type="parTrans" cxnId="{653677B5-BC62-41AB-9E34-6B06AF66FE83}">
      <dgm:prSet/>
      <dgm:spPr/>
      <dgm:t>
        <a:bodyPr/>
        <a:lstStyle/>
        <a:p>
          <a:endParaRPr lang="ru-RU"/>
        </a:p>
      </dgm:t>
    </dgm:pt>
    <dgm:pt modelId="{745CD145-14BB-43BB-B16D-7FB7E7373B50}" type="sibTrans" cxnId="{653677B5-BC62-41AB-9E34-6B06AF66FE83}">
      <dgm:prSet/>
      <dgm:spPr/>
      <dgm:t>
        <a:bodyPr/>
        <a:lstStyle/>
        <a:p>
          <a:endParaRPr lang="ru-RU"/>
        </a:p>
      </dgm:t>
    </dgm:pt>
    <dgm:pt modelId="{9CB0EA58-4C11-43EF-98EE-3A7293975D39}" type="pres">
      <dgm:prSet presAssocID="{FF2A3A7A-8DFC-4099-A77B-A98FA3941749}" presName="compositeShape" presStyleCnt="0">
        <dgm:presLayoutVars>
          <dgm:dir/>
          <dgm:resizeHandles/>
        </dgm:presLayoutVars>
      </dgm:prSet>
      <dgm:spPr/>
    </dgm:pt>
    <dgm:pt modelId="{DC9D5775-812D-4BCA-9964-D0CC267F0619}" type="pres">
      <dgm:prSet presAssocID="{FF2A3A7A-8DFC-4099-A77B-A98FA3941749}" presName="pyramid" presStyleLbl="node1" presStyleIdx="0" presStyleCnt="1" custLinFactNeighborX="-17855" custLinFactNeighborY="-232"/>
      <dgm:spPr/>
    </dgm:pt>
    <dgm:pt modelId="{1568D994-995D-4254-B06C-35A3D0436DEA}" type="pres">
      <dgm:prSet presAssocID="{FF2A3A7A-8DFC-4099-A77B-A98FA3941749}" presName="theList" presStyleCnt="0"/>
      <dgm:spPr/>
    </dgm:pt>
    <dgm:pt modelId="{480CE795-491C-4467-8E17-84FEF0C39444}" type="pres">
      <dgm:prSet presAssocID="{AA3527E4-CB2B-4995-A26F-070184B49996}" presName="aNode" presStyleLbl="fgAcc1" presStyleIdx="0" presStyleCnt="3" custLinFactY="-580" custLinFactNeighborX="1588" custLinFactNeighborY="-100000">
        <dgm:presLayoutVars>
          <dgm:bulletEnabled val="1"/>
        </dgm:presLayoutVars>
      </dgm:prSet>
      <dgm:spPr/>
    </dgm:pt>
    <dgm:pt modelId="{5CB46888-8358-4F3D-BB82-089F26790BF9}" type="pres">
      <dgm:prSet presAssocID="{AA3527E4-CB2B-4995-A26F-070184B49996}" presName="aSpace" presStyleCnt="0"/>
      <dgm:spPr/>
    </dgm:pt>
    <dgm:pt modelId="{A6AAC5D6-B19A-40E1-861D-C537990434B9}" type="pres">
      <dgm:prSet presAssocID="{19DE4BE6-B752-44E0-BC1D-6383D4CA0A28}" presName="aNode" presStyleLbl="fgAcc1" presStyleIdx="1" presStyleCnt="3" custLinFactY="-8428" custLinFactNeighborX="1588" custLinFactNeighborY="-100000">
        <dgm:presLayoutVars>
          <dgm:bulletEnabled val="1"/>
        </dgm:presLayoutVars>
      </dgm:prSet>
      <dgm:spPr/>
    </dgm:pt>
    <dgm:pt modelId="{257C6A00-5E4C-4AEC-BE76-E10F1F24959F}" type="pres">
      <dgm:prSet presAssocID="{19DE4BE6-B752-44E0-BC1D-6383D4CA0A28}" presName="aSpace" presStyleCnt="0"/>
      <dgm:spPr/>
    </dgm:pt>
    <dgm:pt modelId="{1D98DB67-1A71-4C38-BD36-27076CE1F12A}" type="pres">
      <dgm:prSet presAssocID="{C66C1BA0-6ACA-4735-8EC7-2E5CDA8AE788}" presName="aNode" presStyleLbl="fgAcc1" presStyleIdx="2" presStyleCnt="3" custLinFactY="-14969" custLinFactNeighborX="1112" custLinFactNeighborY="-100000">
        <dgm:presLayoutVars>
          <dgm:bulletEnabled val="1"/>
        </dgm:presLayoutVars>
      </dgm:prSet>
      <dgm:spPr/>
    </dgm:pt>
    <dgm:pt modelId="{60D75C35-3229-4931-9BE2-19A7D0473450}" type="pres">
      <dgm:prSet presAssocID="{C66C1BA0-6ACA-4735-8EC7-2E5CDA8AE788}" presName="aSpace" presStyleCnt="0"/>
      <dgm:spPr/>
    </dgm:pt>
  </dgm:ptLst>
  <dgm:cxnLst>
    <dgm:cxn modelId="{2ABEB91C-CB02-4F2A-B763-8735B2E049C7}" type="presOf" srcId="{19DE4BE6-B752-44E0-BC1D-6383D4CA0A28}" destId="{A6AAC5D6-B19A-40E1-861D-C537990434B9}" srcOrd="0" destOrd="0" presId="urn:microsoft.com/office/officeart/2005/8/layout/pyramid2"/>
    <dgm:cxn modelId="{B599EC6A-DA47-4AD7-A2DA-2C87999C1B5B}" srcId="{FF2A3A7A-8DFC-4099-A77B-A98FA3941749}" destId="{AA3527E4-CB2B-4995-A26F-070184B49996}" srcOrd="0" destOrd="0" parTransId="{B39D5367-5C3E-4E7B-A4C6-47E7EC87F9AC}" sibTransId="{A7E16885-12B4-4B38-9385-33F02CB6192C}"/>
    <dgm:cxn modelId="{D93DB27E-22D5-4FD3-A7C2-B96F15305F66}" type="presOf" srcId="{AA3527E4-CB2B-4995-A26F-070184B49996}" destId="{480CE795-491C-4467-8E17-84FEF0C39444}" srcOrd="0" destOrd="0" presId="urn:microsoft.com/office/officeart/2005/8/layout/pyramid2"/>
    <dgm:cxn modelId="{36710BA5-EC56-487B-A27B-9AEE1709E63A}" type="presOf" srcId="{FF2A3A7A-8DFC-4099-A77B-A98FA3941749}" destId="{9CB0EA58-4C11-43EF-98EE-3A7293975D39}" srcOrd="0" destOrd="0" presId="urn:microsoft.com/office/officeart/2005/8/layout/pyramid2"/>
    <dgm:cxn modelId="{653677B5-BC62-41AB-9E34-6B06AF66FE83}" srcId="{FF2A3A7A-8DFC-4099-A77B-A98FA3941749}" destId="{C66C1BA0-6ACA-4735-8EC7-2E5CDA8AE788}" srcOrd="2" destOrd="0" parTransId="{EF775083-BB42-4890-B08E-877DF046081E}" sibTransId="{745CD145-14BB-43BB-B16D-7FB7E7373B50}"/>
    <dgm:cxn modelId="{E378D7CB-4D15-46B4-ACA5-2389F9884C4A}" srcId="{FF2A3A7A-8DFC-4099-A77B-A98FA3941749}" destId="{19DE4BE6-B752-44E0-BC1D-6383D4CA0A28}" srcOrd="1" destOrd="0" parTransId="{982CCB42-9404-4770-B17B-124A4B971DAC}" sibTransId="{9E736E6E-312E-4301-9200-BFE9894822A7}"/>
    <dgm:cxn modelId="{6BEA15E0-3D21-4074-88E3-D729AFCFA3B0}" type="presOf" srcId="{C66C1BA0-6ACA-4735-8EC7-2E5CDA8AE788}" destId="{1D98DB67-1A71-4C38-BD36-27076CE1F12A}" srcOrd="0" destOrd="0" presId="urn:microsoft.com/office/officeart/2005/8/layout/pyramid2"/>
    <dgm:cxn modelId="{E57B359A-02E7-40F5-9092-6661304AF5B1}" type="presParOf" srcId="{9CB0EA58-4C11-43EF-98EE-3A7293975D39}" destId="{DC9D5775-812D-4BCA-9964-D0CC267F0619}" srcOrd="0" destOrd="0" presId="urn:microsoft.com/office/officeart/2005/8/layout/pyramid2"/>
    <dgm:cxn modelId="{D1EB7074-5160-41F2-99E3-939CFC817308}" type="presParOf" srcId="{9CB0EA58-4C11-43EF-98EE-3A7293975D39}" destId="{1568D994-995D-4254-B06C-35A3D0436DEA}" srcOrd="1" destOrd="0" presId="urn:microsoft.com/office/officeart/2005/8/layout/pyramid2"/>
    <dgm:cxn modelId="{8F1B662F-80D1-4EE4-9486-7BE3F869BBB2}" type="presParOf" srcId="{1568D994-995D-4254-B06C-35A3D0436DEA}" destId="{480CE795-491C-4467-8E17-84FEF0C39444}" srcOrd="0" destOrd="0" presId="urn:microsoft.com/office/officeart/2005/8/layout/pyramid2"/>
    <dgm:cxn modelId="{DBE3EB09-4ACB-4F88-8C4B-0285386938C1}" type="presParOf" srcId="{1568D994-995D-4254-B06C-35A3D0436DEA}" destId="{5CB46888-8358-4F3D-BB82-089F26790BF9}" srcOrd="1" destOrd="0" presId="urn:microsoft.com/office/officeart/2005/8/layout/pyramid2"/>
    <dgm:cxn modelId="{4E27F6E4-BAD8-4727-850B-F86812E63E84}" type="presParOf" srcId="{1568D994-995D-4254-B06C-35A3D0436DEA}" destId="{A6AAC5D6-B19A-40E1-861D-C537990434B9}" srcOrd="2" destOrd="0" presId="urn:microsoft.com/office/officeart/2005/8/layout/pyramid2"/>
    <dgm:cxn modelId="{F5D77B8C-EB3F-4D7A-B17B-0C878F5176FE}" type="presParOf" srcId="{1568D994-995D-4254-B06C-35A3D0436DEA}" destId="{257C6A00-5E4C-4AEC-BE76-E10F1F24959F}" srcOrd="3" destOrd="0" presId="urn:microsoft.com/office/officeart/2005/8/layout/pyramid2"/>
    <dgm:cxn modelId="{7C64D9E1-D5EE-48AB-865B-C5BD3442F756}" type="presParOf" srcId="{1568D994-995D-4254-B06C-35A3D0436DEA}" destId="{1D98DB67-1A71-4C38-BD36-27076CE1F12A}" srcOrd="4" destOrd="0" presId="urn:microsoft.com/office/officeart/2005/8/layout/pyramid2"/>
    <dgm:cxn modelId="{E3D5D7C0-94D2-4D91-86B9-1DD519AA6A32}" type="presParOf" srcId="{1568D994-995D-4254-B06C-35A3D0436DEA}" destId="{60D75C35-3229-4931-9BE2-19A7D0473450}" srcOrd="5" destOrd="0" presId="urn:microsoft.com/office/officeart/2005/8/layout/pyramid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F2A3A7A-8DFC-4099-A77B-A98FA3941749}" type="doc">
      <dgm:prSet loTypeId="urn:microsoft.com/office/officeart/2005/8/layout/pyramid2" loCatId="list" qsTypeId="urn:microsoft.com/office/officeart/2005/8/quickstyle/3d2" qsCatId="3D" csTypeId="urn:microsoft.com/office/officeart/2005/8/colors/colorful4" csCatId="colorful" phldr="1"/>
      <dgm:spPr/>
      <dgm:t>
        <a:bodyPr/>
        <a:lstStyle/>
        <a:p>
          <a:endParaRPr lang="ru-RU"/>
        </a:p>
      </dgm:t>
    </dgm:pt>
    <dgm:pt modelId="{AA3527E4-CB2B-4995-A26F-070184B49996}">
      <dgm:prSet phldrT="[Текст]" custT="1"/>
      <dgm:spPr/>
      <dgm:t>
        <a:bodyPr/>
        <a:lstStyle/>
        <a:p>
          <a:r>
            <a:rPr lang="ru-RU" sz="1100" dirty="0">
              <a:latin typeface="Times New Roman" panose="02020603050405020304" pitchFamily="18" charset="0"/>
              <a:cs typeface="Times New Roman" panose="02020603050405020304" pitchFamily="18" charset="0"/>
            </a:rPr>
            <a:t>Доходы – 1079421005,82</a:t>
          </a:r>
        </a:p>
      </dgm:t>
    </dgm:pt>
    <dgm:pt modelId="{B39D5367-5C3E-4E7B-A4C6-47E7EC87F9AC}" type="parTrans" cxnId="{B599EC6A-DA47-4AD7-A2DA-2C87999C1B5B}">
      <dgm:prSet/>
      <dgm:spPr/>
      <dgm:t>
        <a:bodyPr/>
        <a:lstStyle/>
        <a:p>
          <a:endParaRPr lang="ru-RU"/>
        </a:p>
      </dgm:t>
    </dgm:pt>
    <dgm:pt modelId="{A7E16885-12B4-4B38-9385-33F02CB6192C}" type="sibTrans" cxnId="{B599EC6A-DA47-4AD7-A2DA-2C87999C1B5B}">
      <dgm:prSet/>
      <dgm:spPr/>
      <dgm:t>
        <a:bodyPr/>
        <a:lstStyle/>
        <a:p>
          <a:endParaRPr lang="ru-RU"/>
        </a:p>
      </dgm:t>
    </dgm:pt>
    <dgm:pt modelId="{19DE4BE6-B752-44E0-BC1D-6383D4CA0A28}">
      <dgm:prSet phldrT="[Текст]" custT="1"/>
      <dgm:spPr/>
      <dgm:t>
        <a:bodyPr/>
        <a:lstStyle/>
        <a:p>
          <a:r>
            <a:rPr lang="ru-RU" sz="1100" dirty="0">
              <a:latin typeface="Times New Roman" panose="02020603050405020304" pitchFamily="18" charset="0"/>
              <a:cs typeface="Times New Roman" panose="02020603050405020304" pitchFamily="18" charset="0"/>
            </a:rPr>
            <a:t>Расходы – 1079421005,82</a:t>
          </a:r>
        </a:p>
      </dgm:t>
    </dgm:pt>
    <dgm:pt modelId="{982CCB42-9404-4770-B17B-124A4B971DAC}" type="parTrans" cxnId="{E378D7CB-4D15-46B4-ACA5-2389F9884C4A}">
      <dgm:prSet/>
      <dgm:spPr/>
      <dgm:t>
        <a:bodyPr/>
        <a:lstStyle/>
        <a:p>
          <a:endParaRPr lang="ru-RU"/>
        </a:p>
      </dgm:t>
    </dgm:pt>
    <dgm:pt modelId="{9E736E6E-312E-4301-9200-BFE9894822A7}" type="sibTrans" cxnId="{E378D7CB-4D15-46B4-ACA5-2389F9884C4A}">
      <dgm:prSet/>
      <dgm:spPr/>
      <dgm:t>
        <a:bodyPr/>
        <a:lstStyle/>
        <a:p>
          <a:endParaRPr lang="ru-RU"/>
        </a:p>
      </dgm:t>
    </dgm:pt>
    <dgm:pt modelId="{C66C1BA0-6ACA-4735-8EC7-2E5CDA8AE788}">
      <dgm:prSet phldrT="[Текст]" custT="1"/>
      <dgm:spPr/>
      <dgm:t>
        <a:bodyPr/>
        <a:lstStyle/>
        <a:p>
          <a:r>
            <a:rPr lang="ru-RU" sz="1100" dirty="0">
              <a:latin typeface="Times New Roman" panose="02020603050405020304" pitchFamily="18" charset="0"/>
              <a:cs typeface="Times New Roman" panose="02020603050405020304" pitchFamily="18" charset="0"/>
            </a:rPr>
            <a:t>дефицит/профицит - 0</a:t>
          </a:r>
        </a:p>
      </dgm:t>
    </dgm:pt>
    <dgm:pt modelId="{EF775083-BB42-4890-B08E-877DF046081E}" type="parTrans" cxnId="{653677B5-BC62-41AB-9E34-6B06AF66FE83}">
      <dgm:prSet/>
      <dgm:spPr/>
      <dgm:t>
        <a:bodyPr/>
        <a:lstStyle/>
        <a:p>
          <a:endParaRPr lang="ru-RU"/>
        </a:p>
      </dgm:t>
    </dgm:pt>
    <dgm:pt modelId="{745CD145-14BB-43BB-B16D-7FB7E7373B50}" type="sibTrans" cxnId="{653677B5-BC62-41AB-9E34-6B06AF66FE83}">
      <dgm:prSet/>
      <dgm:spPr/>
      <dgm:t>
        <a:bodyPr/>
        <a:lstStyle/>
        <a:p>
          <a:endParaRPr lang="ru-RU"/>
        </a:p>
      </dgm:t>
    </dgm:pt>
    <dgm:pt modelId="{9CB0EA58-4C11-43EF-98EE-3A7293975D39}" type="pres">
      <dgm:prSet presAssocID="{FF2A3A7A-8DFC-4099-A77B-A98FA3941749}" presName="compositeShape" presStyleCnt="0">
        <dgm:presLayoutVars>
          <dgm:dir/>
          <dgm:resizeHandles/>
        </dgm:presLayoutVars>
      </dgm:prSet>
      <dgm:spPr/>
    </dgm:pt>
    <dgm:pt modelId="{DC9D5775-812D-4BCA-9964-D0CC267F0619}" type="pres">
      <dgm:prSet presAssocID="{FF2A3A7A-8DFC-4099-A77B-A98FA3941749}" presName="pyramid" presStyleLbl="node1" presStyleIdx="0" presStyleCnt="1" custLinFactNeighborX="-17855" custLinFactNeighborY="-232"/>
      <dgm:spPr/>
    </dgm:pt>
    <dgm:pt modelId="{1568D994-995D-4254-B06C-35A3D0436DEA}" type="pres">
      <dgm:prSet presAssocID="{FF2A3A7A-8DFC-4099-A77B-A98FA3941749}" presName="theList" presStyleCnt="0"/>
      <dgm:spPr/>
    </dgm:pt>
    <dgm:pt modelId="{480CE795-491C-4467-8E17-84FEF0C39444}" type="pres">
      <dgm:prSet presAssocID="{AA3527E4-CB2B-4995-A26F-070184B49996}" presName="aNode" presStyleLbl="fgAcc1" presStyleIdx="0" presStyleCnt="3" custLinFactY="-580" custLinFactNeighborX="1588" custLinFactNeighborY="-100000">
        <dgm:presLayoutVars>
          <dgm:bulletEnabled val="1"/>
        </dgm:presLayoutVars>
      </dgm:prSet>
      <dgm:spPr/>
    </dgm:pt>
    <dgm:pt modelId="{5CB46888-8358-4F3D-BB82-089F26790BF9}" type="pres">
      <dgm:prSet presAssocID="{AA3527E4-CB2B-4995-A26F-070184B49996}" presName="aSpace" presStyleCnt="0"/>
      <dgm:spPr/>
    </dgm:pt>
    <dgm:pt modelId="{A6AAC5D6-B19A-40E1-861D-C537990434B9}" type="pres">
      <dgm:prSet presAssocID="{19DE4BE6-B752-44E0-BC1D-6383D4CA0A28}" presName="aNode" presStyleLbl="fgAcc1" presStyleIdx="1" presStyleCnt="3" custLinFactY="-8428" custLinFactNeighborX="1588" custLinFactNeighborY="-100000">
        <dgm:presLayoutVars>
          <dgm:bulletEnabled val="1"/>
        </dgm:presLayoutVars>
      </dgm:prSet>
      <dgm:spPr/>
    </dgm:pt>
    <dgm:pt modelId="{257C6A00-5E4C-4AEC-BE76-E10F1F24959F}" type="pres">
      <dgm:prSet presAssocID="{19DE4BE6-B752-44E0-BC1D-6383D4CA0A28}" presName="aSpace" presStyleCnt="0"/>
      <dgm:spPr/>
    </dgm:pt>
    <dgm:pt modelId="{1D98DB67-1A71-4C38-BD36-27076CE1F12A}" type="pres">
      <dgm:prSet presAssocID="{C66C1BA0-6ACA-4735-8EC7-2E5CDA8AE788}" presName="aNode" presStyleLbl="fgAcc1" presStyleIdx="2" presStyleCnt="3" custLinFactY="-14969" custLinFactNeighborX="1112" custLinFactNeighborY="-100000">
        <dgm:presLayoutVars>
          <dgm:bulletEnabled val="1"/>
        </dgm:presLayoutVars>
      </dgm:prSet>
      <dgm:spPr/>
    </dgm:pt>
    <dgm:pt modelId="{60D75C35-3229-4931-9BE2-19A7D0473450}" type="pres">
      <dgm:prSet presAssocID="{C66C1BA0-6ACA-4735-8EC7-2E5CDA8AE788}" presName="aSpace" presStyleCnt="0"/>
      <dgm:spPr/>
    </dgm:pt>
  </dgm:ptLst>
  <dgm:cxnLst>
    <dgm:cxn modelId="{2ABEB91C-CB02-4F2A-B763-8735B2E049C7}" type="presOf" srcId="{19DE4BE6-B752-44E0-BC1D-6383D4CA0A28}" destId="{A6AAC5D6-B19A-40E1-861D-C537990434B9}" srcOrd="0" destOrd="0" presId="urn:microsoft.com/office/officeart/2005/8/layout/pyramid2"/>
    <dgm:cxn modelId="{B599EC6A-DA47-4AD7-A2DA-2C87999C1B5B}" srcId="{FF2A3A7A-8DFC-4099-A77B-A98FA3941749}" destId="{AA3527E4-CB2B-4995-A26F-070184B49996}" srcOrd="0" destOrd="0" parTransId="{B39D5367-5C3E-4E7B-A4C6-47E7EC87F9AC}" sibTransId="{A7E16885-12B4-4B38-9385-33F02CB6192C}"/>
    <dgm:cxn modelId="{D93DB27E-22D5-4FD3-A7C2-B96F15305F66}" type="presOf" srcId="{AA3527E4-CB2B-4995-A26F-070184B49996}" destId="{480CE795-491C-4467-8E17-84FEF0C39444}" srcOrd="0" destOrd="0" presId="urn:microsoft.com/office/officeart/2005/8/layout/pyramid2"/>
    <dgm:cxn modelId="{36710BA5-EC56-487B-A27B-9AEE1709E63A}" type="presOf" srcId="{FF2A3A7A-8DFC-4099-A77B-A98FA3941749}" destId="{9CB0EA58-4C11-43EF-98EE-3A7293975D39}" srcOrd="0" destOrd="0" presId="urn:microsoft.com/office/officeart/2005/8/layout/pyramid2"/>
    <dgm:cxn modelId="{653677B5-BC62-41AB-9E34-6B06AF66FE83}" srcId="{FF2A3A7A-8DFC-4099-A77B-A98FA3941749}" destId="{C66C1BA0-6ACA-4735-8EC7-2E5CDA8AE788}" srcOrd="2" destOrd="0" parTransId="{EF775083-BB42-4890-B08E-877DF046081E}" sibTransId="{745CD145-14BB-43BB-B16D-7FB7E7373B50}"/>
    <dgm:cxn modelId="{E378D7CB-4D15-46B4-ACA5-2389F9884C4A}" srcId="{FF2A3A7A-8DFC-4099-A77B-A98FA3941749}" destId="{19DE4BE6-B752-44E0-BC1D-6383D4CA0A28}" srcOrd="1" destOrd="0" parTransId="{982CCB42-9404-4770-B17B-124A4B971DAC}" sibTransId="{9E736E6E-312E-4301-9200-BFE9894822A7}"/>
    <dgm:cxn modelId="{6BEA15E0-3D21-4074-88E3-D729AFCFA3B0}" type="presOf" srcId="{C66C1BA0-6ACA-4735-8EC7-2E5CDA8AE788}" destId="{1D98DB67-1A71-4C38-BD36-27076CE1F12A}" srcOrd="0" destOrd="0" presId="urn:microsoft.com/office/officeart/2005/8/layout/pyramid2"/>
    <dgm:cxn modelId="{E57B359A-02E7-40F5-9092-6661304AF5B1}" type="presParOf" srcId="{9CB0EA58-4C11-43EF-98EE-3A7293975D39}" destId="{DC9D5775-812D-4BCA-9964-D0CC267F0619}" srcOrd="0" destOrd="0" presId="urn:microsoft.com/office/officeart/2005/8/layout/pyramid2"/>
    <dgm:cxn modelId="{D1EB7074-5160-41F2-99E3-939CFC817308}" type="presParOf" srcId="{9CB0EA58-4C11-43EF-98EE-3A7293975D39}" destId="{1568D994-995D-4254-B06C-35A3D0436DEA}" srcOrd="1" destOrd="0" presId="urn:microsoft.com/office/officeart/2005/8/layout/pyramid2"/>
    <dgm:cxn modelId="{8F1B662F-80D1-4EE4-9486-7BE3F869BBB2}" type="presParOf" srcId="{1568D994-995D-4254-B06C-35A3D0436DEA}" destId="{480CE795-491C-4467-8E17-84FEF0C39444}" srcOrd="0" destOrd="0" presId="urn:microsoft.com/office/officeart/2005/8/layout/pyramid2"/>
    <dgm:cxn modelId="{DBE3EB09-4ACB-4F88-8C4B-0285386938C1}" type="presParOf" srcId="{1568D994-995D-4254-B06C-35A3D0436DEA}" destId="{5CB46888-8358-4F3D-BB82-089F26790BF9}" srcOrd="1" destOrd="0" presId="urn:microsoft.com/office/officeart/2005/8/layout/pyramid2"/>
    <dgm:cxn modelId="{4E27F6E4-BAD8-4727-850B-F86812E63E84}" type="presParOf" srcId="{1568D994-995D-4254-B06C-35A3D0436DEA}" destId="{A6AAC5D6-B19A-40E1-861D-C537990434B9}" srcOrd="2" destOrd="0" presId="urn:microsoft.com/office/officeart/2005/8/layout/pyramid2"/>
    <dgm:cxn modelId="{F5D77B8C-EB3F-4D7A-B17B-0C878F5176FE}" type="presParOf" srcId="{1568D994-995D-4254-B06C-35A3D0436DEA}" destId="{257C6A00-5E4C-4AEC-BE76-E10F1F24959F}" srcOrd="3" destOrd="0" presId="urn:microsoft.com/office/officeart/2005/8/layout/pyramid2"/>
    <dgm:cxn modelId="{7C64D9E1-D5EE-48AB-865B-C5BD3442F756}" type="presParOf" srcId="{1568D994-995D-4254-B06C-35A3D0436DEA}" destId="{1D98DB67-1A71-4C38-BD36-27076CE1F12A}" srcOrd="4" destOrd="0" presId="urn:microsoft.com/office/officeart/2005/8/layout/pyramid2"/>
    <dgm:cxn modelId="{E3D5D7C0-94D2-4D91-86B9-1DD519AA6A32}" type="presParOf" srcId="{1568D994-995D-4254-B06C-35A3D0436DEA}" destId="{60D75C35-3229-4931-9BE2-19A7D0473450}" srcOrd="5" destOrd="0" presId="urn:microsoft.com/office/officeart/2005/8/layout/pyramid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F2A3A7A-8DFC-4099-A77B-A98FA3941749}" type="doc">
      <dgm:prSet loTypeId="urn:microsoft.com/office/officeart/2005/8/layout/pyramid2" loCatId="list" qsTypeId="urn:microsoft.com/office/officeart/2005/8/quickstyle/3d2" qsCatId="3D" csTypeId="urn:microsoft.com/office/officeart/2005/8/colors/colorful4" csCatId="colorful" phldr="1"/>
      <dgm:spPr/>
      <dgm:t>
        <a:bodyPr/>
        <a:lstStyle/>
        <a:p>
          <a:endParaRPr lang="ru-RU"/>
        </a:p>
      </dgm:t>
    </dgm:pt>
    <dgm:pt modelId="{AA3527E4-CB2B-4995-A26F-070184B49996}">
      <dgm:prSet phldrT="[Текст]" custT="1"/>
      <dgm:spPr/>
      <dgm:t>
        <a:bodyPr/>
        <a:lstStyle/>
        <a:p>
          <a:r>
            <a:rPr lang="ru-RU" sz="1100" dirty="0">
              <a:latin typeface="Times New Roman" panose="02020603050405020304" pitchFamily="18" charset="0"/>
              <a:cs typeface="Times New Roman" panose="02020603050405020304" pitchFamily="18" charset="0"/>
            </a:rPr>
            <a:t>Доходы – 1029089327,19</a:t>
          </a:r>
        </a:p>
      </dgm:t>
    </dgm:pt>
    <dgm:pt modelId="{B39D5367-5C3E-4E7B-A4C6-47E7EC87F9AC}" type="parTrans" cxnId="{B599EC6A-DA47-4AD7-A2DA-2C87999C1B5B}">
      <dgm:prSet/>
      <dgm:spPr/>
      <dgm:t>
        <a:bodyPr/>
        <a:lstStyle/>
        <a:p>
          <a:endParaRPr lang="ru-RU"/>
        </a:p>
      </dgm:t>
    </dgm:pt>
    <dgm:pt modelId="{A7E16885-12B4-4B38-9385-33F02CB6192C}" type="sibTrans" cxnId="{B599EC6A-DA47-4AD7-A2DA-2C87999C1B5B}">
      <dgm:prSet/>
      <dgm:spPr/>
      <dgm:t>
        <a:bodyPr/>
        <a:lstStyle/>
        <a:p>
          <a:endParaRPr lang="ru-RU"/>
        </a:p>
      </dgm:t>
    </dgm:pt>
    <dgm:pt modelId="{19DE4BE6-B752-44E0-BC1D-6383D4CA0A28}">
      <dgm:prSet phldrT="[Текст]" custT="1"/>
      <dgm:spPr/>
      <dgm:t>
        <a:bodyPr/>
        <a:lstStyle/>
        <a:p>
          <a:r>
            <a:rPr lang="ru-RU" sz="1000" dirty="0">
              <a:latin typeface="Times New Roman" panose="02020603050405020304" pitchFamily="18" charset="0"/>
              <a:cs typeface="Times New Roman" panose="02020603050405020304" pitchFamily="18" charset="0"/>
            </a:rPr>
            <a:t>Расходы – 1013637779,5</a:t>
          </a:r>
        </a:p>
        <a:p>
          <a:r>
            <a:rPr lang="ru-RU" sz="1000" dirty="0">
              <a:latin typeface="Times New Roman" panose="02020603050405020304" pitchFamily="18" charset="0"/>
              <a:cs typeface="Times New Roman" panose="02020603050405020304" pitchFamily="18" charset="0"/>
            </a:rPr>
            <a:t>условно – утвержденные – 15451547,69</a:t>
          </a:r>
        </a:p>
        <a:p>
          <a:r>
            <a:rPr lang="ru-RU" sz="1000" dirty="0">
              <a:latin typeface="Times New Roman" panose="02020603050405020304" pitchFamily="18" charset="0"/>
              <a:cs typeface="Times New Roman" panose="02020603050405020304" pitchFamily="18" charset="0"/>
            </a:rPr>
            <a:t>всего расходов – 1029089327,19</a:t>
          </a:r>
        </a:p>
      </dgm:t>
    </dgm:pt>
    <dgm:pt modelId="{982CCB42-9404-4770-B17B-124A4B971DAC}" type="parTrans" cxnId="{E378D7CB-4D15-46B4-ACA5-2389F9884C4A}">
      <dgm:prSet/>
      <dgm:spPr/>
      <dgm:t>
        <a:bodyPr/>
        <a:lstStyle/>
        <a:p>
          <a:endParaRPr lang="ru-RU"/>
        </a:p>
      </dgm:t>
    </dgm:pt>
    <dgm:pt modelId="{9E736E6E-312E-4301-9200-BFE9894822A7}" type="sibTrans" cxnId="{E378D7CB-4D15-46B4-ACA5-2389F9884C4A}">
      <dgm:prSet/>
      <dgm:spPr/>
      <dgm:t>
        <a:bodyPr/>
        <a:lstStyle/>
        <a:p>
          <a:endParaRPr lang="ru-RU"/>
        </a:p>
      </dgm:t>
    </dgm:pt>
    <dgm:pt modelId="{C66C1BA0-6ACA-4735-8EC7-2E5CDA8AE788}">
      <dgm:prSet phldrT="[Текст]" custT="1"/>
      <dgm:spPr/>
      <dgm:t>
        <a:bodyPr/>
        <a:lstStyle/>
        <a:p>
          <a:r>
            <a:rPr lang="ru-RU" sz="1100" dirty="0">
              <a:latin typeface="Times New Roman" panose="02020603050405020304" pitchFamily="18" charset="0"/>
              <a:cs typeface="Times New Roman" panose="02020603050405020304" pitchFamily="18" charset="0"/>
            </a:rPr>
            <a:t>дефицит/профицит - 0</a:t>
          </a:r>
        </a:p>
      </dgm:t>
    </dgm:pt>
    <dgm:pt modelId="{EF775083-BB42-4890-B08E-877DF046081E}" type="parTrans" cxnId="{653677B5-BC62-41AB-9E34-6B06AF66FE83}">
      <dgm:prSet/>
      <dgm:spPr/>
      <dgm:t>
        <a:bodyPr/>
        <a:lstStyle/>
        <a:p>
          <a:endParaRPr lang="ru-RU"/>
        </a:p>
      </dgm:t>
    </dgm:pt>
    <dgm:pt modelId="{745CD145-14BB-43BB-B16D-7FB7E7373B50}" type="sibTrans" cxnId="{653677B5-BC62-41AB-9E34-6B06AF66FE83}">
      <dgm:prSet/>
      <dgm:spPr/>
      <dgm:t>
        <a:bodyPr/>
        <a:lstStyle/>
        <a:p>
          <a:endParaRPr lang="ru-RU"/>
        </a:p>
      </dgm:t>
    </dgm:pt>
    <dgm:pt modelId="{9CB0EA58-4C11-43EF-98EE-3A7293975D39}" type="pres">
      <dgm:prSet presAssocID="{FF2A3A7A-8DFC-4099-A77B-A98FA3941749}" presName="compositeShape" presStyleCnt="0">
        <dgm:presLayoutVars>
          <dgm:dir/>
          <dgm:resizeHandles/>
        </dgm:presLayoutVars>
      </dgm:prSet>
      <dgm:spPr/>
    </dgm:pt>
    <dgm:pt modelId="{DC9D5775-812D-4BCA-9964-D0CC267F0619}" type="pres">
      <dgm:prSet presAssocID="{FF2A3A7A-8DFC-4099-A77B-A98FA3941749}" presName="pyramid" presStyleLbl="node1" presStyleIdx="0" presStyleCnt="1" custLinFactNeighborX="-17855" custLinFactNeighborY="-232"/>
      <dgm:spPr/>
    </dgm:pt>
    <dgm:pt modelId="{1568D994-995D-4254-B06C-35A3D0436DEA}" type="pres">
      <dgm:prSet presAssocID="{FF2A3A7A-8DFC-4099-A77B-A98FA3941749}" presName="theList" presStyleCnt="0"/>
      <dgm:spPr/>
    </dgm:pt>
    <dgm:pt modelId="{480CE795-491C-4467-8E17-84FEF0C39444}" type="pres">
      <dgm:prSet presAssocID="{AA3527E4-CB2B-4995-A26F-070184B49996}" presName="aNode" presStyleLbl="fgAcc1" presStyleIdx="0" presStyleCnt="3" custLinFactY="-16704" custLinFactNeighborX="712" custLinFactNeighborY="-100000">
        <dgm:presLayoutVars>
          <dgm:bulletEnabled val="1"/>
        </dgm:presLayoutVars>
      </dgm:prSet>
      <dgm:spPr/>
    </dgm:pt>
    <dgm:pt modelId="{5CB46888-8358-4F3D-BB82-089F26790BF9}" type="pres">
      <dgm:prSet presAssocID="{AA3527E4-CB2B-4995-A26F-070184B49996}" presName="aSpace" presStyleCnt="0"/>
      <dgm:spPr/>
    </dgm:pt>
    <dgm:pt modelId="{A6AAC5D6-B19A-40E1-861D-C537990434B9}" type="pres">
      <dgm:prSet presAssocID="{19DE4BE6-B752-44E0-BC1D-6383D4CA0A28}" presName="aNode" presStyleLbl="fgAcc1" presStyleIdx="1" presStyleCnt="3" custLinFactY="-10501" custLinFactNeighborX="-13481" custLinFactNeighborY="-100000">
        <dgm:presLayoutVars>
          <dgm:bulletEnabled val="1"/>
        </dgm:presLayoutVars>
      </dgm:prSet>
      <dgm:spPr/>
    </dgm:pt>
    <dgm:pt modelId="{257C6A00-5E4C-4AEC-BE76-E10F1F24959F}" type="pres">
      <dgm:prSet presAssocID="{19DE4BE6-B752-44E0-BC1D-6383D4CA0A28}" presName="aSpace" presStyleCnt="0"/>
      <dgm:spPr/>
    </dgm:pt>
    <dgm:pt modelId="{1D98DB67-1A71-4C38-BD36-27076CE1F12A}" type="pres">
      <dgm:prSet presAssocID="{C66C1BA0-6ACA-4735-8EC7-2E5CDA8AE788}" presName="aNode" presStyleLbl="fgAcc1" presStyleIdx="2" presStyleCnt="3" custLinFactNeighborX="-1739" custLinFactNeighborY="-32934">
        <dgm:presLayoutVars>
          <dgm:bulletEnabled val="1"/>
        </dgm:presLayoutVars>
      </dgm:prSet>
      <dgm:spPr/>
    </dgm:pt>
    <dgm:pt modelId="{60D75C35-3229-4931-9BE2-19A7D0473450}" type="pres">
      <dgm:prSet presAssocID="{C66C1BA0-6ACA-4735-8EC7-2E5CDA8AE788}" presName="aSpace" presStyleCnt="0"/>
      <dgm:spPr/>
    </dgm:pt>
  </dgm:ptLst>
  <dgm:cxnLst>
    <dgm:cxn modelId="{2ABEB91C-CB02-4F2A-B763-8735B2E049C7}" type="presOf" srcId="{19DE4BE6-B752-44E0-BC1D-6383D4CA0A28}" destId="{A6AAC5D6-B19A-40E1-861D-C537990434B9}" srcOrd="0" destOrd="0" presId="urn:microsoft.com/office/officeart/2005/8/layout/pyramid2"/>
    <dgm:cxn modelId="{B599EC6A-DA47-4AD7-A2DA-2C87999C1B5B}" srcId="{FF2A3A7A-8DFC-4099-A77B-A98FA3941749}" destId="{AA3527E4-CB2B-4995-A26F-070184B49996}" srcOrd="0" destOrd="0" parTransId="{B39D5367-5C3E-4E7B-A4C6-47E7EC87F9AC}" sibTransId="{A7E16885-12B4-4B38-9385-33F02CB6192C}"/>
    <dgm:cxn modelId="{D93DB27E-22D5-4FD3-A7C2-B96F15305F66}" type="presOf" srcId="{AA3527E4-CB2B-4995-A26F-070184B49996}" destId="{480CE795-491C-4467-8E17-84FEF0C39444}" srcOrd="0" destOrd="0" presId="urn:microsoft.com/office/officeart/2005/8/layout/pyramid2"/>
    <dgm:cxn modelId="{36710BA5-EC56-487B-A27B-9AEE1709E63A}" type="presOf" srcId="{FF2A3A7A-8DFC-4099-A77B-A98FA3941749}" destId="{9CB0EA58-4C11-43EF-98EE-3A7293975D39}" srcOrd="0" destOrd="0" presId="urn:microsoft.com/office/officeart/2005/8/layout/pyramid2"/>
    <dgm:cxn modelId="{653677B5-BC62-41AB-9E34-6B06AF66FE83}" srcId="{FF2A3A7A-8DFC-4099-A77B-A98FA3941749}" destId="{C66C1BA0-6ACA-4735-8EC7-2E5CDA8AE788}" srcOrd="2" destOrd="0" parTransId="{EF775083-BB42-4890-B08E-877DF046081E}" sibTransId="{745CD145-14BB-43BB-B16D-7FB7E7373B50}"/>
    <dgm:cxn modelId="{E378D7CB-4D15-46B4-ACA5-2389F9884C4A}" srcId="{FF2A3A7A-8DFC-4099-A77B-A98FA3941749}" destId="{19DE4BE6-B752-44E0-BC1D-6383D4CA0A28}" srcOrd="1" destOrd="0" parTransId="{982CCB42-9404-4770-B17B-124A4B971DAC}" sibTransId="{9E736E6E-312E-4301-9200-BFE9894822A7}"/>
    <dgm:cxn modelId="{6BEA15E0-3D21-4074-88E3-D729AFCFA3B0}" type="presOf" srcId="{C66C1BA0-6ACA-4735-8EC7-2E5CDA8AE788}" destId="{1D98DB67-1A71-4C38-BD36-27076CE1F12A}" srcOrd="0" destOrd="0" presId="urn:microsoft.com/office/officeart/2005/8/layout/pyramid2"/>
    <dgm:cxn modelId="{E57B359A-02E7-40F5-9092-6661304AF5B1}" type="presParOf" srcId="{9CB0EA58-4C11-43EF-98EE-3A7293975D39}" destId="{DC9D5775-812D-4BCA-9964-D0CC267F0619}" srcOrd="0" destOrd="0" presId="urn:microsoft.com/office/officeart/2005/8/layout/pyramid2"/>
    <dgm:cxn modelId="{D1EB7074-5160-41F2-99E3-939CFC817308}" type="presParOf" srcId="{9CB0EA58-4C11-43EF-98EE-3A7293975D39}" destId="{1568D994-995D-4254-B06C-35A3D0436DEA}" srcOrd="1" destOrd="0" presId="urn:microsoft.com/office/officeart/2005/8/layout/pyramid2"/>
    <dgm:cxn modelId="{8F1B662F-80D1-4EE4-9486-7BE3F869BBB2}" type="presParOf" srcId="{1568D994-995D-4254-B06C-35A3D0436DEA}" destId="{480CE795-491C-4467-8E17-84FEF0C39444}" srcOrd="0" destOrd="0" presId="urn:microsoft.com/office/officeart/2005/8/layout/pyramid2"/>
    <dgm:cxn modelId="{DBE3EB09-4ACB-4F88-8C4B-0285386938C1}" type="presParOf" srcId="{1568D994-995D-4254-B06C-35A3D0436DEA}" destId="{5CB46888-8358-4F3D-BB82-089F26790BF9}" srcOrd="1" destOrd="0" presId="urn:microsoft.com/office/officeart/2005/8/layout/pyramid2"/>
    <dgm:cxn modelId="{4E27F6E4-BAD8-4727-850B-F86812E63E84}" type="presParOf" srcId="{1568D994-995D-4254-B06C-35A3D0436DEA}" destId="{A6AAC5D6-B19A-40E1-861D-C537990434B9}" srcOrd="2" destOrd="0" presId="urn:microsoft.com/office/officeart/2005/8/layout/pyramid2"/>
    <dgm:cxn modelId="{F5D77B8C-EB3F-4D7A-B17B-0C878F5176FE}" type="presParOf" srcId="{1568D994-995D-4254-B06C-35A3D0436DEA}" destId="{257C6A00-5E4C-4AEC-BE76-E10F1F24959F}" srcOrd="3" destOrd="0" presId="urn:microsoft.com/office/officeart/2005/8/layout/pyramid2"/>
    <dgm:cxn modelId="{7C64D9E1-D5EE-48AB-865B-C5BD3442F756}" type="presParOf" srcId="{1568D994-995D-4254-B06C-35A3D0436DEA}" destId="{1D98DB67-1A71-4C38-BD36-27076CE1F12A}" srcOrd="4" destOrd="0" presId="urn:microsoft.com/office/officeart/2005/8/layout/pyramid2"/>
    <dgm:cxn modelId="{E3D5D7C0-94D2-4D91-86B9-1DD519AA6A32}" type="presParOf" srcId="{1568D994-995D-4254-B06C-35A3D0436DEA}" destId="{60D75C35-3229-4931-9BE2-19A7D0473450}" srcOrd="5" destOrd="0" presId="urn:microsoft.com/office/officeart/2005/8/layout/pyramid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F2A3A7A-8DFC-4099-A77B-A98FA3941749}" type="doc">
      <dgm:prSet loTypeId="urn:microsoft.com/office/officeart/2005/8/layout/pyramid2" loCatId="list" qsTypeId="urn:microsoft.com/office/officeart/2005/8/quickstyle/3d2" qsCatId="3D" csTypeId="urn:microsoft.com/office/officeart/2005/8/colors/colorful4" csCatId="colorful" phldr="1"/>
      <dgm:spPr/>
      <dgm:t>
        <a:bodyPr/>
        <a:lstStyle/>
        <a:p>
          <a:endParaRPr lang="ru-RU"/>
        </a:p>
      </dgm:t>
    </dgm:pt>
    <dgm:pt modelId="{AA3527E4-CB2B-4995-A26F-070184B49996}">
      <dgm:prSet phldrT="[Текст]" custT="1"/>
      <dgm:spPr/>
      <dgm:t>
        <a:bodyPr/>
        <a:lstStyle/>
        <a:p>
          <a:r>
            <a:rPr lang="ru-RU" sz="1100" dirty="0">
              <a:latin typeface="Times New Roman" panose="02020603050405020304" pitchFamily="18" charset="0"/>
              <a:cs typeface="Times New Roman" panose="02020603050405020304" pitchFamily="18" charset="0"/>
            </a:rPr>
            <a:t>Доходы – 1051347151,72</a:t>
          </a:r>
        </a:p>
      </dgm:t>
    </dgm:pt>
    <dgm:pt modelId="{B39D5367-5C3E-4E7B-A4C6-47E7EC87F9AC}" type="parTrans" cxnId="{B599EC6A-DA47-4AD7-A2DA-2C87999C1B5B}">
      <dgm:prSet/>
      <dgm:spPr/>
      <dgm:t>
        <a:bodyPr/>
        <a:lstStyle/>
        <a:p>
          <a:endParaRPr lang="ru-RU"/>
        </a:p>
      </dgm:t>
    </dgm:pt>
    <dgm:pt modelId="{A7E16885-12B4-4B38-9385-33F02CB6192C}" type="sibTrans" cxnId="{B599EC6A-DA47-4AD7-A2DA-2C87999C1B5B}">
      <dgm:prSet/>
      <dgm:spPr/>
      <dgm:t>
        <a:bodyPr/>
        <a:lstStyle/>
        <a:p>
          <a:endParaRPr lang="ru-RU"/>
        </a:p>
      </dgm:t>
    </dgm:pt>
    <dgm:pt modelId="{19DE4BE6-B752-44E0-BC1D-6383D4CA0A28}">
      <dgm:prSet phldrT="[Текст]" custT="1"/>
      <dgm:spPr/>
      <dgm:t>
        <a:bodyPr/>
        <a:lstStyle/>
        <a:p>
          <a:r>
            <a:rPr lang="ru-RU" sz="1000" dirty="0">
              <a:latin typeface="Times New Roman" panose="02020603050405020304" pitchFamily="18" charset="0"/>
              <a:cs typeface="Times New Roman" panose="02020603050405020304" pitchFamily="18" charset="0"/>
            </a:rPr>
            <a:t>Расходы – 1020323845,82</a:t>
          </a:r>
        </a:p>
        <a:p>
          <a:r>
            <a:rPr lang="ru-RU" sz="1000" dirty="0">
              <a:latin typeface="Times New Roman" panose="02020603050405020304" pitchFamily="18" charset="0"/>
              <a:cs typeface="Times New Roman" panose="02020603050405020304" pitchFamily="18" charset="0"/>
            </a:rPr>
            <a:t>условно-утвержденные – 31023305,90</a:t>
          </a:r>
        </a:p>
        <a:p>
          <a:r>
            <a:rPr lang="ru-RU" sz="1000" dirty="0">
              <a:latin typeface="Times New Roman" panose="02020603050405020304" pitchFamily="18" charset="0"/>
              <a:cs typeface="Times New Roman" panose="02020603050405020304" pitchFamily="18" charset="0"/>
            </a:rPr>
            <a:t>всего расходов – 1051347151,72</a:t>
          </a:r>
        </a:p>
      </dgm:t>
    </dgm:pt>
    <dgm:pt modelId="{982CCB42-9404-4770-B17B-124A4B971DAC}" type="parTrans" cxnId="{E378D7CB-4D15-46B4-ACA5-2389F9884C4A}">
      <dgm:prSet/>
      <dgm:spPr/>
      <dgm:t>
        <a:bodyPr/>
        <a:lstStyle/>
        <a:p>
          <a:endParaRPr lang="ru-RU"/>
        </a:p>
      </dgm:t>
    </dgm:pt>
    <dgm:pt modelId="{9E736E6E-312E-4301-9200-BFE9894822A7}" type="sibTrans" cxnId="{E378D7CB-4D15-46B4-ACA5-2389F9884C4A}">
      <dgm:prSet/>
      <dgm:spPr/>
      <dgm:t>
        <a:bodyPr/>
        <a:lstStyle/>
        <a:p>
          <a:endParaRPr lang="ru-RU"/>
        </a:p>
      </dgm:t>
    </dgm:pt>
    <dgm:pt modelId="{C66C1BA0-6ACA-4735-8EC7-2E5CDA8AE788}">
      <dgm:prSet phldrT="[Текст]" custT="1"/>
      <dgm:spPr/>
      <dgm:t>
        <a:bodyPr/>
        <a:lstStyle/>
        <a:p>
          <a:r>
            <a:rPr lang="ru-RU" sz="1100" dirty="0">
              <a:latin typeface="Times New Roman" panose="02020603050405020304" pitchFamily="18" charset="0"/>
              <a:cs typeface="Times New Roman" panose="02020603050405020304" pitchFamily="18" charset="0"/>
            </a:rPr>
            <a:t>дефицит/профицит</a:t>
          </a:r>
        </a:p>
      </dgm:t>
    </dgm:pt>
    <dgm:pt modelId="{EF775083-BB42-4890-B08E-877DF046081E}" type="parTrans" cxnId="{653677B5-BC62-41AB-9E34-6B06AF66FE83}">
      <dgm:prSet/>
      <dgm:spPr/>
      <dgm:t>
        <a:bodyPr/>
        <a:lstStyle/>
        <a:p>
          <a:endParaRPr lang="ru-RU"/>
        </a:p>
      </dgm:t>
    </dgm:pt>
    <dgm:pt modelId="{745CD145-14BB-43BB-B16D-7FB7E7373B50}" type="sibTrans" cxnId="{653677B5-BC62-41AB-9E34-6B06AF66FE83}">
      <dgm:prSet/>
      <dgm:spPr/>
      <dgm:t>
        <a:bodyPr/>
        <a:lstStyle/>
        <a:p>
          <a:endParaRPr lang="ru-RU"/>
        </a:p>
      </dgm:t>
    </dgm:pt>
    <dgm:pt modelId="{9CB0EA58-4C11-43EF-98EE-3A7293975D39}" type="pres">
      <dgm:prSet presAssocID="{FF2A3A7A-8DFC-4099-A77B-A98FA3941749}" presName="compositeShape" presStyleCnt="0">
        <dgm:presLayoutVars>
          <dgm:dir/>
          <dgm:resizeHandles/>
        </dgm:presLayoutVars>
      </dgm:prSet>
      <dgm:spPr/>
    </dgm:pt>
    <dgm:pt modelId="{DC9D5775-812D-4BCA-9964-D0CC267F0619}" type="pres">
      <dgm:prSet presAssocID="{FF2A3A7A-8DFC-4099-A77B-A98FA3941749}" presName="pyramid" presStyleLbl="node1" presStyleIdx="0" presStyleCnt="1" custLinFactNeighborX="-17855" custLinFactNeighborY="-232"/>
      <dgm:spPr/>
    </dgm:pt>
    <dgm:pt modelId="{1568D994-995D-4254-B06C-35A3D0436DEA}" type="pres">
      <dgm:prSet presAssocID="{FF2A3A7A-8DFC-4099-A77B-A98FA3941749}" presName="theList" presStyleCnt="0"/>
      <dgm:spPr/>
    </dgm:pt>
    <dgm:pt modelId="{480CE795-491C-4467-8E17-84FEF0C39444}" type="pres">
      <dgm:prSet presAssocID="{AA3527E4-CB2B-4995-A26F-070184B49996}" presName="aNode" presStyleLbl="fgAcc1" presStyleIdx="0" presStyleCnt="3" custLinFactY="-21846" custLinFactNeighborX="2443" custLinFactNeighborY="-100000">
        <dgm:presLayoutVars>
          <dgm:bulletEnabled val="1"/>
        </dgm:presLayoutVars>
      </dgm:prSet>
      <dgm:spPr/>
    </dgm:pt>
    <dgm:pt modelId="{5CB46888-8358-4F3D-BB82-089F26790BF9}" type="pres">
      <dgm:prSet presAssocID="{AA3527E4-CB2B-4995-A26F-070184B49996}" presName="aSpace" presStyleCnt="0"/>
      <dgm:spPr/>
    </dgm:pt>
    <dgm:pt modelId="{A6AAC5D6-B19A-40E1-861D-C537990434B9}" type="pres">
      <dgm:prSet presAssocID="{19DE4BE6-B752-44E0-BC1D-6383D4CA0A28}" presName="aNode" presStyleLbl="fgAcc1" presStyleIdx="1" presStyleCnt="3" custScaleX="139802" custLinFactY="-8428" custLinFactNeighborX="1588" custLinFactNeighborY="-100000">
        <dgm:presLayoutVars>
          <dgm:bulletEnabled val="1"/>
        </dgm:presLayoutVars>
      </dgm:prSet>
      <dgm:spPr/>
    </dgm:pt>
    <dgm:pt modelId="{257C6A00-5E4C-4AEC-BE76-E10F1F24959F}" type="pres">
      <dgm:prSet presAssocID="{19DE4BE6-B752-44E0-BC1D-6383D4CA0A28}" presName="aSpace" presStyleCnt="0"/>
      <dgm:spPr/>
    </dgm:pt>
    <dgm:pt modelId="{1D98DB67-1A71-4C38-BD36-27076CE1F12A}" type="pres">
      <dgm:prSet presAssocID="{C66C1BA0-6ACA-4735-8EC7-2E5CDA8AE788}" presName="aNode" presStyleLbl="fgAcc1" presStyleIdx="2" presStyleCnt="3" custLinFactNeighborX="1220" custLinFactNeighborY="-21">
        <dgm:presLayoutVars>
          <dgm:bulletEnabled val="1"/>
        </dgm:presLayoutVars>
      </dgm:prSet>
      <dgm:spPr/>
    </dgm:pt>
    <dgm:pt modelId="{60D75C35-3229-4931-9BE2-19A7D0473450}" type="pres">
      <dgm:prSet presAssocID="{C66C1BA0-6ACA-4735-8EC7-2E5CDA8AE788}" presName="aSpace" presStyleCnt="0"/>
      <dgm:spPr/>
    </dgm:pt>
  </dgm:ptLst>
  <dgm:cxnLst>
    <dgm:cxn modelId="{2ABEB91C-CB02-4F2A-B763-8735B2E049C7}" type="presOf" srcId="{19DE4BE6-B752-44E0-BC1D-6383D4CA0A28}" destId="{A6AAC5D6-B19A-40E1-861D-C537990434B9}" srcOrd="0" destOrd="0" presId="urn:microsoft.com/office/officeart/2005/8/layout/pyramid2"/>
    <dgm:cxn modelId="{B599EC6A-DA47-4AD7-A2DA-2C87999C1B5B}" srcId="{FF2A3A7A-8DFC-4099-A77B-A98FA3941749}" destId="{AA3527E4-CB2B-4995-A26F-070184B49996}" srcOrd="0" destOrd="0" parTransId="{B39D5367-5C3E-4E7B-A4C6-47E7EC87F9AC}" sibTransId="{A7E16885-12B4-4B38-9385-33F02CB6192C}"/>
    <dgm:cxn modelId="{D93DB27E-22D5-4FD3-A7C2-B96F15305F66}" type="presOf" srcId="{AA3527E4-CB2B-4995-A26F-070184B49996}" destId="{480CE795-491C-4467-8E17-84FEF0C39444}" srcOrd="0" destOrd="0" presId="urn:microsoft.com/office/officeart/2005/8/layout/pyramid2"/>
    <dgm:cxn modelId="{36710BA5-EC56-487B-A27B-9AEE1709E63A}" type="presOf" srcId="{FF2A3A7A-8DFC-4099-A77B-A98FA3941749}" destId="{9CB0EA58-4C11-43EF-98EE-3A7293975D39}" srcOrd="0" destOrd="0" presId="urn:microsoft.com/office/officeart/2005/8/layout/pyramid2"/>
    <dgm:cxn modelId="{653677B5-BC62-41AB-9E34-6B06AF66FE83}" srcId="{FF2A3A7A-8DFC-4099-A77B-A98FA3941749}" destId="{C66C1BA0-6ACA-4735-8EC7-2E5CDA8AE788}" srcOrd="2" destOrd="0" parTransId="{EF775083-BB42-4890-B08E-877DF046081E}" sibTransId="{745CD145-14BB-43BB-B16D-7FB7E7373B50}"/>
    <dgm:cxn modelId="{E378D7CB-4D15-46B4-ACA5-2389F9884C4A}" srcId="{FF2A3A7A-8DFC-4099-A77B-A98FA3941749}" destId="{19DE4BE6-B752-44E0-BC1D-6383D4CA0A28}" srcOrd="1" destOrd="0" parTransId="{982CCB42-9404-4770-B17B-124A4B971DAC}" sibTransId="{9E736E6E-312E-4301-9200-BFE9894822A7}"/>
    <dgm:cxn modelId="{6BEA15E0-3D21-4074-88E3-D729AFCFA3B0}" type="presOf" srcId="{C66C1BA0-6ACA-4735-8EC7-2E5CDA8AE788}" destId="{1D98DB67-1A71-4C38-BD36-27076CE1F12A}" srcOrd="0" destOrd="0" presId="urn:microsoft.com/office/officeart/2005/8/layout/pyramid2"/>
    <dgm:cxn modelId="{E57B359A-02E7-40F5-9092-6661304AF5B1}" type="presParOf" srcId="{9CB0EA58-4C11-43EF-98EE-3A7293975D39}" destId="{DC9D5775-812D-4BCA-9964-D0CC267F0619}" srcOrd="0" destOrd="0" presId="urn:microsoft.com/office/officeart/2005/8/layout/pyramid2"/>
    <dgm:cxn modelId="{D1EB7074-5160-41F2-99E3-939CFC817308}" type="presParOf" srcId="{9CB0EA58-4C11-43EF-98EE-3A7293975D39}" destId="{1568D994-995D-4254-B06C-35A3D0436DEA}" srcOrd="1" destOrd="0" presId="urn:microsoft.com/office/officeart/2005/8/layout/pyramid2"/>
    <dgm:cxn modelId="{8F1B662F-80D1-4EE4-9486-7BE3F869BBB2}" type="presParOf" srcId="{1568D994-995D-4254-B06C-35A3D0436DEA}" destId="{480CE795-491C-4467-8E17-84FEF0C39444}" srcOrd="0" destOrd="0" presId="urn:microsoft.com/office/officeart/2005/8/layout/pyramid2"/>
    <dgm:cxn modelId="{DBE3EB09-4ACB-4F88-8C4B-0285386938C1}" type="presParOf" srcId="{1568D994-995D-4254-B06C-35A3D0436DEA}" destId="{5CB46888-8358-4F3D-BB82-089F26790BF9}" srcOrd="1" destOrd="0" presId="urn:microsoft.com/office/officeart/2005/8/layout/pyramid2"/>
    <dgm:cxn modelId="{4E27F6E4-BAD8-4727-850B-F86812E63E84}" type="presParOf" srcId="{1568D994-995D-4254-B06C-35A3D0436DEA}" destId="{A6AAC5D6-B19A-40E1-861D-C537990434B9}" srcOrd="2" destOrd="0" presId="urn:microsoft.com/office/officeart/2005/8/layout/pyramid2"/>
    <dgm:cxn modelId="{F5D77B8C-EB3F-4D7A-B17B-0C878F5176FE}" type="presParOf" srcId="{1568D994-995D-4254-B06C-35A3D0436DEA}" destId="{257C6A00-5E4C-4AEC-BE76-E10F1F24959F}" srcOrd="3" destOrd="0" presId="urn:microsoft.com/office/officeart/2005/8/layout/pyramid2"/>
    <dgm:cxn modelId="{7C64D9E1-D5EE-48AB-865B-C5BD3442F756}" type="presParOf" srcId="{1568D994-995D-4254-B06C-35A3D0436DEA}" destId="{1D98DB67-1A71-4C38-BD36-27076CE1F12A}" srcOrd="4" destOrd="0" presId="urn:microsoft.com/office/officeart/2005/8/layout/pyramid2"/>
    <dgm:cxn modelId="{E3D5D7C0-94D2-4D91-86B9-1DD519AA6A32}" type="presParOf" srcId="{1568D994-995D-4254-B06C-35A3D0436DEA}" destId="{60D75C35-3229-4931-9BE2-19A7D0473450}" srcOrd="5" destOrd="0" presId="urn:microsoft.com/office/officeart/2005/8/layout/pyramid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178D83D-8BBA-4277-9C3C-90723CF2F09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05D403CB-EF9C-413B-8E7A-0FABCC2360FC}">
      <dgm:prSet phldrT="[Текст]" custT="1"/>
      <dgm:spPr>
        <a:solidFill>
          <a:schemeClr val="accent4">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 год 48432,42/60,8</a:t>
          </a:r>
        </a:p>
      </dgm:t>
    </dgm:pt>
    <dgm:pt modelId="{CB49B06A-ECA2-4C93-97A5-E5EB392811E4}" type="parTrans" cxnId="{71F0A8AE-F01C-4430-9026-3A11BD6D6322}">
      <dgm:prSet/>
      <dgm:spPr/>
      <dgm:t>
        <a:bodyPr/>
        <a:lstStyle/>
        <a:p>
          <a:endParaRPr lang="ru-RU" sz="1000"/>
        </a:p>
      </dgm:t>
    </dgm:pt>
    <dgm:pt modelId="{45EC691E-B5F6-4BAF-8B69-2A80A8CD62E5}" type="sibTrans" cxnId="{71F0A8AE-F01C-4430-9026-3A11BD6D6322}">
      <dgm:prSet/>
      <dgm:spPr/>
      <dgm:t>
        <a:bodyPr/>
        <a:lstStyle/>
        <a:p>
          <a:endParaRPr lang="ru-RU" sz="1000"/>
        </a:p>
      </dgm:t>
    </dgm:pt>
    <dgm:pt modelId="{FCB21ACC-0BC4-4C4B-BE05-D369AB35702F}">
      <dgm:prSet phldrT="[Текст]" custT="1"/>
      <dgm:spPr>
        <a:solidFill>
          <a:schemeClr val="accent4">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 год 56974,38/68,1</a:t>
          </a:r>
        </a:p>
      </dgm:t>
    </dgm:pt>
    <dgm:pt modelId="{43D824ED-0A9C-47FD-A605-67B37C85F8D8}" type="parTrans" cxnId="{5EE41866-DDAD-42A5-9133-57806D9C0208}">
      <dgm:prSet/>
      <dgm:spPr/>
      <dgm:t>
        <a:bodyPr/>
        <a:lstStyle/>
        <a:p>
          <a:endParaRPr lang="ru-RU" sz="1000"/>
        </a:p>
      </dgm:t>
    </dgm:pt>
    <dgm:pt modelId="{5E64C71B-A101-477F-9C3B-CEF9CF00566A}" type="sibTrans" cxnId="{5EE41866-DDAD-42A5-9133-57806D9C0208}">
      <dgm:prSet/>
      <dgm:spPr/>
      <dgm:t>
        <a:bodyPr/>
        <a:lstStyle/>
        <a:p>
          <a:endParaRPr lang="ru-RU" sz="1000"/>
        </a:p>
      </dgm:t>
    </dgm:pt>
    <dgm:pt modelId="{39CCB3D5-BC95-4D89-9D1E-1B5603C5EEF0}">
      <dgm:prSet phldrT="[Текст]" custT="1"/>
      <dgm:spPr>
        <a:solidFill>
          <a:schemeClr val="accent4">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 год 64960,71/71,6</a:t>
          </a:r>
        </a:p>
      </dgm:t>
    </dgm:pt>
    <dgm:pt modelId="{7BF7E90A-6DD8-428D-84E5-222D8B65B5B4}" type="parTrans" cxnId="{82489C1C-5029-41A2-84E4-5AD4D586CBE5}">
      <dgm:prSet/>
      <dgm:spPr/>
      <dgm:t>
        <a:bodyPr/>
        <a:lstStyle/>
        <a:p>
          <a:endParaRPr lang="ru-RU" sz="1000"/>
        </a:p>
      </dgm:t>
    </dgm:pt>
    <dgm:pt modelId="{679697FF-EF50-4301-AAEC-810AA1567DEA}" type="sibTrans" cxnId="{82489C1C-5029-41A2-84E4-5AD4D586CBE5}">
      <dgm:prSet/>
      <dgm:spPr/>
      <dgm:t>
        <a:bodyPr/>
        <a:lstStyle/>
        <a:p>
          <a:endParaRPr lang="ru-RU" sz="1000"/>
        </a:p>
      </dgm:t>
    </dgm:pt>
    <dgm:pt modelId="{15370151-A5F6-466B-BDCE-27CD9964BAB5}">
      <dgm:prSet phldrT="[Текст]" custT="1"/>
      <dgm:spPr>
        <a:solidFill>
          <a:schemeClr val="accent4">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 год 61806,02/70,6</a:t>
          </a:r>
        </a:p>
      </dgm:t>
    </dgm:pt>
    <dgm:pt modelId="{2314BDAB-772A-48E1-BC6B-3F50B1FED8D7}" type="parTrans" cxnId="{4869896B-8224-4E91-A75F-6D352ED8289C}">
      <dgm:prSet/>
      <dgm:spPr/>
      <dgm:t>
        <a:bodyPr/>
        <a:lstStyle/>
        <a:p>
          <a:endParaRPr lang="ru-RU" sz="1000"/>
        </a:p>
      </dgm:t>
    </dgm:pt>
    <dgm:pt modelId="{0CE41C6A-866B-421A-920A-AF91758DC151}" type="sibTrans" cxnId="{4869896B-8224-4E91-A75F-6D352ED8289C}">
      <dgm:prSet/>
      <dgm:spPr/>
      <dgm:t>
        <a:bodyPr/>
        <a:lstStyle/>
        <a:p>
          <a:endParaRPr lang="ru-RU" sz="1000"/>
        </a:p>
      </dgm:t>
    </dgm:pt>
    <dgm:pt modelId="{BA90B2F9-25C9-454C-9F0A-B8DFD1B2304D}">
      <dgm:prSet phldrT="[Текст]" custT="1"/>
      <dgm:spPr>
        <a:solidFill>
          <a:schemeClr val="accent4">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2028 год 64903,48/71,9</a:t>
          </a:r>
        </a:p>
      </dgm:t>
    </dgm:pt>
    <dgm:pt modelId="{FD007F08-9C2C-498E-9522-7306BDC3BA92}" type="parTrans" cxnId="{04C7DD73-11D7-445B-BDF3-4158DD57672D}">
      <dgm:prSet/>
      <dgm:spPr/>
      <dgm:t>
        <a:bodyPr/>
        <a:lstStyle/>
        <a:p>
          <a:endParaRPr lang="ru-RU" sz="1000"/>
        </a:p>
      </dgm:t>
    </dgm:pt>
    <dgm:pt modelId="{A49809EC-EFBF-49EA-A7FE-71DDADAF0063}" type="sibTrans" cxnId="{04C7DD73-11D7-445B-BDF3-4158DD57672D}">
      <dgm:prSet/>
      <dgm:spPr/>
      <dgm:t>
        <a:bodyPr/>
        <a:lstStyle/>
        <a:p>
          <a:endParaRPr lang="ru-RU" sz="1000"/>
        </a:p>
      </dgm:t>
    </dgm:pt>
    <dgm:pt modelId="{6B534ED2-727B-46FA-8A39-582D7872DF58}" type="pres">
      <dgm:prSet presAssocID="{6178D83D-8BBA-4277-9C3C-90723CF2F090}" presName="diagram" presStyleCnt="0">
        <dgm:presLayoutVars>
          <dgm:dir/>
          <dgm:resizeHandles val="exact"/>
        </dgm:presLayoutVars>
      </dgm:prSet>
      <dgm:spPr/>
    </dgm:pt>
    <dgm:pt modelId="{76030153-F5FB-4A51-BD3F-A377243AD45F}" type="pres">
      <dgm:prSet presAssocID="{05D403CB-EF9C-413B-8E7A-0FABCC2360FC}" presName="node" presStyleLbl="node1" presStyleIdx="0" presStyleCnt="5">
        <dgm:presLayoutVars>
          <dgm:bulletEnabled val="1"/>
        </dgm:presLayoutVars>
      </dgm:prSet>
      <dgm:spPr/>
    </dgm:pt>
    <dgm:pt modelId="{F9C021CB-3A25-46DF-9F24-61264B82A75E}" type="pres">
      <dgm:prSet presAssocID="{45EC691E-B5F6-4BAF-8B69-2A80A8CD62E5}" presName="sibTrans" presStyleCnt="0"/>
      <dgm:spPr/>
    </dgm:pt>
    <dgm:pt modelId="{F7B30386-D86E-45CB-8CEB-3F32AE6DEB87}" type="pres">
      <dgm:prSet presAssocID="{FCB21ACC-0BC4-4C4B-BE05-D369AB35702F}" presName="node" presStyleLbl="node1" presStyleIdx="1" presStyleCnt="5">
        <dgm:presLayoutVars>
          <dgm:bulletEnabled val="1"/>
        </dgm:presLayoutVars>
      </dgm:prSet>
      <dgm:spPr/>
    </dgm:pt>
    <dgm:pt modelId="{3C85C74F-4FCC-4C42-BA7D-52ECC76C71AD}" type="pres">
      <dgm:prSet presAssocID="{5E64C71B-A101-477F-9C3B-CEF9CF00566A}" presName="sibTrans" presStyleCnt="0"/>
      <dgm:spPr/>
    </dgm:pt>
    <dgm:pt modelId="{B3CDAA6E-161B-44A6-B774-B5F209924A6E}" type="pres">
      <dgm:prSet presAssocID="{39CCB3D5-BC95-4D89-9D1E-1B5603C5EEF0}" presName="node" presStyleLbl="node1" presStyleIdx="2" presStyleCnt="5">
        <dgm:presLayoutVars>
          <dgm:bulletEnabled val="1"/>
        </dgm:presLayoutVars>
      </dgm:prSet>
      <dgm:spPr/>
    </dgm:pt>
    <dgm:pt modelId="{433F64E1-BFED-4AA1-B916-9E31B4323C04}" type="pres">
      <dgm:prSet presAssocID="{679697FF-EF50-4301-AAEC-810AA1567DEA}" presName="sibTrans" presStyleCnt="0"/>
      <dgm:spPr/>
    </dgm:pt>
    <dgm:pt modelId="{51EE2233-5091-4188-8E72-862103185E97}" type="pres">
      <dgm:prSet presAssocID="{15370151-A5F6-466B-BDCE-27CD9964BAB5}" presName="node" presStyleLbl="node1" presStyleIdx="3" presStyleCnt="5">
        <dgm:presLayoutVars>
          <dgm:bulletEnabled val="1"/>
        </dgm:presLayoutVars>
      </dgm:prSet>
      <dgm:spPr/>
    </dgm:pt>
    <dgm:pt modelId="{884C06CF-5AAF-44E8-A6A4-60C809B5B9AD}" type="pres">
      <dgm:prSet presAssocID="{0CE41C6A-866B-421A-920A-AF91758DC151}" presName="sibTrans" presStyleCnt="0"/>
      <dgm:spPr/>
    </dgm:pt>
    <dgm:pt modelId="{71E3C688-082A-4D20-92B4-93E2039AA279}" type="pres">
      <dgm:prSet presAssocID="{BA90B2F9-25C9-454C-9F0A-B8DFD1B2304D}" presName="node" presStyleLbl="node1" presStyleIdx="4" presStyleCnt="5">
        <dgm:presLayoutVars>
          <dgm:bulletEnabled val="1"/>
        </dgm:presLayoutVars>
      </dgm:prSet>
      <dgm:spPr/>
    </dgm:pt>
  </dgm:ptLst>
  <dgm:cxnLst>
    <dgm:cxn modelId="{82489C1C-5029-41A2-84E4-5AD4D586CBE5}" srcId="{6178D83D-8BBA-4277-9C3C-90723CF2F090}" destId="{39CCB3D5-BC95-4D89-9D1E-1B5603C5EEF0}" srcOrd="2" destOrd="0" parTransId="{7BF7E90A-6DD8-428D-84E5-222D8B65B5B4}" sibTransId="{679697FF-EF50-4301-AAEC-810AA1567DEA}"/>
    <dgm:cxn modelId="{5EE41866-DDAD-42A5-9133-57806D9C0208}" srcId="{6178D83D-8BBA-4277-9C3C-90723CF2F090}" destId="{FCB21ACC-0BC4-4C4B-BE05-D369AB35702F}" srcOrd="1" destOrd="0" parTransId="{43D824ED-0A9C-47FD-A605-67B37C85F8D8}" sibTransId="{5E64C71B-A101-477F-9C3B-CEF9CF00566A}"/>
    <dgm:cxn modelId="{4869896B-8224-4E91-A75F-6D352ED8289C}" srcId="{6178D83D-8BBA-4277-9C3C-90723CF2F090}" destId="{15370151-A5F6-466B-BDCE-27CD9964BAB5}" srcOrd="3" destOrd="0" parTransId="{2314BDAB-772A-48E1-BC6B-3F50B1FED8D7}" sibTransId="{0CE41C6A-866B-421A-920A-AF91758DC151}"/>
    <dgm:cxn modelId="{04C7DD73-11D7-445B-BDF3-4158DD57672D}" srcId="{6178D83D-8BBA-4277-9C3C-90723CF2F090}" destId="{BA90B2F9-25C9-454C-9F0A-B8DFD1B2304D}" srcOrd="4" destOrd="0" parTransId="{FD007F08-9C2C-498E-9522-7306BDC3BA92}" sibTransId="{A49809EC-EFBF-49EA-A7FE-71DDADAF0063}"/>
    <dgm:cxn modelId="{F9B07674-9221-440A-BB52-BE47020B0EFF}" type="presOf" srcId="{FCB21ACC-0BC4-4C4B-BE05-D369AB35702F}" destId="{F7B30386-D86E-45CB-8CEB-3F32AE6DEB87}" srcOrd="0" destOrd="0" presId="urn:microsoft.com/office/officeart/2005/8/layout/default"/>
    <dgm:cxn modelId="{3764158B-AFCA-4D2F-8F7C-3F50617B4FEA}" type="presOf" srcId="{6178D83D-8BBA-4277-9C3C-90723CF2F090}" destId="{6B534ED2-727B-46FA-8A39-582D7872DF58}" srcOrd="0" destOrd="0" presId="urn:microsoft.com/office/officeart/2005/8/layout/default"/>
    <dgm:cxn modelId="{F21DC88E-80A8-4126-AAA0-215B7F5AB15B}" type="presOf" srcId="{15370151-A5F6-466B-BDCE-27CD9964BAB5}" destId="{51EE2233-5091-4188-8E72-862103185E97}" srcOrd="0" destOrd="0" presId="urn:microsoft.com/office/officeart/2005/8/layout/default"/>
    <dgm:cxn modelId="{113E8A8F-39B4-4A71-996B-C7D687FC4F7C}" type="presOf" srcId="{39CCB3D5-BC95-4D89-9D1E-1B5603C5EEF0}" destId="{B3CDAA6E-161B-44A6-B774-B5F209924A6E}" srcOrd="0" destOrd="0" presId="urn:microsoft.com/office/officeart/2005/8/layout/default"/>
    <dgm:cxn modelId="{86673C97-98BD-448D-8ED4-5528A3904866}" type="presOf" srcId="{BA90B2F9-25C9-454C-9F0A-B8DFD1B2304D}" destId="{71E3C688-082A-4D20-92B4-93E2039AA279}" srcOrd="0" destOrd="0" presId="urn:microsoft.com/office/officeart/2005/8/layout/default"/>
    <dgm:cxn modelId="{71F0A8AE-F01C-4430-9026-3A11BD6D6322}" srcId="{6178D83D-8BBA-4277-9C3C-90723CF2F090}" destId="{05D403CB-EF9C-413B-8E7A-0FABCC2360FC}" srcOrd="0" destOrd="0" parTransId="{CB49B06A-ECA2-4C93-97A5-E5EB392811E4}" sibTransId="{45EC691E-B5F6-4BAF-8B69-2A80A8CD62E5}"/>
    <dgm:cxn modelId="{32AC50B8-9CFB-4040-9452-4F826128CDE1}" type="presOf" srcId="{05D403CB-EF9C-413B-8E7A-0FABCC2360FC}" destId="{76030153-F5FB-4A51-BD3F-A377243AD45F}" srcOrd="0" destOrd="0" presId="urn:microsoft.com/office/officeart/2005/8/layout/default"/>
    <dgm:cxn modelId="{AFF39FDA-BD7B-4681-BE1E-251C645F892C}" type="presParOf" srcId="{6B534ED2-727B-46FA-8A39-582D7872DF58}" destId="{76030153-F5FB-4A51-BD3F-A377243AD45F}" srcOrd="0" destOrd="0" presId="urn:microsoft.com/office/officeart/2005/8/layout/default"/>
    <dgm:cxn modelId="{6574E17E-3F94-4B86-9DF3-5A263C17712B}" type="presParOf" srcId="{6B534ED2-727B-46FA-8A39-582D7872DF58}" destId="{F9C021CB-3A25-46DF-9F24-61264B82A75E}" srcOrd="1" destOrd="0" presId="urn:microsoft.com/office/officeart/2005/8/layout/default"/>
    <dgm:cxn modelId="{C0DDE444-80A6-4A33-972F-274B7713B0B8}" type="presParOf" srcId="{6B534ED2-727B-46FA-8A39-582D7872DF58}" destId="{F7B30386-D86E-45CB-8CEB-3F32AE6DEB87}" srcOrd="2" destOrd="0" presId="urn:microsoft.com/office/officeart/2005/8/layout/default"/>
    <dgm:cxn modelId="{C9EF1F08-84D8-4405-B7A6-EDB226E7D8D6}" type="presParOf" srcId="{6B534ED2-727B-46FA-8A39-582D7872DF58}" destId="{3C85C74F-4FCC-4C42-BA7D-52ECC76C71AD}" srcOrd="3" destOrd="0" presId="urn:microsoft.com/office/officeart/2005/8/layout/default"/>
    <dgm:cxn modelId="{F810EA69-8C44-4994-ADB8-8BA30747F297}" type="presParOf" srcId="{6B534ED2-727B-46FA-8A39-582D7872DF58}" destId="{B3CDAA6E-161B-44A6-B774-B5F209924A6E}" srcOrd="4" destOrd="0" presId="urn:microsoft.com/office/officeart/2005/8/layout/default"/>
    <dgm:cxn modelId="{92A3C9CE-8CF7-4149-8394-22108CE9D83E}" type="presParOf" srcId="{6B534ED2-727B-46FA-8A39-582D7872DF58}" destId="{433F64E1-BFED-4AA1-B916-9E31B4323C04}" srcOrd="5" destOrd="0" presId="urn:microsoft.com/office/officeart/2005/8/layout/default"/>
    <dgm:cxn modelId="{3DFDEA52-B259-4516-A9E5-6C2FDEC661F4}" type="presParOf" srcId="{6B534ED2-727B-46FA-8A39-582D7872DF58}" destId="{51EE2233-5091-4188-8E72-862103185E97}" srcOrd="6" destOrd="0" presId="urn:microsoft.com/office/officeart/2005/8/layout/default"/>
    <dgm:cxn modelId="{3D77AE22-1108-403E-9799-25577C4AB067}" type="presParOf" srcId="{6B534ED2-727B-46FA-8A39-582D7872DF58}" destId="{884C06CF-5AAF-44E8-A6A4-60C809B5B9AD}" srcOrd="7" destOrd="0" presId="urn:microsoft.com/office/officeart/2005/8/layout/default"/>
    <dgm:cxn modelId="{FEF8C329-E0AB-4DC0-9C54-0083DBEEA9B2}" type="presParOf" srcId="{6B534ED2-727B-46FA-8A39-582D7872DF58}" destId="{71E3C688-082A-4D20-92B4-93E2039AA279}" srcOrd="8" destOrd="0" presId="urn:microsoft.com/office/officeart/2005/8/layout/default"/>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634E39A-2539-4011-9D30-F892769BB13E}" type="doc">
      <dgm:prSet loTypeId="urn:microsoft.com/office/officeart/2008/layout/PictureAccentList" loCatId="list" qsTypeId="urn:microsoft.com/office/officeart/2005/8/quickstyle/simple1" qsCatId="simple" csTypeId="urn:microsoft.com/office/officeart/2005/8/colors/accent2_5" csCatId="accent2" phldr="1"/>
      <dgm:spPr/>
      <dgm:t>
        <a:bodyPr/>
        <a:lstStyle/>
        <a:p>
          <a:endParaRPr lang="ru-RU"/>
        </a:p>
      </dgm:t>
    </dgm:pt>
    <dgm:pt modelId="{3B37B81A-96CD-4D4B-A917-D3D840CCEB66}">
      <dgm:prSet phldrT="[Текст]" custT="1"/>
      <dgm:spPr>
        <a:solidFill>
          <a:schemeClr val="accent5">
            <a:lumMod val="40000"/>
            <a:lumOff val="60000"/>
            <a:alpha val="80000"/>
          </a:schemeClr>
        </a:solidFill>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ВАЖНО</a:t>
          </a:r>
        </a:p>
      </dgm:t>
    </dgm:pt>
    <dgm:pt modelId="{F91846BA-D945-45A3-8AA0-99DA8D18FC7D}" type="parTrans" cxnId="{AC9D5F88-175A-4A1D-8045-2B5398992361}">
      <dgm:prSet/>
      <dgm:spPr/>
      <dgm:t>
        <a:bodyPr/>
        <a:lstStyle/>
        <a:p>
          <a:endParaRPr lang="ru-RU"/>
        </a:p>
      </dgm:t>
    </dgm:pt>
    <dgm:pt modelId="{3E8C882A-3E2B-4D01-A0BB-E929E2E65A61}" type="sibTrans" cxnId="{AC9D5F88-175A-4A1D-8045-2B5398992361}">
      <dgm:prSet/>
      <dgm:spPr/>
      <dgm:t>
        <a:bodyPr/>
        <a:lstStyle/>
        <a:p>
          <a:endParaRPr lang="ru-RU"/>
        </a:p>
      </dgm:t>
    </dgm:pt>
    <dgm:pt modelId="{4B15C0EF-C9E8-47AF-B18C-0F034A6AC82E}">
      <dgm:prSet phldrT="[Текст]" custT="1"/>
      <dgm:spPr>
        <a:solidFill>
          <a:schemeClr val="accent5">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Муниципальный долг не должен превышать 50% объема собственных доходов бюджета муниципального округа (ст.107)</a:t>
          </a:r>
        </a:p>
      </dgm:t>
    </dgm:pt>
    <dgm:pt modelId="{62806940-3EA8-44C5-9C2B-C91F1157B8AB}" type="parTrans" cxnId="{A3BBD770-E1CC-444F-9DDE-4A0F4025B0BA}">
      <dgm:prSet/>
      <dgm:spPr/>
      <dgm:t>
        <a:bodyPr/>
        <a:lstStyle/>
        <a:p>
          <a:endParaRPr lang="ru-RU"/>
        </a:p>
      </dgm:t>
    </dgm:pt>
    <dgm:pt modelId="{B4A507FC-0C14-46AF-917C-79C1E4B1A2F3}" type="sibTrans" cxnId="{A3BBD770-E1CC-444F-9DDE-4A0F4025B0BA}">
      <dgm:prSet/>
      <dgm:spPr/>
      <dgm:t>
        <a:bodyPr/>
        <a:lstStyle/>
        <a:p>
          <a:endParaRPr lang="ru-RU"/>
        </a:p>
      </dgm:t>
    </dgm:pt>
    <dgm:pt modelId="{A0D79AE4-1851-46DE-A784-2D501012D013}">
      <dgm:prSet phldrT="[Текст]" custT="1"/>
      <dgm:spPr>
        <a:solidFill>
          <a:schemeClr val="accent5">
            <a:lumMod val="40000"/>
            <a:lumOff val="60000"/>
            <a:alpha val="5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на обслуживание долга не должны превышать 15% расходов бюджета муниципального округа за исключением субвенций (ст.111)</a:t>
          </a:r>
        </a:p>
      </dgm:t>
    </dgm:pt>
    <dgm:pt modelId="{D7A0C574-595C-4E91-8910-70D02AD4D23F}" type="parTrans" cxnId="{D9F31BDD-04A8-4DB2-95BC-3EC76D7010C0}">
      <dgm:prSet/>
      <dgm:spPr/>
      <dgm:t>
        <a:bodyPr/>
        <a:lstStyle/>
        <a:p>
          <a:endParaRPr lang="ru-RU"/>
        </a:p>
      </dgm:t>
    </dgm:pt>
    <dgm:pt modelId="{07EA94B3-A7F8-4033-8955-9D71091C376E}" type="sibTrans" cxnId="{D9F31BDD-04A8-4DB2-95BC-3EC76D7010C0}">
      <dgm:prSet/>
      <dgm:spPr/>
      <dgm:t>
        <a:bodyPr/>
        <a:lstStyle/>
        <a:p>
          <a:endParaRPr lang="ru-RU"/>
        </a:p>
      </dgm:t>
    </dgm:pt>
    <dgm:pt modelId="{2D5AEE42-249E-4F75-B6AD-1FD7A29BF539}" type="pres">
      <dgm:prSet presAssocID="{3634E39A-2539-4011-9D30-F892769BB13E}" presName="layout" presStyleCnt="0">
        <dgm:presLayoutVars>
          <dgm:chMax/>
          <dgm:chPref/>
          <dgm:dir/>
          <dgm:animOne val="branch"/>
          <dgm:animLvl val="lvl"/>
          <dgm:resizeHandles/>
        </dgm:presLayoutVars>
      </dgm:prSet>
      <dgm:spPr/>
    </dgm:pt>
    <dgm:pt modelId="{2A76DBAC-A6D3-4743-88E7-5A6BE9F03E3D}" type="pres">
      <dgm:prSet presAssocID="{3B37B81A-96CD-4D4B-A917-D3D840CCEB66}" presName="root" presStyleCnt="0">
        <dgm:presLayoutVars>
          <dgm:chMax/>
          <dgm:chPref val="4"/>
        </dgm:presLayoutVars>
      </dgm:prSet>
      <dgm:spPr/>
    </dgm:pt>
    <dgm:pt modelId="{EAC5E8A3-77B4-470E-BF43-9B8415D60805}" type="pres">
      <dgm:prSet presAssocID="{3B37B81A-96CD-4D4B-A917-D3D840CCEB66}" presName="rootComposite" presStyleCnt="0">
        <dgm:presLayoutVars/>
      </dgm:prSet>
      <dgm:spPr/>
    </dgm:pt>
    <dgm:pt modelId="{AB77940E-4A24-423A-BB4D-B3C79DDEDB0F}" type="pres">
      <dgm:prSet presAssocID="{3B37B81A-96CD-4D4B-A917-D3D840CCEB66}" presName="rootText" presStyleLbl="node0" presStyleIdx="0" presStyleCnt="1">
        <dgm:presLayoutVars>
          <dgm:chMax/>
          <dgm:chPref val="4"/>
        </dgm:presLayoutVars>
      </dgm:prSet>
      <dgm:spPr/>
    </dgm:pt>
    <dgm:pt modelId="{4666ABA0-46F2-4935-B510-0533E9D29D66}" type="pres">
      <dgm:prSet presAssocID="{3B37B81A-96CD-4D4B-A917-D3D840CCEB66}" presName="childShape" presStyleCnt="0">
        <dgm:presLayoutVars>
          <dgm:chMax val="0"/>
          <dgm:chPref val="0"/>
        </dgm:presLayoutVars>
      </dgm:prSet>
      <dgm:spPr/>
    </dgm:pt>
    <dgm:pt modelId="{807DC620-78BD-441E-80CC-777FD26668EA}" type="pres">
      <dgm:prSet presAssocID="{4B15C0EF-C9E8-47AF-B18C-0F034A6AC82E}" presName="childComposite" presStyleCnt="0">
        <dgm:presLayoutVars>
          <dgm:chMax val="0"/>
          <dgm:chPref val="0"/>
        </dgm:presLayoutVars>
      </dgm:prSet>
      <dgm:spPr/>
    </dgm:pt>
    <dgm:pt modelId="{88D65630-CE7B-4F5D-99A8-0514A2095165}" type="pres">
      <dgm:prSet presAssocID="{4B15C0EF-C9E8-47AF-B18C-0F034A6AC82E}" presName="Image" presStyleLbl="node1" presStyleIdx="0" presStyleCnt="2"/>
      <dgm:spPr>
        <a:blipFill rotWithShape="1">
          <a:blip xmlns:r="http://schemas.openxmlformats.org/officeDocument/2006/relationships" r:embed="rId1"/>
          <a:srcRect/>
          <a:stretch>
            <a:fillRect t="-24000" b="-24000"/>
          </a:stretch>
        </a:blipFill>
      </dgm:spPr>
    </dgm:pt>
    <dgm:pt modelId="{B801BE1F-C335-466D-8C17-140D3C604FAA}" type="pres">
      <dgm:prSet presAssocID="{4B15C0EF-C9E8-47AF-B18C-0F034A6AC82E}" presName="childText" presStyleLbl="lnNode1" presStyleIdx="0" presStyleCnt="2">
        <dgm:presLayoutVars>
          <dgm:chMax val="0"/>
          <dgm:chPref val="0"/>
          <dgm:bulletEnabled val="1"/>
        </dgm:presLayoutVars>
      </dgm:prSet>
      <dgm:spPr/>
    </dgm:pt>
    <dgm:pt modelId="{F0E98167-CCB5-4AA2-8397-0B6FD4F9BE7A}" type="pres">
      <dgm:prSet presAssocID="{A0D79AE4-1851-46DE-A784-2D501012D013}" presName="childComposite" presStyleCnt="0">
        <dgm:presLayoutVars>
          <dgm:chMax val="0"/>
          <dgm:chPref val="0"/>
        </dgm:presLayoutVars>
      </dgm:prSet>
      <dgm:spPr/>
    </dgm:pt>
    <dgm:pt modelId="{85FAA7A4-B8BE-44E3-B9D3-88FE4EC7B881}" type="pres">
      <dgm:prSet presAssocID="{A0D79AE4-1851-46DE-A784-2D501012D013}" presName="Image" presStyleLbl="node1" presStyleIdx="1" presStyleCnt="2"/>
      <dgm:spPr>
        <a:blipFill rotWithShape="1">
          <a:blip xmlns:r="http://schemas.openxmlformats.org/officeDocument/2006/relationships" r:embed="rId1"/>
          <a:srcRect/>
          <a:stretch>
            <a:fillRect t="-24000" b="-24000"/>
          </a:stretch>
        </a:blipFill>
      </dgm:spPr>
    </dgm:pt>
    <dgm:pt modelId="{FED76F88-1C18-478E-89B9-4F0342BC4719}" type="pres">
      <dgm:prSet presAssocID="{A0D79AE4-1851-46DE-A784-2D501012D013}" presName="childText" presStyleLbl="lnNode1" presStyleIdx="1" presStyleCnt="2">
        <dgm:presLayoutVars>
          <dgm:chMax val="0"/>
          <dgm:chPref val="0"/>
          <dgm:bulletEnabled val="1"/>
        </dgm:presLayoutVars>
      </dgm:prSet>
      <dgm:spPr/>
    </dgm:pt>
  </dgm:ptLst>
  <dgm:cxnLst>
    <dgm:cxn modelId="{0CB7561B-528D-436A-92B3-16FE33E61EDE}" type="presOf" srcId="{3B37B81A-96CD-4D4B-A917-D3D840CCEB66}" destId="{AB77940E-4A24-423A-BB4D-B3C79DDEDB0F}" srcOrd="0" destOrd="0" presId="urn:microsoft.com/office/officeart/2008/layout/PictureAccentList"/>
    <dgm:cxn modelId="{A3BBD770-E1CC-444F-9DDE-4A0F4025B0BA}" srcId="{3B37B81A-96CD-4D4B-A917-D3D840CCEB66}" destId="{4B15C0EF-C9E8-47AF-B18C-0F034A6AC82E}" srcOrd="0" destOrd="0" parTransId="{62806940-3EA8-44C5-9C2B-C91F1157B8AB}" sibTransId="{B4A507FC-0C14-46AF-917C-79C1E4B1A2F3}"/>
    <dgm:cxn modelId="{31B25B55-66A9-4B72-8A72-2F4FB4A39248}" type="presOf" srcId="{3634E39A-2539-4011-9D30-F892769BB13E}" destId="{2D5AEE42-249E-4F75-B6AD-1FD7A29BF539}" srcOrd="0" destOrd="0" presId="urn:microsoft.com/office/officeart/2008/layout/PictureAccentList"/>
    <dgm:cxn modelId="{AC9D5F88-175A-4A1D-8045-2B5398992361}" srcId="{3634E39A-2539-4011-9D30-F892769BB13E}" destId="{3B37B81A-96CD-4D4B-A917-D3D840CCEB66}" srcOrd="0" destOrd="0" parTransId="{F91846BA-D945-45A3-8AA0-99DA8D18FC7D}" sibTransId="{3E8C882A-3E2B-4D01-A0BB-E929E2E65A61}"/>
    <dgm:cxn modelId="{A3B442C3-82BD-4C80-9DC4-1E7901624273}" type="presOf" srcId="{A0D79AE4-1851-46DE-A784-2D501012D013}" destId="{FED76F88-1C18-478E-89B9-4F0342BC4719}" srcOrd="0" destOrd="0" presId="urn:microsoft.com/office/officeart/2008/layout/PictureAccentList"/>
    <dgm:cxn modelId="{D9F31BDD-04A8-4DB2-95BC-3EC76D7010C0}" srcId="{3B37B81A-96CD-4D4B-A917-D3D840CCEB66}" destId="{A0D79AE4-1851-46DE-A784-2D501012D013}" srcOrd="1" destOrd="0" parTransId="{D7A0C574-595C-4E91-8910-70D02AD4D23F}" sibTransId="{07EA94B3-A7F8-4033-8955-9D71091C376E}"/>
    <dgm:cxn modelId="{3E2732EC-AD0A-4F6F-8C43-007E244BECDB}" type="presOf" srcId="{4B15C0EF-C9E8-47AF-B18C-0F034A6AC82E}" destId="{B801BE1F-C335-466D-8C17-140D3C604FAA}" srcOrd="0" destOrd="0" presId="urn:microsoft.com/office/officeart/2008/layout/PictureAccentList"/>
    <dgm:cxn modelId="{170876E4-20DB-42EB-A8F4-80D8559EC9C6}" type="presParOf" srcId="{2D5AEE42-249E-4F75-B6AD-1FD7A29BF539}" destId="{2A76DBAC-A6D3-4743-88E7-5A6BE9F03E3D}" srcOrd="0" destOrd="0" presId="urn:microsoft.com/office/officeart/2008/layout/PictureAccentList"/>
    <dgm:cxn modelId="{075DE533-B449-4D9D-B568-11FB88ED2271}" type="presParOf" srcId="{2A76DBAC-A6D3-4743-88E7-5A6BE9F03E3D}" destId="{EAC5E8A3-77B4-470E-BF43-9B8415D60805}" srcOrd="0" destOrd="0" presId="urn:microsoft.com/office/officeart/2008/layout/PictureAccentList"/>
    <dgm:cxn modelId="{E2883704-03D4-4B3B-B412-47271F874139}" type="presParOf" srcId="{EAC5E8A3-77B4-470E-BF43-9B8415D60805}" destId="{AB77940E-4A24-423A-BB4D-B3C79DDEDB0F}" srcOrd="0" destOrd="0" presId="urn:microsoft.com/office/officeart/2008/layout/PictureAccentList"/>
    <dgm:cxn modelId="{D55F6C47-5496-47D7-BB9C-FF96A4D31C24}" type="presParOf" srcId="{2A76DBAC-A6D3-4743-88E7-5A6BE9F03E3D}" destId="{4666ABA0-46F2-4935-B510-0533E9D29D66}" srcOrd="1" destOrd="0" presId="urn:microsoft.com/office/officeart/2008/layout/PictureAccentList"/>
    <dgm:cxn modelId="{D3B82162-8FBF-470C-ACD3-0C682F3D8673}" type="presParOf" srcId="{4666ABA0-46F2-4935-B510-0533E9D29D66}" destId="{807DC620-78BD-441E-80CC-777FD26668EA}" srcOrd="0" destOrd="0" presId="urn:microsoft.com/office/officeart/2008/layout/PictureAccentList"/>
    <dgm:cxn modelId="{AD0353DE-3A74-4583-BD6E-2777107E3B9D}" type="presParOf" srcId="{807DC620-78BD-441E-80CC-777FD26668EA}" destId="{88D65630-CE7B-4F5D-99A8-0514A2095165}" srcOrd="0" destOrd="0" presId="urn:microsoft.com/office/officeart/2008/layout/PictureAccentList"/>
    <dgm:cxn modelId="{6FE33AAB-4F65-44C9-83E9-E77081478771}" type="presParOf" srcId="{807DC620-78BD-441E-80CC-777FD26668EA}" destId="{B801BE1F-C335-466D-8C17-140D3C604FAA}" srcOrd="1" destOrd="0" presId="urn:microsoft.com/office/officeart/2008/layout/PictureAccentList"/>
    <dgm:cxn modelId="{5FDE0B3B-B3C8-428A-98F9-0E33CDB3FCA7}" type="presParOf" srcId="{4666ABA0-46F2-4935-B510-0533E9D29D66}" destId="{F0E98167-CCB5-4AA2-8397-0B6FD4F9BE7A}" srcOrd="1" destOrd="0" presId="urn:microsoft.com/office/officeart/2008/layout/PictureAccentList"/>
    <dgm:cxn modelId="{E4143C7B-CE77-4403-A01E-6F71ADB06E91}" type="presParOf" srcId="{F0E98167-CCB5-4AA2-8397-0B6FD4F9BE7A}" destId="{85FAA7A4-B8BE-44E3-B9D3-88FE4EC7B881}" srcOrd="0" destOrd="0" presId="urn:microsoft.com/office/officeart/2008/layout/PictureAccentList"/>
    <dgm:cxn modelId="{0E10F254-E17A-41D6-828C-A1B695307B24}" type="presParOf" srcId="{F0E98167-CCB5-4AA2-8397-0B6FD4F9BE7A}" destId="{FED76F88-1C18-478E-89B9-4F0342BC4719}" srcOrd="1" destOrd="0" presId="urn:microsoft.com/office/officeart/2008/layout/PictureAccen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F27FCB3-D2B1-42D8-8946-922BCED84DA0}"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ru-RU"/>
        </a:p>
      </dgm:t>
    </dgm:pt>
    <dgm:pt modelId="{023A3CEA-35CB-4379-AC10-C03BA663DA24}">
      <dgm:prSet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Выравнивание бюджетной обеспеченности</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–137029667,00</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–153992301,00</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–242585375,00</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 –181181511,00</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2028г -160290687,00</a:t>
          </a:r>
        </a:p>
      </dgm:t>
    </dgm:pt>
    <dgm:pt modelId="{6402EDF3-740E-42AF-9DA0-8CC4BEA50683}" type="parTrans" cxnId="{00802750-BA5F-433D-B3AA-286653F35648}">
      <dgm:prSet/>
      <dgm:spPr/>
      <dgm:t>
        <a:bodyPr/>
        <a:lstStyle/>
        <a:p>
          <a:endParaRPr lang="ru-RU"/>
        </a:p>
      </dgm:t>
    </dgm:pt>
    <dgm:pt modelId="{58B1C5F0-3EA8-407B-A0EC-91A77E44589F}" type="sibTrans" cxnId="{00802750-BA5F-433D-B3AA-286653F35648}">
      <dgm:prSet/>
      <dgm:spPr/>
      <dgm:t>
        <a:bodyPr/>
        <a:lstStyle/>
        <a:p>
          <a:endParaRPr lang="ru-RU"/>
        </a:p>
      </dgm:t>
    </dgm:pt>
    <dgm:pt modelId="{7B55326D-55CA-4EA9-807F-C964B952D41C}">
      <dgm:prSet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 поддержку мер по обеспечению сбалансированности бюджетов</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 25719674,68</a:t>
          </a:r>
        </a:p>
        <a:p>
          <a:endParaRPr lang="ru-RU" sz="8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620E58F0-2CF2-48AC-A091-DE5EE48F9C59}" type="parTrans" cxnId="{ED0A137D-10E9-4430-A436-C9F788938BE5}">
      <dgm:prSet/>
      <dgm:spPr/>
      <dgm:t>
        <a:bodyPr/>
        <a:lstStyle/>
        <a:p>
          <a:endParaRPr lang="ru-RU"/>
        </a:p>
      </dgm:t>
    </dgm:pt>
    <dgm:pt modelId="{43AEE69C-9752-46BA-AD3A-D7766AF5C8D6}" type="sibTrans" cxnId="{ED0A137D-10E9-4430-A436-C9F788938BE5}">
      <dgm:prSet/>
      <dgm:spPr/>
      <dgm:t>
        <a:bodyPr/>
        <a:lstStyle/>
        <a:p>
          <a:endParaRPr lang="ru-RU"/>
        </a:p>
      </dgm:t>
    </dgm:pt>
    <dgm:pt modelId="{A88EC2A7-EFAC-4666-B9E4-5210E15005D4}">
      <dgm:prSet custT="1"/>
      <dgm:spPr>
        <a:solidFill>
          <a:schemeClr val="accent2">
            <a:lumMod val="40000"/>
            <a:lumOff val="6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Прочие дотации</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 1767000,00</a:t>
          </a:r>
        </a:p>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7929927F-B3E9-46C8-BED2-CC48D21F06FA}" type="parTrans" cxnId="{F1EC0C82-8FB7-4834-AC32-4A768BE4E28B}">
      <dgm:prSet/>
      <dgm:spPr/>
      <dgm:t>
        <a:bodyPr/>
        <a:lstStyle/>
        <a:p>
          <a:endParaRPr lang="ru-RU"/>
        </a:p>
      </dgm:t>
    </dgm:pt>
    <dgm:pt modelId="{5DED401A-ADC9-4010-81FB-7F05DB926857}" type="sibTrans" cxnId="{F1EC0C82-8FB7-4834-AC32-4A768BE4E28B}">
      <dgm:prSet/>
      <dgm:spPr/>
      <dgm:t>
        <a:bodyPr/>
        <a:lstStyle/>
        <a:p>
          <a:endParaRPr lang="ru-RU"/>
        </a:p>
      </dgm:t>
    </dgm:pt>
    <dgm:pt modelId="{7C1E7F07-57AB-43FF-8C73-587BB8EDFEED}" type="pres">
      <dgm:prSet presAssocID="{4F27FCB3-D2B1-42D8-8946-922BCED84DA0}" presName="Name0" presStyleCnt="0">
        <dgm:presLayoutVars>
          <dgm:dir/>
          <dgm:resizeHandles val="exact"/>
        </dgm:presLayoutVars>
      </dgm:prSet>
      <dgm:spPr/>
    </dgm:pt>
    <dgm:pt modelId="{20C409FA-8F71-41AD-9663-082FF904E897}" type="pres">
      <dgm:prSet presAssocID="{4F27FCB3-D2B1-42D8-8946-922BCED84DA0}" presName="bkgdShp" presStyleLbl="alignAccFollowNode1" presStyleIdx="0" presStyleCnt="1"/>
      <dgm:spPr>
        <a:solidFill>
          <a:schemeClr val="accent2">
            <a:lumMod val="40000"/>
            <a:lumOff val="60000"/>
            <a:alpha val="90000"/>
          </a:schemeClr>
        </a:solidFill>
      </dgm:spPr>
    </dgm:pt>
    <dgm:pt modelId="{8DCD9384-6F87-463C-BE07-87FFC5309829}" type="pres">
      <dgm:prSet presAssocID="{4F27FCB3-D2B1-42D8-8946-922BCED84DA0}" presName="linComp" presStyleCnt="0"/>
      <dgm:spPr/>
    </dgm:pt>
    <dgm:pt modelId="{0CB67CF6-C883-4D68-A720-5BAB048360A7}" type="pres">
      <dgm:prSet presAssocID="{023A3CEA-35CB-4379-AC10-C03BA663DA24}" presName="compNode" presStyleCnt="0"/>
      <dgm:spPr/>
    </dgm:pt>
    <dgm:pt modelId="{C88AB373-A096-4382-BD8E-A1323B8C93A6}" type="pres">
      <dgm:prSet presAssocID="{023A3CEA-35CB-4379-AC10-C03BA663DA24}" presName="node" presStyleLbl="node1" presStyleIdx="0" presStyleCnt="3">
        <dgm:presLayoutVars>
          <dgm:bulletEnabled val="1"/>
        </dgm:presLayoutVars>
      </dgm:prSet>
      <dgm:spPr/>
    </dgm:pt>
    <dgm:pt modelId="{07665A3B-EE76-42BE-A931-EBD67C3857F0}" type="pres">
      <dgm:prSet presAssocID="{023A3CEA-35CB-4379-AC10-C03BA663DA24}" presName="invisiNode" presStyleLbl="node1" presStyleIdx="0" presStyleCnt="3"/>
      <dgm:spPr/>
    </dgm:pt>
    <dgm:pt modelId="{AC85B630-557F-47A1-9AAD-AFA2DBEA0B19}" type="pres">
      <dgm:prSet presAssocID="{023A3CEA-35CB-4379-AC10-C03BA663DA24}" presName="imagNode" presStyleLbl="fgImgPlace1" presStyleIdx="0" presStyleCnt="3"/>
      <dgm:spPr>
        <a:blipFill rotWithShape="1">
          <a:blip xmlns:r="http://schemas.openxmlformats.org/officeDocument/2006/relationships" r:embed="rId1"/>
          <a:srcRect/>
          <a:stretch>
            <a:fillRect/>
          </a:stretch>
        </a:blipFill>
      </dgm:spPr>
    </dgm:pt>
    <dgm:pt modelId="{7D7F3809-C8FD-4BF1-9F41-3B3D3512E191}" type="pres">
      <dgm:prSet presAssocID="{58B1C5F0-3EA8-407B-A0EC-91A77E44589F}" presName="sibTrans" presStyleLbl="sibTrans2D1" presStyleIdx="0" presStyleCnt="0"/>
      <dgm:spPr/>
    </dgm:pt>
    <dgm:pt modelId="{0A75A3DE-FF1B-425F-BC00-40B8EFB0C287}" type="pres">
      <dgm:prSet presAssocID="{7B55326D-55CA-4EA9-807F-C964B952D41C}" presName="compNode" presStyleCnt="0"/>
      <dgm:spPr/>
    </dgm:pt>
    <dgm:pt modelId="{C59F3C66-536D-462B-8E18-08EAD2078A7B}" type="pres">
      <dgm:prSet presAssocID="{7B55326D-55CA-4EA9-807F-C964B952D41C}" presName="node" presStyleLbl="node1" presStyleIdx="1" presStyleCnt="3" custScaleX="116203">
        <dgm:presLayoutVars>
          <dgm:bulletEnabled val="1"/>
        </dgm:presLayoutVars>
      </dgm:prSet>
      <dgm:spPr/>
    </dgm:pt>
    <dgm:pt modelId="{F6CE7567-5CAF-4060-895B-034232EE55CE}" type="pres">
      <dgm:prSet presAssocID="{7B55326D-55CA-4EA9-807F-C964B952D41C}" presName="invisiNode" presStyleLbl="node1" presStyleIdx="1" presStyleCnt="3"/>
      <dgm:spPr/>
    </dgm:pt>
    <dgm:pt modelId="{97DEE5CA-08BD-4AD1-AEB6-42336D80ECBC}" type="pres">
      <dgm:prSet presAssocID="{7B55326D-55CA-4EA9-807F-C964B952D41C}" presName="imagNode" presStyleLbl="fgImgPlace1" presStyleIdx="1" presStyleCnt="3"/>
      <dgm:spPr>
        <a:blipFill rotWithShape="1">
          <a:blip xmlns:r="http://schemas.openxmlformats.org/officeDocument/2006/relationships" r:embed="rId2"/>
          <a:srcRect/>
          <a:stretch>
            <a:fillRect/>
          </a:stretch>
        </a:blipFill>
      </dgm:spPr>
    </dgm:pt>
    <dgm:pt modelId="{29995767-E3F0-46BB-B72B-536BCC340F93}" type="pres">
      <dgm:prSet presAssocID="{43AEE69C-9752-46BA-AD3A-D7766AF5C8D6}" presName="sibTrans" presStyleLbl="sibTrans2D1" presStyleIdx="0" presStyleCnt="0"/>
      <dgm:spPr/>
    </dgm:pt>
    <dgm:pt modelId="{AB2C0421-6B6D-4B83-9E68-E0007F47F438}" type="pres">
      <dgm:prSet presAssocID="{A88EC2A7-EFAC-4666-B9E4-5210E15005D4}" presName="compNode" presStyleCnt="0"/>
      <dgm:spPr/>
    </dgm:pt>
    <dgm:pt modelId="{DD20B465-7D6D-459A-A23B-D8A2048F8603}" type="pres">
      <dgm:prSet presAssocID="{A88EC2A7-EFAC-4666-B9E4-5210E15005D4}" presName="node" presStyleLbl="node1" presStyleIdx="2" presStyleCnt="3">
        <dgm:presLayoutVars>
          <dgm:bulletEnabled val="1"/>
        </dgm:presLayoutVars>
      </dgm:prSet>
      <dgm:spPr/>
    </dgm:pt>
    <dgm:pt modelId="{981EC4F1-1F05-4387-94F4-63EA4A65C0B6}" type="pres">
      <dgm:prSet presAssocID="{A88EC2A7-EFAC-4666-B9E4-5210E15005D4}" presName="invisiNode" presStyleLbl="node1" presStyleIdx="2" presStyleCnt="3"/>
      <dgm:spPr/>
    </dgm:pt>
    <dgm:pt modelId="{F75A6462-FEFD-4004-B107-BA9DB4A739A7}" type="pres">
      <dgm:prSet presAssocID="{A88EC2A7-EFAC-4666-B9E4-5210E15005D4}" presName="imagNode" presStyleLbl="fgImgPlace1" presStyleIdx="2" presStyleCnt="3"/>
      <dgm:spPr>
        <a:blipFill rotWithShape="1">
          <a:blip xmlns:r="http://schemas.openxmlformats.org/officeDocument/2006/relationships" r:embed="rId3"/>
          <a:srcRect/>
          <a:stretch>
            <a:fillRect/>
          </a:stretch>
        </a:blipFill>
      </dgm:spPr>
    </dgm:pt>
  </dgm:ptLst>
  <dgm:cxnLst>
    <dgm:cxn modelId="{00802750-BA5F-433D-B3AA-286653F35648}" srcId="{4F27FCB3-D2B1-42D8-8946-922BCED84DA0}" destId="{023A3CEA-35CB-4379-AC10-C03BA663DA24}" srcOrd="0" destOrd="0" parTransId="{6402EDF3-740E-42AF-9DA0-8CC4BEA50683}" sibTransId="{58B1C5F0-3EA8-407B-A0EC-91A77E44589F}"/>
    <dgm:cxn modelId="{ED05F57B-BAEC-44E0-9460-EEE8F1D08239}" type="presOf" srcId="{4F27FCB3-D2B1-42D8-8946-922BCED84DA0}" destId="{7C1E7F07-57AB-43FF-8C73-587BB8EDFEED}" srcOrd="0" destOrd="0" presId="urn:microsoft.com/office/officeart/2005/8/layout/pList2"/>
    <dgm:cxn modelId="{ED0A137D-10E9-4430-A436-C9F788938BE5}" srcId="{4F27FCB3-D2B1-42D8-8946-922BCED84DA0}" destId="{7B55326D-55CA-4EA9-807F-C964B952D41C}" srcOrd="1" destOrd="0" parTransId="{620E58F0-2CF2-48AC-A091-DE5EE48F9C59}" sibTransId="{43AEE69C-9752-46BA-AD3A-D7766AF5C8D6}"/>
    <dgm:cxn modelId="{F1EC0C82-8FB7-4834-AC32-4A768BE4E28B}" srcId="{4F27FCB3-D2B1-42D8-8946-922BCED84DA0}" destId="{A88EC2A7-EFAC-4666-B9E4-5210E15005D4}" srcOrd="2" destOrd="0" parTransId="{7929927F-B3E9-46C8-BED2-CC48D21F06FA}" sibTransId="{5DED401A-ADC9-4010-81FB-7F05DB926857}"/>
    <dgm:cxn modelId="{3BD89293-C1FA-49B8-8B97-39EFD2B14E84}" type="presOf" srcId="{43AEE69C-9752-46BA-AD3A-D7766AF5C8D6}" destId="{29995767-E3F0-46BB-B72B-536BCC340F93}" srcOrd="0" destOrd="0" presId="urn:microsoft.com/office/officeart/2005/8/layout/pList2"/>
    <dgm:cxn modelId="{BC1909B2-CB04-42B2-89B1-4B24E05EDBA4}" type="presOf" srcId="{A88EC2A7-EFAC-4666-B9E4-5210E15005D4}" destId="{DD20B465-7D6D-459A-A23B-D8A2048F8603}" srcOrd="0" destOrd="0" presId="urn:microsoft.com/office/officeart/2005/8/layout/pList2"/>
    <dgm:cxn modelId="{CADC95B7-6946-4022-824B-2BBCEDB09D66}" type="presOf" srcId="{023A3CEA-35CB-4379-AC10-C03BA663DA24}" destId="{C88AB373-A096-4382-BD8E-A1323B8C93A6}" srcOrd="0" destOrd="0" presId="urn:microsoft.com/office/officeart/2005/8/layout/pList2"/>
    <dgm:cxn modelId="{FC5B4CC3-7C29-4497-9652-0BFB0F72AA71}" type="presOf" srcId="{58B1C5F0-3EA8-407B-A0EC-91A77E44589F}" destId="{7D7F3809-C8FD-4BF1-9F41-3B3D3512E191}" srcOrd="0" destOrd="0" presId="urn:microsoft.com/office/officeart/2005/8/layout/pList2"/>
    <dgm:cxn modelId="{5DA5D3F0-3279-4288-AA02-A32755330C17}" type="presOf" srcId="{7B55326D-55CA-4EA9-807F-C964B952D41C}" destId="{C59F3C66-536D-462B-8E18-08EAD2078A7B}" srcOrd="0" destOrd="0" presId="urn:microsoft.com/office/officeart/2005/8/layout/pList2"/>
    <dgm:cxn modelId="{4088C662-9911-4019-8257-107BA53F6994}" type="presParOf" srcId="{7C1E7F07-57AB-43FF-8C73-587BB8EDFEED}" destId="{20C409FA-8F71-41AD-9663-082FF904E897}" srcOrd="0" destOrd="0" presId="urn:microsoft.com/office/officeart/2005/8/layout/pList2"/>
    <dgm:cxn modelId="{DEF3BEA1-C35A-4FDF-8242-C0F415D8EC24}" type="presParOf" srcId="{7C1E7F07-57AB-43FF-8C73-587BB8EDFEED}" destId="{8DCD9384-6F87-463C-BE07-87FFC5309829}" srcOrd="1" destOrd="0" presId="urn:microsoft.com/office/officeart/2005/8/layout/pList2"/>
    <dgm:cxn modelId="{8CE2B830-4594-490C-A5B3-AB6608C05E97}" type="presParOf" srcId="{8DCD9384-6F87-463C-BE07-87FFC5309829}" destId="{0CB67CF6-C883-4D68-A720-5BAB048360A7}" srcOrd="0" destOrd="0" presId="urn:microsoft.com/office/officeart/2005/8/layout/pList2"/>
    <dgm:cxn modelId="{5B3289E7-DEDC-4F1B-BB62-A61D4C982D67}" type="presParOf" srcId="{0CB67CF6-C883-4D68-A720-5BAB048360A7}" destId="{C88AB373-A096-4382-BD8E-A1323B8C93A6}" srcOrd="0" destOrd="0" presId="urn:microsoft.com/office/officeart/2005/8/layout/pList2"/>
    <dgm:cxn modelId="{8489556A-0501-4931-AA68-706B40746700}" type="presParOf" srcId="{0CB67CF6-C883-4D68-A720-5BAB048360A7}" destId="{07665A3B-EE76-42BE-A931-EBD67C3857F0}" srcOrd="1" destOrd="0" presId="urn:microsoft.com/office/officeart/2005/8/layout/pList2"/>
    <dgm:cxn modelId="{1E367908-F9B1-4935-BFE6-5FF428046245}" type="presParOf" srcId="{0CB67CF6-C883-4D68-A720-5BAB048360A7}" destId="{AC85B630-557F-47A1-9AAD-AFA2DBEA0B19}" srcOrd="2" destOrd="0" presId="urn:microsoft.com/office/officeart/2005/8/layout/pList2"/>
    <dgm:cxn modelId="{EA363546-4ADA-47B7-9115-65825823E78B}" type="presParOf" srcId="{8DCD9384-6F87-463C-BE07-87FFC5309829}" destId="{7D7F3809-C8FD-4BF1-9F41-3B3D3512E191}" srcOrd="1" destOrd="0" presId="urn:microsoft.com/office/officeart/2005/8/layout/pList2"/>
    <dgm:cxn modelId="{0F0BBB66-C456-47D2-9134-7F7C7746EB67}" type="presParOf" srcId="{8DCD9384-6F87-463C-BE07-87FFC5309829}" destId="{0A75A3DE-FF1B-425F-BC00-40B8EFB0C287}" srcOrd="2" destOrd="0" presId="urn:microsoft.com/office/officeart/2005/8/layout/pList2"/>
    <dgm:cxn modelId="{1ABCC7EB-97BA-4323-8339-293BB0B906E7}" type="presParOf" srcId="{0A75A3DE-FF1B-425F-BC00-40B8EFB0C287}" destId="{C59F3C66-536D-462B-8E18-08EAD2078A7B}" srcOrd="0" destOrd="0" presId="urn:microsoft.com/office/officeart/2005/8/layout/pList2"/>
    <dgm:cxn modelId="{70549F18-5000-47B8-8533-EA08F3F26347}" type="presParOf" srcId="{0A75A3DE-FF1B-425F-BC00-40B8EFB0C287}" destId="{F6CE7567-5CAF-4060-895B-034232EE55CE}" srcOrd="1" destOrd="0" presId="urn:microsoft.com/office/officeart/2005/8/layout/pList2"/>
    <dgm:cxn modelId="{55C5579C-A416-4334-9B42-1781F8DA3176}" type="presParOf" srcId="{0A75A3DE-FF1B-425F-BC00-40B8EFB0C287}" destId="{97DEE5CA-08BD-4AD1-AEB6-42336D80ECBC}" srcOrd="2" destOrd="0" presId="urn:microsoft.com/office/officeart/2005/8/layout/pList2"/>
    <dgm:cxn modelId="{0417DD0D-75A8-42F7-92C9-F849990EC9DE}" type="presParOf" srcId="{8DCD9384-6F87-463C-BE07-87FFC5309829}" destId="{29995767-E3F0-46BB-B72B-536BCC340F93}" srcOrd="3" destOrd="0" presId="urn:microsoft.com/office/officeart/2005/8/layout/pList2"/>
    <dgm:cxn modelId="{1F2A4C13-3F71-4EC3-B9D7-024FA983A5BD}" type="presParOf" srcId="{8DCD9384-6F87-463C-BE07-87FFC5309829}" destId="{AB2C0421-6B6D-4B83-9E68-E0007F47F438}" srcOrd="4" destOrd="0" presId="urn:microsoft.com/office/officeart/2005/8/layout/pList2"/>
    <dgm:cxn modelId="{D7A46EDF-CB18-4077-ACFF-9BEC075481EC}" type="presParOf" srcId="{AB2C0421-6B6D-4B83-9E68-E0007F47F438}" destId="{DD20B465-7D6D-459A-A23B-D8A2048F8603}" srcOrd="0" destOrd="0" presId="urn:microsoft.com/office/officeart/2005/8/layout/pList2"/>
    <dgm:cxn modelId="{DC13395F-C0F9-4D3F-8121-272EFAC29C62}" type="presParOf" srcId="{AB2C0421-6B6D-4B83-9E68-E0007F47F438}" destId="{981EC4F1-1F05-4387-94F4-63EA4A65C0B6}" srcOrd="1" destOrd="0" presId="urn:microsoft.com/office/officeart/2005/8/layout/pList2"/>
    <dgm:cxn modelId="{7055E82E-B870-45DF-9C48-B4F46C7F80F3}" type="presParOf" srcId="{AB2C0421-6B6D-4B83-9E68-E0007F47F438}" destId="{F75A6462-FEFD-4004-B107-BA9DB4A739A7}"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2FC95C2-A8A5-492B-B2FF-08EAE0969993}"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ru-RU"/>
        </a:p>
      </dgm:t>
    </dgm:pt>
    <dgm:pt modelId="{450AE2AD-05F9-483B-935C-C0C0661CB20B}">
      <dgm:prSet phldrT="[Текст]"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2024г-</a:t>
          </a:r>
        </a:p>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243421545,82</a:t>
          </a:r>
        </a:p>
      </dgm:t>
    </dgm:pt>
    <dgm:pt modelId="{DF5F1A2A-B29B-4387-8CA3-163584409BFE}" type="parTrans" cxnId="{EEED289A-2BCE-45DA-89D2-7B39AACBE79A}">
      <dgm:prSet/>
      <dgm:spPr/>
      <dgm:t>
        <a:bodyPr/>
        <a:lstStyle/>
        <a:p>
          <a:endParaRPr lang="ru-RU"/>
        </a:p>
      </dgm:t>
    </dgm:pt>
    <dgm:pt modelId="{5A6CA466-69F9-4089-877A-A81313D2488A}" type="sibTrans" cxnId="{EEED289A-2BCE-45DA-89D2-7B39AACBE79A}">
      <dgm:prSet/>
      <dgm:spPr>
        <a:solidFill>
          <a:srgbClr val="00FF99"/>
        </a:solidFill>
      </dgm:spPr>
      <dgm:t>
        <a:bodyPr/>
        <a:lstStyle/>
        <a:p>
          <a:endParaRPr lang="ru-RU"/>
        </a:p>
      </dgm:t>
    </dgm:pt>
    <dgm:pt modelId="{81EB6B34-1DA4-4A17-9C48-23275485098A}">
      <dgm:prSet phldrT="[Текст]"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2025г – 270691417,00</a:t>
          </a:r>
        </a:p>
      </dgm:t>
    </dgm:pt>
    <dgm:pt modelId="{B65C82D8-03AB-46F7-8692-04346C05AA5A}" type="parTrans" cxnId="{ABBC9ABE-B664-4ECD-8A7C-F77272DD18F4}">
      <dgm:prSet/>
      <dgm:spPr/>
      <dgm:t>
        <a:bodyPr/>
        <a:lstStyle/>
        <a:p>
          <a:endParaRPr lang="ru-RU"/>
        </a:p>
      </dgm:t>
    </dgm:pt>
    <dgm:pt modelId="{51FF0EEE-5C5B-4C51-A15A-71E326730868}" type="sibTrans" cxnId="{ABBC9ABE-B664-4ECD-8A7C-F77272DD18F4}">
      <dgm:prSet/>
      <dgm:spPr>
        <a:solidFill>
          <a:srgbClr val="00FF99"/>
        </a:solidFill>
      </dgm:spPr>
      <dgm:t>
        <a:bodyPr/>
        <a:lstStyle/>
        <a:p>
          <a:endParaRPr lang="ru-RU"/>
        </a:p>
      </dgm:t>
    </dgm:pt>
    <dgm:pt modelId="{728AB9B6-1371-4108-96E5-27EFB7984A8C}">
      <dgm:prSet phldrT="[Текст]"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2026г – 342196057,86</a:t>
          </a:r>
        </a:p>
      </dgm:t>
    </dgm:pt>
    <dgm:pt modelId="{749F5966-DB6C-48DF-ADBE-76491B3FFBA7}" type="parTrans" cxnId="{487300C5-C99C-4056-AF72-2EDBD1968387}">
      <dgm:prSet/>
      <dgm:spPr/>
      <dgm:t>
        <a:bodyPr/>
        <a:lstStyle/>
        <a:p>
          <a:endParaRPr lang="ru-RU"/>
        </a:p>
      </dgm:t>
    </dgm:pt>
    <dgm:pt modelId="{F51F4BD1-74F0-4BF0-B3E2-79CAF027E227}" type="sibTrans" cxnId="{487300C5-C99C-4056-AF72-2EDBD1968387}">
      <dgm:prSet/>
      <dgm:spPr>
        <a:solidFill>
          <a:srgbClr val="00FF99"/>
        </a:solidFill>
      </dgm:spPr>
      <dgm:t>
        <a:bodyPr/>
        <a:lstStyle/>
        <a:p>
          <a:endParaRPr lang="ru-RU"/>
        </a:p>
      </dgm:t>
    </dgm:pt>
    <dgm:pt modelId="{355CDBB5-E24F-488B-891C-9C8316119CC6}">
      <dgm:prSet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2027г – 366378194,11</a:t>
          </a:r>
        </a:p>
      </dgm:t>
    </dgm:pt>
    <dgm:pt modelId="{6A333394-0D00-4960-ADD5-965C6AD1EE88}" type="parTrans" cxnId="{8F358479-2B41-4BDD-A29F-67F08029D8A0}">
      <dgm:prSet/>
      <dgm:spPr/>
      <dgm:t>
        <a:bodyPr/>
        <a:lstStyle/>
        <a:p>
          <a:endParaRPr lang="ru-RU"/>
        </a:p>
      </dgm:t>
    </dgm:pt>
    <dgm:pt modelId="{2F6969FF-4AA9-44AD-B775-3D5D34845A65}" type="sibTrans" cxnId="{8F358479-2B41-4BDD-A29F-67F08029D8A0}">
      <dgm:prSet/>
      <dgm:spPr>
        <a:solidFill>
          <a:srgbClr val="00FF99"/>
        </a:solidFill>
      </dgm:spPr>
      <dgm:t>
        <a:bodyPr/>
        <a:lstStyle/>
        <a:p>
          <a:endParaRPr lang="ru-RU"/>
        </a:p>
      </dgm:t>
    </dgm:pt>
    <dgm:pt modelId="{32690F09-9636-4DF6-ACA5-073ACD7BF660}">
      <dgm:prSet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2028г – 389135446,61</a:t>
          </a:r>
        </a:p>
      </dgm:t>
    </dgm:pt>
    <dgm:pt modelId="{3F7C9534-D0A3-40D5-B69B-375C0A186550}" type="parTrans" cxnId="{7DDA081F-966B-4705-A5F3-3C5E39BC21A8}">
      <dgm:prSet/>
      <dgm:spPr/>
      <dgm:t>
        <a:bodyPr/>
        <a:lstStyle/>
        <a:p>
          <a:endParaRPr lang="ru-RU"/>
        </a:p>
      </dgm:t>
    </dgm:pt>
    <dgm:pt modelId="{DFDE7B65-AE17-4540-AA51-9BF3E772CF2C}" type="sibTrans" cxnId="{7DDA081F-966B-4705-A5F3-3C5E39BC21A8}">
      <dgm:prSet/>
      <dgm:spPr/>
      <dgm:t>
        <a:bodyPr/>
        <a:lstStyle/>
        <a:p>
          <a:endParaRPr lang="ru-RU"/>
        </a:p>
      </dgm:t>
    </dgm:pt>
    <dgm:pt modelId="{02645354-9B88-4D32-A322-38AF8A9B7ACA}" type="pres">
      <dgm:prSet presAssocID="{12FC95C2-A8A5-492B-B2FF-08EAE0969993}" presName="Name0" presStyleCnt="0">
        <dgm:presLayoutVars>
          <dgm:dir/>
          <dgm:resizeHandles val="exact"/>
        </dgm:presLayoutVars>
      </dgm:prSet>
      <dgm:spPr/>
    </dgm:pt>
    <dgm:pt modelId="{353D006D-1F3A-4900-9B87-B723AEE3044B}" type="pres">
      <dgm:prSet presAssocID="{450AE2AD-05F9-483B-935C-C0C0661CB20B}" presName="node" presStyleLbl="node1" presStyleIdx="0" presStyleCnt="5">
        <dgm:presLayoutVars>
          <dgm:bulletEnabled val="1"/>
        </dgm:presLayoutVars>
      </dgm:prSet>
      <dgm:spPr/>
    </dgm:pt>
    <dgm:pt modelId="{350A00FD-0EBD-48F0-BAB2-EB1B37087885}" type="pres">
      <dgm:prSet presAssocID="{5A6CA466-69F9-4089-877A-A81313D2488A}" presName="sibTrans" presStyleLbl="sibTrans2D1" presStyleIdx="0" presStyleCnt="4"/>
      <dgm:spPr/>
    </dgm:pt>
    <dgm:pt modelId="{0E6D55CC-DBDE-45AC-A1E1-3E5A006640C6}" type="pres">
      <dgm:prSet presAssocID="{5A6CA466-69F9-4089-877A-A81313D2488A}" presName="connectorText" presStyleLbl="sibTrans2D1" presStyleIdx="0" presStyleCnt="4"/>
      <dgm:spPr/>
    </dgm:pt>
    <dgm:pt modelId="{A9DC8CB8-A09D-4632-9524-9C67FE8E780A}" type="pres">
      <dgm:prSet presAssocID="{81EB6B34-1DA4-4A17-9C48-23275485098A}" presName="node" presStyleLbl="node1" presStyleIdx="1" presStyleCnt="5">
        <dgm:presLayoutVars>
          <dgm:bulletEnabled val="1"/>
        </dgm:presLayoutVars>
      </dgm:prSet>
      <dgm:spPr/>
    </dgm:pt>
    <dgm:pt modelId="{9B2C446E-FB75-4B86-8A73-E8A0D5700BAE}" type="pres">
      <dgm:prSet presAssocID="{51FF0EEE-5C5B-4C51-A15A-71E326730868}" presName="sibTrans" presStyleLbl="sibTrans2D1" presStyleIdx="1" presStyleCnt="4"/>
      <dgm:spPr/>
    </dgm:pt>
    <dgm:pt modelId="{08AF8E4B-6B4D-4D8E-BDE8-2132F75D0212}" type="pres">
      <dgm:prSet presAssocID="{51FF0EEE-5C5B-4C51-A15A-71E326730868}" presName="connectorText" presStyleLbl="sibTrans2D1" presStyleIdx="1" presStyleCnt="4"/>
      <dgm:spPr/>
    </dgm:pt>
    <dgm:pt modelId="{D4BE1661-D567-49F9-A8F1-7A795C794096}" type="pres">
      <dgm:prSet presAssocID="{728AB9B6-1371-4108-96E5-27EFB7984A8C}" presName="node" presStyleLbl="node1" presStyleIdx="2" presStyleCnt="5">
        <dgm:presLayoutVars>
          <dgm:bulletEnabled val="1"/>
        </dgm:presLayoutVars>
      </dgm:prSet>
      <dgm:spPr/>
    </dgm:pt>
    <dgm:pt modelId="{18723A21-0852-483E-86A5-B2552E66A364}" type="pres">
      <dgm:prSet presAssocID="{F51F4BD1-74F0-4BF0-B3E2-79CAF027E227}" presName="sibTrans" presStyleLbl="sibTrans2D1" presStyleIdx="2" presStyleCnt="4"/>
      <dgm:spPr/>
    </dgm:pt>
    <dgm:pt modelId="{8FADE288-EBA6-4819-9EF2-40A970AAEF6B}" type="pres">
      <dgm:prSet presAssocID="{F51F4BD1-74F0-4BF0-B3E2-79CAF027E227}" presName="connectorText" presStyleLbl="sibTrans2D1" presStyleIdx="2" presStyleCnt="4"/>
      <dgm:spPr/>
    </dgm:pt>
    <dgm:pt modelId="{999373FF-601A-4B76-B1D1-2DA498413162}" type="pres">
      <dgm:prSet presAssocID="{355CDBB5-E24F-488B-891C-9C8316119CC6}" presName="node" presStyleLbl="node1" presStyleIdx="3" presStyleCnt="5">
        <dgm:presLayoutVars>
          <dgm:bulletEnabled val="1"/>
        </dgm:presLayoutVars>
      </dgm:prSet>
      <dgm:spPr/>
    </dgm:pt>
    <dgm:pt modelId="{347DE041-21B9-4020-ABF4-0B8138F3D60B}" type="pres">
      <dgm:prSet presAssocID="{2F6969FF-4AA9-44AD-B775-3D5D34845A65}" presName="sibTrans" presStyleLbl="sibTrans2D1" presStyleIdx="3" presStyleCnt="4"/>
      <dgm:spPr/>
    </dgm:pt>
    <dgm:pt modelId="{1E6009B4-5CE0-4EFF-8CC3-784E373F9C40}" type="pres">
      <dgm:prSet presAssocID="{2F6969FF-4AA9-44AD-B775-3D5D34845A65}" presName="connectorText" presStyleLbl="sibTrans2D1" presStyleIdx="3" presStyleCnt="4"/>
      <dgm:spPr/>
    </dgm:pt>
    <dgm:pt modelId="{0E7573E6-4F4E-41FE-9D0A-DE2396805A44}" type="pres">
      <dgm:prSet presAssocID="{32690F09-9636-4DF6-ACA5-073ACD7BF660}" presName="node" presStyleLbl="node1" presStyleIdx="4" presStyleCnt="5">
        <dgm:presLayoutVars>
          <dgm:bulletEnabled val="1"/>
        </dgm:presLayoutVars>
      </dgm:prSet>
      <dgm:spPr/>
    </dgm:pt>
  </dgm:ptLst>
  <dgm:cxnLst>
    <dgm:cxn modelId="{76158802-E19B-4554-8925-BE0280B9F7F4}" type="presOf" srcId="{728AB9B6-1371-4108-96E5-27EFB7984A8C}" destId="{D4BE1661-D567-49F9-A8F1-7A795C794096}" srcOrd="0" destOrd="0" presId="urn:microsoft.com/office/officeart/2005/8/layout/process1"/>
    <dgm:cxn modelId="{D7F7E209-20DA-4D61-A135-8EFA4F34D490}" type="presOf" srcId="{5A6CA466-69F9-4089-877A-A81313D2488A}" destId="{0E6D55CC-DBDE-45AC-A1E1-3E5A006640C6}" srcOrd="1" destOrd="0" presId="urn:microsoft.com/office/officeart/2005/8/layout/process1"/>
    <dgm:cxn modelId="{6FBECB0E-854A-419D-87BE-BEFD7F642279}" type="presOf" srcId="{450AE2AD-05F9-483B-935C-C0C0661CB20B}" destId="{353D006D-1F3A-4900-9B87-B723AEE3044B}" srcOrd="0" destOrd="0" presId="urn:microsoft.com/office/officeart/2005/8/layout/process1"/>
    <dgm:cxn modelId="{86C86F14-BFC5-4EAE-9480-9E4008D6CB8D}" type="presOf" srcId="{355CDBB5-E24F-488B-891C-9C8316119CC6}" destId="{999373FF-601A-4B76-B1D1-2DA498413162}" srcOrd="0" destOrd="0" presId="urn:microsoft.com/office/officeart/2005/8/layout/process1"/>
    <dgm:cxn modelId="{7DDA081F-966B-4705-A5F3-3C5E39BC21A8}" srcId="{12FC95C2-A8A5-492B-B2FF-08EAE0969993}" destId="{32690F09-9636-4DF6-ACA5-073ACD7BF660}" srcOrd="4" destOrd="0" parTransId="{3F7C9534-D0A3-40D5-B69B-375C0A186550}" sibTransId="{DFDE7B65-AE17-4540-AA51-9BF3E772CF2C}"/>
    <dgm:cxn modelId="{A929BB2A-1F80-4C83-86A8-C31C72A6103E}" type="presOf" srcId="{81EB6B34-1DA4-4A17-9C48-23275485098A}" destId="{A9DC8CB8-A09D-4632-9524-9C67FE8E780A}" srcOrd="0" destOrd="0" presId="urn:microsoft.com/office/officeart/2005/8/layout/process1"/>
    <dgm:cxn modelId="{39F72B2D-3D08-4861-A8A5-887F511387CF}" type="presOf" srcId="{2F6969FF-4AA9-44AD-B775-3D5D34845A65}" destId="{347DE041-21B9-4020-ABF4-0B8138F3D60B}" srcOrd="0" destOrd="0" presId="urn:microsoft.com/office/officeart/2005/8/layout/process1"/>
    <dgm:cxn modelId="{0224C62D-4763-4AC1-9D82-6F04CF9510D1}" type="presOf" srcId="{2F6969FF-4AA9-44AD-B775-3D5D34845A65}" destId="{1E6009B4-5CE0-4EFF-8CC3-784E373F9C40}" srcOrd="1" destOrd="0" presId="urn:microsoft.com/office/officeart/2005/8/layout/process1"/>
    <dgm:cxn modelId="{75EFBC70-BF18-4DDA-A8F6-AAEE90786717}" type="presOf" srcId="{51FF0EEE-5C5B-4C51-A15A-71E326730868}" destId="{08AF8E4B-6B4D-4D8E-BDE8-2132F75D0212}" srcOrd="1" destOrd="0" presId="urn:microsoft.com/office/officeart/2005/8/layout/process1"/>
    <dgm:cxn modelId="{8F358479-2B41-4BDD-A29F-67F08029D8A0}" srcId="{12FC95C2-A8A5-492B-B2FF-08EAE0969993}" destId="{355CDBB5-E24F-488B-891C-9C8316119CC6}" srcOrd="3" destOrd="0" parTransId="{6A333394-0D00-4960-ADD5-965C6AD1EE88}" sibTransId="{2F6969FF-4AA9-44AD-B775-3D5D34845A65}"/>
    <dgm:cxn modelId="{EEED289A-2BCE-45DA-89D2-7B39AACBE79A}" srcId="{12FC95C2-A8A5-492B-B2FF-08EAE0969993}" destId="{450AE2AD-05F9-483B-935C-C0C0661CB20B}" srcOrd="0" destOrd="0" parTransId="{DF5F1A2A-B29B-4387-8CA3-163584409BFE}" sibTransId="{5A6CA466-69F9-4089-877A-A81313D2488A}"/>
    <dgm:cxn modelId="{1FA4F2A0-8C2A-46F3-B30F-5A7E66633AD3}" type="presOf" srcId="{F51F4BD1-74F0-4BF0-B3E2-79CAF027E227}" destId="{18723A21-0852-483E-86A5-B2552E66A364}" srcOrd="0" destOrd="0" presId="urn:microsoft.com/office/officeart/2005/8/layout/process1"/>
    <dgm:cxn modelId="{B6CB68A3-F853-4EED-AA1C-4B9D0FA03351}" type="presOf" srcId="{51FF0EEE-5C5B-4C51-A15A-71E326730868}" destId="{9B2C446E-FB75-4B86-8A73-E8A0D5700BAE}" srcOrd="0" destOrd="0" presId="urn:microsoft.com/office/officeart/2005/8/layout/process1"/>
    <dgm:cxn modelId="{3404A4A7-2123-46F2-A722-C463447F5EC8}" type="presOf" srcId="{5A6CA466-69F9-4089-877A-A81313D2488A}" destId="{350A00FD-0EBD-48F0-BAB2-EB1B37087885}" srcOrd="0" destOrd="0" presId="urn:microsoft.com/office/officeart/2005/8/layout/process1"/>
    <dgm:cxn modelId="{ABBC9ABE-B664-4ECD-8A7C-F77272DD18F4}" srcId="{12FC95C2-A8A5-492B-B2FF-08EAE0969993}" destId="{81EB6B34-1DA4-4A17-9C48-23275485098A}" srcOrd="1" destOrd="0" parTransId="{B65C82D8-03AB-46F7-8692-04346C05AA5A}" sibTransId="{51FF0EEE-5C5B-4C51-A15A-71E326730868}"/>
    <dgm:cxn modelId="{487300C5-C99C-4056-AF72-2EDBD1968387}" srcId="{12FC95C2-A8A5-492B-B2FF-08EAE0969993}" destId="{728AB9B6-1371-4108-96E5-27EFB7984A8C}" srcOrd="2" destOrd="0" parTransId="{749F5966-DB6C-48DF-ADBE-76491B3FFBA7}" sibTransId="{F51F4BD1-74F0-4BF0-B3E2-79CAF027E227}"/>
    <dgm:cxn modelId="{B523F1CD-6A9A-42EE-A623-394127D1DA4C}" type="presOf" srcId="{32690F09-9636-4DF6-ACA5-073ACD7BF660}" destId="{0E7573E6-4F4E-41FE-9D0A-DE2396805A44}" srcOrd="0" destOrd="0" presId="urn:microsoft.com/office/officeart/2005/8/layout/process1"/>
    <dgm:cxn modelId="{4735ADE2-A850-4169-A59E-6C1AD0A87420}" type="presOf" srcId="{F51F4BD1-74F0-4BF0-B3E2-79CAF027E227}" destId="{8FADE288-EBA6-4819-9EF2-40A970AAEF6B}" srcOrd="1" destOrd="0" presId="urn:microsoft.com/office/officeart/2005/8/layout/process1"/>
    <dgm:cxn modelId="{8C526DEB-444D-4975-93B3-F5C3362DB296}" type="presOf" srcId="{12FC95C2-A8A5-492B-B2FF-08EAE0969993}" destId="{02645354-9B88-4D32-A322-38AF8A9B7ACA}" srcOrd="0" destOrd="0" presId="urn:microsoft.com/office/officeart/2005/8/layout/process1"/>
    <dgm:cxn modelId="{880F8058-8DE1-4007-AE3D-26A16B825E16}" type="presParOf" srcId="{02645354-9B88-4D32-A322-38AF8A9B7ACA}" destId="{353D006D-1F3A-4900-9B87-B723AEE3044B}" srcOrd="0" destOrd="0" presId="urn:microsoft.com/office/officeart/2005/8/layout/process1"/>
    <dgm:cxn modelId="{86FC520C-7DF4-49F5-954E-D0429164CC06}" type="presParOf" srcId="{02645354-9B88-4D32-A322-38AF8A9B7ACA}" destId="{350A00FD-0EBD-48F0-BAB2-EB1B37087885}" srcOrd="1" destOrd="0" presId="urn:microsoft.com/office/officeart/2005/8/layout/process1"/>
    <dgm:cxn modelId="{DE7FB231-C705-4729-98C6-36C55F942524}" type="presParOf" srcId="{350A00FD-0EBD-48F0-BAB2-EB1B37087885}" destId="{0E6D55CC-DBDE-45AC-A1E1-3E5A006640C6}" srcOrd="0" destOrd="0" presId="urn:microsoft.com/office/officeart/2005/8/layout/process1"/>
    <dgm:cxn modelId="{7AD806E0-1B0A-4052-B43E-8D41CAF7E85B}" type="presParOf" srcId="{02645354-9B88-4D32-A322-38AF8A9B7ACA}" destId="{A9DC8CB8-A09D-4632-9524-9C67FE8E780A}" srcOrd="2" destOrd="0" presId="urn:microsoft.com/office/officeart/2005/8/layout/process1"/>
    <dgm:cxn modelId="{1309D7DE-DEA0-4C70-9626-C1ECEBC72732}" type="presParOf" srcId="{02645354-9B88-4D32-A322-38AF8A9B7ACA}" destId="{9B2C446E-FB75-4B86-8A73-E8A0D5700BAE}" srcOrd="3" destOrd="0" presId="urn:microsoft.com/office/officeart/2005/8/layout/process1"/>
    <dgm:cxn modelId="{4009DAB7-7231-42FC-96C1-ABE6049C9554}" type="presParOf" srcId="{9B2C446E-FB75-4B86-8A73-E8A0D5700BAE}" destId="{08AF8E4B-6B4D-4D8E-BDE8-2132F75D0212}" srcOrd="0" destOrd="0" presId="urn:microsoft.com/office/officeart/2005/8/layout/process1"/>
    <dgm:cxn modelId="{61CDBB92-F0F1-4E53-AFD6-CFD52E244028}" type="presParOf" srcId="{02645354-9B88-4D32-A322-38AF8A9B7ACA}" destId="{D4BE1661-D567-49F9-A8F1-7A795C794096}" srcOrd="4" destOrd="0" presId="urn:microsoft.com/office/officeart/2005/8/layout/process1"/>
    <dgm:cxn modelId="{D4FE5428-E1C0-4390-A683-82818E845C11}" type="presParOf" srcId="{02645354-9B88-4D32-A322-38AF8A9B7ACA}" destId="{18723A21-0852-483E-86A5-B2552E66A364}" srcOrd="5" destOrd="0" presId="urn:microsoft.com/office/officeart/2005/8/layout/process1"/>
    <dgm:cxn modelId="{90E423D9-1884-4494-9866-DE45A1BBB78E}" type="presParOf" srcId="{18723A21-0852-483E-86A5-B2552E66A364}" destId="{8FADE288-EBA6-4819-9EF2-40A970AAEF6B}" srcOrd="0" destOrd="0" presId="urn:microsoft.com/office/officeart/2005/8/layout/process1"/>
    <dgm:cxn modelId="{9AC6851C-6DA8-4FF7-B927-0CD4BFC732AB}" type="presParOf" srcId="{02645354-9B88-4D32-A322-38AF8A9B7ACA}" destId="{999373FF-601A-4B76-B1D1-2DA498413162}" srcOrd="6" destOrd="0" presId="urn:microsoft.com/office/officeart/2005/8/layout/process1"/>
    <dgm:cxn modelId="{3AB20705-18FB-48B6-9A43-E806FADF5C8B}" type="presParOf" srcId="{02645354-9B88-4D32-A322-38AF8A9B7ACA}" destId="{347DE041-21B9-4020-ABF4-0B8138F3D60B}" srcOrd="7" destOrd="0" presId="urn:microsoft.com/office/officeart/2005/8/layout/process1"/>
    <dgm:cxn modelId="{1EA7BAEE-3BE8-4FC2-8883-BFE140B9EB9F}" type="presParOf" srcId="{347DE041-21B9-4020-ABF4-0B8138F3D60B}" destId="{1E6009B4-5CE0-4EFF-8CC3-784E373F9C40}" srcOrd="0" destOrd="0" presId="urn:microsoft.com/office/officeart/2005/8/layout/process1"/>
    <dgm:cxn modelId="{AB485E8B-8DDC-44A9-9590-41B4699D7AC7}" type="presParOf" srcId="{02645354-9B88-4D32-A322-38AF8A9B7ACA}" destId="{0E7573E6-4F4E-41FE-9D0A-DE2396805A44}" srcOrd="8"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2FC95C2-A8A5-492B-B2FF-08EAE0969993}"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ru-RU"/>
        </a:p>
      </dgm:t>
    </dgm:pt>
    <dgm:pt modelId="{450AE2AD-05F9-483B-935C-C0C0661CB20B}">
      <dgm:prSet phldrT="[Текст]"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2024г-</a:t>
          </a:r>
        </a:p>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33103074,81</a:t>
          </a:r>
        </a:p>
      </dgm:t>
    </dgm:pt>
    <dgm:pt modelId="{DF5F1A2A-B29B-4387-8CA3-163584409BFE}" type="parTrans" cxnId="{EEED289A-2BCE-45DA-89D2-7B39AACBE79A}">
      <dgm:prSet/>
      <dgm:spPr/>
      <dgm:t>
        <a:bodyPr/>
        <a:lstStyle/>
        <a:p>
          <a:endParaRPr lang="ru-RU"/>
        </a:p>
      </dgm:t>
    </dgm:pt>
    <dgm:pt modelId="{5A6CA466-69F9-4089-877A-A81313D2488A}" type="sibTrans" cxnId="{EEED289A-2BCE-45DA-89D2-7B39AACBE79A}">
      <dgm:prSet/>
      <dgm:spPr>
        <a:solidFill>
          <a:srgbClr val="00FF99"/>
        </a:solidFill>
      </dgm:spPr>
      <dgm:t>
        <a:bodyPr/>
        <a:lstStyle/>
        <a:p>
          <a:endParaRPr lang="ru-RU"/>
        </a:p>
      </dgm:t>
    </dgm:pt>
    <dgm:pt modelId="{81EB6B34-1DA4-4A17-9C48-23275485098A}">
      <dgm:prSet phldrT="[Текст]"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2025г – 40298779,96</a:t>
          </a:r>
        </a:p>
      </dgm:t>
    </dgm:pt>
    <dgm:pt modelId="{B65C82D8-03AB-46F7-8692-04346C05AA5A}" type="parTrans" cxnId="{ABBC9ABE-B664-4ECD-8A7C-F77272DD18F4}">
      <dgm:prSet/>
      <dgm:spPr/>
      <dgm:t>
        <a:bodyPr/>
        <a:lstStyle/>
        <a:p>
          <a:endParaRPr lang="ru-RU"/>
        </a:p>
      </dgm:t>
    </dgm:pt>
    <dgm:pt modelId="{51FF0EEE-5C5B-4C51-A15A-71E326730868}" type="sibTrans" cxnId="{ABBC9ABE-B664-4ECD-8A7C-F77272DD18F4}">
      <dgm:prSet/>
      <dgm:spPr>
        <a:solidFill>
          <a:srgbClr val="00FF99"/>
        </a:solidFill>
      </dgm:spPr>
      <dgm:t>
        <a:bodyPr/>
        <a:lstStyle/>
        <a:p>
          <a:endParaRPr lang="ru-RU"/>
        </a:p>
      </dgm:t>
    </dgm:pt>
    <dgm:pt modelId="{728AB9B6-1371-4108-96E5-27EFB7984A8C}">
      <dgm:prSet phldrT="[Текст]"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2026г – 25352565,87</a:t>
          </a:r>
        </a:p>
      </dgm:t>
    </dgm:pt>
    <dgm:pt modelId="{749F5966-DB6C-48DF-ADBE-76491B3FFBA7}" type="parTrans" cxnId="{487300C5-C99C-4056-AF72-2EDBD1968387}">
      <dgm:prSet/>
      <dgm:spPr/>
      <dgm:t>
        <a:bodyPr/>
        <a:lstStyle/>
        <a:p>
          <a:endParaRPr lang="ru-RU"/>
        </a:p>
      </dgm:t>
    </dgm:pt>
    <dgm:pt modelId="{F51F4BD1-74F0-4BF0-B3E2-79CAF027E227}" type="sibTrans" cxnId="{487300C5-C99C-4056-AF72-2EDBD1968387}">
      <dgm:prSet/>
      <dgm:spPr>
        <a:solidFill>
          <a:srgbClr val="00FF99"/>
        </a:solidFill>
      </dgm:spPr>
      <dgm:t>
        <a:bodyPr/>
        <a:lstStyle/>
        <a:p>
          <a:endParaRPr lang="ru-RU"/>
        </a:p>
      </dgm:t>
    </dgm:pt>
    <dgm:pt modelId="{355CDBB5-E24F-488B-891C-9C8316119CC6}">
      <dgm:prSet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2027г -391124119,07</a:t>
          </a:r>
        </a:p>
      </dgm:t>
    </dgm:pt>
    <dgm:pt modelId="{6A333394-0D00-4960-ADD5-965C6AD1EE88}" type="parTrans" cxnId="{8F358479-2B41-4BDD-A29F-67F08029D8A0}">
      <dgm:prSet/>
      <dgm:spPr/>
      <dgm:t>
        <a:bodyPr/>
        <a:lstStyle/>
        <a:p>
          <a:endParaRPr lang="ru-RU"/>
        </a:p>
      </dgm:t>
    </dgm:pt>
    <dgm:pt modelId="{2F6969FF-4AA9-44AD-B775-3D5D34845A65}" type="sibTrans" cxnId="{8F358479-2B41-4BDD-A29F-67F08029D8A0}">
      <dgm:prSet/>
      <dgm:spPr>
        <a:solidFill>
          <a:srgbClr val="00FF99"/>
        </a:solidFill>
      </dgm:spPr>
      <dgm:t>
        <a:bodyPr/>
        <a:lstStyle/>
        <a:p>
          <a:endParaRPr lang="ru-RU"/>
        </a:p>
      </dgm:t>
    </dgm:pt>
    <dgm:pt modelId="{32690F09-9636-4DF6-ACA5-073ACD7BF660}">
      <dgm:prSet custT="1"/>
      <dgm:spPr>
        <a:solidFill>
          <a:srgbClr val="00FF99"/>
        </a:solidFill>
      </dgm:spPr>
      <dgm:t>
        <a:bodyPr/>
        <a:lstStyle/>
        <a:p>
          <a:r>
            <a:rPr lang="ru-RU" sz="900" dirty="0">
              <a:solidFill>
                <a:schemeClr val="tx1">
                  <a:lumMod val="95000"/>
                  <a:lumOff val="5000"/>
                </a:schemeClr>
              </a:solidFill>
              <a:latin typeface="Times New Roman" panose="02020603050405020304" pitchFamily="18" charset="0"/>
              <a:cs typeface="Times New Roman" panose="02020603050405020304" pitchFamily="18" charset="0"/>
            </a:rPr>
            <a:t>2028г – 410727310,12</a:t>
          </a:r>
        </a:p>
      </dgm:t>
    </dgm:pt>
    <dgm:pt modelId="{3F7C9534-D0A3-40D5-B69B-375C0A186550}" type="parTrans" cxnId="{7DDA081F-966B-4705-A5F3-3C5E39BC21A8}">
      <dgm:prSet/>
      <dgm:spPr/>
      <dgm:t>
        <a:bodyPr/>
        <a:lstStyle/>
        <a:p>
          <a:endParaRPr lang="ru-RU"/>
        </a:p>
      </dgm:t>
    </dgm:pt>
    <dgm:pt modelId="{DFDE7B65-AE17-4540-AA51-9BF3E772CF2C}" type="sibTrans" cxnId="{7DDA081F-966B-4705-A5F3-3C5E39BC21A8}">
      <dgm:prSet/>
      <dgm:spPr/>
      <dgm:t>
        <a:bodyPr/>
        <a:lstStyle/>
        <a:p>
          <a:endParaRPr lang="ru-RU"/>
        </a:p>
      </dgm:t>
    </dgm:pt>
    <dgm:pt modelId="{02645354-9B88-4D32-A322-38AF8A9B7ACA}" type="pres">
      <dgm:prSet presAssocID="{12FC95C2-A8A5-492B-B2FF-08EAE0969993}" presName="Name0" presStyleCnt="0">
        <dgm:presLayoutVars>
          <dgm:dir/>
          <dgm:resizeHandles val="exact"/>
        </dgm:presLayoutVars>
      </dgm:prSet>
      <dgm:spPr/>
    </dgm:pt>
    <dgm:pt modelId="{353D006D-1F3A-4900-9B87-B723AEE3044B}" type="pres">
      <dgm:prSet presAssocID="{450AE2AD-05F9-483B-935C-C0C0661CB20B}" presName="node" presStyleLbl="node1" presStyleIdx="0" presStyleCnt="5">
        <dgm:presLayoutVars>
          <dgm:bulletEnabled val="1"/>
        </dgm:presLayoutVars>
      </dgm:prSet>
      <dgm:spPr/>
    </dgm:pt>
    <dgm:pt modelId="{350A00FD-0EBD-48F0-BAB2-EB1B37087885}" type="pres">
      <dgm:prSet presAssocID="{5A6CA466-69F9-4089-877A-A81313D2488A}" presName="sibTrans" presStyleLbl="sibTrans2D1" presStyleIdx="0" presStyleCnt="4"/>
      <dgm:spPr/>
    </dgm:pt>
    <dgm:pt modelId="{0E6D55CC-DBDE-45AC-A1E1-3E5A006640C6}" type="pres">
      <dgm:prSet presAssocID="{5A6CA466-69F9-4089-877A-A81313D2488A}" presName="connectorText" presStyleLbl="sibTrans2D1" presStyleIdx="0" presStyleCnt="4"/>
      <dgm:spPr/>
    </dgm:pt>
    <dgm:pt modelId="{A9DC8CB8-A09D-4632-9524-9C67FE8E780A}" type="pres">
      <dgm:prSet presAssocID="{81EB6B34-1DA4-4A17-9C48-23275485098A}" presName="node" presStyleLbl="node1" presStyleIdx="1" presStyleCnt="5">
        <dgm:presLayoutVars>
          <dgm:bulletEnabled val="1"/>
        </dgm:presLayoutVars>
      </dgm:prSet>
      <dgm:spPr/>
    </dgm:pt>
    <dgm:pt modelId="{9B2C446E-FB75-4B86-8A73-E8A0D5700BAE}" type="pres">
      <dgm:prSet presAssocID="{51FF0EEE-5C5B-4C51-A15A-71E326730868}" presName="sibTrans" presStyleLbl="sibTrans2D1" presStyleIdx="1" presStyleCnt="4"/>
      <dgm:spPr/>
    </dgm:pt>
    <dgm:pt modelId="{08AF8E4B-6B4D-4D8E-BDE8-2132F75D0212}" type="pres">
      <dgm:prSet presAssocID="{51FF0EEE-5C5B-4C51-A15A-71E326730868}" presName="connectorText" presStyleLbl="sibTrans2D1" presStyleIdx="1" presStyleCnt="4"/>
      <dgm:spPr/>
    </dgm:pt>
    <dgm:pt modelId="{D4BE1661-D567-49F9-A8F1-7A795C794096}" type="pres">
      <dgm:prSet presAssocID="{728AB9B6-1371-4108-96E5-27EFB7984A8C}" presName="node" presStyleLbl="node1" presStyleIdx="2" presStyleCnt="5">
        <dgm:presLayoutVars>
          <dgm:bulletEnabled val="1"/>
        </dgm:presLayoutVars>
      </dgm:prSet>
      <dgm:spPr/>
    </dgm:pt>
    <dgm:pt modelId="{18723A21-0852-483E-86A5-B2552E66A364}" type="pres">
      <dgm:prSet presAssocID="{F51F4BD1-74F0-4BF0-B3E2-79CAF027E227}" presName="sibTrans" presStyleLbl="sibTrans2D1" presStyleIdx="2" presStyleCnt="4"/>
      <dgm:spPr/>
    </dgm:pt>
    <dgm:pt modelId="{8FADE288-EBA6-4819-9EF2-40A970AAEF6B}" type="pres">
      <dgm:prSet presAssocID="{F51F4BD1-74F0-4BF0-B3E2-79CAF027E227}" presName="connectorText" presStyleLbl="sibTrans2D1" presStyleIdx="2" presStyleCnt="4"/>
      <dgm:spPr/>
    </dgm:pt>
    <dgm:pt modelId="{999373FF-601A-4B76-B1D1-2DA498413162}" type="pres">
      <dgm:prSet presAssocID="{355CDBB5-E24F-488B-891C-9C8316119CC6}" presName="node" presStyleLbl="node1" presStyleIdx="3" presStyleCnt="5">
        <dgm:presLayoutVars>
          <dgm:bulletEnabled val="1"/>
        </dgm:presLayoutVars>
      </dgm:prSet>
      <dgm:spPr/>
    </dgm:pt>
    <dgm:pt modelId="{347DE041-21B9-4020-ABF4-0B8138F3D60B}" type="pres">
      <dgm:prSet presAssocID="{2F6969FF-4AA9-44AD-B775-3D5D34845A65}" presName="sibTrans" presStyleLbl="sibTrans2D1" presStyleIdx="3" presStyleCnt="4"/>
      <dgm:spPr/>
    </dgm:pt>
    <dgm:pt modelId="{1E6009B4-5CE0-4EFF-8CC3-784E373F9C40}" type="pres">
      <dgm:prSet presAssocID="{2F6969FF-4AA9-44AD-B775-3D5D34845A65}" presName="connectorText" presStyleLbl="sibTrans2D1" presStyleIdx="3" presStyleCnt="4"/>
      <dgm:spPr/>
    </dgm:pt>
    <dgm:pt modelId="{0E7573E6-4F4E-41FE-9D0A-DE2396805A44}" type="pres">
      <dgm:prSet presAssocID="{32690F09-9636-4DF6-ACA5-073ACD7BF660}" presName="node" presStyleLbl="node1" presStyleIdx="4" presStyleCnt="5">
        <dgm:presLayoutVars>
          <dgm:bulletEnabled val="1"/>
        </dgm:presLayoutVars>
      </dgm:prSet>
      <dgm:spPr/>
    </dgm:pt>
  </dgm:ptLst>
  <dgm:cxnLst>
    <dgm:cxn modelId="{76158802-E19B-4554-8925-BE0280B9F7F4}" type="presOf" srcId="{728AB9B6-1371-4108-96E5-27EFB7984A8C}" destId="{D4BE1661-D567-49F9-A8F1-7A795C794096}" srcOrd="0" destOrd="0" presId="urn:microsoft.com/office/officeart/2005/8/layout/process1"/>
    <dgm:cxn modelId="{D7F7E209-20DA-4D61-A135-8EFA4F34D490}" type="presOf" srcId="{5A6CA466-69F9-4089-877A-A81313D2488A}" destId="{0E6D55CC-DBDE-45AC-A1E1-3E5A006640C6}" srcOrd="1" destOrd="0" presId="urn:microsoft.com/office/officeart/2005/8/layout/process1"/>
    <dgm:cxn modelId="{6FBECB0E-854A-419D-87BE-BEFD7F642279}" type="presOf" srcId="{450AE2AD-05F9-483B-935C-C0C0661CB20B}" destId="{353D006D-1F3A-4900-9B87-B723AEE3044B}" srcOrd="0" destOrd="0" presId="urn:microsoft.com/office/officeart/2005/8/layout/process1"/>
    <dgm:cxn modelId="{86C86F14-BFC5-4EAE-9480-9E4008D6CB8D}" type="presOf" srcId="{355CDBB5-E24F-488B-891C-9C8316119CC6}" destId="{999373FF-601A-4B76-B1D1-2DA498413162}" srcOrd="0" destOrd="0" presId="urn:microsoft.com/office/officeart/2005/8/layout/process1"/>
    <dgm:cxn modelId="{7DDA081F-966B-4705-A5F3-3C5E39BC21A8}" srcId="{12FC95C2-A8A5-492B-B2FF-08EAE0969993}" destId="{32690F09-9636-4DF6-ACA5-073ACD7BF660}" srcOrd="4" destOrd="0" parTransId="{3F7C9534-D0A3-40D5-B69B-375C0A186550}" sibTransId="{DFDE7B65-AE17-4540-AA51-9BF3E772CF2C}"/>
    <dgm:cxn modelId="{A929BB2A-1F80-4C83-86A8-C31C72A6103E}" type="presOf" srcId="{81EB6B34-1DA4-4A17-9C48-23275485098A}" destId="{A9DC8CB8-A09D-4632-9524-9C67FE8E780A}" srcOrd="0" destOrd="0" presId="urn:microsoft.com/office/officeart/2005/8/layout/process1"/>
    <dgm:cxn modelId="{39F72B2D-3D08-4861-A8A5-887F511387CF}" type="presOf" srcId="{2F6969FF-4AA9-44AD-B775-3D5D34845A65}" destId="{347DE041-21B9-4020-ABF4-0B8138F3D60B}" srcOrd="0" destOrd="0" presId="urn:microsoft.com/office/officeart/2005/8/layout/process1"/>
    <dgm:cxn modelId="{0224C62D-4763-4AC1-9D82-6F04CF9510D1}" type="presOf" srcId="{2F6969FF-4AA9-44AD-B775-3D5D34845A65}" destId="{1E6009B4-5CE0-4EFF-8CC3-784E373F9C40}" srcOrd="1" destOrd="0" presId="urn:microsoft.com/office/officeart/2005/8/layout/process1"/>
    <dgm:cxn modelId="{75EFBC70-BF18-4DDA-A8F6-AAEE90786717}" type="presOf" srcId="{51FF0EEE-5C5B-4C51-A15A-71E326730868}" destId="{08AF8E4B-6B4D-4D8E-BDE8-2132F75D0212}" srcOrd="1" destOrd="0" presId="urn:microsoft.com/office/officeart/2005/8/layout/process1"/>
    <dgm:cxn modelId="{8F358479-2B41-4BDD-A29F-67F08029D8A0}" srcId="{12FC95C2-A8A5-492B-B2FF-08EAE0969993}" destId="{355CDBB5-E24F-488B-891C-9C8316119CC6}" srcOrd="3" destOrd="0" parTransId="{6A333394-0D00-4960-ADD5-965C6AD1EE88}" sibTransId="{2F6969FF-4AA9-44AD-B775-3D5D34845A65}"/>
    <dgm:cxn modelId="{EEED289A-2BCE-45DA-89D2-7B39AACBE79A}" srcId="{12FC95C2-A8A5-492B-B2FF-08EAE0969993}" destId="{450AE2AD-05F9-483B-935C-C0C0661CB20B}" srcOrd="0" destOrd="0" parTransId="{DF5F1A2A-B29B-4387-8CA3-163584409BFE}" sibTransId="{5A6CA466-69F9-4089-877A-A81313D2488A}"/>
    <dgm:cxn modelId="{1FA4F2A0-8C2A-46F3-B30F-5A7E66633AD3}" type="presOf" srcId="{F51F4BD1-74F0-4BF0-B3E2-79CAF027E227}" destId="{18723A21-0852-483E-86A5-B2552E66A364}" srcOrd="0" destOrd="0" presId="urn:microsoft.com/office/officeart/2005/8/layout/process1"/>
    <dgm:cxn modelId="{B6CB68A3-F853-4EED-AA1C-4B9D0FA03351}" type="presOf" srcId="{51FF0EEE-5C5B-4C51-A15A-71E326730868}" destId="{9B2C446E-FB75-4B86-8A73-E8A0D5700BAE}" srcOrd="0" destOrd="0" presId="urn:microsoft.com/office/officeart/2005/8/layout/process1"/>
    <dgm:cxn modelId="{3404A4A7-2123-46F2-A722-C463447F5EC8}" type="presOf" srcId="{5A6CA466-69F9-4089-877A-A81313D2488A}" destId="{350A00FD-0EBD-48F0-BAB2-EB1B37087885}" srcOrd="0" destOrd="0" presId="urn:microsoft.com/office/officeart/2005/8/layout/process1"/>
    <dgm:cxn modelId="{ABBC9ABE-B664-4ECD-8A7C-F77272DD18F4}" srcId="{12FC95C2-A8A5-492B-B2FF-08EAE0969993}" destId="{81EB6B34-1DA4-4A17-9C48-23275485098A}" srcOrd="1" destOrd="0" parTransId="{B65C82D8-03AB-46F7-8692-04346C05AA5A}" sibTransId="{51FF0EEE-5C5B-4C51-A15A-71E326730868}"/>
    <dgm:cxn modelId="{487300C5-C99C-4056-AF72-2EDBD1968387}" srcId="{12FC95C2-A8A5-492B-B2FF-08EAE0969993}" destId="{728AB9B6-1371-4108-96E5-27EFB7984A8C}" srcOrd="2" destOrd="0" parTransId="{749F5966-DB6C-48DF-ADBE-76491B3FFBA7}" sibTransId="{F51F4BD1-74F0-4BF0-B3E2-79CAF027E227}"/>
    <dgm:cxn modelId="{B523F1CD-6A9A-42EE-A623-394127D1DA4C}" type="presOf" srcId="{32690F09-9636-4DF6-ACA5-073ACD7BF660}" destId="{0E7573E6-4F4E-41FE-9D0A-DE2396805A44}" srcOrd="0" destOrd="0" presId="urn:microsoft.com/office/officeart/2005/8/layout/process1"/>
    <dgm:cxn modelId="{4735ADE2-A850-4169-A59E-6C1AD0A87420}" type="presOf" srcId="{F51F4BD1-74F0-4BF0-B3E2-79CAF027E227}" destId="{8FADE288-EBA6-4819-9EF2-40A970AAEF6B}" srcOrd="1" destOrd="0" presId="urn:microsoft.com/office/officeart/2005/8/layout/process1"/>
    <dgm:cxn modelId="{8C526DEB-444D-4975-93B3-F5C3362DB296}" type="presOf" srcId="{12FC95C2-A8A5-492B-B2FF-08EAE0969993}" destId="{02645354-9B88-4D32-A322-38AF8A9B7ACA}" srcOrd="0" destOrd="0" presId="urn:microsoft.com/office/officeart/2005/8/layout/process1"/>
    <dgm:cxn modelId="{880F8058-8DE1-4007-AE3D-26A16B825E16}" type="presParOf" srcId="{02645354-9B88-4D32-A322-38AF8A9B7ACA}" destId="{353D006D-1F3A-4900-9B87-B723AEE3044B}" srcOrd="0" destOrd="0" presId="urn:microsoft.com/office/officeart/2005/8/layout/process1"/>
    <dgm:cxn modelId="{86FC520C-7DF4-49F5-954E-D0429164CC06}" type="presParOf" srcId="{02645354-9B88-4D32-A322-38AF8A9B7ACA}" destId="{350A00FD-0EBD-48F0-BAB2-EB1B37087885}" srcOrd="1" destOrd="0" presId="urn:microsoft.com/office/officeart/2005/8/layout/process1"/>
    <dgm:cxn modelId="{DE7FB231-C705-4729-98C6-36C55F942524}" type="presParOf" srcId="{350A00FD-0EBD-48F0-BAB2-EB1B37087885}" destId="{0E6D55CC-DBDE-45AC-A1E1-3E5A006640C6}" srcOrd="0" destOrd="0" presId="urn:microsoft.com/office/officeart/2005/8/layout/process1"/>
    <dgm:cxn modelId="{7AD806E0-1B0A-4052-B43E-8D41CAF7E85B}" type="presParOf" srcId="{02645354-9B88-4D32-A322-38AF8A9B7ACA}" destId="{A9DC8CB8-A09D-4632-9524-9C67FE8E780A}" srcOrd="2" destOrd="0" presId="urn:microsoft.com/office/officeart/2005/8/layout/process1"/>
    <dgm:cxn modelId="{1309D7DE-DEA0-4C70-9626-C1ECEBC72732}" type="presParOf" srcId="{02645354-9B88-4D32-A322-38AF8A9B7ACA}" destId="{9B2C446E-FB75-4B86-8A73-E8A0D5700BAE}" srcOrd="3" destOrd="0" presId="urn:microsoft.com/office/officeart/2005/8/layout/process1"/>
    <dgm:cxn modelId="{4009DAB7-7231-42FC-96C1-ABE6049C9554}" type="presParOf" srcId="{9B2C446E-FB75-4B86-8A73-E8A0D5700BAE}" destId="{08AF8E4B-6B4D-4D8E-BDE8-2132F75D0212}" srcOrd="0" destOrd="0" presId="urn:microsoft.com/office/officeart/2005/8/layout/process1"/>
    <dgm:cxn modelId="{61CDBB92-F0F1-4E53-AFD6-CFD52E244028}" type="presParOf" srcId="{02645354-9B88-4D32-A322-38AF8A9B7ACA}" destId="{D4BE1661-D567-49F9-A8F1-7A795C794096}" srcOrd="4" destOrd="0" presId="urn:microsoft.com/office/officeart/2005/8/layout/process1"/>
    <dgm:cxn modelId="{D4FE5428-E1C0-4390-A683-82818E845C11}" type="presParOf" srcId="{02645354-9B88-4D32-A322-38AF8A9B7ACA}" destId="{18723A21-0852-483E-86A5-B2552E66A364}" srcOrd="5" destOrd="0" presId="urn:microsoft.com/office/officeart/2005/8/layout/process1"/>
    <dgm:cxn modelId="{90E423D9-1884-4494-9866-DE45A1BBB78E}" type="presParOf" srcId="{18723A21-0852-483E-86A5-B2552E66A364}" destId="{8FADE288-EBA6-4819-9EF2-40A970AAEF6B}" srcOrd="0" destOrd="0" presId="urn:microsoft.com/office/officeart/2005/8/layout/process1"/>
    <dgm:cxn modelId="{9AC6851C-6DA8-4FF7-B927-0CD4BFC732AB}" type="presParOf" srcId="{02645354-9B88-4D32-A322-38AF8A9B7ACA}" destId="{999373FF-601A-4B76-B1D1-2DA498413162}" srcOrd="6" destOrd="0" presId="urn:microsoft.com/office/officeart/2005/8/layout/process1"/>
    <dgm:cxn modelId="{3AB20705-18FB-48B6-9A43-E806FADF5C8B}" type="presParOf" srcId="{02645354-9B88-4D32-A322-38AF8A9B7ACA}" destId="{347DE041-21B9-4020-ABF4-0B8138F3D60B}" srcOrd="7" destOrd="0" presId="urn:microsoft.com/office/officeart/2005/8/layout/process1"/>
    <dgm:cxn modelId="{1EA7BAEE-3BE8-4FC2-8883-BFE140B9EB9F}" type="presParOf" srcId="{347DE041-21B9-4020-ABF4-0B8138F3D60B}" destId="{1E6009B4-5CE0-4EFF-8CC3-784E373F9C40}" srcOrd="0" destOrd="0" presId="urn:microsoft.com/office/officeart/2005/8/layout/process1"/>
    <dgm:cxn modelId="{AB485E8B-8DDC-44A9-9590-41B4699D7AC7}" type="presParOf" srcId="{02645354-9B88-4D32-A322-38AF8A9B7ACA}" destId="{0E7573E6-4F4E-41FE-9D0A-DE2396805A44}" srcOrd="8" destOrd="0" presId="urn:microsoft.com/office/officeart/2005/8/layout/process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69BDA41-B8DB-4C80-9BEA-A645FA78C616}" type="doc">
      <dgm:prSet loTypeId="urn:microsoft.com/office/officeart/2008/layout/VerticalAccentList" loCatId="list" qsTypeId="urn:microsoft.com/office/officeart/2005/8/quickstyle/3d3" qsCatId="3D" csTypeId="urn:microsoft.com/office/officeart/2005/8/colors/accent1_2" csCatId="accent1" phldr="1"/>
      <dgm:spPr/>
      <dgm:t>
        <a:bodyPr/>
        <a:lstStyle/>
        <a:p>
          <a:endParaRPr lang="ru-RU"/>
        </a:p>
      </dgm:t>
    </dgm:pt>
    <dgm:pt modelId="{25475690-7AF2-433B-89AE-1D7FD97306B3}">
      <dgm:prSet phldrT="[Текст]" custT="1"/>
      <dgm:spPr/>
      <dgm:t>
        <a:bodyPr/>
        <a:lstStyle/>
        <a:p>
          <a:r>
            <a:rPr lang="ru-RU" sz="1100" b="1" i="1" dirty="0">
              <a:latin typeface="Times New Roman" panose="02020603050405020304" pitchFamily="18" charset="0"/>
              <a:cs typeface="Times New Roman" panose="02020603050405020304" pitchFamily="18" charset="0"/>
            </a:rPr>
            <a:t>Функциональная</a:t>
          </a:r>
        </a:p>
      </dgm:t>
    </dgm:pt>
    <dgm:pt modelId="{9F334985-AF14-44A6-A166-6F4D86A08525}" type="parTrans" cxnId="{31E06979-68FA-4321-99C3-7DA885651241}">
      <dgm:prSet/>
      <dgm:spPr/>
      <dgm:t>
        <a:bodyPr/>
        <a:lstStyle/>
        <a:p>
          <a:endParaRPr lang="ru-RU"/>
        </a:p>
      </dgm:t>
    </dgm:pt>
    <dgm:pt modelId="{A9463C70-7135-46AF-8FC4-BAED8575734F}" type="sibTrans" cxnId="{31E06979-68FA-4321-99C3-7DA885651241}">
      <dgm:prSet/>
      <dgm:spPr/>
      <dgm:t>
        <a:bodyPr/>
        <a:lstStyle/>
        <a:p>
          <a:endParaRPr lang="ru-RU"/>
        </a:p>
      </dgm:t>
    </dgm:pt>
    <dgm:pt modelId="{0CD611BA-CCBE-4CF7-BE24-AD998085714F}">
      <dgm:prSet phldrT="[Текст]" custT="1"/>
      <dgm:spPr/>
      <dgm: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отражает направление средств бюджета на выполнение основных функций государства (раздел – подраздел – целевые статьи – виды расходов)</a:t>
          </a:r>
          <a:endParaRPr lang="ru-RU" sz="1100" dirty="0"/>
        </a:p>
      </dgm:t>
    </dgm:pt>
    <dgm:pt modelId="{781014CF-204C-43F1-B65C-87E695DA9761}" type="parTrans" cxnId="{6F42FD62-FA59-446C-9EC2-87003AEE7668}">
      <dgm:prSet/>
      <dgm:spPr/>
      <dgm:t>
        <a:bodyPr/>
        <a:lstStyle/>
        <a:p>
          <a:endParaRPr lang="ru-RU"/>
        </a:p>
      </dgm:t>
    </dgm:pt>
    <dgm:pt modelId="{34D9532A-2AE0-464A-948A-49627626DFE2}" type="sibTrans" cxnId="{6F42FD62-FA59-446C-9EC2-87003AEE7668}">
      <dgm:prSet/>
      <dgm:spPr/>
      <dgm:t>
        <a:bodyPr/>
        <a:lstStyle/>
        <a:p>
          <a:endParaRPr lang="ru-RU"/>
        </a:p>
      </dgm:t>
    </dgm:pt>
    <dgm:pt modelId="{0F99D296-4C0D-4DDE-8241-0515FDA8AA4E}">
      <dgm:prSet phldrT="[Текст]" custT="1"/>
      <dgm:spPr/>
      <dgm:t>
        <a:bodyPr/>
        <a:lstStyle/>
        <a:p>
          <a:r>
            <a:rPr lang="ru-RU" sz="1100" b="1" i="1" dirty="0">
              <a:latin typeface="Times New Roman" panose="02020603050405020304" pitchFamily="18" charset="0"/>
              <a:cs typeface="Times New Roman" panose="02020603050405020304" pitchFamily="18" charset="0"/>
            </a:rPr>
            <a:t>Ведомственная</a:t>
          </a:r>
        </a:p>
      </dgm:t>
    </dgm:pt>
    <dgm:pt modelId="{EE245BF5-C4C3-4957-BE12-BFCA31EDC167}" type="parTrans" cxnId="{DDC8AD35-5A8A-4BF9-AFCF-EAB938D2AF40}">
      <dgm:prSet/>
      <dgm:spPr/>
      <dgm:t>
        <a:bodyPr/>
        <a:lstStyle/>
        <a:p>
          <a:endParaRPr lang="ru-RU"/>
        </a:p>
      </dgm:t>
    </dgm:pt>
    <dgm:pt modelId="{78C7431B-AF9A-42A2-A9D2-EBE33B371209}" type="sibTrans" cxnId="{DDC8AD35-5A8A-4BF9-AFCF-EAB938D2AF40}">
      <dgm:prSet/>
      <dgm:spPr/>
      <dgm:t>
        <a:bodyPr/>
        <a:lstStyle/>
        <a:p>
          <a:endParaRPr lang="ru-RU"/>
        </a:p>
      </dgm:t>
    </dgm:pt>
    <dgm:pt modelId="{7B485F27-0119-40DA-8B57-EE16977D669F}">
      <dgm:prSet phldrT="[Текст]" custT="1"/>
      <dgm:spPr/>
      <dgm: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расходов бюджета непосредственно связана со структурой управления, она отображает группировку юридических лиц, получающих бюджетные средства (главные распорядители средств бюджета)</a:t>
          </a:r>
          <a:endParaRPr lang="ru-RU" sz="1100" dirty="0"/>
        </a:p>
      </dgm:t>
    </dgm:pt>
    <dgm:pt modelId="{65558C0E-18DC-483C-ACD5-7BB0CCFE35E6}" type="parTrans" cxnId="{DE40DF83-2DF7-43A2-8B0E-DB5973A17950}">
      <dgm:prSet/>
      <dgm:spPr/>
      <dgm:t>
        <a:bodyPr/>
        <a:lstStyle/>
        <a:p>
          <a:endParaRPr lang="ru-RU"/>
        </a:p>
      </dgm:t>
    </dgm:pt>
    <dgm:pt modelId="{16DB3FDA-ABD7-4286-959D-3C89A3590D81}" type="sibTrans" cxnId="{DE40DF83-2DF7-43A2-8B0E-DB5973A17950}">
      <dgm:prSet/>
      <dgm:spPr/>
      <dgm:t>
        <a:bodyPr/>
        <a:lstStyle/>
        <a:p>
          <a:endParaRPr lang="ru-RU"/>
        </a:p>
      </dgm:t>
    </dgm:pt>
    <dgm:pt modelId="{60F57616-9795-4DEA-AFAC-4F653996D0B0}">
      <dgm:prSet phldrT="[Текст]" custT="1"/>
      <dgm:spPr/>
      <dgm: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показывает деление расходов государства на текущие и капитальные, а так же на выплату заработной платы, на материальные затраты, на приобретение товаров и услуг (категория расходов – группы – предметные статьи – подстатьи)</a:t>
          </a:r>
          <a:endParaRPr lang="ru-RU" sz="1100" dirty="0"/>
        </a:p>
      </dgm:t>
    </dgm:pt>
    <dgm:pt modelId="{E768D3F4-91C2-4E20-964A-5AFC20F88C22}" type="parTrans" cxnId="{99ABACF1-33F5-4852-B48D-66DEB2AA2DA7}">
      <dgm:prSet/>
      <dgm:spPr/>
      <dgm:t>
        <a:bodyPr/>
        <a:lstStyle/>
        <a:p>
          <a:endParaRPr lang="ru-RU"/>
        </a:p>
      </dgm:t>
    </dgm:pt>
    <dgm:pt modelId="{A015B091-CD5F-476C-AAFF-DD33639479B9}" type="sibTrans" cxnId="{99ABACF1-33F5-4852-B48D-66DEB2AA2DA7}">
      <dgm:prSet/>
      <dgm:spPr/>
      <dgm:t>
        <a:bodyPr/>
        <a:lstStyle/>
        <a:p>
          <a:endParaRPr lang="ru-RU"/>
        </a:p>
      </dgm:t>
    </dgm:pt>
    <dgm:pt modelId="{D41B0D3B-5846-401B-8449-AAC71898FBCD}">
      <dgm:prSet phldrT="[Текст]" custT="1"/>
      <dgm:spPr/>
      <dgm:t>
        <a:bodyPr/>
        <a:lstStyle/>
        <a:p>
          <a:r>
            <a:rPr lang="ru-RU" sz="1100" b="1" i="1" dirty="0">
              <a:latin typeface="Times New Roman" panose="02020603050405020304" pitchFamily="18" charset="0"/>
              <a:cs typeface="Times New Roman" panose="02020603050405020304" pitchFamily="18" charset="0"/>
            </a:rPr>
            <a:t>Экономическая</a:t>
          </a:r>
        </a:p>
      </dgm:t>
    </dgm:pt>
    <dgm:pt modelId="{0C74C9B3-F405-4EFA-A874-1D7161BA3190}" type="sibTrans" cxnId="{9DD8F077-B2D0-48F0-8A3C-FA8C9893FAF3}">
      <dgm:prSet/>
      <dgm:spPr/>
      <dgm:t>
        <a:bodyPr/>
        <a:lstStyle/>
        <a:p>
          <a:endParaRPr lang="ru-RU"/>
        </a:p>
      </dgm:t>
    </dgm:pt>
    <dgm:pt modelId="{F008F03A-D731-43CF-A808-636FD8328700}" type="parTrans" cxnId="{9DD8F077-B2D0-48F0-8A3C-FA8C9893FAF3}">
      <dgm:prSet/>
      <dgm:spPr/>
      <dgm:t>
        <a:bodyPr/>
        <a:lstStyle/>
        <a:p>
          <a:endParaRPr lang="ru-RU"/>
        </a:p>
      </dgm:t>
    </dgm:pt>
    <dgm:pt modelId="{A754E0B5-9E07-4684-B1AE-E487951C3B61}" type="pres">
      <dgm:prSet presAssocID="{E69BDA41-B8DB-4C80-9BEA-A645FA78C616}" presName="Name0" presStyleCnt="0">
        <dgm:presLayoutVars>
          <dgm:chMax/>
          <dgm:chPref/>
          <dgm:dir/>
        </dgm:presLayoutVars>
      </dgm:prSet>
      <dgm:spPr/>
    </dgm:pt>
    <dgm:pt modelId="{0C11DCBC-83EC-4030-BE17-BA11EC65B12A}" type="pres">
      <dgm:prSet presAssocID="{25475690-7AF2-433B-89AE-1D7FD97306B3}" presName="parenttextcomposite" presStyleCnt="0"/>
      <dgm:spPr/>
    </dgm:pt>
    <dgm:pt modelId="{B2222DD3-F84C-4F7E-BF63-E48CA6A6765C}" type="pres">
      <dgm:prSet presAssocID="{25475690-7AF2-433B-89AE-1D7FD97306B3}" presName="parenttext" presStyleLbl="revTx" presStyleIdx="0" presStyleCnt="3" custScaleX="41955">
        <dgm:presLayoutVars>
          <dgm:chMax/>
          <dgm:chPref val="2"/>
          <dgm:bulletEnabled val="1"/>
        </dgm:presLayoutVars>
      </dgm:prSet>
      <dgm:spPr/>
    </dgm:pt>
    <dgm:pt modelId="{A0D5A12B-56FF-4793-AA1F-B855CD1B9FCC}" type="pres">
      <dgm:prSet presAssocID="{25475690-7AF2-433B-89AE-1D7FD97306B3}" presName="composite" presStyleCnt="0"/>
      <dgm:spPr/>
    </dgm:pt>
    <dgm:pt modelId="{C644B01D-314E-4E86-8306-E75A6A052380}" type="pres">
      <dgm:prSet presAssocID="{25475690-7AF2-433B-89AE-1D7FD97306B3}" presName="chevron1" presStyleLbl="alignNode1" presStyleIdx="0" presStyleCnt="21"/>
      <dgm:spPr/>
    </dgm:pt>
    <dgm:pt modelId="{CB56D89C-3156-4F32-B4FF-26D001FC69DC}" type="pres">
      <dgm:prSet presAssocID="{25475690-7AF2-433B-89AE-1D7FD97306B3}" presName="chevron2" presStyleLbl="alignNode1" presStyleIdx="1" presStyleCnt="21"/>
      <dgm:spPr/>
    </dgm:pt>
    <dgm:pt modelId="{276A1CE0-D7E8-4002-82A4-DB7B46AFF46D}" type="pres">
      <dgm:prSet presAssocID="{25475690-7AF2-433B-89AE-1D7FD97306B3}" presName="chevron3" presStyleLbl="alignNode1" presStyleIdx="2" presStyleCnt="21"/>
      <dgm:spPr/>
    </dgm:pt>
    <dgm:pt modelId="{3A31B260-48BE-45F7-8E6A-D384E944522C}" type="pres">
      <dgm:prSet presAssocID="{25475690-7AF2-433B-89AE-1D7FD97306B3}" presName="chevron4" presStyleLbl="alignNode1" presStyleIdx="3" presStyleCnt="21"/>
      <dgm:spPr/>
    </dgm:pt>
    <dgm:pt modelId="{D63729CB-6DCD-4F54-BE23-8568CAC04944}" type="pres">
      <dgm:prSet presAssocID="{25475690-7AF2-433B-89AE-1D7FD97306B3}" presName="chevron5" presStyleLbl="alignNode1" presStyleIdx="4" presStyleCnt="21"/>
      <dgm:spPr/>
    </dgm:pt>
    <dgm:pt modelId="{FEF317A5-6FF1-4535-B3A9-9BEDCF0FBD0B}" type="pres">
      <dgm:prSet presAssocID="{25475690-7AF2-433B-89AE-1D7FD97306B3}" presName="chevron6" presStyleLbl="alignNode1" presStyleIdx="5" presStyleCnt="21"/>
      <dgm:spPr/>
    </dgm:pt>
    <dgm:pt modelId="{AB25C235-DB72-4FDE-A2E1-01962E8398D2}" type="pres">
      <dgm:prSet presAssocID="{25475690-7AF2-433B-89AE-1D7FD97306B3}" presName="chevron7" presStyleLbl="alignNode1" presStyleIdx="6" presStyleCnt="21"/>
      <dgm:spPr/>
    </dgm:pt>
    <dgm:pt modelId="{80CA3520-3EC1-4027-BD96-1631F365A66D}" type="pres">
      <dgm:prSet presAssocID="{25475690-7AF2-433B-89AE-1D7FD97306B3}" presName="childtext" presStyleLbl="solidFgAcc1" presStyleIdx="0" presStyleCnt="3">
        <dgm:presLayoutVars>
          <dgm:chMax/>
          <dgm:chPref val="0"/>
          <dgm:bulletEnabled val="1"/>
        </dgm:presLayoutVars>
      </dgm:prSet>
      <dgm:spPr/>
    </dgm:pt>
    <dgm:pt modelId="{80E824F5-EC9F-44A8-BFA4-9028833901AD}" type="pres">
      <dgm:prSet presAssocID="{A9463C70-7135-46AF-8FC4-BAED8575734F}" presName="sibTrans" presStyleCnt="0"/>
      <dgm:spPr/>
    </dgm:pt>
    <dgm:pt modelId="{13A97E15-1726-49F0-A89C-4DA2DCC4EC6F}" type="pres">
      <dgm:prSet presAssocID="{0F99D296-4C0D-4DDE-8241-0515FDA8AA4E}" presName="parenttextcomposite" presStyleCnt="0"/>
      <dgm:spPr/>
    </dgm:pt>
    <dgm:pt modelId="{13D96E22-3581-4A69-82F2-9E7C05A71FC0}" type="pres">
      <dgm:prSet presAssocID="{0F99D296-4C0D-4DDE-8241-0515FDA8AA4E}" presName="parenttext" presStyleLbl="revTx" presStyleIdx="1" presStyleCnt="3">
        <dgm:presLayoutVars>
          <dgm:chMax/>
          <dgm:chPref val="2"/>
          <dgm:bulletEnabled val="1"/>
        </dgm:presLayoutVars>
      </dgm:prSet>
      <dgm:spPr/>
    </dgm:pt>
    <dgm:pt modelId="{6A07D0A8-E6DC-423B-8D12-4B2ABDD108B1}" type="pres">
      <dgm:prSet presAssocID="{0F99D296-4C0D-4DDE-8241-0515FDA8AA4E}" presName="composite" presStyleCnt="0"/>
      <dgm:spPr/>
    </dgm:pt>
    <dgm:pt modelId="{A1C035DD-604C-498C-8D50-206DDCF2F0A5}" type="pres">
      <dgm:prSet presAssocID="{0F99D296-4C0D-4DDE-8241-0515FDA8AA4E}" presName="chevron1" presStyleLbl="alignNode1" presStyleIdx="7" presStyleCnt="21"/>
      <dgm:spPr/>
    </dgm:pt>
    <dgm:pt modelId="{CB6A8321-EB8C-4937-B4E6-C58E422631D1}" type="pres">
      <dgm:prSet presAssocID="{0F99D296-4C0D-4DDE-8241-0515FDA8AA4E}" presName="chevron2" presStyleLbl="alignNode1" presStyleIdx="8" presStyleCnt="21"/>
      <dgm:spPr/>
    </dgm:pt>
    <dgm:pt modelId="{8CAED1FF-1E60-4FC3-A5E1-74944F01E8F3}" type="pres">
      <dgm:prSet presAssocID="{0F99D296-4C0D-4DDE-8241-0515FDA8AA4E}" presName="chevron3" presStyleLbl="alignNode1" presStyleIdx="9" presStyleCnt="21"/>
      <dgm:spPr/>
    </dgm:pt>
    <dgm:pt modelId="{C63D9744-1ECD-4798-AC91-46724BBBA11C}" type="pres">
      <dgm:prSet presAssocID="{0F99D296-4C0D-4DDE-8241-0515FDA8AA4E}" presName="chevron4" presStyleLbl="alignNode1" presStyleIdx="10" presStyleCnt="21"/>
      <dgm:spPr/>
    </dgm:pt>
    <dgm:pt modelId="{01C2F993-BA6C-4EF2-B7C6-A8370F3B5707}" type="pres">
      <dgm:prSet presAssocID="{0F99D296-4C0D-4DDE-8241-0515FDA8AA4E}" presName="chevron5" presStyleLbl="alignNode1" presStyleIdx="11" presStyleCnt="21"/>
      <dgm:spPr/>
    </dgm:pt>
    <dgm:pt modelId="{5D01962D-B3B0-49A8-89AC-6E719A186110}" type="pres">
      <dgm:prSet presAssocID="{0F99D296-4C0D-4DDE-8241-0515FDA8AA4E}" presName="chevron6" presStyleLbl="alignNode1" presStyleIdx="12" presStyleCnt="21"/>
      <dgm:spPr/>
    </dgm:pt>
    <dgm:pt modelId="{A4933AFD-786C-4EA3-8B21-55E0F74DCDF2}" type="pres">
      <dgm:prSet presAssocID="{0F99D296-4C0D-4DDE-8241-0515FDA8AA4E}" presName="chevron7" presStyleLbl="alignNode1" presStyleIdx="13" presStyleCnt="21"/>
      <dgm:spPr/>
    </dgm:pt>
    <dgm:pt modelId="{9E3389A7-21C0-449E-9DD3-1A71F4D0D826}" type="pres">
      <dgm:prSet presAssocID="{0F99D296-4C0D-4DDE-8241-0515FDA8AA4E}" presName="childtext" presStyleLbl="solidFgAcc1" presStyleIdx="1" presStyleCnt="3">
        <dgm:presLayoutVars>
          <dgm:chMax/>
          <dgm:chPref val="0"/>
          <dgm:bulletEnabled val="1"/>
        </dgm:presLayoutVars>
      </dgm:prSet>
      <dgm:spPr/>
    </dgm:pt>
    <dgm:pt modelId="{0E5195B8-89A1-46EA-9531-3DBC42263FD9}" type="pres">
      <dgm:prSet presAssocID="{78C7431B-AF9A-42A2-A9D2-EBE33B371209}" presName="sibTrans" presStyleCnt="0"/>
      <dgm:spPr/>
    </dgm:pt>
    <dgm:pt modelId="{5B269F2D-A75E-4BA8-B488-7ADC82A422EB}" type="pres">
      <dgm:prSet presAssocID="{D41B0D3B-5846-401B-8449-AAC71898FBCD}" presName="parenttextcomposite" presStyleCnt="0"/>
      <dgm:spPr/>
    </dgm:pt>
    <dgm:pt modelId="{E83DA414-3208-48C2-8C31-9A39E535DB2E}" type="pres">
      <dgm:prSet presAssocID="{D41B0D3B-5846-401B-8449-AAC71898FBCD}" presName="parenttext" presStyleLbl="revTx" presStyleIdx="2" presStyleCnt="3">
        <dgm:presLayoutVars>
          <dgm:chMax/>
          <dgm:chPref val="2"/>
          <dgm:bulletEnabled val="1"/>
        </dgm:presLayoutVars>
      </dgm:prSet>
      <dgm:spPr/>
    </dgm:pt>
    <dgm:pt modelId="{27BBFF10-C0DD-4DD7-B259-A7AC1C19FC7D}" type="pres">
      <dgm:prSet presAssocID="{D41B0D3B-5846-401B-8449-AAC71898FBCD}" presName="composite" presStyleCnt="0"/>
      <dgm:spPr/>
    </dgm:pt>
    <dgm:pt modelId="{006D4615-A653-4708-9025-D843AC16500E}" type="pres">
      <dgm:prSet presAssocID="{D41B0D3B-5846-401B-8449-AAC71898FBCD}" presName="chevron1" presStyleLbl="alignNode1" presStyleIdx="14" presStyleCnt="21"/>
      <dgm:spPr/>
    </dgm:pt>
    <dgm:pt modelId="{70187B3E-34D4-47B5-93C1-DFBDE9F91362}" type="pres">
      <dgm:prSet presAssocID="{D41B0D3B-5846-401B-8449-AAC71898FBCD}" presName="chevron2" presStyleLbl="alignNode1" presStyleIdx="15" presStyleCnt="21"/>
      <dgm:spPr/>
    </dgm:pt>
    <dgm:pt modelId="{9B74C934-B8D2-42D4-A955-4CB667478AB3}" type="pres">
      <dgm:prSet presAssocID="{D41B0D3B-5846-401B-8449-AAC71898FBCD}" presName="chevron3" presStyleLbl="alignNode1" presStyleIdx="16" presStyleCnt="21"/>
      <dgm:spPr/>
    </dgm:pt>
    <dgm:pt modelId="{7B6E65C6-8DBD-486C-9617-56707700E312}" type="pres">
      <dgm:prSet presAssocID="{D41B0D3B-5846-401B-8449-AAC71898FBCD}" presName="chevron4" presStyleLbl="alignNode1" presStyleIdx="17" presStyleCnt="21"/>
      <dgm:spPr/>
    </dgm:pt>
    <dgm:pt modelId="{0772FFFC-ADE6-4D77-908F-B0D3F6C39B8C}" type="pres">
      <dgm:prSet presAssocID="{D41B0D3B-5846-401B-8449-AAC71898FBCD}" presName="chevron5" presStyleLbl="alignNode1" presStyleIdx="18" presStyleCnt="21"/>
      <dgm:spPr/>
    </dgm:pt>
    <dgm:pt modelId="{07774D76-4446-4D56-B7E6-98B962C08450}" type="pres">
      <dgm:prSet presAssocID="{D41B0D3B-5846-401B-8449-AAC71898FBCD}" presName="chevron6" presStyleLbl="alignNode1" presStyleIdx="19" presStyleCnt="21"/>
      <dgm:spPr/>
    </dgm:pt>
    <dgm:pt modelId="{6C3C2952-F955-4907-A8BC-67A4405A2A4D}" type="pres">
      <dgm:prSet presAssocID="{D41B0D3B-5846-401B-8449-AAC71898FBCD}" presName="chevron7" presStyleLbl="alignNode1" presStyleIdx="20" presStyleCnt="21"/>
      <dgm:spPr/>
    </dgm:pt>
    <dgm:pt modelId="{4987D1A5-8642-4686-B49A-5C981B93853A}" type="pres">
      <dgm:prSet presAssocID="{D41B0D3B-5846-401B-8449-AAC71898FBCD}" presName="childtext" presStyleLbl="solidFgAcc1" presStyleIdx="2" presStyleCnt="3">
        <dgm:presLayoutVars>
          <dgm:chMax/>
          <dgm:chPref val="0"/>
          <dgm:bulletEnabled val="1"/>
        </dgm:presLayoutVars>
      </dgm:prSet>
      <dgm:spPr/>
    </dgm:pt>
  </dgm:ptLst>
  <dgm:cxnLst>
    <dgm:cxn modelId="{702FF801-D3F7-4662-B1EF-1E0E84015F5F}" type="presOf" srcId="{D41B0D3B-5846-401B-8449-AAC71898FBCD}" destId="{E83DA414-3208-48C2-8C31-9A39E535DB2E}" srcOrd="0" destOrd="0" presId="urn:microsoft.com/office/officeart/2008/layout/VerticalAccentList"/>
    <dgm:cxn modelId="{615CDA31-FA4C-48C2-89A1-21074C53F974}" type="presOf" srcId="{E69BDA41-B8DB-4C80-9BEA-A645FA78C616}" destId="{A754E0B5-9E07-4684-B1AE-E487951C3B61}" srcOrd="0" destOrd="0" presId="urn:microsoft.com/office/officeart/2008/layout/VerticalAccentList"/>
    <dgm:cxn modelId="{DDC8AD35-5A8A-4BF9-AFCF-EAB938D2AF40}" srcId="{E69BDA41-B8DB-4C80-9BEA-A645FA78C616}" destId="{0F99D296-4C0D-4DDE-8241-0515FDA8AA4E}" srcOrd="1" destOrd="0" parTransId="{EE245BF5-C4C3-4957-BE12-BFCA31EDC167}" sibTransId="{78C7431B-AF9A-42A2-A9D2-EBE33B371209}"/>
    <dgm:cxn modelId="{6F42FD62-FA59-446C-9EC2-87003AEE7668}" srcId="{25475690-7AF2-433B-89AE-1D7FD97306B3}" destId="{0CD611BA-CCBE-4CF7-BE24-AD998085714F}" srcOrd="0" destOrd="0" parTransId="{781014CF-204C-43F1-B65C-87E695DA9761}" sibTransId="{34D9532A-2AE0-464A-948A-49627626DFE2}"/>
    <dgm:cxn modelId="{9B2C9473-03A9-496A-9BD2-E04FA8F8BB6E}" type="presOf" srcId="{7B485F27-0119-40DA-8B57-EE16977D669F}" destId="{9E3389A7-21C0-449E-9DD3-1A71F4D0D826}" srcOrd="0" destOrd="0" presId="urn:microsoft.com/office/officeart/2008/layout/VerticalAccentList"/>
    <dgm:cxn modelId="{9DD8F077-B2D0-48F0-8A3C-FA8C9893FAF3}" srcId="{E69BDA41-B8DB-4C80-9BEA-A645FA78C616}" destId="{D41B0D3B-5846-401B-8449-AAC71898FBCD}" srcOrd="2" destOrd="0" parTransId="{F008F03A-D731-43CF-A808-636FD8328700}" sibTransId="{0C74C9B3-F405-4EFA-A874-1D7161BA3190}"/>
    <dgm:cxn modelId="{31E06979-68FA-4321-99C3-7DA885651241}" srcId="{E69BDA41-B8DB-4C80-9BEA-A645FA78C616}" destId="{25475690-7AF2-433B-89AE-1D7FD97306B3}" srcOrd="0" destOrd="0" parTransId="{9F334985-AF14-44A6-A166-6F4D86A08525}" sibTransId="{A9463C70-7135-46AF-8FC4-BAED8575734F}"/>
    <dgm:cxn modelId="{DE40DF83-2DF7-43A2-8B0E-DB5973A17950}" srcId="{0F99D296-4C0D-4DDE-8241-0515FDA8AA4E}" destId="{7B485F27-0119-40DA-8B57-EE16977D669F}" srcOrd="0" destOrd="0" parTransId="{65558C0E-18DC-483C-ACD5-7BB0CCFE35E6}" sibTransId="{16DB3FDA-ABD7-4286-959D-3C89A3590D81}"/>
    <dgm:cxn modelId="{6BB6AC8D-9B23-4346-BB3E-489E68003A6C}" type="presOf" srcId="{25475690-7AF2-433B-89AE-1D7FD97306B3}" destId="{B2222DD3-F84C-4F7E-BF63-E48CA6A6765C}" srcOrd="0" destOrd="0" presId="urn:microsoft.com/office/officeart/2008/layout/VerticalAccentList"/>
    <dgm:cxn modelId="{5780DFA2-BFC2-44AB-B9D9-1523FEFEB00B}" type="presOf" srcId="{0CD611BA-CCBE-4CF7-BE24-AD998085714F}" destId="{80CA3520-3EC1-4027-BD96-1631F365A66D}" srcOrd="0" destOrd="0" presId="urn:microsoft.com/office/officeart/2008/layout/VerticalAccentList"/>
    <dgm:cxn modelId="{C3F6F4BB-05ED-4960-A8CD-F4DA97FE4A17}" type="presOf" srcId="{0F99D296-4C0D-4DDE-8241-0515FDA8AA4E}" destId="{13D96E22-3581-4A69-82F2-9E7C05A71FC0}" srcOrd="0" destOrd="0" presId="urn:microsoft.com/office/officeart/2008/layout/VerticalAccentList"/>
    <dgm:cxn modelId="{35AE58E9-5C47-42CF-86C1-CCA7FA2F53B4}" type="presOf" srcId="{60F57616-9795-4DEA-AFAC-4F653996D0B0}" destId="{4987D1A5-8642-4686-B49A-5C981B93853A}" srcOrd="0" destOrd="0" presId="urn:microsoft.com/office/officeart/2008/layout/VerticalAccentList"/>
    <dgm:cxn modelId="{99ABACF1-33F5-4852-B48D-66DEB2AA2DA7}" srcId="{D41B0D3B-5846-401B-8449-AAC71898FBCD}" destId="{60F57616-9795-4DEA-AFAC-4F653996D0B0}" srcOrd="0" destOrd="0" parTransId="{E768D3F4-91C2-4E20-964A-5AFC20F88C22}" sibTransId="{A015B091-CD5F-476C-AAFF-DD33639479B9}"/>
    <dgm:cxn modelId="{4CD595D3-D95E-46BF-8187-A95E5B903A87}" type="presParOf" srcId="{A754E0B5-9E07-4684-B1AE-E487951C3B61}" destId="{0C11DCBC-83EC-4030-BE17-BA11EC65B12A}" srcOrd="0" destOrd="0" presId="urn:microsoft.com/office/officeart/2008/layout/VerticalAccentList"/>
    <dgm:cxn modelId="{848867E0-28CD-4B94-BD1D-490EF91ED24D}" type="presParOf" srcId="{0C11DCBC-83EC-4030-BE17-BA11EC65B12A}" destId="{B2222DD3-F84C-4F7E-BF63-E48CA6A6765C}" srcOrd="0" destOrd="0" presId="urn:microsoft.com/office/officeart/2008/layout/VerticalAccentList"/>
    <dgm:cxn modelId="{E73AFA81-EB30-462C-AA7C-96C5DF7785D8}" type="presParOf" srcId="{A754E0B5-9E07-4684-B1AE-E487951C3B61}" destId="{A0D5A12B-56FF-4793-AA1F-B855CD1B9FCC}" srcOrd="1" destOrd="0" presId="urn:microsoft.com/office/officeart/2008/layout/VerticalAccentList"/>
    <dgm:cxn modelId="{25003322-1342-4AFB-943E-2C455F9AF872}" type="presParOf" srcId="{A0D5A12B-56FF-4793-AA1F-B855CD1B9FCC}" destId="{C644B01D-314E-4E86-8306-E75A6A052380}" srcOrd="0" destOrd="0" presId="urn:microsoft.com/office/officeart/2008/layout/VerticalAccentList"/>
    <dgm:cxn modelId="{A7106DE0-CA28-40F1-9107-4A777C3EF1F7}" type="presParOf" srcId="{A0D5A12B-56FF-4793-AA1F-B855CD1B9FCC}" destId="{CB56D89C-3156-4F32-B4FF-26D001FC69DC}" srcOrd="1" destOrd="0" presId="urn:microsoft.com/office/officeart/2008/layout/VerticalAccentList"/>
    <dgm:cxn modelId="{45022ABB-5A46-4559-AB16-D50C54B1B69D}" type="presParOf" srcId="{A0D5A12B-56FF-4793-AA1F-B855CD1B9FCC}" destId="{276A1CE0-D7E8-4002-82A4-DB7B46AFF46D}" srcOrd="2" destOrd="0" presId="urn:microsoft.com/office/officeart/2008/layout/VerticalAccentList"/>
    <dgm:cxn modelId="{7FB789DD-E7DD-44A9-BC7F-6EFF311AB6CD}" type="presParOf" srcId="{A0D5A12B-56FF-4793-AA1F-B855CD1B9FCC}" destId="{3A31B260-48BE-45F7-8E6A-D384E944522C}" srcOrd="3" destOrd="0" presId="urn:microsoft.com/office/officeart/2008/layout/VerticalAccentList"/>
    <dgm:cxn modelId="{6EA414D2-E841-4D5E-9824-9583B7AC26F1}" type="presParOf" srcId="{A0D5A12B-56FF-4793-AA1F-B855CD1B9FCC}" destId="{D63729CB-6DCD-4F54-BE23-8568CAC04944}" srcOrd="4" destOrd="0" presId="urn:microsoft.com/office/officeart/2008/layout/VerticalAccentList"/>
    <dgm:cxn modelId="{79042388-3437-434E-BB39-ACF46F21A86F}" type="presParOf" srcId="{A0D5A12B-56FF-4793-AA1F-B855CD1B9FCC}" destId="{FEF317A5-6FF1-4535-B3A9-9BEDCF0FBD0B}" srcOrd="5" destOrd="0" presId="urn:microsoft.com/office/officeart/2008/layout/VerticalAccentList"/>
    <dgm:cxn modelId="{94E835B1-5BF4-470C-AB64-0C3E09F3B28E}" type="presParOf" srcId="{A0D5A12B-56FF-4793-AA1F-B855CD1B9FCC}" destId="{AB25C235-DB72-4FDE-A2E1-01962E8398D2}" srcOrd="6" destOrd="0" presId="urn:microsoft.com/office/officeart/2008/layout/VerticalAccentList"/>
    <dgm:cxn modelId="{8D3462E4-CFDE-4DF8-A9F7-2A83A1837FFC}" type="presParOf" srcId="{A0D5A12B-56FF-4793-AA1F-B855CD1B9FCC}" destId="{80CA3520-3EC1-4027-BD96-1631F365A66D}" srcOrd="7" destOrd="0" presId="urn:microsoft.com/office/officeart/2008/layout/VerticalAccentList"/>
    <dgm:cxn modelId="{DDB6C315-65E9-46D5-8BEB-C9D0997116E0}" type="presParOf" srcId="{A754E0B5-9E07-4684-B1AE-E487951C3B61}" destId="{80E824F5-EC9F-44A8-BFA4-9028833901AD}" srcOrd="2" destOrd="0" presId="urn:microsoft.com/office/officeart/2008/layout/VerticalAccentList"/>
    <dgm:cxn modelId="{3CB3C358-E402-4C81-8527-F1DF2271C22C}" type="presParOf" srcId="{A754E0B5-9E07-4684-B1AE-E487951C3B61}" destId="{13A97E15-1726-49F0-A89C-4DA2DCC4EC6F}" srcOrd="3" destOrd="0" presId="urn:microsoft.com/office/officeart/2008/layout/VerticalAccentList"/>
    <dgm:cxn modelId="{8D8CB45E-84BA-4A30-86B2-6DB20EECAF10}" type="presParOf" srcId="{13A97E15-1726-49F0-A89C-4DA2DCC4EC6F}" destId="{13D96E22-3581-4A69-82F2-9E7C05A71FC0}" srcOrd="0" destOrd="0" presId="urn:microsoft.com/office/officeart/2008/layout/VerticalAccentList"/>
    <dgm:cxn modelId="{1CD513C2-72F2-4ABB-BB87-8EED9B353EC0}" type="presParOf" srcId="{A754E0B5-9E07-4684-B1AE-E487951C3B61}" destId="{6A07D0A8-E6DC-423B-8D12-4B2ABDD108B1}" srcOrd="4" destOrd="0" presId="urn:microsoft.com/office/officeart/2008/layout/VerticalAccentList"/>
    <dgm:cxn modelId="{61EBF609-EC3E-4037-98A6-D818901BEAED}" type="presParOf" srcId="{6A07D0A8-E6DC-423B-8D12-4B2ABDD108B1}" destId="{A1C035DD-604C-498C-8D50-206DDCF2F0A5}" srcOrd="0" destOrd="0" presId="urn:microsoft.com/office/officeart/2008/layout/VerticalAccentList"/>
    <dgm:cxn modelId="{0FF1AA83-7EBE-4C50-A402-0441DA24F844}" type="presParOf" srcId="{6A07D0A8-E6DC-423B-8D12-4B2ABDD108B1}" destId="{CB6A8321-EB8C-4937-B4E6-C58E422631D1}" srcOrd="1" destOrd="0" presId="urn:microsoft.com/office/officeart/2008/layout/VerticalAccentList"/>
    <dgm:cxn modelId="{77584469-AA34-4117-A9A5-7B1B51CDA61B}" type="presParOf" srcId="{6A07D0A8-E6DC-423B-8D12-4B2ABDD108B1}" destId="{8CAED1FF-1E60-4FC3-A5E1-74944F01E8F3}" srcOrd="2" destOrd="0" presId="urn:microsoft.com/office/officeart/2008/layout/VerticalAccentList"/>
    <dgm:cxn modelId="{2DE63116-596A-4AE4-B2A0-168CC57BE72C}" type="presParOf" srcId="{6A07D0A8-E6DC-423B-8D12-4B2ABDD108B1}" destId="{C63D9744-1ECD-4798-AC91-46724BBBA11C}" srcOrd="3" destOrd="0" presId="urn:microsoft.com/office/officeart/2008/layout/VerticalAccentList"/>
    <dgm:cxn modelId="{2C23D921-9961-45DB-B3F4-A853C24AFDAE}" type="presParOf" srcId="{6A07D0A8-E6DC-423B-8D12-4B2ABDD108B1}" destId="{01C2F993-BA6C-4EF2-B7C6-A8370F3B5707}" srcOrd="4" destOrd="0" presId="urn:microsoft.com/office/officeart/2008/layout/VerticalAccentList"/>
    <dgm:cxn modelId="{77C4ED3C-D2E6-49A3-BAAE-736DF3A267D4}" type="presParOf" srcId="{6A07D0A8-E6DC-423B-8D12-4B2ABDD108B1}" destId="{5D01962D-B3B0-49A8-89AC-6E719A186110}" srcOrd="5" destOrd="0" presId="urn:microsoft.com/office/officeart/2008/layout/VerticalAccentList"/>
    <dgm:cxn modelId="{5AF8E2F0-E96B-41AF-B4F4-6E84C84BED39}" type="presParOf" srcId="{6A07D0A8-E6DC-423B-8D12-4B2ABDD108B1}" destId="{A4933AFD-786C-4EA3-8B21-55E0F74DCDF2}" srcOrd="6" destOrd="0" presId="urn:microsoft.com/office/officeart/2008/layout/VerticalAccentList"/>
    <dgm:cxn modelId="{229E98CF-E83B-4337-A685-4BD156D856B1}" type="presParOf" srcId="{6A07D0A8-E6DC-423B-8D12-4B2ABDD108B1}" destId="{9E3389A7-21C0-449E-9DD3-1A71F4D0D826}" srcOrd="7" destOrd="0" presId="urn:microsoft.com/office/officeart/2008/layout/VerticalAccentList"/>
    <dgm:cxn modelId="{844A33C2-D911-4455-8083-6DA17767CD68}" type="presParOf" srcId="{A754E0B5-9E07-4684-B1AE-E487951C3B61}" destId="{0E5195B8-89A1-46EA-9531-3DBC42263FD9}" srcOrd="5" destOrd="0" presId="urn:microsoft.com/office/officeart/2008/layout/VerticalAccentList"/>
    <dgm:cxn modelId="{AED10DD5-D7BF-422D-8EA1-FF1E11BCC033}" type="presParOf" srcId="{A754E0B5-9E07-4684-B1AE-E487951C3B61}" destId="{5B269F2D-A75E-4BA8-B488-7ADC82A422EB}" srcOrd="6" destOrd="0" presId="urn:microsoft.com/office/officeart/2008/layout/VerticalAccentList"/>
    <dgm:cxn modelId="{1E0596AB-C5DB-4D51-AD0E-1B22A30F95C0}" type="presParOf" srcId="{5B269F2D-A75E-4BA8-B488-7ADC82A422EB}" destId="{E83DA414-3208-48C2-8C31-9A39E535DB2E}" srcOrd="0" destOrd="0" presId="urn:microsoft.com/office/officeart/2008/layout/VerticalAccentList"/>
    <dgm:cxn modelId="{691DF8FD-2089-4499-8153-47335B413C24}" type="presParOf" srcId="{A754E0B5-9E07-4684-B1AE-E487951C3B61}" destId="{27BBFF10-C0DD-4DD7-B259-A7AC1C19FC7D}" srcOrd="7" destOrd="0" presId="urn:microsoft.com/office/officeart/2008/layout/VerticalAccentList"/>
    <dgm:cxn modelId="{E45BE572-A5B4-4328-8E59-0DF541CE85B2}" type="presParOf" srcId="{27BBFF10-C0DD-4DD7-B259-A7AC1C19FC7D}" destId="{006D4615-A653-4708-9025-D843AC16500E}" srcOrd="0" destOrd="0" presId="urn:microsoft.com/office/officeart/2008/layout/VerticalAccentList"/>
    <dgm:cxn modelId="{D3664227-175F-47CE-993C-4CA0CB0FF369}" type="presParOf" srcId="{27BBFF10-C0DD-4DD7-B259-A7AC1C19FC7D}" destId="{70187B3E-34D4-47B5-93C1-DFBDE9F91362}" srcOrd="1" destOrd="0" presId="urn:microsoft.com/office/officeart/2008/layout/VerticalAccentList"/>
    <dgm:cxn modelId="{7261FD1A-F763-4FA3-8B46-C5609F3354B9}" type="presParOf" srcId="{27BBFF10-C0DD-4DD7-B259-A7AC1C19FC7D}" destId="{9B74C934-B8D2-42D4-A955-4CB667478AB3}" srcOrd="2" destOrd="0" presId="urn:microsoft.com/office/officeart/2008/layout/VerticalAccentList"/>
    <dgm:cxn modelId="{4F6A00D2-8800-48BF-B912-0B5870100684}" type="presParOf" srcId="{27BBFF10-C0DD-4DD7-B259-A7AC1C19FC7D}" destId="{7B6E65C6-8DBD-486C-9617-56707700E312}" srcOrd="3" destOrd="0" presId="urn:microsoft.com/office/officeart/2008/layout/VerticalAccentList"/>
    <dgm:cxn modelId="{948ADD8C-DA90-46FE-95EB-DF077DCD3C92}" type="presParOf" srcId="{27BBFF10-C0DD-4DD7-B259-A7AC1C19FC7D}" destId="{0772FFFC-ADE6-4D77-908F-B0D3F6C39B8C}" srcOrd="4" destOrd="0" presId="urn:microsoft.com/office/officeart/2008/layout/VerticalAccentList"/>
    <dgm:cxn modelId="{7D8A5088-CF74-4DC1-8C52-2B737C50CB73}" type="presParOf" srcId="{27BBFF10-C0DD-4DD7-B259-A7AC1C19FC7D}" destId="{07774D76-4446-4D56-B7E6-98B962C08450}" srcOrd="5" destOrd="0" presId="urn:microsoft.com/office/officeart/2008/layout/VerticalAccentList"/>
    <dgm:cxn modelId="{D6DEA5A2-B112-4317-8D56-0B061EA1BF31}" type="presParOf" srcId="{27BBFF10-C0DD-4DD7-B259-A7AC1C19FC7D}" destId="{6C3C2952-F955-4907-A8BC-67A4405A2A4D}" srcOrd="6" destOrd="0" presId="urn:microsoft.com/office/officeart/2008/layout/VerticalAccentList"/>
    <dgm:cxn modelId="{FF847631-2624-465C-8288-0CA7866D335E}" type="presParOf" srcId="{27BBFF10-C0DD-4DD7-B259-A7AC1C19FC7D}" destId="{4987D1A5-8642-4686-B49A-5C981B93853A}" srcOrd="7" destOrd="0" presId="urn:microsoft.com/office/officeart/2008/layout/VerticalAccentList"/>
  </dgm:cxnLst>
  <dgm:bg>
    <a:solidFill>
      <a:srgbClr val="FFFF66"/>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93D43BE-BC91-486B-8469-AE5BD8C9AA9E}" type="doc">
      <dgm:prSet loTypeId="urn:microsoft.com/office/officeart/2005/8/layout/vProcess5" loCatId="process" qsTypeId="urn:microsoft.com/office/officeart/2005/8/quickstyle/3d2#8" qsCatId="3D" csTypeId="urn:microsoft.com/office/officeart/2005/8/colors/accent5_5" csCatId="accent5" phldr="1"/>
      <dgm:spPr/>
      <dgm:t>
        <a:bodyPr/>
        <a:lstStyle/>
        <a:p>
          <a:endParaRPr lang="ru-RU"/>
        </a:p>
      </dgm:t>
    </dgm:pt>
    <dgm:pt modelId="{14B3A9B8-327B-4EE4-BA74-DB58ED9C370D}">
      <dgm:prSet phldrT="[Текст]" custT="1"/>
      <dgm:spPr>
        <a:solidFill>
          <a:schemeClr val="tx2">
            <a:lumMod val="20000"/>
            <a:lumOff val="80000"/>
          </a:schemeClr>
        </a:solidFill>
      </dgm:spPr>
      <dgm:t>
        <a:bodyPr/>
        <a:lstStyle/>
        <a:p>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Расходные обязательства – это возникающие на основе закона, иного нормативного правового акта, договора или соглашения обязанности публично-правового образования или действующего от его имени бюджетного учреждения предоставить физическому или юридическому лицу, иному публично-правовому образованию средства из соответствующего бюджета.</a:t>
          </a:r>
        </a:p>
      </dgm:t>
    </dgm:pt>
    <dgm:pt modelId="{0555B1E6-B4E5-4F91-8C7E-2C25097FBA87}" type="parTrans" cxnId="{C0248932-126E-4BD3-B432-46808F510108}">
      <dgm:prSet/>
      <dgm:spPr/>
      <dgm:t>
        <a:bodyPr/>
        <a:lstStyle/>
        <a:p>
          <a:endParaRPr lang="ru-RU"/>
        </a:p>
      </dgm:t>
    </dgm:pt>
    <dgm:pt modelId="{EC634636-F4BD-4EB3-83FE-568B3F3B1E25}" type="sibTrans" cxnId="{C0248932-126E-4BD3-B432-46808F510108}">
      <dgm:prSet/>
      <dgm:spPr>
        <a:solidFill>
          <a:schemeClr val="tx2">
            <a:lumMod val="20000"/>
            <a:lumOff val="80000"/>
            <a:alpha val="90000"/>
          </a:schemeClr>
        </a:solidFill>
      </dgm:spPr>
      <dgm:t>
        <a:bodyPr/>
        <a:lstStyle/>
        <a:p>
          <a:endParaRPr lang="ru-RU"/>
        </a:p>
      </dgm:t>
    </dgm:pt>
    <dgm:pt modelId="{1FBE5DB4-8CAB-4217-AA12-A3481EC46CE4}">
      <dgm:prSet custT="1"/>
      <dgm:spPr>
        <a:solidFill>
          <a:schemeClr val="tx2">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Публичные – возникающие на основе закона, иного нормативного правового акта публично-правового образования перед физическим или юридическим лицом, иным публично – правовым образованием, подлежащее исполнению в установленном соответствующим законом, иным нормативным правовым актом размере или имеющие установленный законом, актом порядок его определения</a:t>
          </a:r>
        </a:p>
      </dgm:t>
    </dgm:pt>
    <dgm:pt modelId="{59442E30-F1AE-4F82-944C-2A8AF9FFA167}" type="parTrans" cxnId="{A5B53D92-5638-410B-82F7-CEDABC5238E9}">
      <dgm:prSet/>
      <dgm:spPr/>
      <dgm:t>
        <a:bodyPr/>
        <a:lstStyle/>
        <a:p>
          <a:endParaRPr lang="ru-RU"/>
        </a:p>
      </dgm:t>
    </dgm:pt>
    <dgm:pt modelId="{083B24E8-363E-4711-806F-A346B8BBE677}" type="sibTrans" cxnId="{A5B53D92-5638-410B-82F7-CEDABC5238E9}">
      <dgm:prSet/>
      <dgm:spPr>
        <a:solidFill>
          <a:schemeClr val="tx2">
            <a:lumMod val="20000"/>
            <a:lumOff val="80000"/>
            <a:alpha val="50000"/>
          </a:schemeClr>
        </a:solidFill>
      </dgm:spPr>
      <dgm:t>
        <a:bodyPr/>
        <a:lstStyle/>
        <a:p>
          <a:endParaRPr lang="ru-RU"/>
        </a:p>
      </dgm:t>
    </dgm:pt>
    <dgm:pt modelId="{6F0A3A8B-670B-40D8-9F36-F0DD39B746DD}">
      <dgm:prSet custT="1"/>
      <dgm:spPr>
        <a:solidFill>
          <a:schemeClr val="tx2">
            <a:lumMod val="20000"/>
            <a:lumOff val="8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Публичные нормативные –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индексации</a:t>
          </a:r>
        </a:p>
      </dgm:t>
    </dgm:pt>
    <dgm:pt modelId="{15CAF9C0-6117-4CAF-89F3-CD78938D85D6}" type="parTrans" cxnId="{36C092B5-E3C7-414B-8C76-A1AE23DFC924}">
      <dgm:prSet/>
      <dgm:spPr/>
      <dgm:t>
        <a:bodyPr/>
        <a:lstStyle/>
        <a:p>
          <a:endParaRPr lang="ru-RU"/>
        </a:p>
      </dgm:t>
    </dgm:pt>
    <dgm:pt modelId="{1E544581-33F8-4000-BB9C-8BD09D75E743}" type="sibTrans" cxnId="{36C092B5-E3C7-414B-8C76-A1AE23DFC924}">
      <dgm:prSet/>
      <dgm:spPr/>
      <dgm:t>
        <a:bodyPr/>
        <a:lstStyle/>
        <a:p>
          <a:endParaRPr lang="ru-RU"/>
        </a:p>
      </dgm:t>
    </dgm:pt>
    <dgm:pt modelId="{A932A220-8512-4EAB-A02D-7D1D3B63EE26}" type="pres">
      <dgm:prSet presAssocID="{993D43BE-BC91-486B-8469-AE5BD8C9AA9E}" presName="outerComposite" presStyleCnt="0">
        <dgm:presLayoutVars>
          <dgm:chMax val="5"/>
          <dgm:dir/>
          <dgm:resizeHandles val="exact"/>
        </dgm:presLayoutVars>
      </dgm:prSet>
      <dgm:spPr/>
    </dgm:pt>
    <dgm:pt modelId="{C9DAF765-9CC9-42BA-BB3C-619E57557DC4}" type="pres">
      <dgm:prSet presAssocID="{993D43BE-BC91-486B-8469-AE5BD8C9AA9E}" presName="dummyMaxCanvas" presStyleCnt="0">
        <dgm:presLayoutVars/>
      </dgm:prSet>
      <dgm:spPr/>
    </dgm:pt>
    <dgm:pt modelId="{E3B1E380-647C-4A10-8836-9FEF7CBC8A93}" type="pres">
      <dgm:prSet presAssocID="{993D43BE-BC91-486B-8469-AE5BD8C9AA9E}" presName="ThreeNodes_1" presStyleLbl="node1" presStyleIdx="0" presStyleCnt="3">
        <dgm:presLayoutVars>
          <dgm:bulletEnabled val="1"/>
        </dgm:presLayoutVars>
      </dgm:prSet>
      <dgm:spPr/>
    </dgm:pt>
    <dgm:pt modelId="{98865195-48EA-45BA-A4E7-CF1490C0EC9E}" type="pres">
      <dgm:prSet presAssocID="{993D43BE-BC91-486B-8469-AE5BD8C9AA9E}" presName="ThreeNodes_2" presStyleLbl="node1" presStyleIdx="1" presStyleCnt="3">
        <dgm:presLayoutVars>
          <dgm:bulletEnabled val="1"/>
        </dgm:presLayoutVars>
      </dgm:prSet>
      <dgm:spPr/>
    </dgm:pt>
    <dgm:pt modelId="{857477AA-6D65-458E-8FEA-BE776109D7CA}" type="pres">
      <dgm:prSet presAssocID="{993D43BE-BC91-486B-8469-AE5BD8C9AA9E}" presName="ThreeNodes_3" presStyleLbl="node1" presStyleIdx="2" presStyleCnt="3">
        <dgm:presLayoutVars>
          <dgm:bulletEnabled val="1"/>
        </dgm:presLayoutVars>
      </dgm:prSet>
      <dgm:spPr/>
    </dgm:pt>
    <dgm:pt modelId="{DBA2A3CC-5E0B-4311-A45D-3311C0D1D590}" type="pres">
      <dgm:prSet presAssocID="{993D43BE-BC91-486B-8469-AE5BD8C9AA9E}" presName="ThreeConn_1-2" presStyleLbl="fgAccFollowNode1" presStyleIdx="0" presStyleCnt="2" custScaleY="100000">
        <dgm:presLayoutVars>
          <dgm:bulletEnabled val="1"/>
        </dgm:presLayoutVars>
      </dgm:prSet>
      <dgm:spPr/>
    </dgm:pt>
    <dgm:pt modelId="{FFA866D2-099A-47EA-8E1D-63EEEDE9FD89}" type="pres">
      <dgm:prSet presAssocID="{993D43BE-BC91-486B-8469-AE5BD8C9AA9E}" presName="ThreeConn_2-3" presStyleLbl="fgAccFollowNode1" presStyleIdx="1" presStyleCnt="2">
        <dgm:presLayoutVars>
          <dgm:bulletEnabled val="1"/>
        </dgm:presLayoutVars>
      </dgm:prSet>
      <dgm:spPr/>
    </dgm:pt>
    <dgm:pt modelId="{C83E6901-A1D0-44B8-AC3D-BE7653D28AB4}" type="pres">
      <dgm:prSet presAssocID="{993D43BE-BC91-486B-8469-AE5BD8C9AA9E}" presName="ThreeNodes_1_text" presStyleLbl="node1" presStyleIdx="2" presStyleCnt="3">
        <dgm:presLayoutVars>
          <dgm:bulletEnabled val="1"/>
        </dgm:presLayoutVars>
      </dgm:prSet>
      <dgm:spPr/>
    </dgm:pt>
    <dgm:pt modelId="{15B59020-7F55-4FED-BF18-813035B639ED}" type="pres">
      <dgm:prSet presAssocID="{993D43BE-BC91-486B-8469-AE5BD8C9AA9E}" presName="ThreeNodes_2_text" presStyleLbl="node1" presStyleIdx="2" presStyleCnt="3">
        <dgm:presLayoutVars>
          <dgm:bulletEnabled val="1"/>
        </dgm:presLayoutVars>
      </dgm:prSet>
      <dgm:spPr/>
    </dgm:pt>
    <dgm:pt modelId="{0C55048D-12B6-48AC-BE75-D156C78D1594}" type="pres">
      <dgm:prSet presAssocID="{993D43BE-BC91-486B-8469-AE5BD8C9AA9E}" presName="ThreeNodes_3_text" presStyleLbl="node1" presStyleIdx="2" presStyleCnt="3">
        <dgm:presLayoutVars>
          <dgm:bulletEnabled val="1"/>
        </dgm:presLayoutVars>
      </dgm:prSet>
      <dgm:spPr/>
    </dgm:pt>
  </dgm:ptLst>
  <dgm:cxnLst>
    <dgm:cxn modelId="{71B31602-53CD-41A8-B7EA-905031CBE034}" type="presOf" srcId="{1FBE5DB4-8CAB-4217-AA12-A3481EC46CE4}" destId="{98865195-48EA-45BA-A4E7-CF1490C0EC9E}" srcOrd="0" destOrd="0" presId="urn:microsoft.com/office/officeart/2005/8/layout/vProcess5"/>
    <dgm:cxn modelId="{98E89B05-4086-473D-B0CB-26A5A45F90FD}" type="presOf" srcId="{1FBE5DB4-8CAB-4217-AA12-A3481EC46CE4}" destId="{15B59020-7F55-4FED-BF18-813035B639ED}" srcOrd="1" destOrd="0" presId="urn:microsoft.com/office/officeart/2005/8/layout/vProcess5"/>
    <dgm:cxn modelId="{6F4D3B1E-EAF4-4E48-8E0F-6A8A06BD8778}" type="presOf" srcId="{EC634636-F4BD-4EB3-83FE-568B3F3B1E25}" destId="{DBA2A3CC-5E0B-4311-A45D-3311C0D1D590}" srcOrd="0" destOrd="0" presId="urn:microsoft.com/office/officeart/2005/8/layout/vProcess5"/>
    <dgm:cxn modelId="{A30ED82B-518F-47D1-A9BD-233CB11B47CC}" type="presOf" srcId="{993D43BE-BC91-486B-8469-AE5BD8C9AA9E}" destId="{A932A220-8512-4EAB-A02D-7D1D3B63EE26}" srcOrd="0" destOrd="0" presId="urn:microsoft.com/office/officeart/2005/8/layout/vProcess5"/>
    <dgm:cxn modelId="{C0248932-126E-4BD3-B432-46808F510108}" srcId="{993D43BE-BC91-486B-8469-AE5BD8C9AA9E}" destId="{14B3A9B8-327B-4EE4-BA74-DB58ED9C370D}" srcOrd="0" destOrd="0" parTransId="{0555B1E6-B4E5-4F91-8C7E-2C25097FBA87}" sibTransId="{EC634636-F4BD-4EB3-83FE-568B3F3B1E25}"/>
    <dgm:cxn modelId="{4484FB3A-76C8-4971-A362-746C6C63DD7C}" type="presOf" srcId="{6F0A3A8B-670B-40D8-9F36-F0DD39B746DD}" destId="{857477AA-6D65-458E-8FEA-BE776109D7CA}" srcOrd="0" destOrd="0" presId="urn:microsoft.com/office/officeart/2005/8/layout/vProcess5"/>
    <dgm:cxn modelId="{A5B53D92-5638-410B-82F7-CEDABC5238E9}" srcId="{993D43BE-BC91-486B-8469-AE5BD8C9AA9E}" destId="{1FBE5DB4-8CAB-4217-AA12-A3481EC46CE4}" srcOrd="1" destOrd="0" parTransId="{59442E30-F1AE-4F82-944C-2A8AF9FFA167}" sibTransId="{083B24E8-363E-4711-806F-A346B8BBE677}"/>
    <dgm:cxn modelId="{36C092B5-E3C7-414B-8C76-A1AE23DFC924}" srcId="{993D43BE-BC91-486B-8469-AE5BD8C9AA9E}" destId="{6F0A3A8B-670B-40D8-9F36-F0DD39B746DD}" srcOrd="2" destOrd="0" parTransId="{15CAF9C0-6117-4CAF-89F3-CD78938D85D6}" sibTransId="{1E544581-33F8-4000-BB9C-8BD09D75E743}"/>
    <dgm:cxn modelId="{A829EEBF-5736-40E6-B151-B9FC1879A2D5}" type="presOf" srcId="{14B3A9B8-327B-4EE4-BA74-DB58ED9C370D}" destId="{E3B1E380-647C-4A10-8836-9FEF7CBC8A93}" srcOrd="0" destOrd="0" presId="urn:microsoft.com/office/officeart/2005/8/layout/vProcess5"/>
    <dgm:cxn modelId="{3B6FE6DF-D043-4EFC-B119-FA85063FE94C}" type="presOf" srcId="{14B3A9B8-327B-4EE4-BA74-DB58ED9C370D}" destId="{C83E6901-A1D0-44B8-AC3D-BE7653D28AB4}" srcOrd="1" destOrd="0" presId="urn:microsoft.com/office/officeart/2005/8/layout/vProcess5"/>
    <dgm:cxn modelId="{487E09E3-7E5D-45B4-B23F-0702885DF938}" type="presOf" srcId="{083B24E8-363E-4711-806F-A346B8BBE677}" destId="{FFA866D2-099A-47EA-8E1D-63EEEDE9FD89}" srcOrd="0" destOrd="0" presId="urn:microsoft.com/office/officeart/2005/8/layout/vProcess5"/>
    <dgm:cxn modelId="{2E9A72FD-A950-415F-80F0-740B4597086B}" type="presOf" srcId="{6F0A3A8B-670B-40D8-9F36-F0DD39B746DD}" destId="{0C55048D-12B6-48AC-BE75-D156C78D1594}" srcOrd="1" destOrd="0" presId="urn:microsoft.com/office/officeart/2005/8/layout/vProcess5"/>
    <dgm:cxn modelId="{01454D01-EAED-4C73-962A-A29B905B3DDB}" type="presParOf" srcId="{A932A220-8512-4EAB-A02D-7D1D3B63EE26}" destId="{C9DAF765-9CC9-42BA-BB3C-619E57557DC4}" srcOrd="0" destOrd="0" presId="urn:microsoft.com/office/officeart/2005/8/layout/vProcess5"/>
    <dgm:cxn modelId="{550BD3D1-2907-431D-B38E-D032EA79D8C2}" type="presParOf" srcId="{A932A220-8512-4EAB-A02D-7D1D3B63EE26}" destId="{E3B1E380-647C-4A10-8836-9FEF7CBC8A93}" srcOrd="1" destOrd="0" presId="urn:microsoft.com/office/officeart/2005/8/layout/vProcess5"/>
    <dgm:cxn modelId="{E27A5EFC-7565-4DCA-86D3-981AE9516E96}" type="presParOf" srcId="{A932A220-8512-4EAB-A02D-7D1D3B63EE26}" destId="{98865195-48EA-45BA-A4E7-CF1490C0EC9E}" srcOrd="2" destOrd="0" presId="urn:microsoft.com/office/officeart/2005/8/layout/vProcess5"/>
    <dgm:cxn modelId="{12C40580-7240-4848-82C0-7A8F5E5D5A9B}" type="presParOf" srcId="{A932A220-8512-4EAB-A02D-7D1D3B63EE26}" destId="{857477AA-6D65-458E-8FEA-BE776109D7CA}" srcOrd="3" destOrd="0" presId="urn:microsoft.com/office/officeart/2005/8/layout/vProcess5"/>
    <dgm:cxn modelId="{A4BEC05C-8F64-4312-BC26-2374E4F0C003}" type="presParOf" srcId="{A932A220-8512-4EAB-A02D-7D1D3B63EE26}" destId="{DBA2A3CC-5E0B-4311-A45D-3311C0D1D590}" srcOrd="4" destOrd="0" presId="urn:microsoft.com/office/officeart/2005/8/layout/vProcess5"/>
    <dgm:cxn modelId="{2CEE09CD-DDE3-42CB-A69B-7C7C22978E00}" type="presParOf" srcId="{A932A220-8512-4EAB-A02D-7D1D3B63EE26}" destId="{FFA866D2-099A-47EA-8E1D-63EEEDE9FD89}" srcOrd="5" destOrd="0" presId="urn:microsoft.com/office/officeart/2005/8/layout/vProcess5"/>
    <dgm:cxn modelId="{03873CB9-D7A7-4B6A-9F62-8C31025D6B46}" type="presParOf" srcId="{A932A220-8512-4EAB-A02D-7D1D3B63EE26}" destId="{C83E6901-A1D0-44B8-AC3D-BE7653D28AB4}" srcOrd="6" destOrd="0" presId="urn:microsoft.com/office/officeart/2005/8/layout/vProcess5"/>
    <dgm:cxn modelId="{61162453-9491-47B3-A24F-470EE8A89312}" type="presParOf" srcId="{A932A220-8512-4EAB-A02D-7D1D3B63EE26}" destId="{15B59020-7F55-4FED-BF18-813035B639ED}" srcOrd="7" destOrd="0" presId="urn:microsoft.com/office/officeart/2005/8/layout/vProcess5"/>
    <dgm:cxn modelId="{40C39B20-B6E6-427E-8012-A040AB136833}" type="presParOf" srcId="{A932A220-8512-4EAB-A02D-7D1D3B63EE26}" destId="{0C55048D-12B6-48AC-BE75-D156C78D1594}" srcOrd="8" destOrd="0" presId="urn:microsoft.com/office/officeart/2005/8/layout/vProcess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CAD6EF3-AE15-462A-8A58-77EE8C0D1CE0}" type="doc">
      <dgm:prSet loTypeId="urn:microsoft.com/office/officeart/2005/8/layout/vList4#3" loCatId="list" qsTypeId="urn:microsoft.com/office/officeart/2005/8/quickstyle/3d1" qsCatId="3D" csTypeId="urn:microsoft.com/office/officeart/2005/8/colors/colorful5"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EB643A06-3258-47E2-A8C3-F85728B34B9D}">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gm:t>
    </dgm:pt>
    <dgm:pt modelId="{8E303F75-C2CF-4B8C-B88D-6588B3F1110A}" type="parTrans" cxnId="{B4F5E1ED-FF37-4756-BFDE-3C72180AB694}">
      <dgm:prSet/>
      <dgm:spPr/>
      <dgm:t>
        <a:bodyPr/>
        <a:lstStyle/>
        <a:p>
          <a:endParaRPr lang="ru-RU"/>
        </a:p>
      </dgm:t>
    </dgm:pt>
    <dgm:pt modelId="{F6F5513B-AE51-4B17-B945-7B25141CC6D9}" type="sibTrans" cxnId="{B4F5E1ED-FF37-4756-BFDE-3C72180AB694}">
      <dgm:prSet/>
      <dgm:spPr/>
      <dgm:t>
        <a:bodyPr/>
        <a:lstStyle/>
        <a:p>
          <a:endParaRPr lang="ru-RU"/>
        </a:p>
      </dgm:t>
    </dgm:pt>
    <dgm:pt modelId="{22E7C970-5F73-418F-8E6C-2F0123C5603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gm:t>
    </dgm:pt>
    <dgm:pt modelId="{01DD7FB7-E192-4BA0-BC20-05073F4D8800}" type="parTrans" cxnId="{52463ABD-2D74-4E95-A1BC-5157BD1AD9B3}">
      <dgm:prSet/>
      <dgm:spPr/>
      <dgm:t>
        <a:bodyPr/>
        <a:lstStyle/>
        <a:p>
          <a:endParaRPr lang="ru-RU"/>
        </a:p>
      </dgm:t>
    </dgm:pt>
    <dgm:pt modelId="{7B5830BC-E52B-4816-83C8-5C86308230F4}" type="sibTrans" cxnId="{52463ABD-2D74-4E95-A1BC-5157BD1AD9B3}">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3" custLinFactNeighborY="-12335"/>
      <dgm:spPr/>
    </dgm:pt>
    <dgm:pt modelId="{4A28D44B-59B4-4BAF-AE16-B750027C3E65}" type="pres">
      <dgm:prSet presAssocID="{EB55EDB9-ED44-4D5B-B3CF-D4093000EBCA}" presName="img" presStyleLbl="fgImgPlace1" presStyleIdx="0" presStyleCnt="3"/>
      <dgm:spPr>
        <a:blipFill rotWithShape="1">
          <a:blip xmlns:r="http://schemas.openxmlformats.org/officeDocument/2006/relationships" r:embed="rId1"/>
          <a:srcRect/>
          <a:stretch>
            <a:fillRect l="-4000" r="-4000"/>
          </a:stretch>
        </a:blipFill>
      </dgm:spPr>
    </dgm:pt>
    <dgm:pt modelId="{3E282226-6273-4218-B49B-E10D8C52377A}" type="pres">
      <dgm:prSet presAssocID="{EB55EDB9-ED44-4D5B-B3CF-D4093000EBCA}" presName="text" presStyleLbl="node1" presStyleIdx="0" presStyleCnt="3">
        <dgm:presLayoutVars>
          <dgm:bulletEnabled val="1"/>
        </dgm:presLayoutVars>
      </dgm:prSet>
      <dgm:spPr/>
    </dgm:pt>
    <dgm:pt modelId="{05DBBE33-F46F-424F-9292-0F16FD3F7014}" type="pres">
      <dgm:prSet presAssocID="{057FAC0C-4BB4-4EFF-A0A7-0C6EE94604C8}" presName="spacer" presStyleCnt="0"/>
      <dgm:spPr/>
    </dgm:pt>
    <dgm:pt modelId="{4382517C-934E-495B-922F-D82281894C71}" type="pres">
      <dgm:prSet presAssocID="{EB643A06-3258-47E2-A8C3-F85728B34B9D}" presName="comp" presStyleCnt="0"/>
      <dgm:spPr/>
    </dgm:pt>
    <dgm:pt modelId="{0AB21FF5-8F08-46F1-8B37-2517F52075C7}" type="pres">
      <dgm:prSet presAssocID="{EB643A06-3258-47E2-A8C3-F85728B34B9D}" presName="box" presStyleLbl="node1" presStyleIdx="1" presStyleCnt="3"/>
      <dgm:spPr/>
    </dgm:pt>
    <dgm:pt modelId="{B5F04078-5A11-4303-AEF2-4F24B6F962B2}" type="pres">
      <dgm:prSet presAssocID="{EB643A06-3258-47E2-A8C3-F85728B34B9D}" presName="img" presStyleLbl="fgImgPlace1" presStyleIdx="1" presStyleCnt="3"/>
      <dgm:spPr>
        <a:blipFill rotWithShape="1">
          <a:blip xmlns:r="http://schemas.openxmlformats.org/officeDocument/2006/relationships" r:embed="rId2"/>
          <a:srcRect/>
          <a:stretch>
            <a:fillRect l="-81000" r="-81000"/>
          </a:stretch>
        </a:blipFill>
      </dgm:spPr>
    </dgm:pt>
    <dgm:pt modelId="{00AB784A-2293-4ED5-927D-1CEF614CB917}" type="pres">
      <dgm:prSet presAssocID="{EB643A06-3258-47E2-A8C3-F85728B34B9D}" presName="text" presStyleLbl="node1" presStyleIdx="1" presStyleCnt="3">
        <dgm:presLayoutVars>
          <dgm:bulletEnabled val="1"/>
        </dgm:presLayoutVars>
      </dgm:prSet>
      <dgm:spPr/>
    </dgm:pt>
    <dgm:pt modelId="{C49DC6A6-07E1-43BF-BFA8-4FCC142FE26C}" type="pres">
      <dgm:prSet presAssocID="{F6F5513B-AE51-4B17-B945-7B25141CC6D9}" presName="spacer" presStyleCnt="0"/>
      <dgm:spPr/>
    </dgm:pt>
    <dgm:pt modelId="{0487B327-EDA7-4079-9B98-36A66B858373}" type="pres">
      <dgm:prSet presAssocID="{22E7C970-5F73-418F-8E6C-2F0123C5603A}" presName="comp" presStyleCnt="0"/>
      <dgm:spPr/>
    </dgm:pt>
    <dgm:pt modelId="{A850B829-1AC6-4556-8DAA-03E7338C3FDC}" type="pres">
      <dgm:prSet presAssocID="{22E7C970-5F73-418F-8E6C-2F0123C5603A}" presName="box" presStyleLbl="node1" presStyleIdx="2" presStyleCnt="3"/>
      <dgm:spPr/>
    </dgm:pt>
    <dgm:pt modelId="{5004CECD-921B-4932-B5CF-775418F5BDDB}" type="pres">
      <dgm:prSet presAssocID="{22E7C970-5F73-418F-8E6C-2F0123C5603A}" presName="img" presStyleLbl="fgImgPlace1" presStyleIdx="2" presStyleCnt="3"/>
      <dgm:spPr>
        <a:blipFill rotWithShape="1">
          <a:blip xmlns:r="http://schemas.openxmlformats.org/officeDocument/2006/relationships" r:embed="rId3"/>
          <a:srcRect/>
          <a:stretch>
            <a:fillRect l="-48000" r="-48000"/>
          </a:stretch>
        </a:blipFill>
      </dgm:spPr>
    </dgm:pt>
    <dgm:pt modelId="{A430A2A1-6662-4B0D-8026-FC6A34235D66}" type="pres">
      <dgm:prSet presAssocID="{22E7C970-5F73-418F-8E6C-2F0123C5603A}" presName="text" presStyleLbl="node1" presStyleIdx="2" presStyleCnt="3">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30C2B11-CC79-4CD7-B6A9-37433A7C522F}" type="presOf" srcId="{22E7C970-5F73-418F-8E6C-2F0123C5603A}" destId="{A430A2A1-6662-4B0D-8026-FC6A34235D66}" srcOrd="1" destOrd="0" presId="urn:microsoft.com/office/officeart/2005/8/layout/vList4#3"/>
    <dgm:cxn modelId="{FBA08764-27DD-435C-A44D-0CA8E6E8F0C2}" type="presOf" srcId="{EB643A06-3258-47E2-A8C3-F85728B34B9D}" destId="{0AB21FF5-8F08-46F1-8B37-2517F52075C7}" srcOrd="0" destOrd="0" presId="urn:microsoft.com/office/officeart/2005/8/layout/vList4#3"/>
    <dgm:cxn modelId="{A4AF9466-573D-44C6-BA42-60E6A2A8172D}" type="presOf" srcId="{EB643A06-3258-47E2-A8C3-F85728B34B9D}" destId="{00AB784A-2293-4ED5-927D-1CEF614CB917}" srcOrd="1" destOrd="0" presId="urn:microsoft.com/office/officeart/2005/8/layout/vList4#3"/>
    <dgm:cxn modelId="{3FB48F94-50D2-44B2-A5F1-C18E923AF298}" type="presOf" srcId="{DCAD6EF3-AE15-462A-8A58-77EE8C0D1CE0}" destId="{ACA09EAC-6AE7-4A3C-BEBD-1851D25A3305}" srcOrd="0" destOrd="0" presId="urn:microsoft.com/office/officeart/2005/8/layout/vList4#3"/>
    <dgm:cxn modelId="{1AA738B5-23BB-4248-9E0E-1826D9F96F47}" type="presOf" srcId="{EB55EDB9-ED44-4D5B-B3CF-D4093000EBCA}" destId="{AACE0114-EF41-4BA1-996F-6B3F555C1D06}" srcOrd="0" destOrd="0" presId="urn:microsoft.com/office/officeart/2005/8/layout/vList4#3"/>
    <dgm:cxn modelId="{52463ABD-2D74-4E95-A1BC-5157BD1AD9B3}" srcId="{DCAD6EF3-AE15-462A-8A58-77EE8C0D1CE0}" destId="{22E7C970-5F73-418F-8E6C-2F0123C5603A}" srcOrd="2" destOrd="0" parTransId="{01DD7FB7-E192-4BA0-BC20-05073F4D8800}" sibTransId="{7B5830BC-E52B-4816-83C8-5C86308230F4}"/>
    <dgm:cxn modelId="{3DBBA1CB-64D7-48F8-8DD5-68648EC5AEA0}" type="presOf" srcId="{EB55EDB9-ED44-4D5B-B3CF-D4093000EBCA}" destId="{3E282226-6273-4218-B49B-E10D8C52377A}" srcOrd="1" destOrd="0" presId="urn:microsoft.com/office/officeart/2005/8/layout/vList4#3"/>
    <dgm:cxn modelId="{B4F5E1ED-FF37-4756-BFDE-3C72180AB694}" srcId="{DCAD6EF3-AE15-462A-8A58-77EE8C0D1CE0}" destId="{EB643A06-3258-47E2-A8C3-F85728B34B9D}" srcOrd="1" destOrd="0" parTransId="{8E303F75-C2CF-4B8C-B88D-6588B3F1110A}" sibTransId="{F6F5513B-AE51-4B17-B945-7B25141CC6D9}"/>
    <dgm:cxn modelId="{8DAED5EF-7FE7-4102-B406-F49A2B1F4F0B}" type="presOf" srcId="{22E7C970-5F73-418F-8E6C-2F0123C5603A}" destId="{A850B829-1AC6-4556-8DAA-03E7338C3FDC}" srcOrd="0" destOrd="0" presId="urn:microsoft.com/office/officeart/2005/8/layout/vList4#3"/>
    <dgm:cxn modelId="{F0D5B87F-D312-4515-9330-3E990E21D0E2}" type="presParOf" srcId="{ACA09EAC-6AE7-4A3C-BEBD-1851D25A3305}" destId="{A8650958-E627-4460-87B3-367F8E6B81F6}" srcOrd="0" destOrd="0" presId="urn:microsoft.com/office/officeart/2005/8/layout/vList4#3"/>
    <dgm:cxn modelId="{E64EE54B-C2BB-40C1-A94A-2D1EF764376E}" type="presParOf" srcId="{A8650958-E627-4460-87B3-367F8E6B81F6}" destId="{AACE0114-EF41-4BA1-996F-6B3F555C1D06}" srcOrd="0" destOrd="0" presId="urn:microsoft.com/office/officeart/2005/8/layout/vList4#3"/>
    <dgm:cxn modelId="{1F50978F-7935-4747-AA01-932852B07C70}" type="presParOf" srcId="{A8650958-E627-4460-87B3-367F8E6B81F6}" destId="{4A28D44B-59B4-4BAF-AE16-B750027C3E65}" srcOrd="1" destOrd="0" presId="urn:microsoft.com/office/officeart/2005/8/layout/vList4#3"/>
    <dgm:cxn modelId="{D5958435-C701-4B61-8AE9-8100AB538B87}" type="presParOf" srcId="{A8650958-E627-4460-87B3-367F8E6B81F6}" destId="{3E282226-6273-4218-B49B-E10D8C52377A}" srcOrd="2" destOrd="0" presId="urn:microsoft.com/office/officeart/2005/8/layout/vList4#3"/>
    <dgm:cxn modelId="{C2CA9D0E-8021-4BAF-A9DB-CEB6FBFB9993}" type="presParOf" srcId="{ACA09EAC-6AE7-4A3C-BEBD-1851D25A3305}" destId="{05DBBE33-F46F-424F-9292-0F16FD3F7014}" srcOrd="1" destOrd="0" presId="urn:microsoft.com/office/officeart/2005/8/layout/vList4#3"/>
    <dgm:cxn modelId="{641D76E6-8AD5-400A-8437-2DC3800024A2}" type="presParOf" srcId="{ACA09EAC-6AE7-4A3C-BEBD-1851D25A3305}" destId="{4382517C-934E-495B-922F-D82281894C71}" srcOrd="2" destOrd="0" presId="urn:microsoft.com/office/officeart/2005/8/layout/vList4#3"/>
    <dgm:cxn modelId="{5BB7EC29-A6DB-49DC-A8F5-ECC240B80103}" type="presParOf" srcId="{4382517C-934E-495B-922F-D82281894C71}" destId="{0AB21FF5-8F08-46F1-8B37-2517F52075C7}" srcOrd="0" destOrd="0" presId="urn:microsoft.com/office/officeart/2005/8/layout/vList4#3"/>
    <dgm:cxn modelId="{855C3523-CCC6-47BE-B147-5BE89A624D17}" type="presParOf" srcId="{4382517C-934E-495B-922F-D82281894C71}" destId="{B5F04078-5A11-4303-AEF2-4F24B6F962B2}" srcOrd="1" destOrd="0" presId="urn:microsoft.com/office/officeart/2005/8/layout/vList4#3"/>
    <dgm:cxn modelId="{CD475CFD-81BF-43EF-908D-0A94F5247686}" type="presParOf" srcId="{4382517C-934E-495B-922F-D82281894C71}" destId="{00AB784A-2293-4ED5-927D-1CEF614CB917}" srcOrd="2" destOrd="0" presId="urn:microsoft.com/office/officeart/2005/8/layout/vList4#3"/>
    <dgm:cxn modelId="{AA9EC05C-476D-41F1-82A6-EF91F30E1034}" type="presParOf" srcId="{ACA09EAC-6AE7-4A3C-BEBD-1851D25A3305}" destId="{C49DC6A6-07E1-43BF-BFA8-4FCC142FE26C}" srcOrd="3" destOrd="0" presId="urn:microsoft.com/office/officeart/2005/8/layout/vList4#3"/>
    <dgm:cxn modelId="{76821CB2-D59E-4362-985D-B539BA3EE6E4}" type="presParOf" srcId="{ACA09EAC-6AE7-4A3C-BEBD-1851D25A3305}" destId="{0487B327-EDA7-4079-9B98-36A66B858373}" srcOrd="4" destOrd="0" presId="urn:microsoft.com/office/officeart/2005/8/layout/vList4#3"/>
    <dgm:cxn modelId="{F2B1BBB9-9DAF-4977-81FF-1171D2DE3295}" type="presParOf" srcId="{0487B327-EDA7-4079-9B98-36A66B858373}" destId="{A850B829-1AC6-4556-8DAA-03E7338C3FDC}" srcOrd="0" destOrd="0" presId="urn:microsoft.com/office/officeart/2005/8/layout/vList4#3"/>
    <dgm:cxn modelId="{3E572D2A-7DE1-4B87-8212-EA3CDA0F72FD}" type="presParOf" srcId="{0487B327-EDA7-4079-9B98-36A66B858373}" destId="{5004CECD-921B-4932-B5CF-775418F5BDDB}" srcOrd="1" destOrd="0" presId="urn:microsoft.com/office/officeart/2005/8/layout/vList4#3"/>
    <dgm:cxn modelId="{E63EC699-2591-4055-BC06-39C1BAFCED07}" type="presParOf" srcId="{0487B327-EDA7-4079-9B98-36A66B858373}" destId="{A430A2A1-6662-4B0D-8026-FC6A34235D66}" srcOrd="2" destOrd="0" presId="urn:microsoft.com/office/officeart/2005/8/layout/vList4#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CAD6EF3-AE15-462A-8A58-77EE8C0D1CE0}" type="doc">
      <dgm:prSet loTypeId="urn:microsoft.com/office/officeart/2005/8/layout/vList4#5" loCatId="list" qsTypeId="urn:microsoft.com/office/officeart/2005/8/quickstyle/3d1" qsCatId="3D" csTypeId="urn:microsoft.com/office/officeart/2005/8/colors/colorful5"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EB643A06-3258-47E2-A8C3-F85728B34B9D}">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gm:t>
    </dgm:pt>
    <dgm:pt modelId="{8E303F75-C2CF-4B8C-B88D-6588B3F1110A}" type="parTrans" cxnId="{B4F5E1ED-FF37-4756-BFDE-3C72180AB694}">
      <dgm:prSet/>
      <dgm:spPr/>
      <dgm:t>
        <a:bodyPr/>
        <a:lstStyle/>
        <a:p>
          <a:endParaRPr lang="ru-RU"/>
        </a:p>
      </dgm:t>
    </dgm:pt>
    <dgm:pt modelId="{F6F5513B-AE51-4B17-B945-7B25141CC6D9}" type="sibTrans" cxnId="{B4F5E1ED-FF37-4756-BFDE-3C72180AB694}">
      <dgm:prSet/>
      <dgm:spPr/>
      <dgm:t>
        <a:bodyPr/>
        <a:lstStyle/>
        <a:p>
          <a:endParaRPr lang="ru-RU"/>
        </a:p>
      </dgm:t>
    </dgm:pt>
    <dgm:pt modelId="{22E7C970-5F73-418F-8E6C-2F0123C5603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gm:t>
    </dgm:pt>
    <dgm:pt modelId="{01DD7FB7-E192-4BA0-BC20-05073F4D8800}" type="parTrans" cxnId="{52463ABD-2D74-4E95-A1BC-5157BD1AD9B3}">
      <dgm:prSet/>
      <dgm:spPr/>
      <dgm:t>
        <a:bodyPr/>
        <a:lstStyle/>
        <a:p>
          <a:endParaRPr lang="ru-RU"/>
        </a:p>
      </dgm:t>
    </dgm:pt>
    <dgm:pt modelId="{7B5830BC-E52B-4816-83C8-5C86308230F4}" type="sibTrans" cxnId="{52463ABD-2D74-4E95-A1BC-5157BD1AD9B3}">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3"/>
      <dgm:spPr/>
    </dgm:pt>
    <dgm:pt modelId="{4A28D44B-59B4-4BAF-AE16-B750027C3E65}" type="pres">
      <dgm:prSet presAssocID="{EB55EDB9-ED44-4D5B-B3CF-D4093000EBCA}" presName="img" presStyleLbl="fgImgPlace1" presStyleIdx="0" presStyleCnt="3"/>
      <dgm:spPr>
        <a:blipFill rotWithShape="1">
          <a:blip xmlns:r="http://schemas.openxmlformats.org/officeDocument/2006/relationships" r:embed="rId1"/>
          <a:srcRect/>
          <a:stretch>
            <a:fillRect l="-73000" r="-73000"/>
          </a:stretch>
        </a:blipFill>
      </dgm:spPr>
    </dgm:pt>
    <dgm:pt modelId="{3E282226-6273-4218-B49B-E10D8C52377A}" type="pres">
      <dgm:prSet presAssocID="{EB55EDB9-ED44-4D5B-B3CF-D4093000EBCA}" presName="text" presStyleLbl="node1" presStyleIdx="0" presStyleCnt="3">
        <dgm:presLayoutVars>
          <dgm:bulletEnabled val="1"/>
        </dgm:presLayoutVars>
      </dgm:prSet>
      <dgm:spPr/>
    </dgm:pt>
    <dgm:pt modelId="{05DBBE33-F46F-424F-9292-0F16FD3F7014}" type="pres">
      <dgm:prSet presAssocID="{057FAC0C-4BB4-4EFF-A0A7-0C6EE94604C8}" presName="spacer" presStyleCnt="0"/>
      <dgm:spPr/>
    </dgm:pt>
    <dgm:pt modelId="{4382517C-934E-495B-922F-D82281894C71}" type="pres">
      <dgm:prSet presAssocID="{EB643A06-3258-47E2-A8C3-F85728B34B9D}" presName="comp" presStyleCnt="0"/>
      <dgm:spPr/>
    </dgm:pt>
    <dgm:pt modelId="{0AB21FF5-8F08-46F1-8B37-2517F52075C7}" type="pres">
      <dgm:prSet presAssocID="{EB643A06-3258-47E2-A8C3-F85728B34B9D}" presName="box" presStyleLbl="node1" presStyleIdx="1" presStyleCnt="3"/>
      <dgm:spPr/>
    </dgm:pt>
    <dgm:pt modelId="{B5F04078-5A11-4303-AEF2-4F24B6F962B2}" type="pres">
      <dgm:prSet presAssocID="{EB643A06-3258-47E2-A8C3-F85728B34B9D}" presName="img" presStyleLbl="fgImgPlace1" presStyleIdx="1" presStyleCnt="3"/>
      <dgm:spPr>
        <a:blipFill rotWithShape="1">
          <a:blip xmlns:r="http://schemas.openxmlformats.org/officeDocument/2006/relationships" r:embed="rId2"/>
          <a:srcRect/>
          <a:stretch>
            <a:fillRect l="-22000" r="-22000"/>
          </a:stretch>
        </a:blipFill>
      </dgm:spPr>
    </dgm:pt>
    <dgm:pt modelId="{00AB784A-2293-4ED5-927D-1CEF614CB917}" type="pres">
      <dgm:prSet presAssocID="{EB643A06-3258-47E2-A8C3-F85728B34B9D}" presName="text" presStyleLbl="node1" presStyleIdx="1" presStyleCnt="3">
        <dgm:presLayoutVars>
          <dgm:bulletEnabled val="1"/>
        </dgm:presLayoutVars>
      </dgm:prSet>
      <dgm:spPr/>
    </dgm:pt>
    <dgm:pt modelId="{C49DC6A6-07E1-43BF-BFA8-4FCC142FE26C}" type="pres">
      <dgm:prSet presAssocID="{F6F5513B-AE51-4B17-B945-7B25141CC6D9}" presName="spacer" presStyleCnt="0"/>
      <dgm:spPr/>
    </dgm:pt>
    <dgm:pt modelId="{0487B327-EDA7-4079-9B98-36A66B858373}" type="pres">
      <dgm:prSet presAssocID="{22E7C970-5F73-418F-8E6C-2F0123C5603A}" presName="comp" presStyleCnt="0"/>
      <dgm:spPr/>
    </dgm:pt>
    <dgm:pt modelId="{A850B829-1AC6-4556-8DAA-03E7338C3FDC}" type="pres">
      <dgm:prSet presAssocID="{22E7C970-5F73-418F-8E6C-2F0123C5603A}" presName="box" presStyleLbl="node1" presStyleIdx="2" presStyleCnt="3"/>
      <dgm:spPr/>
    </dgm:pt>
    <dgm:pt modelId="{5004CECD-921B-4932-B5CF-775418F5BDDB}" type="pres">
      <dgm:prSet presAssocID="{22E7C970-5F73-418F-8E6C-2F0123C5603A}" presName="img" presStyleLbl="fgImgPlace1" presStyleIdx="2" presStyleCnt="3"/>
      <dgm:spPr>
        <a:blipFill rotWithShape="1">
          <a:blip xmlns:r="http://schemas.openxmlformats.org/officeDocument/2006/relationships" r:embed="rId3"/>
          <a:srcRect/>
          <a:stretch>
            <a:fillRect l="-22000" r="-22000"/>
          </a:stretch>
        </a:blipFill>
      </dgm:spPr>
    </dgm:pt>
    <dgm:pt modelId="{A430A2A1-6662-4B0D-8026-FC6A34235D66}" type="pres">
      <dgm:prSet presAssocID="{22E7C970-5F73-418F-8E6C-2F0123C5603A}" presName="text" presStyleLbl="node1" presStyleIdx="2" presStyleCnt="3">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30C2B11-CC79-4CD7-B6A9-37433A7C522F}" type="presOf" srcId="{22E7C970-5F73-418F-8E6C-2F0123C5603A}" destId="{A430A2A1-6662-4B0D-8026-FC6A34235D66}" srcOrd="1" destOrd="0" presId="urn:microsoft.com/office/officeart/2005/8/layout/vList4#5"/>
    <dgm:cxn modelId="{FBA08764-27DD-435C-A44D-0CA8E6E8F0C2}" type="presOf" srcId="{EB643A06-3258-47E2-A8C3-F85728B34B9D}" destId="{0AB21FF5-8F08-46F1-8B37-2517F52075C7}" srcOrd="0" destOrd="0" presId="urn:microsoft.com/office/officeart/2005/8/layout/vList4#5"/>
    <dgm:cxn modelId="{A4AF9466-573D-44C6-BA42-60E6A2A8172D}" type="presOf" srcId="{EB643A06-3258-47E2-A8C3-F85728B34B9D}" destId="{00AB784A-2293-4ED5-927D-1CEF614CB917}" srcOrd="1" destOrd="0" presId="urn:microsoft.com/office/officeart/2005/8/layout/vList4#5"/>
    <dgm:cxn modelId="{3FB48F94-50D2-44B2-A5F1-C18E923AF298}" type="presOf" srcId="{DCAD6EF3-AE15-462A-8A58-77EE8C0D1CE0}" destId="{ACA09EAC-6AE7-4A3C-BEBD-1851D25A3305}" srcOrd="0" destOrd="0" presId="urn:microsoft.com/office/officeart/2005/8/layout/vList4#5"/>
    <dgm:cxn modelId="{1AA738B5-23BB-4248-9E0E-1826D9F96F47}" type="presOf" srcId="{EB55EDB9-ED44-4D5B-B3CF-D4093000EBCA}" destId="{AACE0114-EF41-4BA1-996F-6B3F555C1D06}" srcOrd="0" destOrd="0" presId="urn:microsoft.com/office/officeart/2005/8/layout/vList4#5"/>
    <dgm:cxn modelId="{52463ABD-2D74-4E95-A1BC-5157BD1AD9B3}" srcId="{DCAD6EF3-AE15-462A-8A58-77EE8C0D1CE0}" destId="{22E7C970-5F73-418F-8E6C-2F0123C5603A}" srcOrd="2" destOrd="0" parTransId="{01DD7FB7-E192-4BA0-BC20-05073F4D8800}" sibTransId="{7B5830BC-E52B-4816-83C8-5C86308230F4}"/>
    <dgm:cxn modelId="{3DBBA1CB-64D7-48F8-8DD5-68648EC5AEA0}" type="presOf" srcId="{EB55EDB9-ED44-4D5B-B3CF-D4093000EBCA}" destId="{3E282226-6273-4218-B49B-E10D8C52377A}" srcOrd="1" destOrd="0" presId="urn:microsoft.com/office/officeart/2005/8/layout/vList4#5"/>
    <dgm:cxn modelId="{B4F5E1ED-FF37-4756-BFDE-3C72180AB694}" srcId="{DCAD6EF3-AE15-462A-8A58-77EE8C0D1CE0}" destId="{EB643A06-3258-47E2-A8C3-F85728B34B9D}" srcOrd="1" destOrd="0" parTransId="{8E303F75-C2CF-4B8C-B88D-6588B3F1110A}" sibTransId="{F6F5513B-AE51-4B17-B945-7B25141CC6D9}"/>
    <dgm:cxn modelId="{8DAED5EF-7FE7-4102-B406-F49A2B1F4F0B}" type="presOf" srcId="{22E7C970-5F73-418F-8E6C-2F0123C5603A}" destId="{A850B829-1AC6-4556-8DAA-03E7338C3FDC}" srcOrd="0" destOrd="0" presId="urn:microsoft.com/office/officeart/2005/8/layout/vList4#5"/>
    <dgm:cxn modelId="{F0D5B87F-D312-4515-9330-3E990E21D0E2}" type="presParOf" srcId="{ACA09EAC-6AE7-4A3C-BEBD-1851D25A3305}" destId="{A8650958-E627-4460-87B3-367F8E6B81F6}" srcOrd="0" destOrd="0" presId="urn:microsoft.com/office/officeart/2005/8/layout/vList4#5"/>
    <dgm:cxn modelId="{E64EE54B-C2BB-40C1-A94A-2D1EF764376E}" type="presParOf" srcId="{A8650958-E627-4460-87B3-367F8E6B81F6}" destId="{AACE0114-EF41-4BA1-996F-6B3F555C1D06}" srcOrd="0" destOrd="0" presId="urn:microsoft.com/office/officeart/2005/8/layout/vList4#5"/>
    <dgm:cxn modelId="{1F50978F-7935-4747-AA01-932852B07C70}" type="presParOf" srcId="{A8650958-E627-4460-87B3-367F8E6B81F6}" destId="{4A28D44B-59B4-4BAF-AE16-B750027C3E65}" srcOrd="1" destOrd="0" presId="urn:microsoft.com/office/officeart/2005/8/layout/vList4#5"/>
    <dgm:cxn modelId="{D5958435-C701-4B61-8AE9-8100AB538B87}" type="presParOf" srcId="{A8650958-E627-4460-87B3-367F8E6B81F6}" destId="{3E282226-6273-4218-B49B-E10D8C52377A}" srcOrd="2" destOrd="0" presId="urn:microsoft.com/office/officeart/2005/8/layout/vList4#5"/>
    <dgm:cxn modelId="{C2CA9D0E-8021-4BAF-A9DB-CEB6FBFB9993}" type="presParOf" srcId="{ACA09EAC-6AE7-4A3C-BEBD-1851D25A3305}" destId="{05DBBE33-F46F-424F-9292-0F16FD3F7014}" srcOrd="1" destOrd="0" presId="urn:microsoft.com/office/officeart/2005/8/layout/vList4#5"/>
    <dgm:cxn modelId="{641D76E6-8AD5-400A-8437-2DC3800024A2}" type="presParOf" srcId="{ACA09EAC-6AE7-4A3C-BEBD-1851D25A3305}" destId="{4382517C-934E-495B-922F-D82281894C71}" srcOrd="2" destOrd="0" presId="urn:microsoft.com/office/officeart/2005/8/layout/vList4#5"/>
    <dgm:cxn modelId="{5BB7EC29-A6DB-49DC-A8F5-ECC240B80103}" type="presParOf" srcId="{4382517C-934E-495B-922F-D82281894C71}" destId="{0AB21FF5-8F08-46F1-8B37-2517F52075C7}" srcOrd="0" destOrd="0" presId="urn:microsoft.com/office/officeart/2005/8/layout/vList4#5"/>
    <dgm:cxn modelId="{855C3523-CCC6-47BE-B147-5BE89A624D17}" type="presParOf" srcId="{4382517C-934E-495B-922F-D82281894C71}" destId="{B5F04078-5A11-4303-AEF2-4F24B6F962B2}" srcOrd="1" destOrd="0" presId="urn:microsoft.com/office/officeart/2005/8/layout/vList4#5"/>
    <dgm:cxn modelId="{CD475CFD-81BF-43EF-908D-0A94F5247686}" type="presParOf" srcId="{4382517C-934E-495B-922F-D82281894C71}" destId="{00AB784A-2293-4ED5-927D-1CEF614CB917}" srcOrd="2" destOrd="0" presId="urn:microsoft.com/office/officeart/2005/8/layout/vList4#5"/>
    <dgm:cxn modelId="{AA9EC05C-476D-41F1-82A6-EF91F30E1034}" type="presParOf" srcId="{ACA09EAC-6AE7-4A3C-BEBD-1851D25A3305}" destId="{C49DC6A6-07E1-43BF-BFA8-4FCC142FE26C}" srcOrd="3" destOrd="0" presId="urn:microsoft.com/office/officeart/2005/8/layout/vList4#5"/>
    <dgm:cxn modelId="{76821CB2-D59E-4362-985D-B539BA3EE6E4}" type="presParOf" srcId="{ACA09EAC-6AE7-4A3C-BEBD-1851D25A3305}" destId="{0487B327-EDA7-4079-9B98-36A66B858373}" srcOrd="4" destOrd="0" presId="urn:microsoft.com/office/officeart/2005/8/layout/vList4#5"/>
    <dgm:cxn modelId="{F2B1BBB9-9DAF-4977-81FF-1171D2DE3295}" type="presParOf" srcId="{0487B327-EDA7-4079-9B98-36A66B858373}" destId="{A850B829-1AC6-4556-8DAA-03E7338C3FDC}" srcOrd="0" destOrd="0" presId="urn:microsoft.com/office/officeart/2005/8/layout/vList4#5"/>
    <dgm:cxn modelId="{3E572D2A-7DE1-4B87-8212-EA3CDA0F72FD}" type="presParOf" srcId="{0487B327-EDA7-4079-9B98-36A66B858373}" destId="{5004CECD-921B-4932-B5CF-775418F5BDDB}" srcOrd="1" destOrd="0" presId="urn:microsoft.com/office/officeart/2005/8/layout/vList4#5"/>
    <dgm:cxn modelId="{E63EC699-2591-4055-BC06-39C1BAFCED07}" type="presParOf" srcId="{0487B327-EDA7-4079-9B98-36A66B858373}" destId="{A430A2A1-6662-4B0D-8026-FC6A34235D66}" srcOrd="2" destOrd="0" presId="urn:microsoft.com/office/officeart/2005/8/layout/vList4#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CAD6EF3-AE15-462A-8A58-77EE8C0D1CE0}" type="doc">
      <dgm:prSet loTypeId="urn:microsoft.com/office/officeart/2005/8/layout/vList4#6" loCatId="list" qsTypeId="urn:microsoft.com/office/officeart/2005/8/quickstyle/3d1" qsCatId="3D" csTypeId="urn:microsoft.com/office/officeart/2005/8/colors/colorful4"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1" custLinFactY="100000" custLinFactNeighborX="-81095" custLinFactNeighborY="178565"/>
      <dgm:spPr/>
    </dgm:pt>
    <dgm:pt modelId="{4A28D44B-59B4-4BAF-AE16-B750027C3E65}" type="pres">
      <dgm:prSet presAssocID="{EB55EDB9-ED44-4D5B-B3CF-D4093000EBCA}" presName="img" presStyleLbl="fgImgPlace1" presStyleIdx="0" presStyleCnt="1"/>
      <dgm:spPr>
        <a:blipFill rotWithShape="1">
          <a:blip xmlns:r="http://schemas.openxmlformats.org/officeDocument/2006/relationships" r:embed="rId1"/>
          <a:srcRect/>
          <a:stretch>
            <a:fillRect l="-32000" r="-32000"/>
          </a:stretch>
        </a:blipFill>
      </dgm:spPr>
    </dgm:pt>
    <dgm:pt modelId="{3E282226-6273-4218-B49B-E10D8C52377A}" type="pres">
      <dgm:prSet presAssocID="{EB55EDB9-ED44-4D5B-B3CF-D4093000EBCA}" presName="text" presStyleLbl="node1" presStyleIdx="0" presStyleCnt="1">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FB48F94-50D2-44B2-A5F1-C18E923AF298}" type="presOf" srcId="{DCAD6EF3-AE15-462A-8A58-77EE8C0D1CE0}" destId="{ACA09EAC-6AE7-4A3C-BEBD-1851D25A3305}" srcOrd="0" destOrd="0" presId="urn:microsoft.com/office/officeart/2005/8/layout/vList4#6"/>
    <dgm:cxn modelId="{1AA738B5-23BB-4248-9E0E-1826D9F96F47}" type="presOf" srcId="{EB55EDB9-ED44-4D5B-B3CF-D4093000EBCA}" destId="{AACE0114-EF41-4BA1-996F-6B3F555C1D06}" srcOrd="0" destOrd="0" presId="urn:microsoft.com/office/officeart/2005/8/layout/vList4#6"/>
    <dgm:cxn modelId="{3DBBA1CB-64D7-48F8-8DD5-68648EC5AEA0}" type="presOf" srcId="{EB55EDB9-ED44-4D5B-B3CF-D4093000EBCA}" destId="{3E282226-6273-4218-B49B-E10D8C52377A}" srcOrd="1" destOrd="0" presId="urn:microsoft.com/office/officeart/2005/8/layout/vList4#6"/>
    <dgm:cxn modelId="{F0D5B87F-D312-4515-9330-3E990E21D0E2}" type="presParOf" srcId="{ACA09EAC-6AE7-4A3C-BEBD-1851D25A3305}" destId="{A8650958-E627-4460-87B3-367F8E6B81F6}" srcOrd="0" destOrd="0" presId="urn:microsoft.com/office/officeart/2005/8/layout/vList4#6"/>
    <dgm:cxn modelId="{E64EE54B-C2BB-40C1-A94A-2D1EF764376E}" type="presParOf" srcId="{A8650958-E627-4460-87B3-367F8E6B81F6}" destId="{AACE0114-EF41-4BA1-996F-6B3F555C1D06}" srcOrd="0" destOrd="0" presId="urn:microsoft.com/office/officeart/2005/8/layout/vList4#6"/>
    <dgm:cxn modelId="{1F50978F-7935-4747-AA01-932852B07C70}" type="presParOf" srcId="{A8650958-E627-4460-87B3-367F8E6B81F6}" destId="{4A28D44B-59B4-4BAF-AE16-B750027C3E65}" srcOrd="1" destOrd="0" presId="urn:microsoft.com/office/officeart/2005/8/layout/vList4#6"/>
    <dgm:cxn modelId="{D5958435-C701-4B61-8AE9-8100AB538B87}" type="presParOf" srcId="{A8650958-E627-4460-87B3-367F8E6B81F6}" destId="{3E282226-6273-4218-B49B-E10D8C52377A}" srcOrd="2" destOrd="0" presId="urn:microsoft.com/office/officeart/2005/8/layout/vList4#6"/>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CAD6EF3-AE15-462A-8A58-77EE8C0D1CE0}" type="doc">
      <dgm:prSet loTypeId="urn:microsoft.com/office/officeart/2005/8/layout/vList4#4" loCatId="list" qsTypeId="urn:microsoft.com/office/officeart/2005/8/quickstyle/3d1" qsCatId="3D" csTypeId="urn:microsoft.com/office/officeart/2005/8/colors/colorful4" csCatId="colorful" phldr="1"/>
      <dgm:spPr/>
      <dgm:t>
        <a:bodyPr/>
        <a:lstStyle/>
        <a:p>
          <a:endParaRPr lang="ru-RU"/>
        </a:p>
      </dgm:t>
    </dgm:pt>
    <dgm:pt modelId="{EB55EDB9-ED44-4D5B-B3CF-D4093000EBC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Культура</a:t>
          </a:r>
        </a:p>
      </dgm:t>
    </dgm:pt>
    <dgm:pt modelId="{368ACD4F-9393-42F2-9340-0330EAE347F8}" type="parTrans" cxnId="{92510907-F760-46AC-A8C4-FCB60E5287B0}">
      <dgm:prSet/>
      <dgm:spPr/>
      <dgm:t>
        <a:bodyPr/>
        <a:lstStyle/>
        <a:p>
          <a:endParaRPr lang="ru-RU"/>
        </a:p>
      </dgm:t>
    </dgm:pt>
    <dgm:pt modelId="{057FAC0C-4BB4-4EFF-A0A7-0C6EE94604C8}" type="sibTrans" cxnId="{92510907-F760-46AC-A8C4-FCB60E5287B0}">
      <dgm:prSet/>
      <dgm:spPr/>
      <dgm:t>
        <a:bodyPr/>
        <a:lstStyle/>
        <a:p>
          <a:endParaRPr lang="ru-RU"/>
        </a:p>
      </dgm:t>
    </dgm:pt>
    <dgm:pt modelId="{EB643A06-3258-47E2-A8C3-F85728B34B9D}">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gm:t>
    </dgm:pt>
    <dgm:pt modelId="{8E303F75-C2CF-4B8C-B88D-6588B3F1110A}" type="parTrans" cxnId="{B4F5E1ED-FF37-4756-BFDE-3C72180AB694}">
      <dgm:prSet/>
      <dgm:spPr/>
      <dgm:t>
        <a:bodyPr/>
        <a:lstStyle/>
        <a:p>
          <a:endParaRPr lang="ru-RU"/>
        </a:p>
      </dgm:t>
    </dgm:pt>
    <dgm:pt modelId="{F6F5513B-AE51-4B17-B945-7B25141CC6D9}" type="sibTrans" cxnId="{B4F5E1ED-FF37-4756-BFDE-3C72180AB694}">
      <dgm:prSet/>
      <dgm:spPr/>
      <dgm:t>
        <a:bodyPr/>
        <a:lstStyle/>
        <a:p>
          <a:endParaRPr lang="ru-RU"/>
        </a:p>
      </dgm:t>
    </dgm:pt>
    <dgm:pt modelId="{22E7C970-5F73-418F-8E6C-2F0123C5603A}">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gm:t>
    </dgm:pt>
    <dgm:pt modelId="{01DD7FB7-E192-4BA0-BC20-05073F4D8800}" type="parTrans" cxnId="{52463ABD-2D74-4E95-A1BC-5157BD1AD9B3}">
      <dgm:prSet/>
      <dgm:spPr/>
      <dgm:t>
        <a:bodyPr/>
        <a:lstStyle/>
        <a:p>
          <a:endParaRPr lang="ru-RU"/>
        </a:p>
      </dgm:t>
    </dgm:pt>
    <dgm:pt modelId="{7B5830BC-E52B-4816-83C8-5C86308230F4}" type="sibTrans" cxnId="{52463ABD-2D74-4E95-A1BC-5157BD1AD9B3}">
      <dgm:prSet/>
      <dgm:spPr/>
      <dgm:t>
        <a:bodyPr/>
        <a:lstStyle/>
        <a:p>
          <a:endParaRPr lang="ru-RU"/>
        </a:p>
      </dgm:t>
    </dgm:pt>
    <dgm:pt modelId="{ACA09EAC-6AE7-4A3C-BEBD-1851D25A3305}" type="pres">
      <dgm:prSet presAssocID="{DCAD6EF3-AE15-462A-8A58-77EE8C0D1CE0}" presName="linear" presStyleCnt="0">
        <dgm:presLayoutVars>
          <dgm:dir/>
          <dgm:resizeHandles val="exact"/>
        </dgm:presLayoutVars>
      </dgm:prSet>
      <dgm:spPr/>
    </dgm:pt>
    <dgm:pt modelId="{A8650958-E627-4460-87B3-367F8E6B81F6}" type="pres">
      <dgm:prSet presAssocID="{EB55EDB9-ED44-4D5B-B3CF-D4093000EBCA}" presName="comp" presStyleCnt="0"/>
      <dgm:spPr/>
    </dgm:pt>
    <dgm:pt modelId="{AACE0114-EF41-4BA1-996F-6B3F555C1D06}" type="pres">
      <dgm:prSet presAssocID="{EB55EDB9-ED44-4D5B-B3CF-D4093000EBCA}" presName="box" presStyleLbl="node1" presStyleIdx="0" presStyleCnt="3"/>
      <dgm:spPr/>
    </dgm:pt>
    <dgm:pt modelId="{4A28D44B-59B4-4BAF-AE16-B750027C3E65}" type="pres">
      <dgm:prSet presAssocID="{EB55EDB9-ED44-4D5B-B3CF-D4093000EBCA}" presName="img" presStyleLbl="fgImgPlace1" presStyleIdx="0" presStyleCnt="3"/>
      <dgm:spPr>
        <a:blipFill rotWithShape="1">
          <a:blip xmlns:r="http://schemas.openxmlformats.org/officeDocument/2006/relationships" r:embed="rId1"/>
          <a:srcRect/>
          <a:stretch>
            <a:fillRect t="-2000" b="-2000"/>
          </a:stretch>
        </a:blipFill>
      </dgm:spPr>
    </dgm:pt>
    <dgm:pt modelId="{3E282226-6273-4218-B49B-E10D8C52377A}" type="pres">
      <dgm:prSet presAssocID="{EB55EDB9-ED44-4D5B-B3CF-D4093000EBCA}" presName="text" presStyleLbl="node1" presStyleIdx="0" presStyleCnt="3">
        <dgm:presLayoutVars>
          <dgm:bulletEnabled val="1"/>
        </dgm:presLayoutVars>
      </dgm:prSet>
      <dgm:spPr/>
    </dgm:pt>
    <dgm:pt modelId="{05DBBE33-F46F-424F-9292-0F16FD3F7014}" type="pres">
      <dgm:prSet presAssocID="{057FAC0C-4BB4-4EFF-A0A7-0C6EE94604C8}" presName="spacer" presStyleCnt="0"/>
      <dgm:spPr/>
    </dgm:pt>
    <dgm:pt modelId="{4382517C-934E-495B-922F-D82281894C71}" type="pres">
      <dgm:prSet presAssocID="{EB643A06-3258-47E2-A8C3-F85728B34B9D}" presName="comp" presStyleCnt="0"/>
      <dgm:spPr/>
    </dgm:pt>
    <dgm:pt modelId="{0AB21FF5-8F08-46F1-8B37-2517F52075C7}" type="pres">
      <dgm:prSet presAssocID="{EB643A06-3258-47E2-A8C3-F85728B34B9D}" presName="box" presStyleLbl="node1" presStyleIdx="1" presStyleCnt="3"/>
      <dgm:spPr/>
    </dgm:pt>
    <dgm:pt modelId="{B5F04078-5A11-4303-AEF2-4F24B6F962B2}" type="pres">
      <dgm:prSet presAssocID="{EB643A06-3258-47E2-A8C3-F85728B34B9D}" presName="img" presStyleLbl="fgImgPlace1" presStyleIdx="1" presStyleCnt="3"/>
      <dgm:spPr>
        <a:blipFill rotWithShape="1">
          <a:blip xmlns:r="http://schemas.openxmlformats.org/officeDocument/2006/relationships" r:embed="rId2"/>
          <a:srcRect/>
          <a:stretch>
            <a:fillRect l="-44000" r="-44000"/>
          </a:stretch>
        </a:blipFill>
      </dgm:spPr>
    </dgm:pt>
    <dgm:pt modelId="{00AB784A-2293-4ED5-927D-1CEF614CB917}" type="pres">
      <dgm:prSet presAssocID="{EB643A06-3258-47E2-A8C3-F85728B34B9D}" presName="text" presStyleLbl="node1" presStyleIdx="1" presStyleCnt="3">
        <dgm:presLayoutVars>
          <dgm:bulletEnabled val="1"/>
        </dgm:presLayoutVars>
      </dgm:prSet>
      <dgm:spPr/>
    </dgm:pt>
    <dgm:pt modelId="{C49DC6A6-07E1-43BF-BFA8-4FCC142FE26C}" type="pres">
      <dgm:prSet presAssocID="{F6F5513B-AE51-4B17-B945-7B25141CC6D9}" presName="spacer" presStyleCnt="0"/>
      <dgm:spPr/>
    </dgm:pt>
    <dgm:pt modelId="{0487B327-EDA7-4079-9B98-36A66B858373}" type="pres">
      <dgm:prSet presAssocID="{22E7C970-5F73-418F-8E6C-2F0123C5603A}" presName="comp" presStyleCnt="0"/>
      <dgm:spPr/>
    </dgm:pt>
    <dgm:pt modelId="{A850B829-1AC6-4556-8DAA-03E7338C3FDC}" type="pres">
      <dgm:prSet presAssocID="{22E7C970-5F73-418F-8E6C-2F0123C5603A}" presName="box" presStyleLbl="node1" presStyleIdx="2" presStyleCnt="3"/>
      <dgm:spPr/>
    </dgm:pt>
    <dgm:pt modelId="{5004CECD-921B-4932-B5CF-775418F5BDDB}" type="pres">
      <dgm:prSet presAssocID="{22E7C970-5F73-418F-8E6C-2F0123C5603A}" presName="img" presStyleLbl="fgImgPlace1" presStyleIdx="2" presStyleCnt="3"/>
      <dgm:spPr>
        <a:blipFill rotWithShape="1">
          <a:blip xmlns:r="http://schemas.openxmlformats.org/officeDocument/2006/relationships" r:embed="rId3"/>
          <a:srcRect/>
          <a:stretch>
            <a:fillRect l="-68000" r="-68000"/>
          </a:stretch>
        </a:blipFill>
      </dgm:spPr>
    </dgm:pt>
    <dgm:pt modelId="{A430A2A1-6662-4B0D-8026-FC6A34235D66}" type="pres">
      <dgm:prSet presAssocID="{22E7C970-5F73-418F-8E6C-2F0123C5603A}" presName="text" presStyleLbl="node1" presStyleIdx="2" presStyleCnt="3">
        <dgm:presLayoutVars>
          <dgm:bulletEnabled val="1"/>
        </dgm:presLayoutVars>
      </dgm:prSet>
      <dgm:spPr/>
    </dgm:pt>
  </dgm:ptLst>
  <dgm:cxnLst>
    <dgm:cxn modelId="{92510907-F760-46AC-A8C4-FCB60E5287B0}" srcId="{DCAD6EF3-AE15-462A-8A58-77EE8C0D1CE0}" destId="{EB55EDB9-ED44-4D5B-B3CF-D4093000EBCA}" srcOrd="0" destOrd="0" parTransId="{368ACD4F-9393-42F2-9340-0330EAE347F8}" sibTransId="{057FAC0C-4BB4-4EFF-A0A7-0C6EE94604C8}"/>
    <dgm:cxn modelId="{330C2B11-CC79-4CD7-B6A9-37433A7C522F}" type="presOf" srcId="{22E7C970-5F73-418F-8E6C-2F0123C5603A}" destId="{A430A2A1-6662-4B0D-8026-FC6A34235D66}" srcOrd="1" destOrd="0" presId="urn:microsoft.com/office/officeart/2005/8/layout/vList4#4"/>
    <dgm:cxn modelId="{FBA08764-27DD-435C-A44D-0CA8E6E8F0C2}" type="presOf" srcId="{EB643A06-3258-47E2-A8C3-F85728B34B9D}" destId="{0AB21FF5-8F08-46F1-8B37-2517F52075C7}" srcOrd="0" destOrd="0" presId="urn:microsoft.com/office/officeart/2005/8/layout/vList4#4"/>
    <dgm:cxn modelId="{A4AF9466-573D-44C6-BA42-60E6A2A8172D}" type="presOf" srcId="{EB643A06-3258-47E2-A8C3-F85728B34B9D}" destId="{00AB784A-2293-4ED5-927D-1CEF614CB917}" srcOrd="1" destOrd="0" presId="urn:microsoft.com/office/officeart/2005/8/layout/vList4#4"/>
    <dgm:cxn modelId="{3FB48F94-50D2-44B2-A5F1-C18E923AF298}" type="presOf" srcId="{DCAD6EF3-AE15-462A-8A58-77EE8C0D1CE0}" destId="{ACA09EAC-6AE7-4A3C-BEBD-1851D25A3305}" srcOrd="0" destOrd="0" presId="urn:microsoft.com/office/officeart/2005/8/layout/vList4#4"/>
    <dgm:cxn modelId="{1AA738B5-23BB-4248-9E0E-1826D9F96F47}" type="presOf" srcId="{EB55EDB9-ED44-4D5B-B3CF-D4093000EBCA}" destId="{AACE0114-EF41-4BA1-996F-6B3F555C1D06}" srcOrd="0" destOrd="0" presId="urn:microsoft.com/office/officeart/2005/8/layout/vList4#4"/>
    <dgm:cxn modelId="{52463ABD-2D74-4E95-A1BC-5157BD1AD9B3}" srcId="{DCAD6EF3-AE15-462A-8A58-77EE8C0D1CE0}" destId="{22E7C970-5F73-418F-8E6C-2F0123C5603A}" srcOrd="2" destOrd="0" parTransId="{01DD7FB7-E192-4BA0-BC20-05073F4D8800}" sibTransId="{7B5830BC-E52B-4816-83C8-5C86308230F4}"/>
    <dgm:cxn modelId="{3DBBA1CB-64D7-48F8-8DD5-68648EC5AEA0}" type="presOf" srcId="{EB55EDB9-ED44-4D5B-B3CF-D4093000EBCA}" destId="{3E282226-6273-4218-B49B-E10D8C52377A}" srcOrd="1" destOrd="0" presId="urn:microsoft.com/office/officeart/2005/8/layout/vList4#4"/>
    <dgm:cxn modelId="{B4F5E1ED-FF37-4756-BFDE-3C72180AB694}" srcId="{DCAD6EF3-AE15-462A-8A58-77EE8C0D1CE0}" destId="{EB643A06-3258-47E2-A8C3-F85728B34B9D}" srcOrd="1" destOrd="0" parTransId="{8E303F75-C2CF-4B8C-B88D-6588B3F1110A}" sibTransId="{F6F5513B-AE51-4B17-B945-7B25141CC6D9}"/>
    <dgm:cxn modelId="{8DAED5EF-7FE7-4102-B406-F49A2B1F4F0B}" type="presOf" srcId="{22E7C970-5F73-418F-8E6C-2F0123C5603A}" destId="{A850B829-1AC6-4556-8DAA-03E7338C3FDC}" srcOrd="0" destOrd="0" presId="urn:microsoft.com/office/officeart/2005/8/layout/vList4#4"/>
    <dgm:cxn modelId="{F0D5B87F-D312-4515-9330-3E990E21D0E2}" type="presParOf" srcId="{ACA09EAC-6AE7-4A3C-BEBD-1851D25A3305}" destId="{A8650958-E627-4460-87B3-367F8E6B81F6}" srcOrd="0" destOrd="0" presId="urn:microsoft.com/office/officeart/2005/8/layout/vList4#4"/>
    <dgm:cxn modelId="{E64EE54B-C2BB-40C1-A94A-2D1EF764376E}" type="presParOf" srcId="{A8650958-E627-4460-87B3-367F8E6B81F6}" destId="{AACE0114-EF41-4BA1-996F-6B3F555C1D06}" srcOrd="0" destOrd="0" presId="urn:microsoft.com/office/officeart/2005/8/layout/vList4#4"/>
    <dgm:cxn modelId="{1F50978F-7935-4747-AA01-932852B07C70}" type="presParOf" srcId="{A8650958-E627-4460-87B3-367F8E6B81F6}" destId="{4A28D44B-59B4-4BAF-AE16-B750027C3E65}" srcOrd="1" destOrd="0" presId="urn:microsoft.com/office/officeart/2005/8/layout/vList4#4"/>
    <dgm:cxn modelId="{D5958435-C701-4B61-8AE9-8100AB538B87}" type="presParOf" srcId="{A8650958-E627-4460-87B3-367F8E6B81F6}" destId="{3E282226-6273-4218-B49B-E10D8C52377A}" srcOrd="2" destOrd="0" presId="urn:microsoft.com/office/officeart/2005/8/layout/vList4#4"/>
    <dgm:cxn modelId="{C2CA9D0E-8021-4BAF-A9DB-CEB6FBFB9993}" type="presParOf" srcId="{ACA09EAC-6AE7-4A3C-BEBD-1851D25A3305}" destId="{05DBBE33-F46F-424F-9292-0F16FD3F7014}" srcOrd="1" destOrd="0" presId="urn:microsoft.com/office/officeart/2005/8/layout/vList4#4"/>
    <dgm:cxn modelId="{641D76E6-8AD5-400A-8437-2DC3800024A2}" type="presParOf" srcId="{ACA09EAC-6AE7-4A3C-BEBD-1851D25A3305}" destId="{4382517C-934E-495B-922F-D82281894C71}" srcOrd="2" destOrd="0" presId="urn:microsoft.com/office/officeart/2005/8/layout/vList4#4"/>
    <dgm:cxn modelId="{5BB7EC29-A6DB-49DC-A8F5-ECC240B80103}" type="presParOf" srcId="{4382517C-934E-495B-922F-D82281894C71}" destId="{0AB21FF5-8F08-46F1-8B37-2517F52075C7}" srcOrd="0" destOrd="0" presId="urn:microsoft.com/office/officeart/2005/8/layout/vList4#4"/>
    <dgm:cxn modelId="{855C3523-CCC6-47BE-B147-5BE89A624D17}" type="presParOf" srcId="{4382517C-934E-495B-922F-D82281894C71}" destId="{B5F04078-5A11-4303-AEF2-4F24B6F962B2}" srcOrd="1" destOrd="0" presId="urn:microsoft.com/office/officeart/2005/8/layout/vList4#4"/>
    <dgm:cxn modelId="{CD475CFD-81BF-43EF-908D-0A94F5247686}" type="presParOf" srcId="{4382517C-934E-495B-922F-D82281894C71}" destId="{00AB784A-2293-4ED5-927D-1CEF614CB917}" srcOrd="2" destOrd="0" presId="urn:microsoft.com/office/officeart/2005/8/layout/vList4#4"/>
    <dgm:cxn modelId="{AA9EC05C-476D-41F1-82A6-EF91F30E1034}" type="presParOf" srcId="{ACA09EAC-6AE7-4A3C-BEBD-1851D25A3305}" destId="{C49DC6A6-07E1-43BF-BFA8-4FCC142FE26C}" srcOrd="3" destOrd="0" presId="urn:microsoft.com/office/officeart/2005/8/layout/vList4#4"/>
    <dgm:cxn modelId="{76821CB2-D59E-4362-985D-B539BA3EE6E4}" type="presParOf" srcId="{ACA09EAC-6AE7-4A3C-BEBD-1851D25A3305}" destId="{0487B327-EDA7-4079-9B98-36A66B858373}" srcOrd="4" destOrd="0" presId="urn:microsoft.com/office/officeart/2005/8/layout/vList4#4"/>
    <dgm:cxn modelId="{F2B1BBB9-9DAF-4977-81FF-1171D2DE3295}" type="presParOf" srcId="{0487B327-EDA7-4079-9B98-36A66B858373}" destId="{A850B829-1AC6-4556-8DAA-03E7338C3FDC}" srcOrd="0" destOrd="0" presId="urn:microsoft.com/office/officeart/2005/8/layout/vList4#4"/>
    <dgm:cxn modelId="{3E572D2A-7DE1-4B87-8212-EA3CDA0F72FD}" type="presParOf" srcId="{0487B327-EDA7-4079-9B98-36A66B858373}" destId="{5004CECD-921B-4932-B5CF-775418F5BDDB}" srcOrd="1" destOrd="0" presId="urn:microsoft.com/office/officeart/2005/8/layout/vList4#4"/>
    <dgm:cxn modelId="{E63EC699-2591-4055-BC06-39C1BAFCED07}" type="presParOf" srcId="{0487B327-EDA7-4079-9B98-36A66B858373}" destId="{A430A2A1-6662-4B0D-8026-FC6A34235D66}" srcOrd="2" destOrd="0" presId="urn:microsoft.com/office/officeart/2005/8/layout/vList4#4"/>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17E1168-274C-4788-A113-B0CBF87D7476}"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ru-RU"/>
        </a:p>
      </dgm:t>
    </dgm:pt>
    <dgm:pt modelId="{76CD7F4F-3585-4E32-B1C6-F74F3169ADD4}">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Администрация АМО</a:t>
          </a:r>
        </a:p>
      </dgm:t>
    </dgm:pt>
    <dgm:pt modelId="{85F779FC-97C5-4CEE-BFC5-D3D690D7F419}" type="parTrans" cxnId="{E88032AD-9345-40F0-97D2-80A6262CDC01}">
      <dgm:prSet/>
      <dgm:spPr/>
      <dgm:t>
        <a:bodyPr/>
        <a:lstStyle/>
        <a:p>
          <a:endParaRPr lang="ru-RU"/>
        </a:p>
      </dgm:t>
    </dgm:pt>
    <dgm:pt modelId="{010AD9B5-91F4-4D10-BAAA-1CEB9BA41F53}" type="sibTrans" cxnId="{E88032AD-9345-40F0-97D2-80A6262CDC01}">
      <dgm:prSet/>
      <dgm:spPr/>
      <dgm:t>
        <a:bodyPr/>
        <a:lstStyle/>
        <a:p>
          <a:endParaRPr lang="ru-RU"/>
        </a:p>
      </dgm:t>
    </dgm:pt>
    <dgm:pt modelId="{F0323CB5-FD71-4BAF-8097-E04A84AE6569}">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 263646574,85</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 –242545957,36</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2028г -220695088,67</a:t>
          </a:r>
        </a:p>
      </dgm:t>
    </dgm:pt>
    <dgm:pt modelId="{9A4EFBE3-EA5B-496E-A43F-CF1312817F81}" type="parTrans" cxnId="{6E843CD2-6683-49BA-A625-FA173F5A53BE}">
      <dgm:prSet/>
      <dgm:spPr/>
      <dgm:t>
        <a:bodyPr/>
        <a:lstStyle/>
        <a:p>
          <a:endParaRPr lang="ru-RU"/>
        </a:p>
      </dgm:t>
    </dgm:pt>
    <dgm:pt modelId="{17E6128E-D8BF-463D-A826-836E49D1B5DC}" type="sibTrans" cxnId="{6E843CD2-6683-49BA-A625-FA173F5A53BE}">
      <dgm:prSet/>
      <dgm:spPr/>
      <dgm:t>
        <a:bodyPr/>
        <a:lstStyle/>
        <a:p>
          <a:endParaRPr lang="ru-RU"/>
        </a:p>
      </dgm:t>
    </dgm:pt>
    <dgm:pt modelId="{D1E08AC2-1ABA-47B8-B377-9C836B80C0FD}">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Дума АМО</a:t>
          </a:r>
        </a:p>
      </dgm:t>
    </dgm:pt>
    <dgm:pt modelId="{11B6AD00-D40C-49F5-BEF4-F6774DAD6567}" type="parTrans" cxnId="{A5A4E797-C212-4AE1-B4BA-29265A8F9BDC}">
      <dgm:prSet/>
      <dgm:spPr/>
      <dgm:t>
        <a:bodyPr/>
        <a:lstStyle/>
        <a:p>
          <a:endParaRPr lang="ru-RU"/>
        </a:p>
      </dgm:t>
    </dgm:pt>
    <dgm:pt modelId="{A02CE41D-CD7B-4156-8751-798DBE21F88D}" type="sibTrans" cxnId="{A5A4E797-C212-4AE1-B4BA-29265A8F9BDC}">
      <dgm:prSet/>
      <dgm:spPr/>
      <dgm:t>
        <a:bodyPr/>
        <a:lstStyle/>
        <a:p>
          <a:endParaRPr lang="ru-RU"/>
        </a:p>
      </dgm:t>
    </dgm:pt>
    <dgm:pt modelId="{F31472C7-763D-4A2C-A33A-D9A90BFB5CF0}">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2026г –4894600,00</a:t>
          </a:r>
        </a:p>
        <a:p>
          <a:r>
            <a:rPr lang="ru-RU" sz="1000" dirty="0">
              <a:solidFill>
                <a:schemeClr val="tx1">
                  <a:lumMod val="95000"/>
                  <a:lumOff val="5000"/>
                </a:schemeClr>
              </a:solidFill>
              <a:latin typeface="Times New Roman" pitchFamily="18" charset="0"/>
              <a:cs typeface="Times New Roman" pitchFamily="18" charset="0"/>
            </a:rPr>
            <a:t>2027г –4960000,00</a:t>
          </a:r>
        </a:p>
        <a:p>
          <a:r>
            <a:rPr lang="ru-RU" sz="1000" dirty="0">
              <a:solidFill>
                <a:schemeClr val="tx1">
                  <a:lumMod val="95000"/>
                  <a:lumOff val="5000"/>
                </a:schemeClr>
              </a:solidFill>
              <a:latin typeface="Times New Roman" pitchFamily="18" charset="0"/>
              <a:cs typeface="Times New Roman" pitchFamily="18" charset="0"/>
            </a:rPr>
            <a:t>2028г -5012200,00</a:t>
          </a:r>
        </a:p>
      </dgm:t>
    </dgm:pt>
    <dgm:pt modelId="{49437A6B-8E3B-4D77-91CE-DF8EFF185423}" type="parTrans" cxnId="{C970EB22-FCF7-47AB-9FE6-031C408C6D72}">
      <dgm:prSet/>
      <dgm:spPr/>
      <dgm:t>
        <a:bodyPr/>
        <a:lstStyle/>
        <a:p>
          <a:endParaRPr lang="ru-RU"/>
        </a:p>
      </dgm:t>
    </dgm:pt>
    <dgm:pt modelId="{A6AC273C-B76E-4D84-9D4F-C1DBBE9E604F}" type="sibTrans" cxnId="{C970EB22-FCF7-47AB-9FE6-031C408C6D72}">
      <dgm:prSet/>
      <dgm:spPr/>
      <dgm:t>
        <a:bodyPr/>
        <a:lstStyle/>
        <a:p>
          <a:endParaRPr lang="ru-RU"/>
        </a:p>
      </dgm:t>
    </dgm:pt>
    <dgm:pt modelId="{A2D58F1F-0A89-47F6-B254-E76AC29AC77A}">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МКУ Хозяйственное управление администрации АМО</a:t>
          </a:r>
        </a:p>
      </dgm:t>
    </dgm:pt>
    <dgm:pt modelId="{C96BB825-E1CB-48B3-9122-1F263E4DA904}" type="parTrans" cxnId="{E1A9C76E-217E-465B-96AA-627B0430AA10}">
      <dgm:prSet/>
      <dgm:spPr/>
      <dgm:t>
        <a:bodyPr/>
        <a:lstStyle/>
        <a:p>
          <a:endParaRPr lang="ru-RU"/>
        </a:p>
      </dgm:t>
    </dgm:pt>
    <dgm:pt modelId="{0B77CBE9-6BC5-4CBD-8608-C2750AF60ED1}" type="sibTrans" cxnId="{E1A9C76E-217E-465B-96AA-627B0430AA10}">
      <dgm:prSet/>
      <dgm:spPr/>
      <dgm:t>
        <a:bodyPr/>
        <a:lstStyle/>
        <a:p>
          <a:endParaRPr lang="ru-RU"/>
        </a:p>
      </dgm:t>
    </dgm:pt>
    <dgm:pt modelId="{2B5636AB-09C1-4212-A32A-8D4AC8D7A2D8}">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2026г –28745200,00</a:t>
          </a:r>
        </a:p>
        <a:p>
          <a:r>
            <a:rPr lang="ru-RU" sz="1000" dirty="0">
              <a:solidFill>
                <a:schemeClr val="tx1">
                  <a:lumMod val="95000"/>
                  <a:lumOff val="5000"/>
                </a:schemeClr>
              </a:solidFill>
              <a:latin typeface="Times New Roman" pitchFamily="18" charset="0"/>
              <a:cs typeface="Times New Roman" pitchFamily="18" charset="0"/>
            </a:rPr>
            <a:t>2027г –22045200,00</a:t>
          </a:r>
        </a:p>
        <a:p>
          <a:r>
            <a:rPr lang="ru-RU" sz="1000" dirty="0">
              <a:solidFill>
                <a:schemeClr val="tx1">
                  <a:lumMod val="95000"/>
                  <a:lumOff val="5000"/>
                </a:schemeClr>
              </a:solidFill>
              <a:latin typeface="Times New Roman" pitchFamily="18" charset="0"/>
              <a:cs typeface="Times New Roman" pitchFamily="18" charset="0"/>
            </a:rPr>
            <a:t>2028г -21395200,00</a:t>
          </a:r>
        </a:p>
      </dgm:t>
    </dgm:pt>
    <dgm:pt modelId="{89F88746-21DF-4663-AA77-73AA831504B3}" type="parTrans" cxnId="{C99FF16E-92AC-4B0D-B6B8-DFE2E725EE2D}">
      <dgm:prSet/>
      <dgm:spPr/>
      <dgm:t>
        <a:bodyPr/>
        <a:lstStyle/>
        <a:p>
          <a:endParaRPr lang="ru-RU"/>
        </a:p>
      </dgm:t>
    </dgm:pt>
    <dgm:pt modelId="{ED37C4E5-3C4A-4556-B093-2190E39A2CFA}" type="sibTrans" cxnId="{C99FF16E-92AC-4B0D-B6B8-DFE2E725EE2D}">
      <dgm:prSet/>
      <dgm:spPr/>
      <dgm:t>
        <a:bodyPr/>
        <a:lstStyle/>
        <a:p>
          <a:endParaRPr lang="ru-RU"/>
        </a:p>
      </dgm:t>
    </dgm:pt>
    <dgm:pt modelId="{AB3485A8-A208-4E15-B764-8E6E5E3F4E10}" type="pres">
      <dgm:prSet presAssocID="{817E1168-274C-4788-A113-B0CBF87D7476}" presName="theList" presStyleCnt="0">
        <dgm:presLayoutVars>
          <dgm:dir/>
          <dgm:animLvl val="lvl"/>
          <dgm:resizeHandles val="exact"/>
        </dgm:presLayoutVars>
      </dgm:prSet>
      <dgm:spPr/>
    </dgm:pt>
    <dgm:pt modelId="{800DFF6C-243F-42BA-8BED-ADE9F6963CC6}" type="pres">
      <dgm:prSet presAssocID="{76CD7F4F-3585-4E32-B1C6-F74F3169ADD4}" presName="compNode" presStyleCnt="0"/>
      <dgm:spPr/>
    </dgm:pt>
    <dgm:pt modelId="{5062A951-674C-4F73-94D3-3B25A157FA79}" type="pres">
      <dgm:prSet presAssocID="{76CD7F4F-3585-4E32-B1C6-F74F3169ADD4}" presName="aNode" presStyleLbl="bgShp" presStyleIdx="0" presStyleCnt="3"/>
      <dgm:spPr/>
    </dgm:pt>
    <dgm:pt modelId="{AC2A6A13-4F8A-4A32-AAD3-621B3A872B7C}" type="pres">
      <dgm:prSet presAssocID="{76CD7F4F-3585-4E32-B1C6-F74F3169ADD4}" presName="textNode" presStyleLbl="bgShp" presStyleIdx="0" presStyleCnt="3"/>
      <dgm:spPr/>
    </dgm:pt>
    <dgm:pt modelId="{A25EC20C-D3F9-4B3A-8229-A0AD54E060A9}" type="pres">
      <dgm:prSet presAssocID="{76CD7F4F-3585-4E32-B1C6-F74F3169ADD4}" presName="compChildNode" presStyleCnt="0"/>
      <dgm:spPr/>
    </dgm:pt>
    <dgm:pt modelId="{E01B764B-14C1-4E3D-9211-35098DAC775B}" type="pres">
      <dgm:prSet presAssocID="{76CD7F4F-3585-4E32-B1C6-F74F3169ADD4}" presName="theInnerList" presStyleCnt="0"/>
      <dgm:spPr/>
    </dgm:pt>
    <dgm:pt modelId="{8BAAA5F0-F2C8-4784-A7F0-4D44185D3383}" type="pres">
      <dgm:prSet presAssocID="{F0323CB5-FD71-4BAF-8097-E04A84AE6569}" presName="childNode" presStyleLbl="node1" presStyleIdx="0" presStyleCnt="3">
        <dgm:presLayoutVars>
          <dgm:bulletEnabled val="1"/>
        </dgm:presLayoutVars>
      </dgm:prSet>
      <dgm:spPr/>
    </dgm:pt>
    <dgm:pt modelId="{C3BC2895-AF47-42C8-86CB-3635E9EE2628}" type="pres">
      <dgm:prSet presAssocID="{76CD7F4F-3585-4E32-B1C6-F74F3169ADD4}" presName="aSpace" presStyleCnt="0"/>
      <dgm:spPr/>
    </dgm:pt>
    <dgm:pt modelId="{6CFFC65E-3115-4D12-A2C1-A8DD5DA09D21}" type="pres">
      <dgm:prSet presAssocID="{D1E08AC2-1ABA-47B8-B377-9C836B80C0FD}" presName="compNode" presStyleCnt="0"/>
      <dgm:spPr/>
    </dgm:pt>
    <dgm:pt modelId="{3E74D853-09B8-44C6-B022-6C9474D7E777}" type="pres">
      <dgm:prSet presAssocID="{D1E08AC2-1ABA-47B8-B377-9C836B80C0FD}" presName="aNode" presStyleLbl="bgShp" presStyleIdx="1" presStyleCnt="3"/>
      <dgm:spPr/>
    </dgm:pt>
    <dgm:pt modelId="{9DF5D34F-9E8D-4F0A-A4DC-0AB54977B02F}" type="pres">
      <dgm:prSet presAssocID="{D1E08AC2-1ABA-47B8-B377-9C836B80C0FD}" presName="textNode" presStyleLbl="bgShp" presStyleIdx="1" presStyleCnt="3"/>
      <dgm:spPr/>
    </dgm:pt>
    <dgm:pt modelId="{5492C01F-123B-4A54-95D6-24267C7FB88F}" type="pres">
      <dgm:prSet presAssocID="{D1E08AC2-1ABA-47B8-B377-9C836B80C0FD}" presName="compChildNode" presStyleCnt="0"/>
      <dgm:spPr/>
    </dgm:pt>
    <dgm:pt modelId="{8F94E7B2-3E81-4EA0-985D-F350F0F91E0F}" type="pres">
      <dgm:prSet presAssocID="{D1E08AC2-1ABA-47B8-B377-9C836B80C0FD}" presName="theInnerList" presStyleCnt="0"/>
      <dgm:spPr/>
    </dgm:pt>
    <dgm:pt modelId="{A5ACE42F-D32A-478E-B802-E1E6FBFC5657}" type="pres">
      <dgm:prSet presAssocID="{F31472C7-763D-4A2C-A33A-D9A90BFB5CF0}" presName="childNode" presStyleLbl="node1" presStyleIdx="1" presStyleCnt="3">
        <dgm:presLayoutVars>
          <dgm:bulletEnabled val="1"/>
        </dgm:presLayoutVars>
      </dgm:prSet>
      <dgm:spPr/>
    </dgm:pt>
    <dgm:pt modelId="{E96BF9AE-28DB-4728-83DD-0D563BEC18B6}" type="pres">
      <dgm:prSet presAssocID="{D1E08AC2-1ABA-47B8-B377-9C836B80C0FD}" presName="aSpace" presStyleCnt="0"/>
      <dgm:spPr/>
    </dgm:pt>
    <dgm:pt modelId="{23852555-4C3D-492D-879D-CB8D66B268F0}" type="pres">
      <dgm:prSet presAssocID="{A2D58F1F-0A89-47F6-B254-E76AC29AC77A}" presName="compNode" presStyleCnt="0"/>
      <dgm:spPr/>
    </dgm:pt>
    <dgm:pt modelId="{55992BF2-CC22-4BAA-BC47-445C733DDDA7}" type="pres">
      <dgm:prSet presAssocID="{A2D58F1F-0A89-47F6-B254-E76AC29AC77A}" presName="aNode" presStyleLbl="bgShp" presStyleIdx="2" presStyleCnt="3"/>
      <dgm:spPr/>
    </dgm:pt>
    <dgm:pt modelId="{21E918BB-1EA1-40BC-8702-C7F555823DFE}" type="pres">
      <dgm:prSet presAssocID="{A2D58F1F-0A89-47F6-B254-E76AC29AC77A}" presName="textNode" presStyleLbl="bgShp" presStyleIdx="2" presStyleCnt="3"/>
      <dgm:spPr/>
    </dgm:pt>
    <dgm:pt modelId="{6FC07BB5-404E-44E0-BBA5-90FE5538C91B}" type="pres">
      <dgm:prSet presAssocID="{A2D58F1F-0A89-47F6-B254-E76AC29AC77A}" presName="compChildNode" presStyleCnt="0"/>
      <dgm:spPr/>
    </dgm:pt>
    <dgm:pt modelId="{78718CAD-4735-443A-A9F7-CD8C63A44898}" type="pres">
      <dgm:prSet presAssocID="{A2D58F1F-0A89-47F6-B254-E76AC29AC77A}" presName="theInnerList" presStyleCnt="0"/>
      <dgm:spPr/>
    </dgm:pt>
    <dgm:pt modelId="{0E6469E9-E064-493D-85A4-CC2CD83BADC4}" type="pres">
      <dgm:prSet presAssocID="{2B5636AB-09C1-4212-A32A-8D4AC8D7A2D8}" presName="childNode" presStyleLbl="node1" presStyleIdx="2" presStyleCnt="3">
        <dgm:presLayoutVars>
          <dgm:bulletEnabled val="1"/>
        </dgm:presLayoutVars>
      </dgm:prSet>
      <dgm:spPr/>
    </dgm:pt>
  </dgm:ptLst>
  <dgm:cxnLst>
    <dgm:cxn modelId="{DC84790E-2264-4675-9338-8103F6616C48}" type="presOf" srcId="{2B5636AB-09C1-4212-A32A-8D4AC8D7A2D8}" destId="{0E6469E9-E064-493D-85A4-CC2CD83BADC4}" srcOrd="0" destOrd="0" presId="urn:microsoft.com/office/officeart/2005/8/layout/lProcess2"/>
    <dgm:cxn modelId="{AA185918-3D81-48A2-B75E-63504D499742}" type="presOf" srcId="{F0323CB5-FD71-4BAF-8097-E04A84AE6569}" destId="{8BAAA5F0-F2C8-4784-A7F0-4D44185D3383}" srcOrd="0" destOrd="0" presId="urn:microsoft.com/office/officeart/2005/8/layout/lProcess2"/>
    <dgm:cxn modelId="{C970EB22-FCF7-47AB-9FE6-031C408C6D72}" srcId="{D1E08AC2-1ABA-47B8-B377-9C836B80C0FD}" destId="{F31472C7-763D-4A2C-A33A-D9A90BFB5CF0}" srcOrd="0" destOrd="0" parTransId="{49437A6B-8E3B-4D77-91CE-DF8EFF185423}" sibTransId="{A6AC273C-B76E-4D84-9D4F-C1DBBE9E604F}"/>
    <dgm:cxn modelId="{88DB433E-E3CC-412C-A661-04358CE04855}" type="presOf" srcId="{A2D58F1F-0A89-47F6-B254-E76AC29AC77A}" destId="{21E918BB-1EA1-40BC-8702-C7F555823DFE}" srcOrd="1" destOrd="0" presId="urn:microsoft.com/office/officeart/2005/8/layout/lProcess2"/>
    <dgm:cxn modelId="{E1A9C76E-217E-465B-96AA-627B0430AA10}" srcId="{817E1168-274C-4788-A113-B0CBF87D7476}" destId="{A2D58F1F-0A89-47F6-B254-E76AC29AC77A}" srcOrd="2" destOrd="0" parTransId="{C96BB825-E1CB-48B3-9122-1F263E4DA904}" sibTransId="{0B77CBE9-6BC5-4CBD-8608-C2750AF60ED1}"/>
    <dgm:cxn modelId="{C99FF16E-92AC-4B0D-B6B8-DFE2E725EE2D}" srcId="{A2D58F1F-0A89-47F6-B254-E76AC29AC77A}" destId="{2B5636AB-09C1-4212-A32A-8D4AC8D7A2D8}" srcOrd="0" destOrd="0" parTransId="{89F88746-21DF-4663-AA77-73AA831504B3}" sibTransId="{ED37C4E5-3C4A-4556-B093-2190E39A2CFA}"/>
    <dgm:cxn modelId="{65ED2271-7E99-4FAA-AD1E-2FFF3FEAE667}" type="presOf" srcId="{817E1168-274C-4788-A113-B0CBF87D7476}" destId="{AB3485A8-A208-4E15-B764-8E6E5E3F4E10}" srcOrd="0" destOrd="0" presId="urn:microsoft.com/office/officeart/2005/8/layout/lProcess2"/>
    <dgm:cxn modelId="{A5A4E797-C212-4AE1-B4BA-29265A8F9BDC}" srcId="{817E1168-274C-4788-A113-B0CBF87D7476}" destId="{D1E08AC2-1ABA-47B8-B377-9C836B80C0FD}" srcOrd="1" destOrd="0" parTransId="{11B6AD00-D40C-49F5-BEF4-F6774DAD6567}" sibTransId="{A02CE41D-CD7B-4156-8751-798DBE21F88D}"/>
    <dgm:cxn modelId="{5E8BA7A6-AC10-4F38-A2CA-12AE814CEEBE}" type="presOf" srcId="{A2D58F1F-0A89-47F6-B254-E76AC29AC77A}" destId="{55992BF2-CC22-4BAA-BC47-445C733DDDA7}" srcOrd="0" destOrd="0" presId="urn:microsoft.com/office/officeart/2005/8/layout/lProcess2"/>
    <dgm:cxn modelId="{E88032AD-9345-40F0-97D2-80A6262CDC01}" srcId="{817E1168-274C-4788-A113-B0CBF87D7476}" destId="{76CD7F4F-3585-4E32-B1C6-F74F3169ADD4}" srcOrd="0" destOrd="0" parTransId="{85F779FC-97C5-4CEE-BFC5-D3D690D7F419}" sibTransId="{010AD9B5-91F4-4D10-BAAA-1CEB9BA41F53}"/>
    <dgm:cxn modelId="{791697B5-9785-4E96-BCC1-776A8B07E2D2}" type="presOf" srcId="{D1E08AC2-1ABA-47B8-B377-9C836B80C0FD}" destId="{9DF5D34F-9E8D-4F0A-A4DC-0AB54977B02F}" srcOrd="1" destOrd="0" presId="urn:microsoft.com/office/officeart/2005/8/layout/lProcess2"/>
    <dgm:cxn modelId="{F41726B8-5B6B-4C38-AE5D-C88CAE17DB48}" type="presOf" srcId="{76CD7F4F-3585-4E32-B1C6-F74F3169ADD4}" destId="{AC2A6A13-4F8A-4A32-AAD3-621B3A872B7C}" srcOrd="1" destOrd="0" presId="urn:microsoft.com/office/officeart/2005/8/layout/lProcess2"/>
    <dgm:cxn modelId="{A02B74C8-3FFF-4A44-A213-F381AAF14F38}" type="presOf" srcId="{D1E08AC2-1ABA-47B8-B377-9C836B80C0FD}" destId="{3E74D853-09B8-44C6-B022-6C9474D7E777}" srcOrd="0" destOrd="0" presId="urn:microsoft.com/office/officeart/2005/8/layout/lProcess2"/>
    <dgm:cxn modelId="{9629FACD-DE42-43BB-84A9-57E62106D76E}" type="presOf" srcId="{F31472C7-763D-4A2C-A33A-D9A90BFB5CF0}" destId="{A5ACE42F-D32A-478E-B802-E1E6FBFC5657}" srcOrd="0" destOrd="0" presId="urn:microsoft.com/office/officeart/2005/8/layout/lProcess2"/>
    <dgm:cxn modelId="{6E843CD2-6683-49BA-A625-FA173F5A53BE}" srcId="{76CD7F4F-3585-4E32-B1C6-F74F3169ADD4}" destId="{F0323CB5-FD71-4BAF-8097-E04A84AE6569}" srcOrd="0" destOrd="0" parTransId="{9A4EFBE3-EA5B-496E-A43F-CF1312817F81}" sibTransId="{17E6128E-D8BF-463D-A826-836E49D1B5DC}"/>
    <dgm:cxn modelId="{A0BB37D8-009D-41FF-AD0B-B875DA538DBB}" type="presOf" srcId="{76CD7F4F-3585-4E32-B1C6-F74F3169ADD4}" destId="{5062A951-674C-4F73-94D3-3B25A157FA79}" srcOrd="0" destOrd="0" presId="urn:microsoft.com/office/officeart/2005/8/layout/lProcess2"/>
    <dgm:cxn modelId="{4CA4FE50-7DC6-4CF9-8669-3F761D625ACC}" type="presParOf" srcId="{AB3485A8-A208-4E15-B764-8E6E5E3F4E10}" destId="{800DFF6C-243F-42BA-8BED-ADE9F6963CC6}" srcOrd="0" destOrd="0" presId="urn:microsoft.com/office/officeart/2005/8/layout/lProcess2"/>
    <dgm:cxn modelId="{73D4BFDA-9E21-4518-89E9-88E456545758}" type="presParOf" srcId="{800DFF6C-243F-42BA-8BED-ADE9F6963CC6}" destId="{5062A951-674C-4F73-94D3-3B25A157FA79}" srcOrd="0" destOrd="0" presId="urn:microsoft.com/office/officeart/2005/8/layout/lProcess2"/>
    <dgm:cxn modelId="{B3712CFA-F2B5-497E-A9FF-3704DFC75283}" type="presParOf" srcId="{800DFF6C-243F-42BA-8BED-ADE9F6963CC6}" destId="{AC2A6A13-4F8A-4A32-AAD3-621B3A872B7C}" srcOrd="1" destOrd="0" presId="urn:microsoft.com/office/officeart/2005/8/layout/lProcess2"/>
    <dgm:cxn modelId="{CB4005A8-8ADE-41CF-81EF-EB0C31DDBBC0}" type="presParOf" srcId="{800DFF6C-243F-42BA-8BED-ADE9F6963CC6}" destId="{A25EC20C-D3F9-4B3A-8229-A0AD54E060A9}" srcOrd="2" destOrd="0" presId="urn:microsoft.com/office/officeart/2005/8/layout/lProcess2"/>
    <dgm:cxn modelId="{23947FA5-2C97-4EA7-8AE9-7059A59B9E15}" type="presParOf" srcId="{A25EC20C-D3F9-4B3A-8229-A0AD54E060A9}" destId="{E01B764B-14C1-4E3D-9211-35098DAC775B}" srcOrd="0" destOrd="0" presId="urn:microsoft.com/office/officeart/2005/8/layout/lProcess2"/>
    <dgm:cxn modelId="{7ABD9B76-06C5-4130-8BD6-1AB80C2B29B2}" type="presParOf" srcId="{E01B764B-14C1-4E3D-9211-35098DAC775B}" destId="{8BAAA5F0-F2C8-4784-A7F0-4D44185D3383}" srcOrd="0" destOrd="0" presId="urn:microsoft.com/office/officeart/2005/8/layout/lProcess2"/>
    <dgm:cxn modelId="{156BBBEA-6288-4FFF-B9FD-97F5604BFECD}" type="presParOf" srcId="{AB3485A8-A208-4E15-B764-8E6E5E3F4E10}" destId="{C3BC2895-AF47-42C8-86CB-3635E9EE2628}" srcOrd="1" destOrd="0" presId="urn:microsoft.com/office/officeart/2005/8/layout/lProcess2"/>
    <dgm:cxn modelId="{C7A25A44-5F38-4278-950A-292DCE6BB97B}" type="presParOf" srcId="{AB3485A8-A208-4E15-B764-8E6E5E3F4E10}" destId="{6CFFC65E-3115-4D12-A2C1-A8DD5DA09D21}" srcOrd="2" destOrd="0" presId="urn:microsoft.com/office/officeart/2005/8/layout/lProcess2"/>
    <dgm:cxn modelId="{93C968C2-526F-4D06-8AC6-A65F3FF303A4}" type="presParOf" srcId="{6CFFC65E-3115-4D12-A2C1-A8DD5DA09D21}" destId="{3E74D853-09B8-44C6-B022-6C9474D7E777}" srcOrd="0" destOrd="0" presId="urn:microsoft.com/office/officeart/2005/8/layout/lProcess2"/>
    <dgm:cxn modelId="{6C22C1A9-4473-4421-B567-45F3A89A8FF5}" type="presParOf" srcId="{6CFFC65E-3115-4D12-A2C1-A8DD5DA09D21}" destId="{9DF5D34F-9E8D-4F0A-A4DC-0AB54977B02F}" srcOrd="1" destOrd="0" presId="urn:microsoft.com/office/officeart/2005/8/layout/lProcess2"/>
    <dgm:cxn modelId="{D2512F54-B720-4540-BE94-06F0279CA4D7}" type="presParOf" srcId="{6CFFC65E-3115-4D12-A2C1-A8DD5DA09D21}" destId="{5492C01F-123B-4A54-95D6-24267C7FB88F}" srcOrd="2" destOrd="0" presId="urn:microsoft.com/office/officeart/2005/8/layout/lProcess2"/>
    <dgm:cxn modelId="{F7E84E0B-6C8D-4576-BD4C-0BDAD2780FCF}" type="presParOf" srcId="{5492C01F-123B-4A54-95D6-24267C7FB88F}" destId="{8F94E7B2-3E81-4EA0-985D-F350F0F91E0F}" srcOrd="0" destOrd="0" presId="urn:microsoft.com/office/officeart/2005/8/layout/lProcess2"/>
    <dgm:cxn modelId="{061E6AE0-9C10-47E1-89DE-44CBFE3ABB2E}" type="presParOf" srcId="{8F94E7B2-3E81-4EA0-985D-F350F0F91E0F}" destId="{A5ACE42F-D32A-478E-B802-E1E6FBFC5657}" srcOrd="0" destOrd="0" presId="urn:microsoft.com/office/officeart/2005/8/layout/lProcess2"/>
    <dgm:cxn modelId="{937596CA-D7FE-40A9-A9A6-43DE6245BB12}" type="presParOf" srcId="{AB3485A8-A208-4E15-B764-8E6E5E3F4E10}" destId="{E96BF9AE-28DB-4728-83DD-0D563BEC18B6}" srcOrd="3" destOrd="0" presId="urn:microsoft.com/office/officeart/2005/8/layout/lProcess2"/>
    <dgm:cxn modelId="{9314D39A-FF6E-4914-B374-E27B9792C18E}" type="presParOf" srcId="{AB3485A8-A208-4E15-B764-8E6E5E3F4E10}" destId="{23852555-4C3D-492D-879D-CB8D66B268F0}" srcOrd="4" destOrd="0" presId="urn:microsoft.com/office/officeart/2005/8/layout/lProcess2"/>
    <dgm:cxn modelId="{EF527AC4-A458-4C07-816D-EA2B46861AA0}" type="presParOf" srcId="{23852555-4C3D-492D-879D-CB8D66B268F0}" destId="{55992BF2-CC22-4BAA-BC47-445C733DDDA7}" srcOrd="0" destOrd="0" presId="urn:microsoft.com/office/officeart/2005/8/layout/lProcess2"/>
    <dgm:cxn modelId="{9B46D812-8F0D-49C3-A746-2B9E14E22A18}" type="presParOf" srcId="{23852555-4C3D-492D-879D-CB8D66B268F0}" destId="{21E918BB-1EA1-40BC-8702-C7F555823DFE}" srcOrd="1" destOrd="0" presId="urn:microsoft.com/office/officeart/2005/8/layout/lProcess2"/>
    <dgm:cxn modelId="{99C85481-5A66-4C75-8C50-EF00821E6E98}" type="presParOf" srcId="{23852555-4C3D-492D-879D-CB8D66B268F0}" destId="{6FC07BB5-404E-44E0-BBA5-90FE5538C91B}" srcOrd="2" destOrd="0" presId="urn:microsoft.com/office/officeart/2005/8/layout/lProcess2"/>
    <dgm:cxn modelId="{FA144B7D-6861-4CF5-9EE4-DCA7582236B0}" type="presParOf" srcId="{6FC07BB5-404E-44E0-BBA5-90FE5538C91B}" destId="{78718CAD-4735-443A-A9F7-CD8C63A44898}" srcOrd="0" destOrd="0" presId="urn:microsoft.com/office/officeart/2005/8/layout/lProcess2"/>
    <dgm:cxn modelId="{0B14042F-CD9A-4554-97EA-6F17E06E155C}" type="presParOf" srcId="{78718CAD-4735-443A-A9F7-CD8C63A44898}" destId="{0E6469E9-E064-493D-85A4-CC2CD83BADC4}" srcOrd="0" destOrd="0" presId="urn:microsoft.com/office/officeart/2005/8/layout/lProcess2"/>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817E1168-274C-4788-A113-B0CBF87D7476}"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ru-RU"/>
        </a:p>
      </dgm:t>
    </dgm:pt>
    <dgm:pt modelId="{76CD7F4F-3585-4E32-B1C6-F74F3169ADD4}">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МКУ «Муниципальный орган управления образованием» АМО</a:t>
          </a:r>
        </a:p>
      </dgm:t>
    </dgm:pt>
    <dgm:pt modelId="{85F779FC-97C5-4CEE-BFC5-D3D690D7F419}" type="parTrans" cxnId="{E88032AD-9345-40F0-97D2-80A6262CDC01}">
      <dgm:prSet/>
      <dgm:spPr/>
      <dgm:t>
        <a:bodyPr/>
        <a:lstStyle/>
        <a:p>
          <a:endParaRPr lang="ru-RU"/>
        </a:p>
      </dgm:t>
    </dgm:pt>
    <dgm:pt modelId="{010AD9B5-91F4-4D10-BAAA-1CEB9BA41F53}" type="sibTrans" cxnId="{E88032AD-9345-40F0-97D2-80A6262CDC01}">
      <dgm:prSet/>
      <dgm:spPr/>
      <dgm:t>
        <a:bodyPr/>
        <a:lstStyle/>
        <a:p>
          <a:endParaRPr lang="ru-RU"/>
        </a:p>
      </dgm:t>
    </dgm:pt>
    <dgm:pt modelId="{F0323CB5-FD71-4BAF-8097-E04A84AE6569}">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2026г –632405212,17</a:t>
          </a:r>
        </a:p>
        <a:p>
          <a:r>
            <a:rPr lang="ru-RU" sz="1000" dirty="0">
              <a:solidFill>
                <a:schemeClr val="tx1">
                  <a:lumMod val="95000"/>
                  <a:lumOff val="5000"/>
                </a:schemeClr>
              </a:solidFill>
              <a:latin typeface="Times New Roman" pitchFamily="18" charset="0"/>
              <a:cs typeface="Times New Roman" pitchFamily="18" charset="0"/>
            </a:rPr>
            <a:t>2027г –603893416,64</a:t>
          </a:r>
        </a:p>
        <a:p>
          <a:r>
            <a:rPr lang="ru-RU" sz="1000" dirty="0">
              <a:solidFill>
                <a:schemeClr val="tx1">
                  <a:lumMod val="95000"/>
                  <a:lumOff val="5000"/>
                </a:schemeClr>
              </a:solidFill>
              <a:latin typeface="Times New Roman" pitchFamily="18" charset="0"/>
              <a:cs typeface="Times New Roman" pitchFamily="18" charset="0"/>
            </a:rPr>
            <a:t>2028г -628057772,65</a:t>
          </a:r>
        </a:p>
      </dgm:t>
    </dgm:pt>
    <dgm:pt modelId="{9A4EFBE3-EA5B-496E-A43F-CF1312817F81}" type="parTrans" cxnId="{6E843CD2-6683-49BA-A625-FA173F5A53BE}">
      <dgm:prSet/>
      <dgm:spPr/>
      <dgm:t>
        <a:bodyPr/>
        <a:lstStyle/>
        <a:p>
          <a:endParaRPr lang="ru-RU"/>
        </a:p>
      </dgm:t>
    </dgm:pt>
    <dgm:pt modelId="{17E6128E-D8BF-463D-A826-836E49D1B5DC}" type="sibTrans" cxnId="{6E843CD2-6683-49BA-A625-FA173F5A53BE}">
      <dgm:prSet/>
      <dgm:spPr/>
      <dgm:t>
        <a:bodyPr/>
        <a:lstStyle/>
        <a:p>
          <a:endParaRPr lang="ru-RU"/>
        </a:p>
      </dgm:t>
    </dgm:pt>
    <dgm:pt modelId="{D1E08AC2-1ABA-47B8-B377-9C836B80C0FD}">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МКУК ИДЦ АМО</a:t>
          </a:r>
        </a:p>
      </dgm:t>
    </dgm:pt>
    <dgm:pt modelId="{11B6AD00-D40C-49F5-BEF4-F6774DAD6567}" type="parTrans" cxnId="{A5A4E797-C212-4AE1-B4BA-29265A8F9BDC}">
      <dgm:prSet/>
      <dgm:spPr/>
      <dgm:t>
        <a:bodyPr/>
        <a:lstStyle/>
        <a:p>
          <a:endParaRPr lang="ru-RU"/>
        </a:p>
      </dgm:t>
    </dgm:pt>
    <dgm:pt modelId="{A02CE41D-CD7B-4156-8751-798DBE21F88D}" type="sibTrans" cxnId="{A5A4E797-C212-4AE1-B4BA-29265A8F9BDC}">
      <dgm:prSet/>
      <dgm:spPr/>
      <dgm:t>
        <a:bodyPr/>
        <a:lstStyle/>
        <a:p>
          <a:endParaRPr lang="ru-RU"/>
        </a:p>
      </dgm:t>
    </dgm:pt>
    <dgm:pt modelId="{F31472C7-763D-4A2C-A33A-D9A90BFB5CF0}">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2026г –123214018,80</a:t>
          </a:r>
        </a:p>
        <a:p>
          <a:r>
            <a:rPr lang="ru-RU" sz="1000" dirty="0">
              <a:solidFill>
                <a:schemeClr val="tx1">
                  <a:lumMod val="95000"/>
                  <a:lumOff val="5000"/>
                </a:schemeClr>
              </a:solidFill>
              <a:latin typeface="Times New Roman" pitchFamily="18" charset="0"/>
              <a:cs typeface="Times New Roman" pitchFamily="18" charset="0"/>
            </a:rPr>
            <a:t>2027г – 112449005,50</a:t>
          </a:r>
        </a:p>
        <a:p>
          <a:r>
            <a:rPr lang="ru-RU" sz="1000" dirty="0">
              <a:solidFill>
                <a:schemeClr val="tx1">
                  <a:lumMod val="95000"/>
                  <a:lumOff val="5000"/>
                </a:schemeClr>
              </a:solidFill>
              <a:latin typeface="Times New Roman" pitchFamily="18" charset="0"/>
              <a:cs typeface="Times New Roman" pitchFamily="18" charset="0"/>
            </a:rPr>
            <a:t>2028г -117284384,50</a:t>
          </a:r>
        </a:p>
      </dgm:t>
    </dgm:pt>
    <dgm:pt modelId="{49437A6B-8E3B-4D77-91CE-DF8EFF185423}" type="parTrans" cxnId="{C970EB22-FCF7-47AB-9FE6-031C408C6D72}">
      <dgm:prSet/>
      <dgm:spPr/>
      <dgm:t>
        <a:bodyPr/>
        <a:lstStyle/>
        <a:p>
          <a:endParaRPr lang="ru-RU"/>
        </a:p>
      </dgm:t>
    </dgm:pt>
    <dgm:pt modelId="{A6AC273C-B76E-4D84-9D4F-C1DBBE9E604F}" type="sibTrans" cxnId="{C970EB22-FCF7-47AB-9FE6-031C408C6D72}">
      <dgm:prSet/>
      <dgm:spPr/>
      <dgm:t>
        <a:bodyPr/>
        <a:lstStyle/>
        <a:p>
          <a:endParaRPr lang="ru-RU"/>
        </a:p>
      </dgm:t>
    </dgm:pt>
    <dgm:pt modelId="{A2D58F1F-0A89-47F6-B254-E76AC29AC77A}">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Финансово-экономическое управлением администрации АМО</a:t>
          </a:r>
        </a:p>
      </dgm:t>
    </dgm:pt>
    <dgm:pt modelId="{C96BB825-E1CB-48B3-9122-1F263E4DA904}" type="parTrans" cxnId="{E1A9C76E-217E-465B-96AA-627B0430AA10}">
      <dgm:prSet/>
      <dgm:spPr/>
      <dgm:t>
        <a:bodyPr/>
        <a:lstStyle/>
        <a:p>
          <a:endParaRPr lang="ru-RU"/>
        </a:p>
      </dgm:t>
    </dgm:pt>
    <dgm:pt modelId="{0B77CBE9-6BC5-4CBD-8608-C2750AF60ED1}" type="sibTrans" cxnId="{E1A9C76E-217E-465B-96AA-627B0430AA10}">
      <dgm:prSet/>
      <dgm:spPr/>
      <dgm:t>
        <a:bodyPr/>
        <a:lstStyle/>
        <a:p>
          <a:endParaRPr lang="ru-RU"/>
        </a:p>
      </dgm:t>
    </dgm:pt>
    <dgm:pt modelId="{2B5636AB-09C1-4212-A32A-8D4AC8D7A2D8}">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2026г – 21924700,00</a:t>
          </a:r>
        </a:p>
        <a:p>
          <a:r>
            <a:rPr lang="ru-RU" sz="1000" dirty="0">
              <a:solidFill>
                <a:schemeClr val="tx1">
                  <a:lumMod val="95000"/>
                  <a:lumOff val="5000"/>
                </a:schemeClr>
              </a:solidFill>
              <a:latin typeface="Times New Roman" pitchFamily="18" charset="0"/>
              <a:cs typeface="Times New Roman" pitchFamily="18" charset="0"/>
            </a:rPr>
            <a:t>2027г –23077000,00</a:t>
          </a:r>
        </a:p>
        <a:p>
          <a:r>
            <a:rPr lang="ru-RU" sz="1000" dirty="0">
              <a:solidFill>
                <a:schemeClr val="tx1">
                  <a:lumMod val="95000"/>
                  <a:lumOff val="5000"/>
                </a:schemeClr>
              </a:solidFill>
              <a:latin typeface="Times New Roman" pitchFamily="18" charset="0"/>
              <a:cs typeface="Times New Roman" pitchFamily="18" charset="0"/>
            </a:rPr>
            <a:t>2028г -23287000,00</a:t>
          </a:r>
        </a:p>
      </dgm:t>
    </dgm:pt>
    <dgm:pt modelId="{89F88746-21DF-4663-AA77-73AA831504B3}" type="parTrans" cxnId="{C99FF16E-92AC-4B0D-B6B8-DFE2E725EE2D}">
      <dgm:prSet/>
      <dgm:spPr/>
      <dgm:t>
        <a:bodyPr/>
        <a:lstStyle/>
        <a:p>
          <a:endParaRPr lang="ru-RU"/>
        </a:p>
      </dgm:t>
    </dgm:pt>
    <dgm:pt modelId="{ED37C4E5-3C4A-4556-B093-2190E39A2CFA}" type="sibTrans" cxnId="{C99FF16E-92AC-4B0D-B6B8-DFE2E725EE2D}">
      <dgm:prSet/>
      <dgm:spPr/>
      <dgm:t>
        <a:bodyPr/>
        <a:lstStyle/>
        <a:p>
          <a:endParaRPr lang="ru-RU"/>
        </a:p>
      </dgm:t>
    </dgm:pt>
    <dgm:pt modelId="{AB3485A8-A208-4E15-B764-8E6E5E3F4E10}" type="pres">
      <dgm:prSet presAssocID="{817E1168-274C-4788-A113-B0CBF87D7476}" presName="theList" presStyleCnt="0">
        <dgm:presLayoutVars>
          <dgm:dir/>
          <dgm:animLvl val="lvl"/>
          <dgm:resizeHandles val="exact"/>
        </dgm:presLayoutVars>
      </dgm:prSet>
      <dgm:spPr/>
    </dgm:pt>
    <dgm:pt modelId="{800DFF6C-243F-42BA-8BED-ADE9F6963CC6}" type="pres">
      <dgm:prSet presAssocID="{76CD7F4F-3585-4E32-B1C6-F74F3169ADD4}" presName="compNode" presStyleCnt="0"/>
      <dgm:spPr/>
    </dgm:pt>
    <dgm:pt modelId="{5062A951-674C-4F73-94D3-3B25A157FA79}" type="pres">
      <dgm:prSet presAssocID="{76CD7F4F-3585-4E32-B1C6-F74F3169ADD4}" presName="aNode" presStyleLbl="bgShp" presStyleIdx="0" presStyleCnt="3"/>
      <dgm:spPr/>
    </dgm:pt>
    <dgm:pt modelId="{AC2A6A13-4F8A-4A32-AAD3-621B3A872B7C}" type="pres">
      <dgm:prSet presAssocID="{76CD7F4F-3585-4E32-B1C6-F74F3169ADD4}" presName="textNode" presStyleLbl="bgShp" presStyleIdx="0" presStyleCnt="3"/>
      <dgm:spPr/>
    </dgm:pt>
    <dgm:pt modelId="{A25EC20C-D3F9-4B3A-8229-A0AD54E060A9}" type="pres">
      <dgm:prSet presAssocID="{76CD7F4F-3585-4E32-B1C6-F74F3169ADD4}" presName="compChildNode" presStyleCnt="0"/>
      <dgm:spPr/>
    </dgm:pt>
    <dgm:pt modelId="{E01B764B-14C1-4E3D-9211-35098DAC775B}" type="pres">
      <dgm:prSet presAssocID="{76CD7F4F-3585-4E32-B1C6-F74F3169ADD4}" presName="theInnerList" presStyleCnt="0"/>
      <dgm:spPr/>
    </dgm:pt>
    <dgm:pt modelId="{8BAAA5F0-F2C8-4784-A7F0-4D44185D3383}" type="pres">
      <dgm:prSet presAssocID="{F0323CB5-FD71-4BAF-8097-E04A84AE6569}" presName="childNode" presStyleLbl="node1" presStyleIdx="0" presStyleCnt="3">
        <dgm:presLayoutVars>
          <dgm:bulletEnabled val="1"/>
        </dgm:presLayoutVars>
      </dgm:prSet>
      <dgm:spPr/>
    </dgm:pt>
    <dgm:pt modelId="{C3BC2895-AF47-42C8-86CB-3635E9EE2628}" type="pres">
      <dgm:prSet presAssocID="{76CD7F4F-3585-4E32-B1C6-F74F3169ADD4}" presName="aSpace" presStyleCnt="0"/>
      <dgm:spPr/>
    </dgm:pt>
    <dgm:pt modelId="{6CFFC65E-3115-4D12-A2C1-A8DD5DA09D21}" type="pres">
      <dgm:prSet presAssocID="{D1E08AC2-1ABA-47B8-B377-9C836B80C0FD}" presName="compNode" presStyleCnt="0"/>
      <dgm:spPr/>
    </dgm:pt>
    <dgm:pt modelId="{3E74D853-09B8-44C6-B022-6C9474D7E777}" type="pres">
      <dgm:prSet presAssocID="{D1E08AC2-1ABA-47B8-B377-9C836B80C0FD}" presName="aNode" presStyleLbl="bgShp" presStyleIdx="1" presStyleCnt="3"/>
      <dgm:spPr/>
    </dgm:pt>
    <dgm:pt modelId="{9DF5D34F-9E8D-4F0A-A4DC-0AB54977B02F}" type="pres">
      <dgm:prSet presAssocID="{D1E08AC2-1ABA-47B8-B377-9C836B80C0FD}" presName="textNode" presStyleLbl="bgShp" presStyleIdx="1" presStyleCnt="3"/>
      <dgm:spPr/>
    </dgm:pt>
    <dgm:pt modelId="{5492C01F-123B-4A54-95D6-24267C7FB88F}" type="pres">
      <dgm:prSet presAssocID="{D1E08AC2-1ABA-47B8-B377-9C836B80C0FD}" presName="compChildNode" presStyleCnt="0"/>
      <dgm:spPr/>
    </dgm:pt>
    <dgm:pt modelId="{8F94E7B2-3E81-4EA0-985D-F350F0F91E0F}" type="pres">
      <dgm:prSet presAssocID="{D1E08AC2-1ABA-47B8-B377-9C836B80C0FD}" presName="theInnerList" presStyleCnt="0"/>
      <dgm:spPr/>
    </dgm:pt>
    <dgm:pt modelId="{A5ACE42F-D32A-478E-B802-E1E6FBFC5657}" type="pres">
      <dgm:prSet presAssocID="{F31472C7-763D-4A2C-A33A-D9A90BFB5CF0}" presName="childNode" presStyleLbl="node1" presStyleIdx="1" presStyleCnt="3">
        <dgm:presLayoutVars>
          <dgm:bulletEnabled val="1"/>
        </dgm:presLayoutVars>
      </dgm:prSet>
      <dgm:spPr/>
    </dgm:pt>
    <dgm:pt modelId="{E96BF9AE-28DB-4728-83DD-0D563BEC18B6}" type="pres">
      <dgm:prSet presAssocID="{D1E08AC2-1ABA-47B8-B377-9C836B80C0FD}" presName="aSpace" presStyleCnt="0"/>
      <dgm:spPr/>
    </dgm:pt>
    <dgm:pt modelId="{23852555-4C3D-492D-879D-CB8D66B268F0}" type="pres">
      <dgm:prSet presAssocID="{A2D58F1F-0A89-47F6-B254-E76AC29AC77A}" presName="compNode" presStyleCnt="0"/>
      <dgm:spPr/>
    </dgm:pt>
    <dgm:pt modelId="{55992BF2-CC22-4BAA-BC47-445C733DDDA7}" type="pres">
      <dgm:prSet presAssocID="{A2D58F1F-0A89-47F6-B254-E76AC29AC77A}" presName="aNode" presStyleLbl="bgShp" presStyleIdx="2" presStyleCnt="3"/>
      <dgm:spPr/>
    </dgm:pt>
    <dgm:pt modelId="{21E918BB-1EA1-40BC-8702-C7F555823DFE}" type="pres">
      <dgm:prSet presAssocID="{A2D58F1F-0A89-47F6-B254-E76AC29AC77A}" presName="textNode" presStyleLbl="bgShp" presStyleIdx="2" presStyleCnt="3"/>
      <dgm:spPr/>
    </dgm:pt>
    <dgm:pt modelId="{6FC07BB5-404E-44E0-BBA5-90FE5538C91B}" type="pres">
      <dgm:prSet presAssocID="{A2D58F1F-0A89-47F6-B254-E76AC29AC77A}" presName="compChildNode" presStyleCnt="0"/>
      <dgm:spPr/>
    </dgm:pt>
    <dgm:pt modelId="{78718CAD-4735-443A-A9F7-CD8C63A44898}" type="pres">
      <dgm:prSet presAssocID="{A2D58F1F-0A89-47F6-B254-E76AC29AC77A}" presName="theInnerList" presStyleCnt="0"/>
      <dgm:spPr/>
    </dgm:pt>
    <dgm:pt modelId="{0E6469E9-E064-493D-85A4-CC2CD83BADC4}" type="pres">
      <dgm:prSet presAssocID="{2B5636AB-09C1-4212-A32A-8D4AC8D7A2D8}" presName="childNode" presStyleLbl="node1" presStyleIdx="2" presStyleCnt="3">
        <dgm:presLayoutVars>
          <dgm:bulletEnabled val="1"/>
        </dgm:presLayoutVars>
      </dgm:prSet>
      <dgm:spPr/>
    </dgm:pt>
  </dgm:ptLst>
  <dgm:cxnLst>
    <dgm:cxn modelId="{DC84790E-2264-4675-9338-8103F6616C48}" type="presOf" srcId="{2B5636AB-09C1-4212-A32A-8D4AC8D7A2D8}" destId="{0E6469E9-E064-493D-85A4-CC2CD83BADC4}" srcOrd="0" destOrd="0" presId="urn:microsoft.com/office/officeart/2005/8/layout/lProcess2"/>
    <dgm:cxn modelId="{AA185918-3D81-48A2-B75E-63504D499742}" type="presOf" srcId="{F0323CB5-FD71-4BAF-8097-E04A84AE6569}" destId="{8BAAA5F0-F2C8-4784-A7F0-4D44185D3383}" srcOrd="0" destOrd="0" presId="urn:microsoft.com/office/officeart/2005/8/layout/lProcess2"/>
    <dgm:cxn modelId="{C970EB22-FCF7-47AB-9FE6-031C408C6D72}" srcId="{D1E08AC2-1ABA-47B8-B377-9C836B80C0FD}" destId="{F31472C7-763D-4A2C-A33A-D9A90BFB5CF0}" srcOrd="0" destOrd="0" parTransId="{49437A6B-8E3B-4D77-91CE-DF8EFF185423}" sibTransId="{A6AC273C-B76E-4D84-9D4F-C1DBBE9E604F}"/>
    <dgm:cxn modelId="{88DB433E-E3CC-412C-A661-04358CE04855}" type="presOf" srcId="{A2D58F1F-0A89-47F6-B254-E76AC29AC77A}" destId="{21E918BB-1EA1-40BC-8702-C7F555823DFE}" srcOrd="1" destOrd="0" presId="urn:microsoft.com/office/officeart/2005/8/layout/lProcess2"/>
    <dgm:cxn modelId="{E1A9C76E-217E-465B-96AA-627B0430AA10}" srcId="{817E1168-274C-4788-A113-B0CBF87D7476}" destId="{A2D58F1F-0A89-47F6-B254-E76AC29AC77A}" srcOrd="2" destOrd="0" parTransId="{C96BB825-E1CB-48B3-9122-1F263E4DA904}" sibTransId="{0B77CBE9-6BC5-4CBD-8608-C2750AF60ED1}"/>
    <dgm:cxn modelId="{C99FF16E-92AC-4B0D-B6B8-DFE2E725EE2D}" srcId="{A2D58F1F-0A89-47F6-B254-E76AC29AC77A}" destId="{2B5636AB-09C1-4212-A32A-8D4AC8D7A2D8}" srcOrd="0" destOrd="0" parTransId="{89F88746-21DF-4663-AA77-73AA831504B3}" sibTransId="{ED37C4E5-3C4A-4556-B093-2190E39A2CFA}"/>
    <dgm:cxn modelId="{65ED2271-7E99-4FAA-AD1E-2FFF3FEAE667}" type="presOf" srcId="{817E1168-274C-4788-A113-B0CBF87D7476}" destId="{AB3485A8-A208-4E15-B764-8E6E5E3F4E10}" srcOrd="0" destOrd="0" presId="urn:microsoft.com/office/officeart/2005/8/layout/lProcess2"/>
    <dgm:cxn modelId="{A5A4E797-C212-4AE1-B4BA-29265A8F9BDC}" srcId="{817E1168-274C-4788-A113-B0CBF87D7476}" destId="{D1E08AC2-1ABA-47B8-B377-9C836B80C0FD}" srcOrd="1" destOrd="0" parTransId="{11B6AD00-D40C-49F5-BEF4-F6774DAD6567}" sibTransId="{A02CE41D-CD7B-4156-8751-798DBE21F88D}"/>
    <dgm:cxn modelId="{5E8BA7A6-AC10-4F38-A2CA-12AE814CEEBE}" type="presOf" srcId="{A2D58F1F-0A89-47F6-B254-E76AC29AC77A}" destId="{55992BF2-CC22-4BAA-BC47-445C733DDDA7}" srcOrd="0" destOrd="0" presId="urn:microsoft.com/office/officeart/2005/8/layout/lProcess2"/>
    <dgm:cxn modelId="{E88032AD-9345-40F0-97D2-80A6262CDC01}" srcId="{817E1168-274C-4788-A113-B0CBF87D7476}" destId="{76CD7F4F-3585-4E32-B1C6-F74F3169ADD4}" srcOrd="0" destOrd="0" parTransId="{85F779FC-97C5-4CEE-BFC5-D3D690D7F419}" sibTransId="{010AD9B5-91F4-4D10-BAAA-1CEB9BA41F53}"/>
    <dgm:cxn modelId="{791697B5-9785-4E96-BCC1-776A8B07E2D2}" type="presOf" srcId="{D1E08AC2-1ABA-47B8-B377-9C836B80C0FD}" destId="{9DF5D34F-9E8D-4F0A-A4DC-0AB54977B02F}" srcOrd="1" destOrd="0" presId="urn:microsoft.com/office/officeart/2005/8/layout/lProcess2"/>
    <dgm:cxn modelId="{F41726B8-5B6B-4C38-AE5D-C88CAE17DB48}" type="presOf" srcId="{76CD7F4F-3585-4E32-B1C6-F74F3169ADD4}" destId="{AC2A6A13-4F8A-4A32-AAD3-621B3A872B7C}" srcOrd="1" destOrd="0" presId="urn:microsoft.com/office/officeart/2005/8/layout/lProcess2"/>
    <dgm:cxn modelId="{A02B74C8-3FFF-4A44-A213-F381AAF14F38}" type="presOf" srcId="{D1E08AC2-1ABA-47B8-B377-9C836B80C0FD}" destId="{3E74D853-09B8-44C6-B022-6C9474D7E777}" srcOrd="0" destOrd="0" presId="urn:microsoft.com/office/officeart/2005/8/layout/lProcess2"/>
    <dgm:cxn modelId="{9629FACD-DE42-43BB-84A9-57E62106D76E}" type="presOf" srcId="{F31472C7-763D-4A2C-A33A-D9A90BFB5CF0}" destId="{A5ACE42F-D32A-478E-B802-E1E6FBFC5657}" srcOrd="0" destOrd="0" presId="urn:microsoft.com/office/officeart/2005/8/layout/lProcess2"/>
    <dgm:cxn modelId="{6E843CD2-6683-49BA-A625-FA173F5A53BE}" srcId="{76CD7F4F-3585-4E32-B1C6-F74F3169ADD4}" destId="{F0323CB5-FD71-4BAF-8097-E04A84AE6569}" srcOrd="0" destOrd="0" parTransId="{9A4EFBE3-EA5B-496E-A43F-CF1312817F81}" sibTransId="{17E6128E-D8BF-463D-A826-836E49D1B5DC}"/>
    <dgm:cxn modelId="{A0BB37D8-009D-41FF-AD0B-B875DA538DBB}" type="presOf" srcId="{76CD7F4F-3585-4E32-B1C6-F74F3169ADD4}" destId="{5062A951-674C-4F73-94D3-3B25A157FA79}" srcOrd="0" destOrd="0" presId="urn:microsoft.com/office/officeart/2005/8/layout/lProcess2"/>
    <dgm:cxn modelId="{4CA4FE50-7DC6-4CF9-8669-3F761D625ACC}" type="presParOf" srcId="{AB3485A8-A208-4E15-B764-8E6E5E3F4E10}" destId="{800DFF6C-243F-42BA-8BED-ADE9F6963CC6}" srcOrd="0" destOrd="0" presId="urn:microsoft.com/office/officeart/2005/8/layout/lProcess2"/>
    <dgm:cxn modelId="{73D4BFDA-9E21-4518-89E9-88E456545758}" type="presParOf" srcId="{800DFF6C-243F-42BA-8BED-ADE9F6963CC6}" destId="{5062A951-674C-4F73-94D3-3B25A157FA79}" srcOrd="0" destOrd="0" presId="urn:microsoft.com/office/officeart/2005/8/layout/lProcess2"/>
    <dgm:cxn modelId="{B3712CFA-F2B5-497E-A9FF-3704DFC75283}" type="presParOf" srcId="{800DFF6C-243F-42BA-8BED-ADE9F6963CC6}" destId="{AC2A6A13-4F8A-4A32-AAD3-621B3A872B7C}" srcOrd="1" destOrd="0" presId="urn:microsoft.com/office/officeart/2005/8/layout/lProcess2"/>
    <dgm:cxn modelId="{CB4005A8-8ADE-41CF-81EF-EB0C31DDBBC0}" type="presParOf" srcId="{800DFF6C-243F-42BA-8BED-ADE9F6963CC6}" destId="{A25EC20C-D3F9-4B3A-8229-A0AD54E060A9}" srcOrd="2" destOrd="0" presId="urn:microsoft.com/office/officeart/2005/8/layout/lProcess2"/>
    <dgm:cxn modelId="{23947FA5-2C97-4EA7-8AE9-7059A59B9E15}" type="presParOf" srcId="{A25EC20C-D3F9-4B3A-8229-A0AD54E060A9}" destId="{E01B764B-14C1-4E3D-9211-35098DAC775B}" srcOrd="0" destOrd="0" presId="urn:microsoft.com/office/officeart/2005/8/layout/lProcess2"/>
    <dgm:cxn modelId="{7ABD9B76-06C5-4130-8BD6-1AB80C2B29B2}" type="presParOf" srcId="{E01B764B-14C1-4E3D-9211-35098DAC775B}" destId="{8BAAA5F0-F2C8-4784-A7F0-4D44185D3383}" srcOrd="0" destOrd="0" presId="urn:microsoft.com/office/officeart/2005/8/layout/lProcess2"/>
    <dgm:cxn modelId="{156BBBEA-6288-4FFF-B9FD-97F5604BFECD}" type="presParOf" srcId="{AB3485A8-A208-4E15-B764-8E6E5E3F4E10}" destId="{C3BC2895-AF47-42C8-86CB-3635E9EE2628}" srcOrd="1" destOrd="0" presId="urn:microsoft.com/office/officeart/2005/8/layout/lProcess2"/>
    <dgm:cxn modelId="{C7A25A44-5F38-4278-950A-292DCE6BB97B}" type="presParOf" srcId="{AB3485A8-A208-4E15-B764-8E6E5E3F4E10}" destId="{6CFFC65E-3115-4D12-A2C1-A8DD5DA09D21}" srcOrd="2" destOrd="0" presId="urn:microsoft.com/office/officeart/2005/8/layout/lProcess2"/>
    <dgm:cxn modelId="{93C968C2-526F-4D06-8AC6-A65F3FF303A4}" type="presParOf" srcId="{6CFFC65E-3115-4D12-A2C1-A8DD5DA09D21}" destId="{3E74D853-09B8-44C6-B022-6C9474D7E777}" srcOrd="0" destOrd="0" presId="urn:microsoft.com/office/officeart/2005/8/layout/lProcess2"/>
    <dgm:cxn modelId="{6C22C1A9-4473-4421-B567-45F3A89A8FF5}" type="presParOf" srcId="{6CFFC65E-3115-4D12-A2C1-A8DD5DA09D21}" destId="{9DF5D34F-9E8D-4F0A-A4DC-0AB54977B02F}" srcOrd="1" destOrd="0" presId="urn:microsoft.com/office/officeart/2005/8/layout/lProcess2"/>
    <dgm:cxn modelId="{D2512F54-B720-4540-BE94-06F0279CA4D7}" type="presParOf" srcId="{6CFFC65E-3115-4D12-A2C1-A8DD5DA09D21}" destId="{5492C01F-123B-4A54-95D6-24267C7FB88F}" srcOrd="2" destOrd="0" presId="urn:microsoft.com/office/officeart/2005/8/layout/lProcess2"/>
    <dgm:cxn modelId="{F7E84E0B-6C8D-4576-BD4C-0BDAD2780FCF}" type="presParOf" srcId="{5492C01F-123B-4A54-95D6-24267C7FB88F}" destId="{8F94E7B2-3E81-4EA0-985D-F350F0F91E0F}" srcOrd="0" destOrd="0" presId="urn:microsoft.com/office/officeart/2005/8/layout/lProcess2"/>
    <dgm:cxn modelId="{061E6AE0-9C10-47E1-89DE-44CBFE3ABB2E}" type="presParOf" srcId="{8F94E7B2-3E81-4EA0-985D-F350F0F91E0F}" destId="{A5ACE42F-D32A-478E-B802-E1E6FBFC5657}" srcOrd="0" destOrd="0" presId="urn:microsoft.com/office/officeart/2005/8/layout/lProcess2"/>
    <dgm:cxn modelId="{937596CA-D7FE-40A9-A9A6-43DE6245BB12}" type="presParOf" srcId="{AB3485A8-A208-4E15-B764-8E6E5E3F4E10}" destId="{E96BF9AE-28DB-4728-83DD-0D563BEC18B6}" srcOrd="3" destOrd="0" presId="urn:microsoft.com/office/officeart/2005/8/layout/lProcess2"/>
    <dgm:cxn modelId="{9314D39A-FF6E-4914-B374-E27B9792C18E}" type="presParOf" srcId="{AB3485A8-A208-4E15-B764-8E6E5E3F4E10}" destId="{23852555-4C3D-492D-879D-CB8D66B268F0}" srcOrd="4" destOrd="0" presId="urn:microsoft.com/office/officeart/2005/8/layout/lProcess2"/>
    <dgm:cxn modelId="{EF527AC4-A458-4C07-816D-EA2B46861AA0}" type="presParOf" srcId="{23852555-4C3D-492D-879D-CB8D66B268F0}" destId="{55992BF2-CC22-4BAA-BC47-445C733DDDA7}" srcOrd="0" destOrd="0" presId="urn:microsoft.com/office/officeart/2005/8/layout/lProcess2"/>
    <dgm:cxn modelId="{9B46D812-8F0D-49C3-A746-2B9E14E22A18}" type="presParOf" srcId="{23852555-4C3D-492D-879D-CB8D66B268F0}" destId="{21E918BB-1EA1-40BC-8702-C7F555823DFE}" srcOrd="1" destOrd="0" presId="urn:microsoft.com/office/officeart/2005/8/layout/lProcess2"/>
    <dgm:cxn modelId="{99C85481-5A66-4C75-8C50-EF00821E6E98}" type="presParOf" srcId="{23852555-4C3D-492D-879D-CB8D66B268F0}" destId="{6FC07BB5-404E-44E0-BBA5-90FE5538C91B}" srcOrd="2" destOrd="0" presId="urn:microsoft.com/office/officeart/2005/8/layout/lProcess2"/>
    <dgm:cxn modelId="{FA144B7D-6861-4CF5-9EE4-DCA7582236B0}" type="presParOf" srcId="{6FC07BB5-404E-44E0-BBA5-90FE5538C91B}" destId="{78718CAD-4735-443A-A9F7-CD8C63A44898}" srcOrd="0" destOrd="0" presId="urn:microsoft.com/office/officeart/2005/8/layout/lProcess2"/>
    <dgm:cxn modelId="{0B14042F-CD9A-4554-97EA-6F17E06E155C}" type="presParOf" srcId="{78718CAD-4735-443A-A9F7-CD8C63A44898}" destId="{0E6469E9-E064-493D-85A4-CC2CD83BADC4}" srcOrd="0" destOrd="0" presId="urn:microsoft.com/office/officeart/2005/8/layout/lProcess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17E1168-274C-4788-A113-B0CBF87D7476}" type="doc">
      <dgm:prSet loTypeId="urn:microsoft.com/office/officeart/2005/8/layout/lProcess2" loCatId="list" qsTypeId="urn:microsoft.com/office/officeart/2005/8/quickstyle/3d1" qsCatId="3D" csTypeId="urn:microsoft.com/office/officeart/2005/8/colors/accent1_2" csCatId="accent1" phldr="1"/>
      <dgm:spPr/>
      <dgm:t>
        <a:bodyPr/>
        <a:lstStyle/>
        <a:p>
          <a:endParaRPr lang="ru-RU"/>
        </a:p>
      </dgm:t>
    </dgm:pt>
    <dgm:pt modelId="{A2D58F1F-0A89-47F6-B254-E76AC29AC77A}">
      <dgm:prSet phldrT="[Текст]" custT="1"/>
      <dgm:spPr>
        <a:solidFill>
          <a:schemeClr val="accent3">
            <a:lumMod val="40000"/>
            <a:lumOff val="60000"/>
          </a:schemeClr>
        </a:solidFill>
      </dgm:spPr>
      <dgm:t>
        <a:bodyPr/>
        <a:lstStyle/>
        <a:p>
          <a:r>
            <a:rPr lang="ru-RU" sz="1100" dirty="0">
              <a:latin typeface="Times New Roman" panose="02020603050405020304" pitchFamily="18" charset="0"/>
              <a:cs typeface="Times New Roman" panose="02020603050405020304" pitchFamily="18" charset="0"/>
            </a:rPr>
            <a:t>МУ Контрольно-счетная палата АМО</a:t>
          </a:r>
        </a:p>
      </dgm:t>
    </dgm:pt>
    <dgm:pt modelId="{C96BB825-E1CB-48B3-9122-1F263E4DA904}" type="parTrans" cxnId="{E1A9C76E-217E-465B-96AA-627B0430AA10}">
      <dgm:prSet/>
      <dgm:spPr/>
      <dgm:t>
        <a:bodyPr/>
        <a:lstStyle/>
        <a:p>
          <a:endParaRPr lang="ru-RU"/>
        </a:p>
      </dgm:t>
    </dgm:pt>
    <dgm:pt modelId="{0B77CBE9-6BC5-4CBD-8608-C2750AF60ED1}" type="sibTrans" cxnId="{E1A9C76E-217E-465B-96AA-627B0430AA10}">
      <dgm:prSet/>
      <dgm:spPr/>
      <dgm:t>
        <a:bodyPr/>
        <a:lstStyle/>
        <a:p>
          <a:endParaRPr lang="ru-RU"/>
        </a:p>
      </dgm:t>
    </dgm:pt>
    <dgm:pt modelId="{2B5636AB-09C1-4212-A32A-8D4AC8D7A2D8}">
      <dgm:prSet phldrT="[Текст]" custT="1"/>
      <dgm:spPr>
        <a:solidFill>
          <a:schemeClr val="accent2">
            <a:lumMod val="60000"/>
            <a:lumOff val="40000"/>
          </a:schemeClr>
        </a:solidFill>
      </dgm:spPr>
      <dgm:t>
        <a:bodyPr/>
        <a:lstStyle/>
        <a:p>
          <a:r>
            <a:rPr lang="ru-RU" sz="1000" dirty="0">
              <a:solidFill>
                <a:schemeClr val="tx1">
                  <a:lumMod val="95000"/>
                  <a:lumOff val="5000"/>
                </a:schemeClr>
              </a:solidFill>
              <a:latin typeface="Times New Roman" pitchFamily="18" charset="0"/>
              <a:cs typeface="Times New Roman" pitchFamily="18" charset="0"/>
            </a:rPr>
            <a:t>2026г –4590700,00</a:t>
          </a:r>
        </a:p>
        <a:p>
          <a:r>
            <a:rPr lang="ru-RU" sz="1000" dirty="0">
              <a:solidFill>
                <a:schemeClr val="tx1">
                  <a:lumMod val="95000"/>
                  <a:lumOff val="5000"/>
                </a:schemeClr>
              </a:solidFill>
              <a:latin typeface="Times New Roman" pitchFamily="18" charset="0"/>
              <a:cs typeface="Times New Roman" pitchFamily="18" charset="0"/>
            </a:rPr>
            <a:t>2027г –4667200,00</a:t>
          </a:r>
        </a:p>
        <a:p>
          <a:r>
            <a:rPr lang="ru-RU" sz="1000" dirty="0">
              <a:solidFill>
                <a:schemeClr val="tx1">
                  <a:lumMod val="95000"/>
                  <a:lumOff val="5000"/>
                </a:schemeClr>
              </a:solidFill>
              <a:latin typeface="Times New Roman" pitchFamily="18" charset="0"/>
              <a:cs typeface="Times New Roman" pitchFamily="18" charset="0"/>
            </a:rPr>
            <a:t>2028г -4592200,00</a:t>
          </a:r>
        </a:p>
      </dgm:t>
    </dgm:pt>
    <dgm:pt modelId="{89F88746-21DF-4663-AA77-73AA831504B3}" type="parTrans" cxnId="{C99FF16E-92AC-4B0D-B6B8-DFE2E725EE2D}">
      <dgm:prSet/>
      <dgm:spPr/>
      <dgm:t>
        <a:bodyPr/>
        <a:lstStyle/>
        <a:p>
          <a:endParaRPr lang="ru-RU"/>
        </a:p>
      </dgm:t>
    </dgm:pt>
    <dgm:pt modelId="{ED37C4E5-3C4A-4556-B093-2190E39A2CFA}" type="sibTrans" cxnId="{C99FF16E-92AC-4B0D-B6B8-DFE2E725EE2D}">
      <dgm:prSet/>
      <dgm:spPr/>
      <dgm:t>
        <a:bodyPr/>
        <a:lstStyle/>
        <a:p>
          <a:endParaRPr lang="ru-RU"/>
        </a:p>
      </dgm:t>
    </dgm:pt>
    <dgm:pt modelId="{AB3485A8-A208-4E15-B764-8E6E5E3F4E10}" type="pres">
      <dgm:prSet presAssocID="{817E1168-274C-4788-A113-B0CBF87D7476}" presName="theList" presStyleCnt="0">
        <dgm:presLayoutVars>
          <dgm:dir/>
          <dgm:animLvl val="lvl"/>
          <dgm:resizeHandles val="exact"/>
        </dgm:presLayoutVars>
      </dgm:prSet>
      <dgm:spPr/>
    </dgm:pt>
    <dgm:pt modelId="{23852555-4C3D-492D-879D-CB8D66B268F0}" type="pres">
      <dgm:prSet presAssocID="{A2D58F1F-0A89-47F6-B254-E76AC29AC77A}" presName="compNode" presStyleCnt="0"/>
      <dgm:spPr/>
    </dgm:pt>
    <dgm:pt modelId="{55992BF2-CC22-4BAA-BC47-445C733DDDA7}" type="pres">
      <dgm:prSet presAssocID="{A2D58F1F-0A89-47F6-B254-E76AC29AC77A}" presName="aNode" presStyleLbl="bgShp" presStyleIdx="0" presStyleCnt="1" custLinFactNeighborX="20481" custLinFactNeighborY="-2128"/>
      <dgm:spPr/>
    </dgm:pt>
    <dgm:pt modelId="{21E918BB-1EA1-40BC-8702-C7F555823DFE}" type="pres">
      <dgm:prSet presAssocID="{A2D58F1F-0A89-47F6-B254-E76AC29AC77A}" presName="textNode" presStyleLbl="bgShp" presStyleIdx="0" presStyleCnt="1"/>
      <dgm:spPr/>
    </dgm:pt>
    <dgm:pt modelId="{6FC07BB5-404E-44E0-BBA5-90FE5538C91B}" type="pres">
      <dgm:prSet presAssocID="{A2D58F1F-0A89-47F6-B254-E76AC29AC77A}" presName="compChildNode" presStyleCnt="0"/>
      <dgm:spPr/>
    </dgm:pt>
    <dgm:pt modelId="{78718CAD-4735-443A-A9F7-CD8C63A44898}" type="pres">
      <dgm:prSet presAssocID="{A2D58F1F-0A89-47F6-B254-E76AC29AC77A}" presName="theInnerList" presStyleCnt="0"/>
      <dgm:spPr/>
    </dgm:pt>
    <dgm:pt modelId="{0E6469E9-E064-493D-85A4-CC2CD83BADC4}" type="pres">
      <dgm:prSet presAssocID="{2B5636AB-09C1-4212-A32A-8D4AC8D7A2D8}" presName="childNode" presStyleLbl="node1" presStyleIdx="0" presStyleCnt="1">
        <dgm:presLayoutVars>
          <dgm:bulletEnabled val="1"/>
        </dgm:presLayoutVars>
      </dgm:prSet>
      <dgm:spPr/>
    </dgm:pt>
  </dgm:ptLst>
  <dgm:cxnLst>
    <dgm:cxn modelId="{DC84790E-2264-4675-9338-8103F6616C48}" type="presOf" srcId="{2B5636AB-09C1-4212-A32A-8D4AC8D7A2D8}" destId="{0E6469E9-E064-493D-85A4-CC2CD83BADC4}" srcOrd="0" destOrd="0" presId="urn:microsoft.com/office/officeart/2005/8/layout/lProcess2"/>
    <dgm:cxn modelId="{88DB433E-E3CC-412C-A661-04358CE04855}" type="presOf" srcId="{A2D58F1F-0A89-47F6-B254-E76AC29AC77A}" destId="{21E918BB-1EA1-40BC-8702-C7F555823DFE}" srcOrd="1" destOrd="0" presId="urn:microsoft.com/office/officeart/2005/8/layout/lProcess2"/>
    <dgm:cxn modelId="{E1A9C76E-217E-465B-96AA-627B0430AA10}" srcId="{817E1168-274C-4788-A113-B0CBF87D7476}" destId="{A2D58F1F-0A89-47F6-B254-E76AC29AC77A}" srcOrd="0" destOrd="0" parTransId="{C96BB825-E1CB-48B3-9122-1F263E4DA904}" sibTransId="{0B77CBE9-6BC5-4CBD-8608-C2750AF60ED1}"/>
    <dgm:cxn modelId="{C99FF16E-92AC-4B0D-B6B8-DFE2E725EE2D}" srcId="{A2D58F1F-0A89-47F6-B254-E76AC29AC77A}" destId="{2B5636AB-09C1-4212-A32A-8D4AC8D7A2D8}" srcOrd="0" destOrd="0" parTransId="{89F88746-21DF-4663-AA77-73AA831504B3}" sibTransId="{ED37C4E5-3C4A-4556-B093-2190E39A2CFA}"/>
    <dgm:cxn modelId="{65ED2271-7E99-4FAA-AD1E-2FFF3FEAE667}" type="presOf" srcId="{817E1168-274C-4788-A113-B0CBF87D7476}" destId="{AB3485A8-A208-4E15-B764-8E6E5E3F4E10}" srcOrd="0" destOrd="0" presId="urn:microsoft.com/office/officeart/2005/8/layout/lProcess2"/>
    <dgm:cxn modelId="{5E8BA7A6-AC10-4F38-A2CA-12AE814CEEBE}" type="presOf" srcId="{A2D58F1F-0A89-47F6-B254-E76AC29AC77A}" destId="{55992BF2-CC22-4BAA-BC47-445C733DDDA7}" srcOrd="0" destOrd="0" presId="urn:microsoft.com/office/officeart/2005/8/layout/lProcess2"/>
    <dgm:cxn modelId="{9314D39A-FF6E-4914-B374-E27B9792C18E}" type="presParOf" srcId="{AB3485A8-A208-4E15-B764-8E6E5E3F4E10}" destId="{23852555-4C3D-492D-879D-CB8D66B268F0}" srcOrd="0" destOrd="0" presId="urn:microsoft.com/office/officeart/2005/8/layout/lProcess2"/>
    <dgm:cxn modelId="{EF527AC4-A458-4C07-816D-EA2B46861AA0}" type="presParOf" srcId="{23852555-4C3D-492D-879D-CB8D66B268F0}" destId="{55992BF2-CC22-4BAA-BC47-445C733DDDA7}" srcOrd="0" destOrd="0" presId="urn:microsoft.com/office/officeart/2005/8/layout/lProcess2"/>
    <dgm:cxn modelId="{9B46D812-8F0D-49C3-A746-2B9E14E22A18}" type="presParOf" srcId="{23852555-4C3D-492D-879D-CB8D66B268F0}" destId="{21E918BB-1EA1-40BC-8702-C7F555823DFE}" srcOrd="1" destOrd="0" presId="urn:microsoft.com/office/officeart/2005/8/layout/lProcess2"/>
    <dgm:cxn modelId="{99C85481-5A66-4C75-8C50-EF00821E6E98}" type="presParOf" srcId="{23852555-4C3D-492D-879D-CB8D66B268F0}" destId="{6FC07BB5-404E-44E0-BBA5-90FE5538C91B}" srcOrd="2" destOrd="0" presId="urn:microsoft.com/office/officeart/2005/8/layout/lProcess2"/>
    <dgm:cxn modelId="{FA144B7D-6861-4CF5-9EE4-DCA7582236B0}" type="presParOf" srcId="{6FC07BB5-404E-44E0-BBA5-90FE5538C91B}" destId="{78718CAD-4735-443A-A9F7-CD8C63A44898}" srcOrd="0" destOrd="0" presId="urn:microsoft.com/office/officeart/2005/8/layout/lProcess2"/>
    <dgm:cxn modelId="{0B14042F-CD9A-4554-97EA-6F17E06E155C}" type="presParOf" srcId="{78718CAD-4735-443A-A9F7-CD8C63A44898}" destId="{0E6469E9-E064-493D-85A4-CC2CD83BADC4}" srcOrd="0" destOrd="0" presId="urn:microsoft.com/office/officeart/2005/8/layout/lProcess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8AC7B210-316C-45CC-8D78-36942D36B70B}" type="doc">
      <dgm:prSet loTypeId="urn:microsoft.com/office/officeart/2005/8/layout/hList3" loCatId="list" qsTypeId="urn:microsoft.com/office/officeart/2005/8/quickstyle/3d1" qsCatId="3D" csTypeId="urn:microsoft.com/office/officeart/2005/8/colors/accent1_2" csCatId="accent1" phldr="1"/>
      <dgm:spPr/>
      <dgm:t>
        <a:bodyPr/>
        <a:lstStyle/>
        <a:p>
          <a:endParaRPr lang="ru-RU"/>
        </a:p>
      </dgm:t>
    </dgm:pt>
    <dgm:pt modelId="{8AFD9919-3DF2-4032-8A08-C27869D5FBB7}">
      <dgm:prSet phldrT="[Текст]" custT="1"/>
      <dgm:spPr>
        <a:solidFill>
          <a:srgbClr val="8DD0FD"/>
        </a:solidFill>
      </dgm:spPr>
      <dgm: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Программный бюджет это</a:t>
          </a:r>
        </a:p>
      </dgm:t>
    </dgm:pt>
    <dgm:pt modelId="{90BA98C1-3D4F-4E33-8952-2BD028C36E98}" type="parTrans" cxnId="{2C5C9EAC-1F6F-458F-9537-C7272153A010}">
      <dgm:prSet/>
      <dgm:spPr/>
      <dgm:t>
        <a:bodyPr/>
        <a:lstStyle/>
        <a:p>
          <a:endParaRPr lang="ru-RU"/>
        </a:p>
      </dgm:t>
    </dgm:pt>
    <dgm:pt modelId="{FA761928-1127-4C32-98EC-45F3B52D01C5}" type="sibTrans" cxnId="{2C5C9EAC-1F6F-458F-9537-C7272153A010}">
      <dgm:prSet/>
      <dgm:spPr/>
      <dgm:t>
        <a:bodyPr/>
        <a:lstStyle/>
        <a:p>
          <a:endParaRPr lang="ru-RU"/>
        </a:p>
      </dgm:t>
    </dgm:pt>
    <dgm:pt modelId="{CB29DD2D-9BC9-4DE0-8942-6D4BDCEE33DA}">
      <dgm:prSet custT="1"/>
      <dgm:spPr>
        <a:solidFill>
          <a:srgbClr val="8DD0FD"/>
        </a:solidFill>
      </dgm:spPr>
      <dgm:t>
        <a:bodyPr/>
        <a:lstStyle/>
        <a:p>
          <a:r>
            <a:rPr kumimoji="0" lang="ru-RU" sz="1100" b="0" i="0" u="none" strike="noStrike" cap="none" spc="0" normalizeH="0" baseline="0" noProof="0" dirty="0">
              <a:ln>
                <a:noFill/>
              </a:ln>
              <a:solidFill>
                <a:prstClr val="black"/>
              </a:solidFill>
              <a:effectLst/>
              <a:uLnTx/>
              <a:uFillTx/>
              <a:latin typeface="Times New Roman" pitchFamily="18" charset="0"/>
              <a:ea typeface="+mn-ea"/>
              <a:cs typeface="Times New Roman" pitchFamily="18" charset="0"/>
            </a:rPr>
            <a:t>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 как следствие, бюджетных ассигнований, находящихся в их распоряжении.</a:t>
          </a:r>
        </a:p>
      </dgm:t>
    </dgm:pt>
    <dgm:pt modelId="{67341FBF-3BD9-4CFF-B096-658973CB1EF2}" type="parTrans" cxnId="{A4CF1DBE-B087-4E91-B028-09CBB12FDEF8}">
      <dgm:prSet/>
      <dgm:spPr/>
      <dgm:t>
        <a:bodyPr/>
        <a:lstStyle/>
        <a:p>
          <a:endParaRPr lang="ru-RU"/>
        </a:p>
      </dgm:t>
    </dgm:pt>
    <dgm:pt modelId="{BF62AB7E-85FD-4504-84BD-5F439AECD914}" type="sibTrans" cxnId="{A4CF1DBE-B087-4E91-B028-09CBB12FDEF8}">
      <dgm:prSet/>
      <dgm:spPr/>
      <dgm:t>
        <a:bodyPr/>
        <a:lstStyle/>
        <a:p>
          <a:endParaRPr lang="ru-RU"/>
        </a:p>
      </dgm:t>
    </dgm:pt>
    <dgm:pt modelId="{B7852901-6CFF-461C-9379-6A7E4588BF8B}">
      <dgm:prSet custT="1"/>
      <dgm:spPr>
        <a:solidFill>
          <a:srgbClr val="8DD0FD"/>
        </a:solidFill>
      </dgm:spPr>
      <dgm:t>
        <a:bodyPr/>
        <a:lstStyle/>
        <a:p>
          <a:r>
            <a:rPr lang="ru-RU" sz="1100" dirty="0">
              <a:solidFill>
                <a:schemeClr val="tx1">
                  <a:lumMod val="95000"/>
                  <a:lumOff val="5000"/>
                </a:schemeClr>
              </a:solidFill>
              <a:latin typeface="Times New Roman" pitchFamily="18" charset="0"/>
              <a:cs typeface="Times New Roman" pitchFamily="18" charset="0"/>
            </a:rPr>
            <a:t>Обеспечение прозрачности расходования бюджетных средств, что позволяет увязать результаты, достигнутые в ходе реализации программ с бюджетными ресурсами, направленными на их достижение.</a:t>
          </a:r>
        </a:p>
      </dgm:t>
    </dgm:pt>
    <dgm:pt modelId="{3C879FC0-5D2A-4B64-B365-82C76365B5CE}" type="parTrans" cxnId="{565F5447-1978-465F-94BB-8C3AF0E2AD97}">
      <dgm:prSet/>
      <dgm:spPr/>
      <dgm:t>
        <a:bodyPr/>
        <a:lstStyle/>
        <a:p>
          <a:endParaRPr lang="ru-RU"/>
        </a:p>
      </dgm:t>
    </dgm:pt>
    <dgm:pt modelId="{B3F3C4AC-07E1-4F5C-9D01-B40E89DBE41F}" type="sibTrans" cxnId="{565F5447-1978-465F-94BB-8C3AF0E2AD97}">
      <dgm:prSet/>
      <dgm:spPr/>
      <dgm:t>
        <a:bodyPr/>
        <a:lstStyle/>
        <a:p>
          <a:endParaRPr lang="ru-RU"/>
        </a:p>
      </dgm:t>
    </dgm:pt>
    <dgm:pt modelId="{5F3339BB-8E86-4EBD-906C-7682FD6164CF}">
      <dgm:prSet custT="1"/>
      <dgm:spPr>
        <a:solidFill>
          <a:srgbClr val="8DD0FD"/>
        </a:solidFill>
      </dgm:spPr>
      <dgm:t>
        <a:bodyPr/>
        <a:lstStyle/>
        <a:p>
          <a:r>
            <a:rPr kumimoji="0" lang="ru-RU" sz="1100" b="0" i="0" u="none" strike="noStrike" cap="none" spc="0" normalizeH="0" baseline="0" noProof="0" dirty="0">
              <a:ln>
                <a:noFill/>
              </a:ln>
              <a:solidFill>
                <a:prstClr val="black"/>
              </a:solidFill>
              <a:effectLst/>
              <a:uLnTx/>
              <a:uFillTx/>
              <a:latin typeface="Times New Roman" pitchFamily="18" charset="0"/>
              <a:ea typeface="+mn-ea"/>
              <a:cs typeface="Times New Roman" pitchFamily="18" charset="0"/>
            </a:rPr>
            <a:t>Четкая определенная ответственность за достижение результатов. Вытекает из необходимости исполнителя и соисполнителей, ответственных за реализацию муниципальной программы</a:t>
          </a:r>
          <a:endParaRPr lang="ru-RU" sz="1100" dirty="0"/>
        </a:p>
      </dgm:t>
    </dgm:pt>
    <dgm:pt modelId="{AD171CC5-2E16-4E0D-84C3-99F43F28678A}" type="parTrans" cxnId="{656C556B-A359-4C8E-92B9-E00EF4B636A2}">
      <dgm:prSet/>
      <dgm:spPr/>
      <dgm:t>
        <a:bodyPr/>
        <a:lstStyle/>
        <a:p>
          <a:endParaRPr lang="ru-RU"/>
        </a:p>
      </dgm:t>
    </dgm:pt>
    <dgm:pt modelId="{86BB66EF-3B2B-4B0F-B20B-91F035B3B89A}" type="sibTrans" cxnId="{656C556B-A359-4C8E-92B9-E00EF4B636A2}">
      <dgm:prSet/>
      <dgm:spPr/>
      <dgm:t>
        <a:bodyPr/>
        <a:lstStyle/>
        <a:p>
          <a:endParaRPr lang="ru-RU"/>
        </a:p>
      </dgm:t>
    </dgm:pt>
    <dgm:pt modelId="{75B3C299-BAA5-4633-9F63-50A3CC301249}" type="pres">
      <dgm:prSet presAssocID="{8AC7B210-316C-45CC-8D78-36942D36B70B}" presName="composite" presStyleCnt="0">
        <dgm:presLayoutVars>
          <dgm:chMax val="1"/>
          <dgm:dir/>
          <dgm:resizeHandles val="exact"/>
        </dgm:presLayoutVars>
      </dgm:prSet>
      <dgm:spPr/>
    </dgm:pt>
    <dgm:pt modelId="{9D03184F-488B-46F5-BFE5-3FF960A0C002}" type="pres">
      <dgm:prSet presAssocID="{8AFD9919-3DF2-4032-8A08-C27869D5FBB7}" presName="roof" presStyleLbl="dkBgShp" presStyleIdx="0" presStyleCnt="2" custLinFactNeighborX="-6340" custLinFactNeighborY="3250"/>
      <dgm:spPr/>
    </dgm:pt>
    <dgm:pt modelId="{4DC36D3E-F141-4869-B282-A91D3E9CD79C}" type="pres">
      <dgm:prSet presAssocID="{8AFD9919-3DF2-4032-8A08-C27869D5FBB7}" presName="pillars" presStyleCnt="0"/>
      <dgm:spPr/>
    </dgm:pt>
    <dgm:pt modelId="{7C0D3DEE-EB63-499A-B052-EAE5B1804B61}" type="pres">
      <dgm:prSet presAssocID="{8AFD9919-3DF2-4032-8A08-C27869D5FBB7}" presName="pillar1" presStyleLbl="node1" presStyleIdx="0" presStyleCnt="3">
        <dgm:presLayoutVars>
          <dgm:bulletEnabled val="1"/>
        </dgm:presLayoutVars>
      </dgm:prSet>
      <dgm:spPr/>
    </dgm:pt>
    <dgm:pt modelId="{92CD95B5-AD97-4171-8053-560179E32D39}" type="pres">
      <dgm:prSet presAssocID="{B7852901-6CFF-461C-9379-6A7E4588BF8B}" presName="pillarX" presStyleLbl="node1" presStyleIdx="1" presStyleCnt="3">
        <dgm:presLayoutVars>
          <dgm:bulletEnabled val="1"/>
        </dgm:presLayoutVars>
      </dgm:prSet>
      <dgm:spPr/>
    </dgm:pt>
    <dgm:pt modelId="{81777406-950D-48B4-A6F9-A2AD58219A20}" type="pres">
      <dgm:prSet presAssocID="{5F3339BB-8E86-4EBD-906C-7682FD6164CF}" presName="pillarX" presStyleLbl="node1" presStyleIdx="2" presStyleCnt="3">
        <dgm:presLayoutVars>
          <dgm:bulletEnabled val="1"/>
        </dgm:presLayoutVars>
      </dgm:prSet>
      <dgm:spPr/>
    </dgm:pt>
    <dgm:pt modelId="{316FF064-2DDE-48C1-8E5B-88B4D32CD542}" type="pres">
      <dgm:prSet presAssocID="{8AFD9919-3DF2-4032-8A08-C27869D5FBB7}" presName="base" presStyleLbl="dkBgShp" presStyleIdx="1" presStyleCnt="2" custLinFactNeighborX="633" custLinFactNeighborY="13928"/>
      <dgm:spPr>
        <a:solidFill>
          <a:srgbClr val="8DD0FD"/>
        </a:solidFill>
      </dgm:spPr>
    </dgm:pt>
  </dgm:ptLst>
  <dgm:cxnLst>
    <dgm:cxn modelId="{6F608326-8133-438E-B37B-5B761A8F4B0D}" type="presOf" srcId="{8AFD9919-3DF2-4032-8A08-C27869D5FBB7}" destId="{9D03184F-488B-46F5-BFE5-3FF960A0C002}" srcOrd="0" destOrd="0" presId="urn:microsoft.com/office/officeart/2005/8/layout/hList3"/>
    <dgm:cxn modelId="{565F5447-1978-465F-94BB-8C3AF0E2AD97}" srcId="{8AFD9919-3DF2-4032-8A08-C27869D5FBB7}" destId="{B7852901-6CFF-461C-9379-6A7E4588BF8B}" srcOrd="1" destOrd="0" parTransId="{3C879FC0-5D2A-4B64-B365-82C76365B5CE}" sibTransId="{B3F3C4AC-07E1-4F5C-9D01-B40E89DBE41F}"/>
    <dgm:cxn modelId="{656C556B-A359-4C8E-92B9-E00EF4B636A2}" srcId="{8AFD9919-3DF2-4032-8A08-C27869D5FBB7}" destId="{5F3339BB-8E86-4EBD-906C-7682FD6164CF}" srcOrd="2" destOrd="0" parTransId="{AD171CC5-2E16-4E0D-84C3-99F43F28678A}" sibTransId="{86BB66EF-3B2B-4B0F-B20B-91F035B3B89A}"/>
    <dgm:cxn modelId="{2BB27B51-BE4F-4B2D-81E3-E59E6B23AA5C}" type="presOf" srcId="{B7852901-6CFF-461C-9379-6A7E4588BF8B}" destId="{92CD95B5-AD97-4171-8053-560179E32D39}" srcOrd="0" destOrd="0" presId="urn:microsoft.com/office/officeart/2005/8/layout/hList3"/>
    <dgm:cxn modelId="{4E11D851-7ABB-42B3-AB7E-4F4990A17329}" type="presOf" srcId="{5F3339BB-8E86-4EBD-906C-7682FD6164CF}" destId="{81777406-950D-48B4-A6F9-A2AD58219A20}" srcOrd="0" destOrd="0" presId="urn:microsoft.com/office/officeart/2005/8/layout/hList3"/>
    <dgm:cxn modelId="{5CEA997E-71B7-4B02-A51B-62C52B9C8679}" type="presOf" srcId="{CB29DD2D-9BC9-4DE0-8942-6D4BDCEE33DA}" destId="{7C0D3DEE-EB63-499A-B052-EAE5B1804B61}" srcOrd="0" destOrd="0" presId="urn:microsoft.com/office/officeart/2005/8/layout/hList3"/>
    <dgm:cxn modelId="{1FAAB285-708A-4ECB-8553-09BEF258B308}" type="presOf" srcId="{8AC7B210-316C-45CC-8D78-36942D36B70B}" destId="{75B3C299-BAA5-4633-9F63-50A3CC301249}" srcOrd="0" destOrd="0" presId="urn:microsoft.com/office/officeart/2005/8/layout/hList3"/>
    <dgm:cxn modelId="{2C5C9EAC-1F6F-458F-9537-C7272153A010}" srcId="{8AC7B210-316C-45CC-8D78-36942D36B70B}" destId="{8AFD9919-3DF2-4032-8A08-C27869D5FBB7}" srcOrd="0" destOrd="0" parTransId="{90BA98C1-3D4F-4E33-8952-2BD028C36E98}" sibTransId="{FA761928-1127-4C32-98EC-45F3B52D01C5}"/>
    <dgm:cxn modelId="{A4CF1DBE-B087-4E91-B028-09CBB12FDEF8}" srcId="{8AFD9919-3DF2-4032-8A08-C27869D5FBB7}" destId="{CB29DD2D-9BC9-4DE0-8942-6D4BDCEE33DA}" srcOrd="0" destOrd="0" parTransId="{67341FBF-3BD9-4CFF-B096-658973CB1EF2}" sibTransId="{BF62AB7E-85FD-4504-84BD-5F439AECD914}"/>
    <dgm:cxn modelId="{0E434973-C7FC-42A2-915D-551179142FA5}" type="presParOf" srcId="{75B3C299-BAA5-4633-9F63-50A3CC301249}" destId="{9D03184F-488B-46F5-BFE5-3FF960A0C002}" srcOrd="0" destOrd="0" presId="urn:microsoft.com/office/officeart/2005/8/layout/hList3"/>
    <dgm:cxn modelId="{502FEAA8-F4E6-41FC-999F-73240CEDAA5D}" type="presParOf" srcId="{75B3C299-BAA5-4633-9F63-50A3CC301249}" destId="{4DC36D3E-F141-4869-B282-A91D3E9CD79C}" srcOrd="1" destOrd="0" presId="urn:microsoft.com/office/officeart/2005/8/layout/hList3"/>
    <dgm:cxn modelId="{FCC67ADC-4E27-45F1-B8B5-CEB08A6770E4}" type="presParOf" srcId="{4DC36D3E-F141-4869-B282-A91D3E9CD79C}" destId="{7C0D3DEE-EB63-499A-B052-EAE5B1804B61}" srcOrd="0" destOrd="0" presId="urn:microsoft.com/office/officeart/2005/8/layout/hList3"/>
    <dgm:cxn modelId="{7CD2448F-2D0F-4324-9DB2-2315F4A66F68}" type="presParOf" srcId="{4DC36D3E-F141-4869-B282-A91D3E9CD79C}" destId="{92CD95B5-AD97-4171-8053-560179E32D39}" srcOrd="1" destOrd="0" presId="urn:microsoft.com/office/officeart/2005/8/layout/hList3"/>
    <dgm:cxn modelId="{7FCB0773-9284-4FBD-85DF-44B8AC68E52C}" type="presParOf" srcId="{4DC36D3E-F141-4869-B282-A91D3E9CD79C}" destId="{81777406-950D-48B4-A6F9-A2AD58219A20}" srcOrd="2" destOrd="0" presId="urn:microsoft.com/office/officeart/2005/8/layout/hList3"/>
    <dgm:cxn modelId="{17367976-0326-482B-A687-5C7E9469174C}" type="presParOf" srcId="{75B3C299-BAA5-4633-9F63-50A3CC301249}" destId="{316FF064-2DDE-48C1-8E5B-88B4D32CD542}" srcOrd="2" destOrd="0" presId="urn:microsoft.com/office/officeart/2005/8/layout/hList3"/>
  </dgm:cxnLst>
  <dgm:bg>
    <a:solidFill>
      <a:srgbClr val="8DD0FD"/>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769BF3-8BF9-4E0F-A5F3-DCB8842C89E7}">
      <dsp:nvSpPr>
        <dsp:cNvPr id="0" name=""/>
        <dsp:cNvSpPr/>
      </dsp:nvSpPr>
      <dsp:spPr>
        <a:xfrm>
          <a:off x="0" y="0"/>
          <a:ext cx="5922859" cy="544236"/>
        </a:xfrm>
        <a:prstGeom prst="rect">
          <a:avLst/>
        </a:prstGeom>
        <a:solidFill>
          <a:srgbClr val="FFFF00"/>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652B91"/>
              </a:solidFill>
              <a:latin typeface="Times New Roman" panose="02020603050405020304" pitchFamily="18" charset="0"/>
              <a:cs typeface="Times New Roman" panose="02020603050405020304" pitchFamily="18" charset="0"/>
            </a:rPr>
            <a:t>Источники финансирования дефицита бюджета</a:t>
          </a:r>
        </a:p>
      </dsp:txBody>
      <dsp:txXfrm>
        <a:off x="0" y="0"/>
        <a:ext cx="5922859" cy="544236"/>
      </dsp:txXfrm>
    </dsp:sp>
    <dsp:sp modelId="{2628675E-8983-4854-BC15-93B3F7B26161}">
      <dsp:nvSpPr>
        <dsp:cNvPr id="0" name=""/>
        <dsp:cNvSpPr/>
      </dsp:nvSpPr>
      <dsp:spPr>
        <a:xfrm>
          <a:off x="923" y="544236"/>
          <a:ext cx="1366480" cy="114289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Муниципальные займы, </a:t>
          </a: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осуществляемые путем выпуска ценных бумаг от имени муниципального образования</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923" y="544236"/>
        <a:ext cx="1366480" cy="1142895"/>
      </dsp:txXfrm>
    </dsp:sp>
    <dsp:sp modelId="{E0A2A43C-8ED3-42F6-8AA6-0093454C931E}">
      <dsp:nvSpPr>
        <dsp:cNvPr id="0" name=""/>
        <dsp:cNvSpPr/>
      </dsp:nvSpPr>
      <dsp:spPr>
        <a:xfrm>
          <a:off x="1367403" y="544236"/>
          <a:ext cx="1257298" cy="1142895"/>
        </a:xfrm>
        <a:prstGeom prst="rect">
          <a:avLst/>
        </a:prstGeom>
        <a:gradFill rotWithShape="0">
          <a:gsLst>
            <a:gs pos="0">
              <a:schemeClr val="accent4">
                <a:hueOff val="2450223"/>
                <a:satOff val="-10194"/>
                <a:lumOff val="2402"/>
                <a:alphaOff val="0"/>
                <a:satMod val="103000"/>
                <a:lumMod val="102000"/>
                <a:tint val="94000"/>
              </a:schemeClr>
            </a:gs>
            <a:gs pos="50000">
              <a:schemeClr val="accent4">
                <a:hueOff val="2450223"/>
                <a:satOff val="-10194"/>
                <a:lumOff val="2402"/>
                <a:alphaOff val="0"/>
                <a:satMod val="110000"/>
                <a:lumMod val="100000"/>
                <a:shade val="100000"/>
              </a:schemeClr>
            </a:gs>
            <a:gs pos="100000">
              <a:schemeClr val="accent4">
                <a:hueOff val="2450223"/>
                <a:satOff val="-10194"/>
                <a:lumOff val="240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Бюджетные кредиты, </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полученные от бюджетов других уровней бюджетной системы</a:t>
          </a:r>
        </a:p>
      </dsp:txBody>
      <dsp:txXfrm>
        <a:off x="1367403" y="544236"/>
        <a:ext cx="1257298" cy="1142895"/>
      </dsp:txXfrm>
    </dsp:sp>
    <dsp:sp modelId="{5460E968-68B4-4403-BCC4-EF1576BA26FA}">
      <dsp:nvSpPr>
        <dsp:cNvPr id="0" name=""/>
        <dsp:cNvSpPr/>
      </dsp:nvSpPr>
      <dsp:spPr>
        <a:xfrm>
          <a:off x="2624701" y="544236"/>
          <a:ext cx="1086720" cy="1142895"/>
        </a:xfrm>
        <a:prstGeom prst="rect">
          <a:avLst/>
        </a:prstGeom>
        <a:solidFill>
          <a:srgbClr val="00FF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Кредиты</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полученные от кредитных организаций</a:t>
          </a:r>
        </a:p>
      </dsp:txBody>
      <dsp:txXfrm>
        <a:off x="2624701" y="544236"/>
        <a:ext cx="1086720" cy="1142895"/>
      </dsp:txXfrm>
    </dsp:sp>
    <dsp:sp modelId="{A5A1CEA9-D7FB-4FEB-B52C-1538AD6E5002}">
      <dsp:nvSpPr>
        <dsp:cNvPr id="0" name=""/>
        <dsp:cNvSpPr/>
      </dsp:nvSpPr>
      <dsp:spPr>
        <a:xfrm>
          <a:off x="3711422" y="544236"/>
          <a:ext cx="1119338" cy="1142895"/>
        </a:xfrm>
        <a:prstGeom prst="rect">
          <a:avLst/>
        </a:prstGeom>
        <a:solidFill>
          <a:schemeClr val="accent1">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Изменение остатков </a:t>
          </a: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 на счетах по учету средств местного бюджета</a:t>
          </a:r>
        </a:p>
      </dsp:txBody>
      <dsp:txXfrm>
        <a:off x="3711422" y="544236"/>
        <a:ext cx="1119338" cy="1142895"/>
      </dsp:txXfrm>
    </dsp:sp>
    <dsp:sp modelId="{E54317D1-2667-44D3-801D-D29E822C625E}">
      <dsp:nvSpPr>
        <dsp:cNvPr id="0" name=""/>
        <dsp:cNvSpPr/>
      </dsp:nvSpPr>
      <dsp:spPr>
        <a:xfrm>
          <a:off x="4830761" y="544236"/>
          <a:ext cx="1091175" cy="1142895"/>
        </a:xfrm>
        <a:prstGeom prst="rect">
          <a:avLst/>
        </a:prstGeom>
        <a:solidFill>
          <a:schemeClr val="accent2">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solidFill>
                <a:schemeClr val="tx1">
                  <a:lumMod val="95000"/>
                  <a:lumOff val="5000"/>
                </a:schemeClr>
              </a:solidFill>
              <a:latin typeface="Times New Roman" panose="02020603050405020304" pitchFamily="18" charset="0"/>
              <a:cs typeface="Times New Roman" panose="02020603050405020304" pitchFamily="18" charset="0"/>
            </a:rPr>
            <a:t>Поступления от продажи имущества, </a:t>
          </a:r>
          <a:r>
            <a:rPr lang="ru-RU" sz="1000" b="0" kern="1200" dirty="0">
              <a:solidFill>
                <a:schemeClr val="tx1">
                  <a:lumMod val="95000"/>
                  <a:lumOff val="5000"/>
                </a:schemeClr>
              </a:solidFill>
              <a:latin typeface="Times New Roman" panose="02020603050405020304" pitchFamily="18" charset="0"/>
              <a:cs typeface="Times New Roman" panose="02020603050405020304" pitchFamily="18" charset="0"/>
            </a:rPr>
            <a:t>находящегося в муниципальной собственности</a:t>
          </a:r>
        </a:p>
      </dsp:txBody>
      <dsp:txXfrm>
        <a:off x="4830761" y="544236"/>
        <a:ext cx="1091175" cy="1142895"/>
      </dsp:txXfrm>
    </dsp:sp>
    <dsp:sp modelId="{A367FC07-F97D-4396-83E8-6447831681FC}">
      <dsp:nvSpPr>
        <dsp:cNvPr id="0" name=""/>
        <dsp:cNvSpPr/>
      </dsp:nvSpPr>
      <dsp:spPr>
        <a:xfrm>
          <a:off x="0" y="1687131"/>
          <a:ext cx="5922859" cy="126988"/>
        </a:xfrm>
        <a:prstGeom prst="rect">
          <a:avLst/>
        </a:prstGeom>
        <a:solidFill>
          <a:schemeClr val="accent5">
            <a:lumMod val="40000"/>
            <a:lumOff val="60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D12C7-D655-4384-B122-9251063308A8}">
      <dsp:nvSpPr>
        <dsp:cNvPr id="0" name=""/>
        <dsp:cNvSpPr/>
      </dsp:nvSpPr>
      <dsp:spPr>
        <a:xfrm>
          <a:off x="594435" y="290"/>
          <a:ext cx="1593554" cy="956132"/>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Единство бюджетной системы РФ</a:t>
          </a:r>
        </a:p>
      </dsp:txBody>
      <dsp:txXfrm>
        <a:off x="594435" y="290"/>
        <a:ext cx="1593554" cy="956132"/>
      </dsp:txXfrm>
    </dsp:sp>
    <dsp:sp modelId="{A579CBFA-C79A-4FCE-856A-B4BF68C6A0DD}">
      <dsp:nvSpPr>
        <dsp:cNvPr id="0" name=""/>
        <dsp:cNvSpPr/>
      </dsp:nvSpPr>
      <dsp:spPr>
        <a:xfrm>
          <a:off x="2347346" y="290"/>
          <a:ext cx="1593554" cy="956132"/>
        </a:xfrm>
        <a:prstGeom prst="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Разграничение доходов, расходов и источников финансирования дефицита бюджетов между бюджетами бюджетной системы</a:t>
          </a:r>
        </a:p>
      </dsp:txBody>
      <dsp:txXfrm>
        <a:off x="2347346" y="290"/>
        <a:ext cx="1593554" cy="956132"/>
      </dsp:txXfrm>
    </dsp:sp>
    <dsp:sp modelId="{4F5EDF05-5F30-4B77-BABD-53AA60CCAF1E}">
      <dsp:nvSpPr>
        <dsp:cNvPr id="0" name=""/>
        <dsp:cNvSpPr/>
      </dsp:nvSpPr>
      <dsp:spPr>
        <a:xfrm>
          <a:off x="4100256" y="290"/>
          <a:ext cx="1593554" cy="956132"/>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Самостоятельность бюджетов</a:t>
          </a:r>
        </a:p>
      </dsp:txBody>
      <dsp:txXfrm>
        <a:off x="4100256" y="290"/>
        <a:ext cx="1593554" cy="956132"/>
      </dsp:txXfrm>
    </dsp:sp>
    <dsp:sp modelId="{DE558E2F-51C5-4CF4-A4D3-3E5B2468D754}">
      <dsp:nvSpPr>
        <dsp:cNvPr id="0" name=""/>
        <dsp:cNvSpPr/>
      </dsp:nvSpPr>
      <dsp:spPr>
        <a:xfrm>
          <a:off x="594435" y="1115778"/>
          <a:ext cx="1593554" cy="956132"/>
        </a:xfrm>
        <a:prstGeom prst="rect">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Равенство бюджетных прав субъектов РФ, муниципальных образований</a:t>
          </a:r>
        </a:p>
      </dsp:txBody>
      <dsp:txXfrm>
        <a:off x="594435" y="1115778"/>
        <a:ext cx="1593554" cy="956132"/>
      </dsp:txXfrm>
    </dsp:sp>
    <dsp:sp modelId="{963A941F-A31D-4FE0-82CE-8B0FC9A011A9}">
      <dsp:nvSpPr>
        <dsp:cNvPr id="0" name=""/>
        <dsp:cNvSpPr/>
      </dsp:nvSpPr>
      <dsp:spPr>
        <a:xfrm>
          <a:off x="2347346" y="1115778"/>
          <a:ext cx="1593554" cy="956132"/>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Полноты отражения доходов, расходов и источников финансирования дефицитов бюджетов</a:t>
          </a:r>
        </a:p>
      </dsp:txBody>
      <dsp:txXfrm>
        <a:off x="2347346" y="1115778"/>
        <a:ext cx="1593554" cy="956132"/>
      </dsp:txXfrm>
    </dsp:sp>
    <dsp:sp modelId="{2D83AD43-63A3-42E6-8F95-15379A35C719}">
      <dsp:nvSpPr>
        <dsp:cNvPr id="0" name=""/>
        <dsp:cNvSpPr/>
      </dsp:nvSpPr>
      <dsp:spPr>
        <a:xfrm>
          <a:off x="4100256" y="1115778"/>
          <a:ext cx="1593554" cy="956132"/>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chemeClr val="tx1">
                  <a:lumMod val="95000"/>
                  <a:lumOff val="5000"/>
                </a:schemeClr>
              </a:solidFill>
              <a:effectLst/>
              <a:latin typeface="Times New Roman" panose="02020603050405020304" pitchFamily="18" charset="0"/>
              <a:cs typeface="Times New Roman" panose="02020603050405020304" pitchFamily="18" charset="0"/>
            </a:rPr>
            <a:t>Сбалансированности бюджетов</a:t>
          </a: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a:off x="4100256" y="1115778"/>
        <a:ext cx="1593554" cy="956132"/>
      </dsp:txXfrm>
    </dsp:sp>
    <dsp:sp modelId="{41446033-A67D-4F0B-917C-99A5B31A6FF2}">
      <dsp:nvSpPr>
        <dsp:cNvPr id="0" name=""/>
        <dsp:cNvSpPr/>
      </dsp:nvSpPr>
      <dsp:spPr>
        <a:xfrm>
          <a:off x="594435" y="2231267"/>
          <a:ext cx="1593554" cy="956132"/>
        </a:xfrm>
        <a:prstGeom prst="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Эффективности использования бюджетных средств</a:t>
          </a:r>
        </a:p>
      </dsp:txBody>
      <dsp:txXfrm>
        <a:off x="594435" y="2231267"/>
        <a:ext cx="1593554" cy="956132"/>
      </dsp:txXfrm>
    </dsp:sp>
    <dsp:sp modelId="{ED176257-4C3D-440B-AB82-729FE1BD6A4A}">
      <dsp:nvSpPr>
        <dsp:cNvPr id="0" name=""/>
        <dsp:cNvSpPr/>
      </dsp:nvSpPr>
      <dsp:spPr>
        <a:xfrm>
          <a:off x="2347346" y="2231267"/>
          <a:ext cx="1593554" cy="956132"/>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Общего (совокупного) покрытия расходов бюджетов</a:t>
          </a:r>
        </a:p>
      </dsp:txBody>
      <dsp:txXfrm>
        <a:off x="2347346" y="2231267"/>
        <a:ext cx="1593554" cy="956132"/>
      </dsp:txXfrm>
    </dsp:sp>
    <dsp:sp modelId="{CA78B407-0985-4517-97F3-49DC7BAEA3B2}">
      <dsp:nvSpPr>
        <dsp:cNvPr id="0" name=""/>
        <dsp:cNvSpPr/>
      </dsp:nvSpPr>
      <dsp:spPr>
        <a:xfrm>
          <a:off x="4100256" y="2231267"/>
          <a:ext cx="1593554" cy="956132"/>
        </a:xfrm>
        <a:prstGeom prst="rect">
          <a:avLst/>
        </a:prstGeom>
        <a:solidFill>
          <a:schemeClr val="accent5">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Прозрачности (открытости</a:t>
          </a:r>
          <a:r>
            <a:rPr lang="ru-RU" sz="1100" b="0" i="0" kern="1200" dirty="0">
              <a:solidFill>
                <a:srgbClr val="222222"/>
              </a:solidFill>
              <a:effectLst/>
              <a:latin typeface="Times New Roman" panose="02020603050405020304" pitchFamily="18" charset="0"/>
              <a:cs typeface="Times New Roman" panose="02020603050405020304" pitchFamily="18" charset="0"/>
            </a:rPr>
            <a:t>)</a:t>
          </a:r>
          <a:endParaRPr lang="ru-RU" sz="1100" kern="1200" dirty="0">
            <a:latin typeface="Times New Roman" panose="02020603050405020304" pitchFamily="18" charset="0"/>
            <a:cs typeface="Times New Roman" panose="02020603050405020304" pitchFamily="18" charset="0"/>
          </a:endParaRPr>
        </a:p>
      </dsp:txBody>
      <dsp:txXfrm>
        <a:off x="4100256" y="2231267"/>
        <a:ext cx="1593554" cy="956132"/>
      </dsp:txXfrm>
    </dsp:sp>
    <dsp:sp modelId="{ED2D49C8-C84F-45A6-AF1D-955A74F3A264}">
      <dsp:nvSpPr>
        <dsp:cNvPr id="0" name=""/>
        <dsp:cNvSpPr/>
      </dsp:nvSpPr>
      <dsp:spPr>
        <a:xfrm>
          <a:off x="594435" y="3346755"/>
          <a:ext cx="1593554" cy="956132"/>
        </a:xfrm>
        <a:prstGeom prst="rect">
          <a:avLst/>
        </a:prstGeom>
        <a:solidFill>
          <a:schemeClr val="accent6">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Достоверности бюджета</a:t>
          </a:r>
          <a:endParaRPr lang="ru-RU" sz="1000" kern="1200" dirty="0">
            <a:latin typeface="Times New Roman" panose="02020603050405020304" pitchFamily="18" charset="0"/>
            <a:cs typeface="Times New Roman" panose="02020603050405020304" pitchFamily="18" charset="0"/>
          </a:endParaRPr>
        </a:p>
      </dsp:txBody>
      <dsp:txXfrm>
        <a:off x="594435" y="3346755"/>
        <a:ext cx="1593554" cy="956132"/>
      </dsp:txXfrm>
    </dsp:sp>
    <dsp:sp modelId="{FE6193CE-6D34-4BA9-805F-8D115DF076DE}">
      <dsp:nvSpPr>
        <dsp:cNvPr id="0" name=""/>
        <dsp:cNvSpPr/>
      </dsp:nvSpPr>
      <dsp:spPr>
        <a:xfrm>
          <a:off x="2347346" y="3346755"/>
          <a:ext cx="1593554" cy="956132"/>
        </a:xfrm>
        <a:prstGeom prst="rect">
          <a:avLst/>
        </a:prstGeom>
        <a:solidFill>
          <a:schemeClr val="accent2">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Адресности и целевого характера бюджетных средств</a:t>
          </a:r>
          <a:endParaRPr lang="ru-RU" sz="1000" kern="1200" dirty="0">
            <a:latin typeface="Times New Roman" panose="02020603050405020304" pitchFamily="18" charset="0"/>
            <a:cs typeface="Times New Roman" panose="02020603050405020304" pitchFamily="18" charset="0"/>
          </a:endParaRPr>
        </a:p>
      </dsp:txBody>
      <dsp:txXfrm>
        <a:off x="2347346" y="3346755"/>
        <a:ext cx="1593554" cy="956132"/>
      </dsp:txXfrm>
    </dsp:sp>
    <dsp:sp modelId="{76D7203E-AD85-43AA-B3A9-282EDB83859B}">
      <dsp:nvSpPr>
        <dsp:cNvPr id="0" name=""/>
        <dsp:cNvSpPr/>
      </dsp:nvSpPr>
      <dsp:spPr>
        <a:xfrm>
          <a:off x="4100256" y="3346755"/>
          <a:ext cx="1593554" cy="956132"/>
        </a:xfrm>
        <a:prstGeom prst="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Подведомственности расходов бюджетов</a:t>
          </a:r>
        </a:p>
      </dsp:txBody>
      <dsp:txXfrm>
        <a:off x="4100256" y="3346755"/>
        <a:ext cx="1593554" cy="956132"/>
      </dsp:txXfrm>
    </dsp:sp>
    <dsp:sp modelId="{A91920DD-F939-4975-A913-56A2A0F706E8}">
      <dsp:nvSpPr>
        <dsp:cNvPr id="0" name=""/>
        <dsp:cNvSpPr/>
      </dsp:nvSpPr>
      <dsp:spPr>
        <a:xfrm>
          <a:off x="2347346" y="4462243"/>
          <a:ext cx="1593554" cy="956132"/>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0" i="0" kern="1200" dirty="0">
              <a:solidFill>
                <a:srgbClr val="222222"/>
              </a:solidFill>
              <a:effectLst/>
              <a:latin typeface="Times New Roman" panose="02020603050405020304" pitchFamily="18" charset="0"/>
              <a:cs typeface="Times New Roman" panose="02020603050405020304" pitchFamily="18" charset="0"/>
            </a:rPr>
            <a:t>Единства кассы</a:t>
          </a:r>
          <a:endParaRPr lang="ru-RU" sz="1000" kern="1200" dirty="0">
            <a:latin typeface="Times New Roman" panose="02020603050405020304" pitchFamily="18" charset="0"/>
            <a:cs typeface="Times New Roman" panose="02020603050405020304" pitchFamily="18" charset="0"/>
          </a:endParaRPr>
        </a:p>
      </dsp:txBody>
      <dsp:txXfrm>
        <a:off x="2347346" y="4462243"/>
        <a:ext cx="1593554" cy="9561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FF38-3587-47C9-A17F-98F016A152A1}">
      <dsp:nvSpPr>
        <dsp:cNvPr id="0" name=""/>
        <dsp:cNvSpPr/>
      </dsp:nvSpPr>
      <dsp:spPr>
        <a:xfrm>
          <a:off x="1530" y="0"/>
          <a:ext cx="1864678" cy="726794"/>
        </a:xfrm>
        <a:prstGeom prst="chevron">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Глава администрации Анучинского муниципального округа</a:t>
          </a:r>
        </a:p>
      </dsp:txBody>
      <dsp:txXfrm>
        <a:off x="364927" y="0"/>
        <a:ext cx="1137884" cy="726794"/>
      </dsp:txXfrm>
    </dsp:sp>
    <dsp:sp modelId="{51D5F445-D737-44E5-9818-D6C76444BCC3}">
      <dsp:nvSpPr>
        <dsp:cNvPr id="0" name=""/>
        <dsp:cNvSpPr/>
      </dsp:nvSpPr>
      <dsp:spPr>
        <a:xfrm>
          <a:off x="1679740" y="0"/>
          <a:ext cx="1864678" cy="726794"/>
        </a:xfrm>
        <a:prstGeom prst="chevron">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Анучинского муниципального округа</a:t>
          </a:r>
        </a:p>
      </dsp:txBody>
      <dsp:txXfrm>
        <a:off x="2043137" y="0"/>
        <a:ext cx="1137884" cy="726794"/>
      </dsp:txXfrm>
    </dsp:sp>
    <dsp:sp modelId="{22751570-B408-4888-8ED7-A432A4AD278A}">
      <dsp:nvSpPr>
        <dsp:cNvPr id="0" name=""/>
        <dsp:cNvSpPr/>
      </dsp:nvSpPr>
      <dsp:spPr>
        <a:xfrm>
          <a:off x="3357951" y="0"/>
          <a:ext cx="1864678" cy="726794"/>
        </a:xfrm>
        <a:prstGeom prst="chevron">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администрация Анучинского муниципального округа</a:t>
          </a:r>
        </a:p>
      </dsp:txBody>
      <dsp:txXfrm>
        <a:off x="3721348" y="0"/>
        <a:ext cx="1137884" cy="7267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FF38-3587-47C9-A17F-98F016A152A1}">
      <dsp:nvSpPr>
        <dsp:cNvPr id="0" name=""/>
        <dsp:cNvSpPr/>
      </dsp:nvSpPr>
      <dsp:spPr>
        <a:xfrm>
          <a:off x="1504" y="0"/>
          <a:ext cx="1833377" cy="726794"/>
        </a:xfrm>
        <a:prstGeom prst="chevron">
          <a:avLst/>
        </a:prstGeom>
        <a:solidFill>
          <a:srgbClr val="FF99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финансовый орган администрации Анучинского муниципального округа</a:t>
          </a:r>
        </a:p>
      </dsp:txBody>
      <dsp:txXfrm>
        <a:off x="364901" y="0"/>
        <a:ext cx="1106583" cy="726794"/>
      </dsp:txXfrm>
    </dsp:sp>
    <dsp:sp modelId="{51D5F445-D737-44E5-9818-D6C76444BCC3}">
      <dsp:nvSpPr>
        <dsp:cNvPr id="0" name=""/>
        <dsp:cNvSpPr/>
      </dsp:nvSpPr>
      <dsp:spPr>
        <a:xfrm>
          <a:off x="1651545" y="0"/>
          <a:ext cx="1833377" cy="726794"/>
        </a:xfrm>
        <a:prstGeom prst="chevron">
          <a:avLst/>
        </a:prstGeom>
        <a:solidFill>
          <a:srgbClr val="CCFFFF"/>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органы муниципального финансового контроля </a:t>
          </a:r>
        </a:p>
      </dsp:txBody>
      <dsp:txXfrm>
        <a:off x="2014942" y="0"/>
        <a:ext cx="1106583" cy="726794"/>
      </dsp:txXfrm>
    </dsp:sp>
    <dsp:sp modelId="{22751570-B408-4888-8ED7-A432A4AD278A}">
      <dsp:nvSpPr>
        <dsp:cNvPr id="0" name=""/>
        <dsp:cNvSpPr/>
      </dsp:nvSpPr>
      <dsp:spPr>
        <a:xfrm>
          <a:off x="3301585" y="0"/>
          <a:ext cx="1833377" cy="726794"/>
        </a:xfrm>
        <a:prstGeom prst="chevron">
          <a:avLst/>
        </a:prstGeom>
        <a:solidFill>
          <a:schemeClr val="accent1">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распорядители (распорядители) бюджетных средств</a:t>
          </a:r>
        </a:p>
      </dsp:txBody>
      <dsp:txXfrm>
        <a:off x="3664982" y="0"/>
        <a:ext cx="1106583" cy="7267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40FF38-3587-47C9-A17F-98F016A152A1}">
      <dsp:nvSpPr>
        <dsp:cNvPr id="0" name=""/>
        <dsp:cNvSpPr/>
      </dsp:nvSpPr>
      <dsp:spPr>
        <a:xfrm>
          <a:off x="1530" y="105083"/>
          <a:ext cx="1864678" cy="745871"/>
        </a:xfrm>
        <a:prstGeom prst="chevron">
          <a:avLst/>
        </a:prstGeom>
        <a:solidFill>
          <a:srgbClr val="FFFF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доходов бюджета</a:t>
          </a:r>
        </a:p>
      </dsp:txBody>
      <dsp:txXfrm>
        <a:off x="374466" y="105083"/>
        <a:ext cx="1118807" cy="745871"/>
      </dsp:txXfrm>
    </dsp:sp>
    <dsp:sp modelId="{51D5F445-D737-44E5-9818-D6C76444BCC3}">
      <dsp:nvSpPr>
        <dsp:cNvPr id="0" name=""/>
        <dsp:cNvSpPr/>
      </dsp:nvSpPr>
      <dsp:spPr>
        <a:xfrm>
          <a:off x="1679740" y="105083"/>
          <a:ext cx="1864678" cy="745871"/>
        </a:xfrm>
        <a:prstGeom prst="chevron">
          <a:avLst/>
        </a:prstGeom>
        <a:solidFill>
          <a:srgbClr val="0BDAFD"/>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главные администраторы (администраторы) источников финансирования дефицита бюджета</a:t>
          </a:r>
        </a:p>
      </dsp:txBody>
      <dsp:txXfrm>
        <a:off x="2052676" y="105083"/>
        <a:ext cx="1118807" cy="745871"/>
      </dsp:txXfrm>
    </dsp:sp>
    <dsp:sp modelId="{22751570-B408-4888-8ED7-A432A4AD278A}">
      <dsp:nvSpPr>
        <dsp:cNvPr id="0" name=""/>
        <dsp:cNvSpPr/>
      </dsp:nvSpPr>
      <dsp:spPr>
        <a:xfrm>
          <a:off x="3357951" y="105083"/>
          <a:ext cx="1864678" cy="745871"/>
        </a:xfrm>
        <a:prstGeom prst="chevron">
          <a:avLst/>
        </a:prstGeom>
        <a:solidFill>
          <a:schemeClr val="accent6">
            <a:lumMod val="60000"/>
            <a:lumOff val="4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получатели бюджетных средств</a:t>
          </a:r>
        </a:p>
      </dsp:txBody>
      <dsp:txXfrm>
        <a:off x="3730887" y="105083"/>
        <a:ext cx="1118807" cy="7458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D6826-0A78-49C8-B767-6B9D0F643522}">
      <dsp:nvSpPr>
        <dsp:cNvPr id="0" name=""/>
        <dsp:cNvSpPr/>
      </dsp:nvSpPr>
      <dsp:spPr>
        <a:xfrm rot="16200000">
          <a:off x="-155357" y="158380"/>
          <a:ext cx="2807276" cy="2490514"/>
        </a:xfrm>
        <a:prstGeom prst="flowChartManualOperation">
          <a:avLst/>
        </a:prstGeom>
        <a:solidFill>
          <a:schemeClr val="accent4">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не позднее 1ноября 2025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проект решения о бюджете Анучинского муниципального округа на 2026год и плановый период 2027 и 2028 годов размещается в информационно-телекоммуникационной сети Интернет для проведения общественных обсуждений</a:t>
          </a:r>
        </a:p>
      </dsp:txBody>
      <dsp:txXfrm rot="5400000">
        <a:off x="3024" y="561454"/>
        <a:ext cx="2490514" cy="1684366"/>
      </dsp:txXfrm>
    </dsp:sp>
    <dsp:sp modelId="{B277CC73-F3A0-4893-A39F-0C74D9483CA1}">
      <dsp:nvSpPr>
        <dsp:cNvPr id="0" name=""/>
        <dsp:cNvSpPr/>
      </dsp:nvSpPr>
      <dsp:spPr>
        <a:xfrm rot="16200000">
          <a:off x="2521945" y="158380"/>
          <a:ext cx="2807276" cy="2490514"/>
        </a:xfrm>
        <a:prstGeom prst="flowChartManualOperation">
          <a:avLst/>
        </a:prstGeom>
        <a:solidFill>
          <a:schemeClr val="accent4">
            <a:alpha val="90000"/>
            <a:hueOff val="0"/>
            <a:satOff val="0"/>
            <a:lumOff val="0"/>
            <a:alphaOff val="-13333"/>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19 ноября 2025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слушания по проекту бюджета Анучинского муниципального округа на 2026год и плановый период 2027 и 2028годов проводятся в актовом зале здания администрации (</a:t>
          </a:r>
          <a:r>
            <a:rPr lang="ru-RU" sz="1100" kern="1200" dirty="0" err="1">
              <a:solidFill>
                <a:schemeClr val="tx1">
                  <a:lumMod val="95000"/>
                  <a:lumOff val="5000"/>
                </a:schemeClr>
              </a:solidFill>
              <a:latin typeface="Times New Roman" panose="02020603050405020304" pitchFamily="18" charset="0"/>
              <a:cs typeface="Times New Roman" panose="02020603050405020304" pitchFamily="18" charset="0"/>
            </a:rPr>
            <a:t>с.Анучино</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kern="1200" dirty="0" err="1">
              <a:solidFill>
                <a:schemeClr val="tx1">
                  <a:lumMod val="95000"/>
                  <a:lumOff val="5000"/>
                </a:schemeClr>
              </a:solidFill>
              <a:latin typeface="Times New Roman" panose="02020603050405020304" pitchFamily="18" charset="0"/>
              <a:cs typeface="Times New Roman" panose="02020603050405020304" pitchFamily="18" charset="0"/>
            </a:rPr>
            <a:t>ул.Лазо</a:t>
          </a: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6)</a:t>
          </a:r>
        </a:p>
      </dsp:txBody>
      <dsp:txXfrm rot="5400000">
        <a:off x="2680326" y="561454"/>
        <a:ext cx="2490514" cy="1684366"/>
      </dsp:txXfrm>
    </dsp:sp>
    <dsp:sp modelId="{D41F9D49-AE85-4AA2-96E4-AF2051CF5C0C}">
      <dsp:nvSpPr>
        <dsp:cNvPr id="0" name=""/>
        <dsp:cNvSpPr/>
      </dsp:nvSpPr>
      <dsp:spPr>
        <a:xfrm rot="16200000">
          <a:off x="5321047" y="36582"/>
          <a:ext cx="2807276" cy="2734111"/>
        </a:xfrm>
        <a:prstGeom prst="flowChartManualOperation">
          <a:avLst/>
        </a:prstGeom>
        <a:solidFill>
          <a:schemeClr val="accent4">
            <a:alpha val="90000"/>
            <a:hueOff val="0"/>
            <a:satOff val="0"/>
            <a:lumOff val="0"/>
            <a:alphaOff val="-26667"/>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не позднее 20 октября 2025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2026 год и плановый период 2027 и 2028 годов направляется на согласование в Минфин Приморского края</a:t>
          </a:r>
        </a:p>
      </dsp:txBody>
      <dsp:txXfrm rot="5400000">
        <a:off x="5357630" y="561454"/>
        <a:ext cx="2734111" cy="1684366"/>
      </dsp:txXfrm>
    </dsp:sp>
    <dsp:sp modelId="{56E80793-5829-478E-9B9C-911244333FB9}">
      <dsp:nvSpPr>
        <dsp:cNvPr id="0" name=""/>
        <dsp:cNvSpPr/>
      </dsp:nvSpPr>
      <dsp:spPr>
        <a:xfrm rot="16200000">
          <a:off x="8120148" y="158380"/>
          <a:ext cx="2807276" cy="2490514"/>
        </a:xfrm>
        <a:prstGeom prst="flowChartManualOperation">
          <a:avLst/>
        </a:prstGeom>
        <a:solidFill>
          <a:schemeClr val="accent4">
            <a:alpha val="90000"/>
            <a:hueOff val="0"/>
            <a:satOff val="0"/>
            <a:lumOff val="0"/>
            <a:alphaOff val="-4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9850" tIns="0" rIns="69850" bIns="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не позднее 15 ноября 2025 года</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проект решения о бюджете Анучинского муниципального округа на 2026 год и плановый период 2027 и 2028 годов вносится Главой округа на рассмотрение в Думу Анучинского муниципального округа </a:t>
          </a:r>
        </a:p>
      </dsp:txBody>
      <dsp:txXfrm rot="5400000">
        <a:off x="8278529" y="561454"/>
        <a:ext cx="2490514" cy="168436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D5775-812D-4BCA-9964-D0CC267F0619}">
      <dsp:nvSpPr>
        <dsp:cNvPr id="0" name=""/>
        <dsp:cNvSpPr/>
      </dsp:nvSpPr>
      <dsp:spPr>
        <a:xfrm>
          <a:off x="0" y="0"/>
          <a:ext cx="2013358" cy="2013358"/>
        </a:xfrm>
        <a:prstGeom prst="triangl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80CE795-491C-4467-8E17-84FEF0C39444}">
      <dsp:nvSpPr>
        <dsp:cNvPr id="0" name=""/>
        <dsp:cNvSpPr/>
      </dsp:nvSpPr>
      <dsp:spPr>
        <a:xfrm>
          <a:off x="1347641" y="140077"/>
          <a:ext cx="1308682" cy="476599"/>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 – 978198173,14</a:t>
          </a:r>
        </a:p>
      </dsp:txBody>
      <dsp:txXfrm>
        <a:off x="1370907" y="163343"/>
        <a:ext cx="1262150" cy="430067"/>
      </dsp:txXfrm>
    </dsp:sp>
    <dsp:sp modelId="{A6AAC5D6-B19A-40E1-861D-C537990434B9}">
      <dsp:nvSpPr>
        <dsp:cNvPr id="0" name=""/>
        <dsp:cNvSpPr/>
      </dsp:nvSpPr>
      <dsp:spPr>
        <a:xfrm>
          <a:off x="1347641" y="638848"/>
          <a:ext cx="1308682" cy="476599"/>
        </a:xfrm>
        <a:prstGeom prst="roundRect">
          <a:avLst/>
        </a:prstGeom>
        <a:solidFill>
          <a:schemeClr val="lt1">
            <a:alpha val="90000"/>
            <a:hueOff val="0"/>
            <a:satOff val="0"/>
            <a:lumOff val="0"/>
            <a:alphaOff val="0"/>
          </a:schemeClr>
        </a:solidFill>
        <a:ln w="6350" cap="flat" cmpd="sng" algn="ctr">
          <a:solidFill>
            <a:schemeClr val="accent4">
              <a:hueOff val="4900445"/>
              <a:satOff val="-20388"/>
              <a:lumOff val="4804"/>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endParaRPr lang="ru-RU" sz="1100" kern="1200" dirty="0">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 – 981286992,47</a:t>
          </a:r>
        </a:p>
        <a:p>
          <a:pPr marL="0" lvl="0" indent="0" algn="ctr" defTabSz="488950">
            <a:lnSpc>
              <a:spcPct val="90000"/>
            </a:lnSpc>
            <a:spcBef>
              <a:spcPct val="0"/>
            </a:spcBef>
            <a:spcAft>
              <a:spcPct val="35000"/>
            </a:spcAft>
            <a:buNone/>
          </a:pPr>
          <a:endParaRPr lang="ru-RU" sz="1100" kern="1200" dirty="0">
            <a:latin typeface="Times New Roman" panose="02020603050405020304" pitchFamily="18" charset="0"/>
            <a:cs typeface="Times New Roman" panose="02020603050405020304" pitchFamily="18" charset="0"/>
          </a:endParaRPr>
        </a:p>
      </dsp:txBody>
      <dsp:txXfrm>
        <a:off x="1370907" y="662114"/>
        <a:ext cx="1262150" cy="430067"/>
      </dsp:txXfrm>
    </dsp:sp>
    <dsp:sp modelId="{1D98DB67-1A71-4C38-BD36-27076CE1F12A}">
      <dsp:nvSpPr>
        <dsp:cNvPr id="0" name=""/>
        <dsp:cNvSpPr/>
      </dsp:nvSpPr>
      <dsp:spPr>
        <a:xfrm>
          <a:off x="1341411" y="1143849"/>
          <a:ext cx="1308682" cy="476599"/>
        </a:xfrm>
        <a:prstGeom prst="round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дефицит/профицит (- 3088819,33) </a:t>
          </a:r>
        </a:p>
      </dsp:txBody>
      <dsp:txXfrm>
        <a:off x="1364677" y="1167115"/>
        <a:ext cx="1262150" cy="43006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D5775-812D-4BCA-9964-D0CC267F0619}">
      <dsp:nvSpPr>
        <dsp:cNvPr id="0" name=""/>
        <dsp:cNvSpPr/>
      </dsp:nvSpPr>
      <dsp:spPr>
        <a:xfrm>
          <a:off x="0" y="0"/>
          <a:ext cx="2013358" cy="2013358"/>
        </a:xfrm>
        <a:prstGeom prst="triangl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80CE795-491C-4467-8E17-84FEF0C39444}">
      <dsp:nvSpPr>
        <dsp:cNvPr id="0" name=""/>
        <dsp:cNvSpPr/>
      </dsp:nvSpPr>
      <dsp:spPr>
        <a:xfrm>
          <a:off x="1347641" y="140077"/>
          <a:ext cx="1308682" cy="476599"/>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 – 940069574,75</a:t>
          </a:r>
        </a:p>
      </dsp:txBody>
      <dsp:txXfrm>
        <a:off x="1370907" y="163343"/>
        <a:ext cx="1262150" cy="430067"/>
      </dsp:txXfrm>
    </dsp:sp>
    <dsp:sp modelId="{A6AAC5D6-B19A-40E1-861D-C537990434B9}">
      <dsp:nvSpPr>
        <dsp:cNvPr id="0" name=""/>
        <dsp:cNvSpPr/>
      </dsp:nvSpPr>
      <dsp:spPr>
        <a:xfrm>
          <a:off x="1347641" y="638848"/>
          <a:ext cx="1308682" cy="476599"/>
        </a:xfrm>
        <a:prstGeom prst="roundRect">
          <a:avLst/>
        </a:prstGeom>
        <a:solidFill>
          <a:schemeClr val="lt1">
            <a:alpha val="90000"/>
            <a:hueOff val="0"/>
            <a:satOff val="0"/>
            <a:lumOff val="0"/>
            <a:alphaOff val="0"/>
          </a:schemeClr>
        </a:solidFill>
        <a:ln w="6350" cap="flat" cmpd="sng" algn="ctr">
          <a:solidFill>
            <a:schemeClr val="accent4">
              <a:hueOff val="4900445"/>
              <a:satOff val="-20388"/>
              <a:lumOff val="4804"/>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 – 1013021084,41</a:t>
          </a:r>
        </a:p>
      </dsp:txBody>
      <dsp:txXfrm>
        <a:off x="1370907" y="662114"/>
        <a:ext cx="1262150" cy="430067"/>
      </dsp:txXfrm>
    </dsp:sp>
    <dsp:sp modelId="{1D98DB67-1A71-4C38-BD36-27076CE1F12A}">
      <dsp:nvSpPr>
        <dsp:cNvPr id="0" name=""/>
        <dsp:cNvSpPr/>
      </dsp:nvSpPr>
      <dsp:spPr>
        <a:xfrm>
          <a:off x="1341411" y="1143849"/>
          <a:ext cx="1308682" cy="476599"/>
        </a:xfrm>
        <a:prstGeom prst="round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дефицит/профицит  (-72951509,66)</a:t>
          </a:r>
        </a:p>
      </dsp:txBody>
      <dsp:txXfrm>
        <a:off x="1364677" y="1167115"/>
        <a:ext cx="1262150" cy="43006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D5775-812D-4BCA-9964-D0CC267F0619}">
      <dsp:nvSpPr>
        <dsp:cNvPr id="0" name=""/>
        <dsp:cNvSpPr/>
      </dsp:nvSpPr>
      <dsp:spPr>
        <a:xfrm>
          <a:off x="0" y="0"/>
          <a:ext cx="2013358" cy="2013358"/>
        </a:xfrm>
        <a:prstGeom prst="triangl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80CE795-491C-4467-8E17-84FEF0C39444}">
      <dsp:nvSpPr>
        <dsp:cNvPr id="0" name=""/>
        <dsp:cNvSpPr/>
      </dsp:nvSpPr>
      <dsp:spPr>
        <a:xfrm>
          <a:off x="1347641" y="140077"/>
          <a:ext cx="1308682" cy="476599"/>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 – 1079421005,82</a:t>
          </a:r>
        </a:p>
      </dsp:txBody>
      <dsp:txXfrm>
        <a:off x="1370907" y="163343"/>
        <a:ext cx="1262150" cy="430067"/>
      </dsp:txXfrm>
    </dsp:sp>
    <dsp:sp modelId="{A6AAC5D6-B19A-40E1-861D-C537990434B9}">
      <dsp:nvSpPr>
        <dsp:cNvPr id="0" name=""/>
        <dsp:cNvSpPr/>
      </dsp:nvSpPr>
      <dsp:spPr>
        <a:xfrm>
          <a:off x="1347641" y="638848"/>
          <a:ext cx="1308682" cy="476599"/>
        </a:xfrm>
        <a:prstGeom prst="roundRect">
          <a:avLst/>
        </a:prstGeom>
        <a:solidFill>
          <a:schemeClr val="lt1">
            <a:alpha val="90000"/>
            <a:hueOff val="0"/>
            <a:satOff val="0"/>
            <a:lumOff val="0"/>
            <a:alphaOff val="0"/>
          </a:schemeClr>
        </a:solidFill>
        <a:ln w="6350" cap="flat" cmpd="sng" algn="ctr">
          <a:solidFill>
            <a:schemeClr val="accent4">
              <a:hueOff val="4900445"/>
              <a:satOff val="-20388"/>
              <a:lumOff val="4804"/>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Расходы – 1079421005,82</a:t>
          </a:r>
        </a:p>
      </dsp:txBody>
      <dsp:txXfrm>
        <a:off x="1370907" y="662114"/>
        <a:ext cx="1262150" cy="430067"/>
      </dsp:txXfrm>
    </dsp:sp>
    <dsp:sp modelId="{1D98DB67-1A71-4C38-BD36-27076CE1F12A}">
      <dsp:nvSpPr>
        <dsp:cNvPr id="0" name=""/>
        <dsp:cNvSpPr/>
      </dsp:nvSpPr>
      <dsp:spPr>
        <a:xfrm>
          <a:off x="1341411" y="1143849"/>
          <a:ext cx="1308682" cy="476599"/>
        </a:xfrm>
        <a:prstGeom prst="round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дефицит/профицит - 0</a:t>
          </a:r>
        </a:p>
      </dsp:txBody>
      <dsp:txXfrm>
        <a:off x="1364677" y="1167115"/>
        <a:ext cx="1262150" cy="43006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D5775-812D-4BCA-9964-D0CC267F0619}">
      <dsp:nvSpPr>
        <dsp:cNvPr id="0" name=""/>
        <dsp:cNvSpPr/>
      </dsp:nvSpPr>
      <dsp:spPr>
        <a:xfrm>
          <a:off x="0" y="0"/>
          <a:ext cx="2966262" cy="3124774"/>
        </a:xfrm>
        <a:prstGeom prst="triangl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80CE795-491C-4467-8E17-84FEF0C39444}">
      <dsp:nvSpPr>
        <dsp:cNvPr id="0" name=""/>
        <dsp:cNvSpPr/>
      </dsp:nvSpPr>
      <dsp:spPr>
        <a:xfrm>
          <a:off x="1483131" y="98135"/>
          <a:ext cx="1928070" cy="739692"/>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 – 1029089327,19</a:t>
          </a:r>
        </a:p>
      </dsp:txBody>
      <dsp:txXfrm>
        <a:off x="1519240" y="134244"/>
        <a:ext cx="1855852" cy="667474"/>
      </dsp:txXfrm>
    </dsp:sp>
    <dsp:sp modelId="{A6AAC5D6-B19A-40E1-861D-C537990434B9}">
      <dsp:nvSpPr>
        <dsp:cNvPr id="0" name=""/>
        <dsp:cNvSpPr/>
      </dsp:nvSpPr>
      <dsp:spPr>
        <a:xfrm>
          <a:off x="1223208" y="976173"/>
          <a:ext cx="1928070" cy="739692"/>
        </a:xfrm>
        <a:prstGeom prst="roundRect">
          <a:avLst/>
        </a:prstGeom>
        <a:solidFill>
          <a:schemeClr val="lt1">
            <a:alpha val="90000"/>
            <a:hueOff val="0"/>
            <a:satOff val="0"/>
            <a:lumOff val="0"/>
            <a:alphaOff val="0"/>
          </a:schemeClr>
        </a:solidFill>
        <a:ln w="6350" cap="flat" cmpd="sng" algn="ctr">
          <a:solidFill>
            <a:schemeClr val="accent4">
              <a:hueOff val="4900445"/>
              <a:satOff val="-20388"/>
              <a:lumOff val="4804"/>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Расходы – 1013637779,5</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условно – утвержденные – 15451547,69</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всего расходов – 1029089327,19</a:t>
          </a:r>
        </a:p>
      </dsp:txBody>
      <dsp:txXfrm>
        <a:off x="1259317" y="1012282"/>
        <a:ext cx="1855852" cy="667474"/>
      </dsp:txXfrm>
    </dsp:sp>
    <dsp:sp modelId="{1D98DB67-1A71-4C38-BD36-27076CE1F12A}">
      <dsp:nvSpPr>
        <dsp:cNvPr id="0" name=""/>
        <dsp:cNvSpPr/>
      </dsp:nvSpPr>
      <dsp:spPr>
        <a:xfrm>
          <a:off x="1449602" y="1948013"/>
          <a:ext cx="1928070" cy="739692"/>
        </a:xfrm>
        <a:prstGeom prst="round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дефицит/профицит - 0</a:t>
          </a:r>
        </a:p>
      </dsp:txBody>
      <dsp:txXfrm>
        <a:off x="1485711" y="1984122"/>
        <a:ext cx="1855852" cy="66747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9D5775-812D-4BCA-9964-D0CC267F0619}">
      <dsp:nvSpPr>
        <dsp:cNvPr id="0" name=""/>
        <dsp:cNvSpPr/>
      </dsp:nvSpPr>
      <dsp:spPr>
        <a:xfrm>
          <a:off x="0" y="0"/>
          <a:ext cx="2666999" cy="2666999"/>
        </a:xfrm>
        <a:prstGeom prst="triangl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80CE795-491C-4467-8E17-84FEF0C39444}">
      <dsp:nvSpPr>
        <dsp:cNvPr id="0" name=""/>
        <dsp:cNvSpPr/>
      </dsp:nvSpPr>
      <dsp:spPr>
        <a:xfrm>
          <a:off x="1555954" y="51296"/>
          <a:ext cx="1733549" cy="631328"/>
        </a:xfrm>
        <a:prstGeom prst="roundRect">
          <a:avLst/>
        </a:prstGeom>
        <a:solidFill>
          <a:schemeClr val="lt1">
            <a:alpha val="90000"/>
            <a:hueOff val="0"/>
            <a:satOff val="0"/>
            <a:lumOff val="0"/>
            <a:alphaOff val="0"/>
          </a:schemeClr>
        </a:solidFill>
        <a:ln w="6350" cap="flat" cmpd="sng" algn="ctr">
          <a:solidFill>
            <a:schemeClr val="accent4">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Доходы – 1051347151,72</a:t>
          </a:r>
        </a:p>
      </dsp:txBody>
      <dsp:txXfrm>
        <a:off x="1586773" y="82115"/>
        <a:ext cx="1671911" cy="569690"/>
      </dsp:txXfrm>
    </dsp:sp>
    <dsp:sp modelId="{A6AAC5D6-B19A-40E1-861D-C537990434B9}">
      <dsp:nvSpPr>
        <dsp:cNvPr id="0" name=""/>
        <dsp:cNvSpPr/>
      </dsp:nvSpPr>
      <dsp:spPr>
        <a:xfrm>
          <a:off x="1196138" y="846252"/>
          <a:ext cx="2423536" cy="631328"/>
        </a:xfrm>
        <a:prstGeom prst="roundRect">
          <a:avLst/>
        </a:prstGeom>
        <a:solidFill>
          <a:schemeClr val="lt1">
            <a:alpha val="90000"/>
            <a:hueOff val="0"/>
            <a:satOff val="0"/>
            <a:lumOff val="0"/>
            <a:alphaOff val="0"/>
          </a:schemeClr>
        </a:solidFill>
        <a:ln w="6350" cap="flat" cmpd="sng" algn="ctr">
          <a:solidFill>
            <a:schemeClr val="accent4">
              <a:hueOff val="4900445"/>
              <a:satOff val="-20388"/>
              <a:lumOff val="4804"/>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Расходы – 1020323845,82</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условно-утвержденные – 31023305,90</a:t>
          </a:r>
        </a:p>
        <a:p>
          <a:pPr marL="0" lvl="0" indent="0" algn="ctr" defTabSz="444500">
            <a:lnSpc>
              <a:spcPct val="90000"/>
            </a:lnSpc>
            <a:spcBef>
              <a:spcPct val="0"/>
            </a:spcBef>
            <a:spcAft>
              <a:spcPct val="35000"/>
            </a:spcAft>
            <a:buNone/>
          </a:pPr>
          <a:r>
            <a:rPr lang="ru-RU" sz="1000" kern="1200" dirty="0">
              <a:latin typeface="Times New Roman" panose="02020603050405020304" pitchFamily="18" charset="0"/>
              <a:cs typeface="Times New Roman" panose="02020603050405020304" pitchFamily="18" charset="0"/>
            </a:rPr>
            <a:t>всего расходов – 1051347151,72</a:t>
          </a:r>
        </a:p>
      </dsp:txBody>
      <dsp:txXfrm>
        <a:off x="1226957" y="877071"/>
        <a:ext cx="2361898" cy="569690"/>
      </dsp:txXfrm>
    </dsp:sp>
    <dsp:sp modelId="{1D98DB67-1A71-4C38-BD36-27076CE1F12A}">
      <dsp:nvSpPr>
        <dsp:cNvPr id="0" name=""/>
        <dsp:cNvSpPr/>
      </dsp:nvSpPr>
      <dsp:spPr>
        <a:xfrm>
          <a:off x="1534753" y="1688605"/>
          <a:ext cx="1733549" cy="631328"/>
        </a:xfrm>
        <a:prstGeom prst="roundRect">
          <a:avLst/>
        </a:prstGeom>
        <a:solidFill>
          <a:schemeClr val="lt1">
            <a:alpha val="90000"/>
            <a:hueOff val="0"/>
            <a:satOff val="0"/>
            <a:lumOff val="0"/>
            <a:alphaOff val="0"/>
          </a:schemeClr>
        </a:solidFill>
        <a:ln w="6350" cap="flat" cmpd="sng" algn="ctr">
          <a:solidFill>
            <a:schemeClr val="accent4">
              <a:hueOff val="9800891"/>
              <a:satOff val="-40777"/>
              <a:lumOff val="9608"/>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дефицит/профицит</a:t>
          </a:r>
        </a:p>
      </dsp:txBody>
      <dsp:txXfrm>
        <a:off x="1565572" y="1719424"/>
        <a:ext cx="1671911" cy="56969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30153-F5FB-4A51-BD3F-A377243AD45F}">
      <dsp:nvSpPr>
        <dsp:cNvPr id="0" name=""/>
        <dsp:cNvSpPr/>
      </dsp:nvSpPr>
      <dsp:spPr>
        <a:xfrm>
          <a:off x="635008" y="85"/>
          <a:ext cx="1034356" cy="620614"/>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 год 48432,42/60,8</a:t>
          </a:r>
        </a:p>
      </dsp:txBody>
      <dsp:txXfrm>
        <a:off x="635008" y="85"/>
        <a:ext cx="1034356" cy="620614"/>
      </dsp:txXfrm>
    </dsp:sp>
    <dsp:sp modelId="{F7B30386-D86E-45CB-8CEB-3F32AE6DEB87}">
      <dsp:nvSpPr>
        <dsp:cNvPr id="0" name=""/>
        <dsp:cNvSpPr/>
      </dsp:nvSpPr>
      <dsp:spPr>
        <a:xfrm>
          <a:off x="1772800" y="85"/>
          <a:ext cx="1034356" cy="620614"/>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 год 56974,38/68,1</a:t>
          </a:r>
        </a:p>
      </dsp:txBody>
      <dsp:txXfrm>
        <a:off x="1772800" y="85"/>
        <a:ext cx="1034356" cy="620614"/>
      </dsp:txXfrm>
    </dsp:sp>
    <dsp:sp modelId="{B3CDAA6E-161B-44A6-B774-B5F209924A6E}">
      <dsp:nvSpPr>
        <dsp:cNvPr id="0" name=""/>
        <dsp:cNvSpPr/>
      </dsp:nvSpPr>
      <dsp:spPr>
        <a:xfrm>
          <a:off x="2910593" y="85"/>
          <a:ext cx="1034356" cy="620614"/>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 год 64960,71/71,6</a:t>
          </a:r>
        </a:p>
      </dsp:txBody>
      <dsp:txXfrm>
        <a:off x="2910593" y="85"/>
        <a:ext cx="1034356" cy="620614"/>
      </dsp:txXfrm>
    </dsp:sp>
    <dsp:sp modelId="{51EE2233-5091-4188-8E72-862103185E97}">
      <dsp:nvSpPr>
        <dsp:cNvPr id="0" name=""/>
        <dsp:cNvSpPr/>
      </dsp:nvSpPr>
      <dsp:spPr>
        <a:xfrm>
          <a:off x="4048385" y="85"/>
          <a:ext cx="1034356" cy="620614"/>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 год 61806,02/70,6</a:t>
          </a:r>
        </a:p>
      </dsp:txBody>
      <dsp:txXfrm>
        <a:off x="4048385" y="85"/>
        <a:ext cx="1034356" cy="620614"/>
      </dsp:txXfrm>
    </dsp:sp>
    <dsp:sp modelId="{71E3C688-082A-4D20-92B4-93E2039AA279}">
      <dsp:nvSpPr>
        <dsp:cNvPr id="0" name=""/>
        <dsp:cNvSpPr/>
      </dsp:nvSpPr>
      <dsp:spPr>
        <a:xfrm>
          <a:off x="5186178" y="85"/>
          <a:ext cx="1034356" cy="620614"/>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2028 год 64903,48/71,9</a:t>
          </a:r>
        </a:p>
      </dsp:txBody>
      <dsp:txXfrm>
        <a:off x="5186178" y="85"/>
        <a:ext cx="1034356" cy="62061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77940E-4A24-423A-BB4D-B3C79DDEDB0F}">
      <dsp:nvSpPr>
        <dsp:cNvPr id="0" name=""/>
        <dsp:cNvSpPr/>
      </dsp:nvSpPr>
      <dsp:spPr>
        <a:xfrm>
          <a:off x="0" y="126151"/>
          <a:ext cx="8896317" cy="360433"/>
        </a:xfrm>
        <a:prstGeom prst="roundRect">
          <a:avLst>
            <a:gd name="adj" fmla="val 10000"/>
          </a:avLst>
        </a:prstGeom>
        <a:solidFill>
          <a:schemeClr val="accent5">
            <a:lumMod val="40000"/>
            <a:lumOff val="60000"/>
            <a:alpha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ВАЖНО</a:t>
          </a:r>
        </a:p>
      </dsp:txBody>
      <dsp:txXfrm>
        <a:off x="10557" y="136708"/>
        <a:ext cx="8875203" cy="339319"/>
      </dsp:txXfrm>
    </dsp:sp>
    <dsp:sp modelId="{88D65630-CE7B-4F5D-99A8-0514A2095165}">
      <dsp:nvSpPr>
        <dsp:cNvPr id="0" name=""/>
        <dsp:cNvSpPr/>
      </dsp:nvSpPr>
      <dsp:spPr>
        <a:xfrm>
          <a:off x="0" y="551463"/>
          <a:ext cx="360433" cy="360433"/>
        </a:xfrm>
        <a:prstGeom prst="roundRect">
          <a:avLst>
            <a:gd name="adj" fmla="val 16670"/>
          </a:avLst>
        </a:prstGeom>
        <a:blipFill rotWithShape="1">
          <a:blip xmlns:r="http://schemas.openxmlformats.org/officeDocument/2006/relationships" r:embed="rId1"/>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01BE1F-C335-466D-8C17-140D3C604FAA}">
      <dsp:nvSpPr>
        <dsp:cNvPr id="0" name=""/>
        <dsp:cNvSpPr/>
      </dsp:nvSpPr>
      <dsp:spPr>
        <a:xfrm>
          <a:off x="382059" y="551463"/>
          <a:ext cx="8514257" cy="360433"/>
        </a:xfrm>
        <a:prstGeom prst="roundRect">
          <a:avLst>
            <a:gd name="adj" fmla="val 16670"/>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Муниципальный долг не должен превышать 50% объема собственных доходов бюджета муниципального округа (ст.107)</a:t>
          </a:r>
        </a:p>
      </dsp:txBody>
      <dsp:txXfrm>
        <a:off x="399657" y="569061"/>
        <a:ext cx="8479061" cy="325237"/>
      </dsp:txXfrm>
    </dsp:sp>
    <dsp:sp modelId="{85FAA7A4-B8BE-44E3-B9D3-88FE4EC7B881}">
      <dsp:nvSpPr>
        <dsp:cNvPr id="0" name=""/>
        <dsp:cNvSpPr/>
      </dsp:nvSpPr>
      <dsp:spPr>
        <a:xfrm>
          <a:off x="0" y="955149"/>
          <a:ext cx="360433" cy="360433"/>
        </a:xfrm>
        <a:prstGeom prst="roundRect">
          <a:avLst>
            <a:gd name="adj" fmla="val 16670"/>
          </a:avLst>
        </a:prstGeom>
        <a:blipFill rotWithShape="1">
          <a:blip xmlns:r="http://schemas.openxmlformats.org/officeDocument/2006/relationships" r:embed="rId1"/>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D76F88-1C18-478E-89B9-4F0342BC4719}">
      <dsp:nvSpPr>
        <dsp:cNvPr id="0" name=""/>
        <dsp:cNvSpPr/>
      </dsp:nvSpPr>
      <dsp:spPr>
        <a:xfrm>
          <a:off x="382059" y="955149"/>
          <a:ext cx="8514257" cy="360433"/>
        </a:xfrm>
        <a:prstGeom prst="roundRect">
          <a:avLst>
            <a:gd name="adj" fmla="val 16670"/>
          </a:avLst>
        </a:prstGeom>
        <a:solidFill>
          <a:schemeClr val="accent5">
            <a:lumMod val="40000"/>
            <a:lumOff val="60000"/>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Расходы на обслуживание долга не должны превышать 15% расходов бюджета муниципального округа за исключением субвенций (ст.111)</a:t>
          </a:r>
        </a:p>
      </dsp:txBody>
      <dsp:txXfrm>
        <a:off x="399657" y="972747"/>
        <a:ext cx="8479061" cy="32523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C409FA-8F71-41AD-9663-082FF904E897}">
      <dsp:nvSpPr>
        <dsp:cNvPr id="0" name=""/>
        <dsp:cNvSpPr/>
      </dsp:nvSpPr>
      <dsp:spPr>
        <a:xfrm>
          <a:off x="0" y="0"/>
          <a:ext cx="6237195" cy="1102657"/>
        </a:xfrm>
        <a:prstGeom prst="roundRect">
          <a:avLst>
            <a:gd name="adj" fmla="val 10000"/>
          </a:avLst>
        </a:prstGeom>
        <a:solidFill>
          <a:schemeClr val="accent2">
            <a:lumMod val="40000"/>
            <a:lumOff val="6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C85B630-557F-47A1-9AAD-AFA2DBEA0B19}">
      <dsp:nvSpPr>
        <dsp:cNvPr id="0" name=""/>
        <dsp:cNvSpPr/>
      </dsp:nvSpPr>
      <dsp:spPr>
        <a:xfrm>
          <a:off x="187865" y="147020"/>
          <a:ext cx="1743430" cy="808615"/>
        </a:xfrm>
        <a:prstGeom prst="roundRect">
          <a:avLst>
            <a:gd name="adj" fmla="val 10000"/>
          </a:avLst>
        </a:prstGeom>
        <a:blipFill rotWithShape="1">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8AB373-A096-4382-BD8E-A1323B8C93A6}">
      <dsp:nvSpPr>
        <dsp:cNvPr id="0" name=""/>
        <dsp:cNvSpPr/>
      </dsp:nvSpPr>
      <dsp:spPr>
        <a:xfrm rot="10800000">
          <a:off x="187865" y="1102657"/>
          <a:ext cx="1743430" cy="1347691"/>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Выравнивание бюджетной обеспеченности</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–137029667,00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2025г –153992301,00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–242585375,00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–181181511,00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2028г -160290687,00</a:t>
          </a:r>
        </a:p>
      </dsp:txBody>
      <dsp:txXfrm rot="10800000">
        <a:off x="229311" y="1102657"/>
        <a:ext cx="1660538" cy="1306245"/>
      </dsp:txXfrm>
    </dsp:sp>
    <dsp:sp modelId="{97DEE5CA-08BD-4AD1-AEB6-42336D80ECBC}">
      <dsp:nvSpPr>
        <dsp:cNvPr id="0" name=""/>
        <dsp:cNvSpPr/>
      </dsp:nvSpPr>
      <dsp:spPr>
        <a:xfrm>
          <a:off x="2246882" y="147020"/>
          <a:ext cx="1743430" cy="808615"/>
        </a:xfrm>
        <a:prstGeom prst="roundRect">
          <a:avLst>
            <a:gd name="adj" fmla="val 10000"/>
          </a:avLst>
        </a:prstGeom>
        <a:blipFill rotWithShape="1">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59F3C66-536D-462B-8E18-08EAD2078A7B}">
      <dsp:nvSpPr>
        <dsp:cNvPr id="0" name=""/>
        <dsp:cNvSpPr/>
      </dsp:nvSpPr>
      <dsp:spPr>
        <a:xfrm rot="10800000">
          <a:off x="2105638" y="1102657"/>
          <a:ext cx="2025917" cy="1347691"/>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поддержку мер по обеспечению сбалансированности бюджетов</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 25719674,68</a:t>
          </a:r>
        </a:p>
        <a:p>
          <a:pPr marL="0" lvl="0" indent="0" algn="ctr" defTabSz="444500">
            <a:lnSpc>
              <a:spcPct val="90000"/>
            </a:lnSpc>
            <a:spcBef>
              <a:spcPct val="0"/>
            </a:spcBef>
            <a:spcAft>
              <a:spcPct val="35000"/>
            </a:spcAft>
            <a:buNone/>
          </a:pPr>
          <a:endParaRPr lang="ru-RU" sz="8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rot="10800000">
        <a:off x="2147084" y="1102657"/>
        <a:ext cx="1943025" cy="1306245"/>
      </dsp:txXfrm>
    </dsp:sp>
    <dsp:sp modelId="{F75A6462-FEFD-4004-B107-BA9DB4A739A7}">
      <dsp:nvSpPr>
        <dsp:cNvPr id="0" name=""/>
        <dsp:cNvSpPr/>
      </dsp:nvSpPr>
      <dsp:spPr>
        <a:xfrm>
          <a:off x="4305899" y="147020"/>
          <a:ext cx="1743430" cy="808615"/>
        </a:xfrm>
        <a:prstGeom prst="roundRect">
          <a:avLst>
            <a:gd name="adj" fmla="val 10000"/>
          </a:avLst>
        </a:prstGeom>
        <a:blipFill rotWithShape="1">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20B465-7D6D-459A-A23B-D8A2048F8603}">
      <dsp:nvSpPr>
        <dsp:cNvPr id="0" name=""/>
        <dsp:cNvSpPr/>
      </dsp:nvSpPr>
      <dsp:spPr>
        <a:xfrm rot="10800000">
          <a:off x="4305899" y="1102657"/>
          <a:ext cx="1743430" cy="1347691"/>
        </a:xfrm>
        <a:prstGeom prst="round2SameRect">
          <a:avLst>
            <a:gd name="adj1" fmla="val 10500"/>
            <a:gd name="adj2" fmla="val 0"/>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t"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Прочие дотации</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2024г – 1767000,00</a:t>
          </a:r>
        </a:p>
        <a:p>
          <a:pPr marL="0" lvl="0" indent="0" algn="ctr" defTabSz="444500">
            <a:lnSpc>
              <a:spcPct val="90000"/>
            </a:lnSpc>
            <a:spcBef>
              <a:spcPct val="0"/>
            </a:spcBef>
            <a:spcAft>
              <a:spcPct val="35000"/>
            </a:spcAft>
            <a:buNone/>
          </a:pPr>
          <a:endPar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rot="10800000">
        <a:off x="4347345" y="1102657"/>
        <a:ext cx="1660538" cy="130624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D006D-1F3A-4900-9B87-B723AEE3044B}">
      <dsp:nvSpPr>
        <dsp:cNvPr id="0" name=""/>
        <dsp:cNvSpPr/>
      </dsp:nvSpPr>
      <dsp:spPr>
        <a:xfrm>
          <a:off x="2755" y="77430"/>
          <a:ext cx="854305" cy="512583"/>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2024г-</a:t>
          </a:r>
        </a:p>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243421545,82</a:t>
          </a:r>
        </a:p>
      </dsp:txBody>
      <dsp:txXfrm>
        <a:off x="17768" y="92443"/>
        <a:ext cx="824279" cy="482557"/>
      </dsp:txXfrm>
    </dsp:sp>
    <dsp:sp modelId="{350A00FD-0EBD-48F0-BAB2-EB1B37087885}">
      <dsp:nvSpPr>
        <dsp:cNvPr id="0" name=""/>
        <dsp:cNvSpPr/>
      </dsp:nvSpPr>
      <dsp:spPr>
        <a:xfrm>
          <a:off x="942491" y="227788"/>
          <a:ext cx="181112" cy="211867"/>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ru-RU" sz="900" kern="1200"/>
        </a:p>
      </dsp:txBody>
      <dsp:txXfrm>
        <a:off x="942491" y="270161"/>
        <a:ext cx="126778" cy="127121"/>
      </dsp:txXfrm>
    </dsp:sp>
    <dsp:sp modelId="{A9DC8CB8-A09D-4632-9524-9C67FE8E780A}">
      <dsp:nvSpPr>
        <dsp:cNvPr id="0" name=""/>
        <dsp:cNvSpPr/>
      </dsp:nvSpPr>
      <dsp:spPr>
        <a:xfrm>
          <a:off x="1198783" y="77430"/>
          <a:ext cx="854305" cy="512583"/>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2025г – 270691417,00</a:t>
          </a:r>
        </a:p>
      </dsp:txBody>
      <dsp:txXfrm>
        <a:off x="1213796" y="92443"/>
        <a:ext cx="824279" cy="482557"/>
      </dsp:txXfrm>
    </dsp:sp>
    <dsp:sp modelId="{9B2C446E-FB75-4B86-8A73-E8A0D5700BAE}">
      <dsp:nvSpPr>
        <dsp:cNvPr id="0" name=""/>
        <dsp:cNvSpPr/>
      </dsp:nvSpPr>
      <dsp:spPr>
        <a:xfrm>
          <a:off x="2138519" y="227788"/>
          <a:ext cx="181112" cy="211867"/>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ru-RU" sz="900" kern="1200"/>
        </a:p>
      </dsp:txBody>
      <dsp:txXfrm>
        <a:off x="2138519" y="270161"/>
        <a:ext cx="126778" cy="127121"/>
      </dsp:txXfrm>
    </dsp:sp>
    <dsp:sp modelId="{D4BE1661-D567-49F9-A8F1-7A795C794096}">
      <dsp:nvSpPr>
        <dsp:cNvPr id="0" name=""/>
        <dsp:cNvSpPr/>
      </dsp:nvSpPr>
      <dsp:spPr>
        <a:xfrm>
          <a:off x="2394810" y="77430"/>
          <a:ext cx="854305" cy="512583"/>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2026г – 342196057,86</a:t>
          </a:r>
        </a:p>
      </dsp:txBody>
      <dsp:txXfrm>
        <a:off x="2409823" y="92443"/>
        <a:ext cx="824279" cy="482557"/>
      </dsp:txXfrm>
    </dsp:sp>
    <dsp:sp modelId="{18723A21-0852-483E-86A5-B2552E66A364}">
      <dsp:nvSpPr>
        <dsp:cNvPr id="0" name=""/>
        <dsp:cNvSpPr/>
      </dsp:nvSpPr>
      <dsp:spPr>
        <a:xfrm>
          <a:off x="3334546" y="227788"/>
          <a:ext cx="181112" cy="211867"/>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ru-RU" sz="900" kern="1200"/>
        </a:p>
      </dsp:txBody>
      <dsp:txXfrm>
        <a:off x="3334546" y="270161"/>
        <a:ext cx="126778" cy="127121"/>
      </dsp:txXfrm>
    </dsp:sp>
    <dsp:sp modelId="{999373FF-601A-4B76-B1D1-2DA498413162}">
      <dsp:nvSpPr>
        <dsp:cNvPr id="0" name=""/>
        <dsp:cNvSpPr/>
      </dsp:nvSpPr>
      <dsp:spPr>
        <a:xfrm>
          <a:off x="3590838" y="77430"/>
          <a:ext cx="854305" cy="512583"/>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2027г – 366378194,11</a:t>
          </a:r>
        </a:p>
      </dsp:txBody>
      <dsp:txXfrm>
        <a:off x="3605851" y="92443"/>
        <a:ext cx="824279" cy="482557"/>
      </dsp:txXfrm>
    </dsp:sp>
    <dsp:sp modelId="{347DE041-21B9-4020-ABF4-0B8138F3D60B}">
      <dsp:nvSpPr>
        <dsp:cNvPr id="0" name=""/>
        <dsp:cNvSpPr/>
      </dsp:nvSpPr>
      <dsp:spPr>
        <a:xfrm>
          <a:off x="4530574" y="227788"/>
          <a:ext cx="181112" cy="211867"/>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ru-RU" sz="900" kern="1200"/>
        </a:p>
      </dsp:txBody>
      <dsp:txXfrm>
        <a:off x="4530574" y="270161"/>
        <a:ext cx="126778" cy="127121"/>
      </dsp:txXfrm>
    </dsp:sp>
    <dsp:sp modelId="{0E7573E6-4F4E-41FE-9D0A-DE2396805A44}">
      <dsp:nvSpPr>
        <dsp:cNvPr id="0" name=""/>
        <dsp:cNvSpPr/>
      </dsp:nvSpPr>
      <dsp:spPr>
        <a:xfrm>
          <a:off x="4786865" y="77430"/>
          <a:ext cx="854305" cy="512583"/>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2028г – 389135446,61</a:t>
          </a:r>
        </a:p>
      </dsp:txBody>
      <dsp:txXfrm>
        <a:off x="4801878" y="92443"/>
        <a:ext cx="824279" cy="48255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3D006D-1F3A-4900-9B87-B723AEE3044B}">
      <dsp:nvSpPr>
        <dsp:cNvPr id="0" name=""/>
        <dsp:cNvSpPr/>
      </dsp:nvSpPr>
      <dsp:spPr>
        <a:xfrm>
          <a:off x="2499" y="101265"/>
          <a:ext cx="774857" cy="464914"/>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2024г-</a:t>
          </a:r>
        </a:p>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33103074,81</a:t>
          </a:r>
        </a:p>
      </dsp:txBody>
      <dsp:txXfrm>
        <a:off x="16116" y="114882"/>
        <a:ext cx="747623" cy="437680"/>
      </dsp:txXfrm>
    </dsp:sp>
    <dsp:sp modelId="{350A00FD-0EBD-48F0-BAB2-EB1B37087885}">
      <dsp:nvSpPr>
        <dsp:cNvPr id="0" name=""/>
        <dsp:cNvSpPr/>
      </dsp:nvSpPr>
      <dsp:spPr>
        <a:xfrm>
          <a:off x="854842" y="237640"/>
          <a:ext cx="164269" cy="192164"/>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854842" y="276073"/>
        <a:ext cx="114988" cy="115298"/>
      </dsp:txXfrm>
    </dsp:sp>
    <dsp:sp modelId="{A9DC8CB8-A09D-4632-9524-9C67FE8E780A}">
      <dsp:nvSpPr>
        <dsp:cNvPr id="0" name=""/>
        <dsp:cNvSpPr/>
      </dsp:nvSpPr>
      <dsp:spPr>
        <a:xfrm>
          <a:off x="1087299" y="101265"/>
          <a:ext cx="774857" cy="464914"/>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2025г – 40298779,96</a:t>
          </a:r>
        </a:p>
      </dsp:txBody>
      <dsp:txXfrm>
        <a:off x="1100916" y="114882"/>
        <a:ext cx="747623" cy="437680"/>
      </dsp:txXfrm>
    </dsp:sp>
    <dsp:sp modelId="{9B2C446E-FB75-4B86-8A73-E8A0D5700BAE}">
      <dsp:nvSpPr>
        <dsp:cNvPr id="0" name=""/>
        <dsp:cNvSpPr/>
      </dsp:nvSpPr>
      <dsp:spPr>
        <a:xfrm>
          <a:off x="1939643" y="237640"/>
          <a:ext cx="164269" cy="192164"/>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1939643" y="276073"/>
        <a:ext cx="114988" cy="115298"/>
      </dsp:txXfrm>
    </dsp:sp>
    <dsp:sp modelId="{D4BE1661-D567-49F9-A8F1-7A795C794096}">
      <dsp:nvSpPr>
        <dsp:cNvPr id="0" name=""/>
        <dsp:cNvSpPr/>
      </dsp:nvSpPr>
      <dsp:spPr>
        <a:xfrm>
          <a:off x="2172100" y="101265"/>
          <a:ext cx="774857" cy="464914"/>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2026г – 25352565,87</a:t>
          </a:r>
        </a:p>
      </dsp:txBody>
      <dsp:txXfrm>
        <a:off x="2185717" y="114882"/>
        <a:ext cx="747623" cy="437680"/>
      </dsp:txXfrm>
    </dsp:sp>
    <dsp:sp modelId="{18723A21-0852-483E-86A5-B2552E66A364}">
      <dsp:nvSpPr>
        <dsp:cNvPr id="0" name=""/>
        <dsp:cNvSpPr/>
      </dsp:nvSpPr>
      <dsp:spPr>
        <a:xfrm>
          <a:off x="3024443" y="237640"/>
          <a:ext cx="164269" cy="192164"/>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3024443" y="276073"/>
        <a:ext cx="114988" cy="115298"/>
      </dsp:txXfrm>
    </dsp:sp>
    <dsp:sp modelId="{999373FF-601A-4B76-B1D1-2DA498413162}">
      <dsp:nvSpPr>
        <dsp:cNvPr id="0" name=""/>
        <dsp:cNvSpPr/>
      </dsp:nvSpPr>
      <dsp:spPr>
        <a:xfrm>
          <a:off x="3256900" y="101265"/>
          <a:ext cx="774857" cy="464914"/>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2027г -391124119,07</a:t>
          </a:r>
        </a:p>
      </dsp:txBody>
      <dsp:txXfrm>
        <a:off x="3270517" y="114882"/>
        <a:ext cx="747623" cy="437680"/>
      </dsp:txXfrm>
    </dsp:sp>
    <dsp:sp modelId="{347DE041-21B9-4020-ABF4-0B8138F3D60B}">
      <dsp:nvSpPr>
        <dsp:cNvPr id="0" name=""/>
        <dsp:cNvSpPr/>
      </dsp:nvSpPr>
      <dsp:spPr>
        <a:xfrm>
          <a:off x="4109243" y="237640"/>
          <a:ext cx="164269" cy="192164"/>
        </a:xfrm>
        <a:prstGeom prst="rightArrow">
          <a:avLst>
            <a:gd name="adj1" fmla="val 60000"/>
            <a:gd name="adj2" fmla="val 50000"/>
          </a:avLst>
        </a:prstGeom>
        <a:solidFill>
          <a:srgbClr val="00FF9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4109243" y="276073"/>
        <a:ext cx="114988" cy="115298"/>
      </dsp:txXfrm>
    </dsp:sp>
    <dsp:sp modelId="{0E7573E6-4F4E-41FE-9D0A-DE2396805A44}">
      <dsp:nvSpPr>
        <dsp:cNvPr id="0" name=""/>
        <dsp:cNvSpPr/>
      </dsp:nvSpPr>
      <dsp:spPr>
        <a:xfrm>
          <a:off x="4341701" y="101265"/>
          <a:ext cx="774857" cy="464914"/>
        </a:xfrm>
        <a:prstGeom prst="roundRect">
          <a:avLst>
            <a:gd name="adj" fmla="val 10000"/>
          </a:avLst>
        </a:prstGeom>
        <a:solidFill>
          <a:srgbClr val="00FF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ru-RU" sz="900" kern="1200" dirty="0">
              <a:solidFill>
                <a:schemeClr val="tx1">
                  <a:lumMod val="95000"/>
                  <a:lumOff val="5000"/>
                </a:schemeClr>
              </a:solidFill>
              <a:latin typeface="Times New Roman" panose="02020603050405020304" pitchFamily="18" charset="0"/>
              <a:cs typeface="Times New Roman" panose="02020603050405020304" pitchFamily="18" charset="0"/>
            </a:rPr>
            <a:t>2028г – 410727310,12</a:t>
          </a:r>
        </a:p>
      </dsp:txBody>
      <dsp:txXfrm>
        <a:off x="4355318" y="114882"/>
        <a:ext cx="747623" cy="43768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222DD3-F84C-4F7E-BF63-E48CA6A6765C}">
      <dsp:nvSpPr>
        <dsp:cNvPr id="0" name=""/>
        <dsp:cNvSpPr/>
      </dsp:nvSpPr>
      <dsp:spPr>
        <a:xfrm>
          <a:off x="299592" y="537"/>
          <a:ext cx="1694140" cy="36709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488950">
            <a:lnSpc>
              <a:spcPct val="90000"/>
            </a:lnSpc>
            <a:spcBef>
              <a:spcPct val="0"/>
            </a:spcBef>
            <a:spcAft>
              <a:spcPct val="35000"/>
            </a:spcAft>
            <a:buNone/>
          </a:pPr>
          <a:r>
            <a:rPr lang="ru-RU" sz="1100" b="1" i="1" kern="1200" dirty="0">
              <a:latin typeface="Times New Roman" panose="02020603050405020304" pitchFamily="18" charset="0"/>
              <a:cs typeface="Times New Roman" panose="02020603050405020304" pitchFamily="18" charset="0"/>
            </a:rPr>
            <a:t>Функциональная</a:t>
          </a:r>
        </a:p>
      </dsp:txBody>
      <dsp:txXfrm>
        <a:off x="299592" y="537"/>
        <a:ext cx="1694140" cy="367090"/>
      </dsp:txXfrm>
    </dsp:sp>
    <dsp:sp modelId="{C644B01D-314E-4E86-8306-E75A6A052380}">
      <dsp:nvSpPr>
        <dsp:cNvPr id="0" name=""/>
        <dsp:cNvSpPr/>
      </dsp:nvSpPr>
      <dsp:spPr>
        <a:xfrm>
          <a:off x="299592" y="367627"/>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B56D89C-3156-4F32-B4FF-26D001FC69DC}">
      <dsp:nvSpPr>
        <dsp:cNvPr id="0" name=""/>
        <dsp:cNvSpPr/>
      </dsp:nvSpPr>
      <dsp:spPr>
        <a:xfrm>
          <a:off x="867155" y="367627"/>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76A1CE0-D7E8-4002-82A4-DB7B46AFF46D}">
      <dsp:nvSpPr>
        <dsp:cNvPr id="0" name=""/>
        <dsp:cNvSpPr/>
      </dsp:nvSpPr>
      <dsp:spPr>
        <a:xfrm>
          <a:off x="1435167" y="367627"/>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A31B260-48BE-45F7-8E6A-D384E944522C}">
      <dsp:nvSpPr>
        <dsp:cNvPr id="0" name=""/>
        <dsp:cNvSpPr/>
      </dsp:nvSpPr>
      <dsp:spPr>
        <a:xfrm>
          <a:off x="2002729" y="367627"/>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63729CB-6DCD-4F54-BE23-8568CAC04944}">
      <dsp:nvSpPr>
        <dsp:cNvPr id="0" name=""/>
        <dsp:cNvSpPr/>
      </dsp:nvSpPr>
      <dsp:spPr>
        <a:xfrm>
          <a:off x="2570741" y="367627"/>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FEF317A5-6FF1-4535-B3A9-9BEDCF0FBD0B}">
      <dsp:nvSpPr>
        <dsp:cNvPr id="0" name=""/>
        <dsp:cNvSpPr/>
      </dsp:nvSpPr>
      <dsp:spPr>
        <a:xfrm>
          <a:off x="3138303" y="367627"/>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B25C235-DB72-4FDE-A2E1-01962E8398D2}">
      <dsp:nvSpPr>
        <dsp:cNvPr id="0" name=""/>
        <dsp:cNvSpPr/>
      </dsp:nvSpPr>
      <dsp:spPr>
        <a:xfrm>
          <a:off x="3706315" y="367627"/>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0CA3520-3EC1-4027-BD96-1631F365A66D}">
      <dsp:nvSpPr>
        <dsp:cNvPr id="0" name=""/>
        <dsp:cNvSpPr/>
      </dsp:nvSpPr>
      <dsp:spPr>
        <a:xfrm>
          <a:off x="299592" y="442405"/>
          <a:ext cx="4090489" cy="598221"/>
        </a:xfrm>
        <a:prstGeom prst="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отражает направление средств бюджета на выполнение основных функций государства (раздел – подраздел – целевые статьи – виды расходов)</a:t>
          </a:r>
          <a:endParaRPr lang="ru-RU" sz="1100" kern="1200" dirty="0"/>
        </a:p>
      </dsp:txBody>
      <dsp:txXfrm>
        <a:off x="299592" y="442405"/>
        <a:ext cx="4090489" cy="598221"/>
      </dsp:txXfrm>
    </dsp:sp>
    <dsp:sp modelId="{13D96E22-3581-4A69-82F2-9E7C05A71FC0}">
      <dsp:nvSpPr>
        <dsp:cNvPr id="0" name=""/>
        <dsp:cNvSpPr/>
      </dsp:nvSpPr>
      <dsp:spPr>
        <a:xfrm>
          <a:off x="299592" y="1178325"/>
          <a:ext cx="4037995" cy="36709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488950">
            <a:lnSpc>
              <a:spcPct val="90000"/>
            </a:lnSpc>
            <a:spcBef>
              <a:spcPct val="0"/>
            </a:spcBef>
            <a:spcAft>
              <a:spcPct val="35000"/>
            </a:spcAft>
            <a:buNone/>
          </a:pPr>
          <a:r>
            <a:rPr lang="ru-RU" sz="1100" b="1" i="1" kern="1200" dirty="0">
              <a:latin typeface="Times New Roman" panose="02020603050405020304" pitchFamily="18" charset="0"/>
              <a:cs typeface="Times New Roman" panose="02020603050405020304" pitchFamily="18" charset="0"/>
            </a:rPr>
            <a:t>Ведомственная</a:t>
          </a:r>
        </a:p>
      </dsp:txBody>
      <dsp:txXfrm>
        <a:off x="299592" y="1178325"/>
        <a:ext cx="4037995" cy="367090"/>
      </dsp:txXfrm>
    </dsp:sp>
    <dsp:sp modelId="{A1C035DD-604C-498C-8D50-206DDCF2F0A5}">
      <dsp:nvSpPr>
        <dsp:cNvPr id="0" name=""/>
        <dsp:cNvSpPr/>
      </dsp:nvSpPr>
      <dsp:spPr>
        <a:xfrm>
          <a:off x="299592" y="1545416"/>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B6A8321-EB8C-4937-B4E6-C58E422631D1}">
      <dsp:nvSpPr>
        <dsp:cNvPr id="0" name=""/>
        <dsp:cNvSpPr/>
      </dsp:nvSpPr>
      <dsp:spPr>
        <a:xfrm>
          <a:off x="867155" y="1545416"/>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8CAED1FF-1E60-4FC3-A5E1-74944F01E8F3}">
      <dsp:nvSpPr>
        <dsp:cNvPr id="0" name=""/>
        <dsp:cNvSpPr/>
      </dsp:nvSpPr>
      <dsp:spPr>
        <a:xfrm>
          <a:off x="1435167" y="1545416"/>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C63D9744-1ECD-4798-AC91-46724BBBA11C}">
      <dsp:nvSpPr>
        <dsp:cNvPr id="0" name=""/>
        <dsp:cNvSpPr/>
      </dsp:nvSpPr>
      <dsp:spPr>
        <a:xfrm>
          <a:off x="2002729" y="1545416"/>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1C2F993-BA6C-4EF2-B7C6-A8370F3B5707}">
      <dsp:nvSpPr>
        <dsp:cNvPr id="0" name=""/>
        <dsp:cNvSpPr/>
      </dsp:nvSpPr>
      <dsp:spPr>
        <a:xfrm>
          <a:off x="2570741" y="1545416"/>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5D01962D-B3B0-49A8-89AC-6E719A186110}">
      <dsp:nvSpPr>
        <dsp:cNvPr id="0" name=""/>
        <dsp:cNvSpPr/>
      </dsp:nvSpPr>
      <dsp:spPr>
        <a:xfrm>
          <a:off x="3138303" y="1545416"/>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A4933AFD-786C-4EA3-8B21-55E0F74DCDF2}">
      <dsp:nvSpPr>
        <dsp:cNvPr id="0" name=""/>
        <dsp:cNvSpPr/>
      </dsp:nvSpPr>
      <dsp:spPr>
        <a:xfrm>
          <a:off x="3706315" y="1545416"/>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E3389A7-21C0-449E-9DD3-1A71F4D0D826}">
      <dsp:nvSpPr>
        <dsp:cNvPr id="0" name=""/>
        <dsp:cNvSpPr/>
      </dsp:nvSpPr>
      <dsp:spPr>
        <a:xfrm>
          <a:off x="299592" y="1620193"/>
          <a:ext cx="4090489" cy="598221"/>
        </a:xfrm>
        <a:prstGeom prst="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расходов бюджета непосредственно связана со структурой управления, она отображает группировку юридических лиц, получающих бюджетные средства (главные распорядители средств бюджета)</a:t>
          </a:r>
          <a:endParaRPr lang="ru-RU" sz="1100" kern="1200" dirty="0"/>
        </a:p>
      </dsp:txBody>
      <dsp:txXfrm>
        <a:off x="299592" y="1620193"/>
        <a:ext cx="4090489" cy="598221"/>
      </dsp:txXfrm>
    </dsp:sp>
    <dsp:sp modelId="{E83DA414-3208-48C2-8C31-9A39E535DB2E}">
      <dsp:nvSpPr>
        <dsp:cNvPr id="0" name=""/>
        <dsp:cNvSpPr/>
      </dsp:nvSpPr>
      <dsp:spPr>
        <a:xfrm>
          <a:off x="299592" y="2356114"/>
          <a:ext cx="4037995" cy="367090"/>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41910" tIns="41910" rIns="41910" bIns="41910" numCol="1" spcCol="1270" anchor="b" anchorCtr="0">
          <a:noAutofit/>
        </a:bodyPr>
        <a:lstStyle/>
        <a:p>
          <a:pPr marL="0" lvl="0" indent="0" algn="l" defTabSz="488950">
            <a:lnSpc>
              <a:spcPct val="90000"/>
            </a:lnSpc>
            <a:spcBef>
              <a:spcPct val="0"/>
            </a:spcBef>
            <a:spcAft>
              <a:spcPct val="35000"/>
            </a:spcAft>
            <a:buNone/>
          </a:pPr>
          <a:r>
            <a:rPr lang="ru-RU" sz="1100" b="1" i="1" kern="1200" dirty="0">
              <a:latin typeface="Times New Roman" panose="02020603050405020304" pitchFamily="18" charset="0"/>
              <a:cs typeface="Times New Roman" panose="02020603050405020304" pitchFamily="18" charset="0"/>
            </a:rPr>
            <a:t>Экономическая</a:t>
          </a:r>
        </a:p>
      </dsp:txBody>
      <dsp:txXfrm>
        <a:off x="299592" y="2356114"/>
        <a:ext cx="4037995" cy="367090"/>
      </dsp:txXfrm>
    </dsp:sp>
    <dsp:sp modelId="{006D4615-A653-4708-9025-D843AC16500E}">
      <dsp:nvSpPr>
        <dsp:cNvPr id="0" name=""/>
        <dsp:cNvSpPr/>
      </dsp:nvSpPr>
      <dsp:spPr>
        <a:xfrm>
          <a:off x="299592" y="2723204"/>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0187B3E-34D4-47B5-93C1-DFBDE9F91362}">
      <dsp:nvSpPr>
        <dsp:cNvPr id="0" name=""/>
        <dsp:cNvSpPr/>
      </dsp:nvSpPr>
      <dsp:spPr>
        <a:xfrm>
          <a:off x="867155" y="2723204"/>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B74C934-B8D2-42D4-A955-4CB667478AB3}">
      <dsp:nvSpPr>
        <dsp:cNvPr id="0" name=""/>
        <dsp:cNvSpPr/>
      </dsp:nvSpPr>
      <dsp:spPr>
        <a:xfrm>
          <a:off x="1435167" y="2723204"/>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B6E65C6-8DBD-486C-9617-56707700E312}">
      <dsp:nvSpPr>
        <dsp:cNvPr id="0" name=""/>
        <dsp:cNvSpPr/>
      </dsp:nvSpPr>
      <dsp:spPr>
        <a:xfrm>
          <a:off x="2002729" y="2723204"/>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772FFFC-ADE6-4D77-908F-B0D3F6C39B8C}">
      <dsp:nvSpPr>
        <dsp:cNvPr id="0" name=""/>
        <dsp:cNvSpPr/>
      </dsp:nvSpPr>
      <dsp:spPr>
        <a:xfrm>
          <a:off x="2570741" y="2723204"/>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07774D76-4446-4D56-B7E6-98B962C08450}">
      <dsp:nvSpPr>
        <dsp:cNvPr id="0" name=""/>
        <dsp:cNvSpPr/>
      </dsp:nvSpPr>
      <dsp:spPr>
        <a:xfrm>
          <a:off x="3138303" y="2723204"/>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C3C2952-F955-4907-A8BC-67A4405A2A4D}">
      <dsp:nvSpPr>
        <dsp:cNvPr id="0" name=""/>
        <dsp:cNvSpPr/>
      </dsp:nvSpPr>
      <dsp:spPr>
        <a:xfrm>
          <a:off x="3706315" y="2723204"/>
          <a:ext cx="944890" cy="747776"/>
        </a:xfrm>
        <a:prstGeom prst="chevron">
          <a:avLst>
            <a:gd name="adj" fmla="val 7061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4987D1A5-8642-4686-B49A-5C981B93853A}">
      <dsp:nvSpPr>
        <dsp:cNvPr id="0" name=""/>
        <dsp:cNvSpPr/>
      </dsp:nvSpPr>
      <dsp:spPr>
        <a:xfrm>
          <a:off x="299592" y="2797982"/>
          <a:ext cx="4090489" cy="598221"/>
        </a:xfrm>
        <a:prstGeom prst="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z="300000" contourW="12700" prstMaterial="flat">
          <a:bevelT w="177800" h="254000"/>
          <a:bevelB w="152400"/>
        </a:sp3d>
      </dsp:spPr>
      <dsp:style>
        <a:lnRef idx="0">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just"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показывает деление расходов государства на текущие и капитальные, а так же на выплату заработной платы, на материальные затраты, на приобретение товаров и услуг (категория расходов – группы – предметные статьи – подстатьи)</a:t>
          </a:r>
          <a:endParaRPr lang="ru-RU" sz="1100" kern="1200" dirty="0"/>
        </a:p>
      </dsp:txBody>
      <dsp:txXfrm>
        <a:off x="299592" y="2797982"/>
        <a:ext cx="4090489" cy="59822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B1E380-647C-4A10-8836-9FEF7CBC8A93}">
      <dsp:nvSpPr>
        <dsp:cNvPr id="0" name=""/>
        <dsp:cNvSpPr/>
      </dsp:nvSpPr>
      <dsp:spPr>
        <a:xfrm>
          <a:off x="0" y="0"/>
          <a:ext cx="5284949" cy="1041455"/>
        </a:xfrm>
        <a:prstGeom prst="roundRect">
          <a:avLst>
            <a:gd name="adj" fmla="val 10000"/>
          </a:avLst>
        </a:prstGeom>
        <a:solidFill>
          <a:schemeClr val="tx2">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Расходные обязательства – это возникающие на основе закона, иного нормативного правового акта, договора или соглашения обязанности публично-правового образования или действующего от его имени бюджетного учреждения предоставить физическому или юридическому лицу, иному публично-правовому образованию средства из соответствующего бюджета.</a:t>
          </a:r>
        </a:p>
      </dsp:txBody>
      <dsp:txXfrm>
        <a:off x="30503" y="30503"/>
        <a:ext cx="4161138" cy="980449"/>
      </dsp:txXfrm>
    </dsp:sp>
    <dsp:sp modelId="{98865195-48EA-45BA-A4E7-CF1490C0EC9E}">
      <dsp:nvSpPr>
        <dsp:cNvPr id="0" name=""/>
        <dsp:cNvSpPr/>
      </dsp:nvSpPr>
      <dsp:spPr>
        <a:xfrm>
          <a:off x="466319" y="1215031"/>
          <a:ext cx="5284949" cy="1041455"/>
        </a:xfrm>
        <a:prstGeom prst="roundRect">
          <a:avLst>
            <a:gd name="adj" fmla="val 10000"/>
          </a:avLst>
        </a:prstGeom>
        <a:solidFill>
          <a:schemeClr val="tx2">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 возникающие на основе закона, иного нормативного правового акта публично-правового образования перед физическим или юридическим лицом, иным публично – правовым образованием, подлежащее исполнению в установленном соответствующим законом, иным нормативным правовым актом размере или имеющие установленный законом, актом порядок его определения</a:t>
          </a:r>
        </a:p>
      </dsp:txBody>
      <dsp:txXfrm>
        <a:off x="496822" y="1245534"/>
        <a:ext cx="4080678" cy="980449"/>
      </dsp:txXfrm>
    </dsp:sp>
    <dsp:sp modelId="{857477AA-6D65-458E-8FEA-BE776109D7CA}">
      <dsp:nvSpPr>
        <dsp:cNvPr id="0" name=""/>
        <dsp:cNvSpPr/>
      </dsp:nvSpPr>
      <dsp:spPr>
        <a:xfrm>
          <a:off x="932638" y="2430063"/>
          <a:ext cx="5284949" cy="1041455"/>
        </a:xfrm>
        <a:prstGeom prst="roundRect">
          <a:avLst>
            <a:gd name="adj" fmla="val 10000"/>
          </a:avLst>
        </a:prstGeom>
        <a:solidFill>
          <a:schemeClr val="tx2">
            <a:lumMod val="20000"/>
            <a:lumOff val="8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Публичные нормативные – публичные обязательства перед физическим лицом, подлежащие исполнению в денежной форме в установленном соответствующим законом, иным нормативным правовым актом размере или имеющие установленный порядок индексации</a:t>
          </a:r>
        </a:p>
      </dsp:txBody>
      <dsp:txXfrm>
        <a:off x="963141" y="2460566"/>
        <a:ext cx="4080678" cy="980449"/>
      </dsp:txXfrm>
    </dsp:sp>
    <dsp:sp modelId="{DBA2A3CC-5E0B-4311-A45D-3311C0D1D590}">
      <dsp:nvSpPr>
        <dsp:cNvPr id="0" name=""/>
        <dsp:cNvSpPr/>
      </dsp:nvSpPr>
      <dsp:spPr>
        <a:xfrm>
          <a:off x="4608003" y="789770"/>
          <a:ext cx="676946" cy="676946"/>
        </a:xfrm>
        <a:prstGeom prst="downArrow">
          <a:avLst>
            <a:gd name="adj1" fmla="val 55000"/>
            <a:gd name="adj2" fmla="val 45000"/>
          </a:avLst>
        </a:prstGeom>
        <a:solidFill>
          <a:schemeClr val="tx2">
            <a:lumMod val="20000"/>
            <a:lumOff val="80000"/>
            <a:alpha val="90000"/>
          </a:schemeClr>
        </a:solidFill>
        <a:ln w="6350" cap="flat" cmpd="sng" algn="ctr">
          <a:solidFill>
            <a:schemeClr val="accent5">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ru-RU" sz="3000" kern="1200"/>
        </a:p>
      </dsp:txBody>
      <dsp:txXfrm>
        <a:off x="4760316" y="789770"/>
        <a:ext cx="372320" cy="509402"/>
      </dsp:txXfrm>
    </dsp:sp>
    <dsp:sp modelId="{FFA866D2-099A-47EA-8E1D-63EEEDE9FD89}">
      <dsp:nvSpPr>
        <dsp:cNvPr id="0" name=""/>
        <dsp:cNvSpPr/>
      </dsp:nvSpPr>
      <dsp:spPr>
        <a:xfrm>
          <a:off x="5074322" y="1997859"/>
          <a:ext cx="676946" cy="676946"/>
        </a:xfrm>
        <a:prstGeom prst="downArrow">
          <a:avLst>
            <a:gd name="adj1" fmla="val 55000"/>
            <a:gd name="adj2" fmla="val 45000"/>
          </a:avLst>
        </a:prstGeom>
        <a:solidFill>
          <a:schemeClr val="tx2">
            <a:lumMod val="20000"/>
            <a:lumOff val="80000"/>
            <a:alpha val="50000"/>
          </a:schemeClr>
        </a:solidFill>
        <a:ln w="6350" cap="flat" cmpd="sng" algn="ctr">
          <a:solidFill>
            <a:schemeClr val="accent5">
              <a:alpha val="90000"/>
              <a:tint val="40000"/>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ru-RU" sz="3000" kern="1200"/>
        </a:p>
      </dsp:txBody>
      <dsp:txXfrm>
        <a:off x="5226635" y="1997859"/>
        <a:ext cx="372320" cy="50940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2327477" cy="85500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dsp:txBody>
      <dsp:txXfrm>
        <a:off x="550995" y="0"/>
        <a:ext cx="1776481" cy="855004"/>
      </dsp:txXfrm>
    </dsp:sp>
    <dsp:sp modelId="{4A28D44B-59B4-4BAF-AE16-B750027C3E65}">
      <dsp:nvSpPr>
        <dsp:cNvPr id="0" name=""/>
        <dsp:cNvSpPr/>
      </dsp:nvSpPr>
      <dsp:spPr>
        <a:xfrm>
          <a:off x="85500" y="85500"/>
          <a:ext cx="465495" cy="684003"/>
        </a:xfrm>
        <a:prstGeom prst="roundRect">
          <a:avLst>
            <a:gd name="adj" fmla="val 10000"/>
          </a:avLst>
        </a:prstGeom>
        <a:blipFill rotWithShape="1">
          <a:blip xmlns:r="http://schemas.openxmlformats.org/officeDocument/2006/relationships" r:embed="rId1"/>
          <a:srcRect/>
          <a:stretch>
            <a:fillRect l="-4000" r="-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B21FF5-8F08-46F1-8B37-2517F52075C7}">
      <dsp:nvSpPr>
        <dsp:cNvPr id="0" name=""/>
        <dsp:cNvSpPr/>
      </dsp:nvSpPr>
      <dsp:spPr>
        <a:xfrm>
          <a:off x="0" y="940504"/>
          <a:ext cx="2327477" cy="855004"/>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оборона</a:t>
          </a:r>
        </a:p>
      </dsp:txBody>
      <dsp:txXfrm>
        <a:off x="550995" y="940504"/>
        <a:ext cx="1776481" cy="855004"/>
      </dsp:txXfrm>
    </dsp:sp>
    <dsp:sp modelId="{B5F04078-5A11-4303-AEF2-4F24B6F962B2}">
      <dsp:nvSpPr>
        <dsp:cNvPr id="0" name=""/>
        <dsp:cNvSpPr/>
      </dsp:nvSpPr>
      <dsp:spPr>
        <a:xfrm>
          <a:off x="85500" y="1026004"/>
          <a:ext cx="465495" cy="684003"/>
        </a:xfrm>
        <a:prstGeom prst="roundRect">
          <a:avLst>
            <a:gd name="adj" fmla="val 10000"/>
          </a:avLst>
        </a:prstGeom>
        <a:blipFill rotWithShape="1">
          <a:blip xmlns:r="http://schemas.openxmlformats.org/officeDocument/2006/relationships" r:embed="rId2"/>
          <a:srcRect/>
          <a:stretch>
            <a:fillRect l="-81000" r="-81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50B829-1AC6-4556-8DAA-03E7338C3FDC}">
      <dsp:nvSpPr>
        <dsp:cNvPr id="0" name=""/>
        <dsp:cNvSpPr/>
      </dsp:nvSpPr>
      <dsp:spPr>
        <a:xfrm>
          <a:off x="0" y="1881008"/>
          <a:ext cx="2327477" cy="855004"/>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безопасность и правоохранительная деятельность</a:t>
          </a:r>
        </a:p>
      </dsp:txBody>
      <dsp:txXfrm>
        <a:off x="550995" y="1881008"/>
        <a:ext cx="1776481" cy="855004"/>
      </dsp:txXfrm>
    </dsp:sp>
    <dsp:sp modelId="{5004CECD-921B-4932-B5CF-775418F5BDDB}">
      <dsp:nvSpPr>
        <dsp:cNvPr id="0" name=""/>
        <dsp:cNvSpPr/>
      </dsp:nvSpPr>
      <dsp:spPr>
        <a:xfrm>
          <a:off x="85500" y="1966509"/>
          <a:ext cx="465495" cy="684003"/>
        </a:xfrm>
        <a:prstGeom prst="roundRect">
          <a:avLst>
            <a:gd name="adj" fmla="val 10000"/>
          </a:avLst>
        </a:prstGeom>
        <a:blipFill rotWithShape="1">
          <a:blip xmlns:r="http://schemas.openxmlformats.org/officeDocument/2006/relationships" r:embed="rId3"/>
          <a:srcRect/>
          <a:stretch>
            <a:fillRect l="-48000" r="-48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2327477" cy="83415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Национальная экономика</a:t>
          </a:r>
        </a:p>
      </dsp:txBody>
      <dsp:txXfrm>
        <a:off x="548910" y="0"/>
        <a:ext cx="1778566" cy="834154"/>
      </dsp:txXfrm>
    </dsp:sp>
    <dsp:sp modelId="{4A28D44B-59B4-4BAF-AE16-B750027C3E65}">
      <dsp:nvSpPr>
        <dsp:cNvPr id="0" name=""/>
        <dsp:cNvSpPr/>
      </dsp:nvSpPr>
      <dsp:spPr>
        <a:xfrm>
          <a:off x="83415" y="83415"/>
          <a:ext cx="465495" cy="667323"/>
        </a:xfrm>
        <a:prstGeom prst="roundRect">
          <a:avLst>
            <a:gd name="adj" fmla="val 10000"/>
          </a:avLst>
        </a:prstGeom>
        <a:blipFill rotWithShape="1">
          <a:blip xmlns:r="http://schemas.openxmlformats.org/officeDocument/2006/relationships" r:embed="rId1"/>
          <a:srcRect/>
          <a:stretch>
            <a:fillRect l="-73000" r="-73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B21FF5-8F08-46F1-8B37-2517F52075C7}">
      <dsp:nvSpPr>
        <dsp:cNvPr id="0" name=""/>
        <dsp:cNvSpPr/>
      </dsp:nvSpPr>
      <dsp:spPr>
        <a:xfrm>
          <a:off x="0" y="917569"/>
          <a:ext cx="2327477" cy="834154"/>
        </a:xfrm>
        <a:prstGeom prst="roundRect">
          <a:avLst>
            <a:gd name="adj" fmla="val 10000"/>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Жилищно-коммунальное хозяйство</a:t>
          </a:r>
        </a:p>
      </dsp:txBody>
      <dsp:txXfrm>
        <a:off x="548910" y="917569"/>
        <a:ext cx="1778566" cy="834154"/>
      </dsp:txXfrm>
    </dsp:sp>
    <dsp:sp modelId="{B5F04078-5A11-4303-AEF2-4F24B6F962B2}">
      <dsp:nvSpPr>
        <dsp:cNvPr id="0" name=""/>
        <dsp:cNvSpPr/>
      </dsp:nvSpPr>
      <dsp:spPr>
        <a:xfrm>
          <a:off x="83415" y="1000984"/>
          <a:ext cx="465495" cy="667323"/>
        </a:xfrm>
        <a:prstGeom prst="roundRect">
          <a:avLst>
            <a:gd name="adj" fmla="val 10000"/>
          </a:avLst>
        </a:prstGeom>
        <a:blipFill rotWithShape="1">
          <a:blip xmlns:r="http://schemas.openxmlformats.org/officeDocument/2006/relationships" r:embed="rId2"/>
          <a:srcRect/>
          <a:stretch>
            <a:fillRect l="-22000" r="-2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50B829-1AC6-4556-8DAA-03E7338C3FDC}">
      <dsp:nvSpPr>
        <dsp:cNvPr id="0" name=""/>
        <dsp:cNvSpPr/>
      </dsp:nvSpPr>
      <dsp:spPr>
        <a:xfrm>
          <a:off x="0" y="1835138"/>
          <a:ext cx="2327477" cy="834154"/>
        </a:xfrm>
        <a:prstGeom prst="roundRect">
          <a:avLst>
            <a:gd name="adj" fmla="val 10000"/>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Образование</a:t>
          </a:r>
        </a:p>
      </dsp:txBody>
      <dsp:txXfrm>
        <a:off x="548910" y="1835138"/>
        <a:ext cx="1778566" cy="834154"/>
      </dsp:txXfrm>
    </dsp:sp>
    <dsp:sp modelId="{5004CECD-921B-4932-B5CF-775418F5BDDB}">
      <dsp:nvSpPr>
        <dsp:cNvPr id="0" name=""/>
        <dsp:cNvSpPr/>
      </dsp:nvSpPr>
      <dsp:spPr>
        <a:xfrm>
          <a:off x="83415" y="1918554"/>
          <a:ext cx="465495" cy="667323"/>
        </a:xfrm>
        <a:prstGeom prst="roundRect">
          <a:avLst>
            <a:gd name="adj" fmla="val 10000"/>
          </a:avLst>
        </a:prstGeom>
        <a:blipFill rotWithShape="1">
          <a:blip xmlns:r="http://schemas.openxmlformats.org/officeDocument/2006/relationships" r:embed="rId3"/>
          <a:srcRect/>
          <a:stretch>
            <a:fillRect l="-22000" r="-2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2327477" cy="79885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Средства массовой информации</a:t>
          </a:r>
        </a:p>
      </dsp:txBody>
      <dsp:txXfrm>
        <a:off x="545381" y="0"/>
        <a:ext cx="1782096" cy="798856"/>
      </dsp:txXfrm>
    </dsp:sp>
    <dsp:sp modelId="{4A28D44B-59B4-4BAF-AE16-B750027C3E65}">
      <dsp:nvSpPr>
        <dsp:cNvPr id="0" name=""/>
        <dsp:cNvSpPr/>
      </dsp:nvSpPr>
      <dsp:spPr>
        <a:xfrm>
          <a:off x="79885" y="79885"/>
          <a:ext cx="465495" cy="639084"/>
        </a:xfrm>
        <a:prstGeom prst="roundRect">
          <a:avLst>
            <a:gd name="adj" fmla="val 10000"/>
          </a:avLst>
        </a:prstGeom>
        <a:blipFill rotWithShape="1">
          <a:blip xmlns:r="http://schemas.openxmlformats.org/officeDocument/2006/relationships" r:embed="rId1"/>
          <a:srcRect/>
          <a:stretch>
            <a:fillRect l="-32000" r="-3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E0114-EF41-4BA1-996F-6B3F555C1D06}">
      <dsp:nvSpPr>
        <dsp:cNvPr id="0" name=""/>
        <dsp:cNvSpPr/>
      </dsp:nvSpPr>
      <dsp:spPr>
        <a:xfrm>
          <a:off x="0" y="0"/>
          <a:ext cx="3043340" cy="89432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Культура</a:t>
          </a:r>
        </a:p>
      </dsp:txBody>
      <dsp:txXfrm>
        <a:off x="698100" y="0"/>
        <a:ext cx="2345239" cy="894327"/>
      </dsp:txXfrm>
    </dsp:sp>
    <dsp:sp modelId="{4A28D44B-59B4-4BAF-AE16-B750027C3E65}">
      <dsp:nvSpPr>
        <dsp:cNvPr id="0" name=""/>
        <dsp:cNvSpPr/>
      </dsp:nvSpPr>
      <dsp:spPr>
        <a:xfrm>
          <a:off x="89432" y="89432"/>
          <a:ext cx="608668" cy="715462"/>
        </a:xfrm>
        <a:prstGeom prst="roundRect">
          <a:avLst>
            <a:gd name="adj" fmla="val 10000"/>
          </a:avLst>
        </a:prstGeom>
        <a:blipFill rotWithShape="1">
          <a:blip xmlns:r="http://schemas.openxmlformats.org/officeDocument/2006/relationships" r:embed="rId1"/>
          <a:srcRect/>
          <a:stretch>
            <a:fillRect t="-2000" b="-2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AB21FF5-8F08-46F1-8B37-2517F52075C7}">
      <dsp:nvSpPr>
        <dsp:cNvPr id="0" name=""/>
        <dsp:cNvSpPr/>
      </dsp:nvSpPr>
      <dsp:spPr>
        <a:xfrm>
          <a:off x="0" y="983760"/>
          <a:ext cx="3043340" cy="894327"/>
        </a:xfrm>
        <a:prstGeom prst="roundRect">
          <a:avLst>
            <a:gd name="adj" fmla="val 10000"/>
          </a:avLst>
        </a:prstGeom>
        <a:gradFill rotWithShape="0">
          <a:gsLst>
            <a:gs pos="0">
              <a:schemeClr val="accent4">
                <a:hueOff val="4900445"/>
                <a:satOff val="-20388"/>
                <a:lumOff val="4804"/>
                <a:alphaOff val="0"/>
                <a:satMod val="103000"/>
                <a:lumMod val="102000"/>
                <a:tint val="94000"/>
              </a:schemeClr>
            </a:gs>
            <a:gs pos="50000">
              <a:schemeClr val="accent4">
                <a:hueOff val="4900445"/>
                <a:satOff val="-20388"/>
                <a:lumOff val="4804"/>
                <a:alphaOff val="0"/>
                <a:satMod val="110000"/>
                <a:lumMod val="100000"/>
                <a:shade val="100000"/>
              </a:schemeClr>
            </a:gs>
            <a:gs pos="100000">
              <a:schemeClr val="accent4">
                <a:hueOff val="4900445"/>
                <a:satOff val="-20388"/>
                <a:lumOff val="480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политика</a:t>
          </a:r>
        </a:p>
      </dsp:txBody>
      <dsp:txXfrm>
        <a:off x="698100" y="983760"/>
        <a:ext cx="2345239" cy="894327"/>
      </dsp:txXfrm>
    </dsp:sp>
    <dsp:sp modelId="{B5F04078-5A11-4303-AEF2-4F24B6F962B2}">
      <dsp:nvSpPr>
        <dsp:cNvPr id="0" name=""/>
        <dsp:cNvSpPr/>
      </dsp:nvSpPr>
      <dsp:spPr>
        <a:xfrm>
          <a:off x="89432" y="1073193"/>
          <a:ext cx="608668" cy="715462"/>
        </a:xfrm>
        <a:prstGeom prst="roundRect">
          <a:avLst>
            <a:gd name="adj" fmla="val 10000"/>
          </a:avLst>
        </a:prstGeom>
        <a:blipFill rotWithShape="1">
          <a:blip xmlns:r="http://schemas.openxmlformats.org/officeDocument/2006/relationships" r:embed="rId2"/>
          <a:srcRect/>
          <a:stretch>
            <a:fillRect l="-44000" r="-44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A850B829-1AC6-4556-8DAA-03E7338C3FDC}">
      <dsp:nvSpPr>
        <dsp:cNvPr id="0" name=""/>
        <dsp:cNvSpPr/>
      </dsp:nvSpPr>
      <dsp:spPr>
        <a:xfrm>
          <a:off x="0" y="1967521"/>
          <a:ext cx="3043340" cy="894327"/>
        </a:xfrm>
        <a:prstGeom prst="roundRect">
          <a:avLst>
            <a:gd name="adj" fmla="val 10000"/>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Физкультура и спорт</a:t>
          </a:r>
        </a:p>
      </dsp:txBody>
      <dsp:txXfrm>
        <a:off x="698100" y="1967521"/>
        <a:ext cx="2345239" cy="894327"/>
      </dsp:txXfrm>
    </dsp:sp>
    <dsp:sp modelId="{5004CECD-921B-4932-B5CF-775418F5BDDB}">
      <dsp:nvSpPr>
        <dsp:cNvPr id="0" name=""/>
        <dsp:cNvSpPr/>
      </dsp:nvSpPr>
      <dsp:spPr>
        <a:xfrm>
          <a:off x="89432" y="2056953"/>
          <a:ext cx="608668" cy="715462"/>
        </a:xfrm>
        <a:prstGeom prst="roundRect">
          <a:avLst>
            <a:gd name="adj" fmla="val 10000"/>
          </a:avLst>
        </a:prstGeom>
        <a:blipFill rotWithShape="1">
          <a:blip xmlns:r="http://schemas.openxmlformats.org/officeDocument/2006/relationships" r:embed="rId3"/>
          <a:srcRect/>
          <a:stretch>
            <a:fillRect l="-68000" r="-68000"/>
          </a:stretch>
        </a:blipFill>
        <a:ln>
          <a:noFill/>
        </a:ln>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2A951-674C-4F73-94D3-3B25A157FA79}">
      <dsp:nvSpPr>
        <dsp:cNvPr id="0" name=""/>
        <dsp:cNvSpPr/>
      </dsp:nvSpPr>
      <dsp:spPr>
        <a:xfrm>
          <a:off x="754" y="0"/>
          <a:ext cx="1962742" cy="2082469"/>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Администрация АМО</a:t>
          </a:r>
        </a:p>
      </dsp:txBody>
      <dsp:txXfrm>
        <a:off x="754" y="0"/>
        <a:ext cx="1962742" cy="624740"/>
      </dsp:txXfrm>
    </dsp:sp>
    <dsp:sp modelId="{8BAAA5F0-F2C8-4784-A7F0-4D44185D3383}">
      <dsp:nvSpPr>
        <dsp:cNvPr id="0" name=""/>
        <dsp:cNvSpPr/>
      </dsp:nvSpPr>
      <dsp:spPr>
        <a:xfrm>
          <a:off x="197029" y="624740"/>
          <a:ext cx="1570194" cy="1353604"/>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2026г – 263646574,85</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2027г –242545957,36</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2028г -220695088,67</a:t>
          </a:r>
        </a:p>
      </dsp:txBody>
      <dsp:txXfrm>
        <a:off x="236675" y="664386"/>
        <a:ext cx="1490902" cy="1274312"/>
      </dsp:txXfrm>
    </dsp:sp>
    <dsp:sp modelId="{3E74D853-09B8-44C6-B022-6C9474D7E777}">
      <dsp:nvSpPr>
        <dsp:cNvPr id="0" name=""/>
        <dsp:cNvSpPr/>
      </dsp:nvSpPr>
      <dsp:spPr>
        <a:xfrm>
          <a:off x="2110703" y="0"/>
          <a:ext cx="1962742" cy="2082469"/>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Дума АМО</a:t>
          </a:r>
        </a:p>
      </dsp:txBody>
      <dsp:txXfrm>
        <a:off x="2110703" y="0"/>
        <a:ext cx="1962742" cy="624740"/>
      </dsp:txXfrm>
    </dsp:sp>
    <dsp:sp modelId="{A5ACE42F-D32A-478E-B802-E1E6FBFC5657}">
      <dsp:nvSpPr>
        <dsp:cNvPr id="0" name=""/>
        <dsp:cNvSpPr/>
      </dsp:nvSpPr>
      <dsp:spPr>
        <a:xfrm>
          <a:off x="2306977" y="624740"/>
          <a:ext cx="1570194" cy="1353604"/>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–4894600,00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–4960000,00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2028г -5012200,00</a:t>
          </a:r>
        </a:p>
      </dsp:txBody>
      <dsp:txXfrm>
        <a:off x="2346623" y="664386"/>
        <a:ext cx="1490902" cy="1274312"/>
      </dsp:txXfrm>
    </dsp:sp>
    <dsp:sp modelId="{55992BF2-CC22-4BAA-BC47-445C733DDDA7}">
      <dsp:nvSpPr>
        <dsp:cNvPr id="0" name=""/>
        <dsp:cNvSpPr/>
      </dsp:nvSpPr>
      <dsp:spPr>
        <a:xfrm>
          <a:off x="4220651" y="0"/>
          <a:ext cx="1962742" cy="2082469"/>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МКУ Хозяйственное управление администрации АМО</a:t>
          </a:r>
        </a:p>
      </dsp:txBody>
      <dsp:txXfrm>
        <a:off x="4220651" y="0"/>
        <a:ext cx="1962742" cy="624740"/>
      </dsp:txXfrm>
    </dsp:sp>
    <dsp:sp modelId="{0E6469E9-E064-493D-85A4-CC2CD83BADC4}">
      <dsp:nvSpPr>
        <dsp:cNvPr id="0" name=""/>
        <dsp:cNvSpPr/>
      </dsp:nvSpPr>
      <dsp:spPr>
        <a:xfrm>
          <a:off x="4416925" y="624740"/>
          <a:ext cx="1570194" cy="1353604"/>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–28745200,00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–22045200,00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2028г -21395200,00</a:t>
          </a:r>
        </a:p>
      </dsp:txBody>
      <dsp:txXfrm>
        <a:off x="4456571" y="664386"/>
        <a:ext cx="1490902" cy="127431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2A951-674C-4F73-94D3-3B25A157FA79}">
      <dsp:nvSpPr>
        <dsp:cNvPr id="0" name=""/>
        <dsp:cNvSpPr/>
      </dsp:nvSpPr>
      <dsp:spPr>
        <a:xfrm>
          <a:off x="755" y="0"/>
          <a:ext cx="1965480" cy="1966405"/>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МКУ «Муниципальный орган управления образованием» АМО</a:t>
          </a:r>
        </a:p>
      </dsp:txBody>
      <dsp:txXfrm>
        <a:off x="755" y="0"/>
        <a:ext cx="1965480" cy="589921"/>
      </dsp:txXfrm>
    </dsp:sp>
    <dsp:sp modelId="{8BAAA5F0-F2C8-4784-A7F0-4D44185D3383}">
      <dsp:nvSpPr>
        <dsp:cNvPr id="0" name=""/>
        <dsp:cNvSpPr/>
      </dsp:nvSpPr>
      <dsp:spPr>
        <a:xfrm>
          <a:off x="197303" y="589921"/>
          <a:ext cx="1572384" cy="1278163"/>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–632405212,17</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–603893416,64</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2028г -628057772,65</a:t>
          </a:r>
        </a:p>
      </dsp:txBody>
      <dsp:txXfrm>
        <a:off x="234739" y="627357"/>
        <a:ext cx="1497512" cy="1203291"/>
      </dsp:txXfrm>
    </dsp:sp>
    <dsp:sp modelId="{3E74D853-09B8-44C6-B022-6C9474D7E777}">
      <dsp:nvSpPr>
        <dsp:cNvPr id="0" name=""/>
        <dsp:cNvSpPr/>
      </dsp:nvSpPr>
      <dsp:spPr>
        <a:xfrm>
          <a:off x="2113647" y="0"/>
          <a:ext cx="1965480" cy="1966405"/>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МКУК ИДЦ АМО</a:t>
          </a:r>
        </a:p>
      </dsp:txBody>
      <dsp:txXfrm>
        <a:off x="2113647" y="0"/>
        <a:ext cx="1965480" cy="589921"/>
      </dsp:txXfrm>
    </dsp:sp>
    <dsp:sp modelId="{A5ACE42F-D32A-478E-B802-E1E6FBFC5657}">
      <dsp:nvSpPr>
        <dsp:cNvPr id="0" name=""/>
        <dsp:cNvSpPr/>
      </dsp:nvSpPr>
      <dsp:spPr>
        <a:xfrm>
          <a:off x="2310195" y="589921"/>
          <a:ext cx="1572384" cy="1278163"/>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–123214018,80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 112449005,50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2028г -117284384,50</a:t>
          </a:r>
        </a:p>
      </dsp:txBody>
      <dsp:txXfrm>
        <a:off x="2347631" y="627357"/>
        <a:ext cx="1497512" cy="1203291"/>
      </dsp:txXfrm>
    </dsp:sp>
    <dsp:sp modelId="{55992BF2-CC22-4BAA-BC47-445C733DDDA7}">
      <dsp:nvSpPr>
        <dsp:cNvPr id="0" name=""/>
        <dsp:cNvSpPr/>
      </dsp:nvSpPr>
      <dsp:spPr>
        <a:xfrm>
          <a:off x="4226538" y="0"/>
          <a:ext cx="1965480" cy="1966405"/>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Финансово-экономическое управлением администрации АМО</a:t>
          </a:r>
        </a:p>
      </dsp:txBody>
      <dsp:txXfrm>
        <a:off x="4226538" y="0"/>
        <a:ext cx="1965480" cy="589921"/>
      </dsp:txXfrm>
    </dsp:sp>
    <dsp:sp modelId="{0E6469E9-E064-493D-85A4-CC2CD83BADC4}">
      <dsp:nvSpPr>
        <dsp:cNvPr id="0" name=""/>
        <dsp:cNvSpPr/>
      </dsp:nvSpPr>
      <dsp:spPr>
        <a:xfrm>
          <a:off x="4423086" y="589921"/>
          <a:ext cx="1572384" cy="1278163"/>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 21924700,00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–23077000,00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2028г -23287000,00</a:t>
          </a:r>
        </a:p>
      </dsp:txBody>
      <dsp:txXfrm>
        <a:off x="4460522" y="627357"/>
        <a:ext cx="1497512" cy="120329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92BF2-CC22-4BAA-BC47-445C733DDDA7}">
      <dsp:nvSpPr>
        <dsp:cNvPr id="0" name=""/>
        <dsp:cNvSpPr/>
      </dsp:nvSpPr>
      <dsp:spPr>
        <a:xfrm>
          <a:off x="0" y="0"/>
          <a:ext cx="3781336" cy="1676010"/>
        </a:xfrm>
        <a:prstGeom prst="roundRect">
          <a:avLst>
            <a:gd name="adj" fmla="val 10000"/>
          </a:avLst>
        </a:prstGeom>
        <a:solidFill>
          <a:schemeClr val="accent3">
            <a:lumMod val="40000"/>
            <a:lumOff val="60000"/>
          </a:schemeClr>
        </a:soli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latin typeface="Times New Roman" panose="02020603050405020304" pitchFamily="18" charset="0"/>
              <a:cs typeface="Times New Roman" panose="02020603050405020304" pitchFamily="18" charset="0"/>
            </a:rPr>
            <a:t>МУ Контрольно-счетная палата АМО</a:t>
          </a:r>
        </a:p>
      </dsp:txBody>
      <dsp:txXfrm>
        <a:off x="0" y="0"/>
        <a:ext cx="3781336" cy="502803"/>
      </dsp:txXfrm>
    </dsp:sp>
    <dsp:sp modelId="{0E6469E9-E064-493D-85A4-CC2CD83BADC4}">
      <dsp:nvSpPr>
        <dsp:cNvPr id="0" name=""/>
        <dsp:cNvSpPr/>
      </dsp:nvSpPr>
      <dsp:spPr>
        <a:xfrm>
          <a:off x="378133" y="502803"/>
          <a:ext cx="3025068" cy="1089406"/>
        </a:xfrm>
        <a:prstGeom prst="roundRect">
          <a:avLst>
            <a:gd name="adj" fmla="val 10000"/>
          </a:avLst>
        </a:prstGeom>
        <a:solidFill>
          <a:schemeClr val="accent2">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19050" rIns="25400" bIns="19050" numCol="1" spcCol="1270" anchor="ctr" anchorCtr="0">
          <a:noAutofit/>
        </a:bodyPr>
        <a:lstStyle/>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2026г –4590700,00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2027г –4667200,00</a:t>
          </a:r>
        </a:p>
        <a:p>
          <a:pPr marL="0" lvl="0" indent="0" algn="ctr" defTabSz="444500">
            <a:lnSpc>
              <a:spcPct val="90000"/>
            </a:lnSpc>
            <a:spcBef>
              <a:spcPct val="0"/>
            </a:spcBef>
            <a:spcAft>
              <a:spcPct val="35000"/>
            </a:spcAft>
            <a:buNone/>
          </a:pPr>
          <a:r>
            <a:rPr lang="ru-RU" sz="1000" kern="1200" dirty="0">
              <a:solidFill>
                <a:schemeClr val="tx1">
                  <a:lumMod val="95000"/>
                  <a:lumOff val="5000"/>
                </a:schemeClr>
              </a:solidFill>
              <a:latin typeface="Times New Roman" pitchFamily="18" charset="0"/>
              <a:cs typeface="Times New Roman" pitchFamily="18" charset="0"/>
            </a:rPr>
            <a:t>2028г -4592200,00</a:t>
          </a:r>
        </a:p>
      </dsp:txBody>
      <dsp:txXfrm>
        <a:off x="410041" y="534711"/>
        <a:ext cx="2961252" cy="102559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3184F-488B-46F5-BFE5-3FF960A0C002}">
      <dsp:nvSpPr>
        <dsp:cNvPr id="0" name=""/>
        <dsp:cNvSpPr/>
      </dsp:nvSpPr>
      <dsp:spPr>
        <a:xfrm>
          <a:off x="0" y="18812"/>
          <a:ext cx="7952763" cy="578840"/>
        </a:xfrm>
        <a:prstGeom prst="rect">
          <a:avLst/>
        </a:prstGeom>
        <a:solidFill>
          <a:srgbClr val="8DD0FD"/>
        </a:soli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b="1" kern="1200" dirty="0">
              <a:solidFill>
                <a:schemeClr val="tx1">
                  <a:lumMod val="95000"/>
                  <a:lumOff val="5000"/>
                </a:schemeClr>
              </a:solidFill>
              <a:latin typeface="Times New Roman" panose="02020603050405020304" pitchFamily="18" charset="0"/>
              <a:cs typeface="Times New Roman" panose="02020603050405020304" pitchFamily="18" charset="0"/>
            </a:rPr>
            <a:t>Программный бюджет это</a:t>
          </a:r>
        </a:p>
      </dsp:txBody>
      <dsp:txXfrm>
        <a:off x="0" y="18812"/>
        <a:ext cx="7952763" cy="578840"/>
      </dsp:txXfrm>
    </dsp:sp>
    <dsp:sp modelId="{7C0D3DEE-EB63-499A-B052-EAE5B1804B61}">
      <dsp:nvSpPr>
        <dsp:cNvPr id="0" name=""/>
        <dsp:cNvSpPr/>
      </dsp:nvSpPr>
      <dsp:spPr>
        <a:xfrm>
          <a:off x="3883" y="578840"/>
          <a:ext cx="2648332" cy="1215564"/>
        </a:xfrm>
        <a:prstGeom prst="rect">
          <a:avLst/>
        </a:prstGeom>
        <a:solidFill>
          <a:srgbClr val="8DD0FD"/>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Повышение эффективности деятельности всех участников программы за счет полномасштабного охвата всех сфер деятельности органов местного самоуправления и, как следствие, бюджетных ассигнований, находящихся в их распоряжении.</a:t>
          </a:r>
        </a:p>
      </dsp:txBody>
      <dsp:txXfrm>
        <a:off x="3883" y="578840"/>
        <a:ext cx="2648332" cy="1215564"/>
      </dsp:txXfrm>
    </dsp:sp>
    <dsp:sp modelId="{92CD95B5-AD97-4171-8053-560179E32D39}">
      <dsp:nvSpPr>
        <dsp:cNvPr id="0" name=""/>
        <dsp:cNvSpPr/>
      </dsp:nvSpPr>
      <dsp:spPr>
        <a:xfrm>
          <a:off x="2652215" y="578840"/>
          <a:ext cx="2648332" cy="1215564"/>
        </a:xfrm>
        <a:prstGeom prst="rect">
          <a:avLst/>
        </a:prstGeom>
        <a:solidFill>
          <a:srgbClr val="8DD0FD"/>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itchFamily="18" charset="0"/>
              <a:cs typeface="Times New Roman" pitchFamily="18" charset="0"/>
            </a:rPr>
            <a:t>Обеспечение прозрачности расходования бюджетных средств, что позволяет увязать результаты, достигнутые в ходе реализации программ с бюджетными ресурсами, направленными на их достижение.</a:t>
          </a:r>
        </a:p>
      </dsp:txBody>
      <dsp:txXfrm>
        <a:off x="2652215" y="578840"/>
        <a:ext cx="2648332" cy="1215564"/>
      </dsp:txXfrm>
    </dsp:sp>
    <dsp:sp modelId="{81777406-950D-48B4-A6F9-A2AD58219A20}">
      <dsp:nvSpPr>
        <dsp:cNvPr id="0" name=""/>
        <dsp:cNvSpPr/>
      </dsp:nvSpPr>
      <dsp:spPr>
        <a:xfrm>
          <a:off x="5300547" y="578840"/>
          <a:ext cx="2648332" cy="1215564"/>
        </a:xfrm>
        <a:prstGeom prst="rect">
          <a:avLst/>
        </a:prstGeom>
        <a:solidFill>
          <a:srgbClr val="8DD0FD"/>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Четкая определенная ответственность за достижение результатов. Вытекает из необходимости исполнителя и соисполнителей, ответственных за реализацию муниципальной программы</a:t>
          </a:r>
          <a:endParaRPr lang="ru-RU" sz="1100" kern="1200" dirty="0"/>
        </a:p>
      </dsp:txBody>
      <dsp:txXfrm>
        <a:off x="5300547" y="578840"/>
        <a:ext cx="2648332" cy="1215564"/>
      </dsp:txXfrm>
    </dsp:sp>
    <dsp:sp modelId="{316FF064-2DDE-48C1-8E5B-88B4D32CD542}">
      <dsp:nvSpPr>
        <dsp:cNvPr id="0" name=""/>
        <dsp:cNvSpPr/>
      </dsp:nvSpPr>
      <dsp:spPr>
        <a:xfrm>
          <a:off x="0" y="1794404"/>
          <a:ext cx="7952763" cy="135062"/>
        </a:xfrm>
        <a:prstGeom prst="rect">
          <a:avLst/>
        </a:prstGeom>
        <a:solidFill>
          <a:srgbClr val="8DD0FD"/>
        </a:soli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vList4#3">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4#5">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4#6">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4#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3">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4">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2#8">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0.08178</cdr:x>
      <cdr:y>0.95251</cdr:y>
    </cdr:from>
    <cdr:to>
      <cdr:x>0.12677</cdr:x>
      <cdr:y>1</cdr:y>
    </cdr:to>
    <cdr:sp macro="" textlink="">
      <cdr:nvSpPr>
        <cdr:cNvPr id="2" name="TextBox 1">
          <a:extLst xmlns:a="http://schemas.openxmlformats.org/drawingml/2006/main">
            <a:ext uri="{FF2B5EF4-FFF2-40B4-BE49-F238E27FC236}">
              <a16:creationId xmlns:a16="http://schemas.microsoft.com/office/drawing/2014/main" id="{CF08FA84-2AAE-E636-F53A-93818240307F}"/>
            </a:ext>
          </a:extLst>
        </cdr:cNvPr>
        <cdr:cNvSpPr txBox="1"/>
      </cdr:nvSpPr>
      <cdr:spPr>
        <a:xfrm xmlns:a="http://schemas.openxmlformats.org/drawingml/2006/main">
          <a:off x="874839" y="5158905"/>
          <a:ext cx="481264" cy="25723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000" kern="1200" dirty="0">
              <a:latin typeface="Times New Roman" panose="02020603050405020304" pitchFamily="18" charset="0"/>
              <a:cs typeface="Times New Roman" panose="02020603050405020304" pitchFamily="18" charset="0"/>
            </a:rPr>
            <a:t>2024г</a:t>
          </a:r>
        </a:p>
      </cdr:txBody>
    </cdr:sp>
  </cdr:relSizeAnchor>
  <cdr:relSizeAnchor xmlns:cdr="http://schemas.openxmlformats.org/drawingml/2006/chartDrawing">
    <cdr:from>
      <cdr:x>0.11622</cdr:x>
      <cdr:y>0.95251</cdr:y>
    </cdr:from>
    <cdr:to>
      <cdr:x>0.16121</cdr:x>
      <cdr:y>1</cdr:y>
    </cdr:to>
    <cdr:sp macro="" textlink="">
      <cdr:nvSpPr>
        <cdr:cNvPr id="3" name="TextBox 1">
          <a:extLst xmlns:a="http://schemas.openxmlformats.org/drawingml/2006/main">
            <a:ext uri="{FF2B5EF4-FFF2-40B4-BE49-F238E27FC236}">
              <a16:creationId xmlns:a16="http://schemas.microsoft.com/office/drawing/2014/main" id="{A64FFC95-AACD-B8AA-160D-FE956CCA7AA1}"/>
            </a:ext>
          </a:extLst>
        </cdr:cNvPr>
        <cdr:cNvSpPr txBox="1"/>
      </cdr:nvSpPr>
      <cdr:spPr>
        <a:xfrm xmlns:a="http://schemas.openxmlformats.org/drawingml/2006/main">
          <a:off x="1243272" y="5158905"/>
          <a:ext cx="481264" cy="25723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kern="1200" dirty="0">
              <a:latin typeface="Times New Roman" panose="02020603050405020304" pitchFamily="18" charset="0"/>
              <a:cs typeface="Times New Roman" panose="02020603050405020304" pitchFamily="18" charset="0"/>
            </a:rPr>
            <a:t>2025г</a:t>
          </a:r>
        </a:p>
      </cdr:txBody>
    </cdr:sp>
  </cdr:relSizeAnchor>
  <cdr:relSizeAnchor xmlns:cdr="http://schemas.openxmlformats.org/drawingml/2006/chartDrawing">
    <cdr:from>
      <cdr:x>0.08134</cdr:x>
      <cdr:y>0.06347</cdr:y>
    </cdr:from>
    <cdr:to>
      <cdr:x>0.29819</cdr:x>
      <cdr:y>0.10788</cdr:y>
    </cdr:to>
    <cdr:sp macro="" textlink="">
      <cdr:nvSpPr>
        <cdr:cNvPr id="4" name="TextBox 3">
          <a:extLst xmlns:a="http://schemas.openxmlformats.org/drawingml/2006/main">
            <a:ext uri="{FF2B5EF4-FFF2-40B4-BE49-F238E27FC236}">
              <a16:creationId xmlns:a16="http://schemas.microsoft.com/office/drawing/2014/main" id="{AE856389-1143-F285-83EA-92B4F2640B60}"/>
            </a:ext>
          </a:extLst>
        </cdr:cNvPr>
        <cdr:cNvSpPr txBox="1"/>
      </cdr:nvSpPr>
      <cdr:spPr>
        <a:xfrm xmlns:a="http://schemas.openxmlformats.org/drawingml/2006/main">
          <a:off x="870184" y="343949"/>
          <a:ext cx="2319688" cy="24063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ru-RU" sz="1000" kern="1200" dirty="0">
              <a:latin typeface="Times New Roman" panose="02020603050405020304" pitchFamily="18" charset="0"/>
              <a:cs typeface="Times New Roman" panose="02020603050405020304" pitchFamily="18" charset="0"/>
            </a:rPr>
            <a:t>Общегосударственные вопросы</a:t>
          </a:r>
        </a:p>
      </cdr:txBody>
    </cdr:sp>
  </cdr:relSizeAnchor>
  <cdr:relSizeAnchor xmlns:cdr="http://schemas.openxmlformats.org/drawingml/2006/chartDrawing">
    <cdr:from>
      <cdr:x>0.15066</cdr:x>
      <cdr:y>0.95251</cdr:y>
    </cdr:from>
    <cdr:to>
      <cdr:x>0.19565</cdr:x>
      <cdr:y>1</cdr:y>
    </cdr:to>
    <cdr:sp macro="" textlink="">
      <cdr:nvSpPr>
        <cdr:cNvPr id="5" name="TextBox 1">
          <a:extLst xmlns:a="http://schemas.openxmlformats.org/drawingml/2006/main">
            <a:ext uri="{FF2B5EF4-FFF2-40B4-BE49-F238E27FC236}">
              <a16:creationId xmlns:a16="http://schemas.microsoft.com/office/drawing/2014/main" id="{705263FD-D5C5-6000-169F-80BCA5FF88D1}"/>
            </a:ext>
          </a:extLst>
        </cdr:cNvPr>
        <cdr:cNvSpPr txBox="1"/>
      </cdr:nvSpPr>
      <cdr:spPr>
        <a:xfrm xmlns:a="http://schemas.openxmlformats.org/drawingml/2006/main">
          <a:off x="1611705" y="5158905"/>
          <a:ext cx="481264" cy="25723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kern="1200" dirty="0">
              <a:latin typeface="Times New Roman" panose="02020603050405020304" pitchFamily="18" charset="0"/>
              <a:cs typeface="Times New Roman" panose="02020603050405020304" pitchFamily="18" charset="0"/>
            </a:rPr>
            <a:t>2026г</a:t>
          </a:r>
        </a:p>
      </cdr:txBody>
    </cdr:sp>
  </cdr:relSizeAnchor>
  <cdr:relSizeAnchor xmlns:cdr="http://schemas.openxmlformats.org/drawingml/2006/chartDrawing">
    <cdr:from>
      <cdr:x>0.1869</cdr:x>
      <cdr:y>0.95251</cdr:y>
    </cdr:from>
    <cdr:to>
      <cdr:x>0.23189</cdr:x>
      <cdr:y>1</cdr:y>
    </cdr:to>
    <cdr:sp macro="" textlink="">
      <cdr:nvSpPr>
        <cdr:cNvPr id="6" name="TextBox 1">
          <a:extLst xmlns:a="http://schemas.openxmlformats.org/drawingml/2006/main">
            <a:ext uri="{FF2B5EF4-FFF2-40B4-BE49-F238E27FC236}">
              <a16:creationId xmlns:a16="http://schemas.microsoft.com/office/drawing/2014/main" id="{E88F82FB-9F77-CB08-9E5A-CFBF0C633E86}"/>
            </a:ext>
          </a:extLst>
        </cdr:cNvPr>
        <cdr:cNvSpPr txBox="1"/>
      </cdr:nvSpPr>
      <cdr:spPr>
        <a:xfrm xmlns:a="http://schemas.openxmlformats.org/drawingml/2006/main">
          <a:off x="1999391" y="5158905"/>
          <a:ext cx="481264" cy="25723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kern="1200" dirty="0">
              <a:latin typeface="Times New Roman" panose="02020603050405020304" pitchFamily="18" charset="0"/>
              <a:cs typeface="Times New Roman" panose="02020603050405020304" pitchFamily="18" charset="0"/>
            </a:rPr>
            <a:t>2027г</a:t>
          </a:r>
        </a:p>
      </cdr:txBody>
    </cdr:sp>
  </cdr:relSizeAnchor>
  <cdr:relSizeAnchor xmlns:cdr="http://schemas.openxmlformats.org/drawingml/2006/chartDrawing">
    <cdr:from>
      <cdr:x>0.22224</cdr:x>
      <cdr:y>0.95251</cdr:y>
    </cdr:from>
    <cdr:to>
      <cdr:x>0.26723</cdr:x>
      <cdr:y>1</cdr:y>
    </cdr:to>
    <cdr:sp macro="" textlink="">
      <cdr:nvSpPr>
        <cdr:cNvPr id="7" name="TextBox 1">
          <a:extLst xmlns:a="http://schemas.openxmlformats.org/drawingml/2006/main">
            <a:ext uri="{FF2B5EF4-FFF2-40B4-BE49-F238E27FC236}">
              <a16:creationId xmlns:a16="http://schemas.microsoft.com/office/drawing/2014/main" id="{6D8F9AF6-229E-275D-34EF-78893A054B23}"/>
            </a:ext>
          </a:extLst>
        </cdr:cNvPr>
        <cdr:cNvSpPr txBox="1"/>
      </cdr:nvSpPr>
      <cdr:spPr>
        <a:xfrm xmlns:a="http://schemas.openxmlformats.org/drawingml/2006/main">
          <a:off x="2377450" y="5158905"/>
          <a:ext cx="481264" cy="25723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kern="1200" dirty="0">
              <a:latin typeface="Times New Roman" panose="02020603050405020304" pitchFamily="18" charset="0"/>
              <a:cs typeface="Times New Roman" panose="02020603050405020304" pitchFamily="18" charset="0"/>
            </a:rPr>
            <a:t>2028г</a:t>
          </a:r>
        </a:p>
      </cdr:txBody>
    </cdr:sp>
  </cdr:relSizeAnchor>
  <cdr:relSizeAnchor xmlns:cdr="http://schemas.openxmlformats.org/drawingml/2006/chartDrawing">
    <cdr:from>
      <cdr:x>0.30713</cdr:x>
      <cdr:y>0.95251</cdr:y>
    </cdr:from>
    <cdr:to>
      <cdr:x>0.35212</cdr:x>
      <cdr:y>1</cdr:y>
    </cdr:to>
    <cdr:sp macro="" textlink="">
      <cdr:nvSpPr>
        <cdr:cNvPr id="8" name="TextBox 1">
          <a:extLst xmlns:a="http://schemas.openxmlformats.org/drawingml/2006/main">
            <a:ext uri="{FF2B5EF4-FFF2-40B4-BE49-F238E27FC236}">
              <a16:creationId xmlns:a16="http://schemas.microsoft.com/office/drawing/2014/main" id="{517DC408-7A4A-55BA-EAB5-79A3A5B11CBE}"/>
            </a:ext>
          </a:extLst>
        </cdr:cNvPr>
        <cdr:cNvSpPr txBox="1"/>
      </cdr:nvSpPr>
      <cdr:spPr>
        <a:xfrm xmlns:a="http://schemas.openxmlformats.org/drawingml/2006/main">
          <a:off x="3121953" y="5158928"/>
          <a:ext cx="457323" cy="25721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000" kern="1200" dirty="0">
              <a:latin typeface="Times New Roman" panose="02020603050405020304" pitchFamily="18" charset="0"/>
              <a:cs typeface="Times New Roman" panose="02020603050405020304" pitchFamily="18" charset="0"/>
            </a:rPr>
            <a:t>2024г</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50615E-FC3D-A30D-76CE-647BA3FB105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895DD14-8605-2F4E-A2C2-8E3F01BD70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12A02682-DE47-989F-9ABB-0409E758C4EF}"/>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5" name="Нижний колонтитул 4">
            <a:extLst>
              <a:ext uri="{FF2B5EF4-FFF2-40B4-BE49-F238E27FC236}">
                <a16:creationId xmlns:a16="http://schemas.microsoft.com/office/drawing/2014/main" id="{DF69A9C6-F045-474E-AACE-E46BE516AC3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33B7E92-9342-470A-B2F7-0FCC1454EA47}"/>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27862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BA8E8E-BB59-0126-07DF-5B42298670B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795D115-FFAD-C948-04C2-C921658AC49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FC74DB9-17FB-EA5B-264A-705BC1DC1391}"/>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5" name="Нижний колонтитул 4">
            <a:extLst>
              <a:ext uri="{FF2B5EF4-FFF2-40B4-BE49-F238E27FC236}">
                <a16:creationId xmlns:a16="http://schemas.microsoft.com/office/drawing/2014/main" id="{D73E614F-5092-040A-C8CD-093943115A0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21C591A-7FEC-B911-AD77-C6DE08B8391F}"/>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680618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B6561FD-BD26-E2C1-7068-72BC53E2DD6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8688EF05-5110-3BDD-EA60-BE3FFC303B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0FF96B5-49B5-8DE9-B6BB-F5FB380B9427}"/>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5" name="Нижний колонтитул 4">
            <a:extLst>
              <a:ext uri="{FF2B5EF4-FFF2-40B4-BE49-F238E27FC236}">
                <a16:creationId xmlns:a16="http://schemas.microsoft.com/office/drawing/2014/main" id="{53117058-5A5E-174B-A843-4F4DDCA0D52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52DE4B6-070E-858D-9F33-E55B8CC70FFB}"/>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49527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28DBD9-FE0B-34A7-62FD-60B96971686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0F4100E-8669-14B8-609C-42DE99C8523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4227A0E-9288-0BDB-A9E2-3CEE0E092993}"/>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E0566E96-1B32-0700-21D5-B8438FDF04CB}"/>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6" name="Нижний колонтитул 5">
            <a:extLst>
              <a:ext uri="{FF2B5EF4-FFF2-40B4-BE49-F238E27FC236}">
                <a16:creationId xmlns:a16="http://schemas.microsoft.com/office/drawing/2014/main" id="{1BE2CBEB-1CCB-E8D7-CFDE-43AD1FBAAE7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607027C3-7135-0899-DAFF-A74AFA68329F}"/>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1278960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8FB553C-8224-C835-FD65-94EEA3284CC9}"/>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CACBB55-5665-157B-14F3-57F0AD0156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0164646D-D5B3-6ACC-60C0-902FAA32A9DE}"/>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AE73ADA-667B-2B58-CEF3-BB46444DCA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FF3EF0D-3DDE-5D1A-21DA-A32E1F2E292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1AC18F4D-2076-E56A-DC42-A4EA8D46496D}"/>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8" name="Нижний колонтитул 7">
            <a:extLst>
              <a:ext uri="{FF2B5EF4-FFF2-40B4-BE49-F238E27FC236}">
                <a16:creationId xmlns:a16="http://schemas.microsoft.com/office/drawing/2014/main" id="{6FB7B9D1-DC62-0ED7-5822-1FC40E78EF0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2D53BE29-A6B4-1065-0B4F-DDB91B9396CC}"/>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200301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FEC7CD1-0602-29F0-3B6B-8388E2C346F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532A442A-8959-80A2-6396-918E6BC3A4C0}"/>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4" name="Нижний колонтитул 3">
            <a:extLst>
              <a:ext uri="{FF2B5EF4-FFF2-40B4-BE49-F238E27FC236}">
                <a16:creationId xmlns:a16="http://schemas.microsoft.com/office/drawing/2014/main" id="{82744480-BD76-A209-823B-84B163A589E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4B498D5-8122-536F-D3CB-10559B2B9B93}"/>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4088657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5F77410-6897-A979-F5FC-5EB8BC9E1260}"/>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3" name="Нижний колонтитул 2">
            <a:extLst>
              <a:ext uri="{FF2B5EF4-FFF2-40B4-BE49-F238E27FC236}">
                <a16:creationId xmlns:a16="http://schemas.microsoft.com/office/drawing/2014/main" id="{E0CA514A-11C4-4522-0B9C-C47E5E1EAA8A}"/>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00BBF23A-4A99-FDBB-2D55-F7441D5722AB}"/>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2114153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4A8A7F-6445-A895-FD4F-4F92F9CCB2F7}"/>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03C466FC-4794-C56F-D9E4-2A823DF8CF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70382F20-CE65-EFD1-3271-BBBB432461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C93955A-69F4-66DF-5DC5-76BE00714C89}"/>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6" name="Нижний колонтитул 5">
            <a:extLst>
              <a:ext uri="{FF2B5EF4-FFF2-40B4-BE49-F238E27FC236}">
                <a16:creationId xmlns:a16="http://schemas.microsoft.com/office/drawing/2014/main" id="{07C85D7C-F1C1-8D45-2533-9F3117489F1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94E8384-9CB1-DC0E-51C6-7C222B70A46B}"/>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919325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465B11A-69A3-0AD2-5BEC-1858EB0D18A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C66B09BB-44B6-DE82-64EA-7AE0E79004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16B3CB1C-64E2-2DF1-C65D-95405E8AC4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FEE514A-9A17-13E2-2DFF-90A6E102E41E}"/>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6" name="Нижний колонтитул 5">
            <a:extLst>
              <a:ext uri="{FF2B5EF4-FFF2-40B4-BE49-F238E27FC236}">
                <a16:creationId xmlns:a16="http://schemas.microsoft.com/office/drawing/2014/main" id="{167D0BC9-4EA5-D6CE-D826-E48FCD83546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E7C5868-5A2B-6E4D-AD7F-EBDE69D45F80}"/>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663196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D8CC4D-1311-26EC-DE78-8805BF4AC42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D5EA22B7-B607-DC19-DAB7-01558C34482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9BBA9FE-F895-28E6-E0B2-5436116FABBC}"/>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5" name="Нижний колонтитул 4">
            <a:extLst>
              <a:ext uri="{FF2B5EF4-FFF2-40B4-BE49-F238E27FC236}">
                <a16:creationId xmlns:a16="http://schemas.microsoft.com/office/drawing/2014/main" id="{60BBCF40-25D8-4966-DBB9-F727D57CE99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D3CE167-A18F-D336-E7E3-03FEECA3C680}"/>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764011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91B8370F-463E-99C7-9646-223D6AA95EE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9432359-7964-0533-12F9-136B2F3382CC}"/>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4741603-407E-176C-CDE7-287890068D78}"/>
              </a:ext>
            </a:extLst>
          </p:cNvPr>
          <p:cNvSpPr>
            <a:spLocks noGrp="1"/>
          </p:cNvSpPr>
          <p:nvPr>
            <p:ph type="dt" sz="half" idx="10"/>
          </p:nvPr>
        </p:nvSpPr>
        <p:spPr/>
        <p:txBody>
          <a:bodyPr/>
          <a:lstStyle/>
          <a:p>
            <a:fld id="{2DF86E4C-E52F-4718-92A6-F63F7260DE01}" type="datetimeFigureOut">
              <a:rPr lang="ru-RU" smtClean="0"/>
              <a:pPr/>
              <a:t>21.10.2025</a:t>
            </a:fld>
            <a:endParaRPr lang="ru-RU"/>
          </a:p>
        </p:txBody>
      </p:sp>
      <p:sp>
        <p:nvSpPr>
          <p:cNvPr id="5" name="Нижний колонтитул 4">
            <a:extLst>
              <a:ext uri="{FF2B5EF4-FFF2-40B4-BE49-F238E27FC236}">
                <a16:creationId xmlns:a16="http://schemas.microsoft.com/office/drawing/2014/main" id="{3180393C-D329-1D8E-0525-FF40B8567E6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07FFBFE-E66F-627F-1CAB-EA05D25E44D9}"/>
              </a:ext>
            </a:extLst>
          </p:cNvPr>
          <p:cNvSpPr>
            <a:spLocks noGrp="1"/>
          </p:cNvSpPr>
          <p:nvPr>
            <p:ph type="sldNum" sz="quarter" idx="12"/>
          </p:nvPr>
        </p:nvSpPr>
        <p:spPr/>
        <p:txBody>
          <a:bodyPr/>
          <a:lstStyle/>
          <a:p>
            <a:fld id="{54029960-A250-46A9-A46E-02FC3BBBCB9A}" type="slidenum">
              <a:rPr lang="ru-RU" smtClean="0"/>
              <a:pPr/>
              <a:t>‹#›</a:t>
            </a:fld>
            <a:endParaRPr lang="ru-RU"/>
          </a:p>
        </p:txBody>
      </p:sp>
    </p:spTree>
    <p:extLst>
      <p:ext uri="{BB962C8B-B14F-4D97-AF65-F5344CB8AC3E}">
        <p14:creationId xmlns:p14="http://schemas.microsoft.com/office/powerpoint/2010/main" val="3409990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DB9F54-437E-ED86-E6C0-ED9BD6EE42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C4339E9-5507-128E-85A3-18A14AD64D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4C71CE5-C9A0-6FAE-0C74-6BFD41F330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86E4C-E52F-4718-92A6-F63F7260DE01}" type="datetimeFigureOut">
              <a:rPr lang="ru-RU" smtClean="0"/>
              <a:pPr/>
              <a:t>21.10.2025</a:t>
            </a:fld>
            <a:endParaRPr lang="ru-RU"/>
          </a:p>
        </p:txBody>
      </p:sp>
      <p:sp>
        <p:nvSpPr>
          <p:cNvPr id="5" name="Нижний колонтитул 4">
            <a:extLst>
              <a:ext uri="{FF2B5EF4-FFF2-40B4-BE49-F238E27FC236}">
                <a16:creationId xmlns:a16="http://schemas.microsoft.com/office/drawing/2014/main" id="{8FFDCD5A-710B-EB6E-9448-594C1BCDFD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5ADCA19-4146-F718-CD23-B20268E717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029960-A250-46A9-A46E-02FC3BBBCB9A}" type="slidenum">
              <a:rPr lang="ru-RU" smtClean="0"/>
              <a:pPr/>
              <a:t>‹#›</a:t>
            </a:fld>
            <a:endParaRPr lang="ru-RU"/>
          </a:p>
        </p:txBody>
      </p:sp>
    </p:spTree>
    <p:extLst>
      <p:ext uri="{BB962C8B-B14F-4D97-AF65-F5344CB8AC3E}">
        <p14:creationId xmlns:p14="http://schemas.microsoft.com/office/powerpoint/2010/main" val="4253430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4.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diagramData" Target="../diagrams/data5.xml"/><Relationship Id="rId18" Type="http://schemas.openxmlformats.org/officeDocument/2006/relationships/image" Target="../media/image15.png"/><Relationship Id="rId3" Type="http://schemas.openxmlformats.org/officeDocument/2006/relationships/diagramData" Target="../diagrams/data3.xml"/><Relationship Id="rId21" Type="http://schemas.openxmlformats.org/officeDocument/2006/relationships/image" Target="../media/image18.png"/><Relationship Id="rId7" Type="http://schemas.microsoft.com/office/2007/relationships/diagramDrawing" Target="../diagrams/drawing3.xml"/><Relationship Id="rId12" Type="http://schemas.microsoft.com/office/2007/relationships/diagramDrawing" Target="../diagrams/drawing4.xml"/><Relationship Id="rId17" Type="http://schemas.microsoft.com/office/2007/relationships/diagramDrawing" Target="../diagrams/drawing5.xml"/><Relationship Id="rId2" Type="http://schemas.openxmlformats.org/officeDocument/2006/relationships/image" Target="../media/image7.png"/><Relationship Id="rId16" Type="http://schemas.openxmlformats.org/officeDocument/2006/relationships/diagramColors" Target="../diagrams/colors5.xml"/><Relationship Id="rId20"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diagramQuickStyle" Target="../diagrams/quickStyle5.xml"/><Relationship Id="rId10" Type="http://schemas.openxmlformats.org/officeDocument/2006/relationships/diagramQuickStyle" Target="../diagrams/quickStyle4.xml"/><Relationship Id="rId19" Type="http://schemas.openxmlformats.org/officeDocument/2006/relationships/image" Target="../media/image16.png"/><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consultantplus://offline/ref=49D462D015829D21C1BC582303B2CCEA59F56BA585A7EDF7CB431D9AF4dCoBX" TargetMode="External"/><Relationship Id="rId7" Type="http://schemas.openxmlformats.org/officeDocument/2006/relationships/image" Target="../media/image23.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chart" Target="../charts/chart2.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8.xml"/><Relationship Id="rId13" Type="http://schemas.openxmlformats.org/officeDocument/2006/relationships/diagramData" Target="../diagrams/data9.xml"/><Relationship Id="rId18" Type="http://schemas.openxmlformats.org/officeDocument/2006/relationships/diagramData" Target="../diagrams/data10.xml"/><Relationship Id="rId26" Type="http://schemas.openxmlformats.org/officeDocument/2006/relationships/diagramColors" Target="../diagrams/colors11.xml"/><Relationship Id="rId3" Type="http://schemas.openxmlformats.org/officeDocument/2006/relationships/diagramData" Target="../diagrams/data7.xml"/><Relationship Id="rId21" Type="http://schemas.openxmlformats.org/officeDocument/2006/relationships/diagramColors" Target="../diagrams/colors10.xml"/><Relationship Id="rId34" Type="http://schemas.openxmlformats.org/officeDocument/2006/relationships/diagramLayout" Target="../diagrams/layout12.xml"/><Relationship Id="rId7" Type="http://schemas.microsoft.com/office/2007/relationships/diagramDrawing" Target="../diagrams/drawing7.xml"/><Relationship Id="rId12" Type="http://schemas.microsoft.com/office/2007/relationships/diagramDrawing" Target="../diagrams/drawing8.xml"/><Relationship Id="rId17" Type="http://schemas.microsoft.com/office/2007/relationships/diagramDrawing" Target="../diagrams/drawing9.xml"/><Relationship Id="rId25" Type="http://schemas.openxmlformats.org/officeDocument/2006/relationships/diagramQuickStyle" Target="../diagrams/quickStyle11.xml"/><Relationship Id="rId33" Type="http://schemas.openxmlformats.org/officeDocument/2006/relationships/diagramData" Target="../diagrams/data12.xml"/><Relationship Id="rId2" Type="http://schemas.openxmlformats.org/officeDocument/2006/relationships/image" Target="../media/image19.png"/><Relationship Id="rId16" Type="http://schemas.openxmlformats.org/officeDocument/2006/relationships/diagramColors" Target="../diagrams/colors9.xml"/><Relationship Id="rId20" Type="http://schemas.openxmlformats.org/officeDocument/2006/relationships/diagramQuickStyle" Target="../diagrams/quickStyle10.xml"/><Relationship Id="rId29"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diagramColors" Target="../diagrams/colors7.xml"/><Relationship Id="rId11" Type="http://schemas.openxmlformats.org/officeDocument/2006/relationships/diagramColors" Target="../diagrams/colors8.xml"/><Relationship Id="rId24" Type="http://schemas.openxmlformats.org/officeDocument/2006/relationships/diagramLayout" Target="../diagrams/layout11.xml"/><Relationship Id="rId32" Type="http://schemas.openxmlformats.org/officeDocument/2006/relationships/image" Target="../media/image48.png"/><Relationship Id="rId37" Type="http://schemas.microsoft.com/office/2007/relationships/diagramDrawing" Target="../diagrams/drawing12.xml"/><Relationship Id="rId5" Type="http://schemas.openxmlformats.org/officeDocument/2006/relationships/diagramQuickStyle" Target="../diagrams/quickStyle7.xml"/><Relationship Id="rId15" Type="http://schemas.openxmlformats.org/officeDocument/2006/relationships/diagramQuickStyle" Target="../diagrams/quickStyle9.xml"/><Relationship Id="rId23" Type="http://schemas.openxmlformats.org/officeDocument/2006/relationships/diagramData" Target="../diagrams/data11.xml"/><Relationship Id="rId28" Type="http://schemas.openxmlformats.org/officeDocument/2006/relationships/image" Target="../media/image44.png"/><Relationship Id="rId36" Type="http://schemas.openxmlformats.org/officeDocument/2006/relationships/diagramColors" Target="../diagrams/colors12.xml"/><Relationship Id="rId10" Type="http://schemas.openxmlformats.org/officeDocument/2006/relationships/diagramQuickStyle" Target="../diagrams/quickStyle8.xml"/><Relationship Id="rId19" Type="http://schemas.openxmlformats.org/officeDocument/2006/relationships/diagramLayout" Target="../diagrams/layout10.xml"/><Relationship Id="rId31" Type="http://schemas.openxmlformats.org/officeDocument/2006/relationships/image" Target="../media/image47.png"/><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diagramLayout" Target="../diagrams/layout9.xml"/><Relationship Id="rId22" Type="http://schemas.microsoft.com/office/2007/relationships/diagramDrawing" Target="../diagrams/drawing10.xml"/><Relationship Id="rId27" Type="http://schemas.microsoft.com/office/2007/relationships/diagramDrawing" Target="../diagrams/drawing11.xml"/><Relationship Id="rId30" Type="http://schemas.openxmlformats.org/officeDocument/2006/relationships/image" Target="../media/image46.png"/><Relationship Id="rId35"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49.png"/><Relationship Id="rId7" Type="http://schemas.openxmlformats.org/officeDocument/2006/relationships/diagramColors" Target="../diagrams/colors13.xml"/><Relationship Id="rId12" Type="http://schemas.openxmlformats.org/officeDocument/2006/relationships/image" Target="../media/image5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diagramQuickStyle" Target="../diagrams/quickStyle13.xml"/><Relationship Id="rId11" Type="http://schemas.openxmlformats.org/officeDocument/2006/relationships/image" Target="../media/image53.png"/><Relationship Id="rId5" Type="http://schemas.openxmlformats.org/officeDocument/2006/relationships/diagramLayout" Target="../diagrams/layout13.xml"/><Relationship Id="rId10" Type="http://schemas.openxmlformats.org/officeDocument/2006/relationships/image" Target="../media/image52.png"/><Relationship Id="rId4" Type="http://schemas.openxmlformats.org/officeDocument/2006/relationships/diagramData" Target="../diagrams/data13.xml"/><Relationship Id="rId9"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61.png"/></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8" Type="http://schemas.openxmlformats.org/officeDocument/2006/relationships/hyperlink" Target="https://login.consultant.ru/link/?req=doc&amp;base=LAW&amp;n=511408&amp;dst=396&amp;field=134&amp;date=02.09.2025" TargetMode="External"/><Relationship Id="rId13" Type="http://schemas.openxmlformats.org/officeDocument/2006/relationships/hyperlink" Target="https://login.consultant.ru/link/?req=doc&amp;base=LAW&amp;n=493188&amp;dst=100348&amp;field=134&amp;date=02.09.2025" TargetMode="External"/><Relationship Id="rId3" Type="http://schemas.openxmlformats.org/officeDocument/2006/relationships/image" Target="../media/image71.png"/><Relationship Id="rId7" Type="http://schemas.openxmlformats.org/officeDocument/2006/relationships/hyperlink" Target="https://login.consultant.ru/link/?req=doc&amp;base=LAW&amp;n=495476&amp;dst=100058&amp;field=134&amp;date=02.09.2025" TargetMode="External"/><Relationship Id="rId12" Type="http://schemas.openxmlformats.org/officeDocument/2006/relationships/hyperlink" Target="https://login.consultant.ru/link/?req=doc&amp;base=LAW&amp;n=511408&amp;dst=100240&amp;field=134&amp;date=02.09.2025" TargetMode="External"/><Relationship Id="rId2" Type="http://schemas.openxmlformats.org/officeDocument/2006/relationships/image" Target="../media/image55.png"/><Relationship Id="rId16" Type="http://schemas.openxmlformats.org/officeDocument/2006/relationships/hyperlink" Target="https://login.consultant.ru/link/?req=doc&amp;base=LAW&amp;n=507551&amp;dst=100003&amp;field=134&amp;date=02.09.2025" TargetMode="External"/><Relationship Id="rId1" Type="http://schemas.openxmlformats.org/officeDocument/2006/relationships/slideLayout" Target="../slideLayouts/slideLayout7.xml"/><Relationship Id="rId6" Type="http://schemas.openxmlformats.org/officeDocument/2006/relationships/hyperlink" Target="https://login.consultant.ru/link/?req=doc&amp;base=LAW&amp;n=495476&amp;dst=100308&amp;field=134&amp;date=02.09.2025" TargetMode="External"/><Relationship Id="rId11" Type="http://schemas.openxmlformats.org/officeDocument/2006/relationships/hyperlink" Target="https://login.consultant.ru/link/?req=doc&amp;base=LAW&amp;n=467065&amp;dst=100022&amp;field=134&amp;date=02.09.2025" TargetMode="External"/><Relationship Id="rId5" Type="http://schemas.openxmlformats.org/officeDocument/2006/relationships/hyperlink" Target="https://login.consultant.ru/link/?req=doc&amp;base=LAW&amp;n=508490&amp;dst=101383&amp;field=134&amp;date=02.09.2025" TargetMode="External"/><Relationship Id="rId15" Type="http://schemas.openxmlformats.org/officeDocument/2006/relationships/hyperlink" Target="https://login.consultant.ru/link/?req=doc&amp;base=LAW&amp;n=511408&amp;dst=100865&amp;field=134&amp;date=02.09.2025" TargetMode="External"/><Relationship Id="rId10" Type="http://schemas.openxmlformats.org/officeDocument/2006/relationships/hyperlink" Target="https://login.consultant.ru/link/?req=doc&amp;base=LAW&amp;n=511408&amp;dst=100225&amp;field=134&amp;date=02.09.2025" TargetMode="External"/><Relationship Id="rId4" Type="http://schemas.openxmlformats.org/officeDocument/2006/relationships/image" Target="../media/image72.png"/><Relationship Id="rId9" Type="http://schemas.openxmlformats.org/officeDocument/2006/relationships/hyperlink" Target="https://login.consultant.ru/link/?req=doc&amp;base=LAW&amp;n=496065&amp;dst=100122&amp;field=134&amp;date=02.09.2025" TargetMode="External"/><Relationship Id="rId14" Type="http://schemas.openxmlformats.org/officeDocument/2006/relationships/hyperlink" Target="https://login.consultant.ru/link/?req=doc&amp;base=LAW&amp;n=493188&amp;dst=230&amp;field=134&amp;date=02.09.2025"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chart" Target="../charts/chart12.xml"/><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3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diagramColors" Target="../diagrams/colors14.xml"/><Relationship Id="rId11" Type="http://schemas.openxmlformats.org/officeDocument/2006/relationships/image" Target="../media/image81.png"/><Relationship Id="rId5" Type="http://schemas.openxmlformats.org/officeDocument/2006/relationships/diagramQuickStyle" Target="../diagrams/quickStyle14.xml"/><Relationship Id="rId10" Type="http://schemas.openxmlformats.org/officeDocument/2006/relationships/image" Target="../media/image80.png"/><Relationship Id="rId4" Type="http://schemas.openxmlformats.org/officeDocument/2006/relationships/diagramLayout" Target="../diagrams/layout14.xml"/><Relationship Id="rId9" Type="http://schemas.openxmlformats.org/officeDocument/2006/relationships/image" Target="../media/image79.png"/></Relationships>
</file>

<file path=ppt/slides/_rels/slide39.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png"/><Relationship Id="rId12" Type="http://schemas.openxmlformats.org/officeDocument/2006/relationships/image" Target="../media/image91.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85.png"/><Relationship Id="rId11" Type="http://schemas.openxmlformats.org/officeDocument/2006/relationships/image" Target="../media/image90.png"/><Relationship Id="rId5" Type="http://schemas.openxmlformats.org/officeDocument/2006/relationships/image" Target="../media/image84.pn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png"/></Relationships>
</file>

<file path=ppt/slides/_rels/slide40.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image" Target="../media/image97.png"/><Relationship Id="rId18" Type="http://schemas.microsoft.com/office/2007/relationships/diagramDrawing" Target="../diagrams/drawing16.xml"/><Relationship Id="rId3" Type="http://schemas.openxmlformats.org/officeDocument/2006/relationships/image" Target="../media/image92.png"/><Relationship Id="rId21" Type="http://schemas.openxmlformats.org/officeDocument/2006/relationships/image" Target="../media/image100.png"/><Relationship Id="rId7" Type="http://schemas.openxmlformats.org/officeDocument/2006/relationships/diagramData" Target="../diagrams/data15.xml"/><Relationship Id="rId12" Type="http://schemas.openxmlformats.org/officeDocument/2006/relationships/image" Target="../media/image96.png"/><Relationship Id="rId17" Type="http://schemas.openxmlformats.org/officeDocument/2006/relationships/diagramColors" Target="../diagrams/colors16.xml"/><Relationship Id="rId2" Type="http://schemas.openxmlformats.org/officeDocument/2006/relationships/image" Target="../media/image55.png"/><Relationship Id="rId16" Type="http://schemas.openxmlformats.org/officeDocument/2006/relationships/diagramQuickStyle" Target="../diagrams/quickStyle16.xml"/><Relationship Id="rId20" Type="http://schemas.openxmlformats.org/officeDocument/2006/relationships/image" Target="../media/image99.png"/><Relationship Id="rId1" Type="http://schemas.openxmlformats.org/officeDocument/2006/relationships/slideLayout" Target="../slideLayouts/slideLayout7.xml"/><Relationship Id="rId6" Type="http://schemas.openxmlformats.org/officeDocument/2006/relationships/image" Target="../media/image95.png"/><Relationship Id="rId11" Type="http://schemas.microsoft.com/office/2007/relationships/diagramDrawing" Target="../diagrams/drawing15.xml"/><Relationship Id="rId5" Type="http://schemas.openxmlformats.org/officeDocument/2006/relationships/image" Target="../media/image94.png"/><Relationship Id="rId15" Type="http://schemas.openxmlformats.org/officeDocument/2006/relationships/diagramLayout" Target="../diagrams/layout16.xml"/><Relationship Id="rId10" Type="http://schemas.openxmlformats.org/officeDocument/2006/relationships/diagramColors" Target="../diagrams/colors15.xml"/><Relationship Id="rId19" Type="http://schemas.openxmlformats.org/officeDocument/2006/relationships/image" Target="../media/image98.png"/><Relationship Id="rId4" Type="http://schemas.openxmlformats.org/officeDocument/2006/relationships/image" Target="../media/image93.png"/><Relationship Id="rId9" Type="http://schemas.openxmlformats.org/officeDocument/2006/relationships/diagramQuickStyle" Target="../diagrams/quickStyle15.xml"/><Relationship Id="rId14" Type="http://schemas.openxmlformats.org/officeDocument/2006/relationships/diagramData" Target="../diagrams/data16.xml"/></Relationships>
</file>

<file path=ppt/slides/_rels/slide41.xml.rels><?xml version="1.0" encoding="UTF-8" standalone="yes"?>
<Relationships xmlns="http://schemas.openxmlformats.org/package/2006/relationships"><Relationship Id="rId8" Type="http://schemas.openxmlformats.org/officeDocument/2006/relationships/diagramData" Target="../diagrams/data18.xml"/><Relationship Id="rId3" Type="http://schemas.openxmlformats.org/officeDocument/2006/relationships/diagramData" Target="../diagrams/data17.xml"/><Relationship Id="rId7" Type="http://schemas.microsoft.com/office/2007/relationships/diagramDrawing" Target="../diagrams/drawing17.xml"/><Relationship Id="rId12" Type="http://schemas.microsoft.com/office/2007/relationships/diagramDrawing" Target="../diagrams/drawing18.xml"/><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diagramColors" Target="../diagrams/colors17.xml"/><Relationship Id="rId11" Type="http://schemas.openxmlformats.org/officeDocument/2006/relationships/diagramColors" Target="../diagrams/colors18.xml"/><Relationship Id="rId5" Type="http://schemas.openxmlformats.org/officeDocument/2006/relationships/diagramQuickStyle" Target="../diagrams/quickStyle17.xml"/><Relationship Id="rId10" Type="http://schemas.openxmlformats.org/officeDocument/2006/relationships/diagramQuickStyle" Target="../diagrams/quickStyle18.xml"/><Relationship Id="rId4" Type="http://schemas.openxmlformats.org/officeDocument/2006/relationships/diagramLayout" Target="../diagrams/layout17.xml"/><Relationship Id="rId9" Type="http://schemas.openxmlformats.org/officeDocument/2006/relationships/diagramLayout" Target="../diagrams/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20.xml"/><Relationship Id="rId13" Type="http://schemas.openxmlformats.org/officeDocument/2006/relationships/diagramData" Target="../diagrams/data21.xml"/><Relationship Id="rId18" Type="http://schemas.openxmlformats.org/officeDocument/2006/relationships/diagramData" Target="../diagrams/data22.xml"/><Relationship Id="rId26" Type="http://schemas.openxmlformats.org/officeDocument/2006/relationships/diagramColors" Target="../diagrams/colors23.xml"/><Relationship Id="rId3" Type="http://schemas.openxmlformats.org/officeDocument/2006/relationships/diagramData" Target="../diagrams/data19.xml"/><Relationship Id="rId21" Type="http://schemas.openxmlformats.org/officeDocument/2006/relationships/diagramColors" Target="../diagrams/colors22.xml"/><Relationship Id="rId34" Type="http://schemas.openxmlformats.org/officeDocument/2006/relationships/diagramLayout" Target="../diagrams/layout25.xml"/><Relationship Id="rId7" Type="http://schemas.microsoft.com/office/2007/relationships/diagramDrawing" Target="../diagrams/drawing19.xml"/><Relationship Id="rId12" Type="http://schemas.microsoft.com/office/2007/relationships/diagramDrawing" Target="../diagrams/drawing20.xml"/><Relationship Id="rId17" Type="http://schemas.microsoft.com/office/2007/relationships/diagramDrawing" Target="../diagrams/drawing21.xml"/><Relationship Id="rId25" Type="http://schemas.openxmlformats.org/officeDocument/2006/relationships/diagramQuickStyle" Target="../diagrams/quickStyle23.xml"/><Relationship Id="rId33" Type="http://schemas.openxmlformats.org/officeDocument/2006/relationships/diagramData" Target="../diagrams/data25.xml"/><Relationship Id="rId2" Type="http://schemas.openxmlformats.org/officeDocument/2006/relationships/image" Target="../media/image55.png"/><Relationship Id="rId16" Type="http://schemas.openxmlformats.org/officeDocument/2006/relationships/diagramColors" Target="../diagrams/colors21.xml"/><Relationship Id="rId20" Type="http://schemas.openxmlformats.org/officeDocument/2006/relationships/diagramQuickStyle" Target="../diagrams/quickStyle22.xml"/><Relationship Id="rId29" Type="http://schemas.openxmlformats.org/officeDocument/2006/relationships/diagramLayout" Target="../diagrams/layout24.xml"/><Relationship Id="rId1" Type="http://schemas.openxmlformats.org/officeDocument/2006/relationships/slideLayout" Target="../slideLayouts/slideLayout7.xml"/><Relationship Id="rId6" Type="http://schemas.openxmlformats.org/officeDocument/2006/relationships/diagramColors" Target="../diagrams/colors19.xml"/><Relationship Id="rId11" Type="http://schemas.openxmlformats.org/officeDocument/2006/relationships/diagramColors" Target="../diagrams/colors20.xml"/><Relationship Id="rId24" Type="http://schemas.openxmlformats.org/officeDocument/2006/relationships/diagramLayout" Target="../diagrams/layout23.xml"/><Relationship Id="rId32" Type="http://schemas.microsoft.com/office/2007/relationships/diagramDrawing" Target="../diagrams/drawing24.xml"/><Relationship Id="rId37" Type="http://schemas.microsoft.com/office/2007/relationships/diagramDrawing" Target="../diagrams/drawing25.xml"/><Relationship Id="rId5" Type="http://schemas.openxmlformats.org/officeDocument/2006/relationships/diagramQuickStyle" Target="../diagrams/quickStyle19.xml"/><Relationship Id="rId15" Type="http://schemas.openxmlformats.org/officeDocument/2006/relationships/diagramQuickStyle" Target="../diagrams/quickStyle21.xml"/><Relationship Id="rId23" Type="http://schemas.openxmlformats.org/officeDocument/2006/relationships/diagramData" Target="../diagrams/data23.xml"/><Relationship Id="rId28" Type="http://schemas.openxmlformats.org/officeDocument/2006/relationships/diagramData" Target="../diagrams/data24.xml"/><Relationship Id="rId36" Type="http://schemas.openxmlformats.org/officeDocument/2006/relationships/diagramColors" Target="../diagrams/colors25.xml"/><Relationship Id="rId10" Type="http://schemas.openxmlformats.org/officeDocument/2006/relationships/diagramQuickStyle" Target="../diagrams/quickStyle20.xml"/><Relationship Id="rId19" Type="http://schemas.openxmlformats.org/officeDocument/2006/relationships/diagramLayout" Target="../diagrams/layout22.xml"/><Relationship Id="rId31" Type="http://schemas.openxmlformats.org/officeDocument/2006/relationships/diagramColors" Target="../diagrams/colors24.xml"/><Relationship Id="rId4" Type="http://schemas.openxmlformats.org/officeDocument/2006/relationships/diagramLayout" Target="../diagrams/layout19.xml"/><Relationship Id="rId9" Type="http://schemas.openxmlformats.org/officeDocument/2006/relationships/diagramLayout" Target="../diagrams/layout20.xml"/><Relationship Id="rId14" Type="http://schemas.openxmlformats.org/officeDocument/2006/relationships/diagramLayout" Target="../diagrams/layout21.xml"/><Relationship Id="rId22" Type="http://schemas.microsoft.com/office/2007/relationships/diagramDrawing" Target="../diagrams/drawing22.xml"/><Relationship Id="rId27" Type="http://schemas.microsoft.com/office/2007/relationships/diagramDrawing" Target="../diagrams/drawing23.xml"/><Relationship Id="rId30" Type="http://schemas.openxmlformats.org/officeDocument/2006/relationships/diagramQuickStyle" Target="../diagrams/quickStyle24.xml"/><Relationship Id="rId35" Type="http://schemas.openxmlformats.org/officeDocument/2006/relationships/diagramQuickStyle" Target="../diagrams/quickStyle25.xml"/></Relationships>
</file>

<file path=ppt/slides/_rels/slide4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chart" Target="../charts/chart20.xml"/><Relationship Id="rId7" Type="http://schemas.openxmlformats.org/officeDocument/2006/relationships/chart" Target="../charts/chart24.xml"/><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chart" Target="../charts/chart21.xml"/></Relationships>
</file>

<file path=ppt/slides/_rels/slide48.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5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20.png"/><Relationship Id="rId4" Type="http://schemas.openxmlformats.org/officeDocument/2006/relationships/image" Target="../media/image119.jpeg"/></Relationships>
</file>

<file path=ppt/slides/_rels/slide5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23.png"/><Relationship Id="rId4" Type="http://schemas.openxmlformats.org/officeDocument/2006/relationships/image" Target="../media/image122.jpeg"/></Relationships>
</file>

<file path=ppt/slides/_rels/slide5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26.png"/><Relationship Id="rId4" Type="http://schemas.openxmlformats.org/officeDocument/2006/relationships/image" Target="../media/image125.png"/></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png"/></Relationships>
</file>

<file path=ppt/slides/_rels/slide6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38.png"/></Relationships>
</file>

<file path=ppt/slides/_rels/slide7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41.png"/><Relationship Id="rId4" Type="http://schemas.openxmlformats.org/officeDocument/2006/relationships/image" Target="../media/image140.png"/></Relationships>
</file>

<file path=ppt/slides/_rels/slide7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43.png"/></Relationships>
</file>

<file path=ppt/slides/_rels/slide7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44.png"/></Relationships>
</file>

<file path=ppt/slides/_rels/slide7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49.png"/></Relationships>
</file>

<file path=ppt/slides/_rels/slide7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51.png"/></Relationships>
</file>

<file path=ppt/slides/_rels/slide80.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53.png"/></Relationships>
</file>

<file path=ppt/slides/_rels/slide8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155.png"/></Relationships>
</file>

<file path=ppt/slides/_rels/slide8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158.emf"/><Relationship Id="rId4" Type="http://schemas.openxmlformats.org/officeDocument/2006/relationships/package" Target="../embeddings/Microsoft_Excel_Worksheet29.xlsx"/></Relationships>
</file>

<file path=ppt/slides/_rels/slide8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59.png"/><Relationship Id="rId7" Type="http://schemas.openxmlformats.org/officeDocument/2006/relationships/image" Target="../media/image162.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161.png"/><Relationship Id="rId5" Type="http://schemas.openxmlformats.org/officeDocument/2006/relationships/image" Target="../media/image160.png"/><Relationship Id="rId10" Type="http://schemas.openxmlformats.org/officeDocument/2006/relationships/image" Target="../media/image165.png"/><Relationship Id="rId4" Type="http://schemas.openxmlformats.org/officeDocument/2006/relationships/hyperlink" Target="https://pib.primorsky.ru/" TargetMode="External"/><Relationship Id="rId9" Type="http://schemas.openxmlformats.org/officeDocument/2006/relationships/image" Target="../media/image164.png"/></Relationships>
</file>

<file path=ppt/slides/_rels/slide8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4995287A-B200-D6B0-64A1-040A60EFCCB0}"/>
              </a:ext>
            </a:extLst>
          </p:cNvPr>
          <p:cNvPicPr>
            <a:picLocks noChangeAspect="1"/>
          </p:cNvPicPr>
          <p:nvPr/>
        </p:nvPicPr>
        <p:blipFill>
          <a:blip r:embed="rId2"/>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44EE9275-3004-4333-DF0D-0D2E1E12C74C}"/>
              </a:ext>
            </a:extLst>
          </p:cNvPr>
          <p:cNvPicPr>
            <a:picLocks noChangeAspect="1"/>
          </p:cNvPicPr>
          <p:nvPr/>
        </p:nvPicPr>
        <p:blipFill>
          <a:blip r:embed="rId3"/>
          <a:stretch>
            <a:fillRect/>
          </a:stretch>
        </p:blipFill>
        <p:spPr>
          <a:xfrm>
            <a:off x="132735" y="0"/>
            <a:ext cx="1457070" cy="1908213"/>
          </a:xfrm>
          <a:prstGeom prst="rect">
            <a:avLst/>
          </a:prstGeom>
        </p:spPr>
      </p:pic>
      <p:pic>
        <p:nvPicPr>
          <p:cNvPr id="4" name="Рисунок 3">
            <a:extLst>
              <a:ext uri="{FF2B5EF4-FFF2-40B4-BE49-F238E27FC236}">
                <a16:creationId xmlns:a16="http://schemas.microsoft.com/office/drawing/2014/main" id="{00C09DF6-AD2F-746A-12F3-637C016B77C8}"/>
              </a:ext>
            </a:extLst>
          </p:cNvPr>
          <p:cNvPicPr>
            <a:picLocks noChangeAspect="1"/>
          </p:cNvPicPr>
          <p:nvPr/>
        </p:nvPicPr>
        <p:blipFill>
          <a:blip r:embed="rId4"/>
          <a:stretch>
            <a:fillRect/>
          </a:stretch>
        </p:blipFill>
        <p:spPr>
          <a:xfrm>
            <a:off x="4804929" y="466383"/>
            <a:ext cx="5681964" cy="975445"/>
          </a:xfrm>
          <a:prstGeom prst="rect">
            <a:avLst/>
          </a:prstGeom>
        </p:spPr>
      </p:pic>
      <p:pic>
        <p:nvPicPr>
          <p:cNvPr id="7" name="Рисунок 6">
            <a:extLst>
              <a:ext uri="{FF2B5EF4-FFF2-40B4-BE49-F238E27FC236}">
                <a16:creationId xmlns:a16="http://schemas.microsoft.com/office/drawing/2014/main" id="{4E3B3DEA-2B05-7A53-0F6A-B86782F9F1ED}"/>
              </a:ext>
            </a:extLst>
          </p:cNvPr>
          <p:cNvPicPr>
            <a:picLocks noChangeAspect="1"/>
          </p:cNvPicPr>
          <p:nvPr/>
        </p:nvPicPr>
        <p:blipFill>
          <a:blip r:embed="rId5"/>
          <a:stretch>
            <a:fillRect/>
          </a:stretch>
        </p:blipFill>
        <p:spPr>
          <a:xfrm>
            <a:off x="221327" y="2230025"/>
            <a:ext cx="3833769" cy="347448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A6508524-BD6F-F59B-FB71-1ABB4AF1A16C}"/>
              </a:ext>
            </a:extLst>
          </p:cNvPr>
          <p:cNvSpPr txBox="1"/>
          <p:nvPr/>
        </p:nvSpPr>
        <p:spPr>
          <a:xfrm>
            <a:off x="4276423" y="2643830"/>
            <a:ext cx="7392926" cy="1323439"/>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 sz="2000" b="1" i="1" u="none" strike="noStrike" kern="0" normalizeH="0" baseline="0" noProof="0" dirty="0">
                <a:solidFill>
                  <a:srgbClr val="6600FF"/>
                </a:solidFill>
                <a:uLnTx/>
                <a:uFillTx/>
                <a:latin typeface="Times New Roman" panose="02020603050405020304" pitchFamily="18" charset="0"/>
                <a:cs typeface="Times New Roman" panose="02020603050405020304" pitchFamily="18" charset="0"/>
              </a:rPr>
              <a:t>по проекту Решения Думы  АМО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ru" sz="2000" b="1" i="1" u="none" strike="noStrike" kern="0" normalizeH="0" baseline="0" noProof="0" dirty="0">
                <a:solidFill>
                  <a:srgbClr val="6600FF"/>
                </a:solidFill>
                <a:uLnTx/>
                <a:uFillTx/>
                <a:latin typeface="Times New Roman" panose="02020603050405020304" pitchFamily="18" charset="0"/>
                <a:cs typeface="Times New Roman" panose="02020603050405020304" pitchFamily="18" charset="0"/>
              </a:rPr>
              <a:t>«О бюджете Анучинского муниципального округа </a:t>
            </a:r>
            <a:br>
              <a:rPr kumimoji="0" lang="ru" sz="2000" b="1" i="1" u="none" strike="noStrike" kern="0" normalizeH="0" baseline="0" noProof="0" dirty="0">
                <a:solidFill>
                  <a:srgbClr val="6600FF"/>
                </a:solidFill>
                <a:uLnTx/>
                <a:uFillTx/>
                <a:latin typeface="Times New Roman" panose="02020603050405020304" pitchFamily="18" charset="0"/>
                <a:cs typeface="Times New Roman" panose="02020603050405020304" pitchFamily="18" charset="0"/>
              </a:rPr>
            </a:br>
            <a:r>
              <a:rPr kumimoji="0" lang="ru" sz="2000" b="1" i="1" u="none" strike="noStrike" kern="0" normalizeH="0" baseline="0" noProof="0" dirty="0">
                <a:solidFill>
                  <a:srgbClr val="6600FF"/>
                </a:solidFill>
                <a:uLnTx/>
                <a:uFillTx/>
                <a:latin typeface="Times New Roman" panose="02020603050405020304" pitchFamily="18" charset="0"/>
                <a:cs typeface="Times New Roman" panose="02020603050405020304" pitchFamily="18" charset="0"/>
              </a:rPr>
              <a:t>на очередной финансовый 2026 год и  плановый период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ru" sz="2000" b="1" i="1" u="none" strike="noStrike" kern="0" normalizeH="0" baseline="0" noProof="0" dirty="0">
                <a:solidFill>
                  <a:srgbClr val="6600FF"/>
                </a:solidFill>
                <a:uLnTx/>
                <a:uFillTx/>
                <a:latin typeface="Times New Roman" panose="02020603050405020304" pitchFamily="18" charset="0"/>
                <a:cs typeface="Times New Roman" panose="02020603050405020304" pitchFamily="18" charset="0"/>
              </a:rPr>
              <a:t>2027 – 2028 годы»</a:t>
            </a:r>
            <a:endParaRPr kumimoji="0" lang="ru-RU" sz="2000" b="1" i="1" u="none" strike="noStrike" kern="0" normalizeH="0" baseline="0" noProof="0" dirty="0">
              <a:solidFill>
                <a:srgbClr val="6600FF"/>
              </a:solidFill>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1594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21398B2-093E-E7A9-5F09-B2D1C98CDB03}"/>
              </a:ext>
            </a:extLst>
          </p:cNvPr>
          <p:cNvPicPr>
            <a:picLocks noChangeAspect="1"/>
          </p:cNvPicPr>
          <p:nvPr/>
        </p:nvPicPr>
        <p:blipFill>
          <a:blip r:embed="rId2"/>
          <a:stretch>
            <a:fillRect/>
          </a:stretch>
        </p:blipFill>
        <p:spPr>
          <a:xfrm>
            <a:off x="0" y="0"/>
            <a:ext cx="12192000" cy="6858000"/>
          </a:xfrm>
          <a:prstGeom prst="rect">
            <a:avLst/>
          </a:prstGeom>
        </p:spPr>
      </p:pic>
      <p:pic>
        <p:nvPicPr>
          <p:cNvPr id="4" name="Рисунок 3">
            <a:extLst>
              <a:ext uri="{FF2B5EF4-FFF2-40B4-BE49-F238E27FC236}">
                <a16:creationId xmlns:a16="http://schemas.microsoft.com/office/drawing/2014/main" id="{906713BB-87C5-9E59-46B8-368C8CA2C473}"/>
              </a:ext>
            </a:extLst>
          </p:cNvPr>
          <p:cNvPicPr>
            <a:picLocks noChangeAspect="1"/>
          </p:cNvPicPr>
          <p:nvPr/>
        </p:nvPicPr>
        <p:blipFill>
          <a:blip r:embed="rId3"/>
          <a:stretch>
            <a:fillRect/>
          </a:stretch>
        </p:blipFill>
        <p:spPr>
          <a:xfrm>
            <a:off x="231003" y="651151"/>
            <a:ext cx="3028950" cy="3324225"/>
          </a:xfrm>
          <a:prstGeom prst="rect">
            <a:avLst/>
          </a:prstGeom>
        </p:spPr>
      </p:pic>
      <p:sp>
        <p:nvSpPr>
          <p:cNvPr id="5" name="TextBox 4">
            <a:extLst>
              <a:ext uri="{FF2B5EF4-FFF2-40B4-BE49-F238E27FC236}">
                <a16:creationId xmlns:a16="http://schemas.microsoft.com/office/drawing/2014/main" id="{DB5286BF-0C35-216A-3A2C-3656CE0FE30F}"/>
              </a:ext>
            </a:extLst>
          </p:cNvPr>
          <p:cNvSpPr txBox="1"/>
          <p:nvPr/>
        </p:nvSpPr>
        <p:spPr>
          <a:xfrm>
            <a:off x="126493" y="4147245"/>
            <a:ext cx="3263317" cy="692497"/>
          </a:xfrm>
          <a:prstGeom prst="rect">
            <a:avLst/>
          </a:prstGeom>
          <a:noFill/>
        </p:spPr>
        <p:txBody>
          <a:bodyPr wrap="square" rtlCol="0">
            <a:spAutoFit/>
          </a:bodyPr>
          <a:lstStyle/>
          <a:p>
            <a:pPr algn="ctr"/>
            <a:r>
              <a:rPr lang="ru-RU" sz="1300" b="1" dirty="0">
                <a:solidFill>
                  <a:srgbClr val="6600FF"/>
                </a:solidFill>
                <a:latin typeface="Times New Roman" panose="02020603050405020304" pitchFamily="18" charset="0"/>
                <a:cs typeface="Times New Roman" panose="02020603050405020304" pitchFamily="18" charset="0"/>
              </a:rPr>
              <a:t>Глава Анучинского </a:t>
            </a:r>
          </a:p>
          <a:p>
            <a:pPr algn="ctr"/>
            <a:r>
              <a:rPr lang="ru-RU" sz="1300" b="1" dirty="0">
                <a:solidFill>
                  <a:srgbClr val="6600FF"/>
                </a:solidFill>
                <a:latin typeface="Times New Roman" panose="02020603050405020304" pitchFamily="18" charset="0"/>
                <a:cs typeface="Times New Roman" panose="02020603050405020304" pitchFamily="18" charset="0"/>
              </a:rPr>
              <a:t>муниципального округа</a:t>
            </a:r>
          </a:p>
          <a:p>
            <a:pPr algn="ctr"/>
            <a:r>
              <a:rPr lang="ru-RU" sz="1300" b="1" dirty="0">
                <a:solidFill>
                  <a:srgbClr val="6600FF"/>
                </a:solidFill>
                <a:latin typeface="Times New Roman" panose="02020603050405020304" pitchFamily="18" charset="0"/>
                <a:cs typeface="Times New Roman" panose="02020603050405020304" pitchFamily="18" charset="0"/>
              </a:rPr>
              <a:t>Андрей Яковлевич Янчук</a:t>
            </a:r>
          </a:p>
        </p:txBody>
      </p:sp>
      <p:sp>
        <p:nvSpPr>
          <p:cNvPr id="6" name="TextBox 5">
            <a:extLst>
              <a:ext uri="{FF2B5EF4-FFF2-40B4-BE49-F238E27FC236}">
                <a16:creationId xmlns:a16="http://schemas.microsoft.com/office/drawing/2014/main" id="{B39F4E8C-F11B-1D02-DD37-B4D1987BC229}"/>
              </a:ext>
            </a:extLst>
          </p:cNvPr>
          <p:cNvSpPr txBox="1"/>
          <p:nvPr/>
        </p:nvSpPr>
        <p:spPr>
          <a:xfrm>
            <a:off x="3490956" y="516927"/>
            <a:ext cx="8599898" cy="440120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400" b="1" i="1" dirty="0">
                <a:solidFill>
                  <a:srgbClr val="FF0066"/>
                </a:solidFill>
                <a:latin typeface="Times New Roman" panose="02020603050405020304" pitchFamily="18" charset="0"/>
                <a:cs typeface="Times New Roman" panose="02020603050405020304" pitchFamily="18" charset="0"/>
              </a:rPr>
              <a:t>      </a:t>
            </a: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«Бюджет для граждан» – существует уже не первый год и занял важное место в общественной жизни. Он доказал свою значимость и востребованность, как эффективный механизм диалога между муниципальной властью и населением города.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Проект «Бюджет для граждан» обеспечивает открытость и прозрачность информации для активных и неравнодушных жителей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Материал по проекту бюджета на 2026 год и плановый период 2027-2028 годов, предложенный в доступном для граждан формате «Бюджет для граждан», предназначен для различных категорий населения округа и представителей разных профессий: студентов, молодых семей и пенсионеров, педагогов и врачей, а также других категорий населения, не обладающих специальными знаниями в сфере бюджетного и налогового законодательства.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Основная цель нашей работы – сделать официальную информацию не просто доступной, но понятной и интересной для каждого гражданина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Бюджет – это не сухие цифры доходов и расходов, это прежде всего деньги налогоплательщиков, а значит, каждого из Вас.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Эффективное, ответственное и прозрачное управление муниципальными финансами является базовым условием достижения стратегических целей социально-экономического развития Анучинского муниципального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1"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Мы готовы к обсуждению и принятию конкретных бюджетных решений, к общественному контролю их эффективности и результативности.   </a:t>
            </a:r>
            <a:endParaRPr kumimoji="0" lang="ru-RU" sz="1400" b="0" i="1"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036400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947C381-6B7B-2F58-7AB9-DFD0DB5CC77C}"/>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2FE17335-610D-6B9F-E9CC-C357724BD64B}"/>
              </a:ext>
            </a:extLst>
          </p:cNvPr>
          <p:cNvPicPr>
            <a:picLocks noChangeAspect="1"/>
          </p:cNvPicPr>
          <p:nvPr/>
        </p:nvPicPr>
        <p:blipFill>
          <a:blip r:embed="rId3"/>
          <a:stretch>
            <a:fillRect/>
          </a:stretch>
        </p:blipFill>
        <p:spPr>
          <a:xfrm>
            <a:off x="875095" y="488585"/>
            <a:ext cx="2304488" cy="4907705"/>
          </a:xfrm>
          <a:prstGeom prst="rect">
            <a:avLst/>
          </a:prstGeom>
        </p:spPr>
      </p:pic>
      <p:sp>
        <p:nvSpPr>
          <p:cNvPr id="4" name="TextBox 3">
            <a:extLst>
              <a:ext uri="{FF2B5EF4-FFF2-40B4-BE49-F238E27FC236}">
                <a16:creationId xmlns:a16="http://schemas.microsoft.com/office/drawing/2014/main" id="{813A4911-45DE-3D4D-5545-7C0D0589E353}"/>
              </a:ext>
            </a:extLst>
          </p:cNvPr>
          <p:cNvSpPr txBox="1"/>
          <p:nvPr/>
        </p:nvSpPr>
        <p:spPr>
          <a:xfrm>
            <a:off x="3148668" y="424001"/>
            <a:ext cx="8621241" cy="722121"/>
          </a:xfrm>
          <a:prstGeom prst="rect">
            <a:avLst/>
          </a:prstGeom>
          <a:noFill/>
        </p:spPr>
        <p:txBody>
          <a:bodyPr wrap="square">
            <a:spAutoFit/>
          </a:bodyPr>
          <a:lstStyle/>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Законом Приморского края от 16.09.2019г № 568-КЗ «Об Анучинском муниципальном округе»  путем объединения 4-х сельских поселений, район был преобразован в муниципальный округ. Анучинский муниципальный округ находится в центральной части Приморского края.</a:t>
            </a:r>
            <a:endParaRPr kumimoji="0" lang="ru-RU" sz="12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cs typeface="+mn-cs"/>
            </a:endParaRPr>
          </a:p>
        </p:txBody>
      </p:sp>
      <p:sp>
        <p:nvSpPr>
          <p:cNvPr id="5" name="TextBox 4">
            <a:extLst>
              <a:ext uri="{FF2B5EF4-FFF2-40B4-BE49-F238E27FC236}">
                <a16:creationId xmlns:a16="http://schemas.microsoft.com/office/drawing/2014/main" id="{A2E73024-89FA-4061-4223-C7532574ABE4}"/>
              </a:ext>
            </a:extLst>
          </p:cNvPr>
          <p:cNvSpPr txBox="1"/>
          <p:nvPr/>
        </p:nvSpPr>
        <p:spPr>
          <a:xfrm>
            <a:off x="3179583" y="1634707"/>
            <a:ext cx="8814033" cy="1986569"/>
          </a:xfrm>
          <a:prstGeom prst="rect">
            <a:avLst/>
          </a:prstGeom>
          <a:noFill/>
        </p:spPr>
        <p:txBody>
          <a:bodyPr wrap="square">
            <a:spAutoFit/>
          </a:bodyPr>
          <a:lstStyle/>
          <a:p>
            <a:pPr marL="0" marR="0" lvl="0" indent="449580" algn="just" defTabSz="91440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Административным центром муниципального округа является село Анучино. Площадь округа – 3885,4 кв. км.</a:t>
            </a:r>
            <a:endParaRPr kumimoji="0" lang="ru-RU" sz="12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endParaRPr>
          </a:p>
          <a:p>
            <a:pPr marL="0" marR="0" lvl="0" indent="450215" algn="just" defTabSz="91440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Округ граничит на севере со Спасским районом, на северо-западе – с Черниговским, на востоке – с Яковлевским, Чугуевским районами и городом Арсеньев, на юго-востоке – с Партизанским, на юге – с городом Партизанск, на юго-западе – со </a:t>
            </a:r>
            <a:r>
              <a:rPr kumimoji="0" lang="ru-RU" sz="1200" b="0" i="0" u="none" strike="noStrike" kern="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rPr>
              <a:t>Шкотовским</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rPr>
              <a:t>, на западе – с Михайловским районом. Сеть населенных пунктов в границах округа представлена 29 сельскими населенными пунктами.</a:t>
            </a:r>
            <a:endParaRPr kumimoji="0" lang="ru-RU" sz="1200" b="0" i="0" u="none" strike="noStrike" kern="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endParaRPr>
          </a:p>
          <a:p>
            <a:pPr marL="0" marR="0" lvl="0" indent="449580" algn="just" defTabSz="914400" eaLnBrk="1" fontAlgn="auto" latinLnBrk="0" hangingPunct="1">
              <a:lnSpc>
                <a:spcPct val="115000"/>
              </a:lnSpc>
              <a:spcBef>
                <a:spcPts val="0"/>
              </a:spcBef>
              <a:spcAft>
                <a:spcPts val="0"/>
              </a:spcAft>
              <a:buClrTx/>
              <a:buSzTx/>
              <a:buFontTx/>
              <a:buNone/>
              <a:tabLst/>
              <a:defRPr/>
            </a:pP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Сообщение между населенными пунктами в границах округа осуществляется автомобильным транспортом. Внешние связи района осуществляются главным образом железнодорожным транспортом по Транссибирской магистрали (через </a:t>
            </a:r>
            <a:r>
              <a:rPr kumimoji="0" lang="ru-RU" sz="12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ст.Сибирцево</a:t>
            </a: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автомобильным – по федеральной дороге М60 (через </a:t>
            </a:r>
            <a:r>
              <a:rPr kumimoji="0" lang="ru-RU" sz="12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г.Уссурийск</a:t>
            </a: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и воздушным – через аэропорт </a:t>
            </a:r>
            <a:r>
              <a:rPr kumimoji="0" lang="ru-RU" sz="1200" b="0" i="0" u="none" strike="noStrike" kern="0" cap="none" spc="0" normalizeH="0" baseline="0" noProof="0" dirty="0" err="1">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Кневичи</a:t>
            </a:r>
            <a:r>
              <a:rPr kumimoji="0" lang="ru-RU" sz="1200" b="0" i="0" u="none" strike="noStrike" kern="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rPr>
              <a:t> г. Владивостока.</a:t>
            </a:r>
          </a:p>
          <a:p>
            <a:pPr marL="0" marR="0" lvl="0" indent="449580" algn="just" defTabSz="914400" eaLnBrk="1" fontAlgn="auto" latinLnBrk="0" hangingPunct="1">
              <a:lnSpc>
                <a:spcPct val="115000"/>
              </a:lnSpc>
              <a:spcBef>
                <a:spcPts val="0"/>
              </a:spcBef>
              <a:spcAft>
                <a:spcPts val="0"/>
              </a:spcAft>
              <a:buClrTx/>
              <a:buSzTx/>
              <a:buFontTx/>
              <a:buNone/>
              <a:tabLst/>
              <a:defRPr/>
            </a:pPr>
            <a:r>
              <a:rPr lang="ru-RU" sz="1200" kern="0" dirty="0">
                <a:solidFill>
                  <a:schemeClr val="tx1">
                    <a:lumMod val="95000"/>
                    <a:lumOff val="5000"/>
                  </a:schemeClr>
                </a:solidFill>
                <a:latin typeface="Times New Roman" panose="02020603050405020304" pitchFamily="18" charset="0"/>
              </a:rPr>
              <a:t>Численность населения муниципального округа составляет   12109   человек.</a:t>
            </a:r>
          </a:p>
        </p:txBody>
      </p:sp>
    </p:spTree>
    <p:extLst>
      <p:ext uri="{BB962C8B-B14F-4D97-AF65-F5344CB8AC3E}">
        <p14:creationId xmlns:p14="http://schemas.microsoft.com/office/powerpoint/2010/main" val="1173269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E236A57-B108-8B1A-A2CE-7D9CFAB818DA}"/>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31FBF8E2-C48B-99F6-1060-273CC4FA4C2F}"/>
              </a:ext>
            </a:extLst>
          </p:cNvPr>
          <p:cNvSpPr/>
          <p:nvPr/>
        </p:nvSpPr>
        <p:spPr>
          <a:xfrm>
            <a:off x="3036814" y="109057"/>
            <a:ext cx="5293453" cy="419449"/>
          </a:xfrm>
          <a:prstGeom prst="roundRect">
            <a:avLst/>
          </a:prstGeom>
          <a:noFill/>
          <a:ln>
            <a:noFill/>
          </a:ln>
        </p:spPr>
        <p:style>
          <a:lnRef idx="0">
            <a:scrgbClr r="0" g="0" b="0"/>
          </a:lnRef>
          <a:fillRef idx="0">
            <a:scrgbClr r="0" g="0" b="0"/>
          </a:fillRef>
          <a:effectRef idx="0">
            <a:scrgbClr r="0" g="0" b="0"/>
          </a:effectRef>
          <a:fontRef idx="minor">
            <a:schemeClr val="accent6"/>
          </a:fontRef>
        </p:style>
        <p:txBody>
          <a:bodyPr rtlCol="0" anchor="ctr"/>
          <a:lstStyle/>
          <a:p>
            <a:pPr algn="ctr"/>
            <a:r>
              <a:rPr lang="ru-RU" sz="1400" b="1" dirty="0">
                <a:solidFill>
                  <a:srgbClr val="6600FF"/>
                </a:solidFill>
                <a:effectLst>
                  <a:reflection blurRad="6350" stA="55000" endA="300" endPos="45500" dir="5400000" sy="-100000" algn="bl" rotWithShape="0"/>
                </a:effectLst>
                <a:latin typeface="Times New Roman" panose="02020603050405020304" pitchFamily="18" charset="0"/>
                <a:cs typeface="Times New Roman" panose="02020603050405020304" pitchFamily="18" charset="0"/>
              </a:rPr>
              <a:t>Основные термины и понятия</a:t>
            </a:r>
          </a:p>
        </p:txBody>
      </p:sp>
      <p:sp>
        <p:nvSpPr>
          <p:cNvPr id="5" name="TextBox 4">
            <a:extLst>
              <a:ext uri="{FF2B5EF4-FFF2-40B4-BE49-F238E27FC236}">
                <a16:creationId xmlns:a16="http://schemas.microsoft.com/office/drawing/2014/main" id="{68F38437-4C88-AF0A-068F-7F13AA029386}"/>
              </a:ext>
            </a:extLst>
          </p:cNvPr>
          <p:cNvSpPr txBox="1"/>
          <p:nvPr/>
        </p:nvSpPr>
        <p:spPr>
          <a:xfrm>
            <a:off x="459297" y="528506"/>
            <a:ext cx="11486625" cy="924740"/>
          </a:xfrm>
          <a:prstGeom prst="rect">
            <a:avLst/>
          </a:prstGeom>
          <a:noFill/>
        </p:spPr>
        <p:txBody>
          <a:bodyPr wrap="square">
            <a:spAutoFit/>
          </a:bodyPr>
          <a:lstStyle/>
          <a:p>
            <a:pPr marL="0" marR="0" lvl="0" indent="449580" algn="just" defTabSz="914400" rtl="0" eaLnBrk="1" fontAlgn="auto" latinLnBrk="0" hangingPunct="1">
              <a:lnSpc>
                <a:spcPct val="115000"/>
              </a:lnSpc>
              <a:spcBef>
                <a:spcPts val="0"/>
              </a:spcBef>
              <a:spcAft>
                <a:spcPts val="0"/>
              </a:spcAft>
              <a:buClrTx/>
              <a:buSzTx/>
              <a:buFontTx/>
              <a:buNone/>
              <a:tabLst/>
              <a:defRPr/>
            </a:pPr>
            <a:r>
              <a:rPr kumimoji="0" lang="ru-RU" sz="1200" b="1" i="1"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Бюджет</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(со </a:t>
            </a:r>
            <a:r>
              <a:rPr kumimoji="0" lang="ru-RU" sz="1200" b="0" i="0" u="none" strike="noStrike" kern="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старонормадского</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a:t>
            </a:r>
            <a:r>
              <a:rPr kumimoji="0" lang="en-US" sz="1200" b="0" i="0" u="none" strike="noStrike" kern="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buogette</a:t>
            </a:r>
            <a:r>
              <a:rPr kumimoji="0" lang="en-US"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 </a:t>
            </a:r>
            <a:r>
              <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сумка, кошелек) – форма образования и расходования денежных средств, предназначенных для финансового обеспечения задач и функций государства (федеральный и региональный уровень) и местного самоуправления (местный уровень).</a:t>
            </a:r>
          </a:p>
          <a:p>
            <a:pPr marL="0" marR="0" lvl="0" indent="449580" algn="just" defTabSz="914400" rtl="0" eaLnBrk="1" fontAlgn="auto" latinLnBrk="0" hangingPunct="1">
              <a:lnSpc>
                <a:spcPct val="115000"/>
              </a:lnSpc>
              <a:spcBef>
                <a:spcPts val="0"/>
              </a:spcBef>
              <a:spcAft>
                <a:spcPts val="0"/>
              </a:spcAft>
              <a:buClrTx/>
              <a:buSzTx/>
              <a:buFontTx/>
              <a:buNone/>
              <a:tabLst/>
              <a:defRPr/>
            </a:pPr>
            <a:r>
              <a:rPr lang="ru-RU" sz="1200" kern="0" dirty="0">
                <a:solidFill>
                  <a:srgbClr val="000000"/>
                </a:solidFill>
                <a:latin typeface="Times New Roman" panose="02020603050405020304" pitchFamily="18" charset="0"/>
                <a:ea typeface="Courier New" panose="02070309020205020404" pitchFamily="49" charset="0"/>
                <a:cs typeface="Times New Roman" panose="02020603050405020304" pitchFamily="18" charset="0"/>
              </a:rPr>
              <a:t>Представляет собой главный финансовый документ страны (региона, муниципалитета, поселения), утверждаемый органом законодательной власти соответствующего уровня управления.</a:t>
            </a:r>
            <a:endParaRPr kumimoji="0" lang="ru-RU" sz="1200" b="0" i="0" u="none" strike="noStrike" kern="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endParaRPr>
          </a:p>
        </p:txBody>
      </p:sp>
      <p:pic>
        <p:nvPicPr>
          <p:cNvPr id="7" name="Рисунок 6">
            <a:extLst>
              <a:ext uri="{FF2B5EF4-FFF2-40B4-BE49-F238E27FC236}">
                <a16:creationId xmlns:a16="http://schemas.microsoft.com/office/drawing/2014/main" id="{53D6BE4F-689C-6F4A-402A-0D678B9371B2}"/>
              </a:ext>
            </a:extLst>
          </p:cNvPr>
          <p:cNvPicPr>
            <a:picLocks noChangeAspect="1"/>
          </p:cNvPicPr>
          <p:nvPr/>
        </p:nvPicPr>
        <p:blipFill>
          <a:blip r:embed="rId3" cstate="print"/>
          <a:stretch>
            <a:fillRect/>
          </a:stretch>
        </p:blipFill>
        <p:spPr>
          <a:xfrm>
            <a:off x="156594" y="1596004"/>
            <a:ext cx="5354973" cy="3665990"/>
          </a:xfrm>
          <a:prstGeom prst="rect">
            <a:avLst/>
          </a:prstGeom>
        </p:spPr>
      </p:pic>
      <p:pic>
        <p:nvPicPr>
          <p:cNvPr id="8" name="Рисунок 7">
            <a:extLst>
              <a:ext uri="{FF2B5EF4-FFF2-40B4-BE49-F238E27FC236}">
                <a16:creationId xmlns:a16="http://schemas.microsoft.com/office/drawing/2014/main" id="{B89A6D6A-9E08-1126-546C-F2ABEE845A3E}"/>
              </a:ext>
            </a:extLst>
          </p:cNvPr>
          <p:cNvPicPr>
            <a:picLocks noChangeAspect="1"/>
          </p:cNvPicPr>
          <p:nvPr/>
        </p:nvPicPr>
        <p:blipFill rotWithShape="1">
          <a:blip r:embed="rId4" cstate="print"/>
          <a:srcRect l="9735" t="29910" r="12795" b="23356"/>
          <a:stretch/>
        </p:blipFill>
        <p:spPr>
          <a:xfrm>
            <a:off x="156594" y="5398129"/>
            <a:ext cx="1850290" cy="661867"/>
          </a:xfrm>
          <a:prstGeom prst="rect">
            <a:avLst/>
          </a:prstGeom>
        </p:spPr>
      </p:pic>
      <p:sp>
        <p:nvSpPr>
          <p:cNvPr id="9" name="TextBox 8">
            <a:extLst>
              <a:ext uri="{FF2B5EF4-FFF2-40B4-BE49-F238E27FC236}">
                <a16:creationId xmlns:a16="http://schemas.microsoft.com/office/drawing/2014/main" id="{1AC6DB70-1D22-F884-B567-2628674FCF6C}"/>
              </a:ext>
            </a:extLst>
          </p:cNvPr>
          <p:cNvSpPr txBox="1"/>
          <p:nvPr/>
        </p:nvSpPr>
        <p:spPr>
          <a:xfrm>
            <a:off x="2006884" y="5404752"/>
            <a:ext cx="2772444" cy="553998"/>
          </a:xfrm>
          <a:prstGeom prst="rect">
            <a:avLst/>
          </a:prstGeom>
          <a:noFill/>
        </p:spPr>
        <p:txBody>
          <a:bodyPr wrap="square">
            <a:spAutoFit/>
          </a:bodyPr>
          <a:lstStyle/>
          <a:p>
            <a:pPr algn="just"/>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средства бюджета, направленные на приобретение, модернизацию муниципального имущества.</a:t>
            </a:r>
            <a:endParaRPr lang="ru-RU" sz="1000" dirty="0"/>
          </a:p>
        </p:txBody>
      </p:sp>
      <p:pic>
        <p:nvPicPr>
          <p:cNvPr id="10" name="Рисунок 9">
            <a:extLst>
              <a:ext uri="{FF2B5EF4-FFF2-40B4-BE49-F238E27FC236}">
                <a16:creationId xmlns:a16="http://schemas.microsoft.com/office/drawing/2014/main" id="{9EF6BA6B-801B-3A57-29CC-A49BCAC74F6F}"/>
              </a:ext>
            </a:extLst>
          </p:cNvPr>
          <p:cNvPicPr>
            <a:picLocks noChangeAspect="1"/>
          </p:cNvPicPr>
          <p:nvPr/>
        </p:nvPicPr>
        <p:blipFill>
          <a:blip r:embed="rId5"/>
          <a:stretch>
            <a:fillRect/>
          </a:stretch>
        </p:blipFill>
        <p:spPr>
          <a:xfrm>
            <a:off x="5772329" y="1596004"/>
            <a:ext cx="1201016" cy="877900"/>
          </a:xfrm>
          <a:prstGeom prst="rect">
            <a:avLst/>
          </a:prstGeom>
        </p:spPr>
      </p:pic>
      <p:sp>
        <p:nvSpPr>
          <p:cNvPr id="11" name="TextBox 10">
            <a:extLst>
              <a:ext uri="{FF2B5EF4-FFF2-40B4-BE49-F238E27FC236}">
                <a16:creationId xmlns:a16="http://schemas.microsoft.com/office/drawing/2014/main" id="{96178C9D-454F-85EA-416D-E07751EA1BB5}"/>
              </a:ext>
            </a:extLst>
          </p:cNvPr>
          <p:cNvSpPr txBox="1"/>
          <p:nvPr/>
        </p:nvSpPr>
        <p:spPr>
          <a:xfrm>
            <a:off x="6973345" y="1620114"/>
            <a:ext cx="5102415" cy="723275"/>
          </a:xfrm>
          <a:prstGeom prst="rect">
            <a:avLst/>
          </a:prstGeom>
          <a:noFill/>
        </p:spPr>
        <p:txBody>
          <a:bodyPr wrap="square">
            <a:spAutoFit/>
          </a:bodyPr>
          <a:lstStyle/>
          <a:p>
            <a:pPr algn="just">
              <a:spcAft>
                <a:spcPts val="0"/>
              </a:spcAft>
            </a:pPr>
            <a:r>
              <a:rPr lang="ru-RU" sz="1100" b="1" dirty="0">
                <a:solidFill>
                  <a:srgbClr val="7030A0"/>
                </a:solidFill>
                <a:effectLst/>
                <a:latin typeface="Times New Roman" panose="02020603050405020304" pitchFamily="18" charset="0"/>
                <a:ea typeface="Calibri" panose="020F0502020204030204" pitchFamily="34" charset="0"/>
              </a:rPr>
              <a:t>Бюджетная классификация </a:t>
            </a:r>
            <a:r>
              <a:rPr lang="ru-RU" sz="1100" b="1" dirty="0">
                <a:solidFill>
                  <a:srgbClr val="000000"/>
                </a:solidFill>
                <a:effectLst/>
                <a:latin typeface="Times New Roman" panose="02020603050405020304" pitchFamily="18" charset="0"/>
                <a:ea typeface="Calibri" panose="020F0502020204030204" pitchFamily="34" charset="0"/>
              </a:rPr>
              <a:t>– </a:t>
            </a:r>
            <a:r>
              <a:rPr lang="ru-RU" sz="1000" dirty="0">
                <a:solidFill>
                  <a:srgbClr val="000000"/>
                </a:solidFill>
                <a:effectLst/>
                <a:latin typeface="Times New Roman" panose="02020603050405020304" pitchFamily="18" charset="0"/>
                <a:ea typeface="Calibri" panose="020F0502020204030204" pitchFamily="34" charset="0"/>
              </a:rPr>
              <a:t>группировка доходов и расходов бюджетов всех уровней бюджетной системы Российской Федерации, а также источников финансирования дефицитов этих бюджетов, используемая для составления и исполнения бюджетов.</a:t>
            </a:r>
          </a:p>
        </p:txBody>
      </p:sp>
      <p:sp>
        <p:nvSpPr>
          <p:cNvPr id="12" name="TextBox 11">
            <a:extLst>
              <a:ext uri="{FF2B5EF4-FFF2-40B4-BE49-F238E27FC236}">
                <a16:creationId xmlns:a16="http://schemas.microsoft.com/office/drawing/2014/main" id="{933BDE28-1C02-1B6F-20BB-4B8330D8B7BA}"/>
              </a:ext>
            </a:extLst>
          </p:cNvPr>
          <p:cNvSpPr txBox="1"/>
          <p:nvPr/>
        </p:nvSpPr>
        <p:spPr>
          <a:xfrm>
            <a:off x="5595457" y="2570367"/>
            <a:ext cx="6480303" cy="430887"/>
          </a:xfrm>
          <a:prstGeom prst="rect">
            <a:avLst/>
          </a:prstGeom>
          <a:noFill/>
        </p:spPr>
        <p:txBody>
          <a:bodyPr wrap="square">
            <a:spAutoFit/>
          </a:bodyPr>
          <a:lstStyle/>
          <a:p>
            <a:pPr algn="just"/>
            <a:r>
              <a:rPr lang="ru-RU" sz="1100" b="1" dirty="0">
                <a:solidFill>
                  <a:srgbClr val="7030A0"/>
                </a:solidFill>
                <a:latin typeface="Times New Roman" panose="02020603050405020304" pitchFamily="18" charset="0"/>
                <a:ea typeface="Calibri" panose="020F0502020204030204" pitchFamily="34" charset="0"/>
              </a:rPr>
              <a:t>Бюджетные ассигнования </a:t>
            </a:r>
            <a:r>
              <a:rPr lang="ru-RU" sz="1100" b="1" dirty="0">
                <a:solidFill>
                  <a:srgbClr val="000000"/>
                </a:solidFill>
                <a:latin typeface="Times New Roman" panose="02020603050405020304" pitchFamily="18" charset="0"/>
                <a:ea typeface="Calibri" panose="020F0502020204030204" pitchFamily="34" charset="0"/>
              </a:rPr>
              <a:t>– </a:t>
            </a:r>
            <a:r>
              <a:rPr lang="ru-RU" sz="1000" dirty="0">
                <a:solidFill>
                  <a:srgbClr val="000000"/>
                </a:solidFill>
                <a:latin typeface="Times New Roman" panose="02020603050405020304" pitchFamily="18" charset="0"/>
                <a:ea typeface="Calibri" panose="020F0502020204030204" pitchFamily="34" charset="0"/>
              </a:rPr>
              <a:t>предельные объемы денежных средств, предусмотренных в соответствующем финансовом году для исполнения бюджетных обязательств. </a:t>
            </a:r>
          </a:p>
        </p:txBody>
      </p:sp>
      <p:pic>
        <p:nvPicPr>
          <p:cNvPr id="13" name="Рисунок 12">
            <a:extLst>
              <a:ext uri="{FF2B5EF4-FFF2-40B4-BE49-F238E27FC236}">
                <a16:creationId xmlns:a16="http://schemas.microsoft.com/office/drawing/2014/main" id="{9BEFEA90-F9CA-4918-FAB5-67A37FAB6E38}"/>
              </a:ext>
            </a:extLst>
          </p:cNvPr>
          <p:cNvPicPr>
            <a:picLocks noChangeAspect="1"/>
          </p:cNvPicPr>
          <p:nvPr/>
        </p:nvPicPr>
        <p:blipFill>
          <a:blip r:embed="rId6" cstate="print"/>
          <a:stretch>
            <a:fillRect/>
          </a:stretch>
        </p:blipFill>
        <p:spPr>
          <a:xfrm>
            <a:off x="5595457" y="3013784"/>
            <a:ext cx="2705100" cy="1685925"/>
          </a:xfrm>
          <a:prstGeom prst="rect">
            <a:avLst/>
          </a:prstGeom>
        </p:spPr>
      </p:pic>
      <p:sp>
        <p:nvSpPr>
          <p:cNvPr id="14" name="TextBox 13">
            <a:extLst>
              <a:ext uri="{FF2B5EF4-FFF2-40B4-BE49-F238E27FC236}">
                <a16:creationId xmlns:a16="http://schemas.microsoft.com/office/drawing/2014/main" id="{889CEB0B-3C70-6FE8-F068-BAB09A5EB2D3}"/>
              </a:ext>
            </a:extLst>
          </p:cNvPr>
          <p:cNvSpPr txBox="1"/>
          <p:nvPr/>
        </p:nvSpPr>
        <p:spPr>
          <a:xfrm>
            <a:off x="8330267" y="3097717"/>
            <a:ext cx="3705139" cy="87716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Публичные обязательства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это обязательства государственных органов и органов местного самоуправления перед физическим лицом, подлежащее исполнению в денежной форме в размере, установленном соответствующим законом или иным нормативным правовым актом.</a:t>
            </a:r>
          </a:p>
        </p:txBody>
      </p:sp>
      <p:pic>
        <p:nvPicPr>
          <p:cNvPr id="15" name="Рисунок 14">
            <a:extLst>
              <a:ext uri="{FF2B5EF4-FFF2-40B4-BE49-F238E27FC236}">
                <a16:creationId xmlns:a16="http://schemas.microsoft.com/office/drawing/2014/main" id="{C92E74F8-5492-280C-BF18-BCEB05147566}"/>
              </a:ext>
            </a:extLst>
          </p:cNvPr>
          <p:cNvPicPr>
            <a:picLocks noChangeAspect="1"/>
          </p:cNvPicPr>
          <p:nvPr/>
        </p:nvPicPr>
        <p:blipFill>
          <a:blip r:embed="rId7"/>
          <a:stretch>
            <a:fillRect/>
          </a:stretch>
        </p:blipFill>
        <p:spPr>
          <a:xfrm>
            <a:off x="8384447" y="3974880"/>
            <a:ext cx="1639966" cy="1085182"/>
          </a:xfrm>
          <a:prstGeom prst="rect">
            <a:avLst/>
          </a:prstGeom>
        </p:spPr>
      </p:pic>
      <p:sp>
        <p:nvSpPr>
          <p:cNvPr id="16" name="TextBox 15">
            <a:extLst>
              <a:ext uri="{FF2B5EF4-FFF2-40B4-BE49-F238E27FC236}">
                <a16:creationId xmlns:a16="http://schemas.microsoft.com/office/drawing/2014/main" id="{3087DF68-64D3-BE71-7BBF-C54988AD627A}"/>
              </a:ext>
            </a:extLst>
          </p:cNvPr>
          <p:cNvSpPr txBox="1"/>
          <p:nvPr/>
        </p:nvSpPr>
        <p:spPr>
          <a:xfrm>
            <a:off x="10058573" y="3927288"/>
            <a:ext cx="1887349" cy="118494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Муниципальный долг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обязательства, возникающие в связи с привлечением кредитов в кредитных организациях, получением бюджетных кредитов от других бюджетов.</a:t>
            </a:r>
          </a:p>
        </p:txBody>
      </p:sp>
      <p:sp>
        <p:nvSpPr>
          <p:cNvPr id="17" name="TextBox 16">
            <a:extLst>
              <a:ext uri="{FF2B5EF4-FFF2-40B4-BE49-F238E27FC236}">
                <a16:creationId xmlns:a16="http://schemas.microsoft.com/office/drawing/2014/main" id="{E4D360F5-C493-91C6-2112-63E430665ED9}"/>
              </a:ext>
            </a:extLst>
          </p:cNvPr>
          <p:cNvSpPr txBox="1"/>
          <p:nvPr/>
        </p:nvSpPr>
        <p:spPr>
          <a:xfrm>
            <a:off x="4711819" y="5130477"/>
            <a:ext cx="7323587" cy="140038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Текущий финансовый год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год, в котором осуществляется исполнение бюджета, составление и рассмотрение проекта на очередной финансовый год (очередной финансовый год и плановый период.</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Очередной финансовый год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год, следующий за текущим финансовым годом.</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mn-cs"/>
              </a:rPr>
              <a:t>Плановый период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два финансовых года, следующие за очередным финансовым годом.</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endParaRP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r>
              <a:rPr kumimoji="0" lang="ru-RU" sz="1100" b="1" i="0" u="none" strike="noStrike" kern="1200" cap="none" spc="0" normalizeH="0" baseline="0" noProof="0" dirty="0">
                <a:ln>
                  <a:noFill/>
                </a:ln>
                <a:solidFill>
                  <a:srgbClr val="652B91"/>
                </a:solidFill>
                <a:effectLst/>
                <a:uLnTx/>
                <a:uFillTx/>
                <a:latin typeface="Times New Roman" panose="02020603050405020304" pitchFamily="18" charset="0"/>
                <a:ea typeface="Calibri" panose="020F0502020204030204" pitchFamily="34" charset="0"/>
                <a:cs typeface="+mn-cs"/>
              </a:rPr>
              <a:t>Бюджетный кредит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rPr>
              <a:t>денежные средства, предоставляемые одним бюджетом другому бюджету или юридическому лицу на определенный срок на возвратной и платной основах.</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mn-cs"/>
              </a:rPr>
              <a:t>Бюджетные обязательства </a:t>
            </a:r>
            <a:r>
              <a:rPr kumimoji="0" lang="ru-RU" sz="1100" b="1"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расходные обязательства, подлежащие исполнению в соответствующем финансовом году.</a:t>
            </a:r>
          </a:p>
          <a:p>
            <a:pPr marL="0" marR="0" lvl="0" indent="0" algn="just" defTabSz="914400" rtl="0" eaLnBrk="1" fontAlgn="auto" latinLnBrk="0" hangingPunct="1">
              <a:lnSpc>
                <a:spcPct val="100000"/>
              </a:lnSpc>
              <a:spcBef>
                <a:spcPts val="0"/>
              </a:spcBef>
              <a:spcAft>
                <a:spcPts val="0"/>
              </a:spcAft>
              <a:buClrTx/>
              <a:buSzTx/>
              <a:buFont typeface="Arial" pitchFamily="34" charset="0"/>
              <a:buNone/>
              <a:tabLst/>
              <a:defRPr/>
            </a:pP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alibri" panose="020F0502020204030204" pitchFamily="34" charset="0"/>
              <a:cs typeface="+mn-cs"/>
            </a:endParaRPr>
          </a:p>
        </p:txBody>
      </p:sp>
    </p:spTree>
    <p:extLst>
      <p:ext uri="{BB962C8B-B14F-4D97-AF65-F5344CB8AC3E}">
        <p14:creationId xmlns:p14="http://schemas.microsoft.com/office/powerpoint/2010/main" val="2748183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F341116-B1A0-0182-67C8-6541FFBD5FDD}"/>
              </a:ext>
            </a:extLst>
          </p:cNvPr>
          <p:cNvPicPr>
            <a:picLocks noChangeAspect="1"/>
          </p:cNvPicPr>
          <p:nvPr/>
        </p:nvPicPr>
        <p:blipFill>
          <a:blip r:embed="rId2"/>
          <a:stretch>
            <a:fillRect/>
          </a:stretch>
        </p:blipFill>
        <p:spPr>
          <a:xfrm>
            <a:off x="0" y="0"/>
            <a:ext cx="12192000" cy="6857999"/>
          </a:xfrm>
          <a:prstGeom prst="rect">
            <a:avLst/>
          </a:prstGeom>
        </p:spPr>
      </p:pic>
      <p:pic>
        <p:nvPicPr>
          <p:cNvPr id="3" name="Picture 2" descr="Бюджет для граждан - Экономика и финансы - Администрация сельского  поселения Лямина">
            <a:extLst>
              <a:ext uri="{FF2B5EF4-FFF2-40B4-BE49-F238E27FC236}">
                <a16:creationId xmlns:a16="http://schemas.microsoft.com/office/drawing/2014/main" id="{66B4725C-BDFF-2491-5585-DCCDF81F310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0634" y="94432"/>
            <a:ext cx="4549861" cy="28054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Схема 3">
            <a:extLst>
              <a:ext uri="{FF2B5EF4-FFF2-40B4-BE49-F238E27FC236}">
                <a16:creationId xmlns:a16="http://schemas.microsoft.com/office/drawing/2014/main" id="{EC213B88-0E15-E722-9EC7-2D43F2D5951C}"/>
              </a:ext>
            </a:extLst>
          </p:cNvPr>
          <p:cNvGraphicFramePr/>
          <p:nvPr>
            <p:extLst>
              <p:ext uri="{D42A27DB-BD31-4B8C-83A1-F6EECF244321}">
                <p14:modId xmlns:p14="http://schemas.microsoft.com/office/powerpoint/2010/main" val="1683063714"/>
              </p:ext>
            </p:extLst>
          </p:nvPr>
        </p:nvGraphicFramePr>
        <p:xfrm>
          <a:off x="96124" y="2966184"/>
          <a:ext cx="5922860" cy="18141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extBox 4">
            <a:extLst>
              <a:ext uri="{FF2B5EF4-FFF2-40B4-BE49-F238E27FC236}">
                <a16:creationId xmlns:a16="http://schemas.microsoft.com/office/drawing/2014/main" id="{19CA6AF5-068B-5A5E-0859-FF15FAFB0DC4}"/>
              </a:ext>
            </a:extLst>
          </p:cNvPr>
          <p:cNvSpPr txBox="1"/>
          <p:nvPr/>
        </p:nvSpPr>
        <p:spPr>
          <a:xfrm>
            <a:off x="96124" y="4822177"/>
            <a:ext cx="7755971" cy="1785104"/>
          </a:xfrm>
          <a:prstGeom prst="rect">
            <a:avLst/>
          </a:prstGeom>
          <a:noFill/>
        </p:spPr>
        <p:txBody>
          <a:bodyPr wrap="square" rtlCol="0">
            <a:spAutoFit/>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При составлении, утверждении и исполнении бюджета органы власти должны исходить из необходимости минимизации размера дефицита бюджета.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Наличие дефицита бюджета не означает, что какие – либо из запланированных расходов не будут оплачены.</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Все принятые в бюджет обязательства должны быть исполнены, за счет поступивших доходов и источников погашения дефицита бюджета.</a:t>
            </a:r>
          </a:p>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 методам сбалансированности бюджета относятся:</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наращивание доходной базы;</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управление местными налогами;</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оптимизация расходов;</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построение эффективной системы бюджетного регулирования и оказания финансовой помощи из вышестоящих бюджетов;</a:t>
            </a:r>
          </a:p>
          <a:p>
            <a:pPr marL="171450" indent="-171450">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привлечение населения к решению вопросов местного значения.</a:t>
            </a:r>
          </a:p>
        </p:txBody>
      </p:sp>
      <p:sp>
        <p:nvSpPr>
          <p:cNvPr id="6" name="Прямоугольник 5">
            <a:extLst>
              <a:ext uri="{FF2B5EF4-FFF2-40B4-BE49-F238E27FC236}">
                <a16:creationId xmlns:a16="http://schemas.microsoft.com/office/drawing/2014/main" id="{2D48F5F8-7EF8-D7CE-73A3-8D6CBF075702}"/>
              </a:ext>
            </a:extLst>
          </p:cNvPr>
          <p:cNvSpPr/>
          <p:nvPr/>
        </p:nvSpPr>
        <p:spPr>
          <a:xfrm>
            <a:off x="5930782" y="77654"/>
            <a:ext cx="5922861" cy="452933"/>
          </a:xfrm>
          <a:prstGeom prst="rect">
            <a:avLst/>
          </a:prstGeom>
          <a:solidFill>
            <a:srgbClr val="66FF33">
              <a:alpha val="50000"/>
            </a:srgbClr>
          </a:solidFill>
          <a:ln>
            <a:noFill/>
          </a:ln>
          <a:scene3d>
            <a:camera prst="orthographicFront"/>
            <a:lightRig rig="threePt" dir="t"/>
          </a:scene3d>
          <a:sp3d>
            <a:bevelT w="165100" prst="coolSlant"/>
          </a:sp3d>
        </p:spPr>
        <p:style>
          <a:lnRef idx="0">
            <a:scrgbClr r="0" g="0" b="0"/>
          </a:lnRef>
          <a:fillRef idx="0">
            <a:scrgbClr r="0" g="0" b="0"/>
          </a:fillRef>
          <a:effectRef idx="0">
            <a:scrgbClr r="0" g="0" b="0"/>
          </a:effectRef>
          <a:fontRef idx="minor">
            <a:schemeClr val="lt1"/>
          </a:fontRef>
        </p:style>
        <p:txBody>
          <a:bodyPr rtlCol="0" anchor="ctr"/>
          <a:lstStyle/>
          <a:p>
            <a:pPr algn="ctr"/>
            <a:r>
              <a:rPr lang="ru-RU" sz="1100" b="1" dirty="0">
                <a:solidFill>
                  <a:srgbClr val="7030A0"/>
                </a:solidFill>
                <a:latin typeface="Times New Roman" panose="02020603050405020304" pitchFamily="18" charset="0"/>
                <a:cs typeface="Times New Roman" panose="02020603050405020304" pitchFamily="18" charset="0"/>
              </a:rPr>
              <a:t>Принципы бюджетной системы</a:t>
            </a:r>
          </a:p>
        </p:txBody>
      </p:sp>
      <p:graphicFrame>
        <p:nvGraphicFramePr>
          <p:cNvPr id="7" name="Схема 6">
            <a:extLst>
              <a:ext uri="{FF2B5EF4-FFF2-40B4-BE49-F238E27FC236}">
                <a16:creationId xmlns:a16="http://schemas.microsoft.com/office/drawing/2014/main" id="{F9525C25-DDDB-BD66-F3EB-16C68E7F7C3E}"/>
              </a:ext>
            </a:extLst>
          </p:cNvPr>
          <p:cNvGraphicFramePr/>
          <p:nvPr>
            <p:extLst>
              <p:ext uri="{D42A27DB-BD31-4B8C-83A1-F6EECF244321}">
                <p14:modId xmlns:p14="http://schemas.microsoft.com/office/powerpoint/2010/main" val="3713981151"/>
              </p:ext>
            </p:extLst>
          </p:nvPr>
        </p:nvGraphicFramePr>
        <p:xfrm>
          <a:off x="5846138" y="551524"/>
          <a:ext cx="6288247" cy="541866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213327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4ECBEC6-690A-D401-2D8D-7FDBAD4FF150}"/>
              </a:ext>
            </a:extLst>
          </p:cNvPr>
          <p:cNvPicPr>
            <a:picLocks noChangeAspect="1"/>
          </p:cNvPicPr>
          <p:nvPr/>
        </p:nvPicPr>
        <p:blipFill>
          <a:blip r:embed="rId2"/>
          <a:stretch>
            <a:fillRect/>
          </a:stretch>
        </p:blipFill>
        <p:spPr>
          <a:xfrm>
            <a:off x="0" y="-36934"/>
            <a:ext cx="12192000" cy="6894934"/>
          </a:xfrm>
          <a:prstGeom prst="rect">
            <a:avLst/>
          </a:prstGeom>
        </p:spPr>
      </p:pic>
      <p:sp>
        <p:nvSpPr>
          <p:cNvPr id="3" name="Прямоугольник: усеченные верхние углы 2">
            <a:extLst>
              <a:ext uri="{FF2B5EF4-FFF2-40B4-BE49-F238E27FC236}">
                <a16:creationId xmlns:a16="http://schemas.microsoft.com/office/drawing/2014/main" id="{95B0A03A-834D-5414-BFCD-8FBB3A974394}"/>
              </a:ext>
            </a:extLst>
          </p:cNvPr>
          <p:cNvSpPr/>
          <p:nvPr/>
        </p:nvSpPr>
        <p:spPr>
          <a:xfrm>
            <a:off x="3263317" y="0"/>
            <a:ext cx="4697836" cy="352337"/>
          </a:xfrm>
          <a:prstGeom prst="snip2SameRect">
            <a:avLst/>
          </a:prstGeom>
          <a:no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rgbClr val="6600FF"/>
                </a:solidFill>
                <a:latin typeface="Times New Roman" panose="02020603050405020304" pitchFamily="18" charset="0"/>
                <a:cs typeface="Times New Roman" panose="02020603050405020304" pitchFamily="18" charset="0"/>
              </a:rPr>
              <a:t>Бюджетный процесс</a:t>
            </a:r>
          </a:p>
        </p:txBody>
      </p:sp>
      <p:sp>
        <p:nvSpPr>
          <p:cNvPr id="4" name="TextBox 3">
            <a:extLst>
              <a:ext uri="{FF2B5EF4-FFF2-40B4-BE49-F238E27FC236}">
                <a16:creationId xmlns:a16="http://schemas.microsoft.com/office/drawing/2014/main" id="{C3F1C57B-CA7E-576B-AD25-0E1E8FD1A7FC}"/>
              </a:ext>
            </a:extLst>
          </p:cNvPr>
          <p:cNvSpPr txBox="1"/>
          <p:nvPr/>
        </p:nvSpPr>
        <p:spPr>
          <a:xfrm>
            <a:off x="94460" y="285226"/>
            <a:ext cx="11852561" cy="430887"/>
          </a:xfrm>
          <a:prstGeom prst="rect">
            <a:avLst/>
          </a:prstGeom>
          <a:noFill/>
        </p:spPr>
        <p:txBody>
          <a:bodyPr wrap="square" rtlCol="0">
            <a:spAutoFit/>
          </a:bodyPr>
          <a:lstStyle/>
          <a:p>
            <a:pPr algn="just"/>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Бюджетный процесс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 это деятельность органов государственной власти, органов местного самоуправления и иных участников бюджетного процесса по составлению и рассмотрению проектов бюджетов, утверждению и исполнению бюджетов, контролю за их исполнением, осуществлению бюджетного учета, внешней проверке, рассмотрению и утверждению бюджетной отчетности.</a:t>
            </a:r>
          </a:p>
        </p:txBody>
      </p:sp>
      <p:sp>
        <p:nvSpPr>
          <p:cNvPr id="5" name="TextBox 4">
            <a:extLst>
              <a:ext uri="{FF2B5EF4-FFF2-40B4-BE49-F238E27FC236}">
                <a16:creationId xmlns:a16="http://schemas.microsoft.com/office/drawing/2014/main" id="{2484EFA3-3CD2-F2C9-B206-70D7B97C8A11}"/>
              </a:ext>
            </a:extLst>
          </p:cNvPr>
          <p:cNvSpPr txBox="1"/>
          <p:nvPr/>
        </p:nvSpPr>
        <p:spPr>
          <a:xfrm>
            <a:off x="2535573" y="727920"/>
            <a:ext cx="6153324" cy="261610"/>
          </a:xfrm>
          <a:prstGeom prst="rect">
            <a:avLst/>
          </a:prstGeom>
          <a:noFill/>
        </p:spPr>
        <p:txBody>
          <a:bodyPr wrap="square">
            <a:spAutoFit/>
          </a:bodyPr>
          <a:lstStyle/>
          <a:p>
            <a:pPr algn="ctr"/>
            <a:r>
              <a:rPr lang="ru-RU" sz="1100" b="1" dirty="0">
                <a:solidFill>
                  <a:srgbClr val="6600FF"/>
                </a:solidFill>
                <a:latin typeface="Times New Roman" panose="02020603050405020304" pitchFamily="18" charset="0"/>
                <a:cs typeface="Times New Roman" panose="02020603050405020304" pitchFamily="18" charset="0"/>
              </a:rPr>
              <a:t>Участники бюджетного процесса</a:t>
            </a:r>
          </a:p>
        </p:txBody>
      </p:sp>
      <p:graphicFrame>
        <p:nvGraphicFramePr>
          <p:cNvPr id="6" name="Схема 5">
            <a:extLst>
              <a:ext uri="{FF2B5EF4-FFF2-40B4-BE49-F238E27FC236}">
                <a16:creationId xmlns:a16="http://schemas.microsoft.com/office/drawing/2014/main" id="{CE9DF406-313F-7B40-8B6B-070620A5CF8B}"/>
              </a:ext>
            </a:extLst>
          </p:cNvPr>
          <p:cNvGraphicFramePr/>
          <p:nvPr>
            <p:extLst>
              <p:ext uri="{D42A27DB-BD31-4B8C-83A1-F6EECF244321}">
                <p14:modId xmlns:p14="http://schemas.microsoft.com/office/powerpoint/2010/main" val="1484403710"/>
              </p:ext>
            </p:extLst>
          </p:nvPr>
        </p:nvGraphicFramePr>
        <p:xfrm>
          <a:off x="245463" y="1001337"/>
          <a:ext cx="5224160" cy="726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Схема 6">
            <a:extLst>
              <a:ext uri="{FF2B5EF4-FFF2-40B4-BE49-F238E27FC236}">
                <a16:creationId xmlns:a16="http://schemas.microsoft.com/office/drawing/2014/main" id="{832D93FF-84C5-9DD6-76EC-ACFA7EC4F6DE}"/>
              </a:ext>
            </a:extLst>
          </p:cNvPr>
          <p:cNvGraphicFramePr/>
          <p:nvPr>
            <p:extLst>
              <p:ext uri="{D42A27DB-BD31-4B8C-83A1-F6EECF244321}">
                <p14:modId xmlns:p14="http://schemas.microsoft.com/office/powerpoint/2010/main" val="1677186454"/>
              </p:ext>
            </p:extLst>
          </p:nvPr>
        </p:nvGraphicFramePr>
        <p:xfrm>
          <a:off x="245463" y="1811745"/>
          <a:ext cx="5136468" cy="7267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Схема 7">
            <a:extLst>
              <a:ext uri="{FF2B5EF4-FFF2-40B4-BE49-F238E27FC236}">
                <a16:creationId xmlns:a16="http://schemas.microsoft.com/office/drawing/2014/main" id="{BFD1F734-EFB7-5D9B-08B1-568873D475B9}"/>
              </a:ext>
            </a:extLst>
          </p:cNvPr>
          <p:cNvGraphicFramePr/>
          <p:nvPr>
            <p:extLst>
              <p:ext uri="{D42A27DB-BD31-4B8C-83A1-F6EECF244321}">
                <p14:modId xmlns:p14="http://schemas.microsoft.com/office/powerpoint/2010/main" val="2439253436"/>
              </p:ext>
            </p:extLst>
          </p:nvPr>
        </p:nvGraphicFramePr>
        <p:xfrm>
          <a:off x="248848" y="2598426"/>
          <a:ext cx="5224160" cy="95603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9" name="TextBox 8">
            <a:extLst>
              <a:ext uri="{FF2B5EF4-FFF2-40B4-BE49-F238E27FC236}">
                <a16:creationId xmlns:a16="http://schemas.microsoft.com/office/drawing/2014/main" id="{86F2339C-02BA-5091-FC74-F8EA7A8F8FB9}"/>
              </a:ext>
            </a:extLst>
          </p:cNvPr>
          <p:cNvSpPr txBox="1"/>
          <p:nvPr/>
        </p:nvSpPr>
        <p:spPr>
          <a:xfrm>
            <a:off x="5201759" y="1459715"/>
            <a:ext cx="6900953" cy="400110"/>
          </a:xfrm>
          <a:prstGeom prst="rect">
            <a:avLst/>
          </a:prstGeom>
          <a:noFill/>
        </p:spPr>
        <p:txBody>
          <a:bodyPr wrap="square" rtlCol="0">
            <a:spAutoFit/>
          </a:bodyPr>
          <a:lstStyle/>
          <a:p>
            <a:pPr algn="ctr"/>
            <a:r>
              <a:rPr lang="ru-RU" sz="1000" dirty="0">
                <a:effectLst/>
                <a:latin typeface="Times New Roman" panose="02020603050405020304" pitchFamily="18" charset="0"/>
                <a:ea typeface="Times New Roman" panose="02020603050405020304" pitchFamily="18" charset="0"/>
              </a:rPr>
              <a:t>Бюджетный процесс в Анучинском муниципальном округе регулируется решением Думы от 25.11.2020г № 119-НПА </a:t>
            </a:r>
          </a:p>
          <a:p>
            <a:pPr algn="ctr"/>
            <a:r>
              <a:rPr lang="ru-RU" sz="1000" dirty="0">
                <a:effectLst/>
                <a:latin typeface="Times New Roman" panose="02020603050405020304" pitchFamily="18" charset="0"/>
                <a:ea typeface="Times New Roman" panose="02020603050405020304" pitchFamily="18" charset="0"/>
              </a:rPr>
              <a:t>«Об утверждении Положения о бюджетном устройстве и бюджетном процессе</a:t>
            </a:r>
            <a:r>
              <a:rPr lang="ru-RU" sz="1000" dirty="0">
                <a:effectLst/>
                <a:latin typeface="Arial" panose="020B0604020202020204" pitchFamily="34"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в</a:t>
            </a:r>
            <a:r>
              <a:rPr lang="ru-RU" sz="1000" dirty="0">
                <a:effectLst/>
                <a:latin typeface="Arial" panose="020B0604020202020204" pitchFamily="34"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Анучинском муниципальном округе»</a:t>
            </a:r>
            <a:r>
              <a:rPr lang="ru-RU" sz="1000" dirty="0">
                <a:effectLst/>
                <a:latin typeface="Arial" panose="020B0604020202020204" pitchFamily="34" charset="0"/>
                <a:ea typeface="Times New Roman" panose="02020603050405020304" pitchFamily="18" charset="0"/>
              </a:rPr>
              <a:t>                </a:t>
            </a:r>
          </a:p>
        </p:txBody>
      </p:sp>
      <p:sp>
        <p:nvSpPr>
          <p:cNvPr id="10" name="TextBox 9">
            <a:extLst>
              <a:ext uri="{FF2B5EF4-FFF2-40B4-BE49-F238E27FC236}">
                <a16:creationId xmlns:a16="http://schemas.microsoft.com/office/drawing/2014/main" id="{5DDA619A-C4D1-95A1-64F5-21F299AC3F4A}"/>
              </a:ext>
            </a:extLst>
          </p:cNvPr>
          <p:cNvSpPr txBox="1"/>
          <p:nvPr/>
        </p:nvSpPr>
        <p:spPr>
          <a:xfrm>
            <a:off x="2645194" y="3543607"/>
            <a:ext cx="6153324" cy="261610"/>
          </a:xfrm>
          <a:prstGeom prst="rect">
            <a:avLst/>
          </a:prstGeom>
          <a:noFill/>
        </p:spPr>
        <p:txBody>
          <a:bodyPr wrap="square">
            <a:spAutoFit/>
          </a:bodyPr>
          <a:lstStyle/>
          <a:p>
            <a:pPr algn="ctr"/>
            <a:r>
              <a:rPr lang="ru-RU" sz="1100" b="1" dirty="0">
                <a:solidFill>
                  <a:srgbClr val="6600FF"/>
                </a:solidFill>
                <a:latin typeface="Times New Roman" panose="02020603050405020304" pitchFamily="18" charset="0"/>
                <a:cs typeface="Times New Roman" panose="02020603050405020304" pitchFamily="18" charset="0"/>
              </a:rPr>
              <a:t>Этапы бюджетного процесса</a:t>
            </a:r>
          </a:p>
        </p:txBody>
      </p:sp>
      <p:pic>
        <p:nvPicPr>
          <p:cNvPr id="11" name="Рисунок 10">
            <a:extLst>
              <a:ext uri="{FF2B5EF4-FFF2-40B4-BE49-F238E27FC236}">
                <a16:creationId xmlns:a16="http://schemas.microsoft.com/office/drawing/2014/main" id="{80613475-4A89-54AF-6647-1311304B33A9}"/>
              </a:ext>
            </a:extLst>
          </p:cNvPr>
          <p:cNvPicPr>
            <a:picLocks noChangeAspect="1"/>
          </p:cNvPicPr>
          <p:nvPr/>
        </p:nvPicPr>
        <p:blipFill>
          <a:blip r:embed="rId18"/>
          <a:stretch>
            <a:fillRect/>
          </a:stretch>
        </p:blipFill>
        <p:spPr>
          <a:xfrm>
            <a:off x="160369" y="5335263"/>
            <a:ext cx="1938696" cy="1170533"/>
          </a:xfrm>
          <a:prstGeom prst="rect">
            <a:avLst/>
          </a:prstGeom>
        </p:spPr>
      </p:pic>
      <p:sp>
        <p:nvSpPr>
          <p:cNvPr id="12" name="TextBox 11">
            <a:extLst>
              <a:ext uri="{FF2B5EF4-FFF2-40B4-BE49-F238E27FC236}">
                <a16:creationId xmlns:a16="http://schemas.microsoft.com/office/drawing/2014/main" id="{7C73FB7E-BB85-05BD-E8C6-3A7B16C9B35F}"/>
              </a:ext>
            </a:extLst>
          </p:cNvPr>
          <p:cNvSpPr txBox="1"/>
          <p:nvPr/>
        </p:nvSpPr>
        <p:spPr>
          <a:xfrm>
            <a:off x="113055" y="6505796"/>
            <a:ext cx="2130103" cy="246221"/>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Разработка и составление проекта</a:t>
            </a:r>
          </a:p>
        </p:txBody>
      </p:sp>
      <p:sp>
        <p:nvSpPr>
          <p:cNvPr id="13" name="Блок-схема: узел 12">
            <a:extLst>
              <a:ext uri="{FF2B5EF4-FFF2-40B4-BE49-F238E27FC236}">
                <a16:creationId xmlns:a16="http://schemas.microsoft.com/office/drawing/2014/main" id="{F1305CC1-6619-1ECF-8092-594FD4D8A78D}"/>
              </a:ext>
            </a:extLst>
          </p:cNvPr>
          <p:cNvSpPr/>
          <p:nvPr/>
        </p:nvSpPr>
        <p:spPr>
          <a:xfrm>
            <a:off x="1528053" y="4975760"/>
            <a:ext cx="454818" cy="43088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1</a:t>
            </a:r>
          </a:p>
        </p:txBody>
      </p:sp>
      <p:pic>
        <p:nvPicPr>
          <p:cNvPr id="14" name="Рисунок 13">
            <a:extLst>
              <a:ext uri="{FF2B5EF4-FFF2-40B4-BE49-F238E27FC236}">
                <a16:creationId xmlns:a16="http://schemas.microsoft.com/office/drawing/2014/main" id="{B40698AD-7BA2-AD2F-91AE-54E94B8E519A}"/>
              </a:ext>
            </a:extLst>
          </p:cNvPr>
          <p:cNvPicPr>
            <a:picLocks noChangeAspect="1"/>
          </p:cNvPicPr>
          <p:nvPr/>
        </p:nvPicPr>
        <p:blipFill>
          <a:blip r:embed="rId19" cstate="print"/>
          <a:stretch>
            <a:fillRect/>
          </a:stretch>
        </p:blipFill>
        <p:spPr>
          <a:xfrm>
            <a:off x="3783276" y="4750398"/>
            <a:ext cx="1828959" cy="1878911"/>
          </a:xfrm>
          <a:prstGeom prst="rect">
            <a:avLst/>
          </a:prstGeom>
        </p:spPr>
      </p:pic>
      <p:sp>
        <p:nvSpPr>
          <p:cNvPr id="15" name="TextBox 14">
            <a:extLst>
              <a:ext uri="{FF2B5EF4-FFF2-40B4-BE49-F238E27FC236}">
                <a16:creationId xmlns:a16="http://schemas.microsoft.com/office/drawing/2014/main" id="{0FCA2A4B-C476-4145-AFB2-CA2F80342B49}"/>
              </a:ext>
            </a:extLst>
          </p:cNvPr>
          <p:cNvSpPr txBox="1"/>
          <p:nvPr/>
        </p:nvSpPr>
        <p:spPr>
          <a:xfrm>
            <a:off x="3591753" y="5920529"/>
            <a:ext cx="2130103" cy="400110"/>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Рассмотрение и утверждение бюджета</a:t>
            </a:r>
          </a:p>
        </p:txBody>
      </p:sp>
      <p:sp>
        <p:nvSpPr>
          <p:cNvPr id="16" name="Блок-схема: узел 15">
            <a:extLst>
              <a:ext uri="{FF2B5EF4-FFF2-40B4-BE49-F238E27FC236}">
                <a16:creationId xmlns:a16="http://schemas.microsoft.com/office/drawing/2014/main" id="{E92D6ADE-CB50-1DA5-27BA-F5E5E38E1265}"/>
              </a:ext>
            </a:extLst>
          </p:cNvPr>
          <p:cNvSpPr/>
          <p:nvPr/>
        </p:nvSpPr>
        <p:spPr>
          <a:xfrm>
            <a:off x="5166370" y="4042804"/>
            <a:ext cx="454818" cy="47000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a:t>
            </a:r>
          </a:p>
        </p:txBody>
      </p:sp>
      <p:pic>
        <p:nvPicPr>
          <p:cNvPr id="17" name="Рисунок 16">
            <a:extLst>
              <a:ext uri="{FF2B5EF4-FFF2-40B4-BE49-F238E27FC236}">
                <a16:creationId xmlns:a16="http://schemas.microsoft.com/office/drawing/2014/main" id="{633A282B-DDEE-8ABC-850D-D97CFA0F06FA}"/>
              </a:ext>
            </a:extLst>
          </p:cNvPr>
          <p:cNvPicPr>
            <a:picLocks noChangeAspect="1"/>
          </p:cNvPicPr>
          <p:nvPr/>
        </p:nvPicPr>
        <p:blipFill rotWithShape="1">
          <a:blip r:embed="rId20" cstate="print"/>
          <a:srcRect b="33942"/>
          <a:stretch/>
        </p:blipFill>
        <p:spPr>
          <a:xfrm>
            <a:off x="7051829" y="3805217"/>
            <a:ext cx="1818647" cy="927875"/>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59C3F9E2-6573-EE57-0484-31B7909C00C4}"/>
              </a:ext>
            </a:extLst>
          </p:cNvPr>
          <p:cNvSpPr txBox="1"/>
          <p:nvPr/>
        </p:nvSpPr>
        <p:spPr>
          <a:xfrm>
            <a:off x="6896100" y="4852649"/>
            <a:ext cx="2130103" cy="246221"/>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Исполнение бюджета</a:t>
            </a:r>
          </a:p>
        </p:txBody>
      </p:sp>
      <p:sp>
        <p:nvSpPr>
          <p:cNvPr id="19" name="Блок-схема: узел 18">
            <a:extLst>
              <a:ext uri="{FF2B5EF4-FFF2-40B4-BE49-F238E27FC236}">
                <a16:creationId xmlns:a16="http://schemas.microsoft.com/office/drawing/2014/main" id="{77E23C47-5884-E989-1B99-66D029430A1A}"/>
              </a:ext>
            </a:extLst>
          </p:cNvPr>
          <p:cNvSpPr/>
          <p:nvPr/>
        </p:nvSpPr>
        <p:spPr>
          <a:xfrm>
            <a:off x="8234079" y="3102141"/>
            <a:ext cx="454818" cy="470006"/>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3</a:t>
            </a:r>
          </a:p>
        </p:txBody>
      </p:sp>
      <p:pic>
        <p:nvPicPr>
          <p:cNvPr id="20" name="Рисунок 19">
            <a:extLst>
              <a:ext uri="{FF2B5EF4-FFF2-40B4-BE49-F238E27FC236}">
                <a16:creationId xmlns:a16="http://schemas.microsoft.com/office/drawing/2014/main" id="{4FF39180-1165-31FC-156D-9D456030FE44}"/>
              </a:ext>
            </a:extLst>
          </p:cNvPr>
          <p:cNvPicPr>
            <a:picLocks noChangeAspect="1"/>
          </p:cNvPicPr>
          <p:nvPr/>
        </p:nvPicPr>
        <p:blipFill>
          <a:blip r:embed="rId21" cstate="print"/>
          <a:stretch>
            <a:fillRect/>
          </a:stretch>
        </p:blipFill>
        <p:spPr>
          <a:xfrm>
            <a:off x="9773662" y="2697343"/>
            <a:ext cx="1552814" cy="10357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TextBox 20">
            <a:extLst>
              <a:ext uri="{FF2B5EF4-FFF2-40B4-BE49-F238E27FC236}">
                <a16:creationId xmlns:a16="http://schemas.microsoft.com/office/drawing/2014/main" id="{0B9DED77-3D45-C5FD-A4B3-1DED562B7170}"/>
              </a:ext>
            </a:extLst>
          </p:cNvPr>
          <p:cNvSpPr txBox="1"/>
          <p:nvPr/>
        </p:nvSpPr>
        <p:spPr>
          <a:xfrm>
            <a:off x="9485017" y="3912616"/>
            <a:ext cx="2130103" cy="553998"/>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Контроль за исполнением бюджета и утверждение отчета об исполнении бюджета</a:t>
            </a:r>
          </a:p>
        </p:txBody>
      </p:sp>
      <p:sp>
        <p:nvSpPr>
          <p:cNvPr id="22" name="Блок-схема: узел 21">
            <a:extLst>
              <a:ext uri="{FF2B5EF4-FFF2-40B4-BE49-F238E27FC236}">
                <a16:creationId xmlns:a16="http://schemas.microsoft.com/office/drawing/2014/main" id="{F9115A5B-1A74-C657-5F2E-A6A67707A247}"/>
              </a:ext>
            </a:extLst>
          </p:cNvPr>
          <p:cNvSpPr/>
          <p:nvPr/>
        </p:nvSpPr>
        <p:spPr>
          <a:xfrm>
            <a:off x="10622485" y="2167538"/>
            <a:ext cx="454818" cy="430888"/>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4</a:t>
            </a:r>
          </a:p>
        </p:txBody>
      </p:sp>
    </p:spTree>
    <p:extLst>
      <p:ext uri="{BB962C8B-B14F-4D97-AF65-F5344CB8AC3E}">
        <p14:creationId xmlns:p14="http://schemas.microsoft.com/office/powerpoint/2010/main" val="2280655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149F314-3D1F-5A44-D967-BA7EC26AD0AD}"/>
              </a:ext>
            </a:extLst>
          </p:cNvPr>
          <p:cNvPicPr>
            <a:picLocks noChangeAspect="1"/>
          </p:cNvPicPr>
          <p:nvPr/>
        </p:nvPicPr>
        <p:blipFill>
          <a:blip r:embed="rId2"/>
          <a:stretch>
            <a:fillRect/>
          </a:stretch>
        </p:blipFill>
        <p:spPr>
          <a:xfrm>
            <a:off x="0" y="0"/>
            <a:ext cx="12192000" cy="6858000"/>
          </a:xfrm>
          <a:prstGeom prst="rect">
            <a:avLst/>
          </a:prstGeom>
        </p:spPr>
      </p:pic>
      <p:sp>
        <p:nvSpPr>
          <p:cNvPr id="3" name="Прямоугольник: скругленные углы 2">
            <a:extLst>
              <a:ext uri="{FF2B5EF4-FFF2-40B4-BE49-F238E27FC236}">
                <a16:creationId xmlns:a16="http://schemas.microsoft.com/office/drawing/2014/main" id="{8D11C5A0-CB8C-93E9-8EAF-2DB28654C583}"/>
              </a:ext>
            </a:extLst>
          </p:cNvPr>
          <p:cNvSpPr/>
          <p:nvPr/>
        </p:nvSpPr>
        <p:spPr>
          <a:xfrm>
            <a:off x="243281" y="216135"/>
            <a:ext cx="1585519" cy="914400"/>
          </a:xfrm>
          <a:prstGeom prst="roundRect">
            <a:avLst/>
          </a:prstGeom>
          <a:solidFill>
            <a:schemeClr val="accent6">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Составление проекта бюджета</a:t>
            </a:r>
          </a:p>
        </p:txBody>
      </p:sp>
      <p:sp>
        <p:nvSpPr>
          <p:cNvPr id="4" name="TextBox 3">
            <a:extLst>
              <a:ext uri="{FF2B5EF4-FFF2-40B4-BE49-F238E27FC236}">
                <a16:creationId xmlns:a16="http://schemas.microsoft.com/office/drawing/2014/main" id="{0D2150C9-5A34-1B1C-496F-95AB66AC57C0}"/>
              </a:ext>
            </a:extLst>
          </p:cNvPr>
          <p:cNvSpPr txBox="1"/>
          <p:nvPr/>
        </p:nvSpPr>
        <p:spPr>
          <a:xfrm>
            <a:off x="1930851" y="216135"/>
            <a:ext cx="10082184" cy="1323439"/>
          </a:xfrm>
          <a:prstGeom prst="rect">
            <a:avLst/>
          </a:prstGeom>
          <a:noFill/>
        </p:spPr>
        <p:txBody>
          <a:bodyPr wrap="square" rtlCol="0">
            <a:spAutoFit/>
          </a:bodyPr>
          <a:lstStyle/>
          <a:p>
            <a:pPr indent="342900" algn="just"/>
            <a:r>
              <a:rPr lang="ru-RU" sz="1000" dirty="0">
                <a:effectLst/>
                <a:latin typeface="Times New Roman" panose="02020603050405020304" pitchFamily="18" charset="0"/>
                <a:ea typeface="Times New Roman" panose="02020603050405020304" pitchFamily="18" charset="0"/>
              </a:rPr>
              <a:t>Составление проекта  бюджета округа осуществляется администрацией муниципального округа и начинается не позднее чем за шесть месяцев до начала очередного финансового года.</a:t>
            </a:r>
            <a:endParaRPr lang="ru-RU" sz="1000" dirty="0">
              <a:effectLst/>
              <a:latin typeface="Arial" panose="020B0604020202020204" pitchFamily="34" charset="0"/>
              <a:ea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Проект  бюджета округа составляется и утверждается сроком на три года - очередной финансовый год и плановый период.</a:t>
            </a:r>
            <a:endParaRPr lang="ru-RU" sz="1000" dirty="0">
              <a:effectLst/>
              <a:latin typeface="Arial" panose="020B0604020202020204" pitchFamily="34" charset="0"/>
              <a:ea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Порядок и сроки составления проекта  бюджета округа устанавливаются администрацией с соблюдением требований, устанавливаемых Бюджетным </a:t>
            </a:r>
            <a:r>
              <a:rPr lang="ru-RU" sz="1000" u="none" strike="noStrike" dirty="0">
                <a:solidFill>
                  <a:srgbClr val="0000FF"/>
                </a:solidFill>
                <a:effectLst/>
                <a:latin typeface="Times New Roman" panose="02020603050405020304" pitchFamily="18" charset="0"/>
                <a:ea typeface="Times New Roman" panose="02020603050405020304" pitchFamily="18" charset="0"/>
                <a:hlinkClick r:id="rId3" tooltip="&quot;Бюджетный кодекс Российской Федерации&quot; от 31.07.1998 N 145-ФЗ (ред. от 28.12.2013, с изм. от 03.02.2014) (с изм. и доп., вступ. в силу с 01.01.2014){КонсультантПлюс}"/>
              </a:rPr>
              <a:t>кодексом</a:t>
            </a:r>
            <a:r>
              <a:rPr lang="ru-RU" sz="1000" dirty="0">
                <a:effectLst/>
                <a:latin typeface="Times New Roman" panose="02020603050405020304" pitchFamily="18" charset="0"/>
                <a:ea typeface="Times New Roman" panose="02020603050405020304" pitchFamily="18" charset="0"/>
              </a:rPr>
              <a:t> Российской Федерации и положением о бюджетном устройстве и бюджетном процессе в Анучинском муниципальном округе.</a:t>
            </a:r>
          </a:p>
          <a:p>
            <a:pPr indent="342900" algn="just"/>
            <a:r>
              <a:rPr lang="ru-RU" sz="1000" dirty="0">
                <a:latin typeface="Times New Roman" panose="02020603050405020304" pitchFamily="18" charset="0"/>
                <a:ea typeface="Times New Roman" panose="02020603050405020304" pitchFamily="18" charset="0"/>
              </a:rPr>
              <a:t>Составляется прогноз социально – экономического развития, определяются основные характеристики бюджета, основные направления бюджетной и налоговой политики, разрабатываются проекты муниципальных программ.</a:t>
            </a:r>
            <a:endParaRPr lang="ru-RU" sz="1000" dirty="0">
              <a:effectLst/>
              <a:latin typeface="Arial" panose="020B0604020202020204" pitchFamily="34" charset="0"/>
              <a:ea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Непосредственное составление проекта  бюджета округа осуществляется финансово-экономическим управлением администрации Анучинского муниципального округа.</a:t>
            </a:r>
            <a:endParaRPr lang="ru-RU" sz="1000" dirty="0">
              <a:effectLst/>
              <a:latin typeface="Arial" panose="020B0604020202020204" pitchFamily="34" charset="0"/>
              <a:ea typeface="Times New Roman" panose="02020603050405020304" pitchFamily="18" charset="0"/>
            </a:endParaRPr>
          </a:p>
        </p:txBody>
      </p:sp>
      <p:sp>
        <p:nvSpPr>
          <p:cNvPr id="5" name="Стрелка: влево-вправо 4">
            <a:extLst>
              <a:ext uri="{FF2B5EF4-FFF2-40B4-BE49-F238E27FC236}">
                <a16:creationId xmlns:a16="http://schemas.microsoft.com/office/drawing/2014/main" id="{DEC95395-977C-C0A5-77BC-B791AC70DCFA}"/>
              </a:ext>
            </a:extLst>
          </p:cNvPr>
          <p:cNvSpPr/>
          <p:nvPr/>
        </p:nvSpPr>
        <p:spPr>
          <a:xfrm>
            <a:off x="1989574" y="1458481"/>
            <a:ext cx="7843707" cy="484632"/>
          </a:xfrm>
          <a:prstGeom prst="leftRightArrow">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                                                   </a:t>
            </a:r>
            <a:r>
              <a:rPr kumimoji="0" lang="ru-RU" sz="11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Составление проекта  бюджета округа основывается на:</a:t>
            </a:r>
          </a:p>
        </p:txBody>
      </p:sp>
      <p:sp>
        <p:nvSpPr>
          <p:cNvPr id="16" name="Прямоугольник: загнутый угол 15">
            <a:extLst>
              <a:ext uri="{FF2B5EF4-FFF2-40B4-BE49-F238E27FC236}">
                <a16:creationId xmlns:a16="http://schemas.microsoft.com/office/drawing/2014/main" id="{957F34D4-3558-449A-6244-BE0186305A7D}"/>
              </a:ext>
            </a:extLst>
          </p:cNvPr>
          <p:cNvSpPr/>
          <p:nvPr/>
        </p:nvSpPr>
        <p:spPr>
          <a:xfrm>
            <a:off x="543254" y="2211459"/>
            <a:ext cx="1591195" cy="2703429"/>
          </a:xfrm>
          <a:prstGeom prst="foldedCorner">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7" name="Рисунок 16">
            <a:extLst>
              <a:ext uri="{FF2B5EF4-FFF2-40B4-BE49-F238E27FC236}">
                <a16:creationId xmlns:a16="http://schemas.microsoft.com/office/drawing/2014/main" id="{A3D33AF2-0701-213C-B478-18BE199866B3}"/>
              </a:ext>
            </a:extLst>
          </p:cNvPr>
          <p:cNvPicPr>
            <a:picLocks noChangeAspect="1"/>
          </p:cNvPicPr>
          <p:nvPr/>
        </p:nvPicPr>
        <p:blipFill>
          <a:blip r:embed="rId4"/>
          <a:stretch>
            <a:fillRect/>
          </a:stretch>
        </p:blipFill>
        <p:spPr>
          <a:xfrm>
            <a:off x="541994" y="2225397"/>
            <a:ext cx="1585519" cy="1064548"/>
          </a:xfrm>
          <a:prstGeom prst="rect">
            <a:avLst/>
          </a:prstGeom>
        </p:spPr>
      </p:pic>
      <p:sp>
        <p:nvSpPr>
          <p:cNvPr id="19" name="TextBox 18">
            <a:extLst>
              <a:ext uri="{FF2B5EF4-FFF2-40B4-BE49-F238E27FC236}">
                <a16:creationId xmlns:a16="http://schemas.microsoft.com/office/drawing/2014/main" id="{D4B7E329-4E9E-634B-F9F5-AD9BD7ABA648}"/>
              </a:ext>
            </a:extLst>
          </p:cNvPr>
          <p:cNvSpPr txBox="1"/>
          <p:nvPr/>
        </p:nvSpPr>
        <p:spPr>
          <a:xfrm>
            <a:off x="458071" y="3590633"/>
            <a:ext cx="1759043" cy="861774"/>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Положениях послания Президента Российской Федерации Федеральному собранию Российской Федерации</a:t>
            </a:r>
          </a:p>
        </p:txBody>
      </p:sp>
      <p:sp>
        <p:nvSpPr>
          <p:cNvPr id="20" name="Прямоугольник: загнутый угол 19">
            <a:extLst>
              <a:ext uri="{FF2B5EF4-FFF2-40B4-BE49-F238E27FC236}">
                <a16:creationId xmlns:a16="http://schemas.microsoft.com/office/drawing/2014/main" id="{F3FD682A-47A0-FBFE-5816-5B974C0D88CE}"/>
              </a:ext>
            </a:extLst>
          </p:cNvPr>
          <p:cNvSpPr/>
          <p:nvPr/>
        </p:nvSpPr>
        <p:spPr>
          <a:xfrm>
            <a:off x="3238217" y="2211459"/>
            <a:ext cx="1435149" cy="2703429"/>
          </a:xfrm>
          <a:prstGeom prst="foldedCorner">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1" name="Рисунок 20">
            <a:extLst>
              <a:ext uri="{FF2B5EF4-FFF2-40B4-BE49-F238E27FC236}">
                <a16:creationId xmlns:a16="http://schemas.microsoft.com/office/drawing/2014/main" id="{8BA3551C-252E-EEF2-50B2-EFC3457D68D2}"/>
              </a:ext>
            </a:extLst>
          </p:cNvPr>
          <p:cNvPicPr>
            <a:picLocks noChangeAspect="1"/>
          </p:cNvPicPr>
          <p:nvPr/>
        </p:nvPicPr>
        <p:blipFill>
          <a:blip r:embed="rId5"/>
          <a:stretch>
            <a:fillRect/>
          </a:stretch>
        </p:blipFill>
        <p:spPr>
          <a:xfrm>
            <a:off x="3238217" y="2211459"/>
            <a:ext cx="1435149" cy="1015515"/>
          </a:xfrm>
          <a:prstGeom prst="rect">
            <a:avLst/>
          </a:prstGeom>
        </p:spPr>
      </p:pic>
      <p:sp>
        <p:nvSpPr>
          <p:cNvPr id="23" name="TextBox 22">
            <a:extLst>
              <a:ext uri="{FF2B5EF4-FFF2-40B4-BE49-F238E27FC236}">
                <a16:creationId xmlns:a16="http://schemas.microsoft.com/office/drawing/2014/main" id="{BA9B6917-3403-2520-AC18-B481421C66A0}"/>
              </a:ext>
            </a:extLst>
          </p:cNvPr>
          <p:cNvSpPr txBox="1"/>
          <p:nvPr/>
        </p:nvSpPr>
        <p:spPr>
          <a:xfrm>
            <a:off x="3282937" y="3350343"/>
            <a:ext cx="1342871" cy="861774"/>
          </a:xfrm>
          <a:prstGeom prst="rect">
            <a:avLst/>
          </a:prstGeom>
          <a:noFill/>
        </p:spPr>
        <p:txBody>
          <a:bodyPr wrap="square">
            <a:spAutoFit/>
          </a:bodyPr>
          <a:lstStyle/>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Основных параметрах прогноза социально – экономического развития</a:t>
            </a:r>
          </a:p>
        </p:txBody>
      </p:sp>
      <p:sp>
        <p:nvSpPr>
          <p:cNvPr id="25" name="Прямоугольник: загнутый угол 24">
            <a:extLst>
              <a:ext uri="{FF2B5EF4-FFF2-40B4-BE49-F238E27FC236}">
                <a16:creationId xmlns:a16="http://schemas.microsoft.com/office/drawing/2014/main" id="{40BE1F00-7C5F-FE2A-3C5E-CEA89E26812B}"/>
              </a:ext>
            </a:extLst>
          </p:cNvPr>
          <p:cNvSpPr/>
          <p:nvPr/>
        </p:nvSpPr>
        <p:spPr>
          <a:xfrm>
            <a:off x="4976894" y="3429001"/>
            <a:ext cx="1435149" cy="2769466"/>
          </a:xfrm>
          <a:prstGeom prst="foldedCorner">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Основных</a:t>
            </a:r>
            <a:r>
              <a:rPr lang="ru-RU"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направлениях бюджетной и налоговой политики</a:t>
            </a:r>
          </a:p>
        </p:txBody>
      </p:sp>
      <p:pic>
        <p:nvPicPr>
          <p:cNvPr id="26" name="Рисунок 25">
            <a:extLst>
              <a:ext uri="{FF2B5EF4-FFF2-40B4-BE49-F238E27FC236}">
                <a16:creationId xmlns:a16="http://schemas.microsoft.com/office/drawing/2014/main" id="{83244C76-71ED-89FD-6E87-DF63EF73C07B}"/>
              </a:ext>
            </a:extLst>
          </p:cNvPr>
          <p:cNvPicPr>
            <a:picLocks noChangeAspect="1"/>
          </p:cNvPicPr>
          <p:nvPr/>
        </p:nvPicPr>
        <p:blipFill>
          <a:blip r:embed="rId6"/>
          <a:stretch>
            <a:fillRect/>
          </a:stretch>
        </p:blipFill>
        <p:spPr>
          <a:xfrm>
            <a:off x="4976894" y="3428999"/>
            <a:ext cx="1435149" cy="1042514"/>
          </a:xfrm>
          <a:prstGeom prst="rect">
            <a:avLst/>
          </a:prstGeom>
        </p:spPr>
      </p:pic>
      <p:sp>
        <p:nvSpPr>
          <p:cNvPr id="27" name="Прямоугольник: загнутый угол 26">
            <a:extLst>
              <a:ext uri="{FF2B5EF4-FFF2-40B4-BE49-F238E27FC236}">
                <a16:creationId xmlns:a16="http://schemas.microsoft.com/office/drawing/2014/main" id="{AA0EC97A-70F9-5913-C4D2-9F9570690596}"/>
              </a:ext>
            </a:extLst>
          </p:cNvPr>
          <p:cNvSpPr/>
          <p:nvPr/>
        </p:nvSpPr>
        <p:spPr>
          <a:xfrm>
            <a:off x="9474729" y="2148609"/>
            <a:ext cx="1435149" cy="2951897"/>
          </a:xfrm>
          <a:prstGeom prst="foldedCorner">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Бюджетном прогнозе (проекте бюджетного прогноза, проекте изменений бюджетного прогноза) на долгосрочный период</a:t>
            </a:r>
          </a:p>
        </p:txBody>
      </p:sp>
      <p:pic>
        <p:nvPicPr>
          <p:cNvPr id="28" name="Рисунок 27">
            <a:extLst>
              <a:ext uri="{FF2B5EF4-FFF2-40B4-BE49-F238E27FC236}">
                <a16:creationId xmlns:a16="http://schemas.microsoft.com/office/drawing/2014/main" id="{4666EAA8-76C8-518E-AE94-96142E9E81D3}"/>
              </a:ext>
            </a:extLst>
          </p:cNvPr>
          <p:cNvPicPr>
            <a:picLocks noChangeAspect="1"/>
          </p:cNvPicPr>
          <p:nvPr/>
        </p:nvPicPr>
        <p:blipFill>
          <a:blip r:embed="rId7"/>
          <a:stretch>
            <a:fillRect/>
          </a:stretch>
        </p:blipFill>
        <p:spPr>
          <a:xfrm>
            <a:off x="9602702" y="2172870"/>
            <a:ext cx="1197226" cy="1297979"/>
          </a:xfrm>
          <a:prstGeom prst="rect">
            <a:avLst/>
          </a:prstGeom>
        </p:spPr>
      </p:pic>
      <p:sp>
        <p:nvSpPr>
          <p:cNvPr id="6" name="Прямоугольник: загнутый угол 5">
            <a:extLst>
              <a:ext uri="{FF2B5EF4-FFF2-40B4-BE49-F238E27FC236}">
                <a16:creationId xmlns:a16="http://schemas.microsoft.com/office/drawing/2014/main" id="{EC4B67ED-149A-52D5-7810-8AF9D8DC5E52}"/>
              </a:ext>
            </a:extLst>
          </p:cNvPr>
          <p:cNvSpPr/>
          <p:nvPr/>
        </p:nvSpPr>
        <p:spPr>
          <a:xfrm>
            <a:off x="6971943" y="1965610"/>
            <a:ext cx="1435149" cy="2769466"/>
          </a:xfrm>
          <a:prstGeom prst="foldedCorner">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p>
            <a:pPr lvl="0"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Муниципальных программах</a:t>
            </a:r>
          </a:p>
        </p:txBody>
      </p:sp>
      <p:pic>
        <p:nvPicPr>
          <p:cNvPr id="7" name="Рисунок 6">
            <a:extLst>
              <a:ext uri="{FF2B5EF4-FFF2-40B4-BE49-F238E27FC236}">
                <a16:creationId xmlns:a16="http://schemas.microsoft.com/office/drawing/2014/main" id="{DBA03BE3-40C4-CA33-DCB8-6D029BC51E3F}"/>
              </a:ext>
            </a:extLst>
          </p:cNvPr>
          <p:cNvPicPr>
            <a:picLocks noChangeAspect="1"/>
          </p:cNvPicPr>
          <p:nvPr/>
        </p:nvPicPr>
        <p:blipFill>
          <a:blip r:embed="rId8"/>
          <a:stretch>
            <a:fillRect/>
          </a:stretch>
        </p:blipFill>
        <p:spPr>
          <a:xfrm>
            <a:off x="6971943" y="1943113"/>
            <a:ext cx="1435149" cy="1185039"/>
          </a:xfrm>
          <a:prstGeom prst="rect">
            <a:avLst/>
          </a:prstGeom>
        </p:spPr>
      </p:pic>
    </p:spTree>
    <p:extLst>
      <p:ext uri="{BB962C8B-B14F-4D97-AF65-F5344CB8AC3E}">
        <p14:creationId xmlns:p14="http://schemas.microsoft.com/office/powerpoint/2010/main" val="2865963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52B712C-8D2B-034F-8884-5E29263CDE3B}"/>
              </a:ext>
            </a:extLst>
          </p:cNvPr>
          <p:cNvPicPr>
            <a:picLocks noChangeAspect="1"/>
          </p:cNvPicPr>
          <p:nvPr/>
        </p:nvPicPr>
        <p:blipFill>
          <a:blip r:embed="rId2"/>
          <a:stretch>
            <a:fillRect/>
          </a:stretch>
        </p:blipFill>
        <p:spPr>
          <a:xfrm>
            <a:off x="0" y="-36934"/>
            <a:ext cx="12192000" cy="6894934"/>
          </a:xfrm>
          <a:prstGeom prst="rect">
            <a:avLst/>
          </a:prstGeom>
        </p:spPr>
      </p:pic>
      <p:sp>
        <p:nvSpPr>
          <p:cNvPr id="3" name="Прямоугольник: усеченные верхние углы 2">
            <a:extLst>
              <a:ext uri="{FF2B5EF4-FFF2-40B4-BE49-F238E27FC236}">
                <a16:creationId xmlns:a16="http://schemas.microsoft.com/office/drawing/2014/main" id="{8E36245D-2BA1-73E7-F220-48D2A87C3686}"/>
              </a:ext>
            </a:extLst>
          </p:cNvPr>
          <p:cNvSpPr/>
          <p:nvPr/>
        </p:nvSpPr>
        <p:spPr>
          <a:xfrm>
            <a:off x="276835" y="57863"/>
            <a:ext cx="4697836" cy="444616"/>
          </a:xfrm>
          <a:prstGeom prst="snip2SameRect">
            <a:avLst/>
          </a:prstGeom>
          <a:solidFill>
            <a:srgbClr val="00FFFF">
              <a:alpha val="50000"/>
            </a:srgbClr>
          </a:solidFill>
          <a:ln>
            <a:noFill/>
          </a:ln>
          <a:scene3d>
            <a:camera prst="orthographicFront"/>
            <a:lightRig rig="threePt" dir="t"/>
          </a:scene3d>
          <a:sp3d>
            <a:bevelT w="114300" prst="artDeco"/>
          </a:sp3d>
        </p:spPr>
        <p:style>
          <a:lnRef idx="0">
            <a:scrgbClr r="0" g="0" b="0"/>
          </a:lnRef>
          <a:fillRef idx="0">
            <a:scrgbClr r="0" g="0" b="0"/>
          </a:fillRef>
          <a:effectRef idx="0">
            <a:scrgbClr r="0" g="0" b="0"/>
          </a:effectRef>
          <a:fontRef idx="minor">
            <a:schemeClr val="lt1"/>
          </a:fontRef>
        </p:style>
        <p:txBody>
          <a:bodyPr rtlCol="0" anchor="ctr"/>
          <a:lstStyle/>
          <a:p>
            <a:pPr algn="ctr"/>
            <a:r>
              <a:rPr lang="ru-RU" sz="1200" b="1" dirty="0">
                <a:solidFill>
                  <a:schemeClr val="tx1">
                    <a:lumMod val="95000"/>
                    <a:lumOff val="5000"/>
                  </a:schemeClr>
                </a:solidFill>
                <a:latin typeface="Times New Roman" panose="02020603050405020304" pitchFamily="18" charset="0"/>
                <a:cs typeface="Times New Roman" panose="02020603050405020304" pitchFamily="18" charset="0"/>
              </a:rPr>
              <a:t>Гражданин и его участие в бюджетном процессе</a:t>
            </a:r>
          </a:p>
        </p:txBody>
      </p:sp>
      <p:sp>
        <p:nvSpPr>
          <p:cNvPr id="4" name="Прямоугольник: скругленные углы 3">
            <a:extLst>
              <a:ext uri="{FF2B5EF4-FFF2-40B4-BE49-F238E27FC236}">
                <a16:creationId xmlns:a16="http://schemas.microsoft.com/office/drawing/2014/main" id="{02506AE2-5DE2-746C-37C9-E4BE5A93DDA5}"/>
              </a:ext>
            </a:extLst>
          </p:cNvPr>
          <p:cNvSpPr/>
          <p:nvPr/>
        </p:nvSpPr>
        <p:spPr>
          <a:xfrm>
            <a:off x="402670" y="538453"/>
            <a:ext cx="4446166" cy="601559"/>
          </a:xfrm>
          <a:prstGeom prst="roundRect">
            <a:avLst/>
          </a:prstGeom>
          <a:solidFill>
            <a:schemeClr val="accent2">
              <a:lumMod val="40000"/>
              <a:lumOff val="60000"/>
            </a:schemeClr>
          </a:solidFill>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000" dirty="0">
                <a:latin typeface="Times New Roman" panose="02020603050405020304" pitchFamily="18" charset="0"/>
                <a:cs typeface="Times New Roman" panose="02020603050405020304" pitchFamily="18" charset="0"/>
              </a:rPr>
              <a:t>Принимает участие в формировании доходной части бюджета как налогоплательщик</a:t>
            </a:r>
          </a:p>
        </p:txBody>
      </p:sp>
      <p:pic>
        <p:nvPicPr>
          <p:cNvPr id="5" name="Рисунок 4">
            <a:extLst>
              <a:ext uri="{FF2B5EF4-FFF2-40B4-BE49-F238E27FC236}">
                <a16:creationId xmlns:a16="http://schemas.microsoft.com/office/drawing/2014/main" id="{3A7AB397-977F-F637-61A1-D37D1557CE6C}"/>
              </a:ext>
            </a:extLst>
          </p:cNvPr>
          <p:cNvPicPr>
            <a:picLocks noChangeAspect="1"/>
          </p:cNvPicPr>
          <p:nvPr/>
        </p:nvPicPr>
        <p:blipFill>
          <a:blip r:embed="rId3" cstate="print"/>
          <a:stretch>
            <a:fillRect/>
          </a:stretch>
        </p:blipFill>
        <p:spPr>
          <a:xfrm>
            <a:off x="402670" y="1263542"/>
            <a:ext cx="962101" cy="641714"/>
          </a:xfrm>
          <a:prstGeom prst="rect">
            <a:avLst/>
          </a:prstGeom>
        </p:spPr>
      </p:pic>
      <p:sp>
        <p:nvSpPr>
          <p:cNvPr id="6" name="TextBox 5">
            <a:extLst>
              <a:ext uri="{FF2B5EF4-FFF2-40B4-BE49-F238E27FC236}">
                <a16:creationId xmlns:a16="http://schemas.microsoft.com/office/drawing/2014/main" id="{89968C31-382C-FD39-0A93-657F2CCC48C2}"/>
              </a:ext>
            </a:extLst>
          </p:cNvPr>
          <p:cNvSpPr txBox="1"/>
          <p:nvPr/>
        </p:nvSpPr>
        <p:spPr>
          <a:xfrm>
            <a:off x="1595264" y="1263542"/>
            <a:ext cx="2238506" cy="400110"/>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НДФЛ, налог на имущество физических лиц, земельный налог.</a:t>
            </a:r>
          </a:p>
        </p:txBody>
      </p:sp>
      <p:pic>
        <p:nvPicPr>
          <p:cNvPr id="7" name="Рисунок 6">
            <a:extLst>
              <a:ext uri="{FF2B5EF4-FFF2-40B4-BE49-F238E27FC236}">
                <a16:creationId xmlns:a16="http://schemas.microsoft.com/office/drawing/2014/main" id="{148D2C59-3415-1E63-B99D-7B14EACBB897}"/>
              </a:ext>
            </a:extLst>
          </p:cNvPr>
          <p:cNvPicPr>
            <a:picLocks noChangeAspect="1"/>
          </p:cNvPicPr>
          <p:nvPr/>
        </p:nvPicPr>
        <p:blipFill>
          <a:blip r:embed="rId4" cstate="print"/>
          <a:stretch>
            <a:fillRect/>
          </a:stretch>
        </p:blipFill>
        <p:spPr>
          <a:xfrm>
            <a:off x="3919450" y="1263542"/>
            <a:ext cx="929386" cy="618464"/>
          </a:xfrm>
          <a:prstGeom prst="rect">
            <a:avLst/>
          </a:prstGeom>
        </p:spPr>
      </p:pic>
      <p:sp>
        <p:nvSpPr>
          <p:cNvPr id="8" name="Прямоугольник: скругленные углы 7">
            <a:extLst>
              <a:ext uri="{FF2B5EF4-FFF2-40B4-BE49-F238E27FC236}">
                <a16:creationId xmlns:a16="http://schemas.microsoft.com/office/drawing/2014/main" id="{73C40955-B55C-209E-31EF-81D65C2D63A9}"/>
              </a:ext>
            </a:extLst>
          </p:cNvPr>
          <p:cNvSpPr/>
          <p:nvPr/>
        </p:nvSpPr>
        <p:spPr>
          <a:xfrm>
            <a:off x="586149" y="2028786"/>
            <a:ext cx="4256736" cy="364868"/>
          </a:xfrm>
          <a:prstGeom prst="roundRect">
            <a:avLst/>
          </a:prstGeom>
          <a:solidFill>
            <a:schemeClr val="accent2">
              <a:lumMod val="40000"/>
              <a:lumOff val="60000"/>
            </a:schemeClr>
          </a:solidFill>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000" dirty="0">
                <a:latin typeface="Times New Roman" panose="02020603050405020304" pitchFamily="18" charset="0"/>
                <a:cs typeface="Times New Roman" panose="02020603050405020304" pitchFamily="18" charset="0"/>
              </a:rPr>
              <a:t>Получатель услуг за счет средств бюджета</a:t>
            </a:r>
          </a:p>
        </p:txBody>
      </p:sp>
      <p:pic>
        <p:nvPicPr>
          <p:cNvPr id="9" name="Рисунок 8">
            <a:extLst>
              <a:ext uri="{FF2B5EF4-FFF2-40B4-BE49-F238E27FC236}">
                <a16:creationId xmlns:a16="http://schemas.microsoft.com/office/drawing/2014/main" id="{F6DF9A16-E033-7C94-3A84-1DD4119FE13D}"/>
              </a:ext>
            </a:extLst>
          </p:cNvPr>
          <p:cNvPicPr>
            <a:picLocks noChangeAspect="1"/>
          </p:cNvPicPr>
          <p:nvPr/>
        </p:nvPicPr>
        <p:blipFill>
          <a:blip r:embed="rId5" cstate="print"/>
          <a:stretch>
            <a:fillRect/>
          </a:stretch>
        </p:blipFill>
        <p:spPr>
          <a:xfrm>
            <a:off x="127176" y="2540434"/>
            <a:ext cx="1237595" cy="2200847"/>
          </a:xfrm>
          <a:prstGeom prst="rect">
            <a:avLst/>
          </a:prstGeom>
        </p:spPr>
      </p:pic>
      <p:sp>
        <p:nvSpPr>
          <p:cNvPr id="10" name="TextBox 9">
            <a:extLst>
              <a:ext uri="{FF2B5EF4-FFF2-40B4-BE49-F238E27FC236}">
                <a16:creationId xmlns:a16="http://schemas.microsoft.com/office/drawing/2014/main" id="{7179F893-F46B-252F-5A06-1101841C7CBE}"/>
              </a:ext>
            </a:extLst>
          </p:cNvPr>
          <p:cNvSpPr txBox="1"/>
          <p:nvPr/>
        </p:nvSpPr>
        <p:spPr>
          <a:xfrm>
            <a:off x="1364771" y="2618410"/>
            <a:ext cx="3398385" cy="553998"/>
          </a:xfrm>
          <a:prstGeom prst="rect">
            <a:avLst/>
          </a:prstGeom>
          <a:noFill/>
        </p:spPr>
        <p:txBody>
          <a:bodyPr wrap="square" rtlCol="0">
            <a:spAutoFit/>
          </a:bodyPr>
          <a:lstStyle/>
          <a:p>
            <a:pPr algn="just"/>
            <a:r>
              <a:rPr lang="ru-RU" sz="1000" dirty="0">
                <a:latin typeface="Times New Roman" panose="02020603050405020304" pitchFamily="18" charset="0"/>
                <a:cs typeface="Times New Roman" panose="02020603050405020304" pitchFamily="18" charset="0"/>
              </a:rPr>
              <a:t>Получает социальные гарантии в виде расходов бюджета на образование, культуру, ЖКХ, физическую культуру и спорт, социальные выплаты и другие услуги.</a:t>
            </a:r>
          </a:p>
        </p:txBody>
      </p:sp>
      <p:pic>
        <p:nvPicPr>
          <p:cNvPr id="11" name="Рисунок 10">
            <a:extLst>
              <a:ext uri="{FF2B5EF4-FFF2-40B4-BE49-F238E27FC236}">
                <a16:creationId xmlns:a16="http://schemas.microsoft.com/office/drawing/2014/main" id="{10063FC7-994B-AE39-E44D-ECD89220B0B2}"/>
              </a:ext>
            </a:extLst>
          </p:cNvPr>
          <p:cNvPicPr>
            <a:picLocks noChangeAspect="1"/>
          </p:cNvPicPr>
          <p:nvPr/>
        </p:nvPicPr>
        <p:blipFill>
          <a:blip r:embed="rId6" cstate="print"/>
          <a:stretch>
            <a:fillRect/>
          </a:stretch>
        </p:blipFill>
        <p:spPr>
          <a:xfrm>
            <a:off x="72918" y="3813398"/>
            <a:ext cx="1449428" cy="957586"/>
          </a:xfrm>
          <a:prstGeom prst="rect">
            <a:avLst/>
          </a:prstGeom>
        </p:spPr>
      </p:pic>
      <p:sp>
        <p:nvSpPr>
          <p:cNvPr id="12" name="Прямоугольник: скругленные углы 11">
            <a:extLst>
              <a:ext uri="{FF2B5EF4-FFF2-40B4-BE49-F238E27FC236}">
                <a16:creationId xmlns:a16="http://schemas.microsoft.com/office/drawing/2014/main" id="{F22751B7-EC10-D1DB-5E47-6A0760E3F465}"/>
              </a:ext>
            </a:extLst>
          </p:cNvPr>
          <p:cNvSpPr/>
          <p:nvPr/>
        </p:nvSpPr>
        <p:spPr>
          <a:xfrm>
            <a:off x="1640891" y="3892782"/>
            <a:ext cx="3161294" cy="601559"/>
          </a:xfrm>
          <a:prstGeom prst="roundRect">
            <a:avLst/>
          </a:prstGeom>
          <a:solidFill>
            <a:schemeClr val="accent2">
              <a:lumMod val="40000"/>
              <a:lumOff val="60000"/>
            </a:schemeClr>
          </a:solidFill>
          <a:scene3d>
            <a:camera prst="orthographicFront"/>
            <a:lightRig rig="threePt" dir="t"/>
          </a:scene3d>
          <a:sp3d>
            <a:bevelT w="165100" prst="coolSlant"/>
          </a:sp3d>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000" dirty="0">
                <a:latin typeface="Times New Roman" panose="02020603050405020304" pitchFamily="18" charset="0"/>
                <a:cs typeface="Times New Roman" panose="02020603050405020304" pitchFamily="18" charset="0"/>
              </a:rPr>
              <a:t>Как участник публичных слушаний может оказывать влияние на состав бюджета</a:t>
            </a:r>
          </a:p>
        </p:txBody>
      </p:sp>
      <p:sp>
        <p:nvSpPr>
          <p:cNvPr id="13" name="TextBox 12">
            <a:extLst>
              <a:ext uri="{FF2B5EF4-FFF2-40B4-BE49-F238E27FC236}">
                <a16:creationId xmlns:a16="http://schemas.microsoft.com/office/drawing/2014/main" id="{0A870C6E-16A0-6578-2D4B-DEBFD84240D5}"/>
              </a:ext>
            </a:extLst>
          </p:cNvPr>
          <p:cNvSpPr txBox="1"/>
          <p:nvPr/>
        </p:nvSpPr>
        <p:spPr>
          <a:xfrm>
            <a:off x="33524" y="4819257"/>
            <a:ext cx="4941147" cy="1323439"/>
          </a:xfrm>
          <a:prstGeom prst="rect">
            <a:avLst/>
          </a:prstGeom>
          <a:noFill/>
        </p:spPr>
        <p:txBody>
          <a:bodyPr wrap="square">
            <a:spAutoFit/>
          </a:bodyPr>
          <a:lstStyle/>
          <a:p>
            <a:pPr indent="342900" algn="just"/>
            <a:r>
              <a:rPr lang="ru-RU" sz="1000" dirty="0">
                <a:latin typeface="Times New Roman" panose="02020603050405020304" pitchFamily="18" charset="0"/>
                <a:cs typeface="Times New Roman" panose="02020603050405020304" pitchFamily="18" charset="0"/>
              </a:rPr>
              <a:t>Муниципалитет расходует поступившие доходы для выполнения своих функций и предоставление общественных (муниципальных) услуг: образование, культура, спорт, социальное обеспечение, поддержка экономики, гарантии безопасности, защита общественных интересов и др.</a:t>
            </a:r>
          </a:p>
          <a:p>
            <a:pPr indent="342900" algn="just"/>
            <a:r>
              <a:rPr lang="ru-RU" sz="1000" dirty="0">
                <a:latin typeface="Times New Roman" panose="02020603050405020304" pitchFamily="18" charset="0"/>
                <a:cs typeface="Times New Roman" panose="02020603050405020304" pitchFamily="18" charset="0"/>
              </a:rPr>
              <a:t>Граждане – и как налогоплательщики, и как потребители общественных услуг – должны быть уверены в том, что передаваемые ими в распоряжение муниципалитета средства используются прозрачно и эффективно, приносят конкретные результаты как для общества в целом, так и для каждой семьи, для каждого человека. </a:t>
            </a:r>
          </a:p>
        </p:txBody>
      </p:sp>
      <p:pic>
        <p:nvPicPr>
          <p:cNvPr id="15" name="Рисунок 14">
            <a:extLst>
              <a:ext uri="{FF2B5EF4-FFF2-40B4-BE49-F238E27FC236}">
                <a16:creationId xmlns:a16="http://schemas.microsoft.com/office/drawing/2014/main" id="{E1170E46-7F4B-A496-364B-F24735A11311}"/>
              </a:ext>
            </a:extLst>
          </p:cNvPr>
          <p:cNvPicPr>
            <a:picLocks noChangeAspect="1"/>
          </p:cNvPicPr>
          <p:nvPr/>
        </p:nvPicPr>
        <p:blipFill>
          <a:blip r:embed="rId7" cstate="print"/>
          <a:stretch>
            <a:fillRect/>
          </a:stretch>
        </p:blipFill>
        <p:spPr>
          <a:xfrm>
            <a:off x="5205164" y="239443"/>
            <a:ext cx="1897058" cy="1424209"/>
          </a:xfrm>
          <a:prstGeom prst="rect">
            <a:avLst/>
          </a:prstGeom>
        </p:spPr>
      </p:pic>
      <p:sp>
        <p:nvSpPr>
          <p:cNvPr id="16" name="TextBox 15">
            <a:extLst>
              <a:ext uri="{FF2B5EF4-FFF2-40B4-BE49-F238E27FC236}">
                <a16:creationId xmlns:a16="http://schemas.microsoft.com/office/drawing/2014/main" id="{A5140EBE-0F00-98FC-83CD-7A69EB5CEC7C}"/>
              </a:ext>
            </a:extLst>
          </p:cNvPr>
          <p:cNvSpPr txBox="1"/>
          <p:nvPr/>
        </p:nvSpPr>
        <p:spPr>
          <a:xfrm>
            <a:off x="7102222" y="355601"/>
            <a:ext cx="4828721" cy="1107996"/>
          </a:xfrm>
          <a:prstGeom prst="rect">
            <a:avLst/>
          </a:prstGeom>
          <a:noFill/>
        </p:spPr>
        <p:txBody>
          <a:bodyPr wrap="square" rtlCol="0">
            <a:spAutoFit/>
          </a:bodyPr>
          <a:lstStyle/>
          <a:p>
            <a:pPr algn="just"/>
            <a:r>
              <a:rPr lang="ru-RU" sz="1100" b="1" dirty="0">
                <a:solidFill>
                  <a:srgbClr val="6600FF"/>
                </a:solidFill>
                <a:latin typeface="Times New Roman" panose="02020603050405020304" pitchFamily="18" charset="0"/>
                <a:ea typeface="Courier New" panose="02070309020205020404" pitchFamily="49" charset="0"/>
              </a:rPr>
              <a:t>Публичные слушания </a:t>
            </a:r>
            <a:r>
              <a:rPr lang="ru-RU" sz="1100" dirty="0">
                <a:solidFill>
                  <a:srgbClr val="6600FF"/>
                </a:solidFill>
                <a:latin typeface="Times New Roman" panose="02020603050405020304" pitchFamily="18" charset="0"/>
                <a:ea typeface="Courier New" panose="02070309020205020404" pitchFamily="49" charset="0"/>
              </a:rPr>
              <a:t>- форма реализации прав населения муниципального образования (общественности) на участие в процессе принятия решений органами местного самоуправления посредством проведения собрания для публичного обсуждения проектов муниципальных правовых актов муниципального образования по вопросам местного значения и других общественно значимых вопросов.</a:t>
            </a:r>
            <a:endParaRPr lang="ru-RU" sz="1100" dirty="0">
              <a:solidFill>
                <a:srgbClr val="6600FF"/>
              </a:solidFill>
              <a:latin typeface="Courier New" panose="02070309020205020404" pitchFamily="49" charset="0"/>
              <a:ea typeface="Courier New" panose="02070309020205020404" pitchFamily="49" charset="0"/>
            </a:endParaRPr>
          </a:p>
        </p:txBody>
      </p:sp>
      <p:sp>
        <p:nvSpPr>
          <p:cNvPr id="17" name="TextBox 16">
            <a:extLst>
              <a:ext uri="{FF2B5EF4-FFF2-40B4-BE49-F238E27FC236}">
                <a16:creationId xmlns:a16="http://schemas.microsoft.com/office/drawing/2014/main" id="{61EB45EC-2C95-8D54-94F4-099A2F515A07}"/>
              </a:ext>
            </a:extLst>
          </p:cNvPr>
          <p:cNvSpPr txBox="1"/>
          <p:nvPr/>
        </p:nvSpPr>
        <p:spPr>
          <a:xfrm>
            <a:off x="5205163" y="1940029"/>
            <a:ext cx="6725779" cy="3323987"/>
          </a:xfrm>
          <a:prstGeom prst="rect">
            <a:avLst/>
          </a:prstGeom>
          <a:noFill/>
        </p:spPr>
        <p:txBody>
          <a:bodyPr wrap="square">
            <a:spAutoFit/>
          </a:bodyPr>
          <a:lstStyle/>
          <a:p>
            <a:pPr indent="342900" algn="just"/>
            <a:r>
              <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rPr>
              <a:t>Инициаторы проведения публичных слушаний - жители Анучинского муниципального округа (далее жители), Дума Анучинского муниципального округа (далее Дума), глава Анучинского муниципального округа (далее Глава).</a:t>
            </a:r>
          </a:p>
          <a:p>
            <a:pPr indent="342900" algn="just"/>
            <a:r>
              <a:rPr lang="ru-RU" sz="1000" dirty="0">
                <a:effectLst/>
                <a:latin typeface="Times New Roman" panose="02020603050405020304" pitchFamily="18" charset="0"/>
                <a:ea typeface="Times New Roman" panose="02020603050405020304" pitchFamily="18" charset="0"/>
              </a:rPr>
              <a:t>Инициатива населения по проведению публичных слушаний исходит от инициативной группы.</a:t>
            </a:r>
            <a:endParaRPr lang="ru-RU" sz="1000" b="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42900" algn="just"/>
            <a:r>
              <a:rPr lang="ru-RU" sz="1000" dirty="0">
                <a:effectLst/>
                <a:latin typeface="Times New Roman" panose="02020603050405020304" pitchFamily="18" charset="0"/>
                <a:ea typeface="Times New Roman" panose="02020603050405020304" pitchFamily="18" charset="0"/>
              </a:rPr>
              <a:t>Публичные слушания, проводимые по инициативе населения или Думы, назначаются Думой, а по инициативе главы Анучинского муниципального округа - Главой.</a:t>
            </a:r>
          </a:p>
          <a:p>
            <a:pPr indent="342900" algn="just"/>
            <a:r>
              <a:rPr lang="ru-RU" sz="1000" dirty="0">
                <a:effectLst/>
                <a:latin typeface="Times New Roman" panose="02020603050405020304" pitchFamily="18" charset="0"/>
                <a:ea typeface="Times New Roman" panose="02020603050405020304" pitchFamily="18" charset="0"/>
              </a:rPr>
              <a:t>Решение Думы, постановление Главы о назначении публичных слушаний подлежит официальному опубликованию в средствах массовой информации.</a:t>
            </a:r>
          </a:p>
          <a:p>
            <a:pPr algn="just"/>
            <a:r>
              <a:rPr lang="ru-RU" sz="1000" dirty="0">
                <a:latin typeface="Times New Roman" panose="02020603050405020304" pitchFamily="18" charset="0"/>
                <a:ea typeface="Times New Roman" panose="02020603050405020304" pitchFamily="18" charset="0"/>
              </a:rPr>
              <a:t>          </a:t>
            </a:r>
            <a:r>
              <a:rPr lang="ru-RU" sz="1000" dirty="0">
                <a:effectLst/>
                <a:latin typeface="Times New Roman" panose="02020603050405020304" pitchFamily="18" charset="0"/>
                <a:ea typeface="Times New Roman" panose="02020603050405020304" pitchFamily="18" charset="0"/>
              </a:rPr>
              <a:t>Решение Думы (постановление Главы) о назначении проведения публичных слушаний подлежит обязательному официальному опубликованию в течение 15 рабочих дней после его принятия.</a:t>
            </a: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           Участниками публичных слушаний, имеющими право задавать вопросы и право на выступление для аргументации своих предложений, являются представители Думы и (или) представители администрации Анучинского муниципального округа, приглашенные на публичные слушания в качестве докладчиков и содокладчиков по рассматриваемому проекту, а также эксперты, которые внесли в оргкомитет в письменной форме свои предложения не позднее чем за три дня до дня проведения публичных слушаний, члены оргкомитета.</a:t>
            </a:r>
          </a:p>
          <a:p>
            <a:pPr algn="just"/>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Участниками публичных слушаний без права выступления на публичных слушаниях могут быть представители средств массовой информации и все заинтересованные жители Анучинского муниципального  округа.</a:t>
            </a:r>
            <a:endParaRPr lang="ru-RU" sz="1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u-RU" sz="1000" dirty="0">
                <a:effectLst/>
                <a:latin typeface="Times New Roman" panose="02020603050405020304" pitchFamily="18" charset="0"/>
                <a:ea typeface="Times New Roman" panose="02020603050405020304" pitchFamily="18" charset="0"/>
              </a:rPr>
              <a:t>          По результатам публичных слушаний оргкомитет составляет итоговый документ (протокол).</a:t>
            </a:r>
          </a:p>
          <a:p>
            <a:pPr indent="342900" algn="just"/>
            <a:r>
              <a:rPr lang="ru-RU" sz="1000" dirty="0">
                <a:effectLst/>
                <a:latin typeface="Times New Roman" panose="02020603050405020304" pitchFamily="18" charset="0"/>
                <a:ea typeface="Times New Roman" panose="02020603050405020304" pitchFamily="18" charset="0"/>
              </a:rPr>
              <a:t>Оргкомитет обеспечивает опубликование результатов публичных слушаний в средствах массовой информации, включая мотивированное обоснование принятых решений, в виде итогового документа (протокола) не позднее чем через 15 дней со дня их проведения.</a:t>
            </a:r>
          </a:p>
          <a:p>
            <a:pPr indent="342900" algn="just"/>
            <a:endParaRPr lang="ru-RU"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02731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38D609DC-FBA8-4503-4B84-B22CA6CDE03F}"/>
              </a:ext>
            </a:extLst>
          </p:cNvPr>
          <p:cNvPicPr>
            <a:picLocks noChangeAspect="1"/>
          </p:cNvPicPr>
          <p:nvPr/>
        </p:nvPicPr>
        <p:blipFill rotWithShape="1">
          <a:blip r:embed="rId2"/>
          <a:srcRect b="3355"/>
          <a:stretch/>
        </p:blipFill>
        <p:spPr>
          <a:xfrm>
            <a:off x="0" y="1"/>
            <a:ext cx="12192000" cy="6857999"/>
          </a:xfrm>
          <a:prstGeom prst="rect">
            <a:avLst/>
          </a:prstGeom>
        </p:spPr>
      </p:pic>
      <p:sp>
        <p:nvSpPr>
          <p:cNvPr id="11" name="TextBox 10">
            <a:extLst>
              <a:ext uri="{FF2B5EF4-FFF2-40B4-BE49-F238E27FC236}">
                <a16:creationId xmlns:a16="http://schemas.microsoft.com/office/drawing/2014/main" id="{DE4E41E7-6EB0-E872-81C8-7FF7FEFB84F2}"/>
              </a:ext>
            </a:extLst>
          </p:cNvPr>
          <p:cNvSpPr txBox="1"/>
          <p:nvPr/>
        </p:nvSpPr>
        <p:spPr>
          <a:xfrm>
            <a:off x="1491449" y="276360"/>
            <a:ext cx="8975323" cy="461665"/>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Хронология рассмотрения проекта  бюджета Анучинского муниципального округа </a:t>
            </a:r>
          </a:p>
          <a:p>
            <a:pPr algn="ctr"/>
            <a:r>
              <a:rPr lang="ru-RU" sz="1200" b="1" dirty="0">
                <a:solidFill>
                  <a:srgbClr val="7030A0"/>
                </a:solidFill>
                <a:latin typeface="Times New Roman" panose="02020603050405020304" pitchFamily="18" charset="0"/>
                <a:cs typeface="Times New Roman" panose="02020603050405020304" pitchFamily="18" charset="0"/>
              </a:rPr>
              <a:t>на 2026 год и плановый период 2027 и 2028 годов</a:t>
            </a:r>
          </a:p>
        </p:txBody>
      </p:sp>
      <p:graphicFrame>
        <p:nvGraphicFramePr>
          <p:cNvPr id="5" name="Схема 4">
            <a:extLst>
              <a:ext uri="{FF2B5EF4-FFF2-40B4-BE49-F238E27FC236}">
                <a16:creationId xmlns:a16="http://schemas.microsoft.com/office/drawing/2014/main" id="{D9EC90EC-582F-7187-140B-CD34073C45F3}"/>
              </a:ext>
            </a:extLst>
          </p:cNvPr>
          <p:cNvGraphicFramePr/>
          <p:nvPr>
            <p:extLst>
              <p:ext uri="{D42A27DB-BD31-4B8C-83A1-F6EECF244321}">
                <p14:modId xmlns:p14="http://schemas.microsoft.com/office/powerpoint/2010/main" val="3938869477"/>
              </p:ext>
            </p:extLst>
          </p:nvPr>
        </p:nvGraphicFramePr>
        <p:xfrm>
          <a:off x="848803" y="870015"/>
          <a:ext cx="10772067" cy="2807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Группа 1">
            <a:extLst>
              <a:ext uri="{FF2B5EF4-FFF2-40B4-BE49-F238E27FC236}">
                <a16:creationId xmlns:a16="http://schemas.microsoft.com/office/drawing/2014/main" id="{3063FC3C-7FD6-3971-97A3-8BC4736ACFC9}"/>
              </a:ext>
            </a:extLst>
          </p:cNvPr>
          <p:cNvGrpSpPr/>
          <p:nvPr/>
        </p:nvGrpSpPr>
        <p:grpSpPr>
          <a:xfrm>
            <a:off x="2357366" y="3659650"/>
            <a:ext cx="2427697" cy="2807276"/>
            <a:chOff x="9101181" y="-1"/>
            <a:chExt cx="2115152" cy="2807276"/>
          </a:xfrm>
          <a:scene3d>
            <a:camera prst="orthographicFront">
              <a:rot lat="0" lon="0" rev="0"/>
            </a:camera>
            <a:lightRig rig="contrasting" dir="t">
              <a:rot lat="0" lon="0" rev="1200000"/>
            </a:lightRig>
          </a:scene3d>
        </p:grpSpPr>
        <p:sp>
          <p:nvSpPr>
            <p:cNvPr id="3" name="Блок-схема: ручное управление 2">
              <a:extLst>
                <a:ext uri="{FF2B5EF4-FFF2-40B4-BE49-F238E27FC236}">
                  <a16:creationId xmlns:a16="http://schemas.microsoft.com/office/drawing/2014/main" id="{46A972BA-3DAA-BC7A-9308-4FC0392535CE}"/>
                </a:ext>
              </a:extLst>
            </p:cNvPr>
            <p:cNvSpPr/>
            <p:nvPr/>
          </p:nvSpPr>
          <p:spPr>
            <a:xfrm rot="16200000">
              <a:off x="8755119" y="346061"/>
              <a:ext cx="2807276" cy="2115152"/>
            </a:xfrm>
            <a:prstGeom prst="flowChartManualOperation">
              <a:avLst/>
            </a:prstGeom>
            <a:sp3d contourW="19050" prstMaterial="metal">
              <a:bevelT w="88900" h="203200"/>
              <a:bevelB w="165100" h="254000"/>
            </a:sp3d>
          </p:spPr>
          <p:style>
            <a:lnRef idx="0">
              <a:schemeClr val="lt1">
                <a:hueOff val="0"/>
                <a:satOff val="0"/>
                <a:lumOff val="0"/>
                <a:alphaOff val="0"/>
              </a:schemeClr>
            </a:lnRef>
            <a:fillRef idx="1">
              <a:schemeClr val="accent4">
                <a:alpha val="90000"/>
                <a:hueOff val="0"/>
                <a:satOff val="0"/>
                <a:lumOff val="0"/>
                <a:alphaOff val="-40000"/>
              </a:schemeClr>
            </a:fillRef>
            <a:effectRef idx="2">
              <a:schemeClr val="accent4">
                <a:alpha val="90000"/>
                <a:hueOff val="0"/>
                <a:satOff val="0"/>
                <a:lumOff val="0"/>
                <a:alphaOff val="-40000"/>
              </a:schemeClr>
            </a:effectRef>
            <a:fontRef idx="minor">
              <a:schemeClr val="lt1"/>
            </a:fontRef>
          </p:style>
        </p:sp>
        <p:sp>
          <p:nvSpPr>
            <p:cNvPr id="6" name="Блок-схема: ручное управление 4">
              <a:extLst>
                <a:ext uri="{FF2B5EF4-FFF2-40B4-BE49-F238E27FC236}">
                  <a16:creationId xmlns:a16="http://schemas.microsoft.com/office/drawing/2014/main" id="{8134FC5C-779F-3A0E-A749-3AB98EBC8F56}"/>
                </a:ext>
              </a:extLst>
            </p:cNvPr>
            <p:cNvSpPr txBox="1"/>
            <p:nvPr/>
          </p:nvSpPr>
          <p:spPr>
            <a:xfrm rot="21600000">
              <a:off x="9101181" y="561454"/>
              <a:ext cx="2115152" cy="168436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26 ноября 2025 года</a:t>
              </a:r>
            </a:p>
            <a:p>
              <a:pPr marL="0" lvl="0" indent="0" algn="ctr" defTabSz="53340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рассмотрение проекта  решения «О бюджете Анучинского муниципального округа на 2026 год и плановый период 2027 и 2028 годов» Думой Анучинского муниципального округа в 1 чтении</a:t>
              </a:r>
            </a:p>
          </p:txBody>
        </p:sp>
      </p:grpSp>
      <p:grpSp>
        <p:nvGrpSpPr>
          <p:cNvPr id="7" name="Группа 6">
            <a:extLst>
              <a:ext uri="{FF2B5EF4-FFF2-40B4-BE49-F238E27FC236}">
                <a16:creationId xmlns:a16="http://schemas.microsoft.com/office/drawing/2014/main" id="{71BDB0E0-2CDE-1390-3454-F1C5B8F710A4}"/>
              </a:ext>
            </a:extLst>
          </p:cNvPr>
          <p:cNvGrpSpPr/>
          <p:nvPr/>
        </p:nvGrpSpPr>
        <p:grpSpPr>
          <a:xfrm>
            <a:off x="7632182" y="3915052"/>
            <a:ext cx="2736935" cy="2263806"/>
            <a:chOff x="9101180" y="-1"/>
            <a:chExt cx="2736935" cy="2807276"/>
          </a:xfrm>
          <a:scene3d>
            <a:camera prst="orthographicFront">
              <a:rot lat="0" lon="0" rev="0"/>
            </a:camera>
            <a:lightRig rig="contrasting" dir="t">
              <a:rot lat="0" lon="0" rev="1200000"/>
            </a:lightRig>
          </a:scene3d>
        </p:grpSpPr>
        <p:sp>
          <p:nvSpPr>
            <p:cNvPr id="8" name="Блок-схема: ручное управление 7">
              <a:extLst>
                <a:ext uri="{FF2B5EF4-FFF2-40B4-BE49-F238E27FC236}">
                  <a16:creationId xmlns:a16="http://schemas.microsoft.com/office/drawing/2014/main" id="{2C846C25-2139-C163-7183-38515ECFD815}"/>
                </a:ext>
              </a:extLst>
            </p:cNvPr>
            <p:cNvSpPr/>
            <p:nvPr/>
          </p:nvSpPr>
          <p:spPr>
            <a:xfrm rot="16200000">
              <a:off x="9066010" y="35170"/>
              <a:ext cx="2807276" cy="2736934"/>
            </a:xfrm>
            <a:prstGeom prst="flowChartManualOperation">
              <a:avLst/>
            </a:prstGeom>
            <a:sp3d contourW="19050" prstMaterial="metal">
              <a:bevelT w="88900" h="203200"/>
              <a:bevelB w="165100" h="254000"/>
            </a:sp3d>
          </p:spPr>
          <p:style>
            <a:lnRef idx="0">
              <a:schemeClr val="lt1">
                <a:hueOff val="0"/>
                <a:satOff val="0"/>
                <a:lumOff val="0"/>
                <a:alphaOff val="0"/>
              </a:schemeClr>
            </a:lnRef>
            <a:fillRef idx="1">
              <a:schemeClr val="accent4">
                <a:alpha val="90000"/>
                <a:hueOff val="0"/>
                <a:satOff val="0"/>
                <a:lumOff val="0"/>
                <a:alphaOff val="-40000"/>
              </a:schemeClr>
            </a:fillRef>
            <a:effectRef idx="2">
              <a:schemeClr val="accent4">
                <a:alpha val="90000"/>
                <a:hueOff val="0"/>
                <a:satOff val="0"/>
                <a:lumOff val="0"/>
                <a:alphaOff val="-40000"/>
              </a:schemeClr>
            </a:effectRef>
            <a:fontRef idx="minor">
              <a:schemeClr val="lt1"/>
            </a:fontRef>
          </p:style>
        </p:sp>
        <p:sp>
          <p:nvSpPr>
            <p:cNvPr id="9" name="Блок-схема: ручное управление 4">
              <a:extLst>
                <a:ext uri="{FF2B5EF4-FFF2-40B4-BE49-F238E27FC236}">
                  <a16:creationId xmlns:a16="http://schemas.microsoft.com/office/drawing/2014/main" id="{EB8CA89B-F4EB-543D-7E53-DC625B0FF533}"/>
                </a:ext>
              </a:extLst>
            </p:cNvPr>
            <p:cNvSpPr txBox="1"/>
            <p:nvPr/>
          </p:nvSpPr>
          <p:spPr>
            <a:xfrm>
              <a:off x="9101180" y="561454"/>
              <a:ext cx="2736935" cy="168436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6200" tIns="0" rIns="76200" bIns="0" numCol="1" spcCol="1270" anchor="ctr" anchorCtr="0">
              <a:noAutofit/>
            </a:bodyPr>
            <a:lstStyle/>
            <a:p>
              <a:pPr marL="0" lvl="0" indent="0" algn="ctr" defTabSz="533400">
                <a:lnSpc>
                  <a:spcPct val="90000"/>
                </a:lnSpc>
                <a:spcBef>
                  <a:spcPct val="0"/>
                </a:spcBef>
                <a:spcAft>
                  <a:spcPct val="35000"/>
                </a:spcAft>
                <a:buNone/>
              </a:pPr>
              <a:r>
                <a:rPr lang="ru-RU" sz="1100" b="1" kern="1200" dirty="0">
                  <a:solidFill>
                    <a:srgbClr val="C00000"/>
                  </a:solidFill>
                  <a:latin typeface="Times New Roman" panose="02020603050405020304" pitchFamily="18" charset="0"/>
                  <a:cs typeface="Times New Roman" panose="02020603050405020304" pitchFamily="18" charset="0"/>
                </a:rPr>
                <a:t>до 31 декабря 2025 года</a:t>
              </a:r>
            </a:p>
            <a:p>
              <a:pPr marL="0" lvl="0" indent="0" algn="ctr" defTabSz="53340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 принятие  решения «О бюджете Анучинского муниципального округа на 2026 год и плановый период 2027 и 2028 годов» Думой Анучинского муниципального округа</a:t>
              </a:r>
            </a:p>
          </p:txBody>
        </p:sp>
      </p:grpSp>
    </p:spTree>
    <p:extLst>
      <p:ext uri="{BB962C8B-B14F-4D97-AF65-F5344CB8AC3E}">
        <p14:creationId xmlns:p14="http://schemas.microsoft.com/office/powerpoint/2010/main" val="3917966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B34418D-12A5-CB3B-3C55-58DB28741325}"/>
              </a:ext>
            </a:extLst>
          </p:cNvPr>
          <p:cNvPicPr>
            <a:picLocks noChangeAspect="1"/>
          </p:cNvPicPr>
          <p:nvPr/>
        </p:nvPicPr>
        <p:blipFill>
          <a:blip r:embed="rId2"/>
          <a:stretch>
            <a:fillRect/>
          </a:stretch>
        </p:blipFill>
        <p:spPr>
          <a:xfrm>
            <a:off x="0" y="-36934"/>
            <a:ext cx="12192000" cy="6894934"/>
          </a:xfrm>
          <a:prstGeom prst="rect">
            <a:avLst/>
          </a:prstGeom>
        </p:spPr>
      </p:pic>
      <p:sp>
        <p:nvSpPr>
          <p:cNvPr id="3" name="Заголовок 1">
            <a:extLst>
              <a:ext uri="{FF2B5EF4-FFF2-40B4-BE49-F238E27FC236}">
                <a16:creationId xmlns:a16="http://schemas.microsoft.com/office/drawing/2014/main" id="{6ACFD84B-D5DA-0556-1818-2D727960503A}"/>
              </a:ext>
            </a:extLst>
          </p:cNvPr>
          <p:cNvSpPr txBox="1">
            <a:spLocks/>
          </p:cNvSpPr>
          <p:nvPr/>
        </p:nvSpPr>
        <p:spPr>
          <a:xfrm>
            <a:off x="1554587" y="59490"/>
            <a:ext cx="8822595" cy="436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t>ОСНОВНЫЕ НАПРАВЛЕНИЯ </a:t>
            </a:r>
            <a:b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br>
            <a: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t>бюджетной и налоговой политики на 2026 год и на плановый период 2027 и 2028 годов</a:t>
            </a:r>
            <a:endParaRPr lang="ru-RU" sz="1200" dirty="0">
              <a:solidFill>
                <a:srgbClr val="000099"/>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A27041C-48BC-D036-34AA-42AB8CDA80D7}"/>
              </a:ext>
            </a:extLst>
          </p:cNvPr>
          <p:cNvSpPr txBox="1"/>
          <p:nvPr/>
        </p:nvSpPr>
        <p:spPr>
          <a:xfrm>
            <a:off x="459298" y="537537"/>
            <a:ext cx="11360790" cy="6124754"/>
          </a:xfrm>
          <a:prstGeom prst="rect">
            <a:avLst/>
          </a:prstGeom>
          <a:noFill/>
        </p:spPr>
        <p:txBody>
          <a:bodyPr wrap="square">
            <a:spAutoFit/>
          </a:bodyPr>
          <a:lstStyle/>
          <a:p>
            <a:pPr algn="just"/>
            <a:r>
              <a:rPr lang="ru-RU" sz="1800" dirty="0">
                <a:effectLst/>
                <a:latin typeface="Times New Roman" panose="02020603050405020304" pitchFamily="18" charset="0"/>
                <a:ea typeface="Times New Roman" panose="02020603050405020304" pitchFamily="18" charset="0"/>
              </a:rPr>
              <a:t> </a:t>
            </a:r>
            <a:r>
              <a:rPr lang="ru-RU" sz="1100" dirty="0">
                <a:effectLst/>
                <a:latin typeface="Times New Roman" panose="02020603050405020304" pitchFamily="18" charset="0"/>
                <a:ea typeface="Times New Roman" panose="02020603050405020304" pitchFamily="18" charset="0"/>
              </a:rPr>
              <a:t>Целью основных направлений бюджетной и налоговой политики Анучинского муниципального округа на 2026 год и плановый период 2027 и 2028 годов является определение условий, используемых при составлении проекта бюджета Анучинского муниципального округа на 2026-2028 годы, основных подходов к его формированию и общего порядка разработки основных характеристик и прогнозируемых параметров бюджета Анучинского муниципального округа с учетом сложившейся экономической ситуации в Российской Федерации, Приморском крае,  а также обеспечение прозрачности и открытости бюджетного планирования.</a:t>
            </a:r>
          </a:p>
          <a:p>
            <a:pPr algn="just"/>
            <a:r>
              <a:rPr lang="ru-RU" sz="1100" dirty="0">
                <a:latin typeface="Times New Roman" panose="02020603050405020304" pitchFamily="18" charset="0"/>
                <a:cs typeface="Times New Roman" panose="02020603050405020304" pitchFamily="18" charset="0"/>
              </a:rPr>
              <a:t>Основным приоритетным направлением налоговой политики Анучинского муниципального округа остается организация работы по увеличению поступлений налоговых и неналоговых доходов в бюджет округа.</a:t>
            </a:r>
          </a:p>
          <a:p>
            <a:pPr algn="just"/>
            <a:r>
              <a:rPr lang="ru-RU" sz="1100" dirty="0">
                <a:effectLst/>
                <a:latin typeface="Times New Roman" panose="02020603050405020304" pitchFamily="18" charset="0"/>
                <a:ea typeface="Times New Roman" panose="02020603050405020304" pitchFamily="18" charset="0"/>
              </a:rPr>
              <a:t>В предстоящий трехлетний период останутся актуальными главные направления налоговой политики Анучинского муниципального округа:</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увеличение доходности муниципального имущества, переданного в возмездное пользование, вовлечение в хозяйственный оборот неиспользуемых объектов недвижимости и земельных участков, проведения перерасчета размера платы за аренду земельных участков по их новой кадастровой стоимости, осуществление муниципального земельного контроля;</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активизация претензионной работы в отношении арендаторов имущества и земельных участков, находящихся в муниципальной собственности, имеющих задолженность по арендной плате, а также земельные участки, государственная собственность на которые не разграничена;</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повышение контроля за полным и своевременным поступлением доходов в бюджет округа и принятие мер по своевременному взысканию просроченной дебиторской задолженности в соответствующий бюджет</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улучшение качества администрирования неналоговых доходов главными администраторами доходов бюджета округа;</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продолжение работы по эффективному межведомственному взаимодействию, целями которого являются повышение уровня собираемости налогов, сборов и иных обязательных платежей, снижение задолженности во все уровни бюджета, достижение высокой степени достоверности информации об объектах налогообложения;</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улучшение инвестиционного климата и поддержки инновационного предпринимательства в муниципальном округе;</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оказание содействия среднему и малому бизнесу для развития предпринимательской деятельности;</a:t>
            </a:r>
            <a:endParaRPr lang="ru-RU" sz="105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effectLst/>
                <a:latin typeface="Times New Roman" panose="02020603050405020304" pitchFamily="18" charset="0"/>
                <a:ea typeface="Times New Roman" panose="02020603050405020304" pitchFamily="18" charset="0"/>
              </a:rPr>
              <a:t> проведение ежегодной оценки эффективности налоговых расходов (налоговых льгот и пониженных налоговых ставок) с последующим формированием предложений по сокращению или отмене неэффективных налоговых льгот и преференций, пересмотру условий их предоставления. </a:t>
            </a:r>
          </a:p>
          <a:p>
            <a:pPr algn="just"/>
            <a:r>
              <a:rPr lang="ru-RU" sz="1100" dirty="0">
                <a:effectLst/>
                <a:latin typeface="Times New Roman" panose="02020603050405020304" pitchFamily="18" charset="0"/>
                <a:ea typeface="Times New Roman" panose="02020603050405020304" pitchFamily="18" charset="0"/>
              </a:rPr>
              <a:t>Основные направления налоговой политики на 2026 год и на плановый период 2027 и 2028 годов формируются в условиях внесения изменений в налоговую систему, выстраиваемую на принципах справедливости, предсказуемости и стабильности, при которой должны быть учтены интересы граждан, бизнеса и государства.</a:t>
            </a:r>
          </a:p>
          <a:p>
            <a:pPr algn="just"/>
            <a:r>
              <a:rPr lang="ru-RU" sz="1100" dirty="0">
                <a:effectLst/>
                <a:latin typeface="Times New Roman" panose="02020603050405020304" pitchFamily="18" charset="0"/>
                <a:ea typeface="Times New Roman" panose="02020603050405020304" pitchFamily="18" charset="0"/>
              </a:rPr>
              <a:t>При формировании налоговых и неналоговых доходов на 2026 год и на плановый период 2027 и 2028 годов учтены принятые, планируемые к принятию изменения в налоговое и бюджетное законодательство.</a:t>
            </a:r>
          </a:p>
          <a:p>
            <a:pPr algn="just"/>
            <a:r>
              <a:rPr lang="ru-RU" sz="1100" dirty="0">
                <a:effectLst/>
                <a:latin typeface="Times New Roman" panose="02020603050405020304" pitchFamily="18" charset="0"/>
                <a:ea typeface="Times New Roman" panose="02020603050405020304" pitchFamily="18" charset="0"/>
              </a:rPr>
              <a:t>Основными приоритетами бюджетной политики Анучинского муниципального округа на 2026 - 2028 годы остаются обеспечение достижения национальных целей развития Российской Федерации, направленных на повышение уровня жизни граждан, создание комфортных условий для их проживания, обеспечение достойного эффективного труда людей и успешного предпринимательства,  определенных Указом Президента РФ от 21 июля 2020 года № 474.</a:t>
            </a:r>
          </a:p>
          <a:p>
            <a:pPr algn="just"/>
            <a:r>
              <a:rPr lang="ru-RU" sz="1100" dirty="0">
                <a:effectLst/>
                <a:latin typeface="Times New Roman" panose="02020603050405020304" pitchFamily="18" charset="0"/>
                <a:ea typeface="Times New Roman" panose="02020603050405020304" pitchFamily="18" charset="0"/>
              </a:rPr>
              <a:t>Для обеспечения сбалансированности бюджета округа одним из основных направлений реализации бюджетной политики является принятие мер по повышению эффективности бюджетных расходов, прозрачности и обоснованности показателей муниципальных программ округа, реализуемых проектов. Все программно-целевые методы управления Анучинского муниципального округа должны отвечать приоритетам его социально-экономического развития, а также реализовываться с учетом бюджетной эффективности программных мероприятий, оценивать степень достижения поставленных целей и задач.</a:t>
            </a:r>
          </a:p>
          <a:p>
            <a:r>
              <a:rPr lang="ru-RU" sz="1100" dirty="0">
                <a:latin typeface="Times New Roman" panose="02020603050405020304" pitchFamily="18" charset="0"/>
                <a:cs typeface="Times New Roman" panose="02020603050405020304" pitchFamily="18" charset="0"/>
              </a:rPr>
              <a:t>Необходимо сосредоточить усилия на решение следующих задач, которые необходимо реализовывать в текущем году, и, которые поставлены в качестве приоритетов:</a:t>
            </a:r>
          </a:p>
          <a:p>
            <a:r>
              <a:rPr lang="ru-RU" sz="1100" dirty="0">
                <a:latin typeface="Times New Roman" panose="02020603050405020304" pitchFamily="18" charset="0"/>
                <a:cs typeface="Times New Roman" panose="02020603050405020304" pitchFamily="18" charset="0"/>
              </a:rPr>
              <a:t>повышение эффективности расходов бюджета округа, формирование бюджетных параметров исходя из необходимости безусловного исполнения действующих расходных обязательств, в том числе с учетом их оптимизации и эффективности исполнения, осуществления взвешенного подхода к принятию новых расходных обязательств  на основе тщательной оценки их эффективности и при наличии ресурсов для их гарантированного исполнения в пределах принятых бюджетных ограничений,  </a:t>
            </a:r>
            <a:endParaRPr lang="ru-RU" sz="1100" dirty="0"/>
          </a:p>
        </p:txBody>
      </p:sp>
    </p:spTree>
    <p:extLst>
      <p:ext uri="{BB962C8B-B14F-4D97-AF65-F5344CB8AC3E}">
        <p14:creationId xmlns:p14="http://schemas.microsoft.com/office/powerpoint/2010/main" val="1994423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04E0B86-69C4-5185-6CAC-BDC21F4BD692}"/>
              </a:ext>
            </a:extLst>
          </p:cNvPr>
          <p:cNvPicPr>
            <a:picLocks noChangeAspect="1"/>
          </p:cNvPicPr>
          <p:nvPr/>
        </p:nvPicPr>
        <p:blipFill>
          <a:blip r:embed="rId2"/>
          <a:stretch>
            <a:fillRect/>
          </a:stretch>
        </p:blipFill>
        <p:spPr>
          <a:xfrm>
            <a:off x="0" y="-36934"/>
            <a:ext cx="12192000" cy="6894934"/>
          </a:xfrm>
          <a:prstGeom prst="rect">
            <a:avLst/>
          </a:prstGeom>
        </p:spPr>
      </p:pic>
      <p:sp>
        <p:nvSpPr>
          <p:cNvPr id="4" name="TextBox 3">
            <a:extLst>
              <a:ext uri="{FF2B5EF4-FFF2-40B4-BE49-F238E27FC236}">
                <a16:creationId xmlns:a16="http://schemas.microsoft.com/office/drawing/2014/main" id="{E098763B-2D5D-EDD7-AE56-B30EFE605064}"/>
              </a:ext>
            </a:extLst>
          </p:cNvPr>
          <p:cNvSpPr txBox="1"/>
          <p:nvPr/>
        </p:nvSpPr>
        <p:spPr>
          <a:xfrm>
            <a:off x="247825" y="653945"/>
            <a:ext cx="11696350" cy="5678478"/>
          </a:xfrm>
          <a:prstGeom prst="rect">
            <a:avLst/>
          </a:prstGeom>
          <a:noFill/>
        </p:spPr>
        <p:txBody>
          <a:bodyPr wrap="square">
            <a:spAutoFit/>
          </a:bodyPr>
          <a:lstStyle/>
          <a:p>
            <a:pPr indent="450215" algn="just">
              <a:buNone/>
            </a:pPr>
            <a:r>
              <a:rPr lang="ru-RU" sz="1100" dirty="0">
                <a:effectLst/>
                <a:latin typeface="Times New Roman" panose="02020603050405020304" pitchFamily="18" charset="0"/>
                <a:ea typeface="Times New Roman" panose="02020603050405020304" pitchFamily="18" charset="0"/>
              </a:rPr>
              <a:t>недопущение установления и исполнения расходных обязательств, не относящихся к полномочиям органов местного самоуправления муниципального округа, а также не обеспеченных источниками финансирования,</a:t>
            </a:r>
          </a:p>
          <a:p>
            <a:pPr indent="450215" algn="just">
              <a:buNone/>
            </a:pPr>
            <a:r>
              <a:rPr lang="ru-RU" sz="1100" dirty="0">
                <a:effectLst/>
                <a:latin typeface="Times New Roman" panose="02020603050405020304" pitchFamily="18" charset="0"/>
                <a:ea typeface="Times New Roman" panose="02020603050405020304" pitchFamily="18" charset="0"/>
              </a:rPr>
              <a:t>осуществление контроля за состоянием кредиторской задолженности муниципальных учреждений и недопущение   образования новой просроченной   кредиторской задолженности по принятым обязательствам;</a:t>
            </a:r>
          </a:p>
          <a:p>
            <a:pPr algn="just">
              <a:buNone/>
            </a:pPr>
            <a:r>
              <a:rPr lang="ru-RU" sz="1100" dirty="0">
                <a:effectLst/>
                <a:latin typeface="Times New Roman" panose="02020603050405020304" pitchFamily="18" charset="0"/>
                <a:ea typeface="Times New Roman" panose="02020603050405020304" pitchFamily="18" charset="0"/>
              </a:rPr>
              <a:t>            совершенствование организации муниципальных закупок в соответствии с Федеральным законом от 05.04.2013 № 44-ФЗ «О контрактной системе в сфере закупок товаров, работ, услуг для обеспечения государственных и муниципальных нужд;</a:t>
            </a:r>
          </a:p>
          <a:p>
            <a:pPr algn="just">
              <a:buNone/>
            </a:pPr>
            <a:r>
              <a:rPr lang="ru-RU" sz="1100" dirty="0">
                <a:effectLst/>
                <a:latin typeface="Times New Roman" panose="02020603050405020304" pitchFamily="18" charset="0"/>
                <a:ea typeface="Times New Roman" panose="02020603050405020304" pitchFamily="18" charset="0"/>
              </a:rPr>
              <a:t>            повышение уровня освоения средств межбюджетных трансфертов из федерального и регионального бюджетов с обеспечением достижения показателей результативности их использования;</a:t>
            </a:r>
          </a:p>
          <a:p>
            <a:pPr algn="just">
              <a:buNone/>
            </a:pPr>
            <a:r>
              <a:rPr lang="ru-RU" sz="1100" dirty="0">
                <a:effectLst/>
                <a:latin typeface="Times New Roman" panose="02020603050405020304" pitchFamily="18" charset="0"/>
                <a:ea typeface="Times New Roman" panose="02020603050405020304" pitchFamily="18" charset="0"/>
              </a:rPr>
              <a:t>            наличие эффективной системы внутреннего муниципального финансового контроля и внутреннего финансового аудита – необходимый фактор для принятия рациональных управленческих решений, результатом которого является своевременная идентификация, оценка и минимизация рисков, устранение дублирования функций, повышение эффективности финансово-хозяйственной деятельности, снижение вероятности наложения санкций и предписаний надзорными и контрольными органами;</a:t>
            </a:r>
          </a:p>
          <a:p>
            <a:pPr algn="just">
              <a:buNone/>
            </a:pPr>
            <a:r>
              <a:rPr lang="ru-RU" sz="1100" dirty="0">
                <a:effectLst/>
                <a:latin typeface="Times New Roman" panose="02020603050405020304" pitchFamily="18" charset="0"/>
                <a:ea typeface="Times New Roman" panose="02020603050405020304" pitchFamily="18" charset="0"/>
              </a:rPr>
              <a:t>            строгое соблюдение бюджетно-финансовой дисциплины всеми главными распорядителями и получателями бюджетных средств;</a:t>
            </a:r>
          </a:p>
          <a:p>
            <a:pPr algn="just">
              <a:buNone/>
            </a:pPr>
            <a:r>
              <a:rPr lang="ru-RU" sz="1100" dirty="0">
                <a:effectLst/>
                <a:latin typeface="Times New Roman" panose="02020603050405020304" pitchFamily="18" charset="0"/>
                <a:ea typeface="Times New Roman" panose="02020603050405020304" pitchFamily="18" charset="0"/>
              </a:rPr>
              <a:t>            повышения ответственности муниципальных учреждений за невыполнение муниципального задания, в том числе за счет реализации требований об обязательном возврате средств субсидии в бюджет Анучинского муниципального округа в случае недостижения показателей, установленных в муниципальном задании; </a:t>
            </a:r>
          </a:p>
          <a:p>
            <a:pPr algn="just"/>
            <a:r>
              <a:rPr lang="ru-RU" sz="1100" dirty="0">
                <a:latin typeface="Times New Roman" panose="02020603050405020304" pitchFamily="18" charset="0"/>
                <a:cs typeface="Times New Roman" panose="02020603050405020304" pitchFamily="18" charset="0"/>
              </a:rPr>
              <a:t>       одной из приоритетных задач бюджетной политики будет продолжение социальной поддержки участников специальной военной операции и членов их семей;</a:t>
            </a:r>
          </a:p>
          <a:p>
            <a:pPr algn="just"/>
            <a:r>
              <a:rPr lang="ru-RU" sz="1100" dirty="0">
                <a:latin typeface="Times New Roman" panose="02020603050405020304" pitchFamily="18" charset="0"/>
                <a:cs typeface="Times New Roman" panose="02020603050405020304" pitchFamily="18" charset="0"/>
              </a:rPr>
              <a:t>       продолжение реализации мероприятий, направленных на развитие на территории муниципального округа практик инициативного бюджетирования, популяризация и развитие института территориального общественного самоуправления повышение финансовой грамотности и формирование финансовой культуры.</a:t>
            </a:r>
          </a:p>
          <a:p>
            <a:pPr algn="just"/>
            <a:r>
              <a:rPr lang="ru-RU" sz="1100" dirty="0">
                <a:latin typeface="Times New Roman" panose="02020603050405020304" pitchFamily="18" charset="0"/>
                <a:cs typeface="Times New Roman" panose="02020603050405020304" pitchFamily="18" charset="0"/>
              </a:rPr>
              <a:t>Одной из приоритетных задач бюджетной политики на период 2026-2028 годов является рост доверия населения к органам местного самоуправления Анучинского муниципального округа путем повышения открытости бюджетных данных. В целях повышения финансовой грамотности населения и обеспечения вовлеченности граждан в бюджетный процесс необходимо продолжать размещать актуальную информацию о бюджете и его исполнении в объективной и доступной для понимания форме на официальном сайте администрации Анучинского муниципального округа в информационно-телекоммуникационной сети «Интернет».</a:t>
            </a:r>
          </a:p>
          <a:p>
            <a:r>
              <a:rPr lang="ru-RU" sz="1100" dirty="0">
                <a:latin typeface="Times New Roman" panose="02020603050405020304" pitchFamily="18" charset="0"/>
                <a:cs typeface="Times New Roman" panose="02020603050405020304" pitchFamily="18" charset="0"/>
              </a:rPr>
              <a:t>Формирование объема и структуры расходов бюджета Анучинского муниципального округа на 2026-2028 годы осуществляется исходя из следующих основных подходов, в расчете базовых бюджетных ассигнований учтены следующие факторы:</a:t>
            </a:r>
          </a:p>
          <a:p>
            <a:r>
              <a:rPr lang="ru-RU" sz="1100" dirty="0">
                <a:latin typeface="Times New Roman" panose="02020603050405020304" pitchFamily="18" charset="0"/>
                <a:cs typeface="Times New Roman" panose="02020603050405020304" pitchFamily="18" charset="0"/>
              </a:rPr>
              <a:t>достижение гарантированного размера оплаты труда на уровне МРОТ;</a:t>
            </a:r>
          </a:p>
          <a:p>
            <a:r>
              <a:rPr lang="ru-RU" sz="1100" dirty="0">
                <a:latin typeface="Times New Roman" panose="02020603050405020304" pitchFamily="18" charset="0"/>
                <a:cs typeface="Times New Roman" panose="02020603050405020304" pitchFamily="18" charset="0"/>
              </a:rPr>
              <a:t>достижение целевых показателей уровня заработной платы отдельных категорий работников в сфере образования и культуры, повышение оплаты труда которым предусмотрено указами Президента Российской Федерации от 7 мая 2012 года № 597 «О мероприятиях по реализации государственной политики», от 1 июня 2012 года № 761 «О национальной стратегии действий в интересах детей на 2012-2017 годы» в пределах темпов роста среднемесячного дохода от трудовой деятельности;</a:t>
            </a:r>
          </a:p>
          <a:p>
            <a:r>
              <a:rPr lang="ru-RU" sz="1100" dirty="0">
                <a:latin typeface="Times New Roman" panose="02020603050405020304" pitchFamily="18" charset="0"/>
                <a:cs typeface="Times New Roman" panose="02020603050405020304" pitchFamily="18" charset="0"/>
              </a:rPr>
              <a:t>ежегодное повышение оплаты труда работников бюджетной сферы, которые не попадают под действие данных Указов Президента;</a:t>
            </a:r>
          </a:p>
          <a:p>
            <a:r>
              <a:rPr lang="ru-RU" sz="1100" dirty="0">
                <a:latin typeface="Times New Roman" panose="02020603050405020304" pitchFamily="18" charset="0"/>
                <a:cs typeface="Times New Roman" panose="02020603050405020304" pitchFamily="18" charset="0"/>
              </a:rPr>
              <a:t>обеспечения предельного уровня финансового обеспечения из бюджета округа расходного обязательства Анучинского муниципального округа, софинансирование которого осуществляется за счет средств краевого бюджета в соответствии с распоряжением Правительства Приморского края от 30.06.2025 года № 392-рп.</a:t>
            </a:r>
          </a:p>
          <a:p>
            <a:r>
              <a:rPr lang="ru-RU" sz="1100" dirty="0">
                <a:latin typeface="Times New Roman" panose="02020603050405020304" pitchFamily="18" charset="0"/>
                <a:cs typeface="Times New Roman" panose="02020603050405020304" pitchFamily="18" charset="0"/>
              </a:rPr>
              <a:t>В сфере муниципального управления при формировании и осуществлении расходов на содержание и обеспечение деятельности органов местного самоуправления Анучинского муниципального округа будет осуществлено соблюдение норматива, установленного на краевом уровне. </a:t>
            </a:r>
          </a:p>
          <a:p>
            <a:pPr algn="just"/>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Заголовок 1">
            <a:extLst>
              <a:ext uri="{FF2B5EF4-FFF2-40B4-BE49-F238E27FC236}">
                <a16:creationId xmlns:a16="http://schemas.microsoft.com/office/drawing/2014/main" id="{1653E8CE-79C1-9772-63D3-8A1E2AF5C0B9}"/>
              </a:ext>
            </a:extLst>
          </p:cNvPr>
          <p:cNvSpPr txBox="1">
            <a:spLocks/>
          </p:cNvSpPr>
          <p:nvPr/>
        </p:nvSpPr>
        <p:spPr>
          <a:xfrm>
            <a:off x="1554587" y="59490"/>
            <a:ext cx="8822595" cy="43622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endParaRPr lang="ru-RU" sz="2000" b="1" dirty="0">
              <a:solidFill>
                <a:srgbClr val="0066FF"/>
              </a:solidFill>
              <a:latin typeface="Times New Roman" panose="02020603050405020304" pitchFamily="18" charset="0"/>
              <a:ea typeface="Courier New" panose="02070309020205020404" pitchFamily="49" charset="0"/>
              <a:cs typeface="Times New Roman" panose="02020603050405020304" pitchFamily="18" charset="0"/>
            </a:endParaRPr>
          </a:p>
          <a:p>
            <a:pPr algn="ctr">
              <a:lnSpc>
                <a:spcPct val="115000"/>
              </a:lnSpc>
            </a:pPr>
            <a: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t>ОСНОВНЫЕ НАПРАВЛЕНИЯ </a:t>
            </a:r>
            <a:b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br>
            <a:r>
              <a:rPr lang="ru-RU" sz="1200" b="1" dirty="0">
                <a:solidFill>
                  <a:srgbClr val="000099"/>
                </a:solidFill>
                <a:latin typeface="Times New Roman" panose="02020603050405020304" pitchFamily="18" charset="0"/>
                <a:ea typeface="Courier New" panose="02070309020205020404" pitchFamily="49" charset="0"/>
                <a:cs typeface="Times New Roman" panose="02020603050405020304" pitchFamily="18" charset="0"/>
              </a:rPr>
              <a:t>бюджетной и налоговой политики на 2026 год и на плановый период 2027 и 2028 годов (продолжение)</a:t>
            </a:r>
            <a:endParaRPr lang="ru-RU" sz="1200" dirty="0">
              <a:solidFill>
                <a:srgbClr val="00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48415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B3F6C9F-C2FB-4C02-075D-66F57CF98894}"/>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768DDB6-9F99-AD9C-C39D-4CCAD8500801}"/>
              </a:ext>
            </a:extLst>
          </p:cNvPr>
          <p:cNvSpPr txBox="1"/>
          <p:nvPr/>
        </p:nvSpPr>
        <p:spPr>
          <a:xfrm>
            <a:off x="2723948" y="75501"/>
            <a:ext cx="5588389" cy="2862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6600FF"/>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Прогноз социально – экономического развития муниципального округа</a:t>
            </a:r>
          </a:p>
        </p:txBody>
      </p:sp>
      <p:pic>
        <p:nvPicPr>
          <p:cNvPr id="4" name="Рисунок 3">
            <a:extLst>
              <a:ext uri="{FF2B5EF4-FFF2-40B4-BE49-F238E27FC236}">
                <a16:creationId xmlns:a16="http://schemas.microsoft.com/office/drawing/2014/main" id="{3BA56D60-8C5B-D478-434E-BB9CB6167C9B}"/>
              </a:ext>
            </a:extLst>
          </p:cNvPr>
          <p:cNvPicPr>
            <a:picLocks noChangeAspect="1"/>
          </p:cNvPicPr>
          <p:nvPr/>
        </p:nvPicPr>
        <p:blipFill>
          <a:blip r:embed="rId3"/>
          <a:stretch>
            <a:fillRect/>
          </a:stretch>
        </p:blipFill>
        <p:spPr>
          <a:xfrm>
            <a:off x="91605" y="101833"/>
            <a:ext cx="1955984" cy="1454187"/>
          </a:xfrm>
          <a:prstGeom prst="rect">
            <a:avLst/>
          </a:prstGeom>
        </p:spPr>
      </p:pic>
      <p:sp>
        <p:nvSpPr>
          <p:cNvPr id="9" name="Прямоугольник: загнутый угол 8">
            <a:extLst>
              <a:ext uri="{FF2B5EF4-FFF2-40B4-BE49-F238E27FC236}">
                <a16:creationId xmlns:a16="http://schemas.microsoft.com/office/drawing/2014/main" id="{49856E94-5FC2-22E0-0E11-9A61DD557C76}"/>
              </a:ext>
            </a:extLst>
          </p:cNvPr>
          <p:cNvSpPr/>
          <p:nvPr/>
        </p:nvSpPr>
        <p:spPr>
          <a:xfrm>
            <a:off x="133988" y="2970558"/>
            <a:ext cx="11737927" cy="1045860"/>
          </a:xfrm>
          <a:prstGeom prst="foldedCorner">
            <a:avLst/>
          </a:prstGeom>
          <a:solidFill>
            <a:srgbClr val="F1E7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100" b="1" u="sng" dirty="0">
              <a:effectLst/>
              <a:latin typeface="Times New Roman" panose="02020603050405020304" pitchFamily="18" charset="0"/>
              <a:ea typeface="Times New Roman" panose="02020603050405020304" pitchFamily="18" charset="0"/>
            </a:endParaRPr>
          </a:p>
          <a:p>
            <a:pPr algn="ctr"/>
            <a:endParaRPr lang="ru-RU" sz="1100" b="1" u="sng" dirty="0">
              <a:latin typeface="Times New Roman" panose="02020603050405020304" pitchFamily="18" charset="0"/>
              <a:ea typeface="Times New Roman" panose="02020603050405020304" pitchFamily="18" charset="0"/>
            </a:endParaRPr>
          </a:p>
          <a:p>
            <a:pPr algn="ctr"/>
            <a:r>
              <a:rPr lang="ru-RU" sz="1100" b="1" i="1" u="sng" dirty="0">
                <a:solidFill>
                  <a:schemeClr val="tx1">
                    <a:lumMod val="95000"/>
                    <a:lumOff val="5000"/>
                  </a:schemeClr>
                </a:solidFill>
                <a:effectLst/>
                <a:latin typeface="Times New Roman" panose="02020603050405020304" pitchFamily="18" charset="0"/>
                <a:ea typeface="Times New Roman" panose="02020603050405020304" pitchFamily="18" charset="0"/>
              </a:rPr>
              <a:t>Основными задачами на предстоящий период являются:</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выполнение Плана мероприятий Стратегии социально-экономического развития Анучинского муниципального округа.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выполнения мероприятий региональных проектов Приморского края в Анучинском муниципальном округе, разработанных в целях реализации Указа Президента Российской Федерации от 07 мая 2024 № 309 «О национальных целях развития Российской Федерации на период до 2030 года и на перспективу до 2036 года».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развитие малого и среднего предпринимательства.</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привлечение инвестиций на территорию.</a:t>
            </a:r>
          </a:p>
          <a:p>
            <a:pPr algn="just"/>
            <a:endParaRPr lang="ru-RU" sz="1100" i="1" dirty="0">
              <a:solidFill>
                <a:schemeClr val="tx1">
                  <a:lumMod val="95000"/>
                  <a:lumOff val="5000"/>
                </a:schemeClr>
              </a:solidFill>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2FB9BBD0-2C0E-93A3-8F16-77F424C8E437}"/>
              </a:ext>
            </a:extLst>
          </p:cNvPr>
          <p:cNvSpPr txBox="1"/>
          <p:nvPr/>
        </p:nvSpPr>
        <p:spPr>
          <a:xfrm>
            <a:off x="3068800" y="4062801"/>
            <a:ext cx="7128190" cy="261610"/>
          </a:xfrm>
          <a:prstGeom prst="rect">
            <a:avLst/>
          </a:prstGeom>
          <a:noFill/>
        </p:spPr>
        <p:txBody>
          <a:bodyPr wrap="square">
            <a:spAutoFit/>
          </a:bodyPr>
          <a:lstStyle/>
          <a:p>
            <a:r>
              <a:rPr lang="x-none" sz="1100" b="1" dirty="0">
                <a:latin typeface="Times New Roman" panose="02020603050405020304" pitchFamily="18" charset="0"/>
                <a:cs typeface="Times New Roman" panose="02020603050405020304" pitchFamily="18" charset="0"/>
              </a:rPr>
              <a:t>Основные тенденции в развитии округа на </a:t>
            </a:r>
            <a:r>
              <a:rPr lang="ru-RU" sz="1100" b="1" dirty="0">
                <a:latin typeface="Times New Roman" panose="02020603050405020304" pitchFamily="18" charset="0"/>
                <a:cs typeface="Times New Roman" panose="02020603050405020304" pitchFamily="18" charset="0"/>
              </a:rPr>
              <a:t>2026 год и плановый период 2027-2028 годов</a:t>
            </a:r>
          </a:p>
        </p:txBody>
      </p:sp>
      <p:sp>
        <p:nvSpPr>
          <p:cNvPr id="14" name="Прямоугольник: багетная рамка 13">
            <a:extLst>
              <a:ext uri="{FF2B5EF4-FFF2-40B4-BE49-F238E27FC236}">
                <a16:creationId xmlns:a16="http://schemas.microsoft.com/office/drawing/2014/main" id="{3D7816DE-BABD-B18B-2661-6B169E480B45}"/>
              </a:ext>
            </a:extLst>
          </p:cNvPr>
          <p:cNvSpPr/>
          <p:nvPr/>
        </p:nvSpPr>
        <p:spPr>
          <a:xfrm>
            <a:off x="133988" y="4447990"/>
            <a:ext cx="1510545" cy="1466249"/>
          </a:xfrm>
          <a:prstGeom prst="bevel">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5" name="Рисунок 14">
            <a:extLst>
              <a:ext uri="{FF2B5EF4-FFF2-40B4-BE49-F238E27FC236}">
                <a16:creationId xmlns:a16="http://schemas.microsoft.com/office/drawing/2014/main" id="{3B0251B2-CB8B-65FC-A05F-03E3551D4077}"/>
              </a:ext>
            </a:extLst>
          </p:cNvPr>
          <p:cNvPicPr>
            <a:picLocks noChangeAspect="1"/>
          </p:cNvPicPr>
          <p:nvPr/>
        </p:nvPicPr>
        <p:blipFill>
          <a:blip r:embed="rId4"/>
          <a:stretch>
            <a:fillRect/>
          </a:stretch>
        </p:blipFill>
        <p:spPr>
          <a:xfrm>
            <a:off x="324034" y="4638017"/>
            <a:ext cx="1130452" cy="799192"/>
          </a:xfrm>
          <a:prstGeom prst="rect">
            <a:avLst/>
          </a:prstGeom>
        </p:spPr>
      </p:pic>
      <p:sp>
        <p:nvSpPr>
          <p:cNvPr id="16" name="TextBox 15">
            <a:extLst>
              <a:ext uri="{FF2B5EF4-FFF2-40B4-BE49-F238E27FC236}">
                <a16:creationId xmlns:a16="http://schemas.microsoft.com/office/drawing/2014/main" id="{FBDE2895-D2EC-2D32-7D73-CC719BF169B1}"/>
              </a:ext>
            </a:extLst>
          </p:cNvPr>
          <p:cNvSpPr txBox="1"/>
          <p:nvPr/>
        </p:nvSpPr>
        <p:spPr>
          <a:xfrm>
            <a:off x="353568" y="5437209"/>
            <a:ext cx="978153" cy="261610"/>
          </a:xfrm>
          <a:prstGeom prst="rect">
            <a:avLst/>
          </a:prstGeom>
          <a:noFill/>
        </p:spPr>
        <p:txBody>
          <a:bodyPr wrap="none" rtlCol="0">
            <a:spAutoFit/>
          </a:bodyPr>
          <a:lstStyle/>
          <a:p>
            <a:r>
              <a:rPr lang="ru-RU" sz="1100" b="1" i="1" dirty="0"/>
              <a:t>Демография</a:t>
            </a:r>
          </a:p>
        </p:txBody>
      </p:sp>
      <p:sp>
        <p:nvSpPr>
          <p:cNvPr id="37" name="TextBox 36">
            <a:extLst>
              <a:ext uri="{FF2B5EF4-FFF2-40B4-BE49-F238E27FC236}">
                <a16:creationId xmlns:a16="http://schemas.microsoft.com/office/drawing/2014/main" id="{95AACA75-9F75-31C7-55AF-B8CCDC035C68}"/>
              </a:ext>
            </a:extLst>
          </p:cNvPr>
          <p:cNvSpPr txBox="1"/>
          <p:nvPr/>
        </p:nvSpPr>
        <p:spPr>
          <a:xfrm>
            <a:off x="2139194" y="322118"/>
            <a:ext cx="9765098" cy="1277273"/>
          </a:xfrm>
          <a:prstGeom prst="rect">
            <a:avLst/>
          </a:prstGeom>
          <a:noFill/>
        </p:spPr>
        <p:txBody>
          <a:bodyPr wrap="square">
            <a:spAutoFit/>
          </a:bodyPr>
          <a:lstStyle/>
          <a:p>
            <a:pPr algn="just"/>
            <a:r>
              <a:rPr lang="ru-RU" sz="1100" dirty="0">
                <a:solidFill>
                  <a:srgbClr val="000000"/>
                </a:solidFill>
                <a:effectLst/>
                <a:latin typeface="Times New Roman" panose="02020603050405020304" pitchFamily="18" charset="0"/>
                <a:ea typeface="Times New Roman" panose="02020603050405020304" pitchFamily="18" charset="0"/>
              </a:rPr>
              <a:t>Параметры прогноза разработаны, исходя из ориентиров и приоритетов социально-экономического развития Анучинского муниципального округа, на основе базового сценария функционирования экономики Российской Федерации на период до 2028 года, разработанных Министерством экономического развития РФ.</a:t>
            </a:r>
          </a:p>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Прогноз содержит перечень показателей, характеризующих достижение целей и среднесрочных приоритетов социально-экономического развития Анучинского муниципального округа с учетом решения основных социально-экономических проблем и повышения на этой основе качества и уровня жизни, обеспечения занятости населения, развития производственного, а также трудового потенциала, с учетом существующих бюджетных и инфраструктурных ограничений.</a:t>
            </a:r>
          </a:p>
        </p:txBody>
      </p:sp>
      <p:sp>
        <p:nvSpPr>
          <p:cNvPr id="39" name="TextBox 38">
            <a:extLst>
              <a:ext uri="{FF2B5EF4-FFF2-40B4-BE49-F238E27FC236}">
                <a16:creationId xmlns:a16="http://schemas.microsoft.com/office/drawing/2014/main" id="{B00571B7-E64A-DFEA-3863-F3379E7B4E73}"/>
              </a:ext>
            </a:extLst>
          </p:cNvPr>
          <p:cNvSpPr txBox="1"/>
          <p:nvPr/>
        </p:nvSpPr>
        <p:spPr>
          <a:xfrm>
            <a:off x="133988" y="1547296"/>
            <a:ext cx="11770304" cy="600164"/>
          </a:xfrm>
          <a:prstGeom prst="rect">
            <a:avLst/>
          </a:prstGeom>
          <a:noFill/>
        </p:spPr>
        <p:txBody>
          <a:bodyPr wrap="square">
            <a:spAutoFit/>
          </a:bodyPr>
          <a:lstStyle/>
          <a:p>
            <a:pPr marL="12700" marR="12700" algn="just">
              <a:spcAft>
                <a:spcPts val="1800"/>
              </a:spcAft>
              <a:buNone/>
            </a:pPr>
            <a:r>
              <a:rPr lang="ru-RU" sz="1100" spc="5" dirty="0">
                <a:solidFill>
                  <a:srgbClr val="000000"/>
                </a:solidFill>
                <a:effectLst/>
                <a:latin typeface="Times New Roman" panose="02020603050405020304" pitchFamily="18" charset="0"/>
                <a:ea typeface="Times New Roman" panose="02020603050405020304" pitchFamily="18" charset="0"/>
              </a:rPr>
              <a:t>В Прогнозе учтены тенденции социально-экономического развития Анучинского муниципального округа, приоритеты его дальнейшего развития, определенные Стратегии социально-экономического развития Анучинского муниципального округа, муниципальными программами Анучинского муниципального округа, итогами социально-экономического развития Анучинского муниципального округа в 2023 и 2024 годах, январе - июне 2025 года. </a:t>
            </a:r>
            <a:endParaRPr lang="ru-RU" sz="1100" spc="5" dirty="0">
              <a:effectLst/>
              <a:latin typeface="Times New Roman" panose="02020603050405020304" pitchFamily="18" charset="0"/>
              <a:ea typeface="Times New Roman" panose="02020603050405020304" pitchFamily="18" charset="0"/>
            </a:endParaRPr>
          </a:p>
        </p:txBody>
      </p:sp>
      <p:sp>
        <p:nvSpPr>
          <p:cNvPr id="41" name="TextBox 40">
            <a:extLst>
              <a:ext uri="{FF2B5EF4-FFF2-40B4-BE49-F238E27FC236}">
                <a16:creationId xmlns:a16="http://schemas.microsoft.com/office/drawing/2014/main" id="{78180B80-7ED8-A604-97CF-D8D66E3B8542}"/>
              </a:ext>
            </a:extLst>
          </p:cNvPr>
          <p:cNvSpPr txBox="1"/>
          <p:nvPr/>
        </p:nvSpPr>
        <p:spPr>
          <a:xfrm>
            <a:off x="184030" y="2092625"/>
            <a:ext cx="6153324" cy="261610"/>
          </a:xfrm>
          <a:prstGeom prst="rect">
            <a:avLst/>
          </a:prstGeom>
          <a:noFill/>
        </p:spPr>
        <p:txBody>
          <a:bodyPr wrap="square">
            <a:spAutoFit/>
          </a:bodyPr>
          <a:lstStyle/>
          <a:p>
            <a:r>
              <a:rPr lang="ru-RU" sz="1100" b="1" i="1" dirty="0">
                <a:effectLst/>
                <a:latin typeface="Times New Roman" panose="02020603050405020304" pitchFamily="18" charset="0"/>
                <a:ea typeface="Times New Roman" panose="02020603050405020304" pitchFamily="18" charset="0"/>
              </a:rPr>
              <a:t>Базовый вариант</a:t>
            </a:r>
            <a:r>
              <a:rPr lang="ru-RU" sz="1100" dirty="0">
                <a:effectLst/>
                <a:latin typeface="Times New Roman" panose="02020603050405020304" pitchFamily="18" charset="0"/>
                <a:ea typeface="Times New Roman" panose="02020603050405020304" pitchFamily="18" charset="0"/>
              </a:rPr>
              <a:t> описывает наиболее вероятный сценарий развития  экономики.</a:t>
            </a:r>
            <a:endParaRPr lang="ru-RU" sz="1100" dirty="0"/>
          </a:p>
        </p:txBody>
      </p:sp>
      <p:sp>
        <p:nvSpPr>
          <p:cNvPr id="43" name="TextBox 42">
            <a:extLst>
              <a:ext uri="{FF2B5EF4-FFF2-40B4-BE49-F238E27FC236}">
                <a16:creationId xmlns:a16="http://schemas.microsoft.com/office/drawing/2014/main" id="{55C4A6B5-F71A-2499-C88E-FF654F6DA0B9}"/>
              </a:ext>
            </a:extLst>
          </p:cNvPr>
          <p:cNvSpPr txBox="1"/>
          <p:nvPr/>
        </p:nvSpPr>
        <p:spPr>
          <a:xfrm>
            <a:off x="5253542" y="2087091"/>
            <a:ext cx="6693134" cy="261610"/>
          </a:xfrm>
          <a:prstGeom prst="rect">
            <a:avLst/>
          </a:prstGeom>
          <a:noFill/>
        </p:spPr>
        <p:txBody>
          <a:bodyPr wrap="square">
            <a:spAutoFit/>
          </a:bodyPr>
          <a:lstStyle/>
          <a:p>
            <a:r>
              <a:rPr lang="ru-RU" sz="1100" b="1" i="1" dirty="0">
                <a:effectLst/>
                <a:latin typeface="Times New Roman" panose="02020603050405020304" pitchFamily="18" charset="0"/>
                <a:ea typeface="Times New Roman" panose="02020603050405020304" pitchFamily="18" charset="0"/>
              </a:rPr>
              <a:t>Консервативный вариант</a:t>
            </a:r>
            <a:r>
              <a:rPr lang="ru-RU" sz="1100" dirty="0">
                <a:effectLst/>
                <a:latin typeface="Times New Roman" panose="02020603050405020304" pitchFamily="18" charset="0"/>
                <a:ea typeface="Times New Roman" panose="02020603050405020304" pitchFamily="18" charset="0"/>
              </a:rPr>
              <a:t> основан на предпосылках об ухудшении внешнеэкономических условий. </a:t>
            </a:r>
            <a:endParaRPr lang="ru-RU" sz="1100" dirty="0"/>
          </a:p>
        </p:txBody>
      </p:sp>
      <p:sp>
        <p:nvSpPr>
          <p:cNvPr id="47" name="TextBox 46">
            <a:extLst>
              <a:ext uri="{FF2B5EF4-FFF2-40B4-BE49-F238E27FC236}">
                <a16:creationId xmlns:a16="http://schemas.microsoft.com/office/drawing/2014/main" id="{B570F0D1-2108-6E57-4B4C-79F687AF22E5}"/>
              </a:ext>
            </a:extLst>
          </p:cNvPr>
          <p:cNvSpPr txBox="1"/>
          <p:nvPr/>
        </p:nvSpPr>
        <p:spPr>
          <a:xfrm>
            <a:off x="133988" y="2306415"/>
            <a:ext cx="11770304" cy="600164"/>
          </a:xfrm>
          <a:prstGeom prst="rect">
            <a:avLst/>
          </a:prstGeom>
          <a:noFill/>
        </p:spPr>
        <p:txBody>
          <a:bodyPr wrap="square">
            <a:spAutoFit/>
          </a:bodyPr>
          <a:lstStyle/>
          <a:p>
            <a:pPr indent="450215" algn="just">
              <a:spcBef>
                <a:spcPts val="1200"/>
              </a:spcBef>
              <a:buNone/>
            </a:pPr>
            <a:r>
              <a:rPr lang="ru-RU" sz="1100" dirty="0">
                <a:solidFill>
                  <a:srgbClr val="000000"/>
                </a:solidFill>
                <a:effectLst/>
                <a:latin typeface="Times New Roman" panose="02020603050405020304" pitchFamily="18" charset="0"/>
                <a:ea typeface="Calibri" panose="020F0502020204030204" pitchFamily="34" charset="0"/>
              </a:rPr>
              <a:t>Основной стратегической целью </a:t>
            </a:r>
            <a:r>
              <a:rPr lang="ru-RU" sz="1100" dirty="0">
                <a:solidFill>
                  <a:srgbClr val="000000"/>
                </a:solidFill>
                <a:effectLst/>
                <a:latin typeface="Times New Roman" panose="02020603050405020304" pitchFamily="18" charset="0"/>
                <a:ea typeface="Times New Roman" panose="02020603050405020304" pitchFamily="18" charset="0"/>
              </a:rPr>
              <a:t>социально-экономического развития Анучинского муниципального округа на 2026 год и плановый период 2027-2028 годов</a:t>
            </a:r>
            <a:r>
              <a:rPr lang="ru-RU" sz="1100" dirty="0">
                <a:solidFill>
                  <a:srgbClr val="000000"/>
                </a:solidFill>
                <a:effectLst/>
                <a:latin typeface="Times New Roman" panose="02020603050405020304" pitchFamily="18" charset="0"/>
                <a:ea typeface="Calibri" panose="020F0502020204030204" pitchFamily="34" charset="0"/>
              </a:rPr>
              <a:t> является </a:t>
            </a:r>
            <a:r>
              <a:rPr lang="ru-RU" sz="1100" dirty="0">
                <a:solidFill>
                  <a:srgbClr val="000000"/>
                </a:solidFill>
                <a:effectLst/>
                <a:latin typeface="Times New Roman" panose="02020603050405020304" pitchFamily="18" charset="0"/>
                <a:ea typeface="Times New Roman" panose="02020603050405020304" pitchFamily="18" charset="0"/>
              </a:rPr>
              <a:t>повышение качества жизни населения, развитие эффективной экономики, ориентированной на создание новых производств и услуг, обеспечение высокой занятости </a:t>
            </a:r>
            <a:r>
              <a:rPr lang="ru-RU" sz="1100" dirty="0">
                <a:solidFill>
                  <a:srgbClr val="000000"/>
                </a:solidFill>
                <a:effectLst/>
                <a:latin typeface="Times New Roman" panose="02020603050405020304" pitchFamily="18" charset="0"/>
                <a:ea typeface="Calibri" panose="020F0502020204030204" pitchFamily="34" charset="0"/>
              </a:rPr>
              <a:t>и закреплении населения на территории, что обеспечит улучшение показателей социально-экономического развития Анучинского муниципального округа</a:t>
            </a:r>
            <a:r>
              <a:rPr lang="ru-RU" sz="1100" dirty="0">
                <a:solidFill>
                  <a:srgbClr val="000000"/>
                </a:solidFill>
                <a:effectLst/>
                <a:latin typeface="Times New Roman" panose="02020603050405020304" pitchFamily="18" charset="0"/>
                <a:ea typeface="Times New Roman" panose="02020603050405020304" pitchFamily="18" charset="0"/>
              </a:rPr>
              <a:t>. </a:t>
            </a:r>
            <a:endParaRPr lang="ru-RU" sz="1100" dirty="0">
              <a:effectLst/>
              <a:latin typeface="Times New Roman" panose="02020603050405020304" pitchFamily="18" charset="0"/>
              <a:ea typeface="Times New Roman" panose="02020603050405020304" pitchFamily="18" charset="0"/>
            </a:endParaRPr>
          </a:p>
        </p:txBody>
      </p:sp>
      <p:sp>
        <p:nvSpPr>
          <p:cNvPr id="50" name="TextBox 49">
            <a:extLst>
              <a:ext uri="{FF2B5EF4-FFF2-40B4-BE49-F238E27FC236}">
                <a16:creationId xmlns:a16="http://schemas.microsoft.com/office/drawing/2014/main" id="{FAE3C681-4148-22F5-ABC6-F7D96BD2DD9C}"/>
              </a:ext>
            </a:extLst>
          </p:cNvPr>
          <p:cNvSpPr txBox="1"/>
          <p:nvPr/>
        </p:nvSpPr>
        <p:spPr>
          <a:xfrm>
            <a:off x="1778521" y="4512957"/>
            <a:ext cx="3271651" cy="1446550"/>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Демографическая ситуация в округе за последние годы ухудшилась. Численность населения, по данным ВПН -2020, составила 12734 чел. Все население района сельское, городских поселений в округе нет. Плотность населения – 3,08 чел./ </a:t>
            </a:r>
            <a:r>
              <a:rPr lang="ru-RU" sz="1100" dirty="0" err="1">
                <a:latin typeface="Times New Roman" panose="02020603050405020304" pitchFamily="18" charset="0"/>
                <a:cs typeface="Times New Roman" panose="02020603050405020304" pitchFamily="18" charset="0"/>
              </a:rPr>
              <a:t>кв.км</a:t>
            </a:r>
            <a:r>
              <a:rPr lang="ru-RU" sz="1100" dirty="0">
                <a:latin typeface="Times New Roman" panose="02020603050405020304" pitchFamily="18" charset="0"/>
                <a:cs typeface="Times New Roman" panose="02020603050405020304" pitchFamily="18" charset="0"/>
              </a:rPr>
              <a:t>. По данным статистики, на 1 января 2025 года постоянно проживало 11981 человек, что ниже уровня прошлого года на 2,1%.</a:t>
            </a:r>
          </a:p>
        </p:txBody>
      </p:sp>
      <p:grpSp>
        <p:nvGrpSpPr>
          <p:cNvPr id="51" name="Группа 50">
            <a:extLst>
              <a:ext uri="{FF2B5EF4-FFF2-40B4-BE49-F238E27FC236}">
                <a16:creationId xmlns:a16="http://schemas.microsoft.com/office/drawing/2014/main" id="{803EF88F-E52E-FA1B-A5AE-BF7633F5920B}"/>
              </a:ext>
            </a:extLst>
          </p:cNvPr>
          <p:cNvGrpSpPr/>
          <p:nvPr/>
        </p:nvGrpSpPr>
        <p:grpSpPr>
          <a:xfrm>
            <a:off x="5238160" y="4447990"/>
            <a:ext cx="1315038" cy="1466249"/>
            <a:chOff x="1761" y="578227"/>
            <a:chExt cx="1201274" cy="1214278"/>
          </a:xfrm>
          <a:scene3d>
            <a:camera prst="orthographicFront"/>
            <a:lightRig rig="threePt" dir="t"/>
          </a:scene3d>
        </p:grpSpPr>
        <p:sp>
          <p:nvSpPr>
            <p:cNvPr id="52" name="Прямоугольник 51">
              <a:extLst>
                <a:ext uri="{FF2B5EF4-FFF2-40B4-BE49-F238E27FC236}">
                  <a16:creationId xmlns:a16="http://schemas.microsoft.com/office/drawing/2014/main" id="{4E1FD648-24F7-EED0-EACB-33EE1CC8F309}"/>
                </a:ext>
              </a:extLst>
            </p:cNvPr>
            <p:cNvSpPr/>
            <p:nvPr/>
          </p:nvSpPr>
          <p:spPr>
            <a:xfrm>
              <a:off x="1761" y="578227"/>
              <a:ext cx="1201274" cy="1214278"/>
            </a:xfrm>
            <a:prstGeom prst="rect">
              <a:avLst/>
            </a:prstGeom>
            <a:solidFill>
              <a:schemeClr val="accent2">
                <a:lumMod val="60000"/>
                <a:lumOff val="40000"/>
              </a:schemeClr>
            </a:solidFill>
            <a:sp3d>
              <a:bevelT w="101600" prst="rible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3" name="TextBox 52">
              <a:extLst>
                <a:ext uri="{FF2B5EF4-FFF2-40B4-BE49-F238E27FC236}">
                  <a16:creationId xmlns:a16="http://schemas.microsoft.com/office/drawing/2014/main" id="{6C9E787F-9277-16F5-D223-0A520A7E3B85}"/>
                </a:ext>
              </a:extLst>
            </p:cNvPr>
            <p:cNvSpPr txBox="1"/>
            <p:nvPr/>
          </p:nvSpPr>
          <p:spPr>
            <a:xfrm>
              <a:off x="1761" y="578227"/>
              <a:ext cx="1201274" cy="12142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Промышленный комплекс</a:t>
              </a:r>
            </a:p>
          </p:txBody>
        </p:sp>
      </p:grpSp>
      <p:pic>
        <p:nvPicPr>
          <p:cNvPr id="54" name="Рисунок 53">
            <a:extLst>
              <a:ext uri="{FF2B5EF4-FFF2-40B4-BE49-F238E27FC236}">
                <a16:creationId xmlns:a16="http://schemas.microsoft.com/office/drawing/2014/main" id="{D6CE1A7C-52AA-65DA-8CA7-9D69B6A82439}"/>
              </a:ext>
            </a:extLst>
          </p:cNvPr>
          <p:cNvPicPr>
            <a:picLocks noChangeAspect="1"/>
          </p:cNvPicPr>
          <p:nvPr/>
        </p:nvPicPr>
        <p:blipFill>
          <a:blip r:embed="rId5"/>
          <a:stretch>
            <a:fillRect/>
          </a:stretch>
        </p:blipFill>
        <p:spPr>
          <a:xfrm>
            <a:off x="5364389" y="4549872"/>
            <a:ext cx="1103524" cy="760832"/>
          </a:xfrm>
          <a:prstGeom prst="rect">
            <a:avLst/>
          </a:prstGeom>
        </p:spPr>
      </p:pic>
      <p:sp>
        <p:nvSpPr>
          <p:cNvPr id="55" name="TextBox 54">
            <a:extLst>
              <a:ext uri="{FF2B5EF4-FFF2-40B4-BE49-F238E27FC236}">
                <a16:creationId xmlns:a16="http://schemas.microsoft.com/office/drawing/2014/main" id="{D39DDDE0-F449-2A8E-6B02-56E93E160855}"/>
              </a:ext>
            </a:extLst>
          </p:cNvPr>
          <p:cNvSpPr txBox="1"/>
          <p:nvPr/>
        </p:nvSpPr>
        <p:spPr>
          <a:xfrm>
            <a:off x="6741186" y="4467689"/>
            <a:ext cx="5126780" cy="1446550"/>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Ожидается, что объемы промышленного производства в прогнозном периоде будут расти за счет обеспечения тепловой энергией, газом и паром, обрабатывающих производств.</a:t>
            </a:r>
          </a:p>
          <a:p>
            <a:pPr algn="just"/>
            <a:r>
              <a:rPr lang="ru-RU" sz="1100" dirty="0">
                <a:latin typeface="Times New Roman" panose="02020603050405020304" pitchFamily="18" charset="0"/>
                <a:cs typeface="Times New Roman" panose="02020603050405020304" pitchFamily="18" charset="0"/>
              </a:rPr>
              <a:t>Рост объемов промышленного производства по базовому варианту в 2026 году оценивается в пределах 2,63%. В 2028 году по базовому варианту прогноза ожидается увеличение промышленного производства в 1,36 раза к базовому 2024 году. Ввод в эксплуатацию заводов по переработке меда и сои может оказать более существенное влияние на динамику объемов промышленного производства.</a:t>
            </a:r>
          </a:p>
        </p:txBody>
      </p:sp>
    </p:spTree>
    <p:extLst>
      <p:ext uri="{BB962C8B-B14F-4D97-AF65-F5344CB8AC3E}">
        <p14:creationId xmlns:p14="http://schemas.microsoft.com/office/powerpoint/2010/main" val="1155738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0CF95-50A3-D254-7A48-E0CC36C83725}"/>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2030D501-A835-18C4-33DB-455BA3A7C1C3}"/>
              </a:ext>
            </a:extLst>
          </p:cNvPr>
          <p:cNvPicPr>
            <a:picLocks noChangeAspect="1"/>
          </p:cNvPicPr>
          <p:nvPr/>
        </p:nvPicPr>
        <p:blipFill>
          <a:blip r:embed="rId2"/>
          <a:stretch>
            <a:fillRect/>
          </a:stretch>
        </p:blipFill>
        <p:spPr>
          <a:xfrm>
            <a:off x="0" y="0"/>
            <a:ext cx="12192000" cy="6858000"/>
          </a:xfrm>
          <a:prstGeom prst="rect">
            <a:avLst/>
          </a:prstGeom>
        </p:spPr>
      </p:pic>
      <p:sp>
        <p:nvSpPr>
          <p:cNvPr id="17" name="Прямоугольник: багетная рамка 16">
            <a:extLst>
              <a:ext uri="{FF2B5EF4-FFF2-40B4-BE49-F238E27FC236}">
                <a16:creationId xmlns:a16="http://schemas.microsoft.com/office/drawing/2014/main" id="{1E2406D1-79D8-95AE-C627-9639365DE7DD}"/>
              </a:ext>
            </a:extLst>
          </p:cNvPr>
          <p:cNvSpPr/>
          <p:nvPr/>
        </p:nvSpPr>
        <p:spPr>
          <a:xfrm>
            <a:off x="184030" y="3001713"/>
            <a:ext cx="1510545" cy="1490260"/>
          </a:xfrm>
          <a:prstGeom prst="bevel">
            <a:avLst/>
          </a:prstGeom>
          <a:solidFill>
            <a:srgbClr val="FEB8B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8" name="Рисунок 17">
            <a:extLst>
              <a:ext uri="{FF2B5EF4-FFF2-40B4-BE49-F238E27FC236}">
                <a16:creationId xmlns:a16="http://schemas.microsoft.com/office/drawing/2014/main" id="{39F94588-30E6-C39D-4D0F-92F60F85DADF}"/>
              </a:ext>
            </a:extLst>
          </p:cNvPr>
          <p:cNvPicPr>
            <a:picLocks noChangeAspect="1"/>
          </p:cNvPicPr>
          <p:nvPr/>
        </p:nvPicPr>
        <p:blipFill>
          <a:blip r:embed="rId3"/>
          <a:srcRect l="21359" r="20877" b="14585"/>
          <a:stretch>
            <a:fillRect/>
          </a:stretch>
        </p:blipFill>
        <p:spPr>
          <a:xfrm>
            <a:off x="362066" y="3206233"/>
            <a:ext cx="1154472" cy="723191"/>
          </a:xfrm>
          <a:prstGeom prst="rect">
            <a:avLst/>
          </a:prstGeom>
        </p:spPr>
      </p:pic>
      <p:sp>
        <p:nvSpPr>
          <p:cNvPr id="19" name="TextBox 18">
            <a:extLst>
              <a:ext uri="{FF2B5EF4-FFF2-40B4-BE49-F238E27FC236}">
                <a16:creationId xmlns:a16="http://schemas.microsoft.com/office/drawing/2014/main" id="{372D4E17-145B-CFED-BC24-04416A91C3E3}"/>
              </a:ext>
            </a:extLst>
          </p:cNvPr>
          <p:cNvSpPr txBox="1"/>
          <p:nvPr/>
        </p:nvSpPr>
        <p:spPr>
          <a:xfrm>
            <a:off x="326711" y="3910167"/>
            <a:ext cx="1164101" cy="430887"/>
          </a:xfrm>
          <a:prstGeom prst="rect">
            <a:avLst/>
          </a:prstGeom>
          <a:noFill/>
        </p:spPr>
        <p:txBody>
          <a:bodyPr wrap="none" rtlCol="0">
            <a:spAutoFit/>
          </a:bodyPr>
          <a:lstStyle/>
          <a:p>
            <a:pPr algn="ctr">
              <a:lnSpc>
                <a:spcPts val="1320"/>
              </a:lnSpc>
            </a:pPr>
            <a:r>
              <a:rPr lang="ru-RU" sz="1100" b="1" i="1" dirty="0"/>
              <a:t>Рынок товаров</a:t>
            </a:r>
          </a:p>
          <a:p>
            <a:pPr algn="ctr">
              <a:lnSpc>
                <a:spcPts val="1320"/>
              </a:lnSpc>
            </a:pPr>
            <a:r>
              <a:rPr lang="ru-RU" sz="1100" b="1" i="1" dirty="0"/>
              <a:t> и услуг</a:t>
            </a:r>
          </a:p>
        </p:txBody>
      </p:sp>
      <p:sp>
        <p:nvSpPr>
          <p:cNvPr id="30" name="Прямоугольник: багетная рамка 29">
            <a:extLst>
              <a:ext uri="{FF2B5EF4-FFF2-40B4-BE49-F238E27FC236}">
                <a16:creationId xmlns:a16="http://schemas.microsoft.com/office/drawing/2014/main" id="{6B2B8E16-144D-9BA5-466E-062528ACA1BF}"/>
              </a:ext>
            </a:extLst>
          </p:cNvPr>
          <p:cNvSpPr/>
          <p:nvPr/>
        </p:nvSpPr>
        <p:spPr>
          <a:xfrm>
            <a:off x="7069181" y="3001712"/>
            <a:ext cx="1510545" cy="1867975"/>
          </a:xfrm>
          <a:prstGeom prst="bevel">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1" name="Рисунок 30">
            <a:extLst>
              <a:ext uri="{FF2B5EF4-FFF2-40B4-BE49-F238E27FC236}">
                <a16:creationId xmlns:a16="http://schemas.microsoft.com/office/drawing/2014/main" id="{46FE4802-13C7-C841-ECC2-82CB46B8B1E4}"/>
              </a:ext>
            </a:extLst>
          </p:cNvPr>
          <p:cNvPicPr>
            <a:picLocks noChangeAspect="1"/>
          </p:cNvPicPr>
          <p:nvPr/>
        </p:nvPicPr>
        <p:blipFill>
          <a:blip r:embed="rId4"/>
          <a:stretch>
            <a:fillRect/>
          </a:stretch>
        </p:blipFill>
        <p:spPr>
          <a:xfrm>
            <a:off x="7263179" y="3206233"/>
            <a:ext cx="1086488" cy="967289"/>
          </a:xfrm>
          <a:prstGeom prst="rect">
            <a:avLst/>
          </a:prstGeom>
        </p:spPr>
      </p:pic>
      <p:sp>
        <p:nvSpPr>
          <p:cNvPr id="32" name="TextBox 31">
            <a:extLst>
              <a:ext uri="{FF2B5EF4-FFF2-40B4-BE49-F238E27FC236}">
                <a16:creationId xmlns:a16="http://schemas.microsoft.com/office/drawing/2014/main" id="{A8711927-A1CC-2704-FBCF-F09FFA1890AE}"/>
              </a:ext>
            </a:extLst>
          </p:cNvPr>
          <p:cNvSpPr txBox="1"/>
          <p:nvPr/>
        </p:nvSpPr>
        <p:spPr>
          <a:xfrm>
            <a:off x="7318089" y="4173522"/>
            <a:ext cx="1012728" cy="261610"/>
          </a:xfrm>
          <a:prstGeom prst="rect">
            <a:avLst/>
          </a:prstGeom>
          <a:noFill/>
        </p:spPr>
        <p:txBody>
          <a:bodyPr wrap="square" rtlCol="0">
            <a:spAutoFit/>
          </a:bodyPr>
          <a:lstStyle/>
          <a:p>
            <a:pPr algn="ctr"/>
            <a:r>
              <a:rPr lang="ru-RU" sz="1100" b="1" i="1" dirty="0"/>
              <a:t>Инвестиции</a:t>
            </a:r>
          </a:p>
        </p:txBody>
      </p:sp>
      <p:grpSp>
        <p:nvGrpSpPr>
          <p:cNvPr id="5" name="Группа 4">
            <a:extLst>
              <a:ext uri="{FF2B5EF4-FFF2-40B4-BE49-F238E27FC236}">
                <a16:creationId xmlns:a16="http://schemas.microsoft.com/office/drawing/2014/main" id="{988F270F-8109-17F8-AA85-E3F09AF17994}"/>
              </a:ext>
            </a:extLst>
          </p:cNvPr>
          <p:cNvGrpSpPr/>
          <p:nvPr/>
        </p:nvGrpSpPr>
        <p:grpSpPr>
          <a:xfrm>
            <a:off x="184030" y="170939"/>
            <a:ext cx="1201274" cy="1330690"/>
            <a:chOff x="1203036" y="578227"/>
            <a:chExt cx="1201274" cy="1214278"/>
          </a:xfrm>
          <a:scene3d>
            <a:camera prst="orthographicFront"/>
            <a:lightRig rig="threePt" dir="t"/>
          </a:scene3d>
        </p:grpSpPr>
        <p:sp>
          <p:nvSpPr>
            <p:cNvPr id="6" name="Прямоугольник 5">
              <a:extLst>
                <a:ext uri="{FF2B5EF4-FFF2-40B4-BE49-F238E27FC236}">
                  <a16:creationId xmlns:a16="http://schemas.microsoft.com/office/drawing/2014/main" id="{7062B845-CF3A-31DC-4C50-56CD81AA7ECD}"/>
                </a:ext>
              </a:extLst>
            </p:cNvPr>
            <p:cNvSpPr/>
            <p:nvPr/>
          </p:nvSpPr>
          <p:spPr>
            <a:xfrm>
              <a:off x="1203036" y="578227"/>
              <a:ext cx="1201274" cy="1214278"/>
            </a:xfrm>
            <a:prstGeom prst="rect">
              <a:avLst/>
            </a:prstGeom>
            <a:solidFill>
              <a:schemeClr val="accent6">
                <a:lumMod val="60000"/>
                <a:lumOff val="40000"/>
              </a:schemeClr>
            </a:solidFill>
            <a:sp3d>
              <a:bevelT w="101600" prst="rible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TextBox 6">
              <a:extLst>
                <a:ext uri="{FF2B5EF4-FFF2-40B4-BE49-F238E27FC236}">
                  <a16:creationId xmlns:a16="http://schemas.microsoft.com/office/drawing/2014/main" id="{47A385A7-E5F4-62A5-2C25-B5BA577C453B}"/>
                </a:ext>
              </a:extLst>
            </p:cNvPr>
            <p:cNvSpPr txBox="1"/>
            <p:nvPr/>
          </p:nvSpPr>
          <p:spPr>
            <a:xfrm>
              <a:off x="1203036" y="578227"/>
              <a:ext cx="1201274" cy="12142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Сельское хозяйство</a:t>
              </a:r>
            </a:p>
          </p:txBody>
        </p:sp>
      </p:grpSp>
      <p:pic>
        <p:nvPicPr>
          <p:cNvPr id="8" name="Рисунок 7">
            <a:extLst>
              <a:ext uri="{FF2B5EF4-FFF2-40B4-BE49-F238E27FC236}">
                <a16:creationId xmlns:a16="http://schemas.microsoft.com/office/drawing/2014/main" id="{176EEB91-6871-B8F6-7DEF-D954AD264BDB}"/>
              </a:ext>
            </a:extLst>
          </p:cNvPr>
          <p:cNvPicPr>
            <a:picLocks noChangeAspect="1"/>
          </p:cNvPicPr>
          <p:nvPr/>
        </p:nvPicPr>
        <p:blipFill>
          <a:blip r:embed="rId5"/>
          <a:stretch>
            <a:fillRect/>
          </a:stretch>
        </p:blipFill>
        <p:spPr>
          <a:xfrm>
            <a:off x="290848" y="282501"/>
            <a:ext cx="987638" cy="652329"/>
          </a:xfrm>
          <a:prstGeom prst="rect">
            <a:avLst/>
          </a:prstGeom>
        </p:spPr>
      </p:pic>
      <p:sp>
        <p:nvSpPr>
          <p:cNvPr id="11" name="TextBox 10">
            <a:extLst>
              <a:ext uri="{FF2B5EF4-FFF2-40B4-BE49-F238E27FC236}">
                <a16:creationId xmlns:a16="http://schemas.microsoft.com/office/drawing/2014/main" id="{1480E395-4AC5-1D90-4F58-BE21E150EBCC}"/>
              </a:ext>
            </a:extLst>
          </p:cNvPr>
          <p:cNvSpPr txBox="1"/>
          <p:nvPr/>
        </p:nvSpPr>
        <p:spPr>
          <a:xfrm>
            <a:off x="1492122" y="170939"/>
            <a:ext cx="10409030" cy="1277273"/>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Сельское хозяйство является важнейшей сферой экономической деятельности, обеспечивающей население качественным продовольствием, промышленность – сырьем. Сельское хозяйство округа представлено четырьмя сельскохозяйственными предприятиями, 48 – крестьянско-фермерскими хозяйствами и личными подсобными  хозяйствами. За 2024 год, по оценке, в хозяйствах всех категорий произведено продукции на сумму 1366,6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что составляет 104,65% к уровню 2023 год. Продукции растениеводства произведено на 1025,3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(в 2023 году – 910,77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индекс физического объема – 105,31%), что составляет 75% всей продукции сельского хозяйства округа. Животноводческая отрасль произвела продукции на 341,3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(2023 год – 295,04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индекс физического объема – 105,26%) – 25% в структуре валовой продукции сельского хозяйства. По оценке, в 2026 году объем производства сельскохозяйственной продукции в хозяйствах всех категорий составит 1653,9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индекс физического объема составит 103,31%; в отрасли растениеводства – 103,68%, в отрасли животноводства – 101,74%.</a:t>
            </a:r>
          </a:p>
        </p:txBody>
      </p:sp>
      <p:grpSp>
        <p:nvGrpSpPr>
          <p:cNvPr id="12" name="Группа 11">
            <a:extLst>
              <a:ext uri="{FF2B5EF4-FFF2-40B4-BE49-F238E27FC236}">
                <a16:creationId xmlns:a16="http://schemas.microsoft.com/office/drawing/2014/main" id="{5762D8A0-FD8C-B8C6-80B8-53679E96D43A}"/>
              </a:ext>
            </a:extLst>
          </p:cNvPr>
          <p:cNvGrpSpPr/>
          <p:nvPr/>
        </p:nvGrpSpPr>
        <p:grpSpPr>
          <a:xfrm>
            <a:off x="184030" y="1672568"/>
            <a:ext cx="1308092" cy="1214278"/>
            <a:chOff x="2404310" y="578227"/>
            <a:chExt cx="1201274" cy="1214278"/>
          </a:xfrm>
          <a:scene3d>
            <a:camera prst="orthographicFront"/>
            <a:lightRig rig="threePt" dir="t"/>
          </a:scene3d>
        </p:grpSpPr>
        <p:sp>
          <p:nvSpPr>
            <p:cNvPr id="13" name="Прямоугольник 12">
              <a:extLst>
                <a:ext uri="{FF2B5EF4-FFF2-40B4-BE49-F238E27FC236}">
                  <a16:creationId xmlns:a16="http://schemas.microsoft.com/office/drawing/2014/main" id="{D4269714-9D32-8597-BBFF-7E7779261B17}"/>
                </a:ext>
              </a:extLst>
            </p:cNvPr>
            <p:cNvSpPr/>
            <p:nvPr/>
          </p:nvSpPr>
          <p:spPr>
            <a:xfrm>
              <a:off x="2404310" y="578227"/>
              <a:ext cx="1201274" cy="1214278"/>
            </a:xfrm>
            <a:prstGeom prst="rect">
              <a:avLst/>
            </a:prstGeom>
            <a:solidFill>
              <a:schemeClr val="bg1">
                <a:lumMod val="75000"/>
              </a:schemeClr>
            </a:solidFill>
            <a:sp3d>
              <a:bevelT w="101600" prst="rible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TextBox 26">
              <a:extLst>
                <a:ext uri="{FF2B5EF4-FFF2-40B4-BE49-F238E27FC236}">
                  <a16:creationId xmlns:a16="http://schemas.microsoft.com/office/drawing/2014/main" id="{B5AF6AD1-950E-BE2B-AB00-F3D3CF92F8CC}"/>
                </a:ext>
              </a:extLst>
            </p:cNvPr>
            <p:cNvSpPr txBox="1"/>
            <p:nvPr/>
          </p:nvSpPr>
          <p:spPr>
            <a:xfrm>
              <a:off x="2404310" y="578227"/>
              <a:ext cx="1201274" cy="121427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endPar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endParaRPr>
            </a:p>
            <a:p>
              <a:pPr marL="0" lvl="0" indent="0" algn="ctr" defTabSz="488950">
                <a:lnSpc>
                  <a:spcPct val="90000"/>
                </a:lnSpc>
                <a:spcBef>
                  <a:spcPct val="0"/>
                </a:spcBef>
                <a:spcAft>
                  <a:spcPct val="35000"/>
                </a:spcAft>
                <a:buNone/>
              </a:pPr>
              <a:r>
                <a:rPr lang="ru-RU" sz="1100" b="1" i="1" kern="1200" dirty="0">
                  <a:solidFill>
                    <a:schemeClr val="tx1">
                      <a:lumMod val="95000"/>
                      <a:lumOff val="5000"/>
                    </a:schemeClr>
                  </a:solidFill>
                  <a:latin typeface="Times New Roman" panose="02020603050405020304" pitchFamily="18" charset="0"/>
                  <a:cs typeface="Times New Roman" panose="02020603050405020304" pitchFamily="18" charset="0"/>
                </a:rPr>
                <a:t>Строительство</a:t>
              </a:r>
            </a:p>
          </p:txBody>
        </p:sp>
      </p:grpSp>
      <p:pic>
        <p:nvPicPr>
          <p:cNvPr id="33" name="Рисунок 32">
            <a:extLst>
              <a:ext uri="{FF2B5EF4-FFF2-40B4-BE49-F238E27FC236}">
                <a16:creationId xmlns:a16="http://schemas.microsoft.com/office/drawing/2014/main" id="{A399F0DC-DA6B-C04B-AEEC-492E5ACC3BDF}"/>
              </a:ext>
            </a:extLst>
          </p:cNvPr>
          <p:cNvPicPr>
            <a:picLocks noChangeAspect="1"/>
          </p:cNvPicPr>
          <p:nvPr/>
        </p:nvPicPr>
        <p:blipFill>
          <a:blip r:embed="rId6"/>
          <a:stretch>
            <a:fillRect/>
          </a:stretch>
        </p:blipFill>
        <p:spPr>
          <a:xfrm>
            <a:off x="290848" y="1759087"/>
            <a:ext cx="1093146" cy="650178"/>
          </a:xfrm>
          <a:prstGeom prst="rect">
            <a:avLst/>
          </a:prstGeom>
        </p:spPr>
      </p:pic>
      <p:sp>
        <p:nvSpPr>
          <p:cNvPr id="34" name="TextBox 33">
            <a:extLst>
              <a:ext uri="{FF2B5EF4-FFF2-40B4-BE49-F238E27FC236}">
                <a16:creationId xmlns:a16="http://schemas.microsoft.com/office/drawing/2014/main" id="{38913119-B902-A540-56E3-C5417D23FAF4}"/>
              </a:ext>
            </a:extLst>
          </p:cNvPr>
          <p:cNvSpPr txBox="1"/>
          <p:nvPr/>
        </p:nvSpPr>
        <p:spPr>
          <a:xfrm>
            <a:off x="1490812" y="1652875"/>
            <a:ext cx="10409030" cy="1277273"/>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На территории округа отрасль строительства неразвита, не зарегистрировано ни одного крупного предприятия Основными застроенными территориями являются </a:t>
            </a:r>
            <a:r>
              <a:rPr lang="ru-RU" sz="1100" dirty="0" err="1">
                <a:latin typeface="Times New Roman" panose="02020603050405020304" pitchFamily="18" charset="0"/>
                <a:cs typeface="Times New Roman" panose="02020603050405020304" pitchFamily="18" charset="0"/>
              </a:rPr>
              <a:t>с.Анучино</a:t>
            </a:r>
            <a:r>
              <a:rPr lang="ru-RU" sz="1100" dirty="0">
                <a:latin typeface="Times New Roman" panose="02020603050405020304" pitchFamily="18" charset="0"/>
                <a:cs typeface="Times New Roman" panose="02020603050405020304" pitchFamily="18" charset="0"/>
              </a:rPr>
              <a:t>, </a:t>
            </a:r>
            <a:r>
              <a:rPr lang="ru-RU" sz="1100" dirty="0" err="1">
                <a:latin typeface="Times New Roman" panose="02020603050405020304" pitchFamily="18" charset="0"/>
                <a:cs typeface="Times New Roman" panose="02020603050405020304" pitchFamily="18" charset="0"/>
              </a:rPr>
              <a:t>с.Чернышевка</a:t>
            </a:r>
            <a:r>
              <a:rPr lang="ru-RU" sz="1100" dirty="0">
                <a:latin typeface="Times New Roman" panose="02020603050405020304" pitchFamily="18" charset="0"/>
                <a:cs typeface="Times New Roman" panose="02020603050405020304" pitchFamily="18" charset="0"/>
              </a:rPr>
              <a:t> и </a:t>
            </a:r>
            <a:r>
              <a:rPr lang="ru-RU" sz="1100" dirty="0" err="1">
                <a:latin typeface="Times New Roman" panose="02020603050405020304" pitchFamily="18" charset="0"/>
                <a:cs typeface="Times New Roman" panose="02020603050405020304" pitchFamily="18" charset="0"/>
              </a:rPr>
              <a:t>с.Таежка</a:t>
            </a:r>
            <a:r>
              <a:rPr lang="ru-RU" sz="1100" dirty="0">
                <a:latin typeface="Times New Roman" panose="02020603050405020304" pitchFamily="18" charset="0"/>
                <a:cs typeface="Times New Roman" panose="02020603050405020304" pitchFamily="18" charset="0"/>
              </a:rPr>
              <a:t>. Во многом, увеличению показателя ввода жилья в эксплуатацию послужила продленная дачная амнистия, при которой действует упрощенный порядок постановки на государственный кадастровый учет с одновременной регистрацией права на объекты капитального строительства – жилые и садовые дома.</a:t>
            </a:r>
          </a:p>
          <a:p>
            <a:pPr algn="just"/>
            <a:r>
              <a:rPr lang="ru-RU" sz="1100" dirty="0">
                <a:latin typeface="Times New Roman" panose="02020603050405020304" pitchFamily="18" charset="0"/>
                <a:cs typeface="Times New Roman" panose="02020603050405020304" pitchFamily="18" charset="0"/>
              </a:rPr>
              <a:t>За 2024 год введено 3,25 тыс. кв.м. жилья, что на 6,7% меньше, чем в 2023 году. Все это индивидуальное жилищное строительство. В 2025 году, по оценке, индивидуальными застройщиками будет построено 3,5 тыс. кв.м. жилья. К 2028 году этот показатель достигнет 4,2 </a:t>
            </a:r>
            <a:r>
              <a:rPr lang="ru-RU" sz="1100" dirty="0" err="1">
                <a:latin typeface="Times New Roman" panose="02020603050405020304" pitchFamily="18" charset="0"/>
                <a:cs typeface="Times New Roman" panose="02020603050405020304" pitchFamily="18" charset="0"/>
              </a:rPr>
              <a:t>тыс.кв.м</a:t>
            </a:r>
            <a:r>
              <a:rPr lang="ru-RU" sz="1100" dirty="0">
                <a:latin typeface="Times New Roman" panose="02020603050405020304" pitchFamily="18" charset="0"/>
                <a:cs typeface="Times New Roman" panose="02020603050405020304" pitchFamily="18" charset="0"/>
              </a:rPr>
              <a:t>. На  одного жителя округа приходится 28,1 кв.м. жилья.</a:t>
            </a:r>
          </a:p>
        </p:txBody>
      </p:sp>
      <p:sp>
        <p:nvSpPr>
          <p:cNvPr id="35" name="TextBox 34">
            <a:extLst>
              <a:ext uri="{FF2B5EF4-FFF2-40B4-BE49-F238E27FC236}">
                <a16:creationId xmlns:a16="http://schemas.microsoft.com/office/drawing/2014/main" id="{EFEDFABF-7DE4-34A0-74E3-7E3AF0137AE0}"/>
              </a:ext>
            </a:extLst>
          </p:cNvPr>
          <p:cNvSpPr txBox="1"/>
          <p:nvPr/>
        </p:nvSpPr>
        <p:spPr>
          <a:xfrm>
            <a:off x="1738772" y="2983389"/>
            <a:ext cx="5394178" cy="1615827"/>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В прогнозном периоде не ожидается значительной потребительской активности населения. Несмотря на рост реальной заработной платы, темпы роста оборота розничной торговли по базовому варианту будут находиться в области положительных значений с ежегодным приростом порядка 4,5-5,7%%. Объем платных услуг, оказываемых крупными и средними организациями, к концу 2028 года увеличится до 89,1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по базовому варианту.</a:t>
            </a:r>
          </a:p>
          <a:p>
            <a:pPr algn="just"/>
            <a:r>
              <a:rPr lang="ru-RU" sz="1100" dirty="0">
                <a:latin typeface="Times New Roman" panose="02020603050405020304" pitchFamily="18" charset="0"/>
                <a:cs typeface="Times New Roman" panose="02020603050405020304" pitchFamily="18" charset="0"/>
              </a:rPr>
              <a:t>В структуре платных услуг, оказываемых населению, будут доминировать четыре вида услуг, на долю которых приходится более 90% от их общего объема. Это коммунальные услуги, услуги транспорта, медицинские и образовательные услуги.</a:t>
            </a:r>
          </a:p>
        </p:txBody>
      </p:sp>
      <p:sp>
        <p:nvSpPr>
          <p:cNvPr id="38" name="TextBox 37">
            <a:extLst>
              <a:ext uri="{FF2B5EF4-FFF2-40B4-BE49-F238E27FC236}">
                <a16:creationId xmlns:a16="http://schemas.microsoft.com/office/drawing/2014/main" id="{3938FC8C-15D3-E832-A582-7F928E9774A6}"/>
              </a:ext>
            </a:extLst>
          </p:cNvPr>
          <p:cNvSpPr txBox="1"/>
          <p:nvPr/>
        </p:nvSpPr>
        <p:spPr>
          <a:xfrm>
            <a:off x="8579727" y="3004006"/>
            <a:ext cx="3320116" cy="195438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За 2024 год объем инвестиций по крупным и средним организациям составил 98,6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что выше уровня 2023 года на 5,81%.</a:t>
            </a:r>
          </a:p>
          <a:p>
            <a:pPr algn="just"/>
            <a:r>
              <a:rPr lang="ru-RU" sz="1100" dirty="0">
                <a:latin typeface="Times New Roman" panose="02020603050405020304" pitchFamily="18" charset="0"/>
                <a:cs typeface="Times New Roman" panose="02020603050405020304" pitchFamily="18" charset="0"/>
              </a:rPr>
              <a:t>Основными источниками инвестиций в основной капитал по крупным организациям являются привлеченные средства 0 98,96% от общей суммы. Основная доля средств на правлена в машины и оборудование (93,6%).</a:t>
            </a:r>
          </a:p>
          <a:p>
            <a:pPr algn="just"/>
            <a:r>
              <a:rPr lang="ru-RU" sz="1100" dirty="0">
                <a:latin typeface="Times New Roman" panose="02020603050405020304" pitchFamily="18" charset="0"/>
                <a:cs typeface="Times New Roman" panose="02020603050405020304" pitchFamily="18" charset="0"/>
              </a:rPr>
              <a:t>В 2026-2028 годах индекс физического объема инвестиций сохранит положительные значения и составит 103,34 – 103,83%%.</a:t>
            </a:r>
            <a:endParaRPr lang="ru-RU" sz="1100" dirty="0"/>
          </a:p>
        </p:txBody>
      </p:sp>
      <p:sp>
        <p:nvSpPr>
          <p:cNvPr id="40" name="Прямоугольник: багетная рамка 39">
            <a:extLst>
              <a:ext uri="{FF2B5EF4-FFF2-40B4-BE49-F238E27FC236}">
                <a16:creationId xmlns:a16="http://schemas.microsoft.com/office/drawing/2014/main" id="{DD97D7D2-D302-77D5-767B-8D2027A8B22C}"/>
              </a:ext>
            </a:extLst>
          </p:cNvPr>
          <p:cNvSpPr/>
          <p:nvPr/>
        </p:nvSpPr>
        <p:spPr>
          <a:xfrm>
            <a:off x="184030" y="4958387"/>
            <a:ext cx="1510545" cy="1490260"/>
          </a:xfrm>
          <a:prstGeom prst="bevel">
            <a:avLst/>
          </a:prstGeom>
          <a:solidFill>
            <a:srgbClr val="FDE5A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2" name="Рисунок 41">
            <a:extLst>
              <a:ext uri="{FF2B5EF4-FFF2-40B4-BE49-F238E27FC236}">
                <a16:creationId xmlns:a16="http://schemas.microsoft.com/office/drawing/2014/main" id="{052ED276-BB82-A014-D2B3-168DF07B31E5}"/>
              </a:ext>
            </a:extLst>
          </p:cNvPr>
          <p:cNvPicPr>
            <a:picLocks noChangeAspect="1"/>
          </p:cNvPicPr>
          <p:nvPr/>
        </p:nvPicPr>
        <p:blipFill>
          <a:blip r:embed="rId7"/>
          <a:stretch>
            <a:fillRect/>
          </a:stretch>
        </p:blipFill>
        <p:spPr>
          <a:xfrm>
            <a:off x="396627" y="5148548"/>
            <a:ext cx="1072377" cy="707327"/>
          </a:xfrm>
          <a:prstGeom prst="rect">
            <a:avLst/>
          </a:prstGeom>
        </p:spPr>
      </p:pic>
      <p:sp>
        <p:nvSpPr>
          <p:cNvPr id="44" name="TextBox 43">
            <a:extLst>
              <a:ext uri="{FF2B5EF4-FFF2-40B4-BE49-F238E27FC236}">
                <a16:creationId xmlns:a16="http://schemas.microsoft.com/office/drawing/2014/main" id="{5A104A27-5E22-2FE4-CD23-F27F158EA13B}"/>
              </a:ext>
            </a:extLst>
          </p:cNvPr>
          <p:cNvSpPr txBox="1"/>
          <p:nvPr/>
        </p:nvSpPr>
        <p:spPr>
          <a:xfrm>
            <a:off x="432938" y="5911565"/>
            <a:ext cx="1012728" cy="261610"/>
          </a:xfrm>
          <a:prstGeom prst="rect">
            <a:avLst/>
          </a:prstGeom>
          <a:noFill/>
        </p:spPr>
        <p:txBody>
          <a:bodyPr wrap="square" rtlCol="0">
            <a:spAutoFit/>
          </a:bodyPr>
          <a:lstStyle/>
          <a:p>
            <a:pPr algn="ctr"/>
            <a:r>
              <a:rPr lang="ru-RU" sz="1100" b="1" i="1" dirty="0"/>
              <a:t>Бюджет</a:t>
            </a:r>
          </a:p>
        </p:txBody>
      </p:sp>
      <p:sp>
        <p:nvSpPr>
          <p:cNvPr id="45" name="TextBox 44">
            <a:extLst>
              <a:ext uri="{FF2B5EF4-FFF2-40B4-BE49-F238E27FC236}">
                <a16:creationId xmlns:a16="http://schemas.microsoft.com/office/drawing/2014/main" id="{583F383D-1A15-D184-A670-8A43E5BABFDA}"/>
              </a:ext>
            </a:extLst>
          </p:cNvPr>
          <p:cNvSpPr txBox="1"/>
          <p:nvPr/>
        </p:nvSpPr>
        <p:spPr>
          <a:xfrm>
            <a:off x="1681600" y="4908940"/>
            <a:ext cx="10218242" cy="1446550"/>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Налоговые и неналоговые доходы бюджета в 2026 году прогнозируются в объеме 361,8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что больше уровня 2025 года на 2,6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или на 0,72%.</a:t>
            </a:r>
          </a:p>
          <a:p>
            <a:pPr algn="just"/>
            <a:r>
              <a:rPr lang="ru-RU" sz="1100" dirty="0">
                <a:latin typeface="Times New Roman" panose="02020603050405020304" pitchFamily="18" charset="0"/>
                <a:cs typeface="Times New Roman" panose="02020603050405020304" pitchFamily="18" charset="0"/>
              </a:rPr>
              <a:t>Основной объем налоговых и неналоговых доходов прогнозируется за счет налога на доходы физических лиц – 84,5%, акцизов на топливо – 11,3%, налогов на имущество – 2%. Объем безвозмездных поступлений бюджета запланирован на 2026 год 503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Объемы межбюджетных трансфертов при рассмотрении законопроекта Законодательным с Собранием могут быть уточнены с учетом рассмотрения проекта федерального бюджета  на 2026год и поправок в краевой закон.</a:t>
            </a:r>
          </a:p>
          <a:p>
            <a:pPr algn="just"/>
            <a:r>
              <a:rPr lang="ru-RU" sz="1100" dirty="0">
                <a:latin typeface="Times New Roman" panose="02020603050405020304" pitchFamily="18" charset="0"/>
                <a:cs typeface="Times New Roman" panose="02020603050405020304" pitchFamily="18" charset="0"/>
              </a:rPr>
              <a:t>Основную долю в безвозмездных поступлениях из краевого бюджета составляют субвенции на осуществление отдельных государственных полномочий.</a:t>
            </a:r>
          </a:p>
          <a:p>
            <a:pPr algn="just"/>
            <a:r>
              <a:rPr lang="ru-RU" sz="1100" dirty="0">
                <a:latin typeface="Times New Roman" panose="02020603050405020304" pitchFamily="18" charset="0"/>
                <a:cs typeface="Times New Roman" panose="02020603050405020304" pitchFamily="18" charset="0"/>
              </a:rPr>
              <a:t>На 2026 год и последующий период на данном этапе планируется бездефицитный бюджет.</a:t>
            </a:r>
          </a:p>
          <a:p>
            <a:pPr algn="just"/>
            <a:r>
              <a:rPr lang="ru-RU" sz="1100" dirty="0">
                <a:latin typeface="Times New Roman" panose="02020603050405020304" pitchFamily="18" charset="0"/>
                <a:cs typeface="Times New Roman" panose="02020603050405020304" pitchFamily="18" charset="0"/>
              </a:rPr>
              <a:t>Расходы бюджета запланированы в объеме 880,5 </a:t>
            </a:r>
            <a:r>
              <a:rPr lang="ru-RU" sz="1100" dirty="0" err="1">
                <a:latin typeface="Times New Roman" panose="02020603050405020304" pitchFamily="18" charset="0"/>
                <a:cs typeface="Times New Roman" panose="02020603050405020304" pitchFamily="18" charset="0"/>
              </a:rPr>
              <a:t>млн.руб</a:t>
            </a:r>
            <a:r>
              <a:rPr lang="ru-RU" sz="1100" dirty="0">
                <a:latin typeface="Times New Roman" panose="02020603050405020304" pitchFamily="18" charset="0"/>
                <a:cs typeface="Times New Roman" panose="02020603050405020304" pitchFamily="18" charset="0"/>
              </a:rPr>
              <a:t>., со значительным уменьшением относительно уровня 2025 года, сказывается отсутствие субсидий на проведение ремонтных работ учреждений культуры и объектов ЖКХ.</a:t>
            </a:r>
          </a:p>
        </p:txBody>
      </p:sp>
      <p:sp>
        <p:nvSpPr>
          <p:cNvPr id="46" name="TextBox 45">
            <a:extLst>
              <a:ext uri="{FF2B5EF4-FFF2-40B4-BE49-F238E27FC236}">
                <a16:creationId xmlns:a16="http://schemas.microsoft.com/office/drawing/2014/main" id="{61915A06-3B57-C8EA-692C-CE7E5979A0A4}"/>
              </a:ext>
            </a:extLst>
          </p:cNvPr>
          <p:cNvSpPr txBox="1"/>
          <p:nvPr/>
        </p:nvSpPr>
        <p:spPr>
          <a:xfrm>
            <a:off x="2761278" y="8197"/>
            <a:ext cx="5588389" cy="2862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6600FF"/>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Прогноз социально – экономического развития муниципального округа</a:t>
            </a:r>
          </a:p>
        </p:txBody>
      </p:sp>
    </p:spTree>
    <p:extLst>
      <p:ext uri="{BB962C8B-B14F-4D97-AF65-F5344CB8AC3E}">
        <p14:creationId xmlns:p14="http://schemas.microsoft.com/office/powerpoint/2010/main" val="557057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D03202A-0612-025B-0F38-EB7D805FD789}"/>
              </a:ext>
            </a:extLst>
          </p:cNvPr>
          <p:cNvPicPr>
            <a:picLocks noChangeAspect="1"/>
          </p:cNvPicPr>
          <p:nvPr/>
        </p:nvPicPr>
        <p:blipFill>
          <a:blip r:embed="rId2"/>
          <a:stretch>
            <a:fillRect/>
          </a:stretch>
        </p:blipFill>
        <p:spPr>
          <a:xfrm>
            <a:off x="0" y="-36934"/>
            <a:ext cx="12192000" cy="6894934"/>
          </a:xfrm>
          <a:prstGeom prst="rect">
            <a:avLst/>
          </a:prstGeom>
        </p:spPr>
      </p:pic>
      <p:sp>
        <p:nvSpPr>
          <p:cNvPr id="3" name="TextBox 2">
            <a:extLst>
              <a:ext uri="{FF2B5EF4-FFF2-40B4-BE49-F238E27FC236}">
                <a16:creationId xmlns:a16="http://schemas.microsoft.com/office/drawing/2014/main" id="{2CE1C66A-262C-692E-952D-2AFE9DE78085}"/>
              </a:ext>
            </a:extLst>
          </p:cNvPr>
          <p:cNvSpPr txBox="1"/>
          <p:nvPr/>
        </p:nvSpPr>
        <p:spPr>
          <a:xfrm>
            <a:off x="2723948" y="75501"/>
            <a:ext cx="5588389" cy="2862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6600FF"/>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Прогноз социально – экономического развития муниципального округа</a:t>
            </a:r>
          </a:p>
        </p:txBody>
      </p:sp>
      <p:sp>
        <p:nvSpPr>
          <p:cNvPr id="18" name="Прямоугольник: багетная рамка 17">
            <a:extLst>
              <a:ext uri="{FF2B5EF4-FFF2-40B4-BE49-F238E27FC236}">
                <a16:creationId xmlns:a16="http://schemas.microsoft.com/office/drawing/2014/main" id="{63023ADC-E88B-A45F-C87E-A4F95A5BF209}"/>
              </a:ext>
            </a:extLst>
          </p:cNvPr>
          <p:cNvSpPr/>
          <p:nvPr/>
        </p:nvSpPr>
        <p:spPr>
          <a:xfrm>
            <a:off x="178318" y="2379616"/>
            <a:ext cx="1975628" cy="1338470"/>
          </a:xfrm>
          <a:prstGeom prst="bevel">
            <a:avLst/>
          </a:prstGeom>
          <a:solidFill>
            <a:srgbClr val="8DD0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9" name="Рисунок 18">
            <a:extLst>
              <a:ext uri="{FF2B5EF4-FFF2-40B4-BE49-F238E27FC236}">
                <a16:creationId xmlns:a16="http://schemas.microsoft.com/office/drawing/2014/main" id="{349B32B5-0D74-FB27-0ED2-0349D0A406DE}"/>
              </a:ext>
            </a:extLst>
          </p:cNvPr>
          <p:cNvPicPr>
            <a:picLocks noChangeAspect="1"/>
          </p:cNvPicPr>
          <p:nvPr/>
        </p:nvPicPr>
        <p:blipFill>
          <a:blip r:embed="rId3"/>
          <a:stretch>
            <a:fillRect/>
          </a:stretch>
        </p:blipFill>
        <p:spPr>
          <a:xfrm>
            <a:off x="398421" y="2457112"/>
            <a:ext cx="1564305" cy="726171"/>
          </a:xfrm>
          <a:prstGeom prst="rect">
            <a:avLst/>
          </a:prstGeom>
        </p:spPr>
      </p:pic>
      <p:sp>
        <p:nvSpPr>
          <p:cNvPr id="20" name="TextBox 19">
            <a:extLst>
              <a:ext uri="{FF2B5EF4-FFF2-40B4-BE49-F238E27FC236}">
                <a16:creationId xmlns:a16="http://schemas.microsoft.com/office/drawing/2014/main" id="{548FCE63-854A-B3D6-3FA9-582E8546CEA5}"/>
              </a:ext>
            </a:extLst>
          </p:cNvPr>
          <p:cNvSpPr txBox="1"/>
          <p:nvPr/>
        </p:nvSpPr>
        <p:spPr>
          <a:xfrm>
            <a:off x="179730" y="3125313"/>
            <a:ext cx="1809209" cy="430887"/>
          </a:xfrm>
          <a:prstGeom prst="rect">
            <a:avLst/>
          </a:prstGeom>
          <a:noFill/>
        </p:spPr>
        <p:txBody>
          <a:bodyPr wrap="square" rtlCol="0">
            <a:spAutoFit/>
          </a:bodyPr>
          <a:lstStyle/>
          <a:p>
            <a:pPr algn="ctr"/>
            <a:r>
              <a:rPr lang="ru-RU" sz="1100" b="1" i="1" dirty="0"/>
              <a:t>Малое и среднее предпринимательство</a:t>
            </a:r>
          </a:p>
        </p:txBody>
      </p:sp>
      <p:sp>
        <p:nvSpPr>
          <p:cNvPr id="25" name="TextBox 24">
            <a:extLst>
              <a:ext uri="{FF2B5EF4-FFF2-40B4-BE49-F238E27FC236}">
                <a16:creationId xmlns:a16="http://schemas.microsoft.com/office/drawing/2014/main" id="{B48CCE9B-AF90-8FD3-6DC9-562C3452A7EB}"/>
              </a:ext>
            </a:extLst>
          </p:cNvPr>
          <p:cNvSpPr txBox="1"/>
          <p:nvPr/>
        </p:nvSpPr>
        <p:spPr>
          <a:xfrm>
            <a:off x="1308320" y="3417661"/>
            <a:ext cx="9739619" cy="341632"/>
          </a:xfrm>
          <a:prstGeom prst="rect">
            <a:avLst/>
          </a:prstGeom>
          <a:noFill/>
        </p:spPr>
        <p:txBody>
          <a:bodyPr wrap="square" rtlCol="0">
            <a:spAutoFit/>
          </a:bodyPr>
          <a:lstStyle/>
          <a:p>
            <a:pPr marL="0" marR="0" lvl="0" indent="0" algn="ctr" defTabSz="914400" eaLnBrk="1" fontAlgn="auto" latinLnBrk="0" hangingPunct="1">
              <a:lnSpc>
                <a:spcPct val="90000"/>
              </a:lnSpc>
              <a:spcBef>
                <a:spcPts val="0"/>
              </a:spcBef>
              <a:spcAft>
                <a:spcPts val="0"/>
              </a:spcAft>
              <a:buClrTx/>
              <a:buSzTx/>
              <a:buFontTx/>
              <a:buNone/>
              <a:tabLst/>
              <a:defRPr/>
            </a:pPr>
            <a:r>
              <a:rPr kumimoji="0" lang="ru-RU" sz="1800" b="0" i="0" u="none" strike="noStrike" kern="0" cap="none" spc="0" normalizeH="0" baseline="0" noProof="0" dirty="0">
                <a:ln>
                  <a:noFill/>
                </a:ln>
                <a:solidFill>
                  <a:prstClr val="black"/>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Динамика прогнозных показателей социально – экономического развития муниципального округа</a:t>
            </a:r>
          </a:p>
        </p:txBody>
      </p:sp>
      <p:sp>
        <p:nvSpPr>
          <p:cNvPr id="26" name="Прямоугольник: багетная рамка 25">
            <a:extLst>
              <a:ext uri="{FF2B5EF4-FFF2-40B4-BE49-F238E27FC236}">
                <a16:creationId xmlns:a16="http://schemas.microsoft.com/office/drawing/2014/main" id="{F90E36FF-410B-0EFC-DC82-2E25E80F5A5F}"/>
              </a:ext>
            </a:extLst>
          </p:cNvPr>
          <p:cNvSpPr/>
          <p:nvPr/>
        </p:nvSpPr>
        <p:spPr>
          <a:xfrm>
            <a:off x="249958" y="375053"/>
            <a:ext cx="1592897" cy="1831252"/>
          </a:xfrm>
          <a:prstGeom prst="bevel">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7" name="Рисунок 26">
            <a:extLst>
              <a:ext uri="{FF2B5EF4-FFF2-40B4-BE49-F238E27FC236}">
                <a16:creationId xmlns:a16="http://schemas.microsoft.com/office/drawing/2014/main" id="{B73120E4-0910-4E9E-155B-966B7C9CA59D}"/>
              </a:ext>
            </a:extLst>
          </p:cNvPr>
          <p:cNvPicPr>
            <a:picLocks noChangeAspect="1"/>
          </p:cNvPicPr>
          <p:nvPr/>
        </p:nvPicPr>
        <p:blipFill>
          <a:blip r:embed="rId4"/>
          <a:stretch>
            <a:fillRect/>
          </a:stretch>
        </p:blipFill>
        <p:spPr>
          <a:xfrm>
            <a:off x="431250" y="506795"/>
            <a:ext cx="1186300" cy="821240"/>
          </a:xfrm>
          <a:prstGeom prst="rect">
            <a:avLst/>
          </a:prstGeom>
        </p:spPr>
      </p:pic>
      <p:sp>
        <p:nvSpPr>
          <p:cNvPr id="28" name="TextBox 27">
            <a:extLst>
              <a:ext uri="{FF2B5EF4-FFF2-40B4-BE49-F238E27FC236}">
                <a16:creationId xmlns:a16="http://schemas.microsoft.com/office/drawing/2014/main" id="{CF100A60-6E95-1FA2-AAC2-001F18F1B71E}"/>
              </a:ext>
            </a:extLst>
          </p:cNvPr>
          <p:cNvSpPr txBox="1"/>
          <p:nvPr/>
        </p:nvSpPr>
        <p:spPr>
          <a:xfrm>
            <a:off x="429759" y="1403218"/>
            <a:ext cx="1309152" cy="425758"/>
          </a:xfrm>
          <a:prstGeom prst="rect">
            <a:avLst/>
          </a:prstGeom>
          <a:noFill/>
        </p:spPr>
        <p:txBody>
          <a:bodyPr wrap="square" rtlCol="0">
            <a:spAutoFit/>
          </a:bodyPr>
          <a:lstStyle/>
          <a:p>
            <a:pPr algn="ctr">
              <a:lnSpc>
                <a:spcPts val="1320"/>
              </a:lnSpc>
            </a:pPr>
            <a:r>
              <a:rPr lang="ru-RU" sz="1100" b="1" i="1" dirty="0"/>
              <a:t>Денежные доходы населения</a:t>
            </a:r>
          </a:p>
        </p:txBody>
      </p:sp>
      <p:sp>
        <p:nvSpPr>
          <p:cNvPr id="29" name="Прямоугольник: багетная рамка 28">
            <a:extLst>
              <a:ext uri="{FF2B5EF4-FFF2-40B4-BE49-F238E27FC236}">
                <a16:creationId xmlns:a16="http://schemas.microsoft.com/office/drawing/2014/main" id="{93B95963-31B2-65FF-DC6E-134CABA57DD4}"/>
              </a:ext>
            </a:extLst>
          </p:cNvPr>
          <p:cNvSpPr/>
          <p:nvPr/>
        </p:nvSpPr>
        <p:spPr>
          <a:xfrm>
            <a:off x="6834040" y="405932"/>
            <a:ext cx="1585971" cy="2051179"/>
          </a:xfrm>
          <a:prstGeom prst="bevel">
            <a:avLst/>
          </a:prstGeom>
          <a:solidFill>
            <a:srgbClr val="CC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0" name="Рисунок 29">
            <a:extLst>
              <a:ext uri="{FF2B5EF4-FFF2-40B4-BE49-F238E27FC236}">
                <a16:creationId xmlns:a16="http://schemas.microsoft.com/office/drawing/2014/main" id="{63302D9D-766D-54D3-A4BF-E591EBDD4C6D}"/>
              </a:ext>
            </a:extLst>
          </p:cNvPr>
          <p:cNvPicPr>
            <a:picLocks noChangeAspect="1"/>
          </p:cNvPicPr>
          <p:nvPr/>
        </p:nvPicPr>
        <p:blipFill>
          <a:blip r:embed="rId5"/>
          <a:stretch>
            <a:fillRect/>
          </a:stretch>
        </p:blipFill>
        <p:spPr>
          <a:xfrm>
            <a:off x="7028037" y="602261"/>
            <a:ext cx="1197976" cy="1058759"/>
          </a:xfrm>
          <a:prstGeom prst="rect">
            <a:avLst/>
          </a:prstGeom>
        </p:spPr>
      </p:pic>
      <p:sp>
        <p:nvSpPr>
          <p:cNvPr id="31" name="TextBox 30">
            <a:extLst>
              <a:ext uri="{FF2B5EF4-FFF2-40B4-BE49-F238E27FC236}">
                <a16:creationId xmlns:a16="http://schemas.microsoft.com/office/drawing/2014/main" id="{4DDD89EF-64C8-8468-842D-A65CCB629761}"/>
              </a:ext>
            </a:extLst>
          </p:cNvPr>
          <p:cNvSpPr txBox="1"/>
          <p:nvPr/>
        </p:nvSpPr>
        <p:spPr>
          <a:xfrm>
            <a:off x="7118713" y="1776092"/>
            <a:ext cx="1016625" cy="259045"/>
          </a:xfrm>
          <a:prstGeom prst="rect">
            <a:avLst/>
          </a:prstGeom>
          <a:noFill/>
        </p:spPr>
        <p:txBody>
          <a:bodyPr wrap="none" rtlCol="0">
            <a:spAutoFit/>
          </a:bodyPr>
          <a:lstStyle/>
          <a:p>
            <a:pPr algn="ctr">
              <a:lnSpc>
                <a:spcPts val="1320"/>
              </a:lnSpc>
            </a:pPr>
            <a:r>
              <a:rPr lang="ru-RU" sz="1100" b="1" i="1" dirty="0"/>
              <a:t>Рынок труда</a:t>
            </a:r>
          </a:p>
        </p:txBody>
      </p:sp>
      <p:sp>
        <p:nvSpPr>
          <p:cNvPr id="32" name="TextBox 31">
            <a:extLst>
              <a:ext uri="{FF2B5EF4-FFF2-40B4-BE49-F238E27FC236}">
                <a16:creationId xmlns:a16="http://schemas.microsoft.com/office/drawing/2014/main" id="{86118A00-DD75-562A-DF28-809985BFCDEC}"/>
              </a:ext>
            </a:extLst>
          </p:cNvPr>
          <p:cNvSpPr txBox="1"/>
          <p:nvPr/>
        </p:nvSpPr>
        <p:spPr>
          <a:xfrm>
            <a:off x="1842855" y="327107"/>
            <a:ext cx="4927061" cy="1954381"/>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Показателем уровня жизни населения служит доход, позволяющий приобретать материальные блага для удовлетворения личных потребностей.</a:t>
            </a:r>
          </a:p>
          <a:p>
            <a:pPr algn="just"/>
            <a:r>
              <a:rPr lang="ru-RU" sz="1100" dirty="0">
                <a:latin typeface="Times New Roman" panose="02020603050405020304" pitchFamily="18" charset="0"/>
                <a:cs typeface="Times New Roman" panose="02020603050405020304" pitchFamily="18" charset="0"/>
              </a:rPr>
              <a:t>Одним из источников денежных доходов населения являются заработная плата. В сфере оплаты труда продолжается рост номинальной заработной платы. В 2024 году ее уровень вырос на 16,6% и составил 76451,1 рубля; средняя зарплата обеспечивала 3,8 уровня прожиточного минимума  трудоспособного населения.</a:t>
            </a:r>
          </a:p>
          <a:p>
            <a:pPr algn="just"/>
            <a:r>
              <a:rPr lang="ru-RU" sz="1100" dirty="0">
                <a:latin typeface="Times New Roman" panose="02020603050405020304" pitchFamily="18" charset="0"/>
                <a:cs typeface="Times New Roman" panose="02020603050405020304" pitchFamily="18" charset="0"/>
              </a:rPr>
              <a:t>В 2026-2028 году прогнозируется рост денежных доходов населения за счет всех составляющих: оплаты труда, пенсий и субсидий, трансфертов и выплат социального характера, доходов от собственности, предпринимательской деятельности, прочих доходов.</a:t>
            </a:r>
            <a:endParaRPr lang="ru-RU" sz="1100" dirty="0"/>
          </a:p>
        </p:txBody>
      </p:sp>
      <p:sp>
        <p:nvSpPr>
          <p:cNvPr id="34" name="TextBox 33">
            <a:extLst>
              <a:ext uri="{FF2B5EF4-FFF2-40B4-BE49-F238E27FC236}">
                <a16:creationId xmlns:a16="http://schemas.microsoft.com/office/drawing/2014/main" id="{1EA79A6D-BA5A-CE1D-5DC5-22E543FFD77E}"/>
              </a:ext>
            </a:extLst>
          </p:cNvPr>
          <p:cNvSpPr txBox="1"/>
          <p:nvPr/>
        </p:nvSpPr>
        <p:spPr>
          <a:xfrm>
            <a:off x="2182829" y="2498711"/>
            <a:ext cx="9845294" cy="938719"/>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Прогнозные оценки предполагают рост количества малых организаций к концу 2028 года по отношению к уровню 2025 года на 6 единиц по базовому  варианту и сокращение на 7 единиц по консервативному варианту, что обусловлено уменьшением численности населения. средний темп прироста количества средних и малых предприятий составляет 0,35% в год. </a:t>
            </a:r>
          </a:p>
          <a:p>
            <a:pPr algn="just"/>
            <a:r>
              <a:rPr lang="ru-RU" sz="1100" dirty="0">
                <a:latin typeface="Times New Roman" panose="02020603050405020304" pitchFamily="18" charset="0"/>
                <a:cs typeface="Times New Roman" panose="02020603050405020304" pitchFamily="18" charset="0"/>
              </a:rPr>
              <a:t>Среднесписочная численность работников (без внешних совместителей), занятых на средних  и малых предприятиях, по оценке концу 2028 года составит 0,6 тыс. человек. Основными причинами являются демографические и миграционные факторы, а также политическая ситуация в стране</a:t>
            </a:r>
            <a:endParaRPr lang="ru-RU" sz="1100" dirty="0"/>
          </a:p>
        </p:txBody>
      </p:sp>
      <p:sp>
        <p:nvSpPr>
          <p:cNvPr id="36" name="TextBox 35">
            <a:extLst>
              <a:ext uri="{FF2B5EF4-FFF2-40B4-BE49-F238E27FC236}">
                <a16:creationId xmlns:a16="http://schemas.microsoft.com/office/drawing/2014/main" id="{7910F633-F4C0-1531-A8F0-92665CF06159}"/>
              </a:ext>
            </a:extLst>
          </p:cNvPr>
          <p:cNvSpPr txBox="1"/>
          <p:nvPr/>
        </p:nvSpPr>
        <p:spPr>
          <a:xfrm>
            <a:off x="8420011" y="375053"/>
            <a:ext cx="3702081" cy="2123658"/>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В связи с предполагаемым сокращением численности населения округа, в прогнозном периоде численность рабочей силы (экономически активного населения) буде компенсировать увеличение возраста выхода на пению, увеличение экономической активности населения в пенсионном возрасте и возможный миграционный приток населения в трудоспособном возрасте.</a:t>
            </a:r>
          </a:p>
          <a:p>
            <a:pPr algn="just"/>
            <a:r>
              <a:rPr lang="ru-RU" sz="1100" dirty="0">
                <a:latin typeface="Times New Roman" panose="02020603050405020304" pitchFamily="18" charset="0"/>
                <a:cs typeface="Times New Roman" panose="02020603050405020304" pitchFamily="18" charset="0"/>
              </a:rPr>
              <a:t>Предполагается, что среднесписочная численность работников на крупных средних организациях по отношению к базовому периоду, будет постепенно увеличиваться от 1559 человек в 2024 году до 1563 – 1570 человек в 2028 году.</a:t>
            </a:r>
            <a:endParaRPr lang="ru-RU" sz="1100" dirty="0"/>
          </a:p>
        </p:txBody>
      </p:sp>
      <p:graphicFrame>
        <p:nvGraphicFramePr>
          <p:cNvPr id="37" name="Диаграмма 36">
            <a:extLst>
              <a:ext uri="{FF2B5EF4-FFF2-40B4-BE49-F238E27FC236}">
                <a16:creationId xmlns:a16="http://schemas.microsoft.com/office/drawing/2014/main" id="{88078AB8-054C-7FCD-EFF5-0C6595A625B7}"/>
              </a:ext>
            </a:extLst>
          </p:cNvPr>
          <p:cNvGraphicFramePr/>
          <p:nvPr>
            <p:extLst>
              <p:ext uri="{D42A27DB-BD31-4B8C-83A1-F6EECF244321}">
                <p14:modId xmlns:p14="http://schemas.microsoft.com/office/powerpoint/2010/main" val="595526916"/>
              </p:ext>
            </p:extLst>
          </p:nvPr>
        </p:nvGraphicFramePr>
        <p:xfrm>
          <a:off x="398421" y="3642623"/>
          <a:ext cx="5254230" cy="302145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 name="Диаграмма 3">
            <a:extLst>
              <a:ext uri="{FF2B5EF4-FFF2-40B4-BE49-F238E27FC236}">
                <a16:creationId xmlns:a16="http://schemas.microsoft.com/office/drawing/2014/main" id="{3B164F34-3EF2-E594-982C-97A2AE0706F0}"/>
              </a:ext>
            </a:extLst>
          </p:cNvPr>
          <p:cNvGraphicFramePr/>
          <p:nvPr>
            <p:extLst>
              <p:ext uri="{D42A27DB-BD31-4B8C-83A1-F6EECF244321}">
                <p14:modId xmlns:p14="http://schemas.microsoft.com/office/powerpoint/2010/main" val="139000575"/>
              </p:ext>
            </p:extLst>
          </p:nvPr>
        </p:nvGraphicFramePr>
        <p:xfrm>
          <a:off x="6096000" y="3893367"/>
          <a:ext cx="5389078" cy="2830559"/>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637796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2393858-CAE1-904E-2628-70D733A7DAFB}"/>
              </a:ext>
            </a:extLst>
          </p:cNvPr>
          <p:cNvPicPr>
            <a:picLocks noChangeAspect="1"/>
          </p:cNvPicPr>
          <p:nvPr/>
        </p:nvPicPr>
        <p:blipFill>
          <a:blip r:embed="rId2"/>
          <a:stretch>
            <a:fillRect/>
          </a:stretch>
        </p:blipFill>
        <p:spPr>
          <a:xfrm>
            <a:off x="0" y="-36934"/>
            <a:ext cx="12192000" cy="6894934"/>
          </a:xfrm>
          <a:prstGeom prst="rect">
            <a:avLst/>
          </a:prstGeom>
        </p:spPr>
      </p:pic>
      <p:graphicFrame>
        <p:nvGraphicFramePr>
          <p:cNvPr id="3" name="Диаграмма 2">
            <a:extLst>
              <a:ext uri="{FF2B5EF4-FFF2-40B4-BE49-F238E27FC236}">
                <a16:creationId xmlns:a16="http://schemas.microsoft.com/office/drawing/2014/main" id="{61CF3E78-1ECE-96FD-BF5F-DAAF6F4E6810}"/>
              </a:ext>
            </a:extLst>
          </p:cNvPr>
          <p:cNvGraphicFramePr/>
          <p:nvPr>
            <p:extLst>
              <p:ext uri="{D42A27DB-BD31-4B8C-83A1-F6EECF244321}">
                <p14:modId xmlns:p14="http://schemas.microsoft.com/office/powerpoint/2010/main" val="2494386857"/>
              </p:ext>
            </p:extLst>
          </p:nvPr>
        </p:nvGraphicFramePr>
        <p:xfrm>
          <a:off x="29409" y="291929"/>
          <a:ext cx="5389078" cy="324213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11991497-327E-2CD6-D1C9-0D811F6D7768}"/>
              </a:ext>
            </a:extLst>
          </p:cNvPr>
          <p:cNvSpPr txBox="1"/>
          <p:nvPr/>
        </p:nvSpPr>
        <p:spPr>
          <a:xfrm>
            <a:off x="2723948" y="75501"/>
            <a:ext cx="5588389" cy="2862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6600FF"/>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Прогноз социально – экономического развития муниципального округа</a:t>
            </a:r>
          </a:p>
        </p:txBody>
      </p:sp>
      <p:graphicFrame>
        <p:nvGraphicFramePr>
          <p:cNvPr id="5" name="Диаграмма 4">
            <a:extLst>
              <a:ext uri="{FF2B5EF4-FFF2-40B4-BE49-F238E27FC236}">
                <a16:creationId xmlns:a16="http://schemas.microsoft.com/office/drawing/2014/main" id="{2F60B7FD-C327-60D7-2101-6D52DE51CDD6}"/>
              </a:ext>
            </a:extLst>
          </p:cNvPr>
          <p:cNvGraphicFramePr/>
          <p:nvPr>
            <p:extLst>
              <p:ext uri="{D42A27DB-BD31-4B8C-83A1-F6EECF244321}">
                <p14:modId xmlns:p14="http://schemas.microsoft.com/office/powerpoint/2010/main" val="368096128"/>
              </p:ext>
            </p:extLst>
          </p:nvPr>
        </p:nvGraphicFramePr>
        <p:xfrm>
          <a:off x="5884244" y="291929"/>
          <a:ext cx="5389078" cy="321359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id="{936B0391-741F-985A-ABB7-C45365DA3A26}"/>
              </a:ext>
            </a:extLst>
          </p:cNvPr>
          <p:cNvGraphicFramePr/>
          <p:nvPr>
            <p:extLst>
              <p:ext uri="{D42A27DB-BD31-4B8C-83A1-F6EECF244321}">
                <p14:modId xmlns:p14="http://schemas.microsoft.com/office/powerpoint/2010/main" val="2331743407"/>
              </p:ext>
            </p:extLst>
          </p:nvPr>
        </p:nvGraphicFramePr>
        <p:xfrm>
          <a:off x="129064" y="3311956"/>
          <a:ext cx="5389078" cy="325411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36C6342F-0A7B-CD3C-6C8F-AAC85D496B25}"/>
              </a:ext>
            </a:extLst>
          </p:cNvPr>
          <p:cNvGraphicFramePr/>
          <p:nvPr>
            <p:extLst>
              <p:ext uri="{D42A27DB-BD31-4B8C-83A1-F6EECF244321}">
                <p14:modId xmlns:p14="http://schemas.microsoft.com/office/powerpoint/2010/main" val="1185378138"/>
              </p:ext>
            </p:extLst>
          </p:nvPr>
        </p:nvGraphicFramePr>
        <p:xfrm>
          <a:off x="6060877" y="3534063"/>
          <a:ext cx="5389078" cy="313632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442596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8D58745-901F-D140-F222-733001A8475F}"/>
              </a:ext>
            </a:extLst>
          </p:cNvPr>
          <p:cNvPicPr>
            <a:picLocks noChangeAspect="1"/>
          </p:cNvPicPr>
          <p:nvPr/>
        </p:nvPicPr>
        <p:blipFill>
          <a:blip r:embed="rId2"/>
          <a:stretch>
            <a:fillRect/>
          </a:stretch>
        </p:blipFill>
        <p:spPr>
          <a:xfrm>
            <a:off x="0" y="-36934"/>
            <a:ext cx="12192000" cy="6894934"/>
          </a:xfrm>
          <a:prstGeom prst="rect">
            <a:avLst/>
          </a:prstGeom>
        </p:spPr>
      </p:pic>
      <p:sp>
        <p:nvSpPr>
          <p:cNvPr id="3" name="TextBox 2">
            <a:extLst>
              <a:ext uri="{FF2B5EF4-FFF2-40B4-BE49-F238E27FC236}">
                <a16:creationId xmlns:a16="http://schemas.microsoft.com/office/drawing/2014/main" id="{58C26267-F43A-8733-56D1-1781D6DD36AF}"/>
              </a:ext>
            </a:extLst>
          </p:cNvPr>
          <p:cNvSpPr txBox="1"/>
          <p:nvPr/>
        </p:nvSpPr>
        <p:spPr>
          <a:xfrm>
            <a:off x="2723948" y="75501"/>
            <a:ext cx="5588389" cy="286232"/>
          </a:xfrm>
          <a:prstGeom prst="rect">
            <a:avLst/>
          </a:prstGeom>
          <a:noFill/>
        </p:spPr>
        <p:txBody>
          <a:bodyPr wrap="none" rtlCol="0">
            <a:sp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6600FF"/>
                </a:solidFill>
                <a:effectLst/>
                <a:uLnTx/>
                <a:uFillTx/>
              </a:rPr>
              <a:t>         </a:t>
            </a:r>
            <a:r>
              <a:rPr kumimoji="0" lang="ru-RU" sz="1200" b="1" i="0" u="none" strike="noStrike" kern="0" cap="none" spc="0" normalizeH="0" baseline="0" noProof="0" dirty="0">
                <a:ln>
                  <a:noFill/>
                </a:ln>
                <a:solidFill>
                  <a:srgbClr val="6600FF"/>
                </a:solidFill>
                <a:effectLst/>
                <a:uLnTx/>
                <a:uFillTx/>
                <a:latin typeface="Times New Roman" panose="02020603050405020304" pitchFamily="18" charset="0"/>
                <a:cs typeface="Times New Roman" panose="02020603050405020304" pitchFamily="18" charset="0"/>
              </a:rPr>
              <a:t>Прогноз социально – экономического развития муниципального округа</a:t>
            </a:r>
          </a:p>
        </p:txBody>
      </p:sp>
      <p:graphicFrame>
        <p:nvGraphicFramePr>
          <p:cNvPr id="4" name="Диаграмма 3">
            <a:extLst>
              <a:ext uri="{FF2B5EF4-FFF2-40B4-BE49-F238E27FC236}">
                <a16:creationId xmlns:a16="http://schemas.microsoft.com/office/drawing/2014/main" id="{76B4AA1B-80BC-5F8C-BAFB-EC6B4BAE294F}"/>
              </a:ext>
            </a:extLst>
          </p:cNvPr>
          <p:cNvGraphicFramePr/>
          <p:nvPr>
            <p:extLst>
              <p:ext uri="{D42A27DB-BD31-4B8C-83A1-F6EECF244321}">
                <p14:modId xmlns:p14="http://schemas.microsoft.com/office/powerpoint/2010/main" val="3790303324"/>
              </p:ext>
            </p:extLst>
          </p:nvPr>
        </p:nvGraphicFramePr>
        <p:xfrm>
          <a:off x="29409" y="474168"/>
          <a:ext cx="5389078" cy="28385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Диаграмма 4">
            <a:extLst>
              <a:ext uri="{FF2B5EF4-FFF2-40B4-BE49-F238E27FC236}">
                <a16:creationId xmlns:a16="http://schemas.microsoft.com/office/drawing/2014/main" id="{A719A9CB-9097-FA6F-C258-A1C33DE36613}"/>
              </a:ext>
            </a:extLst>
          </p:cNvPr>
          <p:cNvGraphicFramePr/>
          <p:nvPr>
            <p:extLst>
              <p:ext uri="{D42A27DB-BD31-4B8C-83A1-F6EECF244321}">
                <p14:modId xmlns:p14="http://schemas.microsoft.com/office/powerpoint/2010/main" val="2389687667"/>
              </p:ext>
            </p:extLst>
          </p:nvPr>
        </p:nvGraphicFramePr>
        <p:xfrm>
          <a:off x="6171564" y="385877"/>
          <a:ext cx="5389078" cy="28385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Диаграмма 5">
            <a:extLst>
              <a:ext uri="{FF2B5EF4-FFF2-40B4-BE49-F238E27FC236}">
                <a16:creationId xmlns:a16="http://schemas.microsoft.com/office/drawing/2014/main" id="{12BB878E-C0A5-AF81-C2BC-73CB8BE36277}"/>
              </a:ext>
            </a:extLst>
          </p:cNvPr>
          <p:cNvGraphicFramePr/>
          <p:nvPr>
            <p:extLst>
              <p:ext uri="{D42A27DB-BD31-4B8C-83A1-F6EECF244321}">
                <p14:modId xmlns:p14="http://schemas.microsoft.com/office/powerpoint/2010/main" val="138624016"/>
              </p:ext>
            </p:extLst>
          </p:nvPr>
        </p:nvGraphicFramePr>
        <p:xfrm>
          <a:off x="29409" y="3455188"/>
          <a:ext cx="5389078" cy="330369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Диаграмма 6">
            <a:extLst>
              <a:ext uri="{FF2B5EF4-FFF2-40B4-BE49-F238E27FC236}">
                <a16:creationId xmlns:a16="http://schemas.microsoft.com/office/drawing/2014/main" id="{0F62F18A-0A5C-618A-7E6A-6C754182B106}"/>
              </a:ext>
            </a:extLst>
          </p:cNvPr>
          <p:cNvGraphicFramePr/>
          <p:nvPr>
            <p:extLst>
              <p:ext uri="{D42A27DB-BD31-4B8C-83A1-F6EECF244321}">
                <p14:modId xmlns:p14="http://schemas.microsoft.com/office/powerpoint/2010/main" val="3812835212"/>
              </p:ext>
            </p:extLst>
          </p:nvPr>
        </p:nvGraphicFramePr>
        <p:xfrm>
          <a:off x="6171564" y="3455188"/>
          <a:ext cx="5389078" cy="323437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945083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9A1AC28-345C-6179-8E6C-BA71E9D9D22F}"/>
              </a:ext>
            </a:extLst>
          </p:cNvPr>
          <p:cNvPicPr>
            <a:picLocks noChangeAspect="1"/>
          </p:cNvPicPr>
          <p:nvPr/>
        </p:nvPicPr>
        <p:blipFill>
          <a:blip r:embed="rId2"/>
          <a:stretch>
            <a:fillRect/>
          </a:stretch>
        </p:blipFill>
        <p:spPr>
          <a:xfrm>
            <a:off x="0" y="-36934"/>
            <a:ext cx="12192000" cy="6894934"/>
          </a:xfrm>
          <a:prstGeom prst="rect">
            <a:avLst/>
          </a:prstGeom>
        </p:spPr>
      </p:pic>
      <p:sp>
        <p:nvSpPr>
          <p:cNvPr id="3" name="TextBox 2">
            <a:extLst>
              <a:ext uri="{FF2B5EF4-FFF2-40B4-BE49-F238E27FC236}">
                <a16:creationId xmlns:a16="http://schemas.microsoft.com/office/drawing/2014/main" id="{5C58D932-2D25-3CDD-86A1-E6030BEF8777}"/>
              </a:ext>
            </a:extLst>
          </p:cNvPr>
          <p:cNvSpPr txBox="1"/>
          <p:nvPr/>
        </p:nvSpPr>
        <p:spPr>
          <a:xfrm>
            <a:off x="2156320" y="89503"/>
            <a:ext cx="7879359" cy="276999"/>
          </a:xfrm>
          <a:prstGeom prst="rect">
            <a:avLst/>
          </a:prstGeom>
          <a:noFill/>
        </p:spPr>
        <p:txBody>
          <a:bodyPr wrap="square">
            <a:spAutoFit/>
          </a:bodyPr>
          <a:lstStyle/>
          <a:p>
            <a:pPr algn="ctr"/>
            <a:r>
              <a:rPr lang="ru-RU" sz="1200" b="1" dirty="0">
                <a:solidFill>
                  <a:srgbClr val="6600FF"/>
                </a:solidFill>
                <a:effectLst/>
                <a:latin typeface="Times New Roman" panose="02020603050405020304" pitchFamily="18" charset="0"/>
                <a:ea typeface="Times New Roman" panose="02020603050405020304" pitchFamily="18" charset="0"/>
              </a:rPr>
              <a:t>Оценка эффективности налоговых расходов Анучинского муниципального округа.</a:t>
            </a:r>
            <a:endParaRPr lang="ru-RU" sz="1200" dirty="0">
              <a:solidFill>
                <a:srgbClr val="6600FF"/>
              </a:solidFill>
              <a:effectLst/>
              <a:latin typeface="Times New Roman" panose="02020603050405020304" pitchFamily="18" charset="0"/>
              <a:ea typeface="Times New Roman" panose="02020603050405020304" pitchFamily="18" charset="0"/>
            </a:endParaRPr>
          </a:p>
        </p:txBody>
      </p:sp>
      <p:sp>
        <p:nvSpPr>
          <p:cNvPr id="7" name="TextBox 6">
            <a:extLst>
              <a:ext uri="{FF2B5EF4-FFF2-40B4-BE49-F238E27FC236}">
                <a16:creationId xmlns:a16="http://schemas.microsoft.com/office/drawing/2014/main" id="{1CE11C63-26FC-0083-B1D8-87D6E431E9D4}"/>
              </a:ext>
            </a:extLst>
          </p:cNvPr>
          <p:cNvSpPr txBox="1"/>
          <p:nvPr/>
        </p:nvSpPr>
        <p:spPr>
          <a:xfrm>
            <a:off x="402671" y="366502"/>
            <a:ext cx="11341915" cy="2970044"/>
          </a:xfrm>
          <a:prstGeom prst="rect">
            <a:avLst/>
          </a:prstGeom>
          <a:noFill/>
        </p:spPr>
        <p:txBody>
          <a:bodyPr wrap="square">
            <a:spAutoFit/>
          </a:bodyPr>
          <a:lstStyle/>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Оценка эффективности налоговых расходов по местным налогам производится в целях выявления целесообразности и результативности предоставления плательщикам льгот исходя из целевых характеристик налоговых расходов.</a:t>
            </a:r>
          </a:p>
          <a:p>
            <a:pPr marL="0" marR="0" lvl="0" indent="450215" algn="just" defTabSz="914400" rtl="0" eaLnBrk="1" fontAlgn="auto" latinLnBrk="0" hangingPunct="1">
              <a:lnSpc>
                <a:spcPct val="100000"/>
              </a:lnSpc>
              <a:spcBef>
                <a:spcPts val="0"/>
              </a:spcBef>
              <a:spcAft>
                <a:spcPts val="0"/>
              </a:spcAft>
              <a:buClrTx/>
              <a:buSzTx/>
              <a:buFontTx/>
              <a:buNone/>
              <a:tabLst/>
              <a:defRPr/>
            </a:pPr>
            <a:r>
              <a:rPr lang="ru-RU" sz="1100" dirty="0">
                <a:solidFill>
                  <a:prstClr val="black"/>
                </a:solidFill>
                <a:latin typeface="Times New Roman" panose="02020603050405020304" pitchFamily="18" charset="0"/>
              </a:rPr>
              <a:t>Оценка эффективности налоговых расходов включает:</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rPr>
              <a:t>оценка </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itchFamily="18" charset="0"/>
              </a:rPr>
              <a:t>целесооб</a:t>
            </a:r>
            <a:r>
              <a:rPr lang="ru-RU" sz="1100" dirty="0">
                <a:solidFill>
                  <a:prstClr val="black"/>
                </a:solidFill>
                <a:latin typeface="Times New Roman" panose="02020603050405020304" pitchFamily="18" charset="0"/>
                <a:cs typeface="Times New Roman" pitchFamily="18" charset="0"/>
              </a:rPr>
              <a:t>разности налоговых расходов;</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rPr>
              <a:t>оценка результативности налоговых расходов.</a:t>
            </a:r>
          </a:p>
          <a:p>
            <a:pPr marR="0" lvl="0" algn="just" defTabSz="914400" rtl="0" eaLnBrk="1" fontAlgn="auto" latinLnBrk="0" hangingPunct="1">
              <a:lnSpc>
                <a:spcPct val="100000"/>
              </a:lnSpc>
              <a:spcBef>
                <a:spcPts val="0"/>
              </a:spcBef>
              <a:spcAft>
                <a:spcPts val="0"/>
              </a:spcAft>
              <a:buClrTx/>
              <a:buSzTx/>
              <a:tabLst/>
              <a:defRPr/>
            </a:pPr>
            <a:r>
              <a:rPr lang="ru-RU" sz="1100" dirty="0">
                <a:solidFill>
                  <a:prstClr val="black"/>
                </a:solidFill>
                <a:latin typeface="Times New Roman" panose="02020603050405020304" pitchFamily="18" charset="0"/>
                <a:cs typeface="Times New Roman" pitchFamily="18" charset="0"/>
              </a:rPr>
              <a:t>             Оценка целесообразности налоговых расходов оценка соответствия налоговых расходов целям социально-экономической политики муниципального образования, не относящимся к муниципальным программам.</a:t>
            </a:r>
          </a:p>
          <a:p>
            <a:pPr marR="0" lvl="0" algn="just" defTabSz="914400" rtl="0" eaLnBrk="1" fontAlgn="auto" latinLnBrk="0" hangingPunct="1">
              <a:lnSpc>
                <a:spcPct val="100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rPr>
              <a:t>            Оценка результативности налоговых расходов – оценка вклада налоговой льготы в изменение значения показателя (индикатора) достижения целей муниципальной программы и (или) целей социально-экономической политики.</a:t>
            </a:r>
          </a:p>
          <a:p>
            <a:pPr marR="0" lvl="0" algn="just" defTabSz="914400" rtl="0" eaLnBrk="1" fontAlgn="auto" latinLnBrk="0" hangingPunct="1">
              <a:lnSpc>
                <a:spcPct val="100000"/>
              </a:lnSpc>
              <a:spcBef>
                <a:spcPts val="0"/>
              </a:spcBef>
              <a:spcAft>
                <a:spcPts val="0"/>
              </a:spcAft>
              <a:buClrTx/>
              <a:buSzTx/>
              <a:tabLst/>
              <a:defRPr/>
            </a:pPr>
            <a:r>
              <a:rPr lang="ru-RU" sz="1100" dirty="0">
                <a:solidFill>
                  <a:prstClr val="black"/>
                </a:solidFill>
                <a:latin typeface="Times New Roman" panose="02020603050405020304" pitchFamily="18" charset="0"/>
                <a:cs typeface="Times New Roman" pitchFamily="18" charset="0"/>
              </a:rPr>
              <a:t>            Оценка бюджетной эффективности налоговых расходов – альтернативные механизмы достижения целей социально – экономической политики Анучинского муниципального округа без применения налоговых расходов отсутствуют.</a:t>
            </a:r>
          </a:p>
          <a:p>
            <a:pPr marR="0" lvl="0" algn="just" defTabSz="914400" rtl="0" eaLnBrk="1" fontAlgn="auto" latinLnBrk="0" hangingPunct="1">
              <a:lnSpc>
                <a:spcPct val="100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rPr>
              <a:t>Представленные льготы можно считать целесообразными и результативными, так как, обеспечивают благоприятные условия для жизни и деятельности населения, способствуют повышению уровня и качества жизни многодетных семей, нуждающихся в социальной поддержке. Являются востребованными. Значимые отрицательные внешние эффекты от предоставленных льгот не выявлены.</a:t>
            </a:r>
          </a:p>
          <a:p>
            <a:pPr marR="0" lvl="0" algn="just" defTabSz="914400" rtl="0" eaLnBrk="1" fontAlgn="auto" latinLnBrk="0" hangingPunct="1">
              <a:lnSpc>
                <a:spcPct val="100000"/>
              </a:lnSpc>
              <a:spcBef>
                <a:spcPts val="0"/>
              </a:spcBef>
              <a:spcAft>
                <a:spcPts val="0"/>
              </a:spcAft>
              <a:buClrTx/>
              <a:buSzTx/>
              <a:tabLst/>
              <a:defRPr/>
            </a:pPr>
            <a:r>
              <a:rPr lang="ru-RU" sz="1100" dirty="0">
                <a:solidFill>
                  <a:prstClr val="black"/>
                </a:solidFill>
                <a:latin typeface="Times New Roman" panose="02020603050405020304" pitchFamily="18" charset="0"/>
                <a:cs typeface="Times New Roman" pitchFamily="18" charset="0"/>
              </a:rPr>
              <a:t>По результатам проведенной оценки эффективности налоговые расходы Анучинского муниципального округа соответствуют критериям целесообразности, являются эффективными и подлежат сохранению.</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endParaRPr>
          </a:p>
          <a:p>
            <a:pPr marR="0" lvl="0" algn="just" defTabSz="914400" rtl="0" eaLnBrk="1" fontAlgn="auto" latinLnBrk="0" hangingPunct="1">
              <a:lnSpc>
                <a:spcPct val="100000"/>
              </a:lnSpc>
              <a:spcBef>
                <a:spcPts val="0"/>
              </a:spcBef>
              <a:spcAft>
                <a:spcPts val="0"/>
              </a:spcAft>
              <a:buClrTx/>
              <a:buSzTx/>
              <a:tabLst/>
              <a:defRPr/>
            </a:pP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itchFamily="18" charset="0"/>
            </a:endParaRPr>
          </a:p>
        </p:txBody>
      </p:sp>
      <p:graphicFrame>
        <p:nvGraphicFramePr>
          <p:cNvPr id="4" name="Таблица 9">
            <a:extLst>
              <a:ext uri="{FF2B5EF4-FFF2-40B4-BE49-F238E27FC236}">
                <a16:creationId xmlns:a16="http://schemas.microsoft.com/office/drawing/2014/main" id="{CC35A9ED-B0A9-1DBA-FC15-76F49D2E85FE}"/>
              </a:ext>
            </a:extLst>
          </p:cNvPr>
          <p:cNvGraphicFramePr>
            <a:graphicFrameLocks noGrp="1"/>
          </p:cNvGraphicFramePr>
          <p:nvPr>
            <p:extLst>
              <p:ext uri="{D42A27DB-BD31-4B8C-83A1-F6EECF244321}">
                <p14:modId xmlns:p14="http://schemas.microsoft.com/office/powerpoint/2010/main" val="1368560839"/>
              </p:ext>
            </p:extLst>
          </p:nvPr>
        </p:nvGraphicFramePr>
        <p:xfrm>
          <a:off x="111349" y="3160608"/>
          <a:ext cx="11924557" cy="3271876"/>
        </p:xfrm>
        <a:graphic>
          <a:graphicData uri="http://schemas.openxmlformats.org/drawingml/2006/table">
            <a:tbl>
              <a:tblPr firstRow="1" bandRow="1">
                <a:tableStyleId>{22838BEF-8BB2-4498-84A7-C5851F593DF1}</a:tableStyleId>
              </a:tblPr>
              <a:tblGrid>
                <a:gridCol w="1501772">
                  <a:extLst>
                    <a:ext uri="{9D8B030D-6E8A-4147-A177-3AD203B41FA5}">
                      <a16:colId xmlns:a16="http://schemas.microsoft.com/office/drawing/2014/main" val="3108399089"/>
                    </a:ext>
                  </a:extLst>
                </a:gridCol>
                <a:gridCol w="1861500">
                  <a:extLst>
                    <a:ext uri="{9D8B030D-6E8A-4147-A177-3AD203B41FA5}">
                      <a16:colId xmlns:a16="http://schemas.microsoft.com/office/drawing/2014/main" val="2250902733"/>
                    </a:ext>
                  </a:extLst>
                </a:gridCol>
                <a:gridCol w="1300293">
                  <a:extLst>
                    <a:ext uri="{9D8B030D-6E8A-4147-A177-3AD203B41FA5}">
                      <a16:colId xmlns:a16="http://schemas.microsoft.com/office/drawing/2014/main" val="1158741785"/>
                    </a:ext>
                  </a:extLst>
                </a:gridCol>
                <a:gridCol w="704922">
                  <a:extLst>
                    <a:ext uri="{9D8B030D-6E8A-4147-A177-3AD203B41FA5}">
                      <a16:colId xmlns:a16="http://schemas.microsoft.com/office/drawing/2014/main" val="3436071546"/>
                    </a:ext>
                  </a:extLst>
                </a:gridCol>
                <a:gridCol w="746396">
                  <a:extLst>
                    <a:ext uri="{9D8B030D-6E8A-4147-A177-3AD203B41FA5}">
                      <a16:colId xmlns:a16="http://schemas.microsoft.com/office/drawing/2014/main" val="1209059144"/>
                    </a:ext>
                  </a:extLst>
                </a:gridCol>
                <a:gridCol w="717316">
                  <a:extLst>
                    <a:ext uri="{9D8B030D-6E8A-4147-A177-3AD203B41FA5}">
                      <a16:colId xmlns:a16="http://schemas.microsoft.com/office/drawing/2014/main" val="2086393058"/>
                    </a:ext>
                  </a:extLst>
                </a:gridCol>
                <a:gridCol w="940265">
                  <a:extLst>
                    <a:ext uri="{9D8B030D-6E8A-4147-A177-3AD203B41FA5}">
                      <a16:colId xmlns:a16="http://schemas.microsoft.com/office/drawing/2014/main" val="3925545751"/>
                    </a:ext>
                  </a:extLst>
                </a:gridCol>
                <a:gridCol w="542834">
                  <a:extLst>
                    <a:ext uri="{9D8B030D-6E8A-4147-A177-3AD203B41FA5}">
                      <a16:colId xmlns:a16="http://schemas.microsoft.com/office/drawing/2014/main" val="2316178900"/>
                    </a:ext>
                  </a:extLst>
                </a:gridCol>
                <a:gridCol w="853024">
                  <a:extLst>
                    <a:ext uri="{9D8B030D-6E8A-4147-A177-3AD203B41FA5}">
                      <a16:colId xmlns:a16="http://schemas.microsoft.com/office/drawing/2014/main" val="1465375989"/>
                    </a:ext>
                  </a:extLst>
                </a:gridCol>
                <a:gridCol w="645164">
                  <a:extLst>
                    <a:ext uri="{9D8B030D-6E8A-4147-A177-3AD203B41FA5}">
                      <a16:colId xmlns:a16="http://schemas.microsoft.com/office/drawing/2014/main" val="2839803726"/>
                    </a:ext>
                  </a:extLst>
                </a:gridCol>
                <a:gridCol w="731307">
                  <a:extLst>
                    <a:ext uri="{9D8B030D-6E8A-4147-A177-3AD203B41FA5}">
                      <a16:colId xmlns:a16="http://schemas.microsoft.com/office/drawing/2014/main" val="3987906336"/>
                    </a:ext>
                  </a:extLst>
                </a:gridCol>
                <a:gridCol w="513753">
                  <a:extLst>
                    <a:ext uri="{9D8B030D-6E8A-4147-A177-3AD203B41FA5}">
                      <a16:colId xmlns:a16="http://schemas.microsoft.com/office/drawing/2014/main" val="620079544"/>
                    </a:ext>
                  </a:extLst>
                </a:gridCol>
                <a:gridCol w="866011">
                  <a:extLst>
                    <a:ext uri="{9D8B030D-6E8A-4147-A177-3AD203B41FA5}">
                      <a16:colId xmlns:a16="http://schemas.microsoft.com/office/drawing/2014/main" val="1699386866"/>
                    </a:ext>
                  </a:extLst>
                </a:gridCol>
              </a:tblGrid>
              <a:tr h="370840">
                <a:tc>
                  <a:txBody>
                    <a:bodyPr/>
                    <a:lstStyle/>
                    <a:p>
                      <a:pPr algn="ctr"/>
                      <a:r>
                        <a:rPr lang="ru-RU" sz="1000" dirty="0">
                          <a:latin typeface="Times New Roman" panose="02020603050405020304" pitchFamily="18" charset="0"/>
                          <a:cs typeface="Times New Roman" panose="02020603050405020304" pitchFamily="18" charset="0"/>
                        </a:rPr>
                        <a:t>Наименование предоставляемых льгот</a:t>
                      </a:r>
                    </a:p>
                  </a:txBody>
                  <a:tcPr/>
                </a:tc>
                <a:tc>
                  <a:txBody>
                    <a:bodyPr/>
                    <a:lstStyle/>
                    <a:p>
                      <a:pPr algn="ctr"/>
                      <a:r>
                        <a:rPr lang="ru-RU" sz="1000" dirty="0">
                          <a:latin typeface="Times New Roman" panose="02020603050405020304" pitchFamily="18" charset="0"/>
                          <a:cs typeface="Times New Roman" panose="02020603050405020304" pitchFamily="18" charset="0"/>
                        </a:rPr>
                        <a:t>Категории налогоплательщиков</a:t>
                      </a:r>
                    </a:p>
                  </a:txBody>
                  <a:tcPr/>
                </a:tc>
                <a:tc>
                  <a:txBody>
                    <a:bodyPr/>
                    <a:lstStyle/>
                    <a:p>
                      <a:pPr algn="ctr"/>
                      <a:r>
                        <a:rPr lang="ru-RU" sz="1000" dirty="0">
                          <a:latin typeface="Times New Roman" panose="02020603050405020304" pitchFamily="18" charset="0"/>
                          <a:cs typeface="Times New Roman" panose="02020603050405020304" pitchFamily="18" charset="0"/>
                        </a:rPr>
                        <a:t>НПА</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2024 отчет</a:t>
                      </a:r>
                    </a:p>
                  </a:txBody>
                  <a:tcPr/>
                </a:tc>
                <a:tc hMerge="1">
                  <a:txBody>
                    <a:bodyPr/>
                    <a:lstStyle/>
                    <a:p>
                      <a:pPr algn="ctr"/>
                      <a:r>
                        <a:rPr lang="ru-RU" sz="1100" dirty="0">
                          <a:latin typeface="Times New Roman" panose="02020603050405020304" pitchFamily="18" charset="0"/>
                          <a:cs typeface="Times New Roman" panose="02020603050405020304" pitchFamily="18" charset="0"/>
                        </a:rPr>
                        <a:t>Сумма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2026г прогноз</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2027г прогноз</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2028г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6203021"/>
                  </a:ext>
                </a:extLst>
              </a:tr>
              <a:tr h="1191616">
                <a:tc gridSpan="2">
                  <a:txBody>
                    <a:bodyPr/>
                    <a:lstStyle/>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745644320"/>
                  </a:ext>
                </a:extLst>
              </a:tr>
              <a:tr h="1474769">
                <a:tc>
                  <a:txBody>
                    <a:bodyPr/>
                    <a:lstStyle/>
                    <a:p>
                      <a:pPr algn="l" fontAlgn="t"/>
                      <a:r>
                        <a:rPr lang="ru-RU" sz="1000" b="0" i="0" u="none" strike="noStrike" dirty="0">
                          <a:solidFill>
                            <a:srgbClr val="000000"/>
                          </a:solidFill>
                          <a:latin typeface="Times New Roman"/>
                        </a:rPr>
                        <a:t>Пониженная ставка в отношении объектов недвижимого имущества, налоговая база в отношении которых определяется как кадастровая стоимость.</a:t>
                      </a:r>
                    </a:p>
                  </a:txBody>
                  <a:tcPr marL="7620" marR="7620" marT="7620" marB="0"/>
                </a:tc>
                <a:tc>
                  <a:txBody>
                    <a:bodyPr/>
                    <a:lstStyle/>
                    <a:p>
                      <a:pPr algn="l" fontAlgn="t"/>
                      <a:r>
                        <a:rPr lang="ru-RU" sz="1000" b="0" i="0" u="none" strike="noStrike" dirty="0">
                          <a:solidFill>
                            <a:srgbClr val="000000"/>
                          </a:solidFill>
                          <a:latin typeface="Times New Roman"/>
                        </a:rPr>
                        <a:t>Налогоплательщики - 1,2 % в отношении объектов налогообложения, включенных в перечень, определяемый в соответствии с п.7 </a:t>
                      </a:r>
                      <a:r>
                        <a:rPr lang="ru-RU" sz="1000" b="0" i="0" u="none" strike="noStrike" dirty="0" err="1">
                          <a:solidFill>
                            <a:srgbClr val="000000"/>
                          </a:solidFill>
                          <a:latin typeface="Times New Roman"/>
                        </a:rPr>
                        <a:t>ст</a:t>
                      </a:r>
                      <a:r>
                        <a:rPr lang="ru-RU" sz="1000" b="0" i="0" u="none" strike="noStrike" dirty="0">
                          <a:solidFill>
                            <a:srgbClr val="000000"/>
                          </a:solidFill>
                          <a:latin typeface="Times New Roman"/>
                        </a:rPr>
                        <a:t> 378.2 НК, в отношении объектов налогообложения, предусмотренных абзацем вторым п.10 </a:t>
                      </a:r>
                      <a:r>
                        <a:rPr lang="ru-RU" sz="1000" b="0" i="0" u="none" strike="noStrike" dirty="0" err="1">
                          <a:solidFill>
                            <a:srgbClr val="000000"/>
                          </a:solidFill>
                          <a:latin typeface="Times New Roman"/>
                        </a:rPr>
                        <a:t>ст</a:t>
                      </a:r>
                      <a:r>
                        <a:rPr lang="ru-RU" sz="1000" b="0" i="0" u="none" strike="noStrike" dirty="0">
                          <a:solidFill>
                            <a:srgbClr val="000000"/>
                          </a:solidFill>
                          <a:latin typeface="Times New Roman"/>
                        </a:rPr>
                        <a:t> 378.2 НК</a:t>
                      </a:r>
                      <a:br>
                        <a:rPr lang="ru-RU" sz="1000" b="0" i="0" u="none" strike="noStrike" dirty="0">
                          <a:solidFill>
                            <a:srgbClr val="000000"/>
                          </a:solidFill>
                          <a:latin typeface="Times New Roman"/>
                        </a:rPr>
                      </a:br>
                      <a:endParaRPr lang="ru-RU" sz="1000" b="0" i="0" u="none" strike="noStrike" dirty="0">
                        <a:solidFill>
                          <a:srgbClr val="000000"/>
                        </a:solidFill>
                        <a:latin typeface="Times New Roman"/>
                      </a:endParaRPr>
                    </a:p>
                  </a:txBody>
                  <a:tcPr marL="7620" marR="7620" marT="7620" marB="0"/>
                </a:tc>
                <a:tc>
                  <a:txBody>
                    <a:bodyPr/>
                    <a:lstStyle/>
                    <a:p>
                      <a:pPr algn="l" fontAlgn="t"/>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Решение Думы АМР от 30.10.2019 года № 477-НПА Положение «О налоге на имущество физических лиц на территории АМО». </a:t>
                      </a:r>
                      <a:endParaRPr lang="ru-RU" sz="1000" b="0" i="0" u="none" strike="noStrike" dirty="0">
                        <a:solidFill>
                          <a:srgbClr val="000000"/>
                        </a:solidFill>
                        <a:latin typeface="Times New Roman"/>
                      </a:endParaRPr>
                    </a:p>
                  </a:txBody>
                  <a:tcPr/>
                </a:tc>
                <a:tc>
                  <a:txBody>
                    <a:bodyPr/>
                    <a:lstStyle/>
                    <a:p>
                      <a:pPr algn="ctr"/>
                      <a:r>
                        <a:rPr lang="ru-RU" sz="1000" dirty="0">
                          <a:latin typeface="Times New Roman" panose="02020603050405020304" pitchFamily="18" charset="0"/>
                          <a:cs typeface="Times New Roman" panose="02020603050405020304" pitchFamily="18" charset="0"/>
                        </a:rPr>
                        <a:t>84</a:t>
                      </a:r>
                    </a:p>
                  </a:txBody>
                  <a:tcPr/>
                </a:tc>
                <a:tc>
                  <a:txBody>
                    <a:bodyPr/>
                    <a:lstStyle/>
                    <a:p>
                      <a:pPr algn="ctr"/>
                      <a:r>
                        <a:rPr lang="ru-RU" sz="1000" dirty="0">
                          <a:latin typeface="Times New Roman" panose="02020603050405020304" pitchFamily="18" charset="0"/>
                          <a:cs typeface="Times New Roman" panose="02020603050405020304" pitchFamily="18" charset="0"/>
                        </a:rPr>
                        <a:t>1015,0</a:t>
                      </a:r>
                    </a:p>
                  </a:txBody>
                  <a:tcPr/>
                </a:tc>
                <a:tc>
                  <a:txBody>
                    <a:bodyPr/>
                    <a:lstStyle/>
                    <a:p>
                      <a:pPr algn="ctr"/>
                      <a:r>
                        <a:rPr lang="ru-RU" sz="1000" dirty="0">
                          <a:latin typeface="Times New Roman" panose="02020603050405020304" pitchFamily="18" charset="0"/>
                          <a:cs typeface="Times New Roman" panose="02020603050405020304" pitchFamily="18" charset="0"/>
                        </a:rPr>
                        <a:t>84</a:t>
                      </a:r>
                    </a:p>
                  </a:txBody>
                  <a:tcPr/>
                </a:tc>
                <a:tc>
                  <a:txBody>
                    <a:bodyPr/>
                    <a:lstStyle/>
                    <a:p>
                      <a:pPr algn="ctr"/>
                      <a:r>
                        <a:rPr lang="ru-RU" sz="1000" dirty="0">
                          <a:latin typeface="Times New Roman" panose="02020603050405020304" pitchFamily="18" charset="0"/>
                          <a:cs typeface="Times New Roman" panose="02020603050405020304" pitchFamily="18" charset="0"/>
                        </a:rPr>
                        <a:t>1015,0</a:t>
                      </a:r>
                    </a:p>
                  </a:txBody>
                  <a:tcPr/>
                </a:tc>
                <a:tc>
                  <a:txBody>
                    <a:bodyPr/>
                    <a:lstStyle/>
                    <a:p>
                      <a:pPr algn="ctr"/>
                      <a:r>
                        <a:rPr lang="ru-RU" sz="1000" dirty="0">
                          <a:latin typeface="Times New Roman" panose="02020603050405020304" pitchFamily="18" charset="0"/>
                          <a:cs typeface="Times New Roman" panose="02020603050405020304" pitchFamily="18" charset="0"/>
                        </a:rPr>
                        <a:t>84</a:t>
                      </a:r>
                    </a:p>
                  </a:txBody>
                  <a:tcPr/>
                </a:tc>
                <a:tc>
                  <a:txBody>
                    <a:bodyPr/>
                    <a:lstStyle/>
                    <a:p>
                      <a:pPr algn="ctr"/>
                      <a:r>
                        <a:rPr lang="ru-RU" sz="1000" dirty="0">
                          <a:latin typeface="Times New Roman" panose="02020603050405020304" pitchFamily="18" charset="0"/>
                          <a:cs typeface="Times New Roman" panose="02020603050405020304" pitchFamily="18" charset="0"/>
                        </a:rPr>
                        <a:t>1015,0</a:t>
                      </a:r>
                    </a:p>
                  </a:txBody>
                  <a:tcPr/>
                </a:tc>
                <a:tc>
                  <a:txBody>
                    <a:bodyPr/>
                    <a:lstStyle/>
                    <a:p>
                      <a:pPr algn="ctr"/>
                      <a:r>
                        <a:rPr lang="ru-RU" sz="1000" dirty="0">
                          <a:latin typeface="Times New Roman" panose="02020603050405020304" pitchFamily="18" charset="0"/>
                          <a:cs typeface="Times New Roman" panose="02020603050405020304" pitchFamily="18" charset="0"/>
                        </a:rPr>
                        <a:t>84</a:t>
                      </a:r>
                    </a:p>
                  </a:txBody>
                  <a:tcPr/>
                </a:tc>
                <a:tc>
                  <a:txBody>
                    <a:bodyPr/>
                    <a:lstStyle/>
                    <a:p>
                      <a:pPr algn="ctr"/>
                      <a:r>
                        <a:rPr lang="ru-RU" sz="1000" dirty="0">
                          <a:latin typeface="Times New Roman" panose="02020603050405020304" pitchFamily="18" charset="0"/>
                          <a:cs typeface="Times New Roman" panose="02020603050405020304" pitchFamily="18" charset="0"/>
                        </a:rPr>
                        <a:t>1015,0</a:t>
                      </a:r>
                    </a:p>
                  </a:txBody>
                  <a:tcPr/>
                </a:tc>
                <a:tc>
                  <a:txBody>
                    <a:bodyPr/>
                    <a:lstStyle/>
                    <a:p>
                      <a:pPr algn="ctr"/>
                      <a:r>
                        <a:rPr lang="ru-RU" sz="1000" dirty="0">
                          <a:latin typeface="Times New Roman" panose="02020603050405020304" pitchFamily="18" charset="0"/>
                          <a:cs typeface="Times New Roman" panose="02020603050405020304" pitchFamily="18" charset="0"/>
                        </a:rPr>
                        <a:t>84</a:t>
                      </a:r>
                    </a:p>
                  </a:txBody>
                  <a:tcPr/>
                </a:tc>
                <a:tc>
                  <a:txBody>
                    <a:bodyPr/>
                    <a:lstStyle/>
                    <a:p>
                      <a:pPr algn="ctr"/>
                      <a:r>
                        <a:rPr lang="ru-RU" sz="1000" dirty="0">
                          <a:latin typeface="Times New Roman" panose="02020603050405020304" pitchFamily="18" charset="0"/>
                          <a:cs typeface="Times New Roman" panose="02020603050405020304" pitchFamily="18" charset="0"/>
                        </a:rPr>
                        <a:t>1015,0</a:t>
                      </a:r>
                    </a:p>
                  </a:txBody>
                  <a:tcPr/>
                </a:tc>
                <a:extLst>
                  <a:ext uri="{0D108BD9-81ED-4DB2-BD59-A6C34878D82A}">
                    <a16:rowId xmlns:a16="http://schemas.microsoft.com/office/drawing/2014/main" val="3663948457"/>
                  </a:ext>
                </a:extLst>
              </a:tr>
            </a:tbl>
          </a:graphicData>
        </a:graphic>
      </p:graphicFrame>
      <p:pic>
        <p:nvPicPr>
          <p:cNvPr id="5" name="Рисунок 4">
            <a:extLst>
              <a:ext uri="{FF2B5EF4-FFF2-40B4-BE49-F238E27FC236}">
                <a16:creationId xmlns:a16="http://schemas.microsoft.com/office/drawing/2014/main" id="{8884BA88-5467-550A-9D6D-BAB11D383706}"/>
              </a:ext>
            </a:extLst>
          </p:cNvPr>
          <p:cNvPicPr>
            <a:picLocks noChangeAspect="1"/>
          </p:cNvPicPr>
          <p:nvPr/>
        </p:nvPicPr>
        <p:blipFill>
          <a:blip r:embed="rId3"/>
          <a:stretch>
            <a:fillRect/>
          </a:stretch>
        </p:blipFill>
        <p:spPr>
          <a:xfrm>
            <a:off x="593207" y="3739982"/>
            <a:ext cx="2072820" cy="1097375"/>
          </a:xfrm>
          <a:prstGeom prst="rect">
            <a:avLst/>
          </a:prstGeom>
        </p:spPr>
      </p:pic>
    </p:spTree>
    <p:extLst>
      <p:ext uri="{BB962C8B-B14F-4D97-AF65-F5344CB8AC3E}">
        <p14:creationId xmlns:p14="http://schemas.microsoft.com/office/powerpoint/2010/main" val="2677876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BFDE442-37D8-94F3-46C7-88AD4312A63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12E6BD0-E2C2-4E93-D5C3-B322140A54C7}"/>
              </a:ext>
            </a:extLst>
          </p:cNvPr>
          <p:cNvSpPr txBox="1"/>
          <p:nvPr/>
        </p:nvSpPr>
        <p:spPr>
          <a:xfrm>
            <a:off x="2156320" y="89503"/>
            <a:ext cx="7879359" cy="276999"/>
          </a:xfrm>
          <a:prstGeom prst="rect">
            <a:avLst/>
          </a:prstGeom>
          <a:noFill/>
        </p:spPr>
        <p:txBody>
          <a:bodyPr wrap="square">
            <a:spAutoFit/>
          </a:bodyPr>
          <a:lstStyle/>
          <a:p>
            <a:pPr algn="ctr"/>
            <a:r>
              <a:rPr lang="ru-RU" sz="1200" b="1" dirty="0">
                <a:solidFill>
                  <a:srgbClr val="6600FF"/>
                </a:solidFill>
                <a:effectLst/>
                <a:latin typeface="Times New Roman" panose="02020603050405020304" pitchFamily="18" charset="0"/>
                <a:ea typeface="Times New Roman" panose="02020603050405020304" pitchFamily="18" charset="0"/>
              </a:rPr>
              <a:t>Оценка эффективности налоговых расходов Анучинского муниципального округа(продолжение)</a:t>
            </a:r>
            <a:endParaRPr lang="ru-RU" sz="1200" dirty="0">
              <a:solidFill>
                <a:srgbClr val="6600FF"/>
              </a:solidFill>
              <a:effectLst/>
              <a:latin typeface="Times New Roman" panose="02020603050405020304" pitchFamily="18" charset="0"/>
              <a:ea typeface="Times New Roman" panose="02020603050405020304" pitchFamily="18" charset="0"/>
            </a:endParaRPr>
          </a:p>
        </p:txBody>
      </p:sp>
      <p:graphicFrame>
        <p:nvGraphicFramePr>
          <p:cNvPr id="9" name="Таблица 9">
            <a:extLst>
              <a:ext uri="{FF2B5EF4-FFF2-40B4-BE49-F238E27FC236}">
                <a16:creationId xmlns:a16="http://schemas.microsoft.com/office/drawing/2014/main" id="{502561B0-84AD-A5C8-753E-4C0B3879AC17}"/>
              </a:ext>
            </a:extLst>
          </p:cNvPr>
          <p:cNvGraphicFramePr>
            <a:graphicFrameLocks noGrp="1"/>
          </p:cNvGraphicFramePr>
          <p:nvPr>
            <p:extLst>
              <p:ext uri="{D42A27DB-BD31-4B8C-83A1-F6EECF244321}">
                <p14:modId xmlns:p14="http://schemas.microsoft.com/office/powerpoint/2010/main" val="4290313585"/>
              </p:ext>
            </p:extLst>
          </p:nvPr>
        </p:nvGraphicFramePr>
        <p:xfrm>
          <a:off x="133720" y="456005"/>
          <a:ext cx="11924557" cy="6200939"/>
        </p:xfrm>
        <a:graphic>
          <a:graphicData uri="http://schemas.openxmlformats.org/drawingml/2006/table">
            <a:tbl>
              <a:tblPr firstRow="1" bandRow="1">
                <a:tableStyleId>{22838BEF-8BB2-4498-84A7-C5851F593DF1}</a:tableStyleId>
              </a:tblPr>
              <a:tblGrid>
                <a:gridCol w="1501772">
                  <a:extLst>
                    <a:ext uri="{9D8B030D-6E8A-4147-A177-3AD203B41FA5}">
                      <a16:colId xmlns:a16="http://schemas.microsoft.com/office/drawing/2014/main" val="3108399089"/>
                    </a:ext>
                  </a:extLst>
                </a:gridCol>
                <a:gridCol w="1753660">
                  <a:extLst>
                    <a:ext uri="{9D8B030D-6E8A-4147-A177-3AD203B41FA5}">
                      <a16:colId xmlns:a16="http://schemas.microsoft.com/office/drawing/2014/main" val="2250902733"/>
                    </a:ext>
                  </a:extLst>
                </a:gridCol>
                <a:gridCol w="1408133">
                  <a:extLst>
                    <a:ext uri="{9D8B030D-6E8A-4147-A177-3AD203B41FA5}">
                      <a16:colId xmlns:a16="http://schemas.microsoft.com/office/drawing/2014/main" val="1158741785"/>
                    </a:ext>
                  </a:extLst>
                </a:gridCol>
                <a:gridCol w="704922">
                  <a:extLst>
                    <a:ext uri="{9D8B030D-6E8A-4147-A177-3AD203B41FA5}">
                      <a16:colId xmlns:a16="http://schemas.microsoft.com/office/drawing/2014/main" val="3436071546"/>
                    </a:ext>
                  </a:extLst>
                </a:gridCol>
                <a:gridCol w="746396">
                  <a:extLst>
                    <a:ext uri="{9D8B030D-6E8A-4147-A177-3AD203B41FA5}">
                      <a16:colId xmlns:a16="http://schemas.microsoft.com/office/drawing/2014/main" val="1209059144"/>
                    </a:ext>
                  </a:extLst>
                </a:gridCol>
                <a:gridCol w="717316">
                  <a:extLst>
                    <a:ext uri="{9D8B030D-6E8A-4147-A177-3AD203B41FA5}">
                      <a16:colId xmlns:a16="http://schemas.microsoft.com/office/drawing/2014/main" val="2086393058"/>
                    </a:ext>
                  </a:extLst>
                </a:gridCol>
                <a:gridCol w="940265">
                  <a:extLst>
                    <a:ext uri="{9D8B030D-6E8A-4147-A177-3AD203B41FA5}">
                      <a16:colId xmlns:a16="http://schemas.microsoft.com/office/drawing/2014/main" val="3925545751"/>
                    </a:ext>
                  </a:extLst>
                </a:gridCol>
                <a:gridCol w="542834">
                  <a:extLst>
                    <a:ext uri="{9D8B030D-6E8A-4147-A177-3AD203B41FA5}">
                      <a16:colId xmlns:a16="http://schemas.microsoft.com/office/drawing/2014/main" val="2316178900"/>
                    </a:ext>
                  </a:extLst>
                </a:gridCol>
                <a:gridCol w="853024">
                  <a:extLst>
                    <a:ext uri="{9D8B030D-6E8A-4147-A177-3AD203B41FA5}">
                      <a16:colId xmlns:a16="http://schemas.microsoft.com/office/drawing/2014/main" val="1465375989"/>
                    </a:ext>
                  </a:extLst>
                </a:gridCol>
                <a:gridCol w="645164">
                  <a:extLst>
                    <a:ext uri="{9D8B030D-6E8A-4147-A177-3AD203B41FA5}">
                      <a16:colId xmlns:a16="http://schemas.microsoft.com/office/drawing/2014/main" val="2839803726"/>
                    </a:ext>
                  </a:extLst>
                </a:gridCol>
                <a:gridCol w="731307">
                  <a:extLst>
                    <a:ext uri="{9D8B030D-6E8A-4147-A177-3AD203B41FA5}">
                      <a16:colId xmlns:a16="http://schemas.microsoft.com/office/drawing/2014/main" val="3987906336"/>
                    </a:ext>
                  </a:extLst>
                </a:gridCol>
                <a:gridCol w="513753">
                  <a:extLst>
                    <a:ext uri="{9D8B030D-6E8A-4147-A177-3AD203B41FA5}">
                      <a16:colId xmlns:a16="http://schemas.microsoft.com/office/drawing/2014/main" val="620079544"/>
                    </a:ext>
                  </a:extLst>
                </a:gridCol>
                <a:gridCol w="866011">
                  <a:extLst>
                    <a:ext uri="{9D8B030D-6E8A-4147-A177-3AD203B41FA5}">
                      <a16:colId xmlns:a16="http://schemas.microsoft.com/office/drawing/2014/main" val="1699386866"/>
                    </a:ext>
                  </a:extLst>
                </a:gridCol>
              </a:tblGrid>
              <a:tr h="370840">
                <a:tc>
                  <a:txBody>
                    <a:bodyPr/>
                    <a:lstStyle/>
                    <a:p>
                      <a:pPr algn="ctr"/>
                      <a:r>
                        <a:rPr lang="ru-RU" sz="1000" dirty="0">
                          <a:latin typeface="Times New Roman" panose="02020603050405020304" pitchFamily="18" charset="0"/>
                          <a:cs typeface="Times New Roman" panose="02020603050405020304" pitchFamily="18" charset="0"/>
                        </a:rPr>
                        <a:t>Наименование предоставляемых льгот</a:t>
                      </a:r>
                    </a:p>
                  </a:txBody>
                  <a:tcPr/>
                </a:tc>
                <a:tc>
                  <a:txBody>
                    <a:bodyPr/>
                    <a:lstStyle/>
                    <a:p>
                      <a:pPr algn="ctr"/>
                      <a:r>
                        <a:rPr lang="ru-RU" sz="1000" dirty="0">
                          <a:latin typeface="Times New Roman" panose="02020603050405020304" pitchFamily="18" charset="0"/>
                          <a:cs typeface="Times New Roman" panose="02020603050405020304" pitchFamily="18" charset="0"/>
                        </a:rPr>
                        <a:t>Категории налогоплательщиков</a:t>
                      </a:r>
                    </a:p>
                  </a:txBody>
                  <a:tcPr/>
                </a:tc>
                <a:tc>
                  <a:txBody>
                    <a:bodyPr/>
                    <a:lstStyle/>
                    <a:p>
                      <a:pPr algn="ctr"/>
                      <a:r>
                        <a:rPr lang="ru-RU" sz="1000" dirty="0">
                          <a:latin typeface="Times New Roman" panose="02020603050405020304" pitchFamily="18" charset="0"/>
                          <a:cs typeface="Times New Roman" panose="02020603050405020304" pitchFamily="18" charset="0"/>
                        </a:rPr>
                        <a:t>НПА</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2024 отчет</a:t>
                      </a:r>
                    </a:p>
                  </a:txBody>
                  <a:tcPr/>
                </a:tc>
                <a:tc hMerge="1">
                  <a:txBody>
                    <a:bodyPr/>
                    <a:lstStyle/>
                    <a:p>
                      <a:pPr algn="ctr"/>
                      <a:r>
                        <a:rPr lang="ru-RU" sz="1100" dirty="0">
                          <a:latin typeface="Times New Roman" panose="02020603050405020304" pitchFamily="18" charset="0"/>
                          <a:cs typeface="Times New Roman" panose="02020603050405020304" pitchFamily="18" charset="0"/>
                        </a:rPr>
                        <a:t>Сумма (</a:t>
                      </a:r>
                      <a:r>
                        <a:rPr lang="ru-RU" sz="1100" dirty="0" err="1">
                          <a:latin typeface="Times New Roman" panose="02020603050405020304" pitchFamily="18" charset="0"/>
                          <a:cs typeface="Times New Roman" panose="02020603050405020304" pitchFamily="18" charset="0"/>
                        </a:rPr>
                        <a:t>тыс.руб</a:t>
                      </a:r>
                      <a:r>
                        <a:rPr lang="ru-RU" sz="1100" dirty="0">
                          <a:latin typeface="Times New Roman" panose="02020603050405020304" pitchFamily="18" charset="0"/>
                          <a:cs typeface="Times New Roman" panose="02020603050405020304" pitchFamily="18" charset="0"/>
                        </a:rPr>
                        <a:t>.)</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2026г прогноз</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2027г прогноз</a:t>
                      </a: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2028г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6203021"/>
                  </a:ext>
                </a:extLst>
              </a:tr>
              <a:tr h="1191616">
                <a:tc gridSpan="2">
                  <a:txBody>
                    <a:bodyPr/>
                    <a:lstStyle/>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745644320"/>
                  </a:ext>
                </a:extLst>
              </a:tr>
              <a:tr h="370840">
                <a:tc>
                  <a:txBody>
                    <a:bodyPr/>
                    <a:lstStyle/>
                    <a:p>
                      <a:pPr algn="l" fontAlgn="t"/>
                      <a:r>
                        <a:rPr lang="ru-RU" sz="1000" b="0" i="0" u="none" strike="noStrike" dirty="0">
                          <a:solidFill>
                            <a:srgbClr val="000000"/>
                          </a:solidFill>
                          <a:latin typeface="Times New Roman"/>
                        </a:rPr>
                        <a:t>Освобождение от обложения налогом</a:t>
                      </a:r>
                    </a:p>
                  </a:txBody>
                  <a:tcPr marL="7620" marR="7620" marT="7620" marB="0"/>
                </a:tc>
                <a:tc>
                  <a:txBody>
                    <a:bodyPr/>
                    <a:lstStyle/>
                    <a:p>
                      <a:pPr algn="l" fontAlgn="t"/>
                      <a:r>
                        <a:rPr lang="ru-RU" sz="1000" b="0" i="0" u="none" strike="noStrike" dirty="0">
                          <a:solidFill>
                            <a:srgbClr val="000000"/>
                          </a:solidFill>
                          <a:latin typeface="Times New Roman"/>
                        </a:rPr>
                        <a:t>Физические лица являющихся членами многодетных семей, имеющих удостоверение, подтверждающее статус многодетной семьи</a:t>
                      </a:r>
                      <a:br>
                        <a:rPr lang="ru-RU" sz="1000" b="0" i="0" u="none" strike="noStrike" dirty="0">
                          <a:solidFill>
                            <a:srgbClr val="000000"/>
                          </a:solidFill>
                          <a:latin typeface="Times New Roman"/>
                        </a:rPr>
                      </a:br>
                      <a:endParaRPr lang="ru-RU" sz="1000" b="0" i="0" u="none" strike="noStrike" dirty="0">
                        <a:solidFill>
                          <a:srgbClr val="000000"/>
                        </a:solidFill>
                        <a:latin typeface="Times New Roman"/>
                      </a:endParaRPr>
                    </a:p>
                  </a:txBody>
                  <a:tcPr marL="7620" marR="7620" marT="7620" marB="0"/>
                </a:tc>
                <a:tc>
                  <a:txBody>
                    <a:bodyPr/>
                    <a:lstStyle/>
                    <a:p>
                      <a:pPr algn="l" fontAlgn="t"/>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Решение Думы АМР от 30.10.2019 года № 477-НПА Положение «О налоге на имущество физических лиц на территории АМО». </a:t>
                      </a:r>
                      <a:endParaRPr lang="ru-RU" sz="1000" b="0" i="0" u="none" strike="noStrike" dirty="0">
                        <a:solidFill>
                          <a:srgbClr val="000000"/>
                        </a:solidFill>
                        <a:latin typeface="Times New Roman"/>
                      </a:endParaRPr>
                    </a:p>
                  </a:txBody>
                  <a:tcPr/>
                </a:tc>
                <a:tc>
                  <a:txBody>
                    <a:bodyPr/>
                    <a:lstStyle/>
                    <a:p>
                      <a:pPr algn="ctr"/>
                      <a:r>
                        <a:rPr lang="ru-RU" sz="1000" dirty="0">
                          <a:latin typeface="Times New Roman" panose="02020603050405020304" pitchFamily="18" charset="0"/>
                          <a:cs typeface="Times New Roman" panose="02020603050405020304" pitchFamily="18" charset="0"/>
                        </a:rPr>
                        <a:t>252</a:t>
                      </a:r>
                    </a:p>
                  </a:txBody>
                  <a:tcPr/>
                </a:tc>
                <a:tc>
                  <a:txBody>
                    <a:bodyPr/>
                    <a:lstStyle/>
                    <a:p>
                      <a:pPr algn="ctr"/>
                      <a:r>
                        <a:rPr lang="ru-RU" sz="1000" dirty="0">
                          <a:latin typeface="Times New Roman" panose="02020603050405020304" pitchFamily="18" charset="0"/>
                          <a:cs typeface="Times New Roman" panose="02020603050405020304" pitchFamily="18" charset="0"/>
                        </a:rPr>
                        <a:t>34,0</a:t>
                      </a:r>
                    </a:p>
                  </a:txBody>
                  <a:tcPr/>
                </a:tc>
                <a:tc>
                  <a:txBody>
                    <a:bodyPr/>
                    <a:lstStyle/>
                    <a:p>
                      <a:pPr algn="ctr"/>
                      <a:r>
                        <a:rPr lang="ru-RU" sz="1000" dirty="0">
                          <a:latin typeface="Times New Roman" panose="02020603050405020304" pitchFamily="18" charset="0"/>
                          <a:cs typeface="Times New Roman" panose="02020603050405020304" pitchFamily="18" charset="0"/>
                        </a:rPr>
                        <a:t>252</a:t>
                      </a:r>
                    </a:p>
                  </a:txBody>
                  <a:tcPr/>
                </a:tc>
                <a:tc>
                  <a:txBody>
                    <a:bodyPr/>
                    <a:lstStyle/>
                    <a:p>
                      <a:pPr algn="ctr"/>
                      <a:r>
                        <a:rPr lang="ru-RU" sz="1000" dirty="0">
                          <a:latin typeface="Times New Roman" panose="02020603050405020304" pitchFamily="18" charset="0"/>
                          <a:cs typeface="Times New Roman" panose="02020603050405020304" pitchFamily="18" charset="0"/>
                        </a:rPr>
                        <a:t>34,0</a:t>
                      </a:r>
                    </a:p>
                  </a:txBody>
                  <a:tcPr/>
                </a:tc>
                <a:tc>
                  <a:txBody>
                    <a:bodyPr/>
                    <a:lstStyle/>
                    <a:p>
                      <a:pPr algn="ctr"/>
                      <a:r>
                        <a:rPr lang="ru-RU" sz="1000" dirty="0">
                          <a:latin typeface="Times New Roman" panose="02020603050405020304" pitchFamily="18" charset="0"/>
                          <a:cs typeface="Times New Roman" panose="02020603050405020304" pitchFamily="18" charset="0"/>
                        </a:rPr>
                        <a:t>252</a:t>
                      </a:r>
                    </a:p>
                  </a:txBody>
                  <a:tcPr/>
                </a:tc>
                <a:tc>
                  <a:txBody>
                    <a:bodyPr/>
                    <a:lstStyle/>
                    <a:p>
                      <a:pPr algn="ctr"/>
                      <a:r>
                        <a:rPr lang="ru-RU" sz="1000" dirty="0">
                          <a:latin typeface="Times New Roman" panose="02020603050405020304" pitchFamily="18" charset="0"/>
                          <a:cs typeface="Times New Roman" panose="02020603050405020304" pitchFamily="18" charset="0"/>
                        </a:rPr>
                        <a:t>34,0</a:t>
                      </a:r>
                    </a:p>
                  </a:txBody>
                  <a:tcPr/>
                </a:tc>
                <a:tc>
                  <a:txBody>
                    <a:bodyPr/>
                    <a:lstStyle/>
                    <a:p>
                      <a:pPr algn="ctr"/>
                      <a:r>
                        <a:rPr lang="ru-RU" sz="1000" dirty="0">
                          <a:latin typeface="Times New Roman" panose="02020603050405020304" pitchFamily="18" charset="0"/>
                          <a:cs typeface="Times New Roman" panose="02020603050405020304" pitchFamily="18" charset="0"/>
                        </a:rPr>
                        <a:t>252</a:t>
                      </a:r>
                    </a:p>
                  </a:txBody>
                  <a:tcPr/>
                </a:tc>
                <a:tc>
                  <a:txBody>
                    <a:bodyPr/>
                    <a:lstStyle/>
                    <a:p>
                      <a:pPr algn="ctr"/>
                      <a:r>
                        <a:rPr lang="ru-RU" sz="1000" dirty="0">
                          <a:latin typeface="Times New Roman" panose="02020603050405020304" pitchFamily="18" charset="0"/>
                          <a:cs typeface="Times New Roman" panose="02020603050405020304" pitchFamily="18" charset="0"/>
                        </a:rPr>
                        <a:t>34,0</a:t>
                      </a:r>
                    </a:p>
                  </a:txBody>
                  <a:tcPr/>
                </a:tc>
                <a:tc>
                  <a:txBody>
                    <a:bodyPr/>
                    <a:lstStyle/>
                    <a:p>
                      <a:pPr algn="ctr"/>
                      <a:r>
                        <a:rPr lang="ru-RU" sz="1000" dirty="0">
                          <a:latin typeface="Times New Roman" panose="02020603050405020304" pitchFamily="18" charset="0"/>
                          <a:cs typeface="Times New Roman" panose="02020603050405020304" pitchFamily="18" charset="0"/>
                        </a:rPr>
                        <a:t>252</a:t>
                      </a:r>
                    </a:p>
                  </a:txBody>
                  <a:tcPr/>
                </a:tc>
                <a:tc>
                  <a:txBody>
                    <a:bodyPr/>
                    <a:lstStyle/>
                    <a:p>
                      <a:pPr algn="ctr"/>
                      <a:r>
                        <a:rPr lang="ru-RU" sz="1000" dirty="0">
                          <a:latin typeface="Times New Roman" panose="02020603050405020304" pitchFamily="18" charset="0"/>
                          <a:cs typeface="Times New Roman" panose="02020603050405020304" pitchFamily="18" charset="0"/>
                        </a:rPr>
                        <a:t>34,0</a:t>
                      </a:r>
                    </a:p>
                  </a:txBody>
                  <a:tcPr/>
                </a:tc>
                <a:extLst>
                  <a:ext uri="{0D108BD9-81ED-4DB2-BD59-A6C34878D82A}">
                    <a16:rowId xmlns:a16="http://schemas.microsoft.com/office/drawing/2014/main" val="10003"/>
                  </a:ext>
                </a:extLst>
              </a:tr>
              <a:tr h="1138363">
                <a:tc gridSpan="2">
                  <a:txBody>
                    <a:bodyPr/>
                    <a:lstStyle/>
                    <a:p>
                      <a:pPr algn="l" fontAlgn="t"/>
                      <a:endParaRPr lang="ru-RU" sz="1000" b="0" i="0" u="none" strike="noStrike" dirty="0">
                        <a:solidFill>
                          <a:srgbClr val="000000"/>
                        </a:solidFill>
                        <a:latin typeface="Times New Roman"/>
                      </a:endParaRPr>
                    </a:p>
                  </a:txBody>
                  <a:tcPr marL="7620" marR="7620" marT="7620" marB="0"/>
                </a:tc>
                <a:tc hMerge="1">
                  <a:txBody>
                    <a:bodyPr/>
                    <a:lstStyle/>
                    <a:p>
                      <a:pPr algn="l" fontAlgn="t"/>
                      <a:endParaRPr lang="ru-RU" sz="1050" b="0" i="0" u="none" strike="noStrike" dirty="0">
                        <a:solidFill>
                          <a:srgbClr val="000000"/>
                        </a:solidFill>
                        <a:latin typeface="Times New Roman"/>
                      </a:endParaRPr>
                    </a:p>
                  </a:txBody>
                  <a:tcPr marL="7620" marR="7620" marT="7620" marB="0"/>
                </a:tc>
                <a:tc>
                  <a:txBody>
                    <a:bodyPr/>
                    <a:lstStyle/>
                    <a:p>
                      <a:pPr algn="l" fontAlgn="t"/>
                      <a:endParaRPr lang="ru-RU" sz="1000" b="0" i="0" u="none" strike="noStrike" dirty="0">
                        <a:solidFill>
                          <a:srgbClr val="000000"/>
                        </a:solidFill>
                        <a:latin typeface="Times New Roman"/>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51549423"/>
                  </a:ext>
                </a:extLst>
              </a:tr>
              <a:tr h="37084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Освобождение от обложения налогом</a:t>
                      </a:r>
                    </a:p>
                    <a:p>
                      <a:pPr algn="l" fontAlgn="t"/>
                      <a:endParaRPr lang="ru-RU" sz="1000" b="0" i="0" u="none" strike="noStrike" dirty="0">
                        <a:solidFill>
                          <a:srgbClr val="000000"/>
                        </a:solidFill>
                        <a:latin typeface="Times New Roman"/>
                      </a:endParaRPr>
                    </a:p>
                  </a:txBody>
                  <a:tcPr marL="7620" marR="7620" marT="7620" marB="0"/>
                </a:tc>
                <a:tc>
                  <a:txBody>
                    <a:bodyPr/>
                    <a:lstStyle/>
                    <a:p>
                      <a:pPr algn="l" fontAlgn="t"/>
                      <a:r>
                        <a:rPr lang="ru-RU" sz="1000" b="0" i="0" u="none" strike="noStrike" dirty="0">
                          <a:solidFill>
                            <a:srgbClr val="000000"/>
                          </a:solidFill>
                          <a:latin typeface="Times New Roman"/>
                        </a:rPr>
                        <a:t>Для граждан, которым присвоено звание "Почетный житель Анучинского района"</a:t>
                      </a:r>
                    </a:p>
                  </a:txBody>
                  <a:tcPr marL="7620" marR="7620" marT="7620" marB="0"/>
                </a:tc>
                <a:tc>
                  <a:txBody>
                    <a:bodyPr/>
                    <a:lstStyle/>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Решение Думы АМО от 25.11.2020 года № 121-НПА </a:t>
                      </a:r>
                    </a:p>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О Положении о земельном налоге на территории АМО»</a:t>
                      </a:r>
                      <a:endParaRPr lang="ru-RU" sz="1000" b="0" i="0" u="none" strike="noStrike" dirty="0">
                        <a:solidFill>
                          <a:srgbClr val="000000"/>
                        </a:solidFill>
                        <a:latin typeface="Times New Roman"/>
                      </a:endParaRP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extLst>
                  <a:ext uri="{0D108BD9-81ED-4DB2-BD59-A6C34878D82A}">
                    <a16:rowId xmlns:a16="http://schemas.microsoft.com/office/drawing/2014/main" val="3571052348"/>
                  </a:ext>
                </a:extLst>
              </a:tr>
              <a:tr h="37084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Освобождение от обложения налогом</a:t>
                      </a:r>
                    </a:p>
                    <a:p>
                      <a:pPr algn="l" fontAlgn="t"/>
                      <a:endParaRPr lang="ru-RU" sz="1000" b="0" i="0" u="none" strike="noStrike" dirty="0">
                        <a:solidFill>
                          <a:srgbClr val="000000"/>
                        </a:solidFill>
                        <a:latin typeface="Times New Roman"/>
                      </a:endParaRPr>
                    </a:p>
                  </a:txBody>
                  <a:tcPr marL="7620" marR="7620" marT="7620" marB="0"/>
                </a:tc>
                <a:tc>
                  <a:txBody>
                    <a:bodyPr/>
                    <a:lstStyle/>
                    <a:p>
                      <a:pPr algn="l" fontAlgn="t"/>
                      <a:r>
                        <a:rPr lang="ru-RU" sz="1000" b="0" i="0" u="none" strike="noStrike" dirty="0">
                          <a:solidFill>
                            <a:srgbClr val="000000"/>
                          </a:solidFill>
                          <a:latin typeface="Times New Roman"/>
                        </a:rPr>
                        <a:t>Для физических лиц являющихся членами многодетных семей, имеющих удостоверение, подтверждающее статус многодетной семьи</a:t>
                      </a:r>
                    </a:p>
                  </a:txBody>
                  <a:tcPr marL="7620" marR="7620" marT="7620" marB="0"/>
                </a:tc>
                <a:tc>
                  <a:txBody>
                    <a:bodyPr/>
                    <a:lstStyle/>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Решение Думы АМО от 25.11.2020 года № 121-НПА </a:t>
                      </a:r>
                    </a:p>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О Положении о земельном налоге на территории АМО»</a:t>
                      </a:r>
                      <a:endParaRPr lang="ru-RU" sz="1000" b="0" i="0" u="none" strike="noStrike" dirty="0">
                        <a:solidFill>
                          <a:srgbClr val="000000"/>
                        </a:solidFill>
                        <a:latin typeface="Times New Roman"/>
                      </a:endParaRPr>
                    </a:p>
                    <a:p>
                      <a:pPr algn="l"/>
                      <a:endParaRPr lang="ru-RU" sz="1000" b="0" i="0" u="none" strike="noStrike" dirty="0">
                        <a:solidFill>
                          <a:srgbClr val="000000"/>
                        </a:solidFill>
                        <a:latin typeface="Times New Roman"/>
                      </a:endParaRPr>
                    </a:p>
                  </a:txBody>
                  <a:tcPr/>
                </a:tc>
                <a:tc>
                  <a:txBody>
                    <a:bodyPr/>
                    <a:lstStyle/>
                    <a:p>
                      <a:pPr algn="ctr"/>
                      <a:r>
                        <a:rPr lang="ru-RU" sz="1000" dirty="0">
                          <a:latin typeface="Times New Roman" panose="02020603050405020304" pitchFamily="18" charset="0"/>
                          <a:cs typeface="Times New Roman" panose="02020603050405020304" pitchFamily="18" charset="0"/>
                        </a:rPr>
                        <a:t>152</a:t>
                      </a:r>
                    </a:p>
                  </a:txBody>
                  <a:tcPr/>
                </a:tc>
                <a:tc>
                  <a:txBody>
                    <a:bodyPr/>
                    <a:lstStyle/>
                    <a:p>
                      <a:pPr algn="ctr"/>
                      <a:r>
                        <a:rPr lang="ru-RU" sz="1000" dirty="0">
                          <a:latin typeface="Times New Roman" panose="02020603050405020304" pitchFamily="18" charset="0"/>
                          <a:cs typeface="Times New Roman" panose="02020603050405020304" pitchFamily="18" charset="0"/>
                        </a:rPr>
                        <a:t>134,0</a:t>
                      </a:r>
                    </a:p>
                  </a:txBody>
                  <a:tcPr/>
                </a:tc>
                <a:tc>
                  <a:txBody>
                    <a:bodyPr/>
                    <a:lstStyle/>
                    <a:p>
                      <a:pPr algn="ctr"/>
                      <a:r>
                        <a:rPr lang="ru-RU" sz="1000" dirty="0">
                          <a:latin typeface="Times New Roman" panose="02020603050405020304" pitchFamily="18" charset="0"/>
                          <a:cs typeface="Times New Roman" panose="02020603050405020304" pitchFamily="18" charset="0"/>
                        </a:rPr>
                        <a:t>152</a:t>
                      </a:r>
                    </a:p>
                  </a:txBody>
                  <a:tcPr/>
                </a:tc>
                <a:tc>
                  <a:txBody>
                    <a:bodyPr/>
                    <a:lstStyle/>
                    <a:p>
                      <a:pPr algn="ctr"/>
                      <a:r>
                        <a:rPr lang="ru-RU" sz="1000" dirty="0">
                          <a:latin typeface="Times New Roman" panose="02020603050405020304" pitchFamily="18" charset="0"/>
                          <a:cs typeface="Times New Roman" panose="02020603050405020304" pitchFamily="18" charset="0"/>
                        </a:rPr>
                        <a:t>134,0</a:t>
                      </a:r>
                    </a:p>
                  </a:txBody>
                  <a:tcPr/>
                </a:tc>
                <a:tc>
                  <a:txBody>
                    <a:bodyPr/>
                    <a:lstStyle/>
                    <a:p>
                      <a:pPr algn="ctr"/>
                      <a:r>
                        <a:rPr lang="ru-RU" sz="1000" dirty="0">
                          <a:latin typeface="Times New Roman" panose="02020603050405020304" pitchFamily="18" charset="0"/>
                          <a:cs typeface="Times New Roman" panose="02020603050405020304" pitchFamily="18" charset="0"/>
                        </a:rPr>
                        <a:t>152</a:t>
                      </a:r>
                    </a:p>
                  </a:txBody>
                  <a:tcPr/>
                </a:tc>
                <a:tc>
                  <a:txBody>
                    <a:bodyPr/>
                    <a:lstStyle/>
                    <a:p>
                      <a:pPr algn="ctr"/>
                      <a:r>
                        <a:rPr lang="ru-RU" sz="1000" dirty="0">
                          <a:latin typeface="Times New Roman" panose="02020603050405020304" pitchFamily="18" charset="0"/>
                          <a:cs typeface="Times New Roman" panose="02020603050405020304" pitchFamily="18" charset="0"/>
                        </a:rPr>
                        <a:t>134,0</a:t>
                      </a:r>
                    </a:p>
                  </a:txBody>
                  <a:tcPr/>
                </a:tc>
                <a:tc>
                  <a:txBody>
                    <a:bodyPr/>
                    <a:lstStyle/>
                    <a:p>
                      <a:pPr algn="ctr"/>
                      <a:r>
                        <a:rPr lang="ru-RU" sz="1000" dirty="0">
                          <a:latin typeface="Times New Roman" panose="02020603050405020304" pitchFamily="18" charset="0"/>
                          <a:cs typeface="Times New Roman" panose="02020603050405020304" pitchFamily="18" charset="0"/>
                        </a:rPr>
                        <a:t>152</a:t>
                      </a:r>
                    </a:p>
                  </a:txBody>
                  <a:tcPr/>
                </a:tc>
                <a:tc>
                  <a:txBody>
                    <a:bodyPr/>
                    <a:lstStyle/>
                    <a:p>
                      <a:pPr algn="ctr"/>
                      <a:r>
                        <a:rPr lang="ru-RU" sz="1000" dirty="0">
                          <a:latin typeface="Times New Roman" panose="02020603050405020304" pitchFamily="18" charset="0"/>
                          <a:cs typeface="Times New Roman" panose="02020603050405020304" pitchFamily="18" charset="0"/>
                        </a:rPr>
                        <a:t>134,0</a:t>
                      </a:r>
                    </a:p>
                  </a:txBody>
                  <a:tcPr/>
                </a:tc>
                <a:tc>
                  <a:txBody>
                    <a:bodyPr/>
                    <a:lstStyle/>
                    <a:p>
                      <a:pPr algn="ctr"/>
                      <a:r>
                        <a:rPr lang="ru-RU" sz="1000" dirty="0">
                          <a:latin typeface="Times New Roman" panose="02020603050405020304" pitchFamily="18" charset="0"/>
                          <a:cs typeface="Times New Roman" panose="02020603050405020304" pitchFamily="18" charset="0"/>
                        </a:rPr>
                        <a:t>152</a:t>
                      </a:r>
                    </a:p>
                  </a:txBody>
                  <a:tcPr/>
                </a:tc>
                <a:tc>
                  <a:txBody>
                    <a:bodyPr/>
                    <a:lstStyle/>
                    <a:p>
                      <a:pPr algn="ctr"/>
                      <a:r>
                        <a:rPr lang="ru-RU" sz="1000" dirty="0">
                          <a:latin typeface="Times New Roman" panose="02020603050405020304" pitchFamily="18" charset="0"/>
                          <a:cs typeface="Times New Roman" panose="02020603050405020304" pitchFamily="18" charset="0"/>
                        </a:rPr>
                        <a:t>134,0</a:t>
                      </a:r>
                    </a:p>
                  </a:txBody>
                  <a:tcPr/>
                </a:tc>
                <a:extLst>
                  <a:ext uri="{0D108BD9-81ED-4DB2-BD59-A6C34878D82A}">
                    <a16:rowId xmlns:a16="http://schemas.microsoft.com/office/drawing/2014/main" val="3895360562"/>
                  </a:ext>
                </a:extLst>
              </a:tr>
            </a:tbl>
          </a:graphicData>
        </a:graphic>
      </p:graphicFrame>
      <p:pic>
        <p:nvPicPr>
          <p:cNvPr id="10" name="Рисунок 9">
            <a:extLst>
              <a:ext uri="{FF2B5EF4-FFF2-40B4-BE49-F238E27FC236}">
                <a16:creationId xmlns:a16="http://schemas.microsoft.com/office/drawing/2014/main" id="{EE99EA4D-86CB-BA80-9AD3-934D43089180}"/>
              </a:ext>
            </a:extLst>
          </p:cNvPr>
          <p:cNvPicPr>
            <a:picLocks noChangeAspect="1"/>
          </p:cNvPicPr>
          <p:nvPr/>
        </p:nvPicPr>
        <p:blipFill>
          <a:blip r:embed="rId3"/>
          <a:stretch>
            <a:fillRect/>
          </a:stretch>
        </p:blipFill>
        <p:spPr>
          <a:xfrm>
            <a:off x="307981" y="1049750"/>
            <a:ext cx="2072820" cy="1097375"/>
          </a:xfrm>
          <a:prstGeom prst="rect">
            <a:avLst/>
          </a:prstGeom>
        </p:spPr>
      </p:pic>
      <p:pic>
        <p:nvPicPr>
          <p:cNvPr id="5" name="Рисунок 4">
            <a:extLst>
              <a:ext uri="{FF2B5EF4-FFF2-40B4-BE49-F238E27FC236}">
                <a16:creationId xmlns:a16="http://schemas.microsoft.com/office/drawing/2014/main" id="{34B0E349-0ED4-9B96-35F4-DD490E4E02D7}"/>
              </a:ext>
            </a:extLst>
          </p:cNvPr>
          <p:cNvPicPr>
            <a:picLocks noChangeAspect="1"/>
          </p:cNvPicPr>
          <p:nvPr/>
        </p:nvPicPr>
        <p:blipFill>
          <a:blip r:embed="rId4"/>
          <a:stretch>
            <a:fillRect/>
          </a:stretch>
        </p:blipFill>
        <p:spPr>
          <a:xfrm>
            <a:off x="249258" y="3512019"/>
            <a:ext cx="2072820" cy="1001257"/>
          </a:xfrm>
          <a:prstGeom prst="rect">
            <a:avLst/>
          </a:prstGeom>
        </p:spPr>
      </p:pic>
    </p:spTree>
    <p:extLst>
      <p:ext uri="{BB962C8B-B14F-4D97-AF65-F5344CB8AC3E}">
        <p14:creationId xmlns:p14="http://schemas.microsoft.com/office/powerpoint/2010/main" val="39288437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CDF5AF4-078B-4212-C79F-A17B13241708}"/>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AF1F6C0-8FC6-2B1D-1302-8ABD97C39635}"/>
              </a:ext>
            </a:extLst>
          </p:cNvPr>
          <p:cNvSpPr txBox="1"/>
          <p:nvPr/>
        </p:nvSpPr>
        <p:spPr>
          <a:xfrm>
            <a:off x="2156320" y="89503"/>
            <a:ext cx="7879359" cy="276999"/>
          </a:xfrm>
          <a:prstGeom prst="rect">
            <a:avLst/>
          </a:prstGeom>
          <a:noFill/>
        </p:spPr>
        <p:txBody>
          <a:bodyPr wrap="square">
            <a:spAutoFit/>
          </a:bodyPr>
          <a:lstStyle/>
          <a:p>
            <a:pPr algn="ctr"/>
            <a:r>
              <a:rPr lang="ru-RU" sz="1200" b="1" dirty="0">
                <a:solidFill>
                  <a:srgbClr val="6600FF"/>
                </a:solidFill>
                <a:effectLst/>
                <a:latin typeface="Times New Roman" panose="02020603050405020304" pitchFamily="18" charset="0"/>
                <a:ea typeface="Times New Roman" panose="02020603050405020304" pitchFamily="18" charset="0"/>
              </a:rPr>
              <a:t>Оценка эффективности налоговых расходов Анучинского муниципального округа(продолжение)</a:t>
            </a:r>
            <a:endParaRPr lang="ru-RU" sz="1200" dirty="0">
              <a:solidFill>
                <a:srgbClr val="6600FF"/>
              </a:solidFill>
              <a:effectLst/>
              <a:latin typeface="Times New Roman" panose="02020603050405020304" pitchFamily="18" charset="0"/>
              <a:ea typeface="Times New Roman" panose="02020603050405020304" pitchFamily="18" charset="0"/>
            </a:endParaRPr>
          </a:p>
        </p:txBody>
      </p:sp>
      <p:graphicFrame>
        <p:nvGraphicFramePr>
          <p:cNvPr id="4" name="Таблица 9">
            <a:extLst>
              <a:ext uri="{FF2B5EF4-FFF2-40B4-BE49-F238E27FC236}">
                <a16:creationId xmlns:a16="http://schemas.microsoft.com/office/drawing/2014/main" id="{F66523E0-DBFD-642C-5F9B-6CC9201E7F97}"/>
              </a:ext>
            </a:extLst>
          </p:cNvPr>
          <p:cNvGraphicFramePr>
            <a:graphicFrameLocks noGrp="1"/>
          </p:cNvGraphicFramePr>
          <p:nvPr>
            <p:extLst>
              <p:ext uri="{D42A27DB-BD31-4B8C-83A1-F6EECF244321}">
                <p14:modId xmlns:p14="http://schemas.microsoft.com/office/powerpoint/2010/main" val="2409538304"/>
              </p:ext>
            </p:extLst>
          </p:nvPr>
        </p:nvGraphicFramePr>
        <p:xfrm>
          <a:off x="163993" y="495336"/>
          <a:ext cx="11864013" cy="4946113"/>
        </p:xfrm>
        <a:graphic>
          <a:graphicData uri="http://schemas.openxmlformats.org/drawingml/2006/table">
            <a:tbl>
              <a:tblPr firstRow="1" bandRow="1">
                <a:tableStyleId>{22838BEF-8BB2-4498-84A7-C5851F593DF1}</a:tableStyleId>
              </a:tblPr>
              <a:tblGrid>
                <a:gridCol w="1417425">
                  <a:extLst>
                    <a:ext uri="{9D8B030D-6E8A-4147-A177-3AD203B41FA5}">
                      <a16:colId xmlns:a16="http://schemas.microsoft.com/office/drawing/2014/main" val="3108399089"/>
                    </a:ext>
                  </a:extLst>
                </a:gridCol>
                <a:gridCol w="2173858">
                  <a:extLst>
                    <a:ext uri="{9D8B030D-6E8A-4147-A177-3AD203B41FA5}">
                      <a16:colId xmlns:a16="http://schemas.microsoft.com/office/drawing/2014/main" val="2250902733"/>
                    </a:ext>
                  </a:extLst>
                </a:gridCol>
                <a:gridCol w="1673524">
                  <a:extLst>
                    <a:ext uri="{9D8B030D-6E8A-4147-A177-3AD203B41FA5}">
                      <a16:colId xmlns:a16="http://schemas.microsoft.com/office/drawing/2014/main" val="20002"/>
                    </a:ext>
                  </a:extLst>
                </a:gridCol>
                <a:gridCol w="595223">
                  <a:extLst>
                    <a:ext uri="{9D8B030D-6E8A-4147-A177-3AD203B41FA5}">
                      <a16:colId xmlns:a16="http://schemas.microsoft.com/office/drawing/2014/main" val="3436071546"/>
                    </a:ext>
                  </a:extLst>
                </a:gridCol>
                <a:gridCol w="966158">
                  <a:extLst>
                    <a:ext uri="{9D8B030D-6E8A-4147-A177-3AD203B41FA5}">
                      <a16:colId xmlns:a16="http://schemas.microsoft.com/office/drawing/2014/main" val="1209059144"/>
                    </a:ext>
                  </a:extLst>
                </a:gridCol>
                <a:gridCol w="646981">
                  <a:extLst>
                    <a:ext uri="{9D8B030D-6E8A-4147-A177-3AD203B41FA5}">
                      <a16:colId xmlns:a16="http://schemas.microsoft.com/office/drawing/2014/main" val="462549287"/>
                    </a:ext>
                  </a:extLst>
                </a:gridCol>
                <a:gridCol w="759125">
                  <a:extLst>
                    <a:ext uri="{9D8B030D-6E8A-4147-A177-3AD203B41FA5}">
                      <a16:colId xmlns:a16="http://schemas.microsoft.com/office/drawing/2014/main" val="3966424392"/>
                    </a:ext>
                  </a:extLst>
                </a:gridCol>
                <a:gridCol w="491706">
                  <a:extLst>
                    <a:ext uri="{9D8B030D-6E8A-4147-A177-3AD203B41FA5}">
                      <a16:colId xmlns:a16="http://schemas.microsoft.com/office/drawing/2014/main" val="2408360836"/>
                    </a:ext>
                  </a:extLst>
                </a:gridCol>
                <a:gridCol w="776377">
                  <a:extLst>
                    <a:ext uri="{9D8B030D-6E8A-4147-A177-3AD203B41FA5}">
                      <a16:colId xmlns:a16="http://schemas.microsoft.com/office/drawing/2014/main" val="1073800552"/>
                    </a:ext>
                  </a:extLst>
                </a:gridCol>
                <a:gridCol w="500332">
                  <a:extLst>
                    <a:ext uri="{9D8B030D-6E8A-4147-A177-3AD203B41FA5}">
                      <a16:colId xmlns:a16="http://schemas.microsoft.com/office/drawing/2014/main" val="108990759"/>
                    </a:ext>
                  </a:extLst>
                </a:gridCol>
                <a:gridCol w="690113">
                  <a:extLst>
                    <a:ext uri="{9D8B030D-6E8A-4147-A177-3AD203B41FA5}">
                      <a16:colId xmlns:a16="http://schemas.microsoft.com/office/drawing/2014/main" val="786739348"/>
                    </a:ext>
                  </a:extLst>
                </a:gridCol>
                <a:gridCol w="560717">
                  <a:extLst>
                    <a:ext uri="{9D8B030D-6E8A-4147-A177-3AD203B41FA5}">
                      <a16:colId xmlns:a16="http://schemas.microsoft.com/office/drawing/2014/main" val="3354238531"/>
                    </a:ext>
                  </a:extLst>
                </a:gridCol>
                <a:gridCol w="612474">
                  <a:extLst>
                    <a:ext uri="{9D8B030D-6E8A-4147-A177-3AD203B41FA5}">
                      <a16:colId xmlns:a16="http://schemas.microsoft.com/office/drawing/2014/main" val="3032584897"/>
                    </a:ext>
                  </a:extLst>
                </a:gridCol>
              </a:tblGrid>
              <a:tr h="58019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Наименование предоставляемых льгот</a:t>
                      </a:r>
                    </a:p>
                  </a:txBody>
                  <a:tcPr/>
                </a:tc>
                <a:tc>
                  <a:txBody>
                    <a:bodyPr/>
                    <a:lstStyle/>
                    <a:p>
                      <a:pPr algn="ctr"/>
                      <a:r>
                        <a:rPr lang="ru-RU" sz="1000" dirty="0">
                          <a:latin typeface="Times New Roman" panose="02020603050405020304" pitchFamily="18" charset="0"/>
                          <a:cs typeface="Times New Roman" panose="02020603050405020304" pitchFamily="18" charset="0"/>
                        </a:rPr>
                        <a:t>Категории налогоплательщик</a:t>
                      </a:r>
                    </a:p>
                  </a:txBody>
                  <a:tcPr/>
                </a:tc>
                <a:tc>
                  <a:txBody>
                    <a:bodyPr/>
                    <a:lstStyle/>
                    <a:p>
                      <a:pPr algn="ctr"/>
                      <a:r>
                        <a:rPr lang="ru-RU" sz="1000" dirty="0">
                          <a:latin typeface="Times New Roman" panose="02020603050405020304" pitchFamily="18" charset="0"/>
                          <a:cs typeface="Times New Roman" panose="02020603050405020304" pitchFamily="18" charset="0"/>
                        </a:rPr>
                        <a:t>НПА</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2022г отчет</a:t>
                      </a:r>
                    </a:p>
                  </a:txBody>
                  <a:tcPr/>
                </a:tc>
                <a:tc hMerge="1">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gridSpan="2">
                  <a:txBody>
                    <a:bodyPr/>
                    <a:lstStyle/>
                    <a:p>
                      <a:pPr algn="ctr"/>
                      <a:r>
                        <a:rPr lang="ru-RU" sz="1000" dirty="0">
                          <a:latin typeface="Times New Roman" panose="02020603050405020304" pitchFamily="18" charset="0"/>
                          <a:cs typeface="Times New Roman" panose="02020603050405020304" pitchFamily="18" charset="0"/>
                        </a:rPr>
                        <a:t>2023г оценка</a:t>
                      </a: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2024г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2025г прогноз</a:t>
                      </a: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2026г прогноз</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46203021"/>
                  </a:ext>
                </a:extLst>
              </a:tr>
              <a:tr h="1142566">
                <a:tc gridSpan="2">
                  <a:txBody>
                    <a:bodyPr/>
                    <a:lstStyle/>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dirty="0"/>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количество</a:t>
                      </a:r>
                    </a:p>
                  </a:txBody>
                  <a:tcPr/>
                </a:tc>
                <a:tc>
                  <a:txBody>
                    <a:bodyPr/>
                    <a:lstStyle/>
                    <a:p>
                      <a:pPr algn="ctr"/>
                      <a:r>
                        <a:rPr lang="ru-RU" sz="1000" dirty="0">
                          <a:latin typeface="Times New Roman" panose="02020603050405020304" pitchFamily="18" charset="0"/>
                          <a:cs typeface="Times New Roman" panose="02020603050405020304" pitchFamily="18" charset="0"/>
                        </a:rPr>
                        <a:t>Сумма (</a:t>
                      </a:r>
                      <a:r>
                        <a:rPr lang="ru-RU" sz="1000" dirty="0" err="1">
                          <a:latin typeface="Times New Roman" panose="02020603050405020304" pitchFamily="18" charset="0"/>
                          <a:cs typeface="Times New Roman" panose="02020603050405020304" pitchFamily="18" charset="0"/>
                        </a:rPr>
                        <a:t>тыс.руб</a:t>
                      </a:r>
                      <a:r>
                        <a:rPr lang="ru-RU" sz="10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2790797043"/>
                  </a:ext>
                </a:extLst>
              </a:tr>
              <a:tr h="1447889">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Освобождение от обложения налогом</a:t>
                      </a:r>
                      <a:endParaRPr lang="ru-RU" sz="1000" dirty="0">
                        <a:latin typeface="Times New Roman" panose="02020603050405020304" pitchFamily="18" charset="0"/>
                        <a:cs typeface="Times New Roman" panose="02020603050405020304" pitchFamily="18" charset="0"/>
                      </a:endParaRPr>
                    </a:p>
                  </a:txBody>
                  <a:tcPr/>
                </a:tc>
                <a:tc>
                  <a:txBody>
                    <a:bodyPr/>
                    <a:lstStyle/>
                    <a:p>
                      <a:pPr algn="l" fontAlgn="t"/>
                      <a:r>
                        <a:rPr lang="ru-RU" sz="1000" b="0" i="0" u="none" strike="noStrike" dirty="0">
                          <a:solidFill>
                            <a:srgbClr val="000000"/>
                          </a:solidFill>
                          <a:latin typeface="Times New Roman"/>
                        </a:rPr>
                        <a:t>Физические лица, призванные военными комиссариатами на военную службу по мобилизации в Вооруженные Силы  Российской Федерации в  соответствии с Указом Президента Российской Федерации от 21 сентября 2022г № 647 "Об объявлении частичной мобилизации в Российской Федерации"</a:t>
                      </a:r>
                    </a:p>
                  </a:txBody>
                  <a:tcPr marL="7620" marR="7620" marT="7620" marB="0"/>
                </a:tc>
                <a:tc>
                  <a:txBody>
                    <a:bodyPr/>
                    <a:lstStyle/>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Решение Думы АМО от 25.11.2020 года № 121-НПА </a:t>
                      </a:r>
                    </a:p>
                    <a:p>
                      <a:pPr algn="l"/>
                      <a:r>
                        <a:rPr kumimoji="0" lang="ru-RU" sz="1000" b="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О Положении о земельном налоге на территории АМО»</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extLst>
                  <a:ext uri="{0D108BD9-81ED-4DB2-BD59-A6C34878D82A}">
                    <a16:rowId xmlns:a16="http://schemas.microsoft.com/office/drawing/2014/main" val="2716886022"/>
                  </a:ext>
                </a:extLst>
              </a:tr>
              <a:tr h="37084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Освобождение от обложения налогом</a:t>
                      </a:r>
                      <a:endParaRPr lang="ru-RU" sz="1000" dirty="0">
                        <a:latin typeface="Times New Roman" panose="02020603050405020304" pitchFamily="18" charset="0"/>
                        <a:cs typeface="Times New Roman" panose="02020603050405020304" pitchFamily="18" charset="0"/>
                      </a:endParaRPr>
                    </a:p>
                    <a:p>
                      <a:pPr algn="l" fontAlgn="t"/>
                      <a:endParaRPr lang="ru-RU" sz="1000" b="0" i="0" u="none" strike="noStrike" dirty="0">
                        <a:solidFill>
                          <a:srgbClr val="000000"/>
                        </a:solidFill>
                        <a:latin typeface="Times New Roman"/>
                      </a:endParaRPr>
                    </a:p>
                  </a:txBody>
                  <a:tcPr marL="7620" marR="7620" marT="7620" marB="0"/>
                </a:tc>
                <a:tc>
                  <a:txBody>
                    <a:bodyPr/>
                    <a:lstStyle/>
                    <a:p>
                      <a:pPr algn="l" fontAlgn="t"/>
                      <a:r>
                        <a:rPr lang="ru-RU" sz="1000" b="0" i="0" u="none" strike="noStrike" dirty="0">
                          <a:solidFill>
                            <a:srgbClr val="000000"/>
                          </a:solidFill>
                          <a:latin typeface="Times New Roman"/>
                        </a:rPr>
                        <a:t>Физические лица - являющиеся ветеранами и инвалидами Великой Отечественной войны, а также ветеранами и инвалидами боевых действий</a:t>
                      </a:r>
                    </a:p>
                  </a:txBody>
                  <a:tcPr marL="7620" marR="7620" marT="7620" marB="0"/>
                </a:tc>
                <a:tc>
                  <a:txBody>
                    <a:bodyPr/>
                    <a:lstStyle/>
                    <a:p>
                      <a:pPr algn="just"/>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Решения Думы АМО от 25.11.2020 года № 121-НПА «О Положении о земельном налоге на территории АМО» </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extLst>
                  <a:ext uri="{0D108BD9-81ED-4DB2-BD59-A6C34878D82A}">
                    <a16:rowId xmlns:a16="http://schemas.microsoft.com/office/drawing/2014/main" val="3663948457"/>
                  </a:ext>
                </a:extLst>
              </a:tr>
              <a:tr h="37084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 Освобождение от обложения налогом</a:t>
                      </a:r>
                      <a:endParaRPr lang="ru-RU" sz="1000" dirty="0">
                        <a:latin typeface="Times New Roman" panose="02020603050405020304" pitchFamily="18" charset="0"/>
                        <a:cs typeface="Times New Roman" panose="02020603050405020304" pitchFamily="18" charset="0"/>
                      </a:endParaRPr>
                    </a:p>
                    <a:p>
                      <a:pPr algn="l" fontAlgn="t"/>
                      <a:endParaRPr lang="ru-RU" sz="1000" b="0" i="0" u="none" strike="noStrike" dirty="0">
                        <a:solidFill>
                          <a:srgbClr val="000000"/>
                        </a:solidFill>
                        <a:latin typeface="Times New Roman"/>
                      </a:endParaRPr>
                    </a:p>
                  </a:txBody>
                  <a:tcPr marL="7620" marR="7620" marT="7620" marB="0"/>
                </a:tc>
                <a:tc>
                  <a:txBody>
                    <a:bodyPr/>
                    <a:lstStyle/>
                    <a:p>
                      <a:pPr algn="l" fontAlgn="t"/>
                      <a:r>
                        <a:rPr lang="ru-RU" sz="1000" b="0" i="0" u="none" strike="noStrike" dirty="0">
                          <a:solidFill>
                            <a:srgbClr val="000000"/>
                          </a:solidFill>
                          <a:latin typeface="Times New Roman"/>
                        </a:rPr>
                        <a:t>Члены семей военнослужащих, погибших в ходе специальной военной операции</a:t>
                      </a:r>
                    </a:p>
                  </a:txBody>
                  <a:tcPr marL="7620" marR="7620" marT="7620" marB="0"/>
                </a:tc>
                <a:tc>
                  <a:txBody>
                    <a:bodyPr/>
                    <a:lstStyle/>
                    <a:p>
                      <a:pPr algn="l" fontAlgn="t"/>
                      <a:r>
                        <a:rPr lang="ru-RU" sz="1000" b="0" i="0" u="none" strike="noStrike" dirty="0">
                          <a:solidFill>
                            <a:srgbClr val="000000"/>
                          </a:solidFill>
                          <a:latin typeface="Times New Roman"/>
                        </a:rPr>
                        <a:t>Решение Думы </a:t>
                      </a:r>
                      <a:r>
                        <a:rPr lang="ru-RU" sz="1000" b="0" i="0" u="none" strike="noStrike" dirty="0" err="1">
                          <a:solidFill>
                            <a:srgbClr val="000000"/>
                          </a:solidFill>
                          <a:latin typeface="Times New Roman"/>
                        </a:rPr>
                        <a:t>Анучинского</a:t>
                      </a:r>
                      <a:r>
                        <a:rPr lang="ru-RU" sz="1000" b="0" i="0" u="none" strike="noStrike" dirty="0">
                          <a:solidFill>
                            <a:srgbClr val="000000"/>
                          </a:solidFill>
                          <a:latin typeface="Times New Roman"/>
                        </a:rPr>
                        <a:t> муниципального округа от 25.11.2020 № 121-НПА "О Положении "О земельном налоге на территории АМО»</a:t>
                      </a:r>
                      <a:br>
                        <a:rPr lang="ru-RU" sz="1000" b="0" i="0" u="none" strike="noStrike" dirty="0">
                          <a:solidFill>
                            <a:srgbClr val="000000"/>
                          </a:solidFill>
                          <a:latin typeface="Times New Roman"/>
                        </a:rPr>
                      </a:br>
                      <a:endParaRPr lang="ru-RU" sz="1000" b="0" i="0" u="none" strike="noStrike" dirty="0">
                        <a:solidFill>
                          <a:srgbClr val="000000"/>
                        </a:solidFill>
                        <a:latin typeface="Times New Roman"/>
                      </a:endParaRPr>
                    </a:p>
                  </a:txBody>
                  <a:tcPr marL="7620" marR="7620" marT="7620" marB="0"/>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0,0</a:t>
                      </a:r>
                    </a:p>
                  </a:txBody>
                  <a:tcPr/>
                </a:tc>
                <a:extLst>
                  <a:ext uri="{0D108BD9-81ED-4DB2-BD59-A6C34878D82A}">
                    <a16:rowId xmlns:a16="http://schemas.microsoft.com/office/drawing/2014/main" val="10004"/>
                  </a:ext>
                </a:extLst>
              </a:tr>
            </a:tbl>
          </a:graphicData>
        </a:graphic>
      </p:graphicFrame>
      <p:pic>
        <p:nvPicPr>
          <p:cNvPr id="5" name="Рисунок 4">
            <a:extLst>
              <a:ext uri="{FF2B5EF4-FFF2-40B4-BE49-F238E27FC236}">
                <a16:creationId xmlns:a16="http://schemas.microsoft.com/office/drawing/2014/main" id="{BD294645-A658-8BA3-C46A-6BBCFDFE7F80}"/>
              </a:ext>
            </a:extLst>
          </p:cNvPr>
          <p:cNvPicPr>
            <a:picLocks noChangeAspect="1"/>
          </p:cNvPicPr>
          <p:nvPr/>
        </p:nvPicPr>
        <p:blipFill>
          <a:blip r:embed="rId3"/>
          <a:stretch>
            <a:fillRect/>
          </a:stretch>
        </p:blipFill>
        <p:spPr>
          <a:xfrm>
            <a:off x="383482" y="1146324"/>
            <a:ext cx="2072820" cy="1001257"/>
          </a:xfrm>
          <a:prstGeom prst="rect">
            <a:avLst/>
          </a:prstGeom>
        </p:spPr>
      </p:pic>
    </p:spTree>
    <p:extLst>
      <p:ext uri="{BB962C8B-B14F-4D97-AF65-F5344CB8AC3E}">
        <p14:creationId xmlns:p14="http://schemas.microsoft.com/office/powerpoint/2010/main" val="713289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1B1ADD2-B678-8E8A-E546-F2457E37D080}"/>
              </a:ext>
            </a:extLst>
          </p:cNvPr>
          <p:cNvPicPr>
            <a:picLocks noChangeAspect="1"/>
          </p:cNvPicPr>
          <p:nvPr/>
        </p:nvPicPr>
        <p:blipFill>
          <a:blip r:embed="rId2"/>
          <a:stretch>
            <a:fillRect/>
          </a:stretch>
        </p:blipFill>
        <p:spPr>
          <a:xfrm>
            <a:off x="0" y="0"/>
            <a:ext cx="12192000" cy="6858000"/>
          </a:xfrm>
          <a:prstGeom prst="flowChartPredefinedProcess">
            <a:avLst/>
          </a:prstGeom>
        </p:spPr>
      </p:pic>
      <p:sp>
        <p:nvSpPr>
          <p:cNvPr id="3" name="Заголовок 1">
            <a:extLst>
              <a:ext uri="{FF2B5EF4-FFF2-40B4-BE49-F238E27FC236}">
                <a16:creationId xmlns:a16="http://schemas.microsoft.com/office/drawing/2014/main" id="{50B4A8AA-8285-97CA-A0E4-6BE22520F59E}"/>
              </a:ext>
            </a:extLst>
          </p:cNvPr>
          <p:cNvSpPr txBox="1">
            <a:spLocks/>
          </p:cNvSpPr>
          <p:nvPr/>
        </p:nvSpPr>
        <p:spPr>
          <a:xfrm>
            <a:off x="-184258" y="47874"/>
            <a:ext cx="9911294" cy="290073"/>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alibri" panose="020F0502020204030204" pitchFamily="34" charset="0"/>
                <a:cs typeface="Times New Roman" panose="02020603050405020304" pitchFamily="18" charset="0"/>
              </a:rPr>
              <a:t>Основные характеристики бюджета Анучинского муниципального округа </a:t>
            </a: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(руб.)</a:t>
            </a:r>
            <a:endParaRPr kumimoji="0" lang="ru-RU" sz="1200" b="0" u="none" strike="noStrike" kern="1200" cap="none" spc="0" normalizeH="0" baseline="0" noProof="0" dirty="0">
              <a:ln>
                <a:noFill/>
              </a:ln>
              <a:solidFill>
                <a:srgbClr val="6600FF"/>
              </a:solidFill>
              <a:effectLst/>
              <a:uLnTx/>
              <a:uFillTx/>
              <a:ea typeface="+mj-ea"/>
              <a:cs typeface="+mj-cs"/>
            </a:endParaRPr>
          </a:p>
        </p:txBody>
      </p:sp>
      <p:graphicFrame>
        <p:nvGraphicFramePr>
          <p:cNvPr id="12" name="Схема 11">
            <a:extLst>
              <a:ext uri="{FF2B5EF4-FFF2-40B4-BE49-F238E27FC236}">
                <a16:creationId xmlns:a16="http://schemas.microsoft.com/office/drawing/2014/main" id="{1E12B7AE-97FB-A499-DE01-F3D00351779F}"/>
              </a:ext>
            </a:extLst>
          </p:cNvPr>
          <p:cNvGraphicFramePr/>
          <p:nvPr>
            <p:extLst>
              <p:ext uri="{D42A27DB-BD31-4B8C-83A1-F6EECF244321}">
                <p14:modId xmlns:p14="http://schemas.microsoft.com/office/powerpoint/2010/main" val="4169296119"/>
              </p:ext>
            </p:extLst>
          </p:nvPr>
        </p:nvGraphicFramePr>
        <p:xfrm>
          <a:off x="64316" y="696286"/>
          <a:ext cx="2955722" cy="20133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Схема 12">
            <a:extLst>
              <a:ext uri="{FF2B5EF4-FFF2-40B4-BE49-F238E27FC236}">
                <a16:creationId xmlns:a16="http://schemas.microsoft.com/office/drawing/2014/main" id="{AE05596A-6AE1-32B2-8CD7-D8BA1BA75957}"/>
              </a:ext>
            </a:extLst>
          </p:cNvPr>
          <p:cNvGraphicFramePr/>
          <p:nvPr>
            <p:extLst>
              <p:ext uri="{D42A27DB-BD31-4B8C-83A1-F6EECF244321}">
                <p14:modId xmlns:p14="http://schemas.microsoft.com/office/powerpoint/2010/main" val="464517310"/>
              </p:ext>
            </p:extLst>
          </p:nvPr>
        </p:nvGraphicFramePr>
        <p:xfrm>
          <a:off x="2943138" y="696286"/>
          <a:ext cx="2955722" cy="201335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14" name="Схема 13">
            <a:extLst>
              <a:ext uri="{FF2B5EF4-FFF2-40B4-BE49-F238E27FC236}">
                <a16:creationId xmlns:a16="http://schemas.microsoft.com/office/drawing/2014/main" id="{6375B9C7-E792-B6FE-DB60-7A38BCE6A0AC}"/>
              </a:ext>
            </a:extLst>
          </p:cNvPr>
          <p:cNvGraphicFramePr/>
          <p:nvPr>
            <p:extLst>
              <p:ext uri="{D42A27DB-BD31-4B8C-83A1-F6EECF244321}">
                <p14:modId xmlns:p14="http://schemas.microsoft.com/office/powerpoint/2010/main" val="2879509124"/>
              </p:ext>
            </p:extLst>
          </p:nvPr>
        </p:nvGraphicFramePr>
        <p:xfrm>
          <a:off x="5721292" y="773185"/>
          <a:ext cx="2955722" cy="201335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15" name="Схема 14">
            <a:extLst>
              <a:ext uri="{FF2B5EF4-FFF2-40B4-BE49-F238E27FC236}">
                <a16:creationId xmlns:a16="http://schemas.microsoft.com/office/drawing/2014/main" id="{963195DE-6B5C-A44C-6A04-F95ACF489202}"/>
              </a:ext>
            </a:extLst>
          </p:cNvPr>
          <p:cNvGraphicFramePr/>
          <p:nvPr>
            <p:extLst>
              <p:ext uri="{D42A27DB-BD31-4B8C-83A1-F6EECF244321}">
                <p14:modId xmlns:p14="http://schemas.microsoft.com/office/powerpoint/2010/main" val="3249592152"/>
              </p:ext>
            </p:extLst>
          </p:nvPr>
        </p:nvGraphicFramePr>
        <p:xfrm>
          <a:off x="377820" y="2983069"/>
          <a:ext cx="3411202" cy="3124775"/>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6" name="Схема 15">
            <a:extLst>
              <a:ext uri="{FF2B5EF4-FFF2-40B4-BE49-F238E27FC236}">
                <a16:creationId xmlns:a16="http://schemas.microsoft.com/office/drawing/2014/main" id="{C0C1719F-706C-EF25-3D77-DF787CC4E70E}"/>
              </a:ext>
            </a:extLst>
          </p:cNvPr>
          <p:cNvGraphicFramePr/>
          <p:nvPr>
            <p:extLst>
              <p:ext uri="{D42A27DB-BD31-4B8C-83A1-F6EECF244321}">
                <p14:modId xmlns:p14="http://schemas.microsoft.com/office/powerpoint/2010/main" val="3630053301"/>
              </p:ext>
            </p:extLst>
          </p:nvPr>
        </p:nvGraphicFramePr>
        <p:xfrm>
          <a:off x="3907201" y="2976868"/>
          <a:ext cx="3772251" cy="2666999"/>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pic>
        <p:nvPicPr>
          <p:cNvPr id="19" name="Рисунок 18">
            <a:extLst>
              <a:ext uri="{FF2B5EF4-FFF2-40B4-BE49-F238E27FC236}">
                <a16:creationId xmlns:a16="http://schemas.microsoft.com/office/drawing/2014/main" id="{EB8E7E3A-61E7-868C-8CA1-7AED2669CECD}"/>
              </a:ext>
            </a:extLst>
          </p:cNvPr>
          <p:cNvPicPr>
            <a:picLocks noChangeAspect="1"/>
          </p:cNvPicPr>
          <p:nvPr/>
        </p:nvPicPr>
        <p:blipFill>
          <a:blip r:embed="rId28"/>
          <a:stretch>
            <a:fillRect/>
          </a:stretch>
        </p:blipFill>
        <p:spPr>
          <a:xfrm rot="16200000">
            <a:off x="310818" y="1504254"/>
            <a:ext cx="1388652" cy="808414"/>
          </a:xfrm>
          <a:prstGeom prst="rect">
            <a:avLst/>
          </a:prstGeom>
        </p:spPr>
      </p:pic>
      <p:pic>
        <p:nvPicPr>
          <p:cNvPr id="22" name="Рисунок 21">
            <a:extLst>
              <a:ext uri="{FF2B5EF4-FFF2-40B4-BE49-F238E27FC236}">
                <a16:creationId xmlns:a16="http://schemas.microsoft.com/office/drawing/2014/main" id="{3BE7967D-A522-A89C-8700-9EC948FF9AA9}"/>
              </a:ext>
            </a:extLst>
          </p:cNvPr>
          <p:cNvPicPr>
            <a:picLocks noChangeAspect="1"/>
          </p:cNvPicPr>
          <p:nvPr/>
        </p:nvPicPr>
        <p:blipFill>
          <a:blip r:embed="rId29"/>
          <a:stretch>
            <a:fillRect/>
          </a:stretch>
        </p:blipFill>
        <p:spPr>
          <a:xfrm rot="16200000">
            <a:off x="714328" y="4746066"/>
            <a:ext cx="1370899" cy="789264"/>
          </a:xfrm>
          <a:prstGeom prst="rect">
            <a:avLst/>
          </a:prstGeom>
        </p:spPr>
      </p:pic>
      <p:sp>
        <p:nvSpPr>
          <p:cNvPr id="5" name="AutoShape 2" descr="明けましておめでとうございます 2025イラスト素材透過、PNGフリー画像ダウンロード - Pngtree">
            <a:extLst>
              <a:ext uri="{FF2B5EF4-FFF2-40B4-BE49-F238E27FC236}">
                <a16:creationId xmlns:a16="http://schemas.microsoft.com/office/drawing/2014/main" id="{AC598CE5-D221-E989-811C-4E80B79A915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AutoShape 6" descr="Глянцевые металлические числа 2026 с градиентными цветами изолированными на прозрачном  фоне PNG , 2026, блестящая типографика, изолированный PNG рисунок для  бесплатной загрузки">
            <a:extLst>
              <a:ext uri="{FF2B5EF4-FFF2-40B4-BE49-F238E27FC236}">
                <a16:creationId xmlns:a16="http://schemas.microsoft.com/office/drawing/2014/main" id="{76B7AE47-17F3-507F-E164-E9DD24EB9B6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0" name="AutoShape 8" descr="Глянцевые металлические числа 2026 с градиентными цветами изолированными на прозрачном  фоне PNG , 2026, блестящая типографика, изолированный PNG рисунок для  бесплатной загрузки">
            <a:extLst>
              <a:ext uri="{FF2B5EF4-FFF2-40B4-BE49-F238E27FC236}">
                <a16:creationId xmlns:a16="http://schemas.microsoft.com/office/drawing/2014/main" id="{BA12CAA5-CCB7-B7AB-C588-B39C018521DE}"/>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1" name="Рисунок 10">
            <a:extLst>
              <a:ext uri="{FF2B5EF4-FFF2-40B4-BE49-F238E27FC236}">
                <a16:creationId xmlns:a16="http://schemas.microsoft.com/office/drawing/2014/main" id="{496D667D-2208-D10A-31D3-6F07DDEA11D3}"/>
              </a:ext>
            </a:extLst>
          </p:cNvPr>
          <p:cNvPicPr>
            <a:picLocks noChangeAspect="1"/>
          </p:cNvPicPr>
          <p:nvPr/>
        </p:nvPicPr>
        <p:blipFill>
          <a:blip r:embed="rId30"/>
          <a:stretch>
            <a:fillRect/>
          </a:stretch>
        </p:blipFill>
        <p:spPr>
          <a:xfrm rot="16200000">
            <a:off x="5899383" y="1659624"/>
            <a:ext cx="1572409" cy="681428"/>
          </a:xfrm>
          <a:prstGeom prst="rect">
            <a:avLst/>
          </a:prstGeom>
        </p:spPr>
      </p:pic>
      <p:pic>
        <p:nvPicPr>
          <p:cNvPr id="18" name="Рисунок 17">
            <a:extLst>
              <a:ext uri="{FF2B5EF4-FFF2-40B4-BE49-F238E27FC236}">
                <a16:creationId xmlns:a16="http://schemas.microsoft.com/office/drawing/2014/main" id="{D000560C-FEBE-D014-B9BD-D7526F45D7D3}"/>
              </a:ext>
            </a:extLst>
          </p:cNvPr>
          <p:cNvPicPr>
            <a:picLocks noChangeAspect="1"/>
          </p:cNvPicPr>
          <p:nvPr/>
        </p:nvPicPr>
        <p:blipFill>
          <a:blip r:embed="rId31"/>
          <a:stretch>
            <a:fillRect/>
          </a:stretch>
        </p:blipFill>
        <p:spPr>
          <a:xfrm rot="16200000">
            <a:off x="4046621" y="4247969"/>
            <a:ext cx="1698771" cy="926986"/>
          </a:xfrm>
          <a:prstGeom prst="rect">
            <a:avLst/>
          </a:prstGeom>
        </p:spPr>
      </p:pic>
      <p:sp>
        <p:nvSpPr>
          <p:cNvPr id="25" name="AutoShape 22" descr="знак 2025 года PNG и картинки пнг | рисунок Векторы и PSD | Бесплатная  загрузка на Pngtree">
            <a:extLst>
              <a:ext uri="{FF2B5EF4-FFF2-40B4-BE49-F238E27FC236}">
                <a16:creationId xmlns:a16="http://schemas.microsoft.com/office/drawing/2014/main" id="{F04B3143-01C6-39BC-79CD-D7663EA1324A}"/>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26" name="AutoShape 24" descr="знак 2025 года PNG и картинки пнг | рисунок Векторы и PSD | Бесплатная  загрузка на Pngtree">
            <a:extLst>
              <a:ext uri="{FF2B5EF4-FFF2-40B4-BE49-F238E27FC236}">
                <a16:creationId xmlns:a16="http://schemas.microsoft.com/office/drawing/2014/main" id="{E39129E9-C827-9E5C-CBB1-B501258E6B74}"/>
              </a:ext>
            </a:extLst>
          </p:cNvPr>
          <p:cNvSpPr>
            <a:spLocks noChangeAspect="1" noChangeArrowheads="1"/>
          </p:cNvSpPr>
          <p:nvPr/>
        </p:nvSpPr>
        <p:spPr bwMode="auto">
          <a:xfrm>
            <a:off x="6553200" y="3886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7" name="Рисунок 26">
            <a:extLst>
              <a:ext uri="{FF2B5EF4-FFF2-40B4-BE49-F238E27FC236}">
                <a16:creationId xmlns:a16="http://schemas.microsoft.com/office/drawing/2014/main" id="{53E4FA2C-CD73-5A3D-AB80-CE782C09EC77}"/>
              </a:ext>
            </a:extLst>
          </p:cNvPr>
          <p:cNvPicPr>
            <a:picLocks noChangeAspect="1"/>
          </p:cNvPicPr>
          <p:nvPr/>
        </p:nvPicPr>
        <p:blipFill>
          <a:blip r:embed="rId32"/>
          <a:stretch>
            <a:fillRect/>
          </a:stretch>
        </p:blipFill>
        <p:spPr>
          <a:xfrm rot="16200000">
            <a:off x="3232908" y="1572587"/>
            <a:ext cx="1407253" cy="703277"/>
          </a:xfrm>
          <a:prstGeom prst="rect">
            <a:avLst/>
          </a:prstGeom>
        </p:spPr>
      </p:pic>
      <p:sp>
        <p:nvSpPr>
          <p:cNvPr id="28" name="Блок-схема: магнитный диск 27">
            <a:extLst>
              <a:ext uri="{FF2B5EF4-FFF2-40B4-BE49-F238E27FC236}">
                <a16:creationId xmlns:a16="http://schemas.microsoft.com/office/drawing/2014/main" id="{665B9824-96F9-3D2A-0EDB-535FDBEEE3D7}"/>
              </a:ext>
            </a:extLst>
          </p:cNvPr>
          <p:cNvSpPr/>
          <p:nvPr/>
        </p:nvSpPr>
        <p:spPr>
          <a:xfrm>
            <a:off x="8634479" y="411058"/>
            <a:ext cx="988279"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 12314</a:t>
            </a:r>
          </a:p>
        </p:txBody>
      </p:sp>
      <p:sp>
        <p:nvSpPr>
          <p:cNvPr id="29" name="Блок-схема: магнитный диск 28">
            <a:extLst>
              <a:ext uri="{FF2B5EF4-FFF2-40B4-BE49-F238E27FC236}">
                <a16:creationId xmlns:a16="http://schemas.microsoft.com/office/drawing/2014/main" id="{C5154172-83CC-85E4-9326-558EA131C990}"/>
              </a:ext>
            </a:extLst>
          </p:cNvPr>
          <p:cNvSpPr/>
          <p:nvPr/>
        </p:nvSpPr>
        <p:spPr>
          <a:xfrm>
            <a:off x="9705429" y="420119"/>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Доходы 79437,89</a:t>
            </a:r>
          </a:p>
        </p:txBody>
      </p:sp>
      <p:sp>
        <p:nvSpPr>
          <p:cNvPr id="30" name="Блок-схема: магнитный диск 29">
            <a:extLst>
              <a:ext uri="{FF2B5EF4-FFF2-40B4-BE49-F238E27FC236}">
                <a16:creationId xmlns:a16="http://schemas.microsoft.com/office/drawing/2014/main" id="{11A17E7D-E34B-7901-77AA-D0BEF873705D}"/>
              </a:ext>
            </a:extLst>
          </p:cNvPr>
          <p:cNvSpPr/>
          <p:nvPr/>
        </p:nvSpPr>
        <p:spPr>
          <a:xfrm>
            <a:off x="10686516" y="427556"/>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79688,73</a:t>
            </a:r>
          </a:p>
        </p:txBody>
      </p:sp>
      <p:sp>
        <p:nvSpPr>
          <p:cNvPr id="31" name="TextBox 30">
            <a:extLst>
              <a:ext uri="{FF2B5EF4-FFF2-40B4-BE49-F238E27FC236}">
                <a16:creationId xmlns:a16="http://schemas.microsoft.com/office/drawing/2014/main" id="{69B4846C-1D02-E8B6-2059-613A07A310E7}"/>
              </a:ext>
            </a:extLst>
          </p:cNvPr>
          <p:cNvSpPr txBox="1"/>
          <p:nvPr/>
        </p:nvSpPr>
        <p:spPr>
          <a:xfrm>
            <a:off x="8677012" y="121919"/>
            <a:ext cx="3112017" cy="261610"/>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2024 год (доходы/расходы на 1 жителя в руб.)</a:t>
            </a:r>
          </a:p>
        </p:txBody>
      </p:sp>
      <p:sp>
        <p:nvSpPr>
          <p:cNvPr id="1024" name="TextBox 1023">
            <a:extLst>
              <a:ext uri="{FF2B5EF4-FFF2-40B4-BE49-F238E27FC236}">
                <a16:creationId xmlns:a16="http://schemas.microsoft.com/office/drawing/2014/main" id="{28E14B3F-98DA-056B-128A-944D46444711}"/>
              </a:ext>
            </a:extLst>
          </p:cNvPr>
          <p:cNvSpPr txBox="1"/>
          <p:nvPr/>
        </p:nvSpPr>
        <p:spPr>
          <a:xfrm>
            <a:off x="8684463" y="1055621"/>
            <a:ext cx="3112017" cy="261610"/>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2025 год (доходы/расходы на 1 жителя в руб.)</a:t>
            </a:r>
          </a:p>
        </p:txBody>
      </p:sp>
      <p:sp>
        <p:nvSpPr>
          <p:cNvPr id="1025" name="Блок-схема: магнитный диск 1024">
            <a:extLst>
              <a:ext uri="{FF2B5EF4-FFF2-40B4-BE49-F238E27FC236}">
                <a16:creationId xmlns:a16="http://schemas.microsoft.com/office/drawing/2014/main" id="{14CB2507-C472-B721-E349-6A38430A0742}"/>
              </a:ext>
            </a:extLst>
          </p:cNvPr>
          <p:cNvSpPr/>
          <p:nvPr/>
        </p:nvSpPr>
        <p:spPr>
          <a:xfrm>
            <a:off x="8668016" y="1278356"/>
            <a:ext cx="988279"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12109</a:t>
            </a:r>
          </a:p>
        </p:txBody>
      </p:sp>
      <p:sp>
        <p:nvSpPr>
          <p:cNvPr id="1026" name="Блок-схема: магнитный диск 1025">
            <a:extLst>
              <a:ext uri="{FF2B5EF4-FFF2-40B4-BE49-F238E27FC236}">
                <a16:creationId xmlns:a16="http://schemas.microsoft.com/office/drawing/2014/main" id="{D1C7278E-AF1F-3D08-1E5A-C37C364DEF7C}"/>
              </a:ext>
            </a:extLst>
          </p:cNvPr>
          <p:cNvSpPr/>
          <p:nvPr/>
        </p:nvSpPr>
        <p:spPr>
          <a:xfrm>
            <a:off x="8620578" y="3646988"/>
            <a:ext cx="988279"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 11767</a:t>
            </a:r>
          </a:p>
        </p:txBody>
      </p:sp>
      <p:sp>
        <p:nvSpPr>
          <p:cNvPr id="1027" name="Блок-схема: магнитный диск 1026">
            <a:extLst>
              <a:ext uri="{FF2B5EF4-FFF2-40B4-BE49-F238E27FC236}">
                <a16:creationId xmlns:a16="http://schemas.microsoft.com/office/drawing/2014/main" id="{65D799EB-B331-B136-E1BA-882C118094A6}"/>
              </a:ext>
            </a:extLst>
          </p:cNvPr>
          <p:cNvSpPr/>
          <p:nvPr/>
        </p:nvSpPr>
        <p:spPr>
          <a:xfrm>
            <a:off x="8620577" y="4630545"/>
            <a:ext cx="988279"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11652</a:t>
            </a:r>
          </a:p>
        </p:txBody>
      </p:sp>
      <p:sp>
        <p:nvSpPr>
          <p:cNvPr id="1029" name="Блок-схема: магнитный диск 1028">
            <a:extLst>
              <a:ext uri="{FF2B5EF4-FFF2-40B4-BE49-F238E27FC236}">
                <a16:creationId xmlns:a16="http://schemas.microsoft.com/office/drawing/2014/main" id="{ED6D1919-2616-C1C6-CE0F-EBBFA2B3AD60}"/>
              </a:ext>
            </a:extLst>
          </p:cNvPr>
          <p:cNvSpPr/>
          <p:nvPr/>
        </p:nvSpPr>
        <p:spPr>
          <a:xfrm>
            <a:off x="8591943" y="2717144"/>
            <a:ext cx="988279"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Численность</a:t>
            </a:r>
          </a:p>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11902</a:t>
            </a:r>
          </a:p>
        </p:txBody>
      </p:sp>
      <p:sp>
        <p:nvSpPr>
          <p:cNvPr id="1030" name="TextBox 1029">
            <a:extLst>
              <a:ext uri="{FF2B5EF4-FFF2-40B4-BE49-F238E27FC236}">
                <a16:creationId xmlns:a16="http://schemas.microsoft.com/office/drawing/2014/main" id="{70A2CD08-FADA-2FA3-41A0-2517667B5D7C}"/>
              </a:ext>
            </a:extLst>
          </p:cNvPr>
          <p:cNvSpPr txBox="1"/>
          <p:nvPr/>
        </p:nvSpPr>
        <p:spPr>
          <a:xfrm>
            <a:off x="8677014" y="2385130"/>
            <a:ext cx="3112017" cy="261610"/>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2026 год (доходы/расходы на 1 жителя в руб.)</a:t>
            </a:r>
          </a:p>
        </p:txBody>
      </p:sp>
      <p:sp>
        <p:nvSpPr>
          <p:cNvPr id="1031" name="TextBox 1030">
            <a:extLst>
              <a:ext uri="{FF2B5EF4-FFF2-40B4-BE49-F238E27FC236}">
                <a16:creationId xmlns:a16="http://schemas.microsoft.com/office/drawing/2014/main" id="{46177B38-762F-BF7D-638B-08F4F16C2F7C}"/>
              </a:ext>
            </a:extLst>
          </p:cNvPr>
          <p:cNvSpPr txBox="1"/>
          <p:nvPr/>
        </p:nvSpPr>
        <p:spPr>
          <a:xfrm>
            <a:off x="8620578" y="4329089"/>
            <a:ext cx="3112017" cy="261610"/>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2028 год (доходы/расходы на 1 жителя в руб.)</a:t>
            </a:r>
          </a:p>
        </p:txBody>
      </p:sp>
      <p:sp>
        <p:nvSpPr>
          <p:cNvPr id="1032" name="TextBox 1031">
            <a:extLst>
              <a:ext uri="{FF2B5EF4-FFF2-40B4-BE49-F238E27FC236}">
                <a16:creationId xmlns:a16="http://schemas.microsoft.com/office/drawing/2014/main" id="{F2C2C874-AE77-64F4-017C-D2C5377C2F7D}"/>
              </a:ext>
            </a:extLst>
          </p:cNvPr>
          <p:cNvSpPr txBox="1"/>
          <p:nvPr/>
        </p:nvSpPr>
        <p:spPr>
          <a:xfrm>
            <a:off x="8677013" y="3366777"/>
            <a:ext cx="3112017" cy="261610"/>
          </a:xfrm>
          <a:prstGeom prst="rect">
            <a:avLst/>
          </a:prstGeom>
          <a:noFill/>
        </p:spPr>
        <p:txBody>
          <a:bodyPr wrap="square" rtlCol="0">
            <a:spAutoFit/>
          </a:bodyPr>
          <a:lstStyle/>
          <a:p>
            <a:r>
              <a:rPr lang="ru-RU" sz="1100" dirty="0">
                <a:latin typeface="Times New Roman" panose="02020603050405020304" pitchFamily="18" charset="0"/>
                <a:cs typeface="Times New Roman" panose="02020603050405020304" pitchFamily="18" charset="0"/>
              </a:rPr>
              <a:t>2027 год (доходы/расходы на 1 жителя в руб.)</a:t>
            </a:r>
          </a:p>
        </p:txBody>
      </p:sp>
      <p:sp>
        <p:nvSpPr>
          <p:cNvPr id="1033" name="Блок-схема: магнитный диск 1032">
            <a:extLst>
              <a:ext uri="{FF2B5EF4-FFF2-40B4-BE49-F238E27FC236}">
                <a16:creationId xmlns:a16="http://schemas.microsoft.com/office/drawing/2014/main" id="{754861EA-059D-0B69-9692-38666729AFE7}"/>
              </a:ext>
            </a:extLst>
          </p:cNvPr>
          <p:cNvSpPr/>
          <p:nvPr/>
        </p:nvSpPr>
        <p:spPr>
          <a:xfrm>
            <a:off x="9727036" y="2676745"/>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Доходы 90692,41</a:t>
            </a:r>
          </a:p>
        </p:txBody>
      </p:sp>
      <p:sp>
        <p:nvSpPr>
          <p:cNvPr id="1035" name="Блок-схема: магнитный диск 1034">
            <a:extLst>
              <a:ext uri="{FF2B5EF4-FFF2-40B4-BE49-F238E27FC236}">
                <a16:creationId xmlns:a16="http://schemas.microsoft.com/office/drawing/2014/main" id="{353F5B24-0B38-92A0-E535-684AA8974224}"/>
              </a:ext>
            </a:extLst>
          </p:cNvPr>
          <p:cNvSpPr/>
          <p:nvPr/>
        </p:nvSpPr>
        <p:spPr>
          <a:xfrm>
            <a:off x="9727036" y="3658392"/>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Доходы 87455,54</a:t>
            </a:r>
          </a:p>
        </p:txBody>
      </p:sp>
      <p:sp>
        <p:nvSpPr>
          <p:cNvPr id="1037" name="Блок-схема: магнитный диск 1036">
            <a:extLst>
              <a:ext uri="{FF2B5EF4-FFF2-40B4-BE49-F238E27FC236}">
                <a16:creationId xmlns:a16="http://schemas.microsoft.com/office/drawing/2014/main" id="{98E6EE4D-A0E9-DE67-9AB9-3544866A99D5}"/>
              </a:ext>
            </a:extLst>
          </p:cNvPr>
          <p:cNvSpPr/>
          <p:nvPr/>
        </p:nvSpPr>
        <p:spPr>
          <a:xfrm>
            <a:off x="9719386" y="1306666"/>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Доходы 77633,96</a:t>
            </a:r>
          </a:p>
        </p:txBody>
      </p:sp>
      <p:sp>
        <p:nvSpPr>
          <p:cNvPr id="1039" name="Блок-схема: магнитный диск 1038">
            <a:extLst>
              <a:ext uri="{FF2B5EF4-FFF2-40B4-BE49-F238E27FC236}">
                <a16:creationId xmlns:a16="http://schemas.microsoft.com/office/drawing/2014/main" id="{FFA012D0-43B5-2776-ABFF-FA9A9243B861}"/>
              </a:ext>
            </a:extLst>
          </p:cNvPr>
          <p:cNvSpPr/>
          <p:nvPr/>
        </p:nvSpPr>
        <p:spPr>
          <a:xfrm>
            <a:off x="9727036" y="4630545"/>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Доходы 90228,90</a:t>
            </a:r>
          </a:p>
        </p:txBody>
      </p:sp>
      <p:sp>
        <p:nvSpPr>
          <p:cNvPr id="1041" name="Блок-схема: магнитный диск 1040">
            <a:extLst>
              <a:ext uri="{FF2B5EF4-FFF2-40B4-BE49-F238E27FC236}">
                <a16:creationId xmlns:a16="http://schemas.microsoft.com/office/drawing/2014/main" id="{8578AE3E-F72B-EE80-57B3-C06195C06A5D}"/>
              </a:ext>
            </a:extLst>
          </p:cNvPr>
          <p:cNvSpPr/>
          <p:nvPr/>
        </p:nvSpPr>
        <p:spPr>
          <a:xfrm>
            <a:off x="10696877" y="1313390"/>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83658,53</a:t>
            </a:r>
          </a:p>
        </p:txBody>
      </p:sp>
      <p:sp>
        <p:nvSpPr>
          <p:cNvPr id="1043" name="Блок-схема: магнитный диск 1042">
            <a:extLst>
              <a:ext uri="{FF2B5EF4-FFF2-40B4-BE49-F238E27FC236}">
                <a16:creationId xmlns:a16="http://schemas.microsoft.com/office/drawing/2014/main" id="{F5A9C500-DC11-D4E1-ADAE-96D377526717}"/>
              </a:ext>
            </a:extLst>
          </p:cNvPr>
          <p:cNvSpPr/>
          <p:nvPr/>
        </p:nvSpPr>
        <p:spPr>
          <a:xfrm>
            <a:off x="10772950" y="2663214"/>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 90692,41</a:t>
            </a:r>
          </a:p>
        </p:txBody>
      </p:sp>
      <p:sp>
        <p:nvSpPr>
          <p:cNvPr id="1045" name="Блок-схема: магнитный диск 1044">
            <a:extLst>
              <a:ext uri="{FF2B5EF4-FFF2-40B4-BE49-F238E27FC236}">
                <a16:creationId xmlns:a16="http://schemas.microsoft.com/office/drawing/2014/main" id="{7877838A-4FAE-F606-A8B9-EC133D9DA289}"/>
              </a:ext>
            </a:extLst>
          </p:cNvPr>
          <p:cNvSpPr/>
          <p:nvPr/>
        </p:nvSpPr>
        <p:spPr>
          <a:xfrm>
            <a:off x="10759615" y="3628387"/>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 87455,54</a:t>
            </a:r>
          </a:p>
        </p:txBody>
      </p:sp>
      <p:sp>
        <p:nvSpPr>
          <p:cNvPr id="1046" name="Блок-схема: магнитный диск 1045">
            <a:extLst>
              <a:ext uri="{FF2B5EF4-FFF2-40B4-BE49-F238E27FC236}">
                <a16:creationId xmlns:a16="http://schemas.microsoft.com/office/drawing/2014/main" id="{E2DA191A-10E6-3E79-5B3C-AFDFD71E20DC}"/>
              </a:ext>
            </a:extLst>
          </p:cNvPr>
          <p:cNvSpPr/>
          <p:nvPr/>
        </p:nvSpPr>
        <p:spPr>
          <a:xfrm>
            <a:off x="10772950" y="4630545"/>
            <a:ext cx="914400" cy="612648"/>
          </a:xfrm>
          <a:prstGeom prst="flowChartMagneticDisk">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Расходы 90228,90</a:t>
            </a:r>
          </a:p>
        </p:txBody>
      </p:sp>
      <p:sp>
        <p:nvSpPr>
          <p:cNvPr id="1047" name="TextBox 1046">
            <a:extLst>
              <a:ext uri="{FF2B5EF4-FFF2-40B4-BE49-F238E27FC236}">
                <a16:creationId xmlns:a16="http://schemas.microsoft.com/office/drawing/2014/main" id="{A26FF4E6-35EA-18C1-6BFB-035BBE66A3A1}"/>
              </a:ext>
            </a:extLst>
          </p:cNvPr>
          <p:cNvSpPr txBox="1"/>
          <p:nvPr/>
        </p:nvSpPr>
        <p:spPr>
          <a:xfrm>
            <a:off x="256916" y="6205917"/>
            <a:ext cx="3972534" cy="600164"/>
          </a:xfrm>
          <a:prstGeom prst="rect">
            <a:avLst/>
          </a:prstGeom>
          <a:noFill/>
        </p:spPr>
        <p:txBody>
          <a:bodyPr wrap="square" rtlCol="0">
            <a:spAutoFit/>
          </a:bodyPr>
          <a:lstStyle/>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Наибольший объем расходов в расчете на 1 жителя составляют  расходы </a:t>
            </a:r>
          </a:p>
          <a:p>
            <a:pPr algn="ctr"/>
            <a:r>
              <a:rPr lang="ru-RU" sz="1100" b="1" i="1" dirty="0">
                <a:solidFill>
                  <a:schemeClr val="tx1">
                    <a:lumMod val="95000"/>
                    <a:lumOff val="5000"/>
                  </a:schemeClr>
                </a:solidFill>
                <a:latin typeface="Times New Roman" panose="02020603050405020304" pitchFamily="18" charset="0"/>
                <a:cs typeface="Times New Roman" panose="02020603050405020304" pitchFamily="18" charset="0"/>
              </a:rPr>
              <a:t>в социальной сфере (руб.)/ %</a:t>
            </a:r>
          </a:p>
        </p:txBody>
      </p:sp>
      <p:graphicFrame>
        <p:nvGraphicFramePr>
          <p:cNvPr id="44" name="Схема 43">
            <a:extLst>
              <a:ext uri="{FF2B5EF4-FFF2-40B4-BE49-F238E27FC236}">
                <a16:creationId xmlns:a16="http://schemas.microsoft.com/office/drawing/2014/main" id="{1BE920F7-22AE-2D7F-A5C6-3884401F1FC3}"/>
              </a:ext>
            </a:extLst>
          </p:cNvPr>
          <p:cNvGraphicFramePr/>
          <p:nvPr>
            <p:extLst>
              <p:ext uri="{D42A27DB-BD31-4B8C-83A1-F6EECF244321}">
                <p14:modId xmlns:p14="http://schemas.microsoft.com/office/powerpoint/2010/main" val="1872259753"/>
              </p:ext>
            </p:extLst>
          </p:nvPr>
        </p:nvGraphicFramePr>
        <p:xfrm>
          <a:off x="4288173" y="6161715"/>
          <a:ext cx="6855543" cy="620786"/>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
        <p:nvSpPr>
          <p:cNvPr id="4" name="TextBox 3">
            <a:extLst>
              <a:ext uri="{FF2B5EF4-FFF2-40B4-BE49-F238E27FC236}">
                <a16:creationId xmlns:a16="http://schemas.microsoft.com/office/drawing/2014/main" id="{08BFADF5-BABE-6A23-EEC3-A31CC1B3D91C}"/>
              </a:ext>
            </a:extLst>
          </p:cNvPr>
          <p:cNvSpPr txBox="1"/>
          <p:nvPr/>
        </p:nvSpPr>
        <p:spPr>
          <a:xfrm>
            <a:off x="6602728" y="5280668"/>
            <a:ext cx="5443863" cy="769441"/>
          </a:xfrm>
          <a:prstGeom prst="rect">
            <a:avLst/>
          </a:prstGeom>
          <a:noFill/>
        </p:spPr>
        <p:txBody>
          <a:bodyPr wrap="square" rtlCol="0">
            <a:spAutoFit/>
          </a:bodyPr>
          <a:lstStyle/>
          <a:p>
            <a:pPr algn="just"/>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Условно-утверждаемые расходы – резерв денежных средств, не распределенные в плановом периоде в соответствии с классификацией расходов бюджетов бюджетные ассигнования (на случай непредвиденного сокращения доходов, для принятия новых расходных обязательств в очередном бюджетном цикле).</a:t>
            </a:r>
          </a:p>
        </p:txBody>
      </p:sp>
      <p:sp>
        <p:nvSpPr>
          <p:cNvPr id="6" name="Стрелка: вправо с вырезом 5">
            <a:extLst>
              <a:ext uri="{FF2B5EF4-FFF2-40B4-BE49-F238E27FC236}">
                <a16:creationId xmlns:a16="http://schemas.microsoft.com/office/drawing/2014/main" id="{2D420FD0-E544-123A-E9D1-CF91AA638E74}"/>
              </a:ext>
            </a:extLst>
          </p:cNvPr>
          <p:cNvSpPr/>
          <p:nvPr/>
        </p:nvSpPr>
        <p:spPr>
          <a:xfrm>
            <a:off x="3931795" y="6229792"/>
            <a:ext cx="978408" cy="484632"/>
          </a:xfrm>
          <a:prstGeom prst="notchedRightArrow">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113017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21C635C-7671-E500-47D7-CC94AF1D215D}"/>
              </a:ext>
            </a:extLst>
          </p:cNvPr>
          <p:cNvPicPr>
            <a:picLocks noChangeAspect="1"/>
          </p:cNvPicPr>
          <p:nvPr/>
        </p:nvPicPr>
        <p:blipFill>
          <a:blip r:embed="rId2"/>
          <a:stretch>
            <a:fillRect/>
          </a:stretch>
        </p:blipFill>
        <p:spPr>
          <a:xfrm>
            <a:off x="0" y="0"/>
            <a:ext cx="12192000" cy="6858000"/>
          </a:xfrm>
          <a:prstGeom prst="flowChartPredefinedProcess">
            <a:avLst/>
          </a:prstGeom>
        </p:spPr>
      </p:pic>
      <p:sp>
        <p:nvSpPr>
          <p:cNvPr id="3" name="TextBox 2">
            <a:extLst>
              <a:ext uri="{FF2B5EF4-FFF2-40B4-BE49-F238E27FC236}">
                <a16:creationId xmlns:a16="http://schemas.microsoft.com/office/drawing/2014/main" id="{3057AA91-E309-DF75-07B8-541287645A71}"/>
              </a:ext>
            </a:extLst>
          </p:cNvPr>
          <p:cNvSpPr txBox="1"/>
          <p:nvPr/>
        </p:nvSpPr>
        <p:spPr>
          <a:xfrm>
            <a:off x="4398745" y="221335"/>
            <a:ext cx="2957413" cy="276999"/>
          </a:xfrm>
          <a:prstGeom prst="rect">
            <a:avLst/>
          </a:prstGeom>
          <a:noFill/>
        </p:spPr>
        <p:txBody>
          <a:bodyPr wrap="none" rtlCol="0">
            <a:spAutoFit/>
          </a:bodyPr>
          <a:lstStyle/>
          <a:p>
            <a:r>
              <a:rPr lang="ru-RU" sz="1200" b="1" dirty="0">
                <a:solidFill>
                  <a:srgbClr val="6600FF"/>
                </a:solidFill>
                <a:latin typeface="Times New Roman" panose="02020603050405020304" pitchFamily="18" charset="0"/>
                <a:cs typeface="Times New Roman" panose="02020603050405020304" pitchFamily="18" charset="0"/>
              </a:rPr>
              <a:t>Динамика доходов и расходов (</a:t>
            </a:r>
            <a:r>
              <a:rPr lang="ru-RU" sz="1200" b="1" dirty="0" err="1">
                <a:solidFill>
                  <a:srgbClr val="6600FF"/>
                </a:solidFill>
                <a:latin typeface="Times New Roman" panose="02020603050405020304" pitchFamily="18" charset="0"/>
                <a:cs typeface="Times New Roman" panose="02020603050405020304" pitchFamily="18" charset="0"/>
              </a:rPr>
              <a:t>тыс.руб</a:t>
            </a:r>
            <a:r>
              <a:rPr lang="ru-RU" sz="1200" b="1" dirty="0">
                <a:solidFill>
                  <a:srgbClr val="6600FF"/>
                </a:solidFill>
                <a:latin typeface="Times New Roman" panose="02020603050405020304" pitchFamily="18" charset="0"/>
                <a:cs typeface="Times New Roman" panose="02020603050405020304" pitchFamily="18" charset="0"/>
              </a:rPr>
              <a:t>.)</a:t>
            </a:r>
          </a:p>
        </p:txBody>
      </p:sp>
      <p:graphicFrame>
        <p:nvGraphicFramePr>
          <p:cNvPr id="23" name="Диаграмма 22">
            <a:extLst>
              <a:ext uri="{FF2B5EF4-FFF2-40B4-BE49-F238E27FC236}">
                <a16:creationId xmlns:a16="http://schemas.microsoft.com/office/drawing/2014/main" id="{E65B90E0-40B5-BF51-A2FA-681FBA4BB87E}"/>
              </a:ext>
            </a:extLst>
          </p:cNvPr>
          <p:cNvGraphicFramePr/>
          <p:nvPr>
            <p:extLst>
              <p:ext uri="{D42A27DB-BD31-4B8C-83A1-F6EECF244321}">
                <p14:modId xmlns:p14="http://schemas.microsoft.com/office/powerpoint/2010/main" val="719166434"/>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3669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C0DE437-EB13-31BE-3810-39103F851BEC}"/>
              </a:ext>
            </a:extLst>
          </p:cNvPr>
          <p:cNvPicPr>
            <a:picLocks noChangeAspect="1"/>
          </p:cNvPicPr>
          <p:nvPr/>
        </p:nvPicPr>
        <p:blipFill>
          <a:blip r:embed="rId2"/>
          <a:stretch>
            <a:fillRect/>
          </a:stretch>
        </p:blipFill>
        <p:spPr>
          <a:xfrm>
            <a:off x="0" y="0"/>
            <a:ext cx="12192000" cy="6858000"/>
          </a:xfrm>
          <a:prstGeom prst="flowChartPredefinedProcess">
            <a:avLst/>
          </a:prstGeom>
        </p:spPr>
      </p:pic>
      <p:pic>
        <p:nvPicPr>
          <p:cNvPr id="3" name="Рисунок 2">
            <a:extLst>
              <a:ext uri="{FF2B5EF4-FFF2-40B4-BE49-F238E27FC236}">
                <a16:creationId xmlns:a16="http://schemas.microsoft.com/office/drawing/2014/main" id="{E184E141-9234-0B75-6239-F31C8212ADF8}"/>
              </a:ext>
            </a:extLst>
          </p:cNvPr>
          <p:cNvPicPr>
            <a:picLocks noChangeAspect="1"/>
          </p:cNvPicPr>
          <p:nvPr/>
        </p:nvPicPr>
        <p:blipFill>
          <a:blip r:embed="rId3"/>
          <a:stretch>
            <a:fillRect/>
          </a:stretch>
        </p:blipFill>
        <p:spPr>
          <a:xfrm>
            <a:off x="250807" y="142613"/>
            <a:ext cx="1648643" cy="927770"/>
          </a:xfrm>
          <a:prstGeom prst="rect">
            <a:avLst/>
          </a:prstGeom>
        </p:spPr>
      </p:pic>
      <p:sp>
        <p:nvSpPr>
          <p:cNvPr id="4" name="TextBox 3">
            <a:extLst>
              <a:ext uri="{FF2B5EF4-FFF2-40B4-BE49-F238E27FC236}">
                <a16:creationId xmlns:a16="http://schemas.microsoft.com/office/drawing/2014/main" id="{CD45A14C-FDA5-CFB0-6D0B-66FDAA48C129}"/>
              </a:ext>
            </a:extLst>
          </p:cNvPr>
          <p:cNvSpPr txBox="1"/>
          <p:nvPr/>
        </p:nvSpPr>
        <p:spPr>
          <a:xfrm>
            <a:off x="2150257" y="142613"/>
            <a:ext cx="9790936" cy="784830"/>
          </a:xfrm>
          <a:prstGeom prst="rect">
            <a:avLst/>
          </a:prstGeom>
          <a:noFill/>
        </p:spPr>
        <p:txBody>
          <a:bodyPr wrap="square">
            <a:spAutoFit/>
          </a:bodyPr>
          <a:lstStyle/>
          <a:p>
            <a:pPr indent="342900" algn="just"/>
            <a:r>
              <a:rPr lang="ru-RU" sz="1100" b="1" kern="0"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Муниципальный долг</a:t>
            </a:r>
            <a:r>
              <a:rPr lang="ru-RU" sz="1100" b="1" kern="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ru-RU" sz="1100" kern="0" dirty="0">
                <a:effectLst/>
                <a:latin typeface="Times New Roman" panose="02020603050405020304" pitchFamily="18" charset="0"/>
                <a:ea typeface="Times New Roman" panose="02020603050405020304" pitchFamily="18" charset="0"/>
                <a:cs typeface="Times New Roman" panose="02020603050405020304" pitchFamily="18" charset="0"/>
              </a:rPr>
              <a:t> обязательства, возникающие из муниципальных заимствований, гарантий по обязательствам третьих лиц, другие обязательства в соответствии с видами долговых обязательств, принятые на себя муниципальным образованием.</a:t>
            </a:r>
          </a:p>
          <a:p>
            <a:pPr indent="342900" algn="just"/>
            <a:r>
              <a:rPr lang="ru-RU" sz="1100" b="0" i="0" u="none" strike="noStrike" dirty="0">
                <a:solidFill>
                  <a:srgbClr val="000000"/>
                </a:solidFill>
                <a:effectLst/>
                <a:latin typeface="Times New Roman" panose="02020603050405020304" pitchFamily="18" charset="0"/>
              </a:rPr>
              <a:t>В проекте решения о бюджете на 2025 год и плановый период 2026 и 2027годов ограничения по предельному объему муниципального долга и верхнего предельного муниципального долга отсутствуют.</a:t>
            </a:r>
            <a:endParaRPr lang="ru-RU" sz="1100" b="1" kern="100" dirty="0">
              <a:effectLst/>
              <a:latin typeface="Times New Roman" panose="02020603050405020304" pitchFamily="18" charset="0"/>
              <a:ea typeface="NSimSun" panose="02010609030101010101" pitchFamily="49" charset="-122"/>
              <a:cs typeface="Mangal" panose="02040503050203030202" pitchFamily="18" charset="0"/>
            </a:endParaRPr>
          </a:p>
        </p:txBody>
      </p:sp>
      <p:sp>
        <p:nvSpPr>
          <p:cNvPr id="5" name="TextBox 4">
            <a:extLst>
              <a:ext uri="{FF2B5EF4-FFF2-40B4-BE49-F238E27FC236}">
                <a16:creationId xmlns:a16="http://schemas.microsoft.com/office/drawing/2014/main" id="{DB3C5816-9648-D979-E43E-E2A07D6FE91E}"/>
              </a:ext>
            </a:extLst>
          </p:cNvPr>
          <p:cNvSpPr txBox="1"/>
          <p:nvPr/>
        </p:nvSpPr>
        <p:spPr>
          <a:xfrm>
            <a:off x="133895" y="1129269"/>
            <a:ext cx="2559376" cy="769441"/>
          </a:xfrm>
          <a:prstGeom prst="rect">
            <a:avLst/>
          </a:prstGeom>
          <a:noFill/>
        </p:spPr>
        <p:txBody>
          <a:bodyPr wrap="square" rtlCol="0">
            <a:spAutoFit/>
          </a:bodyPr>
          <a:lstStyle/>
          <a:p>
            <a:pPr algn="ct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Заимствования необходимы для:</a:t>
            </a:r>
          </a:p>
          <a:p>
            <a:pPr marL="171450" indent="-171450">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финансирования дефицита бюджета</a:t>
            </a:r>
          </a:p>
          <a:p>
            <a:pPr marL="171450" indent="-171450">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погашения долговых обязательств</a:t>
            </a:r>
          </a:p>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4A5D1DC-7F5A-F917-BF34-2DAD3AE0E1C6}"/>
              </a:ext>
            </a:extLst>
          </p:cNvPr>
          <p:cNvSpPr txBox="1"/>
          <p:nvPr/>
        </p:nvSpPr>
        <p:spPr>
          <a:xfrm>
            <a:off x="63006" y="1683266"/>
            <a:ext cx="2847975" cy="430887"/>
          </a:xfrm>
          <a:prstGeom prst="rect">
            <a:avLst/>
          </a:prstGeom>
          <a:noFill/>
        </p:spPr>
        <p:txBody>
          <a:bodyPr wrap="square" rtlCol="0">
            <a:spAutoFit/>
          </a:bodyPr>
          <a:lstStyle/>
          <a:p>
            <a:pPr algn="ctr"/>
            <a:r>
              <a:rPr lang="ru-RU" sz="1100" b="1" i="1" dirty="0">
                <a:solidFill>
                  <a:srgbClr val="C00000"/>
                </a:solidFill>
                <a:latin typeface="Times New Roman" panose="02020603050405020304" pitchFamily="18" charset="0"/>
                <a:cs typeface="Times New Roman" panose="02020603050405020304" pitchFamily="18" charset="0"/>
              </a:rPr>
              <a:t>Все заимствования подлежат учету</a:t>
            </a:r>
          </a:p>
          <a:p>
            <a:pPr algn="ctr"/>
            <a:r>
              <a:rPr lang="ru-RU" sz="1100" b="1" i="1" dirty="0">
                <a:solidFill>
                  <a:srgbClr val="C00000"/>
                </a:solidFill>
                <a:latin typeface="Times New Roman" panose="02020603050405020304" pitchFamily="18" charset="0"/>
                <a:cs typeface="Times New Roman" panose="02020603050405020304" pitchFamily="18" charset="0"/>
              </a:rPr>
              <a:t> в долговой книге муниципального округа</a:t>
            </a:r>
          </a:p>
        </p:txBody>
      </p:sp>
      <p:graphicFrame>
        <p:nvGraphicFramePr>
          <p:cNvPr id="7" name="Схема 6">
            <a:extLst>
              <a:ext uri="{FF2B5EF4-FFF2-40B4-BE49-F238E27FC236}">
                <a16:creationId xmlns:a16="http://schemas.microsoft.com/office/drawing/2014/main" id="{2881D9AE-1D51-5F88-EECA-2CE62F72CFE9}"/>
              </a:ext>
            </a:extLst>
          </p:cNvPr>
          <p:cNvGraphicFramePr/>
          <p:nvPr>
            <p:extLst>
              <p:ext uri="{D42A27DB-BD31-4B8C-83A1-F6EECF244321}">
                <p14:modId xmlns:p14="http://schemas.microsoft.com/office/powerpoint/2010/main" val="1576464893"/>
              </p:ext>
            </p:extLst>
          </p:nvPr>
        </p:nvGraphicFramePr>
        <p:xfrm>
          <a:off x="3044876" y="856848"/>
          <a:ext cx="8896317" cy="14417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Прямоугольник: загнутый угол 26">
            <a:extLst>
              <a:ext uri="{FF2B5EF4-FFF2-40B4-BE49-F238E27FC236}">
                <a16:creationId xmlns:a16="http://schemas.microsoft.com/office/drawing/2014/main" id="{2BFD3A21-24EC-7B05-674B-0548F41D42C0}"/>
              </a:ext>
            </a:extLst>
          </p:cNvPr>
          <p:cNvSpPr/>
          <p:nvPr/>
        </p:nvSpPr>
        <p:spPr>
          <a:xfrm>
            <a:off x="260370" y="2066156"/>
            <a:ext cx="2337196" cy="914400"/>
          </a:xfrm>
          <a:prstGeom prst="foldedCorner">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a:p>
        </p:txBody>
      </p:sp>
      <p:pic>
        <p:nvPicPr>
          <p:cNvPr id="28" name="Рисунок 27">
            <a:extLst>
              <a:ext uri="{FF2B5EF4-FFF2-40B4-BE49-F238E27FC236}">
                <a16:creationId xmlns:a16="http://schemas.microsoft.com/office/drawing/2014/main" id="{B4F7195F-57EC-10D8-5BF5-98E80EBD44FE}"/>
              </a:ext>
            </a:extLst>
          </p:cNvPr>
          <p:cNvPicPr>
            <a:picLocks noChangeAspect="1"/>
          </p:cNvPicPr>
          <p:nvPr/>
        </p:nvPicPr>
        <p:blipFill>
          <a:blip r:embed="rId9"/>
          <a:stretch>
            <a:fillRect/>
          </a:stretch>
        </p:blipFill>
        <p:spPr>
          <a:xfrm>
            <a:off x="309154" y="2116037"/>
            <a:ext cx="1017842" cy="318829"/>
          </a:xfrm>
          <a:prstGeom prst="rect">
            <a:avLst/>
          </a:prstGeom>
        </p:spPr>
      </p:pic>
      <p:pic>
        <p:nvPicPr>
          <p:cNvPr id="29" name="Рисунок 28">
            <a:extLst>
              <a:ext uri="{FF2B5EF4-FFF2-40B4-BE49-F238E27FC236}">
                <a16:creationId xmlns:a16="http://schemas.microsoft.com/office/drawing/2014/main" id="{637AF4C5-6E52-2A28-0B22-E4AC9984329E}"/>
              </a:ext>
            </a:extLst>
          </p:cNvPr>
          <p:cNvPicPr>
            <a:picLocks noChangeAspect="1"/>
          </p:cNvPicPr>
          <p:nvPr/>
        </p:nvPicPr>
        <p:blipFill>
          <a:blip r:embed="rId10"/>
          <a:stretch>
            <a:fillRect/>
          </a:stretch>
        </p:blipFill>
        <p:spPr>
          <a:xfrm>
            <a:off x="294177" y="2461963"/>
            <a:ext cx="957155" cy="482363"/>
          </a:xfrm>
          <a:prstGeom prst="rect">
            <a:avLst/>
          </a:prstGeom>
        </p:spPr>
      </p:pic>
      <p:pic>
        <p:nvPicPr>
          <p:cNvPr id="30" name="Рисунок 29">
            <a:extLst>
              <a:ext uri="{FF2B5EF4-FFF2-40B4-BE49-F238E27FC236}">
                <a16:creationId xmlns:a16="http://schemas.microsoft.com/office/drawing/2014/main" id="{E1CE5814-0081-42AC-CC68-31F5642E02FF}"/>
              </a:ext>
            </a:extLst>
          </p:cNvPr>
          <p:cNvPicPr>
            <a:picLocks noChangeAspect="1"/>
          </p:cNvPicPr>
          <p:nvPr/>
        </p:nvPicPr>
        <p:blipFill>
          <a:blip r:embed="rId11"/>
          <a:stretch>
            <a:fillRect/>
          </a:stretch>
        </p:blipFill>
        <p:spPr>
          <a:xfrm>
            <a:off x="1446673" y="2115970"/>
            <a:ext cx="957155" cy="415105"/>
          </a:xfrm>
          <a:prstGeom prst="rect">
            <a:avLst/>
          </a:prstGeom>
        </p:spPr>
      </p:pic>
      <p:pic>
        <p:nvPicPr>
          <p:cNvPr id="31" name="Рисунок 30">
            <a:extLst>
              <a:ext uri="{FF2B5EF4-FFF2-40B4-BE49-F238E27FC236}">
                <a16:creationId xmlns:a16="http://schemas.microsoft.com/office/drawing/2014/main" id="{FFD76763-D3F5-59F4-C073-85B6DD738079}"/>
              </a:ext>
            </a:extLst>
          </p:cNvPr>
          <p:cNvPicPr>
            <a:picLocks noChangeAspect="1"/>
          </p:cNvPicPr>
          <p:nvPr/>
        </p:nvPicPr>
        <p:blipFill>
          <a:blip r:embed="rId12"/>
          <a:stretch>
            <a:fillRect/>
          </a:stretch>
        </p:blipFill>
        <p:spPr>
          <a:xfrm>
            <a:off x="1355643" y="2645795"/>
            <a:ext cx="992295" cy="209116"/>
          </a:xfrm>
          <a:prstGeom prst="rect">
            <a:avLst/>
          </a:prstGeom>
        </p:spPr>
      </p:pic>
      <p:graphicFrame>
        <p:nvGraphicFramePr>
          <p:cNvPr id="32" name="Таблица 31">
            <a:extLst>
              <a:ext uri="{FF2B5EF4-FFF2-40B4-BE49-F238E27FC236}">
                <a16:creationId xmlns:a16="http://schemas.microsoft.com/office/drawing/2014/main" id="{784C2908-BFB7-7FEE-4743-5A79B9A9CFAF}"/>
              </a:ext>
            </a:extLst>
          </p:cNvPr>
          <p:cNvGraphicFramePr>
            <a:graphicFrameLocks noGrp="1"/>
          </p:cNvGraphicFramePr>
          <p:nvPr>
            <p:extLst>
              <p:ext uri="{D42A27DB-BD31-4B8C-83A1-F6EECF244321}">
                <p14:modId xmlns:p14="http://schemas.microsoft.com/office/powerpoint/2010/main" val="846637288"/>
              </p:ext>
            </p:extLst>
          </p:nvPr>
        </p:nvGraphicFramePr>
        <p:xfrm>
          <a:off x="198539" y="3187850"/>
          <a:ext cx="11794922" cy="3369078"/>
        </p:xfrm>
        <a:graphic>
          <a:graphicData uri="http://schemas.openxmlformats.org/drawingml/2006/table">
            <a:tbl>
              <a:tblPr>
                <a:tableStyleId>{69CF1AB2-1976-4502-BF36-3FF5EA218861}</a:tableStyleId>
              </a:tblPr>
              <a:tblGrid>
                <a:gridCol w="4915949">
                  <a:extLst>
                    <a:ext uri="{9D8B030D-6E8A-4147-A177-3AD203B41FA5}">
                      <a16:colId xmlns:a16="http://schemas.microsoft.com/office/drawing/2014/main" val="3041103638"/>
                    </a:ext>
                  </a:extLst>
                </a:gridCol>
                <a:gridCol w="1316963">
                  <a:extLst>
                    <a:ext uri="{9D8B030D-6E8A-4147-A177-3AD203B41FA5}">
                      <a16:colId xmlns:a16="http://schemas.microsoft.com/office/drawing/2014/main" val="175518779"/>
                    </a:ext>
                  </a:extLst>
                </a:gridCol>
                <a:gridCol w="1389420">
                  <a:extLst>
                    <a:ext uri="{9D8B030D-6E8A-4147-A177-3AD203B41FA5}">
                      <a16:colId xmlns:a16="http://schemas.microsoft.com/office/drawing/2014/main" val="3289722208"/>
                    </a:ext>
                  </a:extLst>
                </a:gridCol>
                <a:gridCol w="1488974">
                  <a:extLst>
                    <a:ext uri="{9D8B030D-6E8A-4147-A177-3AD203B41FA5}">
                      <a16:colId xmlns:a16="http://schemas.microsoft.com/office/drawing/2014/main" val="1945430948"/>
                    </a:ext>
                  </a:extLst>
                </a:gridCol>
                <a:gridCol w="1263897">
                  <a:extLst>
                    <a:ext uri="{9D8B030D-6E8A-4147-A177-3AD203B41FA5}">
                      <a16:colId xmlns:a16="http://schemas.microsoft.com/office/drawing/2014/main" val="4155469845"/>
                    </a:ext>
                  </a:extLst>
                </a:gridCol>
                <a:gridCol w="1419719">
                  <a:extLst>
                    <a:ext uri="{9D8B030D-6E8A-4147-A177-3AD203B41FA5}">
                      <a16:colId xmlns:a16="http://schemas.microsoft.com/office/drawing/2014/main" val="3513893042"/>
                    </a:ext>
                  </a:extLst>
                </a:gridCol>
              </a:tblGrid>
              <a:tr h="295262">
                <a:tc>
                  <a:txBody>
                    <a:bodyPr/>
                    <a:lstStyle/>
                    <a:p>
                      <a:pPr algn="l" fontAlgn="b"/>
                      <a:r>
                        <a:rPr lang="ru-RU" sz="1000" u="none" strike="noStrike" dirty="0">
                          <a:effectLst/>
                          <a:latin typeface="Times New Roman" panose="02020603050405020304" pitchFamily="18" charset="0"/>
                          <a:cs typeface="Times New Roman" panose="02020603050405020304" pitchFamily="18" charset="0"/>
                        </a:rPr>
                        <a:t>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b"/>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01.01.2025г (факт)</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на 01.01.2026г (оценка)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01.01.2027г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01.01.2028г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01.01.2029г (прогноз)</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nchor="ctr"/>
                </a:tc>
                <a:extLst>
                  <a:ext uri="{0D108BD9-81ED-4DB2-BD59-A6C34878D82A}">
                    <a16:rowId xmlns:a16="http://schemas.microsoft.com/office/drawing/2014/main" val="3807190293"/>
                  </a:ext>
                </a:extLst>
              </a:tr>
              <a:tr h="192947">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Муниципальный внутренний долг  на 01 января соответствующего года</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89281417"/>
                  </a:ext>
                </a:extLst>
              </a:tr>
              <a:tr h="16925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1. Муниципальные ценные бумаги: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491873844"/>
                  </a:ext>
                </a:extLst>
              </a:tr>
              <a:tr h="15515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привлечение средств от размещения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71404130"/>
                  </a:ext>
                </a:extLst>
              </a:tr>
              <a:tr h="16925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 погашение номинальной стоимости ценных бумаг</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2000832017"/>
                  </a:ext>
                </a:extLst>
              </a:tr>
              <a:tr h="152283">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2. Кредиты, полученные от кредитных организаций: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2203660841"/>
                  </a:ext>
                </a:extLst>
              </a:tr>
              <a:tr h="21862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911679523"/>
                  </a:ext>
                </a:extLst>
              </a:tr>
              <a:tr h="190415">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712018106"/>
                  </a:ext>
                </a:extLst>
              </a:tr>
              <a:tr h="186578">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3. Бюджетные кредиты, привлеченные от других бюджетов бюджетной системы РФ:</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4223301356"/>
                  </a:ext>
                </a:extLst>
              </a:tr>
              <a:tr h="163779">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привлечение кредитов</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610167440"/>
                  </a:ext>
                </a:extLst>
              </a:tr>
              <a:tr h="19746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погашение основной суммы долга</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1408222972"/>
                  </a:ext>
                </a:extLst>
              </a:tr>
              <a:tr h="163259">
                <a:tc>
                  <a:txBody>
                    <a:bodyPr/>
                    <a:lstStyle/>
                    <a:p>
                      <a:pPr algn="just" fontAlgn="t"/>
                      <a:r>
                        <a:rPr lang="ru-RU" sz="1000" u="none" strike="noStrike" dirty="0">
                          <a:effectLst/>
                          <a:latin typeface="Times New Roman" panose="02020603050405020304" pitchFamily="18" charset="0"/>
                          <a:cs typeface="Times New Roman" panose="02020603050405020304" pitchFamily="18" charset="0"/>
                        </a:rPr>
                        <a:t>4. Муниципальные гарантии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815467773"/>
                  </a:ext>
                </a:extLst>
              </a:tr>
              <a:tr h="159391">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предоставление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625851710"/>
                  </a:ext>
                </a:extLst>
              </a:tr>
              <a:tr h="197468">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 исполнение муниципальных гарантий</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712619467"/>
                  </a:ext>
                </a:extLst>
              </a:tr>
              <a:tr h="201823">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5. Объем иных непогашенных долговых обязательст муниципального образования</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333580477"/>
                  </a:ext>
                </a:extLst>
              </a:tr>
              <a:tr h="171160">
                <a:tc>
                  <a:txBody>
                    <a:bodyPr/>
                    <a:lstStyle/>
                    <a:p>
                      <a:pPr algn="just" fontAlgn="t"/>
                      <a:r>
                        <a:rPr lang="ru-RU" sz="1000" b="1" u="none" strike="noStrike" dirty="0">
                          <a:effectLst/>
                          <a:latin typeface="Times New Roman" panose="02020603050405020304" pitchFamily="18" charset="0"/>
                          <a:cs typeface="Times New Roman" panose="02020603050405020304" pitchFamily="18" charset="0"/>
                        </a:rPr>
                        <a:t>Верхний предел муниципального внутреннего долга на 01 января соответствующего года, всего</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b="1" u="none" strike="noStrike" dirty="0">
                          <a:effectLst/>
                          <a:latin typeface="Times New Roman" panose="02020603050405020304" pitchFamily="18" charset="0"/>
                          <a:cs typeface="Times New Roman" panose="02020603050405020304" pitchFamily="18" charset="0"/>
                        </a:rPr>
                        <a:t>0,00</a:t>
                      </a:r>
                      <a:endParaRPr lang="ru-RU" sz="10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443945927"/>
                  </a:ext>
                </a:extLst>
              </a:tr>
              <a:tr h="232730">
                <a:tc>
                  <a:txBody>
                    <a:bodyPr/>
                    <a:lstStyle/>
                    <a:p>
                      <a:pPr algn="just" fontAlgn="t"/>
                      <a:r>
                        <a:rPr lang="ru-RU" sz="1000" u="none" strike="noStrike">
                          <a:effectLst/>
                          <a:latin typeface="Times New Roman" panose="02020603050405020304" pitchFamily="18" charset="0"/>
                          <a:cs typeface="Times New Roman" panose="02020603050405020304" pitchFamily="18" charset="0"/>
                        </a:rPr>
                        <a:t>в том числе по муниципальным гарантиям</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a:effectLst/>
                          <a:latin typeface="Times New Roman" panose="02020603050405020304" pitchFamily="18" charset="0"/>
                          <a:cs typeface="Times New Roman" panose="02020603050405020304" pitchFamily="18" charset="0"/>
                        </a:rPr>
                        <a:t>0,00</a:t>
                      </a:r>
                      <a:endParaRPr lang="ru-RU" sz="1000" b="0" i="0" u="none" strike="noStrike">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tc>
                  <a:txBody>
                    <a:bodyPr/>
                    <a:lstStyle/>
                    <a:p>
                      <a:pPr algn="ctr" fontAlgn="t"/>
                      <a:r>
                        <a:rPr lang="ru-RU" sz="1000" u="none" strike="noStrike" dirty="0">
                          <a:effectLst/>
                          <a:latin typeface="Times New Roman" panose="02020603050405020304" pitchFamily="18" charset="0"/>
                          <a:cs typeface="Times New Roman" panose="02020603050405020304" pitchFamily="18" charset="0"/>
                        </a:rPr>
                        <a:t>0,00</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52" marR="7052" marT="7052" marB="0"/>
                </a:tc>
                <a:extLst>
                  <a:ext uri="{0D108BD9-81ED-4DB2-BD59-A6C34878D82A}">
                    <a16:rowId xmlns:a16="http://schemas.microsoft.com/office/drawing/2014/main" val="3036752363"/>
                  </a:ext>
                </a:extLst>
              </a:tr>
            </a:tbl>
          </a:graphicData>
        </a:graphic>
      </p:graphicFrame>
      <p:sp>
        <p:nvSpPr>
          <p:cNvPr id="34" name="TextBox 33">
            <a:extLst>
              <a:ext uri="{FF2B5EF4-FFF2-40B4-BE49-F238E27FC236}">
                <a16:creationId xmlns:a16="http://schemas.microsoft.com/office/drawing/2014/main" id="{7E548DB9-848C-9CB5-F2D0-6B76A78404FA}"/>
              </a:ext>
            </a:extLst>
          </p:cNvPr>
          <p:cNvSpPr txBox="1"/>
          <p:nvPr/>
        </p:nvSpPr>
        <p:spPr>
          <a:xfrm>
            <a:off x="3590131" y="2315631"/>
            <a:ext cx="7758746" cy="430887"/>
          </a:xfrm>
          <a:prstGeom prst="rect">
            <a:avLst/>
          </a:prstGeom>
          <a:noFill/>
        </p:spPr>
        <p:txBody>
          <a:bodyPr wrap="square">
            <a:spAutoFit/>
          </a:bodyPr>
          <a:lstStyle/>
          <a:p>
            <a:pPr algn="ctr"/>
            <a:r>
              <a:rPr lang="ru-RU" sz="1100" b="0" i="0" u="none" strike="noStrike" dirty="0">
                <a:solidFill>
                  <a:srgbClr val="000000"/>
                </a:solidFill>
                <a:effectLst/>
                <a:latin typeface="Times New Roman" panose="02020603050405020304" pitchFamily="18" charset="0"/>
                <a:cs typeface="Times New Roman" panose="02020603050405020304" pitchFamily="18" charset="0"/>
              </a:rPr>
              <a:t>В проекте решения о бюджете на 2026 год и плановый период 2027 и 2028 годов ограничения по предельному объему муниципального долга и верхнего предельного муниципального долга отсутствуют.</a:t>
            </a:r>
            <a:r>
              <a:rPr lang="ru-RU" sz="11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9070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E02339D-27A8-5E3E-3780-CD9CAEB5F48D}"/>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AB5FA42D-3FC9-8CC0-46E7-95C4E4064AAD}"/>
              </a:ext>
            </a:extLst>
          </p:cNvPr>
          <p:cNvPicPr>
            <a:picLocks noChangeAspect="1"/>
          </p:cNvPicPr>
          <p:nvPr/>
        </p:nvPicPr>
        <p:blipFill>
          <a:blip r:embed="rId3"/>
          <a:stretch>
            <a:fillRect/>
          </a:stretch>
        </p:blipFill>
        <p:spPr>
          <a:xfrm>
            <a:off x="52470" y="38871"/>
            <a:ext cx="1741241" cy="1035150"/>
          </a:xfrm>
          <a:prstGeom prst="rect">
            <a:avLst/>
          </a:prstGeom>
        </p:spPr>
      </p:pic>
      <p:graphicFrame>
        <p:nvGraphicFramePr>
          <p:cNvPr id="4" name="Таблица 8">
            <a:extLst>
              <a:ext uri="{FF2B5EF4-FFF2-40B4-BE49-F238E27FC236}">
                <a16:creationId xmlns:a16="http://schemas.microsoft.com/office/drawing/2014/main" id="{530E7397-B418-A4BE-F473-FBA3E0DD1DF8}"/>
              </a:ext>
            </a:extLst>
          </p:cNvPr>
          <p:cNvGraphicFramePr>
            <a:graphicFrameLocks noGrp="1"/>
          </p:cNvGraphicFramePr>
          <p:nvPr>
            <p:extLst>
              <p:ext uri="{D42A27DB-BD31-4B8C-83A1-F6EECF244321}">
                <p14:modId xmlns:p14="http://schemas.microsoft.com/office/powerpoint/2010/main" val="3769065035"/>
              </p:ext>
            </p:extLst>
          </p:nvPr>
        </p:nvGraphicFramePr>
        <p:xfrm>
          <a:off x="1918487" y="115670"/>
          <a:ext cx="2809716" cy="919480"/>
        </p:xfrm>
        <a:graphic>
          <a:graphicData uri="http://schemas.openxmlformats.org/drawingml/2006/table">
            <a:tbl>
              <a:tblPr firstRow="1" bandRow="1">
                <a:tableStyleId>{0505E3EF-67EA-436B-97B2-0124C06EBD24}</a:tableStyleId>
              </a:tblPr>
              <a:tblGrid>
                <a:gridCol w="985909">
                  <a:extLst>
                    <a:ext uri="{9D8B030D-6E8A-4147-A177-3AD203B41FA5}">
                      <a16:colId xmlns:a16="http://schemas.microsoft.com/office/drawing/2014/main" val="3486547119"/>
                    </a:ext>
                  </a:extLst>
                </a:gridCol>
                <a:gridCol w="910275">
                  <a:extLst>
                    <a:ext uri="{9D8B030D-6E8A-4147-A177-3AD203B41FA5}">
                      <a16:colId xmlns:a16="http://schemas.microsoft.com/office/drawing/2014/main" val="3041536650"/>
                    </a:ext>
                  </a:extLst>
                </a:gridCol>
                <a:gridCol w="913532">
                  <a:extLst>
                    <a:ext uri="{9D8B030D-6E8A-4147-A177-3AD203B41FA5}">
                      <a16:colId xmlns:a16="http://schemas.microsoft.com/office/drawing/2014/main" val="225889806"/>
                    </a:ext>
                  </a:extLst>
                </a:gridCol>
              </a:tblGrid>
              <a:tr h="0">
                <a:tc>
                  <a:txBody>
                    <a:bodyPr/>
                    <a:lstStyle/>
                    <a:p>
                      <a:pPr algn="ctr"/>
                      <a:r>
                        <a:rPr lang="ru-RU" sz="1000" dirty="0">
                          <a:latin typeface="Times New Roman" panose="02020603050405020304" pitchFamily="18" charset="0"/>
                          <a:cs typeface="Times New Roman" panose="02020603050405020304" pitchFamily="18" charset="0"/>
                        </a:rPr>
                        <a:t>2026год (прогноз)</a:t>
                      </a:r>
                    </a:p>
                    <a:p>
                      <a:pPr algn="ctr"/>
                      <a:r>
                        <a:rPr lang="ru-RU" sz="1000" dirty="0">
                          <a:latin typeface="Times New Roman" panose="02020603050405020304" pitchFamily="18" charset="0"/>
                          <a:cs typeface="Times New Roman" panose="02020603050405020304" pitchFamily="18" charset="0"/>
                        </a:rPr>
                        <a:t>руб.</a:t>
                      </a:r>
                    </a:p>
                  </a:txBody>
                  <a:tcPr/>
                </a:tc>
                <a:tc>
                  <a:txBody>
                    <a:bodyPr/>
                    <a:lstStyle/>
                    <a:p>
                      <a:pPr algn="ctr"/>
                      <a:r>
                        <a:rPr lang="ru-RU" sz="1000" dirty="0">
                          <a:latin typeface="Times New Roman" panose="02020603050405020304" pitchFamily="18" charset="0"/>
                          <a:cs typeface="Times New Roman" panose="02020603050405020304" pitchFamily="18" charset="0"/>
                        </a:rPr>
                        <a:t>2027год (прогноз)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2028 год (прогноз) руб.</a:t>
                      </a:r>
                    </a:p>
                  </a:txBody>
                  <a:tcPr/>
                </a:tc>
                <a:extLst>
                  <a:ext uri="{0D108BD9-81ED-4DB2-BD59-A6C34878D82A}">
                    <a16:rowId xmlns:a16="http://schemas.microsoft.com/office/drawing/2014/main" val="2548233252"/>
                  </a:ext>
                </a:extLst>
              </a:tr>
              <a:tr h="370840">
                <a:tc>
                  <a:txBody>
                    <a:bodyPr/>
                    <a:lstStyle/>
                    <a:p>
                      <a:pPr algn="ctr"/>
                      <a:r>
                        <a:rPr lang="ru-RU" sz="1000" dirty="0">
                          <a:latin typeface="Times New Roman" panose="02020603050405020304" pitchFamily="18" charset="0"/>
                          <a:cs typeface="Times New Roman" panose="02020603050405020304" pitchFamily="18" charset="0"/>
                        </a:rPr>
                        <a:t>42414000,00</a:t>
                      </a:r>
                    </a:p>
                  </a:txBody>
                  <a:tcPr/>
                </a:tc>
                <a:tc>
                  <a:txBody>
                    <a:bodyPr/>
                    <a:lstStyle/>
                    <a:p>
                      <a:pPr algn="ctr"/>
                      <a:r>
                        <a:rPr lang="ru-RU" sz="1000" dirty="0">
                          <a:latin typeface="Times New Roman" panose="02020603050405020304" pitchFamily="18" charset="0"/>
                          <a:cs typeface="Times New Roman" panose="02020603050405020304" pitchFamily="18" charset="0"/>
                        </a:rPr>
                        <a:t>57166000,00</a:t>
                      </a:r>
                    </a:p>
                  </a:txBody>
                  <a:tcPr/>
                </a:tc>
                <a:tc>
                  <a:txBody>
                    <a:bodyPr/>
                    <a:lstStyle/>
                    <a:p>
                      <a:pPr algn="ctr"/>
                      <a:r>
                        <a:rPr lang="ru-RU" sz="1000" dirty="0">
                          <a:latin typeface="Times New Roman" panose="02020603050405020304" pitchFamily="18" charset="0"/>
                          <a:cs typeface="Times New Roman" panose="02020603050405020304" pitchFamily="18" charset="0"/>
                        </a:rPr>
                        <a:t>60709000,00</a:t>
                      </a:r>
                    </a:p>
                  </a:txBody>
                  <a:tcPr/>
                </a:tc>
                <a:extLst>
                  <a:ext uri="{0D108BD9-81ED-4DB2-BD59-A6C34878D82A}">
                    <a16:rowId xmlns:a16="http://schemas.microsoft.com/office/drawing/2014/main" val="2116398625"/>
                  </a:ext>
                </a:extLst>
              </a:tr>
            </a:tbl>
          </a:graphicData>
        </a:graphic>
      </p:graphicFrame>
      <p:sp>
        <p:nvSpPr>
          <p:cNvPr id="5" name="TextBox 4">
            <a:extLst>
              <a:ext uri="{FF2B5EF4-FFF2-40B4-BE49-F238E27FC236}">
                <a16:creationId xmlns:a16="http://schemas.microsoft.com/office/drawing/2014/main" id="{2713D6DD-26A1-C611-3F7C-07967CCE2C8A}"/>
              </a:ext>
            </a:extLst>
          </p:cNvPr>
          <p:cNvSpPr txBox="1"/>
          <p:nvPr/>
        </p:nvSpPr>
        <p:spPr>
          <a:xfrm>
            <a:off x="249552" y="1012320"/>
            <a:ext cx="4443384" cy="276999"/>
          </a:xfrm>
          <a:prstGeom prst="rect">
            <a:avLst/>
          </a:prstGeom>
          <a:noFill/>
        </p:spPr>
        <p:txBody>
          <a:bodyPr wrap="square">
            <a:spAutoFit/>
          </a:bodyPr>
          <a:lstStyle/>
          <a:p>
            <a:pPr algn="ctr">
              <a:spcAft>
                <a:spcPts val="1200"/>
              </a:spcAft>
            </a:pP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Дорожный фонд Анучинского муниципального округа</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672EE72D-24EF-C85B-9F5E-3F2CE3A6F341}"/>
              </a:ext>
            </a:extLst>
          </p:cNvPr>
          <p:cNvSpPr txBox="1"/>
          <p:nvPr/>
        </p:nvSpPr>
        <p:spPr>
          <a:xfrm>
            <a:off x="97584" y="1340706"/>
            <a:ext cx="4713764" cy="547842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Муниципальный дорожный фонд Анучинского МО(далее - дорожный фонд) - часть средств бюджета Анучинского МО, подлежащая использованию в целях финансового обеспечения дорожной деятельности в отношении автомобильных дорог общего пользования местного значения, а также капитального ремонта и ремонта дворовых территорий многоквартирных домов, проездов к дворовым территориям многоквартирных домов населенных пунктов Анучинского муниципального округа.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Бюджетные ассигнования дорожного фонда, не использованные в текущем финансовом году, направляются на увеличение бюджетных ассигнований дорожного фонда в очередном финансовом году.</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solidFill>
                  <a:prstClr val="black"/>
                </a:solidFill>
                <a:latin typeface="Times New Roman" panose="02020603050405020304" pitchFamily="18" charset="0"/>
                <a:ea typeface="SimSun" panose="02010600030101010101" pitchFamily="2" charset="-122"/>
              </a:rPr>
              <a:t>   </a:t>
            </a:r>
            <a:r>
              <a:rPr lang="ru-RU" sz="1000" dirty="0">
                <a:effectLst/>
                <a:latin typeface="Times New Roman" panose="02020603050405020304" pitchFamily="18" charset="0"/>
                <a:ea typeface="Times New Roman" panose="02020603050405020304" pitchFamily="18" charset="0"/>
              </a:rPr>
              <a:t>Бюджетные ассигнования (далее - средства) дорожного фонда направляются на:</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проектирование, строительство, реконструкцию автомобильных дорог общего пользования местного значения округа (далее - автодороги местного значения), в том числе с твердым покрытием, и искусственных дорожных сооружений (включая разработку документации по планировке территории в целях размещения автомобильных дорог, инженерные изыскания, разработку проектной документации, проведение необходимых государственных экспертиз, выкуп земельных участков и подготовку территории строительства);</a:t>
            </a: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капитальный ремонт, ремонт и содержание автодорог местного значения и искусственных дорожных сооружений, а также на проектирование соответствующих работ и проведение необходимых государственных экспертиз;</a:t>
            </a:r>
            <a:endParaRPr lang="ru-RU" sz="1000" dirty="0">
              <a:latin typeface="Arial" panose="020B0604020202020204" pitchFamily="34" charset="0"/>
              <a:ea typeface="Times New Roman" panose="02020603050405020304" pitchFamily="18" charset="0"/>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ru-RU" sz="1000" dirty="0">
                <a:effectLst/>
                <a:latin typeface="Times New Roman" panose="02020603050405020304" pitchFamily="18" charset="0"/>
                <a:ea typeface="Times New Roman" panose="02020603050405020304" pitchFamily="18" charset="0"/>
              </a:rPr>
              <a:t>обустройство автодорог местного значения в целях повышения безопасности</a:t>
            </a: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дорожного движения;</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проведение работ по технической инвентаризации и паспортизации объектов дорожного хозяйства, оформление права муниципальной собственности округа на объекты дорожного хозяйства и земельные участки, на которых они расположены;</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капитальный ремонт и ремонт дворовых территорий многоквартирных домов и проездов к дворовым территориям многоквартирных домов;</a:t>
            </a:r>
            <a:endParaRPr lang="ru-RU" sz="1000" dirty="0">
              <a:latin typeface="Arial" panose="020B0604020202020204" pitchFamily="34" charset="0"/>
              <a:ea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осуществление иных полномочий в области использования автомобильных дорог общего пользования местного значения и искусственных сооружений на них и осуществление дорожной деятельности в соответствии с законодательством Российской Федерации.</a:t>
            </a:r>
          </a:p>
          <a:p>
            <a:pPr marR="0" lvl="0" algn="just" defTabSz="914400" rtl="0" eaLnBrk="1" fontAlgn="auto" latinLnBrk="0" hangingPunct="1">
              <a:lnSpc>
                <a:spcPct val="100000"/>
              </a:lnSpc>
              <a:spcBef>
                <a:spcPts val="0"/>
              </a:spcBef>
              <a:spcAft>
                <a:spcPts val="0"/>
              </a:spcAft>
              <a:buClrTx/>
              <a:buSzTx/>
              <a:tabLst/>
              <a:defRPr/>
            </a:pPr>
            <a:r>
              <a:rPr lang="ru-RU" sz="1000" dirty="0">
                <a:effectLst/>
                <a:latin typeface="Times New Roman" panose="02020603050405020304" pitchFamily="18" charset="0"/>
                <a:ea typeface="Times New Roman" panose="02020603050405020304" pitchFamily="18" charset="0"/>
              </a:rPr>
              <a:t>    Бюджетные ассигнования дорожного фонда не могут быть использованы на цели, не соответствующие их назначению.</a:t>
            </a:r>
            <a:endParaRPr lang="ru-RU" sz="1000" dirty="0">
              <a:solidFill>
                <a:srgbClr val="000000"/>
              </a:solidFill>
              <a:effectLst/>
              <a:latin typeface="Times New Roman" panose="02020603050405020304" pitchFamily="18" charset="0"/>
              <a:ea typeface="Times New Roman" panose="02020603050405020304" pitchFamily="18" charset="0"/>
            </a:endParaRPr>
          </a:p>
        </p:txBody>
      </p:sp>
      <p:pic>
        <p:nvPicPr>
          <p:cNvPr id="7" name="Рисунок 6">
            <a:extLst>
              <a:ext uri="{FF2B5EF4-FFF2-40B4-BE49-F238E27FC236}">
                <a16:creationId xmlns:a16="http://schemas.microsoft.com/office/drawing/2014/main" id="{4F06732F-FFE3-06AF-7E0A-2EDAFDCE84A6}"/>
              </a:ext>
            </a:extLst>
          </p:cNvPr>
          <p:cNvPicPr>
            <a:picLocks noChangeAspect="1"/>
          </p:cNvPicPr>
          <p:nvPr/>
        </p:nvPicPr>
        <p:blipFill>
          <a:blip r:embed="rId4"/>
          <a:srcRect l="9058" t="11280" r="52603" b="8564"/>
          <a:stretch>
            <a:fillRect/>
          </a:stretch>
        </p:blipFill>
        <p:spPr>
          <a:xfrm>
            <a:off x="4908932" y="115671"/>
            <a:ext cx="1543575" cy="1681307"/>
          </a:xfrm>
          <a:prstGeom prst="rect">
            <a:avLst/>
          </a:prstGeom>
        </p:spPr>
      </p:pic>
      <p:graphicFrame>
        <p:nvGraphicFramePr>
          <p:cNvPr id="8" name="Таблица 7">
            <a:extLst>
              <a:ext uri="{FF2B5EF4-FFF2-40B4-BE49-F238E27FC236}">
                <a16:creationId xmlns:a16="http://schemas.microsoft.com/office/drawing/2014/main" id="{2857028A-7276-2A49-425B-D034523E2DCA}"/>
              </a:ext>
            </a:extLst>
          </p:cNvPr>
          <p:cNvGraphicFramePr>
            <a:graphicFrameLocks noGrp="1"/>
          </p:cNvGraphicFramePr>
          <p:nvPr>
            <p:extLst>
              <p:ext uri="{D42A27DB-BD31-4B8C-83A1-F6EECF244321}">
                <p14:modId xmlns:p14="http://schemas.microsoft.com/office/powerpoint/2010/main" val="3500120436"/>
              </p:ext>
            </p:extLst>
          </p:nvPr>
        </p:nvGraphicFramePr>
        <p:xfrm>
          <a:off x="6550091" y="178284"/>
          <a:ext cx="5026454" cy="518562"/>
        </p:xfrm>
        <a:graphic>
          <a:graphicData uri="http://schemas.openxmlformats.org/drawingml/2006/table">
            <a:tbl>
              <a:tblPr firstRow="1" bandRow="1">
                <a:tableStyleId>{16D9F66E-5EB9-4882-86FB-DCBF35E3C3E4}</a:tableStyleId>
              </a:tblPr>
              <a:tblGrid>
                <a:gridCol w="1644232">
                  <a:extLst>
                    <a:ext uri="{9D8B030D-6E8A-4147-A177-3AD203B41FA5}">
                      <a16:colId xmlns:a16="http://schemas.microsoft.com/office/drawing/2014/main" val="3486547119"/>
                    </a:ext>
                  </a:extLst>
                </a:gridCol>
                <a:gridCol w="1535185">
                  <a:extLst>
                    <a:ext uri="{9D8B030D-6E8A-4147-A177-3AD203B41FA5}">
                      <a16:colId xmlns:a16="http://schemas.microsoft.com/office/drawing/2014/main" val="3041536650"/>
                    </a:ext>
                  </a:extLst>
                </a:gridCol>
                <a:gridCol w="1847037">
                  <a:extLst>
                    <a:ext uri="{9D8B030D-6E8A-4147-A177-3AD203B41FA5}">
                      <a16:colId xmlns:a16="http://schemas.microsoft.com/office/drawing/2014/main" val="225889806"/>
                    </a:ext>
                  </a:extLst>
                </a:gridCol>
              </a:tblGrid>
              <a:tr h="274722">
                <a:tc>
                  <a:txBody>
                    <a:bodyPr/>
                    <a:lstStyle/>
                    <a:p>
                      <a:pPr algn="ctr"/>
                      <a:r>
                        <a:rPr lang="ru-RU" sz="1000" dirty="0">
                          <a:latin typeface="Times New Roman" panose="02020603050405020304" pitchFamily="18" charset="0"/>
                          <a:cs typeface="Times New Roman" panose="02020603050405020304" pitchFamily="18" charset="0"/>
                        </a:rPr>
                        <a:t>2026год (прогноз)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2027год (прогноз) руб.</a:t>
                      </a:r>
                    </a:p>
                  </a:txBody>
                  <a:tcPr/>
                </a:tc>
                <a:tc>
                  <a:txBody>
                    <a:bodyPr/>
                    <a:lstStyle/>
                    <a:p>
                      <a:pPr algn="ctr"/>
                      <a:r>
                        <a:rPr lang="ru-RU" sz="1000" dirty="0">
                          <a:latin typeface="Times New Roman" panose="02020603050405020304" pitchFamily="18" charset="0"/>
                          <a:cs typeface="Times New Roman" panose="02020603050405020304" pitchFamily="18" charset="0"/>
                        </a:rPr>
                        <a:t>2028год (прогноз) руб.</a:t>
                      </a:r>
                    </a:p>
                  </a:txBody>
                  <a:tcPr/>
                </a:tc>
                <a:extLst>
                  <a:ext uri="{0D108BD9-81ED-4DB2-BD59-A6C34878D82A}">
                    <a16:rowId xmlns:a16="http://schemas.microsoft.com/office/drawing/2014/main" val="2548233252"/>
                  </a:ext>
                </a:extLst>
              </a:tr>
              <a:tr h="218113">
                <a:tc>
                  <a:txBody>
                    <a:bodyPr/>
                    <a:lstStyle/>
                    <a:p>
                      <a:pPr algn="ctr"/>
                      <a:r>
                        <a:rPr lang="ru-RU" sz="1000" dirty="0">
                          <a:latin typeface="Times New Roman" panose="02020603050405020304" pitchFamily="18" charset="0"/>
                          <a:cs typeface="Times New Roman" panose="02020603050405020304" pitchFamily="18" charset="0"/>
                        </a:rPr>
                        <a:t>11346930,00</a:t>
                      </a:r>
                    </a:p>
                  </a:txBody>
                  <a:tcPr/>
                </a:tc>
                <a:tc>
                  <a:txBody>
                    <a:bodyPr/>
                    <a:lstStyle/>
                    <a:p>
                      <a:pPr algn="ctr"/>
                      <a:r>
                        <a:rPr lang="ru-RU" sz="1000" dirty="0">
                          <a:latin typeface="Times New Roman" panose="02020603050405020304" pitchFamily="18" charset="0"/>
                          <a:cs typeface="Times New Roman" panose="02020603050405020304" pitchFamily="18" charset="0"/>
                        </a:rPr>
                        <a:t>12349920,00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563474,94</a:t>
                      </a:r>
                    </a:p>
                  </a:txBody>
                  <a:tcPr/>
                </a:tc>
                <a:extLst>
                  <a:ext uri="{0D108BD9-81ED-4DB2-BD59-A6C34878D82A}">
                    <a16:rowId xmlns:a16="http://schemas.microsoft.com/office/drawing/2014/main" val="2116398625"/>
                  </a:ext>
                </a:extLst>
              </a:tr>
            </a:tbl>
          </a:graphicData>
        </a:graphic>
      </p:graphicFrame>
      <p:sp>
        <p:nvSpPr>
          <p:cNvPr id="9" name="TextBox 8">
            <a:extLst>
              <a:ext uri="{FF2B5EF4-FFF2-40B4-BE49-F238E27FC236}">
                <a16:creationId xmlns:a16="http://schemas.microsoft.com/office/drawing/2014/main" id="{9F394660-FB3A-4044-CA15-66BBC95CB70F}"/>
              </a:ext>
            </a:extLst>
          </p:cNvPr>
          <p:cNvSpPr txBox="1"/>
          <p:nvPr/>
        </p:nvSpPr>
        <p:spPr>
          <a:xfrm>
            <a:off x="6853549" y="658205"/>
            <a:ext cx="4443384" cy="276999"/>
          </a:xfrm>
          <a:prstGeom prst="rect">
            <a:avLst/>
          </a:prstGeom>
          <a:noFill/>
        </p:spPr>
        <p:txBody>
          <a:bodyPr wrap="square">
            <a:spAutoFit/>
          </a:bodyPr>
          <a:lstStyle/>
          <a:p>
            <a:pPr algn="ctr">
              <a:spcAft>
                <a:spcPts val="1200"/>
              </a:spcAft>
            </a:pPr>
            <a:r>
              <a:rPr lang="ru-RU" sz="1200" b="1" dirty="0">
                <a:solidFill>
                  <a:schemeClr val="accent1">
                    <a:lumMod val="50000"/>
                  </a:schemeClr>
                </a:solidFill>
                <a:effectLst/>
                <a:latin typeface="Times New Roman" panose="02020603050405020304" pitchFamily="18" charset="0"/>
                <a:ea typeface="Times New Roman" panose="02020603050405020304" pitchFamily="18" charset="0"/>
              </a:rPr>
              <a:t>Резервный фонд Анучинского муниципального округа</a:t>
            </a:r>
            <a:endParaRPr lang="ru-RU" sz="1200" dirty="0">
              <a:solidFill>
                <a:schemeClr val="accent1">
                  <a:lumMod val="50000"/>
                </a:schemeClr>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53D42012-B043-7674-8BAF-6806E5851726}"/>
              </a:ext>
            </a:extLst>
          </p:cNvPr>
          <p:cNvSpPr txBox="1"/>
          <p:nvPr/>
        </p:nvSpPr>
        <p:spPr>
          <a:xfrm>
            <a:off x="6412769" y="935204"/>
            <a:ext cx="5645373" cy="861774"/>
          </a:xfrm>
          <a:prstGeom prst="rect">
            <a:avLst/>
          </a:prstGeom>
          <a:noFill/>
        </p:spPr>
        <p:txBody>
          <a:bodyPr wrap="square">
            <a:spAutoFit/>
          </a:bodyPr>
          <a:lstStyle/>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Резервный фонд представляет собой обособленную часть средств бюджета Анучинского муниципального округа  (далее – местный  бюджет), предназначенную для финансирования непредвиденных расходов, в том числе финансирования мероприятий на проведение аварийно-спасательных и иных мероприятий, связанных с ликвидацией последствий стихийных бедствий и других чрезвычайных ситуаций на территории муниципального образования.</a:t>
            </a:r>
          </a:p>
        </p:txBody>
      </p:sp>
      <p:sp>
        <p:nvSpPr>
          <p:cNvPr id="13" name="TextBox 12">
            <a:extLst>
              <a:ext uri="{FF2B5EF4-FFF2-40B4-BE49-F238E27FC236}">
                <a16:creationId xmlns:a16="http://schemas.microsoft.com/office/drawing/2014/main" id="{8B27F4EA-E655-B77C-FDDB-9F38FAF1FB5E}"/>
              </a:ext>
            </a:extLst>
          </p:cNvPr>
          <p:cNvSpPr txBox="1"/>
          <p:nvPr/>
        </p:nvSpPr>
        <p:spPr>
          <a:xfrm>
            <a:off x="4873665" y="1725571"/>
            <a:ext cx="7185484" cy="5016758"/>
          </a:xfrm>
          <a:prstGeom prst="rect">
            <a:avLst/>
          </a:prstGeom>
          <a:noFill/>
        </p:spPr>
        <p:txBody>
          <a:bodyPr wrap="square">
            <a:spAutoFit/>
          </a:bodyPr>
          <a:lstStyle/>
          <a:p>
            <a:pPr indent="342900" algn="just"/>
            <a:r>
              <a:rPr lang="ru-RU" sz="1000" kern="0" dirty="0">
                <a:latin typeface="Times New Roman" panose="02020603050405020304" pitchFamily="18" charset="0"/>
                <a:ea typeface="NSimSun" panose="02010609030101010101" pitchFamily="49" charset="-122"/>
                <a:cs typeface="Times New Roman" panose="02020603050405020304" pitchFamily="18" charset="0"/>
              </a:rPr>
              <a:t>К непредвиденным расходам относятся расходы, носящие непредвиденный характер, возникновение потребности в которых нельзя предусмотреть заранее в силу обстоятельств объективного характера и которые не могли быть учтены при формировании расходов местного бюджета на соответствующий финансовый год и плановый период и не могут быть отложены на очередной финансовый год, в том числе наличие ситуации, сложившейся в результате непредвиденных обстоятельств, которые повлекли или могут повлечь за собой человеческие жертвы, ущерб здоровью людей, окружающей природной среде, значительные материальные потери и (или) нарушение условий жизнедеятельности людей либо ситуации, повлекшей за собой необходимость проведения незапланированных мероприятий.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Средства резервного фонда расходуются на финансовое обеспечение непредвиденных расходов, связанных с проведением мероприятий: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а) по осуществлению поисковых, аварийно-восстановительных, ремонтных работ на объектах жилищно-коммунального хозяйства, социальной сферы, промышленности, энергетики, транспорта и связи, пострадавших в результате чрезвычайных ситуаций природного и техногенного характера,  на объектах муниципального жилищного фонда;</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б) по развертыванию и содержанию временных пунктов проживания и питания для эвакуированных и пострадавших граждан;</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в) по оказанию разовой материальной помощи лицам, пострадавшим в результате чрезвычайных ситуаций природного и/или техногенного характера;</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г) по обновлению резерва материальных ресурсов для ликвидации чрезвычайных ситуаций на территории муниципального образования;</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д) по использованию в целях гражданской обороны запасов материально-технических, продовольственных, медицинских и иных средств;</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е) по проведению экстренных противоэпидемиологических и противоэпизоотических мероприятий по предупреждению вспышек эпидемий и эпизоотий;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ж) по оказанию гражданам - собственникам жилых помещений, и гражданам, зарегистрированным по месту жительства в данных жилых помещениях: -  материальной помощи в связи с полной утратой жилого помещения; -  разовой материальной помощи при значительном ущербе в результате пожара;</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з)</a:t>
            </a:r>
            <a:r>
              <a:rPr lang="ru-RU" sz="1000" kern="0" dirty="0">
                <a:effectLst/>
                <a:latin typeface="Calibri" panose="020F0502020204030204" pitchFamily="34" charset="0"/>
                <a:ea typeface="Times New Roman" panose="02020603050405020304" pitchFamily="18" charset="0"/>
                <a:cs typeface="Times New Roman" panose="02020603050405020304" pitchFamily="18" charset="0"/>
              </a:rPr>
              <a:t> </a:t>
            </a:r>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на своевременное финансовое обеспечение мероприятий, связанных с профилактикой и устранением последствий распространения, и ликвидация массовых заболеваний и эпидемий с проведением санитарно-противоэпидемических, иммунопрофилактических, карантинных и иных мероприятий;</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a:p>
            <a:pPr indent="342900" algn="just"/>
            <a:r>
              <a:rPr lang="ru-RU" sz="1000" kern="0" dirty="0">
                <a:effectLst/>
                <a:latin typeface="Times New Roman" panose="02020603050405020304" pitchFamily="18" charset="0"/>
                <a:ea typeface="Times New Roman" panose="02020603050405020304" pitchFamily="18" charset="0"/>
                <a:cs typeface="Times New Roman" panose="02020603050405020304" pitchFamily="18" charset="0"/>
              </a:rPr>
              <a:t>и) осуществлением других непредвиденных расходов, не предусмотренных в бюджете округа.</a:t>
            </a:r>
            <a:r>
              <a:rPr lang="ru-RU" sz="1000" dirty="0">
                <a:effectLst/>
                <a:latin typeface="Times New Roman" panose="02020603050405020304" pitchFamily="18" charset="0"/>
                <a:ea typeface="Times New Roman" panose="02020603050405020304" pitchFamily="18" charset="0"/>
              </a:rPr>
              <a:t> </a:t>
            </a:r>
          </a:p>
          <a:p>
            <a:pPr indent="342900" algn="just"/>
            <a:r>
              <a:rPr lang="ru-RU" sz="1000" dirty="0">
                <a:effectLst/>
                <a:latin typeface="Times New Roman" panose="02020603050405020304" pitchFamily="18" charset="0"/>
                <a:ea typeface="Times New Roman" panose="02020603050405020304" pitchFamily="18" charset="0"/>
              </a:rPr>
              <a:t>Размер резервного фонда устанавливается решением Думы Анучинского муниципального округа о бюджете на очередной финансовый год и на плановый период и не может превышать 3 процентов утверждённого вышеуказанным решением общего объёма расходов.</a:t>
            </a:r>
            <a:endParaRPr lang="ru-RU" sz="1000" kern="100" dirty="0">
              <a:effectLst/>
              <a:latin typeface="Times New Roman" panose="02020603050405020304" pitchFamily="18" charset="0"/>
              <a:ea typeface="NSimSun" panose="02010609030101010101" pitchFamily="49" charset="-122"/>
              <a:cs typeface="Mangal" panose="02040503050203030202" pitchFamily="18" charset="0"/>
            </a:endParaRPr>
          </a:p>
        </p:txBody>
      </p:sp>
    </p:spTree>
    <p:extLst>
      <p:ext uri="{BB962C8B-B14F-4D97-AF65-F5344CB8AC3E}">
        <p14:creationId xmlns:p14="http://schemas.microsoft.com/office/powerpoint/2010/main" val="14278912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916C05B-A428-A131-5896-19BFA906653B}"/>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D74155DE-4ECA-6F0D-4ED5-A2DEB2141DB4}"/>
              </a:ext>
            </a:extLst>
          </p:cNvPr>
          <p:cNvSpPr txBox="1"/>
          <p:nvPr/>
        </p:nvSpPr>
        <p:spPr>
          <a:xfrm>
            <a:off x="2353176" y="67771"/>
            <a:ext cx="7728358" cy="307777"/>
          </a:xfrm>
          <a:prstGeom prst="rect">
            <a:avLst/>
          </a:prstGeom>
          <a:noFill/>
        </p:spPr>
        <p:txBody>
          <a:bodyPr wrap="square">
            <a:spAutoFit/>
          </a:bodyPr>
          <a:lstStyle/>
          <a:p>
            <a:pPr algn="just"/>
            <a:r>
              <a:rPr lang="ru-RU" sz="1200" b="1" dirty="0">
                <a:solidFill>
                  <a:srgbClr val="6600FF"/>
                </a:solidFill>
                <a:latin typeface="Times New Roman" panose="02020603050405020304" pitchFamily="18" charset="0"/>
                <a:cs typeface="Times New Roman" panose="02020603050405020304" pitchFamily="18" charset="0"/>
              </a:rPr>
              <a:t>Объем бюджетных ассигнований на исполнение публичных нормативных обязательств (руб.)</a:t>
            </a:r>
            <a:r>
              <a:rPr lang="ru-RU" sz="1400" b="1" dirty="0">
                <a:solidFill>
                  <a:schemeClr val="accent6">
                    <a:lumMod val="50000"/>
                  </a:schemeClr>
                </a:solidFill>
                <a:latin typeface="Times New Roman" panose="02020603050405020304" pitchFamily="18" charset="0"/>
                <a:cs typeface="Times New Roman" panose="02020603050405020304" pitchFamily="18" charset="0"/>
              </a:rPr>
              <a:t>	</a:t>
            </a:r>
          </a:p>
        </p:txBody>
      </p:sp>
      <p:sp>
        <p:nvSpPr>
          <p:cNvPr id="4" name="TextBox 3">
            <a:extLst>
              <a:ext uri="{FF2B5EF4-FFF2-40B4-BE49-F238E27FC236}">
                <a16:creationId xmlns:a16="http://schemas.microsoft.com/office/drawing/2014/main" id="{1FF26B5C-E2D8-71C9-2DC8-6C426AC49AAD}"/>
              </a:ext>
            </a:extLst>
          </p:cNvPr>
          <p:cNvSpPr txBox="1"/>
          <p:nvPr/>
        </p:nvSpPr>
        <p:spPr>
          <a:xfrm>
            <a:off x="492810" y="392326"/>
            <a:ext cx="11206380" cy="430887"/>
          </a:xfrm>
          <a:prstGeom prst="rect">
            <a:avLst/>
          </a:prstGeom>
          <a:noFill/>
        </p:spPr>
        <p:txBody>
          <a:bodyPr wrap="square">
            <a:spAutoFit/>
          </a:bodyPr>
          <a:lstStyle/>
          <a:p>
            <a:pPr indent="342900" algn="just"/>
            <a:r>
              <a:rPr lang="ru-RU" sz="1100" b="1" kern="0" dirty="0">
                <a:effectLst/>
                <a:latin typeface="Times New Roman" panose="02020603050405020304" pitchFamily="18" charset="0"/>
                <a:ea typeface="Times New Roman" panose="02020603050405020304" pitchFamily="18" charset="0"/>
                <a:cs typeface="Times New Roman" panose="02020603050405020304" pitchFamily="18" charset="0"/>
              </a:rPr>
              <a:t>Публичные обязательства – </a:t>
            </a:r>
            <a:r>
              <a:rPr lang="ru-RU" sz="1100" kern="0" dirty="0">
                <a:effectLst/>
                <a:latin typeface="Times New Roman" panose="02020603050405020304" pitchFamily="18" charset="0"/>
                <a:ea typeface="Times New Roman" panose="02020603050405020304" pitchFamily="18" charset="0"/>
                <a:cs typeface="Times New Roman" panose="02020603050405020304" pitchFamily="18" charset="0"/>
              </a:rPr>
              <a:t>обязательства публично – правового образования, вытекающие из нормативных актов (законов, постановлений, распоряжений и др.), перед населением, организациями, другими публично-правовыми образованиями.</a:t>
            </a:r>
            <a:endParaRPr lang="ru-RU" sz="1100" b="1" kern="100" dirty="0">
              <a:effectLst/>
              <a:latin typeface="Times New Roman" panose="02020603050405020304" pitchFamily="18" charset="0"/>
              <a:ea typeface="NSimSun" panose="02010609030101010101" pitchFamily="49" charset="-122"/>
              <a:cs typeface="Mangal" panose="02040503050203030202" pitchFamily="18" charset="0"/>
            </a:endParaRPr>
          </a:p>
        </p:txBody>
      </p:sp>
      <p:pic>
        <p:nvPicPr>
          <p:cNvPr id="5" name="Рисунок 4">
            <a:extLst>
              <a:ext uri="{FF2B5EF4-FFF2-40B4-BE49-F238E27FC236}">
                <a16:creationId xmlns:a16="http://schemas.microsoft.com/office/drawing/2014/main" id="{950E88D2-7EDD-5E60-5148-FB4D9F81FD74}"/>
              </a:ext>
            </a:extLst>
          </p:cNvPr>
          <p:cNvPicPr>
            <a:picLocks noChangeAspect="1"/>
          </p:cNvPicPr>
          <p:nvPr/>
        </p:nvPicPr>
        <p:blipFill>
          <a:blip r:embed="rId3"/>
          <a:stretch>
            <a:fillRect/>
          </a:stretch>
        </p:blipFill>
        <p:spPr>
          <a:xfrm>
            <a:off x="385894" y="1009825"/>
            <a:ext cx="2759977" cy="1096170"/>
          </a:xfrm>
          <a:prstGeom prst="rect">
            <a:avLst/>
          </a:prstGeom>
        </p:spPr>
      </p:pic>
      <p:graphicFrame>
        <p:nvGraphicFramePr>
          <p:cNvPr id="6" name="Таблица 5">
            <a:extLst>
              <a:ext uri="{FF2B5EF4-FFF2-40B4-BE49-F238E27FC236}">
                <a16:creationId xmlns:a16="http://schemas.microsoft.com/office/drawing/2014/main" id="{0152C815-0C61-D1A3-62B8-2E8F813D44D6}"/>
              </a:ext>
            </a:extLst>
          </p:cNvPr>
          <p:cNvGraphicFramePr>
            <a:graphicFrameLocks noGrp="1"/>
          </p:cNvGraphicFramePr>
          <p:nvPr>
            <p:extLst>
              <p:ext uri="{D42A27DB-BD31-4B8C-83A1-F6EECF244321}">
                <p14:modId xmlns:p14="http://schemas.microsoft.com/office/powerpoint/2010/main" val="4067238783"/>
              </p:ext>
            </p:extLst>
          </p:nvPr>
        </p:nvGraphicFramePr>
        <p:xfrm>
          <a:off x="3314481" y="1009825"/>
          <a:ext cx="8384709" cy="1121512"/>
        </p:xfrm>
        <a:graphic>
          <a:graphicData uri="http://schemas.openxmlformats.org/drawingml/2006/table">
            <a:tbl>
              <a:tblPr>
                <a:tableStyleId>{8A107856-5554-42FB-B03E-39F5DBC370BA}</a:tableStyleId>
              </a:tblPr>
              <a:tblGrid>
                <a:gridCol w="3594329">
                  <a:extLst>
                    <a:ext uri="{9D8B030D-6E8A-4147-A177-3AD203B41FA5}">
                      <a16:colId xmlns:a16="http://schemas.microsoft.com/office/drawing/2014/main" val="3454736214"/>
                    </a:ext>
                  </a:extLst>
                </a:gridCol>
                <a:gridCol w="1511677">
                  <a:extLst>
                    <a:ext uri="{9D8B030D-6E8A-4147-A177-3AD203B41FA5}">
                      <a16:colId xmlns:a16="http://schemas.microsoft.com/office/drawing/2014/main" val="4123752852"/>
                    </a:ext>
                  </a:extLst>
                </a:gridCol>
                <a:gridCol w="1797669">
                  <a:extLst>
                    <a:ext uri="{9D8B030D-6E8A-4147-A177-3AD203B41FA5}">
                      <a16:colId xmlns:a16="http://schemas.microsoft.com/office/drawing/2014/main" val="2304064033"/>
                    </a:ext>
                  </a:extLst>
                </a:gridCol>
                <a:gridCol w="1481034">
                  <a:extLst>
                    <a:ext uri="{9D8B030D-6E8A-4147-A177-3AD203B41FA5}">
                      <a16:colId xmlns:a16="http://schemas.microsoft.com/office/drawing/2014/main" val="4214635079"/>
                    </a:ext>
                  </a:extLst>
                </a:gridCol>
              </a:tblGrid>
              <a:tr h="238125">
                <a:tc rowSpan="2">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Наименование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gridSpan="3">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Сумма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923757"/>
                  </a:ext>
                </a:extLst>
              </a:tr>
              <a:tr h="232104">
                <a:tc vMerge="1">
                  <a:txBody>
                    <a:bodyPr/>
                    <a:lstStyle/>
                    <a:p>
                      <a:endParaRPr lang="ru-RU"/>
                    </a:p>
                  </a:txBody>
                  <a:tcP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2026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2026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2027год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64431379"/>
                  </a:ext>
                </a:extLst>
              </a:tr>
              <a:tr h="184558">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85669308"/>
                  </a:ext>
                </a:extLst>
              </a:tr>
              <a:tr h="441383">
                <a:tc>
                  <a:txBody>
                    <a:bodyPr/>
                    <a:lstStyle/>
                    <a:p>
                      <a:pPr algn="ctr" fontAlgn="t"/>
                      <a:r>
                        <a:rPr lang="ru-RU" sz="1000" b="0" u="none" strike="noStrike" dirty="0">
                          <a:effectLst/>
                          <a:latin typeface="Times New Roman" panose="02020603050405020304" pitchFamily="18" charset="0"/>
                          <a:cs typeface="Times New Roman" panose="02020603050405020304" pitchFamily="18" charset="0"/>
                        </a:rPr>
                        <a:t>Компенсация части родительской платы за содержание ребенка в муниципальных образовательных учреждениях</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endParaRPr lang="ru-RU" sz="1000" b="0" i="0" u="none" strike="noStrike" dirty="0">
                        <a:effectLst/>
                        <a:latin typeface="Times New Roman" panose="02020603050405020304" pitchFamily="18" charset="0"/>
                      </a:endParaRPr>
                    </a:p>
                    <a:p>
                      <a:pPr algn="ctr" fontAlgn="b"/>
                      <a:r>
                        <a:rPr lang="ru-RU" sz="1000" b="0" i="0" u="none" strike="noStrike" dirty="0">
                          <a:effectLst/>
                          <a:latin typeface="Times New Roman" panose="02020603050405020304" pitchFamily="18" charset="0"/>
                        </a:rPr>
                        <a:t>14 889 212,00	</a:t>
                      </a:r>
                    </a:p>
                    <a:p>
                      <a:pPr algn="ctr" fontAlgn="b"/>
                      <a:endParaRPr lang="ru-RU" sz="1000" b="0" i="0" u="none" strike="noStrike" dirty="0">
                        <a:effectLst/>
                        <a:latin typeface="Times New Roman" panose="02020603050405020304" pitchFamily="18" charset="0"/>
                      </a:endParaRPr>
                    </a:p>
                  </a:txBody>
                  <a:tcPr marL="9525" marR="9525" marT="9525" marB="0"/>
                </a:tc>
                <a:tc>
                  <a:txBody>
                    <a:bodyPr/>
                    <a:lstStyle/>
                    <a:p>
                      <a:pPr algn="ctr" fontAlgn="b"/>
                      <a:endParaRPr lang="ru-RU" sz="1000" b="0" i="0" u="none" strike="noStrike" dirty="0">
                        <a:effectLst/>
                        <a:latin typeface="Times New Roman" panose="02020603050405020304" pitchFamily="18" charset="0"/>
                      </a:endParaRPr>
                    </a:p>
                    <a:p>
                      <a:pPr algn="ctr" fontAlgn="b"/>
                      <a:r>
                        <a:rPr lang="ru-RU" sz="1000" b="0" i="0" u="none" strike="noStrike" dirty="0">
                          <a:effectLst/>
                          <a:latin typeface="Times New Roman" panose="02020603050405020304" pitchFamily="18" charset="0"/>
                        </a:rPr>
                        <a:t>16 376 729,00</a:t>
                      </a:r>
                    </a:p>
                    <a:p>
                      <a:pPr algn="ctr" fontAlgn="b"/>
                      <a:endParaRPr lang="ru-RU" sz="1000" b="0" i="0" u="none" strike="noStrike" dirty="0">
                        <a:effectLst/>
                        <a:latin typeface="Times New Roman" panose="02020603050405020304" pitchFamily="18" charset="0"/>
                      </a:endParaRPr>
                    </a:p>
                  </a:txBody>
                  <a:tcPr marL="9525" marR="9525" marT="9525" marB="0"/>
                </a:tc>
                <a:tc>
                  <a:txBody>
                    <a:bodyPr/>
                    <a:lstStyle/>
                    <a:p>
                      <a:pPr algn="ctr" fontAlgn="b"/>
                      <a:endParaRPr lang="ru-RU" sz="1000" b="0" i="0" u="none" strike="noStrike" dirty="0">
                        <a:effectLst/>
                        <a:latin typeface="Times New Roman" panose="02020603050405020304" pitchFamily="18" charset="0"/>
                      </a:endParaRPr>
                    </a:p>
                    <a:p>
                      <a:pPr algn="ctr" fontAlgn="b"/>
                      <a:r>
                        <a:rPr lang="ru-RU" sz="1000" b="0" i="0" u="none" strike="noStrike" dirty="0">
                          <a:effectLst/>
                          <a:latin typeface="Times New Roman" panose="02020603050405020304" pitchFamily="18" charset="0"/>
                        </a:rPr>
                        <a:t>17029272,00</a:t>
                      </a:r>
                    </a:p>
                    <a:p>
                      <a:pPr algn="ctr" fontAlgn="b"/>
                      <a:endParaRPr lang="ru-RU" sz="1000" b="0" i="0" u="none" strike="noStrike" dirty="0">
                        <a:effectLst/>
                        <a:latin typeface="Times New Roman" panose="02020603050405020304" pitchFamily="18" charset="0"/>
                      </a:endParaRPr>
                    </a:p>
                  </a:txBody>
                  <a:tcPr marL="9525" marR="9525" marT="9525" marB="0"/>
                </a:tc>
                <a:extLst>
                  <a:ext uri="{0D108BD9-81ED-4DB2-BD59-A6C34878D82A}">
                    <a16:rowId xmlns:a16="http://schemas.microsoft.com/office/drawing/2014/main" val="1001235637"/>
                  </a:ext>
                </a:extLst>
              </a:tr>
            </a:tbl>
          </a:graphicData>
        </a:graphic>
      </p:graphicFrame>
      <p:graphicFrame>
        <p:nvGraphicFramePr>
          <p:cNvPr id="7" name="Таблица 6">
            <a:extLst>
              <a:ext uri="{FF2B5EF4-FFF2-40B4-BE49-F238E27FC236}">
                <a16:creationId xmlns:a16="http://schemas.microsoft.com/office/drawing/2014/main" id="{37D9F19F-9A24-F541-2A10-2965C27DE7D6}"/>
              </a:ext>
            </a:extLst>
          </p:cNvPr>
          <p:cNvGraphicFramePr>
            <a:graphicFrameLocks noGrp="1"/>
          </p:cNvGraphicFramePr>
          <p:nvPr>
            <p:extLst>
              <p:ext uri="{D42A27DB-BD31-4B8C-83A1-F6EECF244321}">
                <p14:modId xmlns:p14="http://schemas.microsoft.com/office/powerpoint/2010/main" val="1126906965"/>
              </p:ext>
            </p:extLst>
          </p:nvPr>
        </p:nvGraphicFramePr>
        <p:xfrm>
          <a:off x="385893" y="2389694"/>
          <a:ext cx="9278224" cy="1241892"/>
        </p:xfrm>
        <a:graphic>
          <a:graphicData uri="http://schemas.openxmlformats.org/drawingml/2006/table">
            <a:tbl>
              <a:tblPr>
                <a:tableStyleId>{8A107856-5554-42FB-B03E-39F5DBC370BA}</a:tableStyleId>
              </a:tblPr>
              <a:tblGrid>
                <a:gridCol w="3580413">
                  <a:extLst>
                    <a:ext uri="{9D8B030D-6E8A-4147-A177-3AD203B41FA5}">
                      <a16:colId xmlns:a16="http://schemas.microsoft.com/office/drawing/2014/main" val="3454736214"/>
                    </a:ext>
                  </a:extLst>
                </a:gridCol>
                <a:gridCol w="1854639">
                  <a:extLst>
                    <a:ext uri="{9D8B030D-6E8A-4147-A177-3AD203B41FA5}">
                      <a16:colId xmlns:a16="http://schemas.microsoft.com/office/drawing/2014/main" val="4123752852"/>
                    </a:ext>
                  </a:extLst>
                </a:gridCol>
                <a:gridCol w="1992054">
                  <a:extLst>
                    <a:ext uri="{9D8B030D-6E8A-4147-A177-3AD203B41FA5}">
                      <a16:colId xmlns:a16="http://schemas.microsoft.com/office/drawing/2014/main" val="2304064033"/>
                    </a:ext>
                  </a:extLst>
                </a:gridCol>
                <a:gridCol w="1851118">
                  <a:extLst>
                    <a:ext uri="{9D8B030D-6E8A-4147-A177-3AD203B41FA5}">
                      <a16:colId xmlns:a16="http://schemas.microsoft.com/office/drawing/2014/main" val="4214635079"/>
                    </a:ext>
                  </a:extLst>
                </a:gridCol>
              </a:tblGrid>
              <a:tr h="138787">
                <a:tc rowSpan="2">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Наименование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gridSpan="3">
                  <a:txBody>
                    <a:bodyPr/>
                    <a:lstStyle/>
                    <a:p>
                      <a:pPr algn="ctr" fontAlgn="ctr"/>
                      <a:r>
                        <a:rPr lang="ru-RU" sz="1000" b="1" u="none" strike="noStrike" dirty="0">
                          <a:effectLst/>
                        </a:rPr>
                        <a:t>Сумма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923757"/>
                  </a:ext>
                </a:extLst>
              </a:tr>
              <a:tr h="138787">
                <a:tc vMerge="1">
                  <a:txBody>
                    <a:bodyPr/>
                    <a:lstStyle/>
                    <a:p>
                      <a:endParaRPr lang="ru-RU"/>
                    </a:p>
                  </a:txBody>
                  <a:tcP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2026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2027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2028год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64431379"/>
                  </a:ext>
                </a:extLst>
              </a:tr>
              <a:tr h="138787">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1</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2</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3</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0" u="none" strike="noStrike" dirty="0">
                          <a:effectLst/>
                          <a:latin typeface="Times New Roman" panose="02020603050405020304" pitchFamily="18" charset="0"/>
                          <a:cs typeface="Times New Roman" panose="02020603050405020304" pitchFamily="18" charset="0"/>
                        </a:rPr>
                        <a:t>4</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85669308"/>
                  </a:ext>
                </a:extLst>
              </a:tr>
              <a:tr h="756117">
                <a:tc>
                  <a:txBody>
                    <a:bodyPr/>
                    <a:lstStyle/>
                    <a:p>
                      <a:pPr algn="ctr" fontAlgn="b"/>
                      <a:r>
                        <a:rPr lang="ru-RU" sz="1000" b="0" u="none" strike="noStrike" dirty="0">
                          <a:effectLst/>
                          <a:latin typeface="Times New Roman" panose="02020603050405020304" pitchFamily="18" charset="0"/>
                          <a:cs typeface="Times New Roman" panose="02020603050405020304" pitchFamily="18" charset="0"/>
                        </a:rPr>
                        <a:t>социальная поддержка детей, оставшихся без попечения родителей, и лиц, принявших на воспитание в семью детей, оставшихся без попечения родителей</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rPr>
                        <a:t>21929382,91	</a:t>
                      </a:r>
                    </a:p>
                    <a:p>
                      <a:pPr algn="ctr" fontAlgn="b"/>
                      <a:endParaRPr lang="ru-RU" sz="1000" b="0" i="0" u="none" strike="noStrike" dirty="0">
                        <a:effectLst/>
                        <a:latin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rPr>
                        <a:t>21217306,00</a:t>
                      </a:r>
                    </a:p>
                    <a:p>
                      <a:pPr algn="ctr" fontAlgn="b"/>
                      <a:endParaRPr lang="ru-RU" sz="1000" b="0" i="0" u="none" strike="noStrike" dirty="0">
                        <a:effectLst/>
                        <a:latin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rPr>
                        <a:t>17953590,55</a:t>
                      </a:r>
                    </a:p>
                    <a:p>
                      <a:pPr algn="ctr" fontAlgn="b"/>
                      <a:endParaRPr lang="ru-RU" sz="1000" b="0" i="0" u="none" strike="noStrike" dirty="0">
                        <a:effectLst/>
                        <a:latin typeface="Times New Roman" panose="02020603050405020304" pitchFamily="18" charset="0"/>
                      </a:endParaRPr>
                    </a:p>
                  </a:txBody>
                  <a:tcPr marL="9525" marR="9525" marT="9525" marB="0"/>
                </a:tc>
                <a:extLst>
                  <a:ext uri="{0D108BD9-81ED-4DB2-BD59-A6C34878D82A}">
                    <a16:rowId xmlns:a16="http://schemas.microsoft.com/office/drawing/2014/main" val="2067783961"/>
                  </a:ext>
                </a:extLst>
              </a:tr>
            </a:tbl>
          </a:graphicData>
        </a:graphic>
      </p:graphicFrame>
      <p:pic>
        <p:nvPicPr>
          <p:cNvPr id="8" name="Рисунок 7">
            <a:extLst>
              <a:ext uri="{FF2B5EF4-FFF2-40B4-BE49-F238E27FC236}">
                <a16:creationId xmlns:a16="http://schemas.microsoft.com/office/drawing/2014/main" id="{B50658C8-1F79-5571-D450-2CD4551D0304}"/>
              </a:ext>
            </a:extLst>
          </p:cNvPr>
          <p:cNvPicPr>
            <a:picLocks noChangeAspect="1"/>
          </p:cNvPicPr>
          <p:nvPr/>
        </p:nvPicPr>
        <p:blipFill>
          <a:blip r:embed="rId4"/>
          <a:stretch>
            <a:fillRect/>
          </a:stretch>
        </p:blipFill>
        <p:spPr>
          <a:xfrm>
            <a:off x="9836834" y="2389694"/>
            <a:ext cx="1862356" cy="1241892"/>
          </a:xfrm>
          <a:prstGeom prst="rect">
            <a:avLst/>
          </a:prstGeom>
        </p:spPr>
      </p:pic>
      <p:graphicFrame>
        <p:nvGraphicFramePr>
          <p:cNvPr id="9" name="Таблица 8">
            <a:extLst>
              <a:ext uri="{FF2B5EF4-FFF2-40B4-BE49-F238E27FC236}">
                <a16:creationId xmlns:a16="http://schemas.microsoft.com/office/drawing/2014/main" id="{0E7AE6C7-09F2-EE27-AAB7-0041E75EE47C}"/>
              </a:ext>
            </a:extLst>
          </p:cNvPr>
          <p:cNvGraphicFramePr>
            <a:graphicFrameLocks noGrp="1"/>
          </p:cNvGraphicFramePr>
          <p:nvPr>
            <p:extLst>
              <p:ext uri="{D42A27DB-BD31-4B8C-83A1-F6EECF244321}">
                <p14:modId xmlns:p14="http://schemas.microsoft.com/office/powerpoint/2010/main" val="587748627"/>
              </p:ext>
            </p:extLst>
          </p:nvPr>
        </p:nvGraphicFramePr>
        <p:xfrm>
          <a:off x="2353176" y="4426643"/>
          <a:ext cx="7197753" cy="936954"/>
        </p:xfrm>
        <a:graphic>
          <a:graphicData uri="http://schemas.openxmlformats.org/drawingml/2006/table">
            <a:tbl>
              <a:tblPr>
                <a:tableStyleId>{8A107856-5554-42FB-B03E-39F5DBC370BA}</a:tableStyleId>
              </a:tblPr>
              <a:tblGrid>
                <a:gridCol w="2858958">
                  <a:extLst>
                    <a:ext uri="{9D8B030D-6E8A-4147-A177-3AD203B41FA5}">
                      <a16:colId xmlns:a16="http://schemas.microsoft.com/office/drawing/2014/main" val="3454736214"/>
                    </a:ext>
                  </a:extLst>
                </a:gridCol>
                <a:gridCol w="1379903">
                  <a:extLst>
                    <a:ext uri="{9D8B030D-6E8A-4147-A177-3AD203B41FA5}">
                      <a16:colId xmlns:a16="http://schemas.microsoft.com/office/drawing/2014/main" val="4123752852"/>
                    </a:ext>
                  </a:extLst>
                </a:gridCol>
                <a:gridCol w="1512693">
                  <a:extLst>
                    <a:ext uri="{9D8B030D-6E8A-4147-A177-3AD203B41FA5}">
                      <a16:colId xmlns:a16="http://schemas.microsoft.com/office/drawing/2014/main" val="2304064033"/>
                    </a:ext>
                  </a:extLst>
                </a:gridCol>
                <a:gridCol w="1446199">
                  <a:extLst>
                    <a:ext uri="{9D8B030D-6E8A-4147-A177-3AD203B41FA5}">
                      <a16:colId xmlns:a16="http://schemas.microsoft.com/office/drawing/2014/main" val="4214635079"/>
                    </a:ext>
                  </a:extLst>
                </a:gridCol>
              </a:tblGrid>
              <a:tr h="238125">
                <a:tc rowSpan="2">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Наименование </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gridSpan="3">
                  <a:txBody>
                    <a:bodyPr/>
                    <a:lstStyle/>
                    <a:p>
                      <a:pPr algn="ctr" fontAlgn="ctr"/>
                      <a:r>
                        <a:rPr lang="ru-RU" sz="1100" b="1" u="none" strike="noStrike" dirty="0">
                          <a:effectLst/>
                          <a:latin typeface="Times New Roman" panose="02020603050405020304" pitchFamily="18" charset="0"/>
                          <a:cs typeface="Times New Roman" panose="02020603050405020304" pitchFamily="18" charset="0"/>
                        </a:rPr>
                        <a:t>Сумма</a:t>
                      </a:r>
                      <a:r>
                        <a:rPr lang="ru-RU" sz="1100" b="1" u="none" strike="noStrike" dirty="0">
                          <a:effectLst/>
                        </a:rPr>
                        <a:t>  </a:t>
                      </a:r>
                      <a:endParaRPr lang="ru-RU" sz="11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1100" b="0" i="0" u="none" strike="noStrike" dirty="0">
                        <a:effectLst/>
                        <a:latin typeface="Times New Roman" panose="02020603050405020304"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923757"/>
                  </a:ext>
                </a:extLst>
              </a:tr>
              <a:tr h="232104">
                <a:tc vMerge="1">
                  <a:txBody>
                    <a:bodyPr/>
                    <a:lstStyle/>
                    <a:p>
                      <a:endParaRPr lang="ru-RU"/>
                    </a:p>
                  </a:txBody>
                  <a:tcP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2026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2027 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2028год (прогноз)</a:t>
                      </a:r>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64431379"/>
                  </a:ext>
                </a:extLst>
              </a:tr>
              <a:tr h="312691">
                <a:tc>
                  <a:txBody>
                    <a:bodyPr/>
                    <a:lstStyle/>
                    <a:p>
                      <a:pPr algn="ctr" fontAlgn="b"/>
                      <a:r>
                        <a:rPr lang="ru-RU" sz="1000" b="1" u="none" strike="noStrike" dirty="0">
                          <a:effectLst/>
                          <a:latin typeface="Times New Roman" panose="02020603050405020304" pitchFamily="18" charset="0"/>
                          <a:cs typeface="Times New Roman" panose="02020603050405020304" pitchFamily="18" charset="0"/>
                        </a:rPr>
                        <a:t>ИТОГО</a:t>
                      </a:r>
                      <a:endParaRPr lang="ru-RU" sz="1000" b="1" i="1" u="none" strike="noStrike" dirty="0">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endParaRPr lang="ru-RU" sz="1000" b="1" i="0" u="none" strike="noStrike" dirty="0">
                        <a:solidFill>
                          <a:schemeClr val="tx1">
                            <a:lumMod val="95000"/>
                            <a:lumOff val="5000"/>
                          </a:schemeClr>
                        </a:solidFill>
                        <a:effectLst/>
                        <a:latin typeface="Times New Roman" panose="02020603050405020304" pitchFamily="18" charset="0"/>
                      </a:endParaRPr>
                    </a:p>
                    <a:p>
                      <a:pPr algn="ctr" fontAlgn="b"/>
                      <a:r>
                        <a:rPr lang="ru-RU" sz="1000" b="1" i="0" u="none" strike="noStrike" dirty="0">
                          <a:solidFill>
                            <a:schemeClr val="tx1">
                              <a:lumMod val="95000"/>
                              <a:lumOff val="5000"/>
                            </a:schemeClr>
                          </a:solidFill>
                          <a:effectLst/>
                          <a:latin typeface="Times New Roman" panose="02020603050405020304" pitchFamily="18" charset="0"/>
                        </a:rPr>
                        <a:t>36 818 594,91	</a:t>
                      </a:r>
                    </a:p>
                    <a:p>
                      <a:pPr algn="ctr" fontAlgn="b"/>
                      <a:endParaRPr lang="ru-RU" sz="1000" b="1" i="0" u="none" strike="noStrike" dirty="0">
                        <a:solidFill>
                          <a:schemeClr val="tx1">
                            <a:lumMod val="95000"/>
                            <a:lumOff val="5000"/>
                          </a:schemeClr>
                        </a:solidFill>
                        <a:effectLst/>
                        <a:latin typeface="Times New Roman" panose="02020603050405020304" pitchFamily="18" charset="0"/>
                      </a:endParaRPr>
                    </a:p>
                  </a:txBody>
                  <a:tcPr marL="9525" marR="9525" marT="9525" marB="0"/>
                </a:tc>
                <a:tc>
                  <a:txBody>
                    <a:bodyPr/>
                    <a:lstStyle/>
                    <a:p>
                      <a:pPr algn="ctr" fontAlgn="b"/>
                      <a:endParaRPr lang="ru-RU" sz="1000" b="1" i="0" u="none" strike="noStrike" dirty="0">
                        <a:solidFill>
                          <a:schemeClr val="tx1">
                            <a:lumMod val="95000"/>
                            <a:lumOff val="5000"/>
                          </a:schemeClr>
                        </a:solidFill>
                        <a:effectLst/>
                        <a:latin typeface="Times New Roman" panose="02020603050405020304" pitchFamily="18" charset="0"/>
                      </a:endParaRPr>
                    </a:p>
                    <a:p>
                      <a:pPr algn="ctr" fontAlgn="b"/>
                      <a:r>
                        <a:rPr lang="ru-RU" sz="1000" b="1" i="0" u="none" strike="noStrike" dirty="0">
                          <a:solidFill>
                            <a:schemeClr val="tx1">
                              <a:lumMod val="95000"/>
                              <a:lumOff val="5000"/>
                            </a:schemeClr>
                          </a:solidFill>
                          <a:effectLst/>
                          <a:latin typeface="Times New Roman" panose="02020603050405020304" pitchFamily="18" charset="0"/>
                        </a:rPr>
                        <a:t>37 594 035,00</a:t>
                      </a:r>
                    </a:p>
                    <a:p>
                      <a:pPr algn="ctr" fontAlgn="b"/>
                      <a:endParaRPr lang="ru-RU" sz="1000" b="1" i="0" u="none" strike="noStrike" dirty="0">
                        <a:solidFill>
                          <a:schemeClr val="tx1">
                            <a:lumMod val="95000"/>
                            <a:lumOff val="5000"/>
                          </a:schemeClr>
                        </a:solidFill>
                        <a:effectLst/>
                        <a:latin typeface="Times New Roman" panose="02020603050405020304" pitchFamily="18" charset="0"/>
                      </a:endParaRPr>
                    </a:p>
                  </a:txBody>
                  <a:tcPr marL="9525" marR="9525" marT="9525" marB="0"/>
                </a:tc>
                <a:tc>
                  <a:txBody>
                    <a:bodyPr/>
                    <a:lstStyle/>
                    <a:p>
                      <a:pPr algn="ctr" fontAlgn="b"/>
                      <a:endParaRPr lang="ru-RU" sz="1000" b="1" i="0" u="none" strike="noStrike" dirty="0">
                        <a:solidFill>
                          <a:schemeClr val="tx1">
                            <a:lumMod val="95000"/>
                            <a:lumOff val="5000"/>
                          </a:schemeClr>
                        </a:solidFill>
                        <a:effectLst/>
                        <a:latin typeface="Times New Roman" panose="02020603050405020304" pitchFamily="18" charset="0"/>
                      </a:endParaRPr>
                    </a:p>
                    <a:p>
                      <a:pPr algn="ctr" fontAlgn="b"/>
                      <a:r>
                        <a:rPr lang="ru-RU" sz="1000" b="1" i="0" u="none" strike="noStrike" dirty="0">
                          <a:solidFill>
                            <a:schemeClr val="tx1">
                              <a:lumMod val="95000"/>
                              <a:lumOff val="5000"/>
                            </a:schemeClr>
                          </a:solidFill>
                          <a:effectLst/>
                          <a:latin typeface="Times New Roman" panose="02020603050405020304" pitchFamily="18" charset="0"/>
                        </a:rPr>
                        <a:t>34 982 862,55</a:t>
                      </a:r>
                    </a:p>
                    <a:p>
                      <a:pPr algn="ctr" fontAlgn="b"/>
                      <a:endParaRPr lang="ru-RU" sz="1000" b="1" i="0" u="none" strike="noStrike" dirty="0">
                        <a:solidFill>
                          <a:schemeClr val="tx1">
                            <a:lumMod val="95000"/>
                            <a:lumOff val="5000"/>
                          </a:schemeClr>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val="2794552814"/>
                  </a:ext>
                </a:extLst>
              </a:tr>
            </a:tbl>
          </a:graphicData>
        </a:graphic>
      </p:graphicFrame>
    </p:spTree>
    <p:extLst>
      <p:ext uri="{BB962C8B-B14F-4D97-AF65-F5344CB8AC3E}">
        <p14:creationId xmlns:p14="http://schemas.microsoft.com/office/powerpoint/2010/main" val="2408747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E90CCC0-8B19-F8ED-E673-BB0384841C42}"/>
              </a:ext>
            </a:extLst>
          </p:cNvPr>
          <p:cNvPicPr>
            <a:picLocks noChangeAspect="1"/>
          </p:cNvPicPr>
          <p:nvPr/>
        </p:nvPicPr>
        <p:blipFill>
          <a:blip r:embed="rId2"/>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CDF62EB4-26E9-28F1-5FD2-543323AF58F9}"/>
              </a:ext>
            </a:extLst>
          </p:cNvPr>
          <p:cNvSpPr txBox="1">
            <a:spLocks/>
          </p:cNvSpPr>
          <p:nvPr/>
        </p:nvSpPr>
        <p:spPr>
          <a:xfrm>
            <a:off x="1285911" y="83890"/>
            <a:ext cx="7975535" cy="234892"/>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6600FF"/>
                </a:solidFill>
                <a:effectLst/>
                <a:uLnTx/>
                <a:uFillTx/>
                <a:latin typeface="Times New Roman" panose="02020603050405020304" pitchFamily="18" charset="0"/>
                <a:ea typeface="Calibri" panose="020F0502020204030204" pitchFamily="34" charset="0"/>
                <a:cs typeface="Times New Roman" panose="02020603050405020304" pitchFamily="18" charset="0"/>
              </a:rPr>
              <a:t>Доходы бюджета</a:t>
            </a:r>
            <a:endParaRPr kumimoji="0" lang="ru-RU" sz="1200" b="0" u="none" strike="noStrike" kern="1200" cap="none" spc="0" normalizeH="0" baseline="0" noProof="0" dirty="0">
              <a:ln>
                <a:noFill/>
              </a:ln>
              <a:solidFill>
                <a:srgbClr val="6600FF"/>
              </a:solidFill>
              <a:effectLst/>
              <a:uLnTx/>
              <a:uFillTx/>
              <a:ea typeface="+mj-ea"/>
              <a:cs typeface="+mj-cs"/>
            </a:endParaRPr>
          </a:p>
        </p:txBody>
      </p:sp>
      <p:sp>
        <p:nvSpPr>
          <p:cNvPr id="5" name="Заголовок 1">
            <a:extLst>
              <a:ext uri="{FF2B5EF4-FFF2-40B4-BE49-F238E27FC236}">
                <a16:creationId xmlns:a16="http://schemas.microsoft.com/office/drawing/2014/main" id="{D2D7F81D-FDAB-7C18-595F-95BB5EA8A7E1}"/>
              </a:ext>
            </a:extLst>
          </p:cNvPr>
          <p:cNvSpPr txBox="1">
            <a:spLocks/>
          </p:cNvSpPr>
          <p:nvPr/>
        </p:nvSpPr>
        <p:spPr>
          <a:xfrm>
            <a:off x="2365695" y="285226"/>
            <a:ext cx="7821553" cy="23489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Доходы</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 денежные средства, поступающие в бюджет на безвозмездной и безвозвратной основе.</a:t>
            </a:r>
            <a:endParaRPr kumimoji="0" lang="ru-RU" sz="11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F8B80CBE-28A8-D6FE-EE5A-56104B6D3661}"/>
              </a:ext>
            </a:extLst>
          </p:cNvPr>
          <p:cNvPicPr>
            <a:picLocks noChangeAspect="1"/>
          </p:cNvPicPr>
          <p:nvPr/>
        </p:nvPicPr>
        <p:blipFill rotWithShape="1">
          <a:blip r:embed="rId3" cstate="print"/>
          <a:srcRect t="12335" b="19531"/>
          <a:stretch/>
        </p:blipFill>
        <p:spPr>
          <a:xfrm>
            <a:off x="163236" y="520118"/>
            <a:ext cx="1833345" cy="1082180"/>
          </a:xfrm>
          <a:prstGeom prst="rect">
            <a:avLst/>
          </a:prstGeom>
        </p:spPr>
      </p:pic>
      <p:sp>
        <p:nvSpPr>
          <p:cNvPr id="7" name="Заголовок 1">
            <a:extLst>
              <a:ext uri="{FF2B5EF4-FFF2-40B4-BE49-F238E27FC236}">
                <a16:creationId xmlns:a16="http://schemas.microsoft.com/office/drawing/2014/main" id="{8E2E3319-A6B4-ABA0-3016-A6BD6AA5A844}"/>
              </a:ext>
            </a:extLst>
          </p:cNvPr>
          <p:cNvSpPr txBox="1">
            <a:spLocks/>
          </p:cNvSpPr>
          <p:nvPr/>
        </p:nvSpPr>
        <p:spPr>
          <a:xfrm>
            <a:off x="1996581" y="611492"/>
            <a:ext cx="3808601" cy="89943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Доходы от предусмотренных законодательством Российской Федерации федеральных, региональных, местных налогов и сборов, в том числе от налогов, предусмотренных специальными налоговыми режимами и законодательством Анучинского муниципального округа.</a:t>
            </a:r>
            <a:endPar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
        <p:nvSpPr>
          <p:cNvPr id="8" name="Прямоугольник: багетная рамка 7">
            <a:extLst>
              <a:ext uri="{FF2B5EF4-FFF2-40B4-BE49-F238E27FC236}">
                <a16:creationId xmlns:a16="http://schemas.microsoft.com/office/drawing/2014/main" id="{D3CCFC14-67EA-4524-4B5C-95C52908A652}"/>
              </a:ext>
            </a:extLst>
          </p:cNvPr>
          <p:cNvSpPr/>
          <p:nvPr/>
        </p:nvSpPr>
        <p:spPr>
          <a:xfrm>
            <a:off x="5991138" y="520119"/>
            <a:ext cx="3521978" cy="1082180"/>
          </a:xfrm>
          <a:prstGeom prst="bevel">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 на доходы физических лиц;</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доходы от уплаты акцизов;</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совокупный доход;</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налоги на имущество;</a:t>
            </a:r>
          </a:p>
          <a:p>
            <a:pPr marL="171450" indent="-171450" algn="just">
              <a:buFontTx/>
              <a:buChar cha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государственная пошлина</a:t>
            </a:r>
          </a:p>
        </p:txBody>
      </p:sp>
      <p:pic>
        <p:nvPicPr>
          <p:cNvPr id="9" name="Рисунок 8">
            <a:extLst>
              <a:ext uri="{FF2B5EF4-FFF2-40B4-BE49-F238E27FC236}">
                <a16:creationId xmlns:a16="http://schemas.microsoft.com/office/drawing/2014/main" id="{9AEAB1D1-9AE4-3BD1-0584-000F1E894B04}"/>
              </a:ext>
            </a:extLst>
          </p:cNvPr>
          <p:cNvPicPr>
            <a:picLocks noChangeAspect="1"/>
          </p:cNvPicPr>
          <p:nvPr/>
        </p:nvPicPr>
        <p:blipFill>
          <a:blip r:embed="rId4"/>
          <a:stretch>
            <a:fillRect/>
          </a:stretch>
        </p:blipFill>
        <p:spPr>
          <a:xfrm>
            <a:off x="163236" y="1803635"/>
            <a:ext cx="1833345" cy="1082180"/>
          </a:xfrm>
          <a:prstGeom prst="rect">
            <a:avLst/>
          </a:prstGeom>
        </p:spPr>
      </p:pic>
      <p:sp>
        <p:nvSpPr>
          <p:cNvPr id="10" name="Заголовок 1">
            <a:extLst>
              <a:ext uri="{FF2B5EF4-FFF2-40B4-BE49-F238E27FC236}">
                <a16:creationId xmlns:a16="http://schemas.microsoft.com/office/drawing/2014/main" id="{86B7488A-602C-D207-79ED-8845D80C9DB8}"/>
              </a:ext>
            </a:extLst>
          </p:cNvPr>
          <p:cNvSpPr txBox="1">
            <a:spLocks/>
          </p:cNvSpPr>
          <p:nvPr/>
        </p:nvSpPr>
        <p:spPr>
          <a:xfrm>
            <a:off x="1996581" y="1848202"/>
            <a:ext cx="3875015" cy="8210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Доходы от предоставления государством в</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rPr>
              <a:t>пользование имущества и природных ресурсов, от различного вида услуг, а так</a:t>
            </a: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же платежи  в виде штрафов и иных санкций за нарушение законодательства</a:t>
            </a:r>
            <a:endPar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
        <p:nvSpPr>
          <p:cNvPr id="11" name="Прямоугольник: скругленные верхние углы 10">
            <a:extLst>
              <a:ext uri="{FF2B5EF4-FFF2-40B4-BE49-F238E27FC236}">
                <a16:creationId xmlns:a16="http://schemas.microsoft.com/office/drawing/2014/main" id="{3ABB0FDF-6556-C377-0BEA-2D57BCFB5CD3}"/>
              </a:ext>
            </a:extLst>
          </p:cNvPr>
          <p:cNvSpPr/>
          <p:nvPr/>
        </p:nvSpPr>
        <p:spPr>
          <a:xfrm>
            <a:off x="5991138" y="1820415"/>
            <a:ext cx="3521978" cy="1065399"/>
          </a:xfrm>
          <a:prstGeom prst="round2Same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доходы от использования имущества;</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платежи за пользование природными ресурсами;</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доходы от оказания платных услуг(работ) и компенсации затрат государства;</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штрафы, санкции, возмещение ущерба;</a:t>
            </a:r>
          </a:p>
          <a:p>
            <a:pPr marL="171450" indent="-171450" algn="just">
              <a:buFontTx/>
              <a:buChar cha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прочие неналоговые доходы</a:t>
            </a:r>
            <a:endParaRPr lang="ru-RU" sz="1050" dirty="0"/>
          </a:p>
        </p:txBody>
      </p:sp>
      <p:sp>
        <p:nvSpPr>
          <p:cNvPr id="12" name="TextBox 11">
            <a:extLst>
              <a:ext uri="{FF2B5EF4-FFF2-40B4-BE49-F238E27FC236}">
                <a16:creationId xmlns:a16="http://schemas.microsoft.com/office/drawing/2014/main" id="{42BB2938-864F-002D-22F5-626CF45FC49C}"/>
              </a:ext>
            </a:extLst>
          </p:cNvPr>
          <p:cNvSpPr txBox="1"/>
          <p:nvPr/>
        </p:nvSpPr>
        <p:spPr>
          <a:xfrm>
            <a:off x="158342" y="2875001"/>
            <a:ext cx="11870422" cy="553998"/>
          </a:xfrm>
          <a:prstGeom prst="rect">
            <a:avLst/>
          </a:prstGeom>
          <a:noFill/>
        </p:spPr>
        <p:txBody>
          <a:bodyPr wrap="square">
            <a:spAutoFit/>
          </a:bodyPr>
          <a:lstStyle/>
          <a:p>
            <a:pPr algn="just"/>
            <a:r>
              <a:rPr lang="ru-RU" sz="1000" b="0" i="0" dirty="0">
                <a:solidFill>
                  <a:srgbClr val="000000"/>
                </a:solidFill>
                <a:effectLst/>
                <a:latin typeface="Times New Roman" panose="02020603050405020304" pitchFamily="18" charset="0"/>
                <a:cs typeface="Times New Roman" panose="02020603050405020304" pitchFamily="18" charset="0"/>
              </a:rPr>
              <a:t>К </a:t>
            </a:r>
            <a:r>
              <a:rPr lang="ru-RU" sz="1000" b="1" i="0" dirty="0">
                <a:solidFill>
                  <a:srgbClr val="000000"/>
                </a:solidFill>
                <a:effectLst/>
                <a:latin typeface="Times New Roman" panose="02020603050405020304" pitchFamily="18" charset="0"/>
                <a:cs typeface="Times New Roman" panose="02020603050405020304" pitchFamily="18" charset="0"/>
              </a:rPr>
              <a:t>безвозмездным поступлениям</a:t>
            </a:r>
            <a:r>
              <a:rPr lang="ru-RU" sz="1000" b="0" i="0" dirty="0">
                <a:solidFill>
                  <a:srgbClr val="000000"/>
                </a:solidFill>
                <a:effectLst/>
                <a:latin typeface="Times New Roman" panose="02020603050405020304" pitchFamily="18" charset="0"/>
                <a:cs typeface="Times New Roman" panose="02020603050405020304" pitchFamily="18" charset="0"/>
              </a:rPr>
              <a:t> относятся: дотации из других бюджетов бюджетной системы Российской Федерации, субсидии из других бюджетов бюджетной системы Российской Федерации (межбюджетные субсидии), субвенции из федерального бюджета и (или) из бюджетов субъектов Российской Федерации, иные межбюджетные трансферты из других бюджетов бюджетной системы Российской Федерации, безвозмездные поступления от физических и юридических лиц, международных организаций и правительств иностранных государств, в том числе добровольные пожертвования.</a:t>
            </a:r>
            <a:endParaRPr lang="ru-RU" sz="1000"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805BD8B1-071D-CAE9-6A64-0CBB01D2DDB9}"/>
              </a:ext>
            </a:extLst>
          </p:cNvPr>
          <p:cNvPicPr>
            <a:picLocks noChangeAspect="1"/>
          </p:cNvPicPr>
          <p:nvPr/>
        </p:nvPicPr>
        <p:blipFill>
          <a:blip r:embed="rId5"/>
          <a:stretch>
            <a:fillRect/>
          </a:stretch>
        </p:blipFill>
        <p:spPr>
          <a:xfrm>
            <a:off x="268658" y="3517007"/>
            <a:ext cx="1803423" cy="960292"/>
          </a:xfrm>
          <a:prstGeom prst="rect">
            <a:avLst/>
          </a:prstGeom>
        </p:spPr>
      </p:pic>
      <p:sp>
        <p:nvSpPr>
          <p:cNvPr id="14" name="Облачко с текстом: прямоугольное со скругленными углами 13">
            <a:extLst>
              <a:ext uri="{FF2B5EF4-FFF2-40B4-BE49-F238E27FC236}">
                <a16:creationId xmlns:a16="http://schemas.microsoft.com/office/drawing/2014/main" id="{74DB3926-8F37-BA88-987D-8D446E6362C0}"/>
              </a:ext>
            </a:extLst>
          </p:cNvPr>
          <p:cNvSpPr/>
          <p:nvPr/>
        </p:nvSpPr>
        <p:spPr>
          <a:xfrm>
            <a:off x="2201631" y="3621902"/>
            <a:ext cx="3007933" cy="640135"/>
          </a:xfrm>
          <a:prstGeom prst="wedgeRoundRectCallou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предоставляются без определения конкретной цели их использования (в качестве финансовой помощи)</a:t>
            </a:r>
          </a:p>
        </p:txBody>
      </p:sp>
      <p:pic>
        <p:nvPicPr>
          <p:cNvPr id="2050" name="Picture 2" descr="Прием документов на субсидии на создание рабочих мест для безработных -  Новости Якутии - Якутия.Инфо">
            <a:extLst>
              <a:ext uri="{FF2B5EF4-FFF2-40B4-BE49-F238E27FC236}">
                <a16:creationId xmlns:a16="http://schemas.microsoft.com/office/drawing/2014/main" id="{CD19C424-496B-6C43-AEBB-BEC7CBF7A4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658" y="4701701"/>
            <a:ext cx="1803422" cy="795530"/>
          </a:xfrm>
          <a:prstGeom prst="rect">
            <a:avLst/>
          </a:prstGeom>
          <a:noFill/>
          <a:extLst>
            <a:ext uri="{909E8E84-426E-40DD-AFC4-6F175D3DCCD1}">
              <a14:hiddenFill xmlns:a14="http://schemas.microsoft.com/office/drawing/2010/main">
                <a:solidFill>
                  <a:srgbClr val="FFFFFF"/>
                </a:solidFill>
              </a14:hiddenFill>
            </a:ext>
          </a:extLst>
        </p:spPr>
      </p:pic>
      <p:sp>
        <p:nvSpPr>
          <p:cNvPr id="15" name="Облачко с текстом: прямоугольное со скругленными углами 14">
            <a:extLst>
              <a:ext uri="{FF2B5EF4-FFF2-40B4-BE49-F238E27FC236}">
                <a16:creationId xmlns:a16="http://schemas.microsoft.com/office/drawing/2014/main" id="{C0713905-B543-C134-CA7E-7FDE58FB8878}"/>
              </a:ext>
            </a:extLst>
          </p:cNvPr>
          <p:cNvSpPr/>
          <p:nvPr/>
        </p:nvSpPr>
        <p:spPr>
          <a:xfrm>
            <a:off x="2201630" y="4701701"/>
            <a:ext cx="3007933" cy="744443"/>
          </a:xfrm>
          <a:prstGeom prst="wedgeRoundRectCallout">
            <a:avLst/>
          </a:prstGeom>
          <a:solidFill>
            <a:srgbClr val="00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предоставляются на определенные цели на условиях софинансирования (долевого софинансирования</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pic>
        <p:nvPicPr>
          <p:cNvPr id="16" name="Рисунок 15">
            <a:extLst>
              <a:ext uri="{FF2B5EF4-FFF2-40B4-BE49-F238E27FC236}">
                <a16:creationId xmlns:a16="http://schemas.microsoft.com/office/drawing/2014/main" id="{3E2B6090-7830-DCB0-4852-4DF5729FAB31}"/>
              </a:ext>
            </a:extLst>
          </p:cNvPr>
          <p:cNvPicPr>
            <a:picLocks noChangeAspect="1"/>
          </p:cNvPicPr>
          <p:nvPr/>
        </p:nvPicPr>
        <p:blipFill>
          <a:blip r:embed="rId7" cstate="print"/>
          <a:stretch>
            <a:fillRect/>
          </a:stretch>
        </p:blipFill>
        <p:spPr>
          <a:xfrm>
            <a:off x="6093553" y="3517006"/>
            <a:ext cx="1639966" cy="960291"/>
          </a:xfrm>
          <a:prstGeom prst="rect">
            <a:avLst/>
          </a:prstGeom>
        </p:spPr>
      </p:pic>
      <p:sp>
        <p:nvSpPr>
          <p:cNvPr id="17" name="Облачко с текстом: прямоугольное со скругленными углами 16">
            <a:extLst>
              <a:ext uri="{FF2B5EF4-FFF2-40B4-BE49-F238E27FC236}">
                <a16:creationId xmlns:a16="http://schemas.microsoft.com/office/drawing/2014/main" id="{35102E8E-CAA6-B837-A965-062136FF2C02}"/>
              </a:ext>
            </a:extLst>
          </p:cNvPr>
          <p:cNvSpPr/>
          <p:nvPr/>
        </p:nvSpPr>
        <p:spPr>
          <a:xfrm>
            <a:off x="7949444" y="3584322"/>
            <a:ext cx="2931077" cy="677328"/>
          </a:xfrm>
          <a:prstGeom prst="wedgeRoundRectCallou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предоставляются на определенные цели для исполнения полномочий, переданных другим публично-правовым образованием</a:t>
            </a:r>
          </a:p>
        </p:txBody>
      </p:sp>
      <p:pic>
        <p:nvPicPr>
          <p:cNvPr id="18" name="Рисунок 17">
            <a:extLst>
              <a:ext uri="{FF2B5EF4-FFF2-40B4-BE49-F238E27FC236}">
                <a16:creationId xmlns:a16="http://schemas.microsoft.com/office/drawing/2014/main" id="{7ADC12B5-00DB-9D4F-5EF9-BBF9A2B44DC3}"/>
              </a:ext>
            </a:extLst>
          </p:cNvPr>
          <p:cNvPicPr>
            <a:picLocks noChangeAspect="1"/>
          </p:cNvPicPr>
          <p:nvPr/>
        </p:nvPicPr>
        <p:blipFill>
          <a:blip r:embed="rId8"/>
          <a:stretch>
            <a:fillRect/>
          </a:stretch>
        </p:blipFill>
        <p:spPr>
          <a:xfrm>
            <a:off x="6106064" y="4701700"/>
            <a:ext cx="1646063" cy="1153816"/>
          </a:xfrm>
          <a:prstGeom prst="rect">
            <a:avLst/>
          </a:prstGeom>
        </p:spPr>
      </p:pic>
      <p:sp>
        <p:nvSpPr>
          <p:cNvPr id="19" name="Облачко с текстом: прямоугольное со скругленными углами 18">
            <a:extLst>
              <a:ext uri="{FF2B5EF4-FFF2-40B4-BE49-F238E27FC236}">
                <a16:creationId xmlns:a16="http://schemas.microsoft.com/office/drawing/2014/main" id="{38C52395-45D4-272C-3A4D-42ACCB74BC36}"/>
              </a:ext>
            </a:extLst>
          </p:cNvPr>
          <p:cNvSpPr/>
          <p:nvPr/>
        </p:nvSpPr>
        <p:spPr>
          <a:xfrm>
            <a:off x="8047577" y="4701700"/>
            <a:ext cx="2931077" cy="982720"/>
          </a:xfrm>
          <a:prstGeom prst="wedgeRoundRectCallout">
            <a:avLst/>
          </a:prstGeom>
          <a:solidFill>
            <a:srgbClr val="E3CEF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иные межбюджетные трансферты – предоставляются в случаях и порядке, предусмотренных законами и принимаемыми в соответствии с иными нормативными правовыми актами органов государственной власти</a:t>
            </a:r>
          </a:p>
        </p:txBody>
      </p:sp>
      <p:sp>
        <p:nvSpPr>
          <p:cNvPr id="20" name="Заголовок 1">
            <a:extLst>
              <a:ext uri="{FF2B5EF4-FFF2-40B4-BE49-F238E27FC236}">
                <a16:creationId xmlns:a16="http://schemas.microsoft.com/office/drawing/2014/main" id="{DD4314A7-812D-3EE0-57C0-90F9DB89591C}"/>
              </a:ext>
            </a:extLst>
          </p:cNvPr>
          <p:cNvSpPr txBox="1">
            <a:spLocks/>
          </p:cNvSpPr>
          <p:nvPr/>
        </p:nvSpPr>
        <p:spPr>
          <a:xfrm>
            <a:off x="2582236" y="6214185"/>
            <a:ext cx="6043219" cy="28514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Состав источников доходов определяется бюджетным кодексом Российской Федерации</a:t>
            </a:r>
            <a:endParaRPr kumimoji="0" lang="ru-RU" sz="1000" b="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5053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0338F117-73B9-200C-22D6-CF4FDB51288D}"/>
              </a:ext>
            </a:extLst>
          </p:cNvPr>
          <p:cNvPicPr>
            <a:picLocks noChangeAspect="1"/>
          </p:cNvPicPr>
          <p:nvPr/>
        </p:nvPicPr>
        <p:blipFill>
          <a:blip r:embed="rId2"/>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88A6F031-71B0-9B1C-ACCE-F3A4E8AFE000}"/>
              </a:ext>
            </a:extLst>
          </p:cNvPr>
          <p:cNvSpPr txBox="1">
            <a:spLocks/>
          </p:cNvSpPr>
          <p:nvPr/>
        </p:nvSpPr>
        <p:spPr>
          <a:xfrm>
            <a:off x="2111718" y="75501"/>
            <a:ext cx="7342675" cy="276836"/>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i="1" u="none" strike="noStrike" kern="1200" cap="none" spc="0" normalizeH="0" baseline="0" noProof="0" dirty="0">
                <a:ln>
                  <a:noFill/>
                </a:ln>
                <a:solidFill>
                  <a:srgbClr val="6600FF"/>
                </a:solidFill>
                <a:effectLst/>
                <a:uLnTx/>
                <a:uFillTx/>
                <a:latin typeface="Times New Roman" panose="02020603050405020304" pitchFamily="18" charset="0"/>
                <a:ea typeface="Calibri" panose="020F0502020204030204" pitchFamily="34" charset="0"/>
                <a:cs typeface="Times New Roman" panose="02020603050405020304" pitchFamily="18" charset="0"/>
              </a:rPr>
              <a:t>Структура доходов бюджета Анучинского муниципального округа</a:t>
            </a:r>
            <a:endParaRPr kumimoji="0" lang="ru-RU" sz="1200" b="0" i="0" u="none" strike="noStrike" kern="1200" cap="none" spc="0" normalizeH="0" baseline="0" noProof="0" dirty="0">
              <a:ln>
                <a:noFill/>
              </a:ln>
              <a:solidFill>
                <a:srgbClr val="6600FF"/>
              </a:solidFill>
              <a:effectLst/>
              <a:uLnTx/>
              <a:uFillTx/>
              <a:ea typeface="+mj-ea"/>
              <a:cs typeface="+mj-cs"/>
            </a:endParaRPr>
          </a:p>
        </p:txBody>
      </p:sp>
      <p:sp>
        <p:nvSpPr>
          <p:cNvPr id="4" name="Заголовок 1">
            <a:extLst>
              <a:ext uri="{FF2B5EF4-FFF2-40B4-BE49-F238E27FC236}">
                <a16:creationId xmlns:a16="http://schemas.microsoft.com/office/drawing/2014/main" id="{3727FB89-F5C2-9193-0CAD-596633833028}"/>
              </a:ext>
            </a:extLst>
          </p:cNvPr>
          <p:cNvSpPr txBox="1">
            <a:spLocks/>
          </p:cNvSpPr>
          <p:nvPr/>
        </p:nvSpPr>
        <p:spPr>
          <a:xfrm>
            <a:off x="291306" y="494950"/>
            <a:ext cx="11587475" cy="46139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lvl="0" algn="just">
              <a:defRPr/>
            </a:pPr>
            <a:r>
              <a:rPr kumimoji="0" lang="ru-RU" sz="1100" b="1" i="1" u="none" strike="noStrike" kern="1200" cap="none" spc="0" normalizeH="0" baseline="0" noProof="0" dirty="0">
                <a:ln>
                  <a:noFill/>
                </a:ln>
                <a:solidFill>
                  <a:srgbClr val="C00000"/>
                </a:solidFill>
                <a:effectLst/>
                <a:uLnTx/>
                <a:uFillTx/>
                <a:latin typeface="Times New Roman" panose="02020603050405020304" pitchFamily="18" charset="0"/>
                <a:ea typeface="Calibri" panose="020F0502020204030204" pitchFamily="34" charset="0"/>
                <a:cs typeface="Times New Roman" panose="02020603050405020304" pitchFamily="18" charset="0"/>
              </a:rPr>
              <a:t>Налоговые доходы </a:t>
            </a:r>
            <a:r>
              <a:rPr lang="ru-RU" sz="1100" dirty="0">
                <a:solidFill>
                  <a:srgbClr val="000000"/>
                </a:solidFill>
                <a:latin typeface="Times New Roman" panose="02020603050405020304" pitchFamily="18" charset="0"/>
                <a:cs typeface="Times New Roman" panose="02020603050405020304" pitchFamily="18" charset="0"/>
              </a:rPr>
              <a:t>представляет собой обязательные, безвозмездные платежи, взимаемые государством с организаций и физических лиц в форме отчуждения принадлежащих им денежных средств. Эти средства направляются на финансовое обеспечение деятельности государства и муниципальных образований</a:t>
            </a:r>
            <a:endParaRPr kumimoji="0" lang="ru-RU" sz="1100" b="0" i="0" u="none" strike="noStrike" kern="1200" cap="none" spc="0" normalizeH="0" baseline="0" noProof="0" dirty="0">
              <a:ln>
                <a:noFill/>
              </a:ln>
              <a:solidFill>
                <a:srgbClr val="C00000"/>
              </a:solidFill>
              <a:effectLst/>
              <a:uLnTx/>
              <a:uFillTx/>
              <a:ea typeface="+mj-ea"/>
              <a:cs typeface="+mj-cs"/>
            </a:endParaRPr>
          </a:p>
        </p:txBody>
      </p:sp>
      <p:graphicFrame>
        <p:nvGraphicFramePr>
          <p:cNvPr id="5" name="Таблица 3">
            <a:extLst>
              <a:ext uri="{FF2B5EF4-FFF2-40B4-BE49-F238E27FC236}">
                <a16:creationId xmlns:a16="http://schemas.microsoft.com/office/drawing/2014/main" id="{0765AAAF-E13B-C4CF-7075-875A6D1E18AF}"/>
              </a:ext>
            </a:extLst>
          </p:cNvPr>
          <p:cNvGraphicFramePr>
            <a:graphicFrameLocks noGrp="1"/>
          </p:cNvGraphicFramePr>
          <p:nvPr>
            <p:extLst>
              <p:ext uri="{D42A27DB-BD31-4B8C-83A1-F6EECF244321}">
                <p14:modId xmlns:p14="http://schemas.microsoft.com/office/powerpoint/2010/main" val="1422884637"/>
              </p:ext>
            </p:extLst>
          </p:nvPr>
        </p:nvGraphicFramePr>
        <p:xfrm>
          <a:off x="100667" y="1023187"/>
          <a:ext cx="11778114" cy="4664550"/>
        </p:xfrm>
        <a:graphic>
          <a:graphicData uri="http://schemas.openxmlformats.org/drawingml/2006/table">
            <a:tbl>
              <a:tblPr firstRow="1" bandRow="1">
                <a:tableStyleId>{BC89EF96-8CEA-46FF-86C4-4CE0E7609802}</a:tableStyleId>
              </a:tblPr>
              <a:tblGrid>
                <a:gridCol w="1661962">
                  <a:extLst>
                    <a:ext uri="{9D8B030D-6E8A-4147-A177-3AD203B41FA5}">
                      <a16:colId xmlns:a16="http://schemas.microsoft.com/office/drawing/2014/main" val="1404750323"/>
                    </a:ext>
                  </a:extLst>
                </a:gridCol>
                <a:gridCol w="3176337">
                  <a:extLst>
                    <a:ext uri="{9D8B030D-6E8A-4147-A177-3AD203B41FA5}">
                      <a16:colId xmlns:a16="http://schemas.microsoft.com/office/drawing/2014/main" val="4210235011"/>
                    </a:ext>
                  </a:extLst>
                </a:gridCol>
                <a:gridCol w="1029903">
                  <a:extLst>
                    <a:ext uri="{9D8B030D-6E8A-4147-A177-3AD203B41FA5}">
                      <a16:colId xmlns:a16="http://schemas.microsoft.com/office/drawing/2014/main" val="1045015154"/>
                    </a:ext>
                  </a:extLst>
                </a:gridCol>
                <a:gridCol w="989798">
                  <a:extLst>
                    <a:ext uri="{9D8B030D-6E8A-4147-A177-3AD203B41FA5}">
                      <a16:colId xmlns:a16="http://schemas.microsoft.com/office/drawing/2014/main" val="1357531885"/>
                    </a:ext>
                  </a:extLst>
                </a:gridCol>
                <a:gridCol w="1166261">
                  <a:extLst>
                    <a:ext uri="{9D8B030D-6E8A-4147-A177-3AD203B41FA5}">
                      <a16:colId xmlns:a16="http://schemas.microsoft.com/office/drawing/2014/main" val="4245390910"/>
                    </a:ext>
                  </a:extLst>
                </a:gridCol>
                <a:gridCol w="750770">
                  <a:extLst>
                    <a:ext uri="{9D8B030D-6E8A-4147-A177-3AD203B41FA5}">
                      <a16:colId xmlns:a16="http://schemas.microsoft.com/office/drawing/2014/main" val="1022901608"/>
                    </a:ext>
                  </a:extLst>
                </a:gridCol>
                <a:gridCol w="863762">
                  <a:extLst>
                    <a:ext uri="{9D8B030D-6E8A-4147-A177-3AD203B41FA5}">
                      <a16:colId xmlns:a16="http://schemas.microsoft.com/office/drawing/2014/main" val="2761547690"/>
                    </a:ext>
                  </a:extLst>
                </a:gridCol>
                <a:gridCol w="1147918">
                  <a:extLst>
                    <a:ext uri="{9D8B030D-6E8A-4147-A177-3AD203B41FA5}">
                      <a16:colId xmlns:a16="http://schemas.microsoft.com/office/drawing/2014/main" val="2761571145"/>
                    </a:ext>
                  </a:extLst>
                </a:gridCol>
                <a:gridCol w="991403">
                  <a:extLst>
                    <a:ext uri="{9D8B030D-6E8A-4147-A177-3AD203B41FA5}">
                      <a16:colId xmlns:a16="http://schemas.microsoft.com/office/drawing/2014/main" val="2100720313"/>
                    </a:ext>
                  </a:extLst>
                </a:gridCol>
              </a:tblGrid>
              <a:tr h="314588">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Код бюджетной классификации</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отчет</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p>
                      <a:pPr algn="ctr"/>
                      <a:r>
                        <a:rPr lang="ru-RU" sz="1000" b="1" dirty="0">
                          <a:latin typeface="Times New Roman" panose="02020603050405020304" pitchFamily="18" charset="0"/>
                          <a:cs typeface="Times New Roman" panose="02020603050405020304" pitchFamily="18" charset="0"/>
                        </a:rPr>
                        <a:t>% 2026г к 2024г</a:t>
                      </a:r>
                    </a:p>
                  </a:txBody>
                  <a:tcPr>
                    <a:solidFill>
                      <a:srgbClr val="F1E7FF"/>
                    </a:solidFill>
                  </a:tcPr>
                </a:tc>
                <a:tc>
                  <a:txBody>
                    <a:bodyPr/>
                    <a:lstStyle/>
                    <a:p>
                      <a:pPr algn="ctr"/>
                      <a:r>
                        <a:rPr lang="ru-RU" sz="1000" b="1" dirty="0">
                          <a:latin typeface="Times New Roman" panose="02020603050405020304" pitchFamily="18" charset="0"/>
                          <a:cs typeface="Times New Roman" panose="02020603050405020304" pitchFamily="18" charset="0"/>
                        </a:rPr>
                        <a:t>% 2026г к 2025г</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F1E7FF"/>
                    </a:solidFill>
                  </a:tcPr>
                </a:tc>
                <a:extLst>
                  <a:ext uri="{0D108BD9-81ED-4DB2-BD59-A6C34878D82A}">
                    <a16:rowId xmlns:a16="http://schemas.microsoft.com/office/drawing/2014/main" val="1967436429"/>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000 1 01 00000 00 0000 000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 НА ПРИБЫЛЬ ДОХОДЫ</a:t>
                      </a:r>
                    </a:p>
                  </a:txBody>
                  <a:tcPr>
                    <a:solidFill>
                      <a:srgbClr val="F1E7FF"/>
                    </a:solidFill>
                  </a:tcPr>
                </a:tc>
                <a:tc>
                  <a:txBody>
                    <a:bodyPr/>
                    <a:lstStyle/>
                    <a:p>
                      <a:pPr algn="ctr" fontAlgn="t"/>
                      <a:r>
                        <a:rPr lang="ru-RU" sz="1000" b="1" i="0" u="none" strike="noStrike" dirty="0">
                          <a:latin typeface="Times New Roman"/>
                        </a:rPr>
                        <a:t>274134773,04</a:t>
                      </a:r>
                    </a:p>
                  </a:txBody>
                  <a:tcPr marL="7620" marR="7620" marT="7620" marB="0">
                    <a:solidFill>
                      <a:srgbClr val="F1E7FF"/>
                    </a:solidFill>
                  </a:tcPr>
                </a:tc>
                <a:tc>
                  <a:txBody>
                    <a:bodyPr/>
                    <a:lstStyle/>
                    <a:p>
                      <a:pPr algn="ctr" fontAlgn="t"/>
                      <a:r>
                        <a:rPr lang="ru-RU" sz="1000" b="1" i="0" u="none" strike="noStrike" dirty="0">
                          <a:latin typeface="Times New Roman"/>
                        </a:rPr>
                        <a:t>292262000,00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305610000,00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111,48</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104,57</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323947000,00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343384000,00</a:t>
                      </a:r>
                    </a:p>
                  </a:txBody>
                  <a:tcPr marL="9525" marR="9525" marT="9525" marB="0">
                    <a:solidFill>
                      <a:srgbClr val="F1E7FF"/>
                    </a:solidFill>
                  </a:tcPr>
                </a:tc>
                <a:extLst>
                  <a:ext uri="{0D108BD9-81ED-4DB2-BD59-A6C34878D82A}">
                    <a16:rowId xmlns:a16="http://schemas.microsoft.com/office/drawing/2014/main" val="3874784541"/>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000 1 01 02000 00 0000 110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на доходы физических лиц</a:t>
                      </a:r>
                    </a:p>
                  </a:txBody>
                  <a:tcPr>
                    <a:solidFill>
                      <a:srgbClr val="F1E7FF"/>
                    </a:solidFill>
                  </a:tcPr>
                </a:tc>
                <a:tc>
                  <a:txBody>
                    <a:bodyPr/>
                    <a:lstStyle/>
                    <a:p>
                      <a:pPr algn="ctr" fontAlgn="t"/>
                      <a:r>
                        <a:rPr lang="ru-RU" sz="1000" b="0" i="0" u="none" strike="noStrike" dirty="0">
                          <a:latin typeface="Times New Roman"/>
                        </a:rPr>
                        <a:t>274134773,04</a:t>
                      </a:r>
                    </a:p>
                  </a:txBody>
                  <a:tcPr marL="7620" marR="7620" marT="7620" marB="0">
                    <a:solidFill>
                      <a:srgbClr val="F1E7FF"/>
                    </a:solidFill>
                  </a:tcPr>
                </a:tc>
                <a:tc>
                  <a:txBody>
                    <a:bodyPr/>
                    <a:lstStyle/>
                    <a:p>
                      <a:pPr algn="ctr" fontAlgn="t"/>
                      <a:r>
                        <a:rPr lang="ru-RU" sz="1000" b="0" i="0" u="none" strike="noStrike" dirty="0">
                          <a:latin typeface="Times New Roman"/>
                        </a:rPr>
                        <a:t>292262000,00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305610000,00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111,48</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104,57</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323947000,00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343384000,00</a:t>
                      </a:r>
                    </a:p>
                  </a:txBody>
                  <a:tcPr marL="9525" marR="9525" marT="9525" marB="0">
                    <a:solidFill>
                      <a:srgbClr val="F1E7FF"/>
                    </a:solidFill>
                  </a:tcPr>
                </a:tc>
                <a:extLst>
                  <a:ext uri="{0D108BD9-81ED-4DB2-BD59-A6C34878D82A}">
                    <a16:rowId xmlns:a16="http://schemas.microsoft.com/office/drawing/2014/main" val="3233694804"/>
                  </a:ext>
                </a:extLst>
              </a:tr>
              <a:tr h="54975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000 1 03 00000 00 0000 000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 НА ТОВАРЫ (РАБОТЫ,УСЛУГИ), РЕАЛИЗУЕМЫЕ НА ТЕРРИТОРИИ РОССИЙСКОЙ ФЕДЕРАЦИИ</a:t>
                      </a:r>
                    </a:p>
                  </a:txBody>
                  <a:tcPr>
                    <a:solidFill>
                      <a:srgbClr val="F1E7FF"/>
                    </a:solidFill>
                  </a:tcPr>
                </a:tc>
                <a:tc>
                  <a:txBody>
                    <a:bodyPr/>
                    <a:lstStyle/>
                    <a:p>
                      <a:pPr algn="ctr" fontAlgn="t"/>
                      <a:r>
                        <a:rPr lang="ru-RU" sz="1000" b="1" i="0" u="none" strike="noStrike" dirty="0">
                          <a:latin typeface="Times New Roman"/>
                        </a:rPr>
                        <a:t>35266577,59</a:t>
                      </a:r>
                    </a:p>
                  </a:txBody>
                  <a:tcPr marL="7620" marR="7620" marT="7620" marB="0">
                    <a:solidFill>
                      <a:srgbClr val="F1E7FF"/>
                    </a:solidFill>
                  </a:tcPr>
                </a:tc>
                <a:tc>
                  <a:txBody>
                    <a:bodyPr/>
                    <a:lstStyle/>
                    <a:p>
                      <a:pPr algn="ctr" fontAlgn="t"/>
                      <a:r>
                        <a:rPr lang="ru-RU" sz="1000" b="1" i="0" u="none" strike="noStrike" dirty="0">
                          <a:latin typeface="Times New Roman"/>
                        </a:rPr>
                        <a:t>38113000,00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42414000,00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120,27</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111,28</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57166000,00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60709000,00</a:t>
                      </a:r>
                    </a:p>
                  </a:txBody>
                  <a:tcPr marL="9525" marR="9525" marT="9525" marB="0">
                    <a:solidFill>
                      <a:srgbClr val="F1E7FF"/>
                    </a:solidFill>
                  </a:tcPr>
                </a:tc>
                <a:extLst>
                  <a:ext uri="{0D108BD9-81ED-4DB2-BD59-A6C34878D82A}">
                    <a16:rowId xmlns:a16="http://schemas.microsoft.com/office/drawing/2014/main" val="4289813792"/>
                  </a:ext>
                </a:extLst>
              </a:tr>
              <a:tr h="0">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000 1 03 02000 00 0000 110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Доходы от уплаты акцизов</a:t>
                      </a:r>
                    </a:p>
                  </a:txBody>
                  <a:tcPr>
                    <a:solidFill>
                      <a:srgbClr val="F1E7FF"/>
                    </a:solidFill>
                  </a:tcPr>
                </a:tc>
                <a:tc>
                  <a:txBody>
                    <a:bodyPr/>
                    <a:lstStyle/>
                    <a:p>
                      <a:pPr algn="ctr" fontAlgn="t"/>
                      <a:r>
                        <a:rPr lang="ru-RU" sz="1000" b="0" i="0" u="none" strike="noStrike" dirty="0">
                          <a:latin typeface="Times New Roman"/>
                        </a:rPr>
                        <a:t>35266577,59</a:t>
                      </a:r>
                    </a:p>
                  </a:txBody>
                  <a:tcPr marL="7620" marR="7620" marT="7620" marB="0">
                    <a:solidFill>
                      <a:srgbClr val="F1E7FF"/>
                    </a:solidFill>
                  </a:tcPr>
                </a:tc>
                <a:tc>
                  <a:txBody>
                    <a:bodyPr/>
                    <a:lstStyle/>
                    <a:p>
                      <a:pPr algn="ctr" fontAlgn="t"/>
                      <a:r>
                        <a:rPr lang="ru-RU" sz="1000" b="0" i="0" u="none" strike="noStrike" dirty="0">
                          <a:latin typeface="Times New Roman"/>
                        </a:rPr>
                        <a:t>38113000,00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42414000,00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120,27</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111,28</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57166000,00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60709000,00</a:t>
                      </a:r>
                    </a:p>
                  </a:txBody>
                  <a:tcPr marL="9525" marR="9525" marT="9525" marB="0">
                    <a:solidFill>
                      <a:srgbClr val="F1E7FF"/>
                    </a:solidFill>
                  </a:tcPr>
                </a:tc>
                <a:extLst>
                  <a:ext uri="{0D108BD9-81ED-4DB2-BD59-A6C34878D82A}">
                    <a16:rowId xmlns:a16="http://schemas.microsoft.com/office/drawing/2014/main" val="29586593"/>
                  </a:ext>
                </a:extLst>
              </a:tr>
              <a:tr h="229464">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000 1 05 00000 00 0000 000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НАЛОГИ НА СОВОКУПНЫЙ ДОХОД</a:t>
                      </a:r>
                    </a:p>
                  </a:txBody>
                  <a:tcPr>
                    <a:solidFill>
                      <a:srgbClr val="F1E7FF"/>
                    </a:solidFill>
                  </a:tcPr>
                </a:tc>
                <a:tc>
                  <a:txBody>
                    <a:bodyPr/>
                    <a:lstStyle/>
                    <a:p>
                      <a:pPr algn="ctr" fontAlgn="t"/>
                      <a:r>
                        <a:rPr lang="ru-RU" sz="1000" b="1" i="0" u="none" strike="noStrike" dirty="0">
                          <a:latin typeface="Times New Roman"/>
                        </a:rPr>
                        <a:t>3112084,12</a:t>
                      </a:r>
                    </a:p>
                  </a:txBody>
                  <a:tcPr marL="7620" marR="7620" marT="7620" marB="0">
                    <a:solidFill>
                      <a:srgbClr val="F1E7FF"/>
                    </a:solidFill>
                  </a:tcPr>
                </a:tc>
                <a:tc>
                  <a:txBody>
                    <a:bodyPr/>
                    <a:lstStyle/>
                    <a:p>
                      <a:pPr algn="ctr" fontAlgn="t"/>
                      <a:r>
                        <a:rPr lang="ru-RU" sz="1000" b="1" i="0" u="none" strike="noStrike" dirty="0">
                          <a:latin typeface="Times New Roman"/>
                        </a:rPr>
                        <a:t>4871000,00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2867000,00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92,12</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58,86</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3067000,00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3267000,00</a:t>
                      </a:r>
                    </a:p>
                  </a:txBody>
                  <a:tcPr marL="9525" marR="9525" marT="9525" marB="0">
                    <a:solidFill>
                      <a:srgbClr val="F1E7FF"/>
                    </a:solidFill>
                  </a:tcPr>
                </a:tc>
                <a:extLst>
                  <a:ext uri="{0D108BD9-81ED-4DB2-BD59-A6C34878D82A}">
                    <a16:rowId xmlns:a16="http://schemas.microsoft.com/office/drawing/2014/main" val="291564875"/>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000 1 05 01000 00 0000 110</a:t>
                      </a:r>
                    </a:p>
                    <a:p>
                      <a:pPr algn="just"/>
                      <a:endParaRPr lang="ru-RU" sz="1000" b="1" dirty="0">
                        <a:latin typeface="Times New Roman" panose="02020603050405020304" pitchFamily="18" charset="0"/>
                        <a:cs typeface="Times New Roman" panose="02020603050405020304" pitchFamily="18" charset="0"/>
                      </a:endParaRPr>
                    </a:p>
                  </a:txBody>
                  <a:tcPr>
                    <a:solidFill>
                      <a:srgbClr val="F1E7FF"/>
                    </a:solidFill>
                  </a:tcPr>
                </a:tc>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Налог, взимаемый с налогоплательщиков, выбравших в качестве объекта налогообложения доходы</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solidFill>
                      <a:srgbClr val="F1E7FF"/>
                    </a:solidFill>
                  </a:tcPr>
                </a:tc>
                <a:tc>
                  <a:txBody>
                    <a:bodyPr/>
                    <a:lstStyle/>
                    <a:p>
                      <a:pPr algn="ctr" fontAlgn="t"/>
                      <a:r>
                        <a:rPr lang="ru-RU" sz="1000" b="0" i="0" u="none" strike="noStrike" dirty="0">
                          <a:latin typeface="Times New Roman"/>
                        </a:rPr>
                        <a:t>640143,06</a:t>
                      </a:r>
                    </a:p>
                  </a:txBody>
                  <a:tcPr marL="7620" marR="7620" marT="7620" marB="0">
                    <a:solidFill>
                      <a:srgbClr val="F1E7FF"/>
                    </a:solidFill>
                  </a:tcPr>
                </a:tc>
                <a:tc>
                  <a:txBody>
                    <a:bodyPr/>
                    <a:lstStyle/>
                    <a:p>
                      <a:pPr algn="ctr" fontAlgn="t"/>
                      <a:r>
                        <a:rPr lang="ru-RU" sz="1000" b="0" i="0" u="none" strike="noStrike" dirty="0">
                          <a:latin typeface="Times New Roman"/>
                        </a:rPr>
                        <a:t>754000,00</a:t>
                      </a:r>
                    </a:p>
                  </a:txBody>
                  <a:tcPr marL="7620" marR="7620" marT="7620"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a:effectLst/>
                        <a:latin typeface="Times New Roman" panose="02020603050405020304" pitchFamily="18" charset="0"/>
                      </a:endParaRPr>
                    </a:p>
                  </a:txBody>
                  <a:tcPr marL="9525" marR="9525" marT="9525" marB="0">
                    <a:solidFill>
                      <a:srgbClr val="F1E7FF"/>
                    </a:solidFill>
                  </a:tcPr>
                </a:tc>
                <a:tc>
                  <a:txBody>
                    <a:bodyPr/>
                    <a:lstStyle/>
                    <a:p>
                      <a:pPr algn="ctr" fontAlgn="t"/>
                      <a:endParaRPr lang="ru-RU" sz="1000" b="0" i="0" u="none" strike="noStrike" dirty="0">
                        <a:effectLst/>
                        <a:latin typeface="Times New Roman" panose="02020603050405020304" pitchFamily="18" charset="0"/>
                      </a:endParaRPr>
                    </a:p>
                  </a:txBody>
                  <a:tcPr marL="9525" marR="9525" marT="9525" marB="0">
                    <a:solidFill>
                      <a:srgbClr val="F1E7FF"/>
                    </a:solidFill>
                  </a:tcPr>
                </a:tc>
                <a:extLst>
                  <a:ext uri="{0D108BD9-81ED-4DB2-BD59-A6C34878D82A}">
                    <a16:rowId xmlns:a16="http://schemas.microsoft.com/office/drawing/2014/main" val="4215478806"/>
                  </a:ext>
                </a:extLst>
              </a:tr>
              <a:tr h="0">
                <a:tc>
                  <a:txBody>
                    <a:bodyPr/>
                    <a:lstStyle/>
                    <a:p>
                      <a:pPr algn="just"/>
                      <a:r>
                        <a:rPr lang="ru-RU" sz="1000" b="0" dirty="0">
                          <a:latin typeface="Times New Roman" panose="02020603050405020304" pitchFamily="18" charset="0"/>
                          <a:cs typeface="Times New Roman" panose="02020603050405020304" pitchFamily="18" charset="0"/>
                        </a:rPr>
                        <a:t>000 1 05 02010 00 0000 110</a:t>
                      </a:r>
                    </a:p>
                  </a:txBody>
                  <a:tcPr>
                    <a:solidFill>
                      <a:srgbClr val="F1E7FF"/>
                    </a:solidFill>
                  </a:tcPr>
                </a:tc>
                <a:tc>
                  <a:txBody>
                    <a:bodyPr/>
                    <a:lstStyle/>
                    <a:p>
                      <a:pPr algn="just" fontAlgn="t"/>
                      <a:r>
                        <a:rPr lang="ru-RU" sz="1000" b="0" u="none" strike="noStrike" dirty="0">
                          <a:effectLst/>
                          <a:latin typeface="Times New Roman" panose="02020603050405020304" pitchFamily="18" charset="0"/>
                          <a:cs typeface="Times New Roman" panose="02020603050405020304" pitchFamily="18" charset="0"/>
                        </a:rPr>
                        <a:t>Единый налог на вмененный доход</a:t>
                      </a:r>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solidFill>
                      <a:srgbClr val="F1E7FF"/>
                    </a:solidFill>
                  </a:tcPr>
                </a:tc>
                <a:tc>
                  <a:txBody>
                    <a:bodyPr/>
                    <a:lstStyle/>
                    <a:p>
                      <a:pPr algn="ctr" fontAlgn="t"/>
                      <a:r>
                        <a:rPr lang="ru-RU" sz="1000" b="0" i="0" u="none" strike="noStrike" dirty="0">
                          <a:latin typeface="Times New Roman"/>
                        </a:rPr>
                        <a:t>6814,92</a:t>
                      </a: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a:latin typeface="Times New Roman"/>
                      </a:endParaRPr>
                    </a:p>
                  </a:txBody>
                  <a:tcPr marL="7620" marR="7620" marT="7620" marB="0">
                    <a:solidFill>
                      <a:srgbClr val="F1E7FF"/>
                    </a:solidFill>
                  </a:tcPr>
                </a:tc>
                <a:tc>
                  <a:txBody>
                    <a:bodyPr/>
                    <a:lstStyle/>
                    <a:p>
                      <a:pPr algn="ctr" fontAlgn="t"/>
                      <a:endParaRPr lang="ru-RU" sz="1000" b="0" i="0" u="none" strike="noStrike">
                        <a:latin typeface="Times New Roman"/>
                      </a:endParaRPr>
                    </a:p>
                  </a:txBody>
                  <a:tcPr marL="7620" marR="7620" marT="7620" marB="0">
                    <a:solidFill>
                      <a:srgbClr val="F1E7FF"/>
                    </a:solidFill>
                  </a:tcPr>
                </a:tc>
                <a:tc>
                  <a:txBody>
                    <a:bodyPr/>
                    <a:lstStyle/>
                    <a:p>
                      <a:pPr algn="ctr" fontAlgn="t"/>
                      <a:endParaRPr lang="ru-RU" sz="1000" b="0" i="0" u="none" strike="noStrike" dirty="0">
                        <a:latin typeface="Times New Roman"/>
                      </a:endParaRPr>
                    </a:p>
                  </a:txBody>
                  <a:tcPr marL="7620" marR="7620" marT="7620" marB="0">
                    <a:solidFill>
                      <a:srgbClr val="F1E7FF"/>
                    </a:solidFill>
                  </a:tcPr>
                </a:tc>
                <a:tc>
                  <a:txBody>
                    <a:bodyPr/>
                    <a:lstStyle/>
                    <a:p>
                      <a:pPr algn="ctr" fontAlgn="t"/>
                      <a:endParaRPr lang="ru-RU" sz="1000" b="0" i="0" u="none" strike="noStrike">
                        <a:latin typeface="Times New Roman"/>
                      </a:endParaRPr>
                    </a:p>
                  </a:txBody>
                  <a:tcPr marL="7620" marR="7620" marT="7620" marB="0">
                    <a:solidFill>
                      <a:srgbClr val="F1E7FF"/>
                    </a:solidFill>
                  </a:tcPr>
                </a:tc>
                <a:extLst>
                  <a:ext uri="{0D108BD9-81ED-4DB2-BD59-A6C34878D82A}">
                    <a16:rowId xmlns:a16="http://schemas.microsoft.com/office/drawing/2014/main" val="3282546198"/>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000 1 05 03000 00 0000 110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Единый сельскохозяйственный налог</a:t>
                      </a:r>
                    </a:p>
                  </a:txBody>
                  <a:tcPr>
                    <a:solidFill>
                      <a:srgbClr val="F1E7FF"/>
                    </a:solidFill>
                  </a:tcPr>
                </a:tc>
                <a:tc>
                  <a:txBody>
                    <a:bodyPr/>
                    <a:lstStyle/>
                    <a:p>
                      <a:pPr algn="ctr" fontAlgn="t"/>
                      <a:r>
                        <a:rPr lang="ru-RU" sz="1000" b="0" i="0" u="none" strike="noStrike" dirty="0">
                          <a:latin typeface="Times New Roman"/>
                        </a:rPr>
                        <a:t>249052,25</a:t>
                      </a:r>
                    </a:p>
                  </a:txBody>
                  <a:tcPr marL="7620" marR="7620" marT="7620" marB="0">
                    <a:solidFill>
                      <a:srgbClr val="F1E7FF"/>
                    </a:solidFill>
                  </a:tcPr>
                </a:tc>
                <a:tc>
                  <a:txBody>
                    <a:bodyPr/>
                    <a:lstStyle/>
                    <a:p>
                      <a:pPr algn="ctr" fontAlgn="t"/>
                      <a:r>
                        <a:rPr lang="ru-RU" sz="1000" b="0" i="0" u="none" strike="noStrike" dirty="0">
                          <a:latin typeface="Times New Roman"/>
                        </a:rPr>
                        <a:t>467000,00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467000,00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187,51</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467000,00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467000,00</a:t>
                      </a:r>
                    </a:p>
                  </a:txBody>
                  <a:tcPr marL="9525" marR="9525" marT="9525" marB="0">
                    <a:solidFill>
                      <a:srgbClr val="F1E7FF"/>
                    </a:solidFill>
                  </a:tcPr>
                </a:tc>
                <a:extLst>
                  <a:ext uri="{0D108BD9-81ED-4DB2-BD59-A6C34878D82A}">
                    <a16:rowId xmlns:a16="http://schemas.microsoft.com/office/drawing/2014/main" val="3541853850"/>
                  </a:ext>
                </a:extLst>
              </a:tr>
              <a:tr h="26425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000 1 05 04000 00 0000 110 </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взимаемый в связи с применением патентной системы налогообложения</a:t>
                      </a:r>
                    </a:p>
                  </a:txBody>
                  <a:tcPr>
                    <a:solidFill>
                      <a:srgbClr val="F1E7FF"/>
                    </a:solidFill>
                  </a:tcPr>
                </a:tc>
                <a:tc>
                  <a:txBody>
                    <a:bodyPr/>
                    <a:lstStyle/>
                    <a:p>
                      <a:pPr algn="ctr" fontAlgn="t"/>
                      <a:r>
                        <a:rPr lang="ru-RU" sz="1000" b="0" i="0" u="none" strike="noStrike" dirty="0">
                          <a:latin typeface="Times New Roman"/>
                        </a:rPr>
                        <a:t>2216073,89</a:t>
                      </a:r>
                    </a:p>
                  </a:txBody>
                  <a:tcPr marL="7620" marR="7620" marT="7620" marB="0">
                    <a:solidFill>
                      <a:srgbClr val="F1E7FF"/>
                    </a:solidFill>
                  </a:tcPr>
                </a:tc>
                <a:tc>
                  <a:txBody>
                    <a:bodyPr/>
                    <a:lstStyle/>
                    <a:p>
                      <a:pPr algn="ctr" fontAlgn="t"/>
                      <a:r>
                        <a:rPr lang="ru-RU" sz="1000" b="0" i="0" u="none" strike="noStrike" dirty="0">
                          <a:latin typeface="Times New Roman"/>
                        </a:rPr>
                        <a:t>3650000,00</a:t>
                      </a:r>
                    </a:p>
                  </a:txBody>
                  <a:tcPr marL="7620" marR="7620" marT="7620" marB="0">
                    <a:solidFill>
                      <a:srgbClr val="F1E7FF"/>
                    </a:solidFill>
                  </a:tcPr>
                </a:tc>
                <a:tc>
                  <a:txBody>
                    <a:bodyPr/>
                    <a:lstStyle/>
                    <a:p>
                      <a:pPr algn="ctr" fontAlgn="ctr"/>
                      <a:r>
                        <a:rPr lang="ru-RU" sz="1000" b="0" i="0" u="none" strike="noStrike" dirty="0">
                          <a:solidFill>
                            <a:srgbClr val="000000"/>
                          </a:solidFill>
                          <a:effectLst/>
                          <a:latin typeface="Times New Roman" panose="02020603050405020304" pitchFamily="18" charset="0"/>
                        </a:rPr>
                        <a:t>2400000,00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108,3</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65,75</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2600000,00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2800000,00</a:t>
                      </a:r>
                    </a:p>
                  </a:txBody>
                  <a:tcPr marL="9525" marR="9525" marT="9525" marB="0">
                    <a:solidFill>
                      <a:srgbClr val="F1E7FF"/>
                    </a:solidFill>
                  </a:tcPr>
                </a:tc>
                <a:extLst>
                  <a:ext uri="{0D108BD9-81ED-4DB2-BD59-A6C34878D82A}">
                    <a16:rowId xmlns:a16="http://schemas.microsoft.com/office/drawing/2014/main" val="747393628"/>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000 1 06 00000 00 0000 000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НАЛОГИ НА ИМУЩЕСТВО</a:t>
                      </a:r>
                    </a:p>
                  </a:txBody>
                  <a:tcPr>
                    <a:solidFill>
                      <a:srgbClr val="F1E7FF"/>
                    </a:solidFill>
                  </a:tcPr>
                </a:tc>
                <a:tc>
                  <a:txBody>
                    <a:bodyPr/>
                    <a:lstStyle/>
                    <a:p>
                      <a:pPr algn="ctr" fontAlgn="t"/>
                      <a:r>
                        <a:rPr lang="ru-RU" sz="1000" b="1" i="0" u="none" strike="noStrike" dirty="0">
                          <a:latin typeface="Times New Roman"/>
                        </a:rPr>
                        <a:t>4405627,51</a:t>
                      </a:r>
                    </a:p>
                  </a:txBody>
                  <a:tcPr marL="7620" marR="7620" marT="7620" marB="0">
                    <a:solidFill>
                      <a:srgbClr val="F1E7FF"/>
                    </a:solidFill>
                  </a:tcPr>
                </a:tc>
                <a:tc>
                  <a:txBody>
                    <a:bodyPr/>
                    <a:lstStyle/>
                    <a:p>
                      <a:pPr algn="ctr" fontAlgn="t"/>
                      <a:r>
                        <a:rPr lang="ru-RU" sz="1000" b="1" i="0" u="none" strike="noStrike" dirty="0">
                          <a:latin typeface="Times New Roman"/>
                        </a:rPr>
                        <a:t>6900000,00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7300000,00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165,70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105,80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7600000,00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7700000,00</a:t>
                      </a:r>
                    </a:p>
                  </a:txBody>
                  <a:tcPr marL="9525" marR="9525" marT="9525" marB="0">
                    <a:solidFill>
                      <a:srgbClr val="F1E7FF"/>
                    </a:solidFill>
                  </a:tcPr>
                </a:tc>
                <a:extLst>
                  <a:ext uri="{0D108BD9-81ED-4DB2-BD59-A6C34878D82A}">
                    <a16:rowId xmlns:a16="http://schemas.microsoft.com/office/drawing/2014/main" val="531601422"/>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000 1 06 01000 00 0000 110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Налог на имущество физических лиц</a:t>
                      </a:r>
                    </a:p>
                  </a:txBody>
                  <a:tcPr>
                    <a:solidFill>
                      <a:srgbClr val="F1E7FF"/>
                    </a:solidFill>
                  </a:tcPr>
                </a:tc>
                <a:tc>
                  <a:txBody>
                    <a:bodyPr/>
                    <a:lstStyle/>
                    <a:p>
                      <a:pPr algn="ctr" fontAlgn="t"/>
                      <a:r>
                        <a:rPr lang="ru-RU" sz="1000" b="0" i="0" u="none" strike="noStrike" dirty="0">
                          <a:latin typeface="Times New Roman"/>
                        </a:rPr>
                        <a:t>2525043,54</a:t>
                      </a:r>
                    </a:p>
                  </a:txBody>
                  <a:tcPr marL="7620" marR="7620" marT="7620" marB="0">
                    <a:solidFill>
                      <a:srgbClr val="F1E7FF"/>
                    </a:solidFill>
                  </a:tcPr>
                </a:tc>
                <a:tc>
                  <a:txBody>
                    <a:bodyPr/>
                    <a:lstStyle/>
                    <a:p>
                      <a:pPr algn="ctr" fontAlgn="t"/>
                      <a:r>
                        <a:rPr lang="ru-RU" sz="1000" b="0" i="0" u="none" strike="noStrike" dirty="0">
                          <a:latin typeface="Times New Roman"/>
                        </a:rPr>
                        <a:t>3000000,00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3300000,00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130,69</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110,00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3500000,00</a:t>
                      </a:r>
                    </a:p>
                  </a:txBody>
                  <a:tcPr marL="9525" marR="9525" marT="9525" marB="0">
                    <a:solidFill>
                      <a:srgbClr val="F1E7FF"/>
                    </a:solidFill>
                  </a:tcPr>
                </a:tc>
                <a:extLst>
                  <a:ext uri="{0D108BD9-81ED-4DB2-BD59-A6C34878D82A}">
                    <a16:rowId xmlns:a16="http://schemas.microsoft.com/office/drawing/2014/main" val="1493883613"/>
                  </a:ext>
                </a:extLst>
              </a:tr>
              <a:tr h="227187">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000 1 06 06000 00 0000 110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Земельный налог</a:t>
                      </a:r>
                    </a:p>
                  </a:txBody>
                  <a:tcPr>
                    <a:solidFill>
                      <a:srgbClr val="F1E7FF"/>
                    </a:solidFill>
                  </a:tcPr>
                </a:tc>
                <a:tc>
                  <a:txBody>
                    <a:bodyPr/>
                    <a:lstStyle/>
                    <a:p>
                      <a:pPr algn="ctr" fontAlgn="t"/>
                      <a:r>
                        <a:rPr lang="ru-RU" sz="1000" b="0" i="0" u="none" strike="noStrike" dirty="0">
                          <a:latin typeface="Times New Roman"/>
                        </a:rPr>
                        <a:t>1880583,97</a:t>
                      </a:r>
                    </a:p>
                  </a:txBody>
                  <a:tcPr marL="7620" marR="7620" marT="7620" marB="0">
                    <a:solidFill>
                      <a:srgbClr val="F1E7FF"/>
                    </a:solidFill>
                  </a:tcPr>
                </a:tc>
                <a:tc>
                  <a:txBody>
                    <a:bodyPr/>
                    <a:lstStyle/>
                    <a:p>
                      <a:pPr algn="ctr" fontAlgn="t"/>
                      <a:r>
                        <a:rPr lang="ru-RU" sz="1000" b="0" i="0" u="none" strike="noStrike" dirty="0">
                          <a:latin typeface="Times New Roman"/>
                        </a:rPr>
                        <a:t>3900000,00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4000000,00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212,70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102,56</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4100000,00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4200000,00</a:t>
                      </a:r>
                    </a:p>
                  </a:txBody>
                  <a:tcPr marL="9525" marR="9525" marT="9525" marB="0">
                    <a:solidFill>
                      <a:srgbClr val="F1E7FF"/>
                    </a:solidFill>
                  </a:tcPr>
                </a:tc>
                <a:extLst>
                  <a:ext uri="{0D108BD9-81ED-4DB2-BD59-A6C34878D82A}">
                    <a16:rowId xmlns:a16="http://schemas.microsoft.com/office/drawing/2014/main" val="1820695566"/>
                  </a:ext>
                </a:extLst>
              </a:tr>
              <a:tr h="24202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000 1 08 00000 00 0000 000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ГОСУДАРСТВЕННАЯ ПОШЛИНА</a:t>
                      </a:r>
                    </a:p>
                  </a:txBody>
                  <a:tcPr>
                    <a:solidFill>
                      <a:srgbClr val="F1E7FF"/>
                    </a:solidFill>
                  </a:tcPr>
                </a:tc>
                <a:tc>
                  <a:txBody>
                    <a:bodyPr/>
                    <a:lstStyle/>
                    <a:p>
                      <a:pPr algn="ctr" fontAlgn="t"/>
                      <a:r>
                        <a:rPr lang="ru-RU" sz="1000" b="1" i="0" u="none" strike="noStrike" dirty="0">
                          <a:latin typeface="Times New Roman"/>
                        </a:rPr>
                        <a:t>3222606,15</a:t>
                      </a:r>
                    </a:p>
                  </a:txBody>
                  <a:tcPr marL="7620" marR="7620" marT="7620" marB="0">
                    <a:solidFill>
                      <a:srgbClr val="F1E7FF"/>
                    </a:solidFill>
                  </a:tcPr>
                </a:tc>
                <a:tc>
                  <a:txBody>
                    <a:bodyPr/>
                    <a:lstStyle/>
                    <a:p>
                      <a:pPr algn="ctr" fontAlgn="t"/>
                      <a:r>
                        <a:rPr lang="ru-RU" sz="1000" b="1" i="0" u="none" strike="noStrike" dirty="0">
                          <a:latin typeface="Times New Roman"/>
                        </a:rPr>
                        <a:t>5191000,00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4500000,00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139,64</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86,69</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4500000,00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4500000,00</a:t>
                      </a:r>
                    </a:p>
                  </a:txBody>
                  <a:tcPr marL="9525" marR="9525" marT="9525" marB="0">
                    <a:solidFill>
                      <a:srgbClr val="F1E7FF"/>
                    </a:solidFill>
                  </a:tcPr>
                </a:tc>
                <a:extLst>
                  <a:ext uri="{0D108BD9-81ED-4DB2-BD59-A6C34878D82A}">
                    <a16:rowId xmlns:a16="http://schemas.microsoft.com/office/drawing/2014/main" val="980753574"/>
                  </a:ext>
                </a:extLst>
              </a:tr>
              <a:tr h="242023">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0" dirty="0">
                          <a:latin typeface="Times New Roman" panose="02020603050405020304" pitchFamily="18" charset="0"/>
                          <a:cs typeface="Times New Roman" panose="02020603050405020304" pitchFamily="18" charset="0"/>
                        </a:rPr>
                        <a:t>000 1 08 03000 00 0000 110</a:t>
                      </a:r>
                    </a:p>
                  </a:txBody>
                  <a:tcPr>
                    <a:solidFill>
                      <a:srgbClr val="F1E7FF"/>
                    </a:solidFill>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0" dirty="0">
                          <a:latin typeface="Times New Roman" panose="02020603050405020304" pitchFamily="18" charset="0"/>
                          <a:cs typeface="Times New Roman" panose="02020603050405020304" pitchFamily="18" charset="0"/>
                        </a:rPr>
                        <a:t>Государственная пошлина</a:t>
                      </a:r>
                    </a:p>
                  </a:txBody>
                  <a:tcPr>
                    <a:solidFill>
                      <a:srgbClr val="F1E7FF"/>
                    </a:solidFill>
                  </a:tcPr>
                </a:tc>
                <a:tc>
                  <a:txBody>
                    <a:bodyPr/>
                    <a:lstStyle/>
                    <a:p>
                      <a:pPr algn="ctr" fontAlgn="t"/>
                      <a:r>
                        <a:rPr lang="ru-RU" sz="1000" b="0" i="0" u="none" strike="noStrike" dirty="0">
                          <a:latin typeface="Times New Roman"/>
                        </a:rPr>
                        <a:t>3222606,15</a:t>
                      </a:r>
                    </a:p>
                  </a:txBody>
                  <a:tcPr marL="7620" marR="7620" marT="7620" marB="0">
                    <a:solidFill>
                      <a:srgbClr val="F1E7FF"/>
                    </a:solidFill>
                  </a:tcPr>
                </a:tc>
                <a:tc>
                  <a:txBody>
                    <a:bodyPr/>
                    <a:lstStyle/>
                    <a:p>
                      <a:pPr algn="ctr" fontAlgn="t"/>
                      <a:r>
                        <a:rPr lang="ru-RU" sz="1000" b="0" i="0" u="none" strike="noStrike" dirty="0">
                          <a:latin typeface="Times New Roman"/>
                        </a:rPr>
                        <a:t>5191000,00</a:t>
                      </a:r>
                    </a:p>
                  </a:txBody>
                  <a:tcPr marL="7620" marR="7620" marT="7620" marB="0">
                    <a:solidFill>
                      <a:srgbClr val="F1E7FF"/>
                    </a:solidFill>
                  </a:tcPr>
                </a:tc>
                <a:tc>
                  <a:txBody>
                    <a:bodyPr/>
                    <a:lstStyle/>
                    <a:p>
                      <a:pPr algn="ctr" fontAlgn="t"/>
                      <a:r>
                        <a:rPr lang="ru-RU" sz="1000" b="0" i="0" u="none" strike="noStrike" dirty="0">
                          <a:effectLst/>
                          <a:latin typeface="Times New Roman" panose="02020603050405020304" pitchFamily="18" charset="0"/>
                        </a:rPr>
                        <a:t>4500000,00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139,64</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86,69</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4500000,00</a:t>
                      </a:r>
                    </a:p>
                  </a:txBody>
                  <a:tcPr marL="9525" marR="9525" marT="9525" marB="0">
                    <a:solidFill>
                      <a:srgbClr val="F1E7FF"/>
                    </a:solidFill>
                  </a:tcPr>
                </a:tc>
                <a:tc>
                  <a:txBody>
                    <a:bodyPr/>
                    <a:lstStyle/>
                    <a:p>
                      <a:pPr algn="ctr" fontAlgn="t"/>
                      <a:r>
                        <a:rPr lang="ru-RU" sz="1000" b="0" i="0" u="none" strike="noStrike" dirty="0">
                          <a:effectLst/>
                          <a:latin typeface="Times New Roman" panose="02020603050405020304" pitchFamily="18" charset="0"/>
                        </a:rPr>
                        <a:t>4500000,00</a:t>
                      </a:r>
                    </a:p>
                  </a:txBody>
                  <a:tcPr marL="9525" marR="9525" marT="9525" marB="0">
                    <a:solidFill>
                      <a:srgbClr val="F1E7FF"/>
                    </a:solidFill>
                  </a:tcPr>
                </a:tc>
                <a:extLst>
                  <a:ext uri="{0D108BD9-81ED-4DB2-BD59-A6C34878D82A}">
                    <a16:rowId xmlns:a16="http://schemas.microsoft.com/office/drawing/2014/main" val="1981600003"/>
                  </a:ext>
                </a:extLst>
              </a:tr>
              <a:tr h="242023">
                <a:tc>
                  <a:txBody>
                    <a:bodyPr/>
                    <a:lstStyle/>
                    <a:p>
                      <a:pPr algn="just"/>
                      <a:endParaRPr lang="ru-RU" sz="1000" b="0" dirty="0">
                        <a:latin typeface="Times New Roman" panose="02020603050405020304" pitchFamily="18" charset="0"/>
                        <a:cs typeface="Times New Roman" panose="02020603050405020304" pitchFamily="18" charset="0"/>
                      </a:endParaRPr>
                    </a:p>
                  </a:txBody>
                  <a:tcPr>
                    <a:solidFill>
                      <a:srgbClr val="F1E7FF"/>
                    </a:solidFill>
                  </a:tcPr>
                </a:tc>
                <a:tc>
                  <a:txBody>
                    <a:bodyPr/>
                    <a:lstStyle/>
                    <a:p>
                      <a:pPr algn="just"/>
                      <a:r>
                        <a:rPr lang="ru-RU" sz="1000" b="1" dirty="0">
                          <a:latin typeface="Times New Roman" panose="02020603050405020304" pitchFamily="18" charset="0"/>
                          <a:cs typeface="Times New Roman" panose="02020603050405020304" pitchFamily="18" charset="0"/>
                        </a:rPr>
                        <a:t>ИТОГО</a:t>
                      </a:r>
                    </a:p>
                  </a:txBody>
                  <a:tcPr>
                    <a:solidFill>
                      <a:srgbClr val="F1E7FF"/>
                    </a:solidFill>
                  </a:tcPr>
                </a:tc>
                <a:tc>
                  <a:txBody>
                    <a:bodyPr/>
                    <a:lstStyle/>
                    <a:p>
                      <a:pPr algn="ctr" fontAlgn="t"/>
                      <a:r>
                        <a:rPr lang="ru-RU" sz="1000" b="1" i="0" u="none" strike="noStrike" dirty="0">
                          <a:latin typeface="Times New Roman"/>
                        </a:rPr>
                        <a:t>320141668,41</a:t>
                      </a:r>
                    </a:p>
                  </a:txBody>
                  <a:tcPr marL="7620" marR="7620" marT="7620" marB="0">
                    <a:solidFill>
                      <a:srgbClr val="F1E7FF"/>
                    </a:solidFill>
                  </a:tcPr>
                </a:tc>
                <a:tc>
                  <a:txBody>
                    <a:bodyPr/>
                    <a:lstStyle/>
                    <a:p>
                      <a:pPr algn="ctr" fontAlgn="t"/>
                      <a:r>
                        <a:rPr lang="ru-RU" sz="1000" b="1" i="0" u="none" strike="noStrike" dirty="0">
                          <a:latin typeface="Times New Roman"/>
                        </a:rPr>
                        <a:t>347337000,00</a:t>
                      </a:r>
                    </a:p>
                  </a:txBody>
                  <a:tcPr marL="7620" marR="7620" marT="7620" marB="0">
                    <a:solidFill>
                      <a:srgbClr val="F1E7FF"/>
                    </a:solidFill>
                  </a:tcPr>
                </a:tc>
                <a:tc>
                  <a:txBody>
                    <a:bodyPr/>
                    <a:lstStyle/>
                    <a:p>
                      <a:pPr algn="ctr" fontAlgn="t"/>
                      <a:r>
                        <a:rPr lang="ru-RU" sz="1000" b="1" i="0" u="none" strike="noStrike" dirty="0">
                          <a:effectLst/>
                          <a:latin typeface="Times New Roman" panose="02020603050405020304" pitchFamily="18" charset="0"/>
                        </a:rPr>
                        <a:t>362691000,00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113,29</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104,42</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396280000,00</a:t>
                      </a:r>
                    </a:p>
                  </a:txBody>
                  <a:tcPr marL="9525" marR="9525" marT="9525" marB="0">
                    <a:solidFill>
                      <a:srgbClr val="F1E7FF"/>
                    </a:solidFill>
                  </a:tcPr>
                </a:tc>
                <a:tc>
                  <a:txBody>
                    <a:bodyPr/>
                    <a:lstStyle/>
                    <a:p>
                      <a:pPr algn="ctr" fontAlgn="t"/>
                      <a:r>
                        <a:rPr lang="ru-RU" sz="1000" b="1" i="0" u="none" strike="noStrike" dirty="0">
                          <a:effectLst/>
                          <a:latin typeface="Times New Roman" panose="02020603050405020304" pitchFamily="18" charset="0"/>
                        </a:rPr>
                        <a:t>419560000,00</a:t>
                      </a:r>
                    </a:p>
                  </a:txBody>
                  <a:tcPr marL="9525" marR="9525" marT="9525" marB="0">
                    <a:solidFill>
                      <a:srgbClr val="F1E7FF"/>
                    </a:solidFill>
                  </a:tcPr>
                </a:tc>
                <a:extLst>
                  <a:ext uri="{0D108BD9-81ED-4DB2-BD59-A6C34878D82A}">
                    <a16:rowId xmlns:a16="http://schemas.microsoft.com/office/drawing/2014/main" val="576059624"/>
                  </a:ext>
                </a:extLst>
              </a:tr>
            </a:tbl>
          </a:graphicData>
        </a:graphic>
      </p:graphicFrame>
      <p:sp>
        <p:nvSpPr>
          <p:cNvPr id="9" name="TextBox 8">
            <a:extLst>
              <a:ext uri="{FF2B5EF4-FFF2-40B4-BE49-F238E27FC236}">
                <a16:creationId xmlns:a16="http://schemas.microsoft.com/office/drawing/2014/main" id="{86660453-8789-1252-332F-578854BC5584}"/>
              </a:ext>
            </a:extLst>
          </p:cNvPr>
          <p:cNvSpPr txBox="1"/>
          <p:nvPr/>
        </p:nvSpPr>
        <p:spPr>
          <a:xfrm>
            <a:off x="11179029" y="900077"/>
            <a:ext cx="699752" cy="246221"/>
          </a:xfrm>
          <a:prstGeom prst="rect">
            <a:avLst/>
          </a:prstGeom>
          <a:noFill/>
        </p:spPr>
        <p:txBody>
          <a:bodyPr wrap="square">
            <a:spAutoFit/>
          </a:bodyPr>
          <a:lstStyle/>
          <a:p>
            <a:r>
              <a:rPr kumimoji="0" lang="ru-RU" sz="1000" b="1" i="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(руб.)</a:t>
            </a:r>
            <a:endParaRPr lang="ru-RU" sz="1000" dirty="0">
              <a:solidFill>
                <a:schemeClr val="tx1">
                  <a:lumMod val="95000"/>
                  <a:lumOff val="5000"/>
                </a:schemeClr>
              </a:solidFill>
            </a:endParaRPr>
          </a:p>
        </p:txBody>
      </p:sp>
    </p:spTree>
    <p:extLst>
      <p:ext uri="{BB962C8B-B14F-4D97-AF65-F5344CB8AC3E}">
        <p14:creationId xmlns:p14="http://schemas.microsoft.com/office/powerpoint/2010/main" val="4257806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E7B71D9-B7A7-5609-E847-27A45702C215}"/>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B8FC66A-7D47-6B2C-9E44-71A3FBD56A4D}"/>
              </a:ext>
            </a:extLst>
          </p:cNvPr>
          <p:cNvSpPr txBox="1"/>
          <p:nvPr/>
        </p:nvSpPr>
        <p:spPr>
          <a:xfrm>
            <a:off x="4188455" y="102959"/>
            <a:ext cx="3049484" cy="276999"/>
          </a:xfrm>
          <a:prstGeom prst="rect">
            <a:avLst/>
          </a:prstGeom>
          <a:noFill/>
        </p:spPr>
        <p:txBody>
          <a:bodyPr wrap="square">
            <a:spAutoFit/>
          </a:bodyPr>
          <a:lstStyle/>
          <a:p>
            <a:pPr indent="342900" algn="just"/>
            <a:r>
              <a:rPr lang="ru-RU" sz="1200" b="1" kern="0" dirty="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rPr>
              <a:t>Налог на доходы физических лиц</a:t>
            </a:r>
            <a:endParaRPr lang="ru-RU" sz="1200" b="1" kern="100" dirty="0">
              <a:solidFill>
                <a:srgbClr val="C00000"/>
              </a:solidFill>
              <a:effectLst/>
              <a:latin typeface="Times New Roman" panose="02020603050405020304" pitchFamily="18" charset="0"/>
              <a:ea typeface="NSimSun" panose="02010609030101010101" pitchFamily="49" charset="-122"/>
              <a:cs typeface="Mangal" panose="02040503050203030202" pitchFamily="18" charset="0"/>
            </a:endParaRPr>
          </a:p>
        </p:txBody>
      </p:sp>
      <p:sp>
        <p:nvSpPr>
          <p:cNvPr id="4" name="TextBox 3">
            <a:extLst>
              <a:ext uri="{FF2B5EF4-FFF2-40B4-BE49-F238E27FC236}">
                <a16:creationId xmlns:a16="http://schemas.microsoft.com/office/drawing/2014/main" id="{627BAE10-6336-E76F-7C4E-4EB257C5D707}"/>
              </a:ext>
            </a:extLst>
          </p:cNvPr>
          <p:cNvSpPr txBox="1"/>
          <p:nvPr/>
        </p:nvSpPr>
        <p:spPr>
          <a:xfrm>
            <a:off x="2357307" y="379958"/>
            <a:ext cx="9362114" cy="1015663"/>
          </a:xfrm>
          <a:prstGeom prst="rect">
            <a:avLst/>
          </a:prstGeom>
          <a:noFill/>
        </p:spPr>
        <p:txBody>
          <a:bodyPr wrap="square">
            <a:spAutoFit/>
          </a:bodyPr>
          <a:lstStyle/>
          <a:p>
            <a:pPr algn="just"/>
            <a:r>
              <a:rPr lang="ru-RU" sz="1000" dirty="0">
                <a:solidFill>
                  <a:srgbClr val="000000"/>
                </a:solidFill>
                <a:latin typeface="Times New Roman" panose="02020603050405020304" pitchFamily="18" charset="0"/>
                <a:ea typeface="Times New Roman" panose="02020603050405020304" pitchFamily="18" charset="0"/>
              </a:rPr>
              <a:t> НДФЛ является основным доходным источником бюджета.</a:t>
            </a:r>
          </a:p>
          <a:p>
            <a:pPr algn="just"/>
            <a:r>
              <a:rPr lang="ru-RU" sz="1000" dirty="0">
                <a:solidFill>
                  <a:srgbClr val="000000"/>
                </a:solidFill>
                <a:latin typeface="Times New Roman" panose="02020603050405020304" pitchFamily="18" charset="0"/>
                <a:ea typeface="Times New Roman" panose="02020603050405020304" pitchFamily="18" charset="0"/>
              </a:rPr>
              <a:t> Налогоплательщиками налога признаются физические лица, являющиеся налоговыми резидентами Российской Федерации, а также физические лица, получающие доходы от источников, в Российской Федерации, не являющиеся налоговыми резидентами Российской Федерации.</a:t>
            </a:r>
          </a:p>
          <a:p>
            <a:pPr algn="just"/>
            <a:r>
              <a:rPr lang="ru-RU" sz="1000" dirty="0">
                <a:solidFill>
                  <a:srgbClr val="000000"/>
                </a:solidFill>
                <a:effectLst/>
                <a:latin typeface="Times New Roman" panose="02020603050405020304" pitchFamily="18" charset="0"/>
                <a:ea typeface="Times New Roman" panose="02020603050405020304" pitchFamily="18" charset="0"/>
              </a:rPr>
              <a:t>Налоговые ставки, установленные Налоговым кодексом РФ, рассчитываются исходя из вида и суммы дохода, полученного за год и составляют – </a:t>
            </a:r>
            <a:r>
              <a:rPr lang="ru-RU" sz="1000" b="1" i="1" dirty="0">
                <a:solidFill>
                  <a:srgbClr val="9900FF"/>
                </a:solidFill>
                <a:effectLst/>
                <a:latin typeface="Times New Roman" panose="02020603050405020304" pitchFamily="18" charset="0"/>
                <a:ea typeface="Times New Roman" panose="02020603050405020304" pitchFamily="18" charset="0"/>
              </a:rPr>
              <a:t>9%, 13%, 15%, 18%, 20%, 22%, 30% и 35%.</a:t>
            </a:r>
          </a:p>
          <a:p>
            <a:pPr algn="just"/>
            <a:endParaRPr lang="ru-RU" sz="1000" b="1" i="1" dirty="0">
              <a:solidFill>
                <a:srgbClr val="9900FF"/>
              </a:solidFill>
              <a:effectLst/>
              <a:latin typeface="Times New Roman" panose="02020603050405020304" pitchFamily="18" charset="0"/>
              <a:ea typeface="Times New Roman" panose="02020603050405020304" pitchFamily="18" charset="0"/>
            </a:endParaRPr>
          </a:p>
        </p:txBody>
      </p:sp>
      <p:pic>
        <p:nvPicPr>
          <p:cNvPr id="5" name="Рисунок 4">
            <a:extLst>
              <a:ext uri="{FF2B5EF4-FFF2-40B4-BE49-F238E27FC236}">
                <a16:creationId xmlns:a16="http://schemas.microsoft.com/office/drawing/2014/main" id="{D72DB77E-22A9-34A8-462E-7B95FC7B92B4}"/>
              </a:ext>
            </a:extLst>
          </p:cNvPr>
          <p:cNvPicPr>
            <a:picLocks noChangeAspect="1"/>
          </p:cNvPicPr>
          <p:nvPr/>
        </p:nvPicPr>
        <p:blipFill>
          <a:blip r:embed="rId3"/>
          <a:stretch>
            <a:fillRect/>
          </a:stretch>
        </p:blipFill>
        <p:spPr>
          <a:xfrm>
            <a:off x="187355" y="67306"/>
            <a:ext cx="2095500" cy="1791892"/>
          </a:xfrm>
          <a:prstGeom prst="rect">
            <a:avLst/>
          </a:prstGeom>
        </p:spPr>
      </p:pic>
      <p:sp>
        <p:nvSpPr>
          <p:cNvPr id="6" name="TextBox 5">
            <a:extLst>
              <a:ext uri="{FF2B5EF4-FFF2-40B4-BE49-F238E27FC236}">
                <a16:creationId xmlns:a16="http://schemas.microsoft.com/office/drawing/2014/main" id="{2928D70F-8B4A-8AE2-C453-0052397C4235}"/>
              </a:ext>
            </a:extLst>
          </p:cNvPr>
          <p:cNvSpPr txBox="1"/>
          <p:nvPr/>
        </p:nvSpPr>
        <p:spPr>
          <a:xfrm>
            <a:off x="2357307" y="1305200"/>
            <a:ext cx="9454392" cy="553998"/>
          </a:xfrm>
          <a:prstGeom prst="rect">
            <a:avLst/>
          </a:prstGeom>
          <a:noFill/>
        </p:spPr>
        <p:txBody>
          <a:bodyPr wrap="square">
            <a:spAutoFit/>
          </a:bodyPr>
          <a:lstStyle/>
          <a:p>
            <a:pPr algn="just"/>
            <a:r>
              <a:rPr lang="ru-RU" sz="1000" dirty="0">
                <a:solidFill>
                  <a:srgbClr val="000000"/>
                </a:solidFill>
                <a:latin typeface="Times New Roman" panose="02020603050405020304" pitchFamily="18" charset="0"/>
                <a:ea typeface="Times New Roman" panose="02020603050405020304" pitchFamily="18" charset="0"/>
              </a:rPr>
              <a:t>Налоговый вычет – это уменьшение налогооблагаемого дохода при исчислении НДФЛ, либо возврат части ранее уплаченного НДФЛ в установленных законодательством РФ о налогах и сборах случаях. На налоговые вычеты могут претендовать граждане, являющиеся резидентами РФ. Налоговым кодексом РФ предусмотрено семь групп налоговых вычетов:</a:t>
            </a:r>
            <a:endParaRPr lang="ru-RU" sz="1000" dirty="0"/>
          </a:p>
        </p:txBody>
      </p:sp>
      <p:sp>
        <p:nvSpPr>
          <p:cNvPr id="8" name="Прямоугольник: скругленные углы 7">
            <a:extLst>
              <a:ext uri="{FF2B5EF4-FFF2-40B4-BE49-F238E27FC236}">
                <a16:creationId xmlns:a16="http://schemas.microsoft.com/office/drawing/2014/main" id="{F1D95C90-16BB-958E-9879-BA3E8F4F88E8}"/>
              </a:ext>
            </a:extLst>
          </p:cNvPr>
          <p:cNvSpPr/>
          <p:nvPr/>
        </p:nvSpPr>
        <p:spPr>
          <a:xfrm>
            <a:off x="217088" y="1942769"/>
            <a:ext cx="2868221" cy="2072593"/>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50" b="1"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Стандартные вычеты: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50" b="1" i="1" u="none" strike="noStrike" kern="1200" cap="none" spc="0" normalizeH="0" baseline="0" noProof="0" dirty="0">
                <a:ln>
                  <a:noFill/>
                </a:ln>
                <a:solidFill>
                  <a:srgbClr val="4472C4">
                    <a:lumMod val="50000"/>
                  </a:srgbClr>
                </a:solidFill>
                <a:effectLst/>
                <a:uLnTx/>
                <a:uFillTx/>
                <a:latin typeface="Times New Roman" panose="02020603050405020304" pitchFamily="18" charset="0"/>
                <a:ea typeface="+mn-ea"/>
                <a:cs typeface="Times New Roman" panose="02020603050405020304" pitchFamily="18" charset="0"/>
              </a:rPr>
              <a:t> </a:t>
            </a:r>
            <a:r>
              <a:rPr kumimoji="0" lang="ru-RU" sz="105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для льготных категорий граждан в размере 3000 руб., 500 руб., 18000 руб. (в зависимости от категории плательщика);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05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rPr>
              <a:t> - для лиц, на обеспечении которых находятся дети (родители, супруг (супруга) родителя, усыновители, опекуны, попечители, приемные родители, супруг (супруга) приемного родителя) в размере – 1400 руб., 2800 руб., 6000 руб., 12000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ст.218 Налогового кодекса РФ</a:t>
            </a:r>
            <a:endParaRPr kumimoji="0" lang="ru-RU" sz="105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mn-ea"/>
              <a:cs typeface="Times New Roman" panose="02020603050405020304" pitchFamily="18" charset="0"/>
            </a:endParaRPr>
          </a:p>
        </p:txBody>
      </p:sp>
      <p:sp>
        <p:nvSpPr>
          <p:cNvPr id="9" name="Прямоугольник: скругленные углы 8">
            <a:extLst>
              <a:ext uri="{FF2B5EF4-FFF2-40B4-BE49-F238E27FC236}">
                <a16:creationId xmlns:a16="http://schemas.microsoft.com/office/drawing/2014/main" id="{31E4CEAC-616E-6F8C-50BD-1F71FE12A436}"/>
              </a:ext>
            </a:extLst>
          </p:cNvPr>
          <p:cNvSpPr/>
          <p:nvPr/>
        </p:nvSpPr>
        <p:spPr>
          <a:xfrm>
            <a:off x="217088" y="4098933"/>
            <a:ext cx="2915245" cy="225628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defRPr/>
            </a:pPr>
            <a:r>
              <a:rPr lang="ru-RU" sz="1050" b="1" i="1" dirty="0">
                <a:solidFill>
                  <a:srgbClr val="4472C4">
                    <a:lumMod val="50000"/>
                  </a:srgbClr>
                </a:solidFill>
                <a:latin typeface="Times New Roman" panose="02020603050405020304" pitchFamily="18" charset="0"/>
                <a:cs typeface="Times New Roman" panose="02020603050405020304" pitchFamily="18" charset="0"/>
              </a:rPr>
              <a:t>Социальные вычеты</a:t>
            </a:r>
          </a:p>
          <a:p>
            <a:pPr lvl="0" algn="just">
              <a:defRPr/>
            </a:pPr>
            <a:r>
              <a:rPr lang="ru-RU" sz="1050" dirty="0">
                <a:solidFill>
                  <a:prstClr val="black">
                    <a:lumMod val="95000"/>
                    <a:lumOff val="5000"/>
                  </a:prstClr>
                </a:solidFill>
                <a:latin typeface="Times New Roman" panose="02020603050405020304" pitchFamily="18" charset="0"/>
                <a:cs typeface="Times New Roman" panose="02020603050405020304" pitchFamily="18" charset="0"/>
              </a:rPr>
              <a:t>Для лиц, которые несли расходы, перечисленные в виде пожертвований, за свое обучение и обучение детей, медицинские услуги и лекарственные препараты, страховые взносы за добровольное пенсионное страхование и страхование жизни, дополнительные страховые взносы на накопительную пенсию, независимая оценка своей квалификации, физкультурно-оздоровительные услуги</a:t>
            </a:r>
          </a:p>
          <a:p>
            <a:pPr lvl="0" algn="just">
              <a:defRPr/>
            </a:pPr>
            <a:r>
              <a:rPr lang="ru-RU" sz="1050" dirty="0">
                <a:solidFill>
                  <a:prstClr val="black">
                    <a:lumMod val="95000"/>
                    <a:lumOff val="5000"/>
                  </a:prstClr>
                </a:solidFill>
                <a:latin typeface="Times New Roman" panose="02020603050405020304" pitchFamily="18" charset="0"/>
                <a:cs typeface="Times New Roman" panose="02020603050405020304" pitchFamily="18" charset="0"/>
              </a:rPr>
              <a:t>ст.219 Налогового кодекса РФ</a:t>
            </a:r>
          </a:p>
        </p:txBody>
      </p:sp>
      <p:sp>
        <p:nvSpPr>
          <p:cNvPr id="10" name="Прямоугольник: скругленные углы 9">
            <a:extLst>
              <a:ext uri="{FF2B5EF4-FFF2-40B4-BE49-F238E27FC236}">
                <a16:creationId xmlns:a16="http://schemas.microsoft.com/office/drawing/2014/main" id="{D4A7DE0A-428D-8CA5-52D1-C877887B6C7E}"/>
              </a:ext>
            </a:extLst>
          </p:cNvPr>
          <p:cNvSpPr/>
          <p:nvPr/>
        </p:nvSpPr>
        <p:spPr>
          <a:xfrm>
            <a:off x="3180755" y="1967398"/>
            <a:ext cx="2915245" cy="1424543"/>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defRPr/>
            </a:pPr>
            <a:r>
              <a:rPr lang="ru-RU" sz="1050" b="1" i="1" dirty="0">
                <a:solidFill>
                  <a:srgbClr val="4472C4">
                    <a:lumMod val="50000"/>
                  </a:srgbClr>
                </a:solidFill>
                <a:latin typeface="Times New Roman" panose="02020603050405020304" pitchFamily="18" charset="0"/>
                <a:cs typeface="Times New Roman" panose="02020603050405020304" pitchFamily="18" charset="0"/>
              </a:rPr>
              <a:t>Инвестиционные вычеты</a:t>
            </a:r>
          </a:p>
          <a:p>
            <a:pPr lvl="0" algn="just">
              <a:defRP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Для лиц, совершающих операции по индивидуальным инвестиционным счетам и получающих доходы от реализации ценных бумаг, находящихся в собственности более трех лет</a:t>
            </a:r>
          </a:p>
          <a:p>
            <a:pPr lvl="0" algn="just">
              <a:defRP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ст.219.1 Налогового кодекса РФ</a:t>
            </a:r>
          </a:p>
        </p:txBody>
      </p:sp>
      <p:sp>
        <p:nvSpPr>
          <p:cNvPr id="11" name="Прямоугольник: скругленные углы 10">
            <a:extLst>
              <a:ext uri="{FF2B5EF4-FFF2-40B4-BE49-F238E27FC236}">
                <a16:creationId xmlns:a16="http://schemas.microsoft.com/office/drawing/2014/main" id="{6CC7A623-022F-9785-49BF-765FC2AAA351}"/>
              </a:ext>
            </a:extLst>
          </p:cNvPr>
          <p:cNvSpPr/>
          <p:nvPr/>
        </p:nvSpPr>
        <p:spPr>
          <a:xfrm>
            <a:off x="3265787" y="3457674"/>
            <a:ext cx="2915245" cy="1282518"/>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defRPr/>
            </a:pPr>
            <a:r>
              <a:rPr lang="ru-RU" sz="1050" b="1" i="1" dirty="0">
                <a:solidFill>
                  <a:srgbClr val="4472C4">
                    <a:lumMod val="50000"/>
                  </a:srgbClr>
                </a:solidFill>
                <a:latin typeface="Times New Roman" panose="02020603050405020304" pitchFamily="18" charset="0"/>
                <a:cs typeface="Times New Roman" panose="02020603050405020304" pitchFamily="18" charset="0"/>
              </a:rPr>
              <a:t>Налоговые вычеты на долгосрочное сбережение граждан</a:t>
            </a:r>
          </a:p>
          <a:p>
            <a:pPr lvl="0" algn="just">
              <a:defRP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Для лиц, участвующих в программе долгосрочных сбережений, за которых работодатели уплачивают налог на доходы физических лиц.</a:t>
            </a:r>
          </a:p>
          <a:p>
            <a:pPr lvl="0" algn="just">
              <a:defRP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ст.219.2 Налогового кодекса РФ</a:t>
            </a:r>
          </a:p>
        </p:txBody>
      </p:sp>
      <p:sp>
        <p:nvSpPr>
          <p:cNvPr id="12" name="Прямоугольник: скругленные углы 11">
            <a:extLst>
              <a:ext uri="{FF2B5EF4-FFF2-40B4-BE49-F238E27FC236}">
                <a16:creationId xmlns:a16="http://schemas.microsoft.com/office/drawing/2014/main" id="{2CFEE81B-4B27-A121-F29C-3981150E1360}"/>
              </a:ext>
            </a:extLst>
          </p:cNvPr>
          <p:cNvSpPr/>
          <p:nvPr/>
        </p:nvSpPr>
        <p:spPr>
          <a:xfrm>
            <a:off x="3265786" y="4861680"/>
            <a:ext cx="2915245" cy="138224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just">
              <a:defRPr/>
            </a:pPr>
            <a:r>
              <a:rPr lang="ru-RU" sz="1050" b="1" i="1" dirty="0">
                <a:solidFill>
                  <a:srgbClr val="4472C4">
                    <a:lumMod val="50000"/>
                  </a:srgbClr>
                </a:solidFill>
                <a:latin typeface="Times New Roman" panose="02020603050405020304" pitchFamily="18" charset="0"/>
                <a:cs typeface="Times New Roman" panose="02020603050405020304" pitchFamily="18" charset="0"/>
              </a:rPr>
              <a:t>Имущественные вычеты – </a:t>
            </a: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при приобретении жилья и земельных участков, при продаже некоторых видов имущества, а также в случае изъятия у налогоплательщика недвижимости для государственных или муниципальных нужд</a:t>
            </a:r>
          </a:p>
          <a:p>
            <a:pPr lvl="0" algn="just">
              <a:defRP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Ст.220 Налогового кодекса РФ</a:t>
            </a:r>
          </a:p>
        </p:txBody>
      </p:sp>
      <p:sp>
        <p:nvSpPr>
          <p:cNvPr id="13" name="Прямоугольник: скругленные углы 12">
            <a:extLst>
              <a:ext uri="{FF2B5EF4-FFF2-40B4-BE49-F238E27FC236}">
                <a16:creationId xmlns:a16="http://schemas.microsoft.com/office/drawing/2014/main" id="{2AEE48C6-EBC8-1EDA-E5A8-58B5D8400331}"/>
              </a:ext>
            </a:extLst>
          </p:cNvPr>
          <p:cNvSpPr/>
          <p:nvPr/>
        </p:nvSpPr>
        <p:spPr>
          <a:xfrm>
            <a:off x="6228754" y="2003661"/>
            <a:ext cx="2915245" cy="138224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defRPr/>
            </a:pPr>
            <a:r>
              <a:rPr lang="ru-RU" sz="1050" b="1" i="1" dirty="0">
                <a:solidFill>
                  <a:srgbClr val="4472C4">
                    <a:lumMod val="50000"/>
                  </a:srgbClr>
                </a:solidFill>
                <a:latin typeface="Times New Roman" panose="02020603050405020304" pitchFamily="18" charset="0"/>
                <a:cs typeface="Times New Roman" panose="02020603050405020304" pitchFamily="18" charset="0"/>
              </a:rPr>
              <a:t>Профессиональные вычеты</a:t>
            </a:r>
          </a:p>
          <a:p>
            <a:pPr lvl="0" algn="just">
              <a:defRPr/>
            </a:pPr>
            <a:r>
              <a:rPr lang="ru-RU" sz="1050" dirty="0">
                <a:solidFill>
                  <a:prstClr val="black">
                    <a:lumMod val="95000"/>
                    <a:lumOff val="5000"/>
                  </a:prstClr>
                </a:solidFill>
                <a:latin typeface="Times New Roman" panose="02020603050405020304" pitchFamily="18" charset="0"/>
                <a:cs typeface="Times New Roman" panose="02020603050405020304" pitchFamily="18" charset="0"/>
              </a:rPr>
              <a:t>Для лиц, осуществляющих предпринимательскую деятельность в качестве ИП, оказывающих услуги и выполняющих работы по договорам ГПХ, а также получающих авторские вознаграждения.</a:t>
            </a:r>
          </a:p>
          <a:p>
            <a:pPr lvl="0" algn="just">
              <a:defRPr/>
            </a:pPr>
            <a:r>
              <a:rPr lang="ru-RU" sz="1050" dirty="0">
                <a:solidFill>
                  <a:prstClr val="black">
                    <a:lumMod val="95000"/>
                    <a:lumOff val="5000"/>
                  </a:prstClr>
                </a:solidFill>
                <a:latin typeface="Times New Roman" panose="02020603050405020304" pitchFamily="18" charset="0"/>
                <a:cs typeface="Times New Roman" panose="02020603050405020304" pitchFamily="18" charset="0"/>
              </a:rPr>
              <a:t>ст.221 Налогового кодекса РФ</a:t>
            </a:r>
          </a:p>
        </p:txBody>
      </p:sp>
      <p:sp>
        <p:nvSpPr>
          <p:cNvPr id="14" name="Прямоугольник: скругленные углы 13">
            <a:extLst>
              <a:ext uri="{FF2B5EF4-FFF2-40B4-BE49-F238E27FC236}">
                <a16:creationId xmlns:a16="http://schemas.microsoft.com/office/drawing/2014/main" id="{26105F1A-3D04-BCFD-F259-477B11AF174A}"/>
              </a:ext>
            </a:extLst>
          </p:cNvPr>
          <p:cNvSpPr/>
          <p:nvPr/>
        </p:nvSpPr>
        <p:spPr>
          <a:xfrm>
            <a:off x="9276754" y="2008115"/>
            <a:ext cx="2769838" cy="1382240"/>
          </a:xfrm>
          <a:prstGeom prst="round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defRPr/>
            </a:pPr>
            <a:r>
              <a:rPr lang="ru-RU" sz="1050" b="1" i="1" dirty="0">
                <a:solidFill>
                  <a:srgbClr val="4472C4">
                    <a:lumMod val="50000"/>
                  </a:srgbClr>
                </a:solidFill>
                <a:latin typeface="Times New Roman" panose="02020603050405020304" pitchFamily="18" charset="0"/>
                <a:cs typeface="Times New Roman" panose="02020603050405020304" pitchFamily="18" charset="0"/>
              </a:rPr>
              <a:t>Налоговые вычеты </a:t>
            </a:r>
          </a:p>
          <a:p>
            <a:pPr lvl="0" algn="just">
              <a:defRPr/>
            </a:pPr>
            <a:r>
              <a:rPr lang="ru-RU" sz="1050" dirty="0">
                <a:solidFill>
                  <a:schemeClr val="tx1">
                    <a:lumMod val="95000"/>
                    <a:lumOff val="5000"/>
                  </a:schemeClr>
                </a:solidFill>
                <a:latin typeface="Times New Roman" panose="02020603050405020304" pitchFamily="18" charset="0"/>
                <a:cs typeface="Times New Roman" panose="02020603050405020304" pitchFamily="18" charset="0"/>
              </a:rPr>
              <a:t>При переносе на будущие периоды убытков от операций с ценными бумагами и операций с производными финансовыми инструментами, убытков от участия в инвестиционном товариществе.</a:t>
            </a:r>
          </a:p>
          <a:p>
            <a:pPr lvl="0" algn="just">
              <a:defRPr/>
            </a:pPr>
            <a:r>
              <a:rPr lang="ru-RU" sz="1050" dirty="0">
                <a:solidFill>
                  <a:prstClr val="black">
                    <a:lumMod val="95000"/>
                    <a:lumOff val="5000"/>
                  </a:prstClr>
                </a:solidFill>
                <a:latin typeface="Times New Roman" panose="02020603050405020304" pitchFamily="18" charset="0"/>
                <a:cs typeface="Times New Roman" panose="02020603050405020304" pitchFamily="18" charset="0"/>
              </a:rPr>
              <a:t>ст.220.1 и 220.2 Налогового кодекса РФ</a:t>
            </a:r>
          </a:p>
        </p:txBody>
      </p:sp>
      <p:sp>
        <p:nvSpPr>
          <p:cNvPr id="15" name="TextBox 14">
            <a:extLst>
              <a:ext uri="{FF2B5EF4-FFF2-40B4-BE49-F238E27FC236}">
                <a16:creationId xmlns:a16="http://schemas.microsoft.com/office/drawing/2014/main" id="{D374249B-ABA7-BEA3-5A9C-3E69C6A86F3B}"/>
              </a:ext>
            </a:extLst>
          </p:cNvPr>
          <p:cNvSpPr txBox="1"/>
          <p:nvPr/>
        </p:nvSpPr>
        <p:spPr>
          <a:xfrm>
            <a:off x="6228754" y="3428999"/>
            <a:ext cx="5746158" cy="1631216"/>
          </a:xfrm>
          <a:prstGeom prst="rect">
            <a:avLst/>
          </a:prstGeom>
          <a:noFill/>
        </p:spPr>
        <p:txBody>
          <a:bodyPr wrap="square">
            <a:spAutoFit/>
          </a:bodyPr>
          <a:lstStyle/>
          <a:p>
            <a:pPr algn="just"/>
            <a:r>
              <a:rPr lang="ru-RU" sz="1000" dirty="0">
                <a:solidFill>
                  <a:srgbClr val="000000"/>
                </a:solidFill>
                <a:latin typeface="Times New Roman" panose="02020603050405020304" pitchFamily="18" charset="0"/>
                <a:ea typeface="Times New Roman" panose="02020603050405020304" pitchFamily="18" charset="0"/>
              </a:rPr>
              <a:t>Ст.217 Налогового кодекса РФ установлены виды доходов, не подлежащие налогообложению.</a:t>
            </a:r>
          </a:p>
          <a:p>
            <a:pPr algn="just"/>
            <a:endParaRPr lang="ru-RU" sz="1000" dirty="0">
              <a:solidFill>
                <a:srgbClr val="000000"/>
              </a:solidFill>
              <a:latin typeface="Times New Roman" panose="02020603050405020304" pitchFamily="18" charset="0"/>
            </a:endParaRPr>
          </a:p>
          <a:p>
            <a:pPr algn="just"/>
            <a:r>
              <a:rPr lang="ru-RU" sz="1000" dirty="0">
                <a:solidFill>
                  <a:srgbClr val="000000"/>
                </a:solidFill>
                <a:latin typeface="Times New Roman" panose="02020603050405020304" pitchFamily="18" charset="0"/>
              </a:rPr>
              <a:t>Способы получения налоговых  вычетов:</a:t>
            </a:r>
          </a:p>
          <a:p>
            <a:pPr algn="just"/>
            <a:r>
              <a:rPr lang="ru-RU" sz="1000" dirty="0">
                <a:solidFill>
                  <a:srgbClr val="000000"/>
                </a:solidFill>
                <a:latin typeface="Times New Roman" panose="02020603050405020304" pitchFamily="18" charset="0"/>
              </a:rPr>
              <a:t> - по окончании года, в котором возникло право на вычет, представить в налоговый орган по месту жительства налоговую декларацию по налогу на доходы физических лиц формы 3-НДФЛ.Вычет предоставляется в виде возврата суммы излишне уплаченного НДФЛ;</a:t>
            </a:r>
          </a:p>
          <a:p>
            <a:pPr algn="just"/>
            <a:r>
              <a:rPr lang="ru-RU" sz="1000" dirty="0">
                <a:solidFill>
                  <a:srgbClr val="000000"/>
                </a:solidFill>
                <a:latin typeface="Times New Roman" panose="02020603050405020304" pitchFamily="18" charset="0"/>
              </a:rPr>
              <a:t>- до окончания года, в котором возникло право на вычет, обратиться к работодателю с письменным заявлением. Вычет предоставляется в форме неудержания НДФЛ при выплате заработной платы;</a:t>
            </a:r>
          </a:p>
          <a:p>
            <a:pPr algn="just"/>
            <a:r>
              <a:rPr lang="ru-RU" sz="1000" dirty="0">
                <a:solidFill>
                  <a:srgbClr val="000000"/>
                </a:solidFill>
                <a:latin typeface="Times New Roman" panose="02020603050405020304" pitchFamily="18" charset="0"/>
              </a:rPr>
              <a:t> - по окончании года на основании заявления о получении налоговых вычетов в упрощенном порядке, размещенного в Личном кабинете налогоплательщика.</a:t>
            </a:r>
            <a:endParaRPr lang="ru-RU" sz="1000" dirty="0"/>
          </a:p>
        </p:txBody>
      </p:sp>
    </p:spTree>
    <p:extLst>
      <p:ext uri="{BB962C8B-B14F-4D97-AF65-F5344CB8AC3E}">
        <p14:creationId xmlns:p14="http://schemas.microsoft.com/office/powerpoint/2010/main" val="1275302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DC556C3-472F-1891-FFA3-228AAEDAFCA8}"/>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93703DA7-24B1-AD55-96FB-8AB06EADA70F}"/>
              </a:ext>
            </a:extLst>
          </p:cNvPr>
          <p:cNvPicPr>
            <a:picLocks noChangeAspect="1"/>
          </p:cNvPicPr>
          <p:nvPr/>
        </p:nvPicPr>
        <p:blipFill>
          <a:blip r:embed="rId3"/>
          <a:stretch>
            <a:fillRect/>
          </a:stretch>
        </p:blipFill>
        <p:spPr>
          <a:xfrm>
            <a:off x="114343" y="97434"/>
            <a:ext cx="1868461" cy="1490964"/>
          </a:xfrm>
          <a:prstGeom prst="rect">
            <a:avLst/>
          </a:prstGeom>
        </p:spPr>
      </p:pic>
      <p:sp>
        <p:nvSpPr>
          <p:cNvPr id="7" name="TextBox 6">
            <a:extLst>
              <a:ext uri="{FF2B5EF4-FFF2-40B4-BE49-F238E27FC236}">
                <a16:creationId xmlns:a16="http://schemas.microsoft.com/office/drawing/2014/main" id="{7A00A47D-2CE8-FF72-DACC-A4234C03B89A}"/>
              </a:ext>
            </a:extLst>
          </p:cNvPr>
          <p:cNvSpPr txBox="1"/>
          <p:nvPr/>
        </p:nvSpPr>
        <p:spPr>
          <a:xfrm>
            <a:off x="2067930" y="90160"/>
            <a:ext cx="9802492" cy="261610"/>
          </a:xfrm>
          <a:prstGeom prst="rect">
            <a:avLst/>
          </a:prstGeom>
          <a:noFill/>
        </p:spPr>
        <p:txBody>
          <a:bodyPr wrap="square">
            <a:spAutoFit/>
          </a:bodyPr>
          <a:lstStyle/>
          <a:p>
            <a:pPr algn="ctr"/>
            <a:r>
              <a:rPr lang="ru-RU" sz="1100" b="1" kern="0" dirty="0">
                <a:solidFill>
                  <a:srgbClr val="9900FF"/>
                </a:solidFill>
                <a:effectLst/>
                <a:latin typeface="Times New Roman" panose="02020603050405020304" pitchFamily="18" charset="0"/>
                <a:ea typeface="Times New Roman" panose="02020603050405020304" pitchFamily="18" charset="0"/>
                <a:cs typeface="Times New Roman" panose="02020603050405020304" pitchFamily="18" charset="0"/>
              </a:rPr>
              <a:t>Акцизы на нефтепродукты </a:t>
            </a:r>
            <a:r>
              <a:rPr lang="ru-RU" sz="1100" kern="0" dirty="0">
                <a:solidFill>
                  <a:schemeClr val="tx1">
                    <a:lumMod val="95000"/>
                    <a:lumOff val="5000"/>
                  </a:schemeClr>
                </a:solidFill>
                <a:effectLst/>
                <a:latin typeface="Times New Roman" panose="02020603050405020304" pitchFamily="18" charset="0"/>
                <a:ea typeface="Times New Roman" panose="02020603050405020304" pitchFamily="18" charset="0"/>
                <a:cs typeface="Times New Roman" panose="02020603050405020304" pitchFamily="18" charset="0"/>
              </a:rPr>
              <a:t>являются одним из источников формирования дорожного фонда Анучинского муниципального округа</a:t>
            </a:r>
            <a:r>
              <a:rPr lang="ru-RU" sz="1100" b="1" kern="0" dirty="0">
                <a:solidFill>
                  <a:srgbClr val="0156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solidFill>
                <a:srgbClr val="0156FF"/>
              </a:solidFill>
            </a:endParaRPr>
          </a:p>
        </p:txBody>
      </p:sp>
      <p:sp>
        <p:nvSpPr>
          <p:cNvPr id="8" name="TextBox 7">
            <a:extLst>
              <a:ext uri="{FF2B5EF4-FFF2-40B4-BE49-F238E27FC236}">
                <a16:creationId xmlns:a16="http://schemas.microsoft.com/office/drawing/2014/main" id="{660FB3ED-53F8-7769-24E3-14ADBD2A74D0}"/>
              </a:ext>
            </a:extLst>
          </p:cNvPr>
          <p:cNvSpPr txBox="1"/>
          <p:nvPr/>
        </p:nvSpPr>
        <p:spPr>
          <a:xfrm>
            <a:off x="2067930" y="311125"/>
            <a:ext cx="9743769" cy="1277273"/>
          </a:xfrm>
          <a:prstGeom prst="rect">
            <a:avLst/>
          </a:prstGeom>
          <a:noFill/>
        </p:spPr>
        <p:txBody>
          <a:bodyPr wrap="square">
            <a:spAutoFit/>
          </a:bodyPr>
          <a:lstStyle/>
          <a:p>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Акциз — особый косвенный федеральный налог, который включают в итоговую стоимость продукта или услуги.</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Налогоплательщиками акциза признаются:</a:t>
            </a:r>
          </a:p>
          <a:p>
            <a:pPr marL="171450" indent="-171450">
              <a:buFontTx/>
              <a:buChar char="-"/>
            </a:pPr>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организации;</a:t>
            </a:r>
          </a:p>
          <a:p>
            <a:pPr marL="171450" indent="-171450">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индивидуальные предприниматели;</a:t>
            </a:r>
          </a:p>
          <a:p>
            <a:pPr marL="171450" indent="-171450" algn="just">
              <a:buFontTx/>
              <a:buChar char="-"/>
            </a:pPr>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лица, признаваемые налогоплательщиками в связи с перемещением товаров через таможенную границу Евразийского экономического союза, определяемые в соответствии с правом Евразийского экономического союза и законодательством  Российской Федерации о таможенном деле.</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Ст. 183 и ст. 193 Налогового кодекса РФ установлены определены операции, не подлежащие налогообложению и установлены ставки налога.</a:t>
            </a:r>
          </a:p>
        </p:txBody>
      </p:sp>
      <p:pic>
        <p:nvPicPr>
          <p:cNvPr id="16" name="Рисунок 15">
            <a:extLst>
              <a:ext uri="{FF2B5EF4-FFF2-40B4-BE49-F238E27FC236}">
                <a16:creationId xmlns:a16="http://schemas.microsoft.com/office/drawing/2014/main" id="{D438925B-C590-03EA-3DEA-5C4AEC10717B}"/>
              </a:ext>
            </a:extLst>
          </p:cNvPr>
          <p:cNvPicPr>
            <a:picLocks noChangeAspect="1"/>
          </p:cNvPicPr>
          <p:nvPr/>
        </p:nvPicPr>
        <p:blipFill>
          <a:blip r:embed="rId4"/>
          <a:stretch>
            <a:fillRect/>
          </a:stretch>
        </p:blipFill>
        <p:spPr>
          <a:xfrm>
            <a:off x="6538511" y="1700365"/>
            <a:ext cx="1556660" cy="1216991"/>
          </a:xfrm>
          <a:prstGeom prst="rect">
            <a:avLst/>
          </a:prstGeom>
        </p:spPr>
      </p:pic>
      <p:sp>
        <p:nvSpPr>
          <p:cNvPr id="17" name="TextBox 16">
            <a:extLst>
              <a:ext uri="{FF2B5EF4-FFF2-40B4-BE49-F238E27FC236}">
                <a16:creationId xmlns:a16="http://schemas.microsoft.com/office/drawing/2014/main" id="{D939BF82-9D4E-40D9-5A30-F04D497F6864}"/>
              </a:ext>
            </a:extLst>
          </p:cNvPr>
          <p:cNvSpPr txBox="1"/>
          <p:nvPr/>
        </p:nvSpPr>
        <p:spPr>
          <a:xfrm>
            <a:off x="8095171" y="1640084"/>
            <a:ext cx="3510122" cy="127727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Налогоплательщиками признаются индивидуальные предприниматели, перешедшие на патентную систему налогообложения.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Срок действия патента 1-12 месяцев.</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solidFill>
                  <a:prstClr val="black">
                    <a:lumMod val="95000"/>
                    <a:lumOff val="5000"/>
                  </a:prstClr>
                </a:solidFill>
                <a:latin typeface="Times New Roman" panose="02020603050405020304" pitchFamily="18" charset="0"/>
                <a:cs typeface="Times New Roman" panose="02020603050405020304" pitchFamily="18" charset="0"/>
              </a:rPr>
              <a:t>Индивидуальный предприниматель вправе получить несколько патентов.</a:t>
            </a:r>
            <a:endPar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Налоговая ставка 6%.</a:t>
            </a:r>
          </a:p>
        </p:txBody>
      </p:sp>
      <p:pic>
        <p:nvPicPr>
          <p:cNvPr id="18" name="Рисунок 17">
            <a:extLst>
              <a:ext uri="{FF2B5EF4-FFF2-40B4-BE49-F238E27FC236}">
                <a16:creationId xmlns:a16="http://schemas.microsoft.com/office/drawing/2014/main" id="{E427FB87-0439-C41D-16C7-82DB3B33252B}"/>
              </a:ext>
            </a:extLst>
          </p:cNvPr>
          <p:cNvPicPr>
            <a:picLocks noChangeAspect="1"/>
          </p:cNvPicPr>
          <p:nvPr/>
        </p:nvPicPr>
        <p:blipFill>
          <a:blip r:embed="rId5"/>
          <a:stretch>
            <a:fillRect/>
          </a:stretch>
        </p:blipFill>
        <p:spPr>
          <a:xfrm>
            <a:off x="282812" y="3112125"/>
            <a:ext cx="1699992" cy="1107996"/>
          </a:xfrm>
          <a:prstGeom prst="rect">
            <a:avLst/>
          </a:prstGeom>
        </p:spPr>
      </p:pic>
      <p:sp>
        <p:nvSpPr>
          <p:cNvPr id="19" name="TextBox 18">
            <a:extLst>
              <a:ext uri="{FF2B5EF4-FFF2-40B4-BE49-F238E27FC236}">
                <a16:creationId xmlns:a16="http://schemas.microsoft.com/office/drawing/2014/main" id="{2C836EB6-273F-31FF-23D6-4D48B007A4C7}"/>
              </a:ext>
            </a:extLst>
          </p:cNvPr>
          <p:cNvSpPr txBox="1"/>
          <p:nvPr/>
        </p:nvSpPr>
        <p:spPr>
          <a:xfrm>
            <a:off x="2230602" y="3112124"/>
            <a:ext cx="6301001" cy="110799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Единый сельскохозяйственный налог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это специальный налоговый режим, который разработан и введен специально для производителей сельскохозяйственной продукции.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Объектом налогообложения являются доходы, уменьшенные на величину произведенных расходов.</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Налоговая ставка – 6%.Законами субъектов Российской Федерации налоговая ставка может быть уменьшена до 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Льготы данным режимом налогообложения не предусмотрены</a:t>
            </a: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a:t>
            </a:r>
          </a:p>
        </p:txBody>
      </p:sp>
      <p:pic>
        <p:nvPicPr>
          <p:cNvPr id="20" name="Рисунок 19">
            <a:extLst>
              <a:ext uri="{FF2B5EF4-FFF2-40B4-BE49-F238E27FC236}">
                <a16:creationId xmlns:a16="http://schemas.microsoft.com/office/drawing/2014/main" id="{49AA68C6-F099-885B-9F6D-8FDF423DDD11}"/>
              </a:ext>
            </a:extLst>
          </p:cNvPr>
          <p:cNvPicPr>
            <a:picLocks noChangeAspect="1"/>
          </p:cNvPicPr>
          <p:nvPr/>
        </p:nvPicPr>
        <p:blipFill>
          <a:blip r:embed="rId6"/>
          <a:stretch>
            <a:fillRect/>
          </a:stretch>
        </p:blipFill>
        <p:spPr>
          <a:xfrm>
            <a:off x="189638" y="1700366"/>
            <a:ext cx="1793166" cy="1156711"/>
          </a:xfrm>
          <a:prstGeom prst="rect">
            <a:avLst/>
          </a:prstGeom>
        </p:spPr>
      </p:pic>
      <p:sp>
        <p:nvSpPr>
          <p:cNvPr id="21" name="TextBox 20">
            <a:extLst>
              <a:ext uri="{FF2B5EF4-FFF2-40B4-BE49-F238E27FC236}">
                <a16:creationId xmlns:a16="http://schemas.microsoft.com/office/drawing/2014/main" id="{5EFCF884-336F-5C23-562A-8ED2D59EC500}"/>
              </a:ext>
            </a:extLst>
          </p:cNvPr>
          <p:cNvSpPr txBox="1"/>
          <p:nvPr/>
        </p:nvSpPr>
        <p:spPr>
          <a:xfrm>
            <a:off x="2067930" y="1738742"/>
            <a:ext cx="4283772" cy="1107996"/>
          </a:xfrm>
          <a:prstGeom prst="rect">
            <a:avLst/>
          </a:prstGeom>
          <a:noFill/>
        </p:spPr>
        <p:txBody>
          <a:bodyPr wrap="square">
            <a:spAutoFit/>
          </a:bodyPr>
          <a:lstStyle/>
          <a:p>
            <a:pPr algn="just"/>
            <a:r>
              <a:rPr lang="ru-RU" sz="1100" b="0" i="0" dirty="0">
                <a:solidFill>
                  <a:schemeClr val="tx1">
                    <a:lumMod val="95000"/>
                    <a:lumOff val="5000"/>
                  </a:schemeClr>
                </a:solidFill>
                <a:effectLst/>
                <a:latin typeface="Times New Roman" panose="02020603050405020304" pitchFamily="18" charset="0"/>
                <a:cs typeface="Times New Roman" panose="02020603050405020304" pitchFamily="18" charset="0"/>
              </a:rPr>
              <a:t>это сбор, взимаемый с граждан или юридических лиц при обращении в госорганы, органы местного самоуправления, органы публичной власти за совершение юридически значимых действий. Эти действия перечислены в законодательстве, для каждого из них установлен отдельный размер платы с заявителя в пользу государства.</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2300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734A1EE-CE9D-E580-E17C-942276ECBAD8}"/>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209DA6BE-3F9C-CD94-F73A-875B35FDE0EB}"/>
              </a:ext>
            </a:extLst>
          </p:cNvPr>
          <p:cNvPicPr>
            <a:picLocks noChangeAspect="1"/>
          </p:cNvPicPr>
          <p:nvPr/>
        </p:nvPicPr>
        <p:blipFill>
          <a:blip r:embed="rId3"/>
          <a:stretch>
            <a:fillRect/>
          </a:stretch>
        </p:blipFill>
        <p:spPr>
          <a:xfrm>
            <a:off x="199523" y="55436"/>
            <a:ext cx="2339544" cy="2385578"/>
          </a:xfrm>
          <a:prstGeom prst="rect">
            <a:avLst/>
          </a:prstGeom>
        </p:spPr>
      </p:pic>
      <p:sp>
        <p:nvSpPr>
          <p:cNvPr id="4" name="TextBox 3">
            <a:extLst>
              <a:ext uri="{FF2B5EF4-FFF2-40B4-BE49-F238E27FC236}">
                <a16:creationId xmlns:a16="http://schemas.microsoft.com/office/drawing/2014/main" id="{8A9E5D8E-23CC-08C3-A155-0AF46660AF16}"/>
              </a:ext>
            </a:extLst>
          </p:cNvPr>
          <p:cNvSpPr txBox="1"/>
          <p:nvPr/>
        </p:nvSpPr>
        <p:spPr>
          <a:xfrm>
            <a:off x="2539067" y="73803"/>
            <a:ext cx="9281021" cy="110799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b="1" dirty="0">
                <a:solidFill>
                  <a:srgbClr val="7030A0"/>
                </a:solidFill>
                <a:latin typeface="Times New Roman" panose="02020603050405020304" pitchFamily="18" charset="0"/>
                <a:cs typeface="Times New Roman" panose="02020603050405020304" pitchFamily="18" charset="0"/>
              </a:rPr>
              <a:t>Налог на имущество физических лиц </a:t>
            </a:r>
            <a:r>
              <a:rPr lang="ru-RU" sz="1100" dirty="0">
                <a:solidFill>
                  <a:prstClr val="black">
                    <a:lumMod val="95000"/>
                    <a:lumOff val="5000"/>
                  </a:prstClr>
                </a:solidFill>
                <a:latin typeface="Times New Roman" panose="02020603050405020304" pitchFamily="18" charset="0"/>
                <a:cs typeface="Times New Roman" panose="02020603050405020304" pitchFamily="18" charset="0"/>
              </a:rPr>
              <a:t>является местным налогом, устанавливается нормативными правовыми актами представительных органов муниципальных образований и обязателен к уплате на территории этих муниципальных образований.</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1" i="1"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Плательщики налога – </a:t>
            </a:r>
            <a:r>
              <a:rPr kumimoji="0" lang="ru-RU" sz="11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физические лица, обладающие правом собственности на имущество, признаваемое объектом налогообложения.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solidFill>
                  <a:prstClr val="black">
                    <a:lumMod val="95000"/>
                    <a:lumOff val="5000"/>
                  </a:prstClr>
                </a:solidFill>
                <a:latin typeface="Times New Roman" panose="02020603050405020304" pitchFamily="18" charset="0"/>
                <a:cs typeface="Times New Roman" panose="02020603050405020304" pitchFamily="18" charset="0"/>
              </a:rPr>
              <a:t>Льготы и ставки по налогу на имущество физических лиц устанавливаются ст.406 и 407 Налогового кодекса РФ и нормативными правовыми актами представительных органов муниципального образования в зависимости от категории налогоплательщиков и объектов налогообложения.</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100" dirty="0">
              <a:solidFill>
                <a:prstClr val="black">
                  <a:lumMod val="95000"/>
                  <a:lumOff val="5000"/>
                </a:prst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629E7AB-0BE7-57C1-D14E-A5E041314486}"/>
              </a:ext>
            </a:extLst>
          </p:cNvPr>
          <p:cNvSpPr txBox="1"/>
          <p:nvPr/>
        </p:nvSpPr>
        <p:spPr>
          <a:xfrm>
            <a:off x="2539067" y="938556"/>
            <a:ext cx="1443024" cy="261610"/>
          </a:xfrm>
          <a:prstGeom prst="rect">
            <a:avLst/>
          </a:prstGeom>
          <a:noFill/>
        </p:spPr>
        <p:txBody>
          <a:bodyPr wrap="none" rtlCol="0">
            <a:spAutoFit/>
          </a:bodyPr>
          <a:lstStyle/>
          <a:p>
            <a:r>
              <a:rPr lang="ru-RU" sz="1100" b="1" dirty="0">
                <a:solidFill>
                  <a:schemeClr val="tx1">
                    <a:lumMod val="95000"/>
                    <a:lumOff val="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Налоговые вычеты</a:t>
            </a:r>
          </a:p>
        </p:txBody>
      </p:sp>
      <p:sp>
        <p:nvSpPr>
          <p:cNvPr id="6" name="TextBox 5">
            <a:extLst>
              <a:ext uri="{FF2B5EF4-FFF2-40B4-BE49-F238E27FC236}">
                <a16:creationId xmlns:a16="http://schemas.microsoft.com/office/drawing/2014/main" id="{C6EE0702-5E08-A216-3FA6-4BA6CB21A46D}"/>
              </a:ext>
            </a:extLst>
          </p:cNvPr>
          <p:cNvSpPr txBox="1"/>
          <p:nvPr/>
        </p:nvSpPr>
        <p:spPr>
          <a:xfrm>
            <a:off x="2539067" y="1174150"/>
            <a:ext cx="9281021" cy="1431161"/>
          </a:xfrm>
          <a:prstGeom prst="rect">
            <a:avLst/>
          </a:prstGeom>
          <a:noFill/>
        </p:spPr>
        <p:txBody>
          <a:bodyPr wrap="square">
            <a:spAutoFit/>
          </a:bodyPr>
          <a:lstStyle/>
          <a:p>
            <a:pPr marL="171450" lvl="0" indent="-171450" algn="just">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для квартиры, части жилого дома кадастровая стоимость уменьшается на величину кадастровой стоимости 20кв.м. общей площади</a:t>
            </a:r>
          </a:p>
          <a:p>
            <a:pPr marL="171450" lvl="0" indent="-171450" algn="just">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для комнаты, части квартиры кадастровая стоимость уменьшается на величину кадастровой стоимости 10 кв.м. общей площади</a:t>
            </a:r>
          </a:p>
          <a:p>
            <a:pPr marL="171450" lvl="0" indent="-171450" algn="just">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для жилого дома кадастровая стоимость уменьшается на величину кадастровой стоимости 50 кв.м. общей площади </a:t>
            </a:r>
          </a:p>
          <a:p>
            <a:pPr marL="171450" indent="-171450" algn="just">
              <a:buFontTx/>
              <a:buChar char="-"/>
            </a:pP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для единого недвижимого комплекса, в состав которого входит хотя бы один жилой дом кадастровая стоимость уменьшается на один миллион руб.</a:t>
            </a:r>
          </a:p>
          <a:p>
            <a:pPr marL="171450" indent="-171450" algn="just">
              <a:buFontTx/>
              <a:buChar char="-"/>
            </a:pPr>
            <a:r>
              <a:rPr lang="ru-RU" sz="1100" dirty="0">
                <a:solidFill>
                  <a:prstClr val="black">
                    <a:lumMod val="95000"/>
                    <a:lumOff val="5000"/>
                  </a:prstClr>
                </a:solidFill>
                <a:latin typeface="Times New Roman" panose="02020603050405020304" pitchFamily="18" charset="0"/>
                <a:cs typeface="Times New Roman" panose="02020603050405020304" pitchFamily="18" charset="0"/>
              </a:rPr>
              <a:t>Для объектов налогообложения, находящихся в собственности физических лиц, имеющих трех и более несовершеннолетних детей, налоговая база уменьшается на величину кадастровой стоимости 5 кв.м. общей площади квартиры, площади части квартиры, комнаты и 7 кв.м. общей площади жилого дома, части жилого дома в расчете на каждого несовершеннолетнего ребенка.</a:t>
            </a:r>
          </a:p>
          <a:p>
            <a:pPr algn="just"/>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052440AB-3DC9-ECFD-6F7E-663FC9B4E61C}"/>
              </a:ext>
            </a:extLst>
          </p:cNvPr>
          <p:cNvPicPr>
            <a:picLocks noChangeAspect="1"/>
          </p:cNvPicPr>
          <p:nvPr/>
        </p:nvPicPr>
        <p:blipFill>
          <a:blip r:embed="rId4"/>
          <a:stretch>
            <a:fillRect/>
          </a:stretch>
        </p:blipFill>
        <p:spPr>
          <a:xfrm>
            <a:off x="110857" y="2538939"/>
            <a:ext cx="2451707" cy="1615826"/>
          </a:xfrm>
          <a:prstGeom prst="rect">
            <a:avLst/>
          </a:prstGeom>
        </p:spPr>
      </p:pic>
      <p:sp>
        <p:nvSpPr>
          <p:cNvPr id="9" name="TextBox 8">
            <a:extLst>
              <a:ext uri="{FF2B5EF4-FFF2-40B4-BE49-F238E27FC236}">
                <a16:creationId xmlns:a16="http://schemas.microsoft.com/office/drawing/2014/main" id="{9A406D78-C0FC-CC55-3D95-F034EF3957DC}"/>
              </a:ext>
            </a:extLst>
          </p:cNvPr>
          <p:cNvSpPr txBox="1"/>
          <p:nvPr/>
        </p:nvSpPr>
        <p:spPr>
          <a:xfrm>
            <a:off x="2635622" y="2561181"/>
            <a:ext cx="9184465" cy="1615827"/>
          </a:xfrm>
          <a:prstGeom prst="rect">
            <a:avLst/>
          </a:prstGeom>
          <a:noFill/>
        </p:spPr>
        <p:txBody>
          <a:bodyPr wrap="square">
            <a:spAutoFit/>
          </a:bodyPr>
          <a:lstStyle/>
          <a:p>
            <a:pPr algn="just"/>
            <a:r>
              <a:rPr lang="ru-RU" sz="1100" b="1" dirty="0">
                <a:solidFill>
                  <a:srgbClr val="7030A0"/>
                </a:solidFill>
                <a:latin typeface="Times New Roman" panose="02020603050405020304" pitchFamily="18" charset="0"/>
                <a:cs typeface="Times New Roman" panose="02020603050405020304" pitchFamily="18" charset="0"/>
              </a:rPr>
              <a:t>Земельный налог </a:t>
            </a:r>
            <a:r>
              <a:rPr lang="ru-RU" sz="1100" dirty="0">
                <a:solidFill>
                  <a:prstClr val="black">
                    <a:lumMod val="95000"/>
                    <a:lumOff val="5000"/>
                  </a:prstClr>
                </a:solidFill>
                <a:latin typeface="Times New Roman" panose="02020603050405020304" pitchFamily="18" charset="0"/>
                <a:cs typeface="Times New Roman" panose="02020603050405020304" pitchFamily="18" charset="0"/>
              </a:rPr>
              <a:t>является местным налогом, устанавливается нормативными правовыми актами представительных органов муниципальных образований и обязателен к уплате на территории этих муниципальных образований.</a:t>
            </a:r>
            <a:r>
              <a:rPr lang="ru-RU" sz="1100" dirty="0">
                <a:latin typeface="Times New Roman" panose="02020603050405020304" pitchFamily="18" charset="0"/>
                <a:cs typeface="Times New Roman" panose="02020603050405020304" pitchFamily="18" charset="0"/>
              </a:rPr>
              <a:t> Налогоплательщиками налога признаются организации и физические лица, обладающие земельными участками, признаваемыми объектом налогообложения, на праве собственности, праве постоянного (бессрочного) пользования или </a:t>
            </a:r>
            <a:r>
              <a:rPr lang="ru-RU" sz="1100" u="sng" dirty="0">
                <a:solidFill>
                  <a:schemeClr val="tx1">
                    <a:lumMod val="95000"/>
                    <a:lumOff val="5000"/>
                  </a:schemeClr>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праве</a:t>
            </a:r>
            <a:r>
              <a:rPr lang="ru-RU" sz="1100" u="sng"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пожизненного наследуемого владения. В отношении земельных участков, входящих в имущество, составляющее паевой инвестиционный фонд, налогоплательщиками признаются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управляющие компании</a:t>
            </a:r>
            <a:r>
              <a:rPr lang="ru-RU" sz="1100" dirty="0">
                <a:latin typeface="Times New Roman" panose="02020603050405020304" pitchFamily="18" charset="0"/>
                <a:cs typeface="Times New Roman" panose="02020603050405020304" pitchFamily="18" charset="0"/>
              </a:rPr>
              <a:t>. При этом налог уплачивается за счет имущества, составляющего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этот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паевой инвестиционный фонд</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Не признаются налогоплательщиками организации и физические лица в отношении земельных участков, находящихся у них на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праве безвозмездного пользования</a:t>
            </a:r>
            <a:r>
              <a:rPr lang="ru-RU" sz="1100" dirty="0">
                <a:latin typeface="Times New Roman" panose="02020603050405020304" pitchFamily="18" charset="0"/>
                <a:cs typeface="Times New Roman" panose="02020603050405020304" pitchFamily="18" charset="0"/>
              </a:rPr>
              <a:t>, в том числе праве безвозмездного срочного пользования, или переданных им по договору аренды. Объектом налогообложения признаются земельные участки, расположенные в пределах муниципального образования), на территории которого введен налог. </a:t>
            </a:r>
            <a:endParaRPr lang="ru-RU" sz="1100" dirty="0">
              <a:solidFill>
                <a:prstClr val="black">
                  <a:lumMod val="95000"/>
                  <a:lumOff val="5000"/>
                </a:prstClr>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7EBD2E55-0D7B-2A76-66DF-28A12F0901B0}"/>
              </a:ext>
            </a:extLst>
          </p:cNvPr>
          <p:cNvSpPr txBox="1"/>
          <p:nvPr/>
        </p:nvSpPr>
        <p:spPr>
          <a:xfrm>
            <a:off x="116804" y="4252690"/>
            <a:ext cx="11703283" cy="1908215"/>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Не признаются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9">
                  <a:extLst>
                    <a:ext uri="{A12FA001-AC4F-418D-AE19-62706E023703}">
                      <ahyp:hlinkClr xmlns:ahyp="http://schemas.microsoft.com/office/drawing/2018/hyperlinkcolor" val="tx"/>
                    </a:ext>
                  </a:extLst>
                </a:hlinkClick>
              </a:rPr>
              <a:t>объектом</a:t>
            </a:r>
            <a:r>
              <a:rPr lang="ru-RU" sz="1100" dirty="0">
                <a:latin typeface="Times New Roman" panose="02020603050405020304" pitchFamily="18" charset="0"/>
                <a:cs typeface="Times New Roman" panose="02020603050405020304" pitchFamily="18" charset="0"/>
              </a:rPr>
              <a:t> налогообложения: </a:t>
            </a:r>
          </a:p>
          <a:p>
            <a:pPr algn="just"/>
            <a:r>
              <a:rPr lang="ru-RU" sz="1100" dirty="0">
                <a:latin typeface="Times New Roman" panose="02020603050405020304" pitchFamily="18" charset="0"/>
                <a:cs typeface="Times New Roman" panose="02020603050405020304" pitchFamily="18" charset="0"/>
              </a:rPr>
              <a:t>1) земельные участки, изъятые из оборота в соответствии с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законодательством</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Российской Федерации; </a:t>
            </a:r>
            <a:endParaRPr lang="ru-RU" sz="1100" dirty="0">
              <a:solidFill>
                <a:prstClr val="black">
                  <a:lumMod val="95000"/>
                  <a:lumOff val="5000"/>
                </a:prstClr>
              </a:solidFill>
              <a:latin typeface="Times New Roman" panose="02020603050405020304" pitchFamily="18" charset="0"/>
              <a:cs typeface="Times New Roman" panose="02020603050405020304" pitchFamily="18" charset="0"/>
            </a:endParaRPr>
          </a:p>
          <a:p>
            <a:pPr algn="just"/>
            <a:r>
              <a:rPr lang="ru-RU" sz="1100" dirty="0">
                <a:latin typeface="Times New Roman" panose="02020603050405020304" pitchFamily="18" charset="0"/>
                <a:cs typeface="Times New Roman" panose="02020603050405020304" pitchFamily="18" charset="0"/>
              </a:rPr>
              <a:t>2)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11">
                  <a:extLst>
                    <a:ext uri="{A12FA001-AC4F-418D-AE19-62706E023703}">
                      <ahyp:hlinkClr xmlns:ahyp="http://schemas.microsoft.com/office/drawing/2018/hyperlinkcolor" val="tx"/>
                    </a:ext>
                  </a:extLst>
                </a:hlinkClick>
              </a:rPr>
              <a:t>земельные участки</a:t>
            </a:r>
            <a:r>
              <a:rPr lang="ru-RU" sz="1100" dirty="0">
                <a:latin typeface="Times New Roman" panose="02020603050405020304" pitchFamily="18" charset="0"/>
                <a:cs typeface="Times New Roman" panose="02020603050405020304" pitchFamily="18" charset="0"/>
              </a:rPr>
              <a:t>, ограниченные в обороте в соответствии с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законодательством</a:t>
            </a:r>
            <a:r>
              <a:rPr lang="ru-RU" sz="1100" dirty="0">
                <a:latin typeface="Times New Roman" panose="02020603050405020304" pitchFamily="18" charset="0"/>
                <a:cs typeface="Times New Roman" panose="02020603050405020304" pitchFamily="18" charset="0"/>
              </a:rPr>
              <a:t> Российской Федерации, которые заняты особо ценными объектами культурного наследия народов Российской Федерации, объектами, включенными в Список всемирного наследия, историко-культурными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13">
                  <a:extLst>
                    <a:ext uri="{A12FA001-AC4F-418D-AE19-62706E023703}">
                      <ahyp:hlinkClr xmlns:ahyp="http://schemas.microsoft.com/office/drawing/2018/hyperlinkcolor" val="tx"/>
                    </a:ext>
                  </a:extLst>
                </a:hlinkClick>
              </a:rPr>
              <a:t>заповедниками</a:t>
            </a:r>
            <a:r>
              <a:rPr lang="ru-RU" sz="1100" dirty="0">
                <a:latin typeface="Times New Roman" panose="02020603050405020304" pitchFamily="18" charset="0"/>
                <a:cs typeface="Times New Roman" panose="02020603050405020304" pitchFamily="18" charset="0"/>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14">
                  <a:extLst>
                    <a:ext uri="{A12FA001-AC4F-418D-AE19-62706E023703}">
                      <ahyp:hlinkClr xmlns:ahyp="http://schemas.microsoft.com/office/drawing/2018/hyperlinkcolor" val="tx"/>
                    </a:ext>
                  </a:extLst>
                </a:hlinkClick>
              </a:rPr>
              <a:t>объектами</a:t>
            </a:r>
            <a:r>
              <a:rPr lang="ru-RU" sz="1100" dirty="0">
                <a:latin typeface="Times New Roman" panose="02020603050405020304" pitchFamily="18" charset="0"/>
                <a:cs typeface="Times New Roman" panose="02020603050405020304" pitchFamily="18" charset="0"/>
              </a:rPr>
              <a:t> археологического наследия, музеями-заповедниками; </a:t>
            </a:r>
          </a:p>
          <a:p>
            <a:pPr algn="just"/>
            <a:r>
              <a:rPr lang="ru-RU" sz="1100" dirty="0">
                <a:latin typeface="Times New Roman" panose="02020603050405020304" pitchFamily="18" charset="0"/>
                <a:cs typeface="Times New Roman" panose="02020603050405020304" pitchFamily="18" charset="0"/>
              </a:rPr>
              <a:t>3) земельные участки из состава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15">
                  <a:extLst>
                    <a:ext uri="{A12FA001-AC4F-418D-AE19-62706E023703}">
                      <ahyp:hlinkClr xmlns:ahyp="http://schemas.microsoft.com/office/drawing/2018/hyperlinkcolor" val="tx"/>
                    </a:ext>
                  </a:extLst>
                </a:hlinkClick>
              </a:rPr>
              <a:t>земель</a:t>
            </a:r>
            <a:r>
              <a:rPr lang="ru-RU" sz="1100" dirty="0">
                <a:latin typeface="Times New Roman" panose="02020603050405020304" pitchFamily="18" charset="0"/>
                <a:cs typeface="Times New Roman" panose="02020603050405020304" pitchFamily="18" charset="0"/>
              </a:rPr>
              <a:t> лесного фонда; </a:t>
            </a:r>
          </a:p>
          <a:p>
            <a:pPr algn="just"/>
            <a:r>
              <a:rPr lang="ru-RU" sz="1100" dirty="0">
                <a:latin typeface="Times New Roman" panose="02020603050405020304" pitchFamily="18" charset="0"/>
                <a:cs typeface="Times New Roman" panose="02020603050405020304" pitchFamily="18" charset="0"/>
              </a:rPr>
              <a:t>4) земельные участки, ограниченные в обороте в соответствии с законодательством Российской Федерации, занятые находящимися в государственной собственности водными объектами в составе водного фонда; </a:t>
            </a:r>
          </a:p>
          <a:p>
            <a:pPr algn="just"/>
            <a:r>
              <a:rPr lang="ru-RU" sz="1100" dirty="0">
                <a:latin typeface="Times New Roman" panose="02020603050405020304" pitchFamily="18" charset="0"/>
                <a:cs typeface="Times New Roman" panose="02020603050405020304" pitchFamily="18" charset="0"/>
              </a:rPr>
              <a:t>5)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hlinkClick r:id="rId16">
                  <a:extLst>
                    <a:ext uri="{A12FA001-AC4F-418D-AE19-62706E023703}">
                      <ahyp:hlinkClr xmlns:ahyp="http://schemas.microsoft.com/office/drawing/2018/hyperlinkcolor" val="tx"/>
                    </a:ext>
                  </a:extLst>
                </a:hlinkClick>
              </a:rPr>
              <a:t>земельные участки</a:t>
            </a:r>
            <a:r>
              <a:rPr lang="ru-RU" sz="1100" dirty="0">
                <a:latin typeface="Times New Roman" panose="02020603050405020304" pitchFamily="18" charset="0"/>
                <a:cs typeface="Times New Roman" panose="02020603050405020304" pitchFamily="18" charset="0"/>
              </a:rPr>
              <a:t>, входящие в состав общего имущества многоквартирного дома. </a:t>
            </a:r>
          </a:p>
          <a:p>
            <a:pPr algn="just"/>
            <a:r>
              <a:rPr lang="ru-RU" sz="1000" dirty="0">
                <a:latin typeface="Times New Roman" panose="02020603050405020304" pitchFamily="18" charset="0"/>
                <a:cs typeface="Times New Roman" panose="02020603050405020304" pitchFamily="18" charset="0"/>
              </a:rPr>
              <a:t> </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Льготы и ставки по земельному налогу устанавливаются ст.394 и 395 Налогового кодекса РФ и нормативными правовыми актами представительных органов муниципального образования в зависимости от категории налогоплательщиков и объектов налогообложения.</a:t>
            </a:r>
          </a:p>
          <a:p>
            <a:pPr algn="just"/>
            <a:endParaRPr lang="ru-RU"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12776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BF9E41-0E0E-D67B-3D95-5B7E9D3F8CFF}"/>
              </a:ext>
            </a:extLst>
          </p:cNvPr>
          <p:cNvPicPr>
            <a:picLocks noChangeAspect="1"/>
          </p:cNvPicPr>
          <p:nvPr/>
        </p:nvPicPr>
        <p:blipFill>
          <a:blip r:embed="rId2"/>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893EA3F7-3272-ADED-8483-0C8ACE138D61}"/>
              </a:ext>
            </a:extLst>
          </p:cNvPr>
          <p:cNvSpPr txBox="1">
            <a:spLocks/>
          </p:cNvSpPr>
          <p:nvPr/>
        </p:nvSpPr>
        <p:spPr>
          <a:xfrm>
            <a:off x="302004" y="113229"/>
            <a:ext cx="11702642" cy="40686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lvl="0" algn="just">
              <a:defRPr/>
            </a:pPr>
            <a:r>
              <a:rPr lang="ru-RU" sz="1100" b="1" dirty="0">
                <a:solidFill>
                  <a:srgbClr val="9900FF"/>
                </a:solidFill>
                <a:latin typeface="Times New Roman" panose="02020603050405020304" pitchFamily="18" charset="0"/>
                <a:cs typeface="Times New Roman" panose="02020603050405020304" pitchFamily="18" charset="0"/>
              </a:rPr>
              <a:t>Неналоговые доходы </a:t>
            </a:r>
            <a:r>
              <a:rPr lang="ru-RU" sz="1100" dirty="0">
                <a:latin typeface="Times New Roman" panose="02020603050405020304" pitchFamily="18" charset="0"/>
                <a:cs typeface="Times New Roman" panose="02020603050405020304" pitchFamily="18" charset="0"/>
              </a:rPr>
              <a:t>— это разнообразные доходы бюджетов (государственных и местных), которые не являются налогами и сборами, а возникают от использования, продажи или иного возмездного отчуждения государственной и муниципальной собственности, от платных услуг, а также включают штрафы, санкции и компенсации. </a:t>
            </a:r>
            <a:endParaRPr kumimoji="0" lang="ru-RU" sz="1100" b="0" i="0" u="none" strike="noStrike" kern="1200" cap="none" spc="0" normalizeH="0" baseline="0" noProof="0" dirty="0">
              <a:ln>
                <a:noFill/>
              </a:ln>
              <a:solidFill>
                <a:srgbClr val="9900FF"/>
              </a:solidFill>
              <a:effectLst/>
              <a:uLnTx/>
              <a:uFillTx/>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7A34D426-7B4B-6E11-8C21-00FF79C2B37D}"/>
              </a:ext>
            </a:extLst>
          </p:cNvPr>
          <p:cNvGraphicFramePr>
            <a:graphicFrameLocks noGrp="1"/>
          </p:cNvGraphicFramePr>
          <p:nvPr>
            <p:extLst>
              <p:ext uri="{D42A27DB-BD31-4B8C-83A1-F6EECF244321}">
                <p14:modId xmlns:p14="http://schemas.microsoft.com/office/powerpoint/2010/main" val="1370338492"/>
              </p:ext>
            </p:extLst>
          </p:nvPr>
        </p:nvGraphicFramePr>
        <p:xfrm>
          <a:off x="85023" y="633324"/>
          <a:ext cx="12021953" cy="6161759"/>
        </p:xfrm>
        <a:graphic>
          <a:graphicData uri="http://schemas.openxmlformats.org/drawingml/2006/table">
            <a:tbl>
              <a:tblPr firstRow="1" bandRow="1">
                <a:tableStyleId>{C4B1156A-380E-4F78-BDF5-A606A8083BF9}</a:tableStyleId>
              </a:tblPr>
              <a:tblGrid>
                <a:gridCol w="1696369">
                  <a:extLst>
                    <a:ext uri="{9D8B030D-6E8A-4147-A177-3AD203B41FA5}">
                      <a16:colId xmlns:a16="http://schemas.microsoft.com/office/drawing/2014/main" val="1404750323"/>
                    </a:ext>
                  </a:extLst>
                </a:gridCol>
                <a:gridCol w="3242095">
                  <a:extLst>
                    <a:ext uri="{9D8B030D-6E8A-4147-A177-3AD203B41FA5}">
                      <a16:colId xmlns:a16="http://schemas.microsoft.com/office/drawing/2014/main" val="4210235011"/>
                    </a:ext>
                  </a:extLst>
                </a:gridCol>
                <a:gridCol w="1051225">
                  <a:extLst>
                    <a:ext uri="{9D8B030D-6E8A-4147-A177-3AD203B41FA5}">
                      <a16:colId xmlns:a16="http://schemas.microsoft.com/office/drawing/2014/main" val="1045015154"/>
                    </a:ext>
                  </a:extLst>
                </a:gridCol>
                <a:gridCol w="1070875">
                  <a:extLst>
                    <a:ext uri="{9D8B030D-6E8A-4147-A177-3AD203B41FA5}">
                      <a16:colId xmlns:a16="http://schemas.microsoft.com/office/drawing/2014/main" val="1357531885"/>
                    </a:ext>
                  </a:extLst>
                </a:gridCol>
                <a:gridCol w="1129821">
                  <a:extLst>
                    <a:ext uri="{9D8B030D-6E8A-4147-A177-3AD203B41FA5}">
                      <a16:colId xmlns:a16="http://schemas.microsoft.com/office/drawing/2014/main" val="4245390910"/>
                    </a:ext>
                  </a:extLst>
                </a:gridCol>
                <a:gridCol w="766313">
                  <a:extLst>
                    <a:ext uri="{9D8B030D-6E8A-4147-A177-3AD203B41FA5}">
                      <a16:colId xmlns:a16="http://schemas.microsoft.com/office/drawing/2014/main" val="1022901608"/>
                    </a:ext>
                  </a:extLst>
                </a:gridCol>
                <a:gridCol w="727016">
                  <a:extLst>
                    <a:ext uri="{9D8B030D-6E8A-4147-A177-3AD203B41FA5}">
                      <a16:colId xmlns:a16="http://schemas.microsoft.com/office/drawing/2014/main" val="2761547690"/>
                    </a:ext>
                  </a:extLst>
                </a:gridCol>
                <a:gridCol w="1326312">
                  <a:extLst>
                    <a:ext uri="{9D8B030D-6E8A-4147-A177-3AD203B41FA5}">
                      <a16:colId xmlns:a16="http://schemas.microsoft.com/office/drawing/2014/main" val="2761571145"/>
                    </a:ext>
                  </a:extLst>
                </a:gridCol>
                <a:gridCol w="1011927">
                  <a:extLst>
                    <a:ext uri="{9D8B030D-6E8A-4147-A177-3AD203B41FA5}">
                      <a16:colId xmlns:a16="http://schemas.microsoft.com/office/drawing/2014/main" val="2100720313"/>
                    </a:ext>
                  </a:extLst>
                </a:gridCol>
              </a:tblGrid>
              <a:tr h="460687">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Код бюджетной классификации</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отчет</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000" b="1" dirty="0">
                          <a:latin typeface="Times New Roman" panose="02020603050405020304" pitchFamily="18" charset="0"/>
                          <a:cs typeface="Times New Roman" panose="02020603050405020304" pitchFamily="18" charset="0"/>
                        </a:rPr>
                        <a:t>% 2026г к 2024г</a:t>
                      </a:r>
                    </a:p>
                  </a:txBody>
                  <a:tcPr/>
                </a:tc>
                <a:tc>
                  <a:txBody>
                    <a:bodyPr/>
                    <a:lstStyle/>
                    <a:p>
                      <a:pPr algn="ctr"/>
                      <a:r>
                        <a:rPr lang="ru-RU" sz="1000" b="1" dirty="0">
                          <a:latin typeface="Times New Roman" panose="02020603050405020304" pitchFamily="18" charset="0"/>
                          <a:cs typeface="Times New Roman" panose="02020603050405020304" pitchFamily="18" charset="0"/>
                        </a:rPr>
                        <a:t>% 2026г к 2025г</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val="1967436429"/>
                  </a:ext>
                </a:extLst>
              </a:tr>
              <a:tr h="564462">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000 1 11 00000 00 0000 000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b="1" dirty="0">
                          <a:latin typeface="Times New Roman" panose="02020603050405020304" pitchFamily="18" charset="0"/>
                          <a:cs typeface="Times New Roman" panose="02020603050405020304" pitchFamily="18" charset="0"/>
                        </a:rPr>
                        <a:t>ДОХОДЫ ОТ ИСПОЛЬЗОВАНИЯ ИМУЩЕСТВА НАХОДЯЩЕГОСЯ В ГОСУДАРСТВЕННОЙ И МУНИЦИПАЛЬНОЙ СОБСТВЕННОСТИ</a:t>
                      </a:r>
                    </a:p>
                  </a:txBody>
                  <a:tcPr/>
                </a:tc>
                <a:tc>
                  <a:txBody>
                    <a:bodyPr/>
                    <a:lstStyle/>
                    <a:p>
                      <a:pPr algn="ctr" fontAlgn="t"/>
                      <a:r>
                        <a:rPr lang="ru-RU" sz="1000" b="1" i="0" u="none" strike="noStrike" dirty="0">
                          <a:latin typeface="Times New Roman"/>
                        </a:rPr>
                        <a:t>14206169,26</a:t>
                      </a:r>
                    </a:p>
                  </a:txBody>
                  <a:tcPr marL="7620" marR="7620" marT="7620" marB="0"/>
                </a:tc>
                <a:tc>
                  <a:txBody>
                    <a:bodyPr/>
                    <a:lstStyle/>
                    <a:p>
                      <a:pPr algn="ctr" fontAlgn="t"/>
                      <a:r>
                        <a:rPr lang="ru-RU" sz="1000" b="1" i="0" u="none" strike="noStrike" dirty="0">
                          <a:effectLst/>
                          <a:latin typeface="Times New Roman" panose="02020603050405020304" pitchFamily="18" charset="0"/>
                        </a:rPr>
                        <a:t>11565000,00</a:t>
                      </a:r>
                    </a:p>
                  </a:txBody>
                  <a:tcPr marL="9525" marR="9525" marT="9525" marB="0"/>
                </a:tc>
                <a:tc>
                  <a:txBody>
                    <a:bodyPr/>
                    <a:lstStyle/>
                    <a:p>
                      <a:pPr algn="ctr" fontAlgn="t"/>
                      <a:r>
                        <a:rPr lang="ru-RU" sz="1000" b="1" i="0" u="none" strike="noStrike" dirty="0">
                          <a:effectLst/>
                          <a:latin typeface="Times New Roman" panose="02020603050405020304" pitchFamily="18" charset="0"/>
                        </a:rPr>
                        <a:t>11565000,00</a:t>
                      </a:r>
                    </a:p>
                  </a:txBody>
                  <a:tcPr marL="9525" marR="9525" marT="9525" marB="0"/>
                </a:tc>
                <a:tc>
                  <a:txBody>
                    <a:bodyPr/>
                    <a:lstStyle/>
                    <a:p>
                      <a:pPr algn="ctr" fontAlgn="t"/>
                      <a:r>
                        <a:rPr lang="ru-RU" sz="1000" b="1" i="0" u="none" strike="noStrike" dirty="0">
                          <a:effectLst/>
                          <a:latin typeface="Times New Roman" panose="02020603050405020304" pitchFamily="18" charset="0"/>
                        </a:rPr>
                        <a:t>81,41</a:t>
                      </a:r>
                    </a:p>
                  </a:txBody>
                  <a:tcPr marL="9525" marR="9525" marT="9525" marB="0"/>
                </a:tc>
                <a:tc>
                  <a:txBody>
                    <a:bodyPr/>
                    <a:lstStyle/>
                    <a:p>
                      <a:pPr algn="ctr" fontAlgn="t"/>
                      <a:r>
                        <a:rPr lang="ru-RU" sz="1000" b="1" i="0" u="none" strike="noStrike" dirty="0">
                          <a:effectLst/>
                          <a:latin typeface="Times New Roman" panose="02020603050405020304" pitchFamily="18" charset="0"/>
                        </a:rPr>
                        <a:t>100,00</a:t>
                      </a:r>
                    </a:p>
                  </a:txBody>
                  <a:tcPr marL="9525" marR="9525" marT="9525" marB="0"/>
                </a:tc>
                <a:tc>
                  <a:txBody>
                    <a:bodyPr/>
                    <a:lstStyle/>
                    <a:p>
                      <a:pPr algn="ctr" fontAlgn="t"/>
                      <a:r>
                        <a:rPr lang="ru-RU" sz="1000" b="1" i="0" u="none" strike="noStrike" dirty="0">
                          <a:effectLst/>
                          <a:latin typeface="Times New Roman" panose="02020603050405020304" pitchFamily="18" charset="0"/>
                        </a:rPr>
                        <a:t>11565000,00</a:t>
                      </a:r>
                    </a:p>
                  </a:txBody>
                  <a:tcPr marL="9525" marR="9525" marT="9525" marB="0"/>
                </a:tc>
                <a:tc>
                  <a:txBody>
                    <a:bodyPr/>
                    <a:lstStyle/>
                    <a:p>
                      <a:pPr algn="ctr" fontAlgn="t"/>
                      <a:r>
                        <a:rPr lang="ru-RU" sz="1000" b="1" i="0" u="none" strike="noStrike" dirty="0">
                          <a:effectLst/>
                          <a:latin typeface="Times New Roman" panose="02020603050405020304" pitchFamily="18" charset="0"/>
                        </a:rPr>
                        <a:t>11565000,00</a:t>
                      </a:r>
                    </a:p>
                  </a:txBody>
                  <a:tcPr marL="9525" marR="9525" marT="9525" marB="0"/>
                </a:tc>
                <a:extLst>
                  <a:ext uri="{0D108BD9-81ED-4DB2-BD59-A6C34878D82A}">
                    <a16:rowId xmlns:a16="http://schemas.microsoft.com/office/drawing/2014/main" val="2732261609"/>
                  </a:ext>
                </a:extLst>
              </a:tr>
              <a:tr h="277906">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000 1 11 05000 00 0000 120</a:t>
                      </a:r>
                    </a:p>
                  </a:txBody>
                  <a:tcPr/>
                </a:tc>
                <a:tc>
                  <a:txBody>
                    <a:bodyPr/>
                    <a:lstStyle>
                      <a:lvl1pPr marL="0" algn="l" defTabSz="914400" rtl="0" eaLnBrk="1" latinLnBrk="0" hangingPunct="1">
                        <a:defRPr sz="1800" kern="1200">
                          <a:solidFill>
                            <a:schemeClr val="dk1"/>
                          </a:solidFill>
                          <a:latin typeface="Euphemia"/>
                        </a:defRPr>
                      </a:lvl1pPr>
                      <a:lvl2pPr marL="457200" algn="l" defTabSz="914400" rtl="0" eaLnBrk="1" latinLnBrk="0" hangingPunct="1">
                        <a:defRPr sz="1800" kern="1200">
                          <a:solidFill>
                            <a:schemeClr val="dk1"/>
                          </a:solidFill>
                          <a:latin typeface="Euphemia"/>
                        </a:defRPr>
                      </a:lvl2pPr>
                      <a:lvl3pPr marL="914400" algn="l" defTabSz="914400" rtl="0" eaLnBrk="1" latinLnBrk="0" hangingPunct="1">
                        <a:defRPr sz="1800" kern="1200">
                          <a:solidFill>
                            <a:schemeClr val="dk1"/>
                          </a:solidFill>
                          <a:latin typeface="Euphemia"/>
                        </a:defRPr>
                      </a:lvl3pPr>
                      <a:lvl4pPr marL="1371600" algn="l" defTabSz="914400" rtl="0" eaLnBrk="1" latinLnBrk="0" hangingPunct="1">
                        <a:defRPr sz="1800" kern="1200">
                          <a:solidFill>
                            <a:schemeClr val="dk1"/>
                          </a:solidFill>
                          <a:latin typeface="Euphemia"/>
                        </a:defRPr>
                      </a:lvl4pPr>
                      <a:lvl5pPr marL="1828800" algn="l" defTabSz="914400" rtl="0" eaLnBrk="1" latinLnBrk="0" hangingPunct="1">
                        <a:defRPr sz="1800" kern="1200">
                          <a:solidFill>
                            <a:schemeClr val="dk1"/>
                          </a:solidFill>
                          <a:latin typeface="Euphemia"/>
                        </a:defRPr>
                      </a:lvl5pPr>
                      <a:lvl6pPr marL="2286000" algn="l" defTabSz="914400" rtl="0" eaLnBrk="1" latinLnBrk="0" hangingPunct="1">
                        <a:defRPr sz="1800" kern="1200">
                          <a:solidFill>
                            <a:schemeClr val="dk1"/>
                          </a:solidFill>
                          <a:latin typeface="Euphemia"/>
                        </a:defRPr>
                      </a:lvl6pPr>
                      <a:lvl7pPr marL="2743200" algn="l" defTabSz="914400" rtl="0" eaLnBrk="1" latinLnBrk="0" hangingPunct="1">
                        <a:defRPr sz="1800" kern="1200">
                          <a:solidFill>
                            <a:schemeClr val="dk1"/>
                          </a:solidFill>
                          <a:latin typeface="Euphemia"/>
                        </a:defRPr>
                      </a:lvl7pPr>
                      <a:lvl8pPr marL="3200400" algn="l" defTabSz="914400" rtl="0" eaLnBrk="1" latinLnBrk="0" hangingPunct="1">
                        <a:defRPr sz="1800" kern="1200">
                          <a:solidFill>
                            <a:schemeClr val="dk1"/>
                          </a:solidFill>
                          <a:latin typeface="Euphemia"/>
                        </a:defRPr>
                      </a:lvl8pPr>
                      <a:lvl9pPr marL="3657600" algn="l" defTabSz="914400" rtl="0" eaLnBrk="1" latinLnBrk="0" hangingPunct="1">
                        <a:defRPr sz="1800" kern="1200">
                          <a:solidFill>
                            <a:schemeClr val="dk1"/>
                          </a:solidFill>
                          <a:latin typeface="Euphemia"/>
                        </a:defRPr>
                      </a:lvl9pPr>
                    </a:lstStyle>
                    <a:p>
                      <a:pPr algn="just"/>
                      <a:r>
                        <a:rPr lang="ru-RU" sz="1000" dirty="0">
                          <a:latin typeface="Times New Roman" panose="02020603050405020304" pitchFamily="18" charset="0"/>
                          <a:cs typeface="Times New Roman" panose="02020603050405020304" pitchFamily="18" charset="0"/>
                        </a:rPr>
                        <a:t>Доходы от сдачи в аренду имущества</a:t>
                      </a:r>
                    </a:p>
                  </a:txBody>
                  <a:tcPr/>
                </a:tc>
                <a:tc>
                  <a:txBody>
                    <a:bodyPr/>
                    <a:lstStyle/>
                    <a:p>
                      <a:pPr algn="ctr" fontAlgn="t"/>
                      <a:r>
                        <a:rPr lang="ru-RU" sz="1000" b="0" i="0" u="none" strike="noStrike" dirty="0">
                          <a:latin typeface="Times New Roman"/>
                        </a:rPr>
                        <a:t>1414599,31</a:t>
                      </a:r>
                    </a:p>
                  </a:txBody>
                  <a:tcPr marL="7620" marR="7620" marT="7620" marB="0"/>
                </a:tc>
                <a:tc>
                  <a:txBody>
                    <a:bodyPr/>
                    <a:lstStyle/>
                    <a:p>
                      <a:pPr algn="ctr" fontAlgn="t"/>
                      <a:r>
                        <a:rPr lang="ru-RU" sz="1000" b="0" i="0" u="none" strike="noStrike" dirty="0">
                          <a:effectLst/>
                          <a:latin typeface="Times New Roman" panose="02020603050405020304" pitchFamily="18" charset="0"/>
                        </a:rPr>
                        <a:t>635000,00</a:t>
                      </a:r>
                    </a:p>
                  </a:txBody>
                  <a:tcPr marL="9525" marR="9525" marT="9525" marB="0"/>
                </a:tc>
                <a:tc>
                  <a:txBody>
                    <a:bodyPr/>
                    <a:lstStyle/>
                    <a:p>
                      <a:pPr algn="ctr" fontAlgn="t"/>
                      <a:r>
                        <a:rPr lang="ru-RU" sz="1000" b="0" i="0" u="none" strike="noStrike" dirty="0">
                          <a:effectLst/>
                          <a:latin typeface="Times New Roman" panose="02020603050405020304" pitchFamily="18" charset="0"/>
                        </a:rPr>
                        <a:t>635000,00</a:t>
                      </a:r>
                    </a:p>
                  </a:txBody>
                  <a:tcPr marL="9525" marR="9525" marT="9525" marB="0"/>
                </a:tc>
                <a:tc>
                  <a:txBody>
                    <a:bodyPr/>
                    <a:lstStyle/>
                    <a:p>
                      <a:pPr algn="ctr" fontAlgn="t"/>
                      <a:r>
                        <a:rPr lang="ru-RU" sz="1000" b="0" i="0" u="none" strike="noStrike" dirty="0">
                          <a:effectLst/>
                          <a:latin typeface="Times New Roman" panose="02020603050405020304" pitchFamily="18" charset="0"/>
                        </a:rPr>
                        <a:t>44,89</a:t>
                      </a:r>
                    </a:p>
                  </a:txBody>
                  <a:tcPr marL="9525" marR="9525" marT="9525" marB="0"/>
                </a:tc>
                <a:tc>
                  <a:txBody>
                    <a:bodyPr/>
                    <a:lstStyle/>
                    <a:p>
                      <a:pPr algn="ctr" fontAlgn="t"/>
                      <a:r>
                        <a:rPr lang="ru-RU" sz="1000" b="0" i="0" u="none" strike="noStrike" dirty="0">
                          <a:effectLst/>
                          <a:latin typeface="Times New Roman" panose="02020603050405020304" pitchFamily="18" charset="0"/>
                        </a:rPr>
                        <a:t>100,00</a:t>
                      </a:r>
                    </a:p>
                  </a:txBody>
                  <a:tcPr marL="9525" marR="9525" marT="9525" marB="0"/>
                </a:tc>
                <a:tc>
                  <a:txBody>
                    <a:bodyPr/>
                    <a:lstStyle/>
                    <a:p>
                      <a:pPr algn="ctr" fontAlgn="t"/>
                      <a:r>
                        <a:rPr lang="ru-RU" sz="1000" b="0" i="0" u="none" strike="noStrike" dirty="0">
                          <a:effectLst/>
                          <a:latin typeface="Times New Roman" panose="02020603050405020304" pitchFamily="18" charset="0"/>
                        </a:rPr>
                        <a:t>635000,00</a:t>
                      </a:r>
                    </a:p>
                  </a:txBody>
                  <a:tcPr marL="9525" marR="9525" marT="9525" marB="0"/>
                </a:tc>
                <a:tc>
                  <a:txBody>
                    <a:bodyPr/>
                    <a:lstStyle/>
                    <a:p>
                      <a:pPr algn="ctr" fontAlgn="t"/>
                      <a:r>
                        <a:rPr lang="ru-RU" sz="1000" b="0" i="0" u="none" strike="noStrike" dirty="0">
                          <a:effectLst/>
                          <a:latin typeface="Times New Roman" panose="02020603050405020304" pitchFamily="18" charset="0"/>
                        </a:rPr>
                        <a:t>635000,00</a:t>
                      </a:r>
                    </a:p>
                  </a:txBody>
                  <a:tcPr marL="9525" marR="9525" marT="9525" marB="0"/>
                </a:tc>
                <a:extLst>
                  <a:ext uri="{0D108BD9-81ED-4DB2-BD59-A6C34878D82A}">
                    <a16:rowId xmlns:a16="http://schemas.microsoft.com/office/drawing/2014/main" val="4225025892"/>
                  </a:ext>
                </a:extLst>
              </a:tr>
              <a:tr h="258927">
                <a:tc>
                  <a:txBody>
                    <a:bodyPr/>
                    <a:lstStyle/>
                    <a:p>
                      <a:pPr algn="just"/>
                      <a:r>
                        <a:rPr lang="ru-RU" sz="1000" b="0" dirty="0">
                          <a:latin typeface="Times New Roman" panose="02020603050405020304" pitchFamily="18" charset="0"/>
                          <a:cs typeface="Times New Roman" panose="02020603050405020304" pitchFamily="18" charset="0"/>
                        </a:rPr>
                        <a:t>000 1 11 09000 00 0000 120</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just"/>
                      <a:r>
                        <a:rPr lang="ru-RU" sz="1000" b="0" dirty="0">
                          <a:latin typeface="Times New Roman" panose="02020603050405020304" pitchFamily="18" charset="0"/>
                          <a:cs typeface="Times New Roman" panose="02020603050405020304" pitchFamily="18" charset="0"/>
                        </a:rPr>
                        <a:t>Прочие поступления от использования имущества</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latin typeface="Times New Roman"/>
                        </a:rPr>
                        <a:t>386404,92</a:t>
                      </a:r>
                    </a:p>
                  </a:txBody>
                  <a:tcPr marL="7620" marR="7620" marT="7620" marB="0"/>
                </a:tc>
                <a:tc>
                  <a:txBody>
                    <a:bodyPr/>
                    <a:lstStyle/>
                    <a:p>
                      <a:pPr algn="ctr" fontAlgn="t"/>
                      <a:r>
                        <a:rPr lang="ru-RU" sz="1000" b="0" i="0" u="none" strike="noStrike" dirty="0">
                          <a:effectLst/>
                          <a:latin typeface="Times New Roman" panose="02020603050405020304" pitchFamily="18" charset="0"/>
                        </a:rPr>
                        <a:t>430000,00</a:t>
                      </a:r>
                    </a:p>
                  </a:txBody>
                  <a:tcPr marL="9525" marR="9525" marT="9525" marB="0"/>
                </a:tc>
                <a:tc>
                  <a:txBody>
                    <a:bodyPr/>
                    <a:lstStyle/>
                    <a:p>
                      <a:pPr algn="ctr" fontAlgn="t"/>
                      <a:r>
                        <a:rPr lang="ru-RU" sz="1000" b="0" i="0" u="none" strike="noStrike" dirty="0">
                          <a:effectLst/>
                          <a:latin typeface="Times New Roman" panose="02020603050405020304" pitchFamily="18" charset="0"/>
                        </a:rPr>
                        <a:t>430000,00</a:t>
                      </a:r>
                    </a:p>
                  </a:txBody>
                  <a:tcPr marL="9525" marR="9525" marT="9525" marB="0"/>
                </a:tc>
                <a:tc>
                  <a:txBody>
                    <a:bodyPr/>
                    <a:lstStyle/>
                    <a:p>
                      <a:pPr algn="ctr" fontAlgn="t"/>
                      <a:r>
                        <a:rPr lang="ru-RU" sz="1000" b="0" i="0" u="none" strike="noStrike" dirty="0">
                          <a:effectLst/>
                          <a:latin typeface="Times New Roman" panose="02020603050405020304" pitchFamily="18" charset="0"/>
                        </a:rPr>
                        <a:t>111,28</a:t>
                      </a:r>
                    </a:p>
                  </a:txBody>
                  <a:tcPr marL="9525" marR="9525" marT="9525" marB="0"/>
                </a:tc>
                <a:tc>
                  <a:txBody>
                    <a:bodyPr/>
                    <a:lstStyle/>
                    <a:p>
                      <a:pPr algn="ctr" fontAlgn="t"/>
                      <a:r>
                        <a:rPr lang="ru-RU" sz="1000" b="0" i="0" u="none" strike="noStrike" dirty="0">
                          <a:effectLst/>
                          <a:latin typeface="Times New Roman" panose="02020603050405020304" pitchFamily="18" charset="0"/>
                        </a:rPr>
                        <a:t>100,00</a:t>
                      </a:r>
                    </a:p>
                  </a:txBody>
                  <a:tcPr marL="9525" marR="9525" marT="9525" marB="0"/>
                </a:tc>
                <a:tc>
                  <a:txBody>
                    <a:bodyPr/>
                    <a:lstStyle/>
                    <a:p>
                      <a:pPr algn="ctr" fontAlgn="t"/>
                      <a:r>
                        <a:rPr lang="ru-RU" sz="1000" b="0" i="0" u="none" strike="noStrike" dirty="0">
                          <a:effectLst/>
                          <a:latin typeface="Times New Roman" panose="02020603050405020304" pitchFamily="18" charset="0"/>
                        </a:rPr>
                        <a:t>430000,00</a:t>
                      </a:r>
                    </a:p>
                  </a:txBody>
                  <a:tcPr marL="9525" marR="9525" marT="9525" marB="0"/>
                </a:tc>
                <a:tc>
                  <a:txBody>
                    <a:bodyPr/>
                    <a:lstStyle/>
                    <a:p>
                      <a:pPr algn="ctr" fontAlgn="t"/>
                      <a:r>
                        <a:rPr lang="ru-RU" sz="1000" b="0" i="0" u="none" strike="noStrike" dirty="0">
                          <a:effectLst/>
                          <a:latin typeface="Times New Roman" panose="02020603050405020304" pitchFamily="18" charset="0"/>
                        </a:rPr>
                        <a:t>430000,00</a:t>
                      </a:r>
                    </a:p>
                  </a:txBody>
                  <a:tcPr marL="9525" marR="9525" marT="9525" marB="0"/>
                </a:tc>
                <a:extLst>
                  <a:ext uri="{0D108BD9-81ED-4DB2-BD59-A6C34878D82A}">
                    <a16:rowId xmlns:a16="http://schemas.microsoft.com/office/drawing/2014/main" val="2213162937"/>
                  </a:ext>
                </a:extLst>
              </a:tr>
              <a:tr h="291486">
                <a:tc>
                  <a:txBody>
                    <a:bodyPr/>
                    <a:lstStyle/>
                    <a:p>
                      <a:pPr algn="just"/>
                      <a:r>
                        <a:rPr lang="ru-RU" sz="1000" b="0" dirty="0">
                          <a:latin typeface="Times New Roman" panose="02020603050405020304" pitchFamily="18" charset="0"/>
                          <a:cs typeface="Times New Roman" panose="02020603050405020304" pitchFamily="18" charset="0"/>
                        </a:rPr>
                        <a:t>000 1 11 05000 00 0000 120</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just"/>
                      <a:r>
                        <a:rPr lang="ru-RU" sz="1000" b="0" dirty="0">
                          <a:latin typeface="Times New Roman" panose="02020603050405020304" pitchFamily="18" charset="0"/>
                          <a:cs typeface="Times New Roman" panose="02020603050405020304" pitchFamily="18" charset="0"/>
                        </a:rPr>
                        <a:t>Доходы от арендной платы за земельные участки</a:t>
                      </a:r>
                      <a:endParaRPr lang="ru-RU" sz="1000" b="0" i="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latin typeface="Times New Roman"/>
                        </a:rPr>
                        <a:t>12385775,53</a:t>
                      </a:r>
                    </a:p>
                  </a:txBody>
                  <a:tcPr marL="7620" marR="7620" marT="7620" marB="0"/>
                </a:tc>
                <a:tc>
                  <a:txBody>
                    <a:bodyPr/>
                    <a:lstStyle/>
                    <a:p>
                      <a:pPr algn="ctr" fontAlgn="t"/>
                      <a:r>
                        <a:rPr lang="ru-RU" sz="1000" b="0" i="0" u="none" strike="noStrike" dirty="0">
                          <a:effectLst/>
                          <a:latin typeface="Times New Roman" panose="02020603050405020304" pitchFamily="18" charset="0"/>
                        </a:rPr>
                        <a:t>10500000,00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10500000,00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84,77</a:t>
                      </a:r>
                    </a:p>
                  </a:txBody>
                  <a:tcPr marL="9525" marR="9525" marT="9525" marB="0"/>
                </a:tc>
                <a:tc>
                  <a:txBody>
                    <a:bodyPr/>
                    <a:lstStyle/>
                    <a:p>
                      <a:pPr algn="ctr" fontAlgn="t"/>
                      <a:r>
                        <a:rPr lang="ru-RU" sz="1000" b="0" i="0" u="none" strike="noStrike" dirty="0">
                          <a:effectLst/>
                          <a:latin typeface="Times New Roman" panose="02020603050405020304" pitchFamily="18" charset="0"/>
                        </a:rPr>
                        <a:t>100</a:t>
                      </a:r>
                    </a:p>
                  </a:txBody>
                  <a:tcPr marL="9525" marR="9525" marT="9525" marB="0"/>
                </a:tc>
                <a:tc>
                  <a:txBody>
                    <a:bodyPr/>
                    <a:lstStyle/>
                    <a:p>
                      <a:pPr algn="ctr" fontAlgn="t"/>
                      <a:r>
                        <a:rPr lang="ru-RU" sz="1000" b="0" i="0" u="none" strike="noStrike" dirty="0">
                          <a:effectLst/>
                          <a:latin typeface="Times New Roman" panose="02020603050405020304" pitchFamily="18" charset="0"/>
                        </a:rPr>
                        <a:t>10500000,00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10500000,00</a:t>
                      </a:r>
                    </a:p>
                  </a:txBody>
                  <a:tcPr marL="9525" marR="9525" marT="9525" marB="0"/>
                </a:tc>
                <a:extLst>
                  <a:ext uri="{0D108BD9-81ED-4DB2-BD59-A6C34878D82A}">
                    <a16:rowId xmlns:a16="http://schemas.microsoft.com/office/drawing/2014/main" val="3370867943"/>
                  </a:ext>
                </a:extLst>
              </a:tr>
              <a:tr h="291486">
                <a:tc>
                  <a:txBody>
                    <a:bodyPr/>
                    <a:lstStyle/>
                    <a:p>
                      <a:pPr algn="just"/>
                      <a:r>
                        <a:rPr lang="ru-RU" sz="1000" b="0" i="0" dirty="0">
                          <a:latin typeface="Times New Roman" panose="02020603050405020304" pitchFamily="18" charset="0"/>
                          <a:cs typeface="Times New Roman" panose="02020603050405020304" pitchFamily="18" charset="0"/>
                        </a:rPr>
                        <a:t>000 1 11 05300 00 0000 120</a:t>
                      </a:r>
                    </a:p>
                  </a:txBody>
                  <a:tcPr/>
                </a:tc>
                <a:tc>
                  <a:txBody>
                    <a:bodyPr/>
                    <a:lstStyle/>
                    <a:p>
                      <a:pPr algn="just"/>
                      <a:r>
                        <a:rPr lang="ru-RU" sz="1000" b="0" i="0" dirty="0">
                          <a:latin typeface="Times New Roman" panose="02020603050405020304" pitchFamily="18" charset="0"/>
                          <a:cs typeface="Times New Roman" panose="02020603050405020304" pitchFamily="18" charset="0"/>
                        </a:rPr>
                        <a:t>Плата по соглашениям об установлении сервитута</a:t>
                      </a:r>
                    </a:p>
                  </a:txBody>
                  <a:tcPr/>
                </a:tc>
                <a:tc>
                  <a:txBody>
                    <a:bodyPr/>
                    <a:lstStyle/>
                    <a:p>
                      <a:pPr algn="ctr" fontAlgn="t"/>
                      <a:r>
                        <a:rPr lang="ru-RU" sz="1000" b="0" i="0" u="none" strike="noStrike" dirty="0">
                          <a:latin typeface="Times New Roman"/>
                        </a:rPr>
                        <a:t>19389,50</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05"/>
                  </a:ext>
                </a:extLst>
              </a:tr>
              <a:tr h="407667">
                <a:tc>
                  <a:txBody>
                    <a:bodyPr/>
                    <a:lstStyle/>
                    <a:p>
                      <a:pPr algn="just"/>
                      <a:r>
                        <a:rPr lang="ru-RU" sz="1000" b="1" dirty="0">
                          <a:latin typeface="Times New Roman" panose="02020603050405020304" pitchFamily="18" charset="0"/>
                          <a:cs typeface="Times New Roman" panose="02020603050405020304" pitchFamily="18" charset="0"/>
                        </a:rPr>
                        <a:t>000 1 12 00000 00 0000 000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ПЛАТЕЖИ ПРИ ПОЛЬЗОВАНИИ ПРИРОДНЫМИ РЕСУРСАМИ</a:t>
                      </a:r>
                    </a:p>
                  </a:txBody>
                  <a:tcPr/>
                </a:tc>
                <a:tc>
                  <a:txBody>
                    <a:bodyPr/>
                    <a:lstStyle/>
                    <a:p>
                      <a:pPr algn="ctr" fontAlgn="t"/>
                      <a:r>
                        <a:rPr lang="ru-RU" sz="1000" b="1" i="0" u="none" strike="noStrike" dirty="0">
                          <a:latin typeface="Times New Roman"/>
                        </a:rPr>
                        <a:t>162453,52</a:t>
                      </a:r>
                    </a:p>
                  </a:txBody>
                  <a:tcPr marL="7620" marR="7620" marT="7620" marB="0"/>
                </a:tc>
                <a:tc>
                  <a:txBody>
                    <a:bodyPr/>
                    <a:lstStyle/>
                    <a:p>
                      <a:pPr algn="ctr" fontAlgn="t"/>
                      <a:r>
                        <a:rPr lang="ru-RU" sz="1000" b="1" i="0" u="none" strike="noStrike" dirty="0">
                          <a:effectLst/>
                          <a:latin typeface="Times New Roman" panose="02020603050405020304" pitchFamily="18" charset="0"/>
                        </a:rPr>
                        <a:t>287000,00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157000,00</a:t>
                      </a:r>
                    </a:p>
                  </a:txBody>
                  <a:tcPr marL="9525" marR="9525" marT="9525" marB="0"/>
                </a:tc>
                <a:tc>
                  <a:txBody>
                    <a:bodyPr/>
                    <a:lstStyle/>
                    <a:p>
                      <a:pPr algn="ctr" fontAlgn="t"/>
                      <a:r>
                        <a:rPr lang="ru-RU" sz="1000" b="1" i="0" u="none" strike="noStrike" dirty="0">
                          <a:effectLst/>
                          <a:latin typeface="Times New Roman" panose="02020603050405020304" pitchFamily="18" charset="0"/>
                        </a:rPr>
                        <a:t>96,64</a:t>
                      </a:r>
                    </a:p>
                  </a:txBody>
                  <a:tcPr marL="9525" marR="9525" marT="9525" marB="0"/>
                </a:tc>
                <a:tc>
                  <a:txBody>
                    <a:bodyPr/>
                    <a:lstStyle/>
                    <a:p>
                      <a:pPr algn="ctr" fontAlgn="t"/>
                      <a:r>
                        <a:rPr lang="ru-RU" sz="1000" b="1" i="0" u="none" strike="noStrike" dirty="0">
                          <a:effectLst/>
                          <a:latin typeface="Times New Roman" panose="02020603050405020304" pitchFamily="18" charset="0"/>
                        </a:rPr>
                        <a:t>54,70</a:t>
                      </a:r>
                    </a:p>
                  </a:txBody>
                  <a:tcPr marL="9525" marR="9525" marT="9525" marB="0"/>
                </a:tc>
                <a:tc>
                  <a:txBody>
                    <a:bodyPr/>
                    <a:lstStyle/>
                    <a:p>
                      <a:pPr algn="ctr" fontAlgn="t"/>
                      <a:endParaRPr lang="ru-RU" sz="1000" b="1" i="0" u="none" strike="noStrike">
                        <a:effectLst/>
                        <a:latin typeface="Times New Roman" panose="02020603050405020304" pitchFamily="18" charset="0"/>
                      </a:endParaRPr>
                    </a:p>
                  </a:txBody>
                  <a:tcPr marL="9525" marR="9525" marT="9525" marB="0"/>
                </a:tc>
                <a:tc>
                  <a:txBody>
                    <a:bodyPr/>
                    <a:lstStyle/>
                    <a:p>
                      <a:pPr algn="ctr" fontAlgn="t"/>
                      <a:endParaRPr lang="ru-RU" sz="1000" b="1" i="0" u="none" strike="noStrike" dirty="0">
                        <a:effectLst/>
                        <a:latin typeface="Times New Roman" panose="02020603050405020304" pitchFamily="18" charset="0"/>
                      </a:endParaRPr>
                    </a:p>
                  </a:txBody>
                  <a:tcPr marL="9525" marR="9525" marT="9525" marB="0"/>
                </a:tc>
                <a:extLst>
                  <a:ext uri="{0D108BD9-81ED-4DB2-BD59-A6C34878D82A}">
                    <a16:rowId xmlns:a16="http://schemas.microsoft.com/office/drawing/2014/main" val="1383002099"/>
                  </a:ext>
                </a:extLst>
              </a:tr>
              <a:tr h="407667">
                <a:tc>
                  <a:txBody>
                    <a:bodyPr/>
                    <a:lstStyle/>
                    <a:p>
                      <a:pPr algn="just"/>
                      <a:r>
                        <a:rPr lang="ru-RU" sz="1000" b="0" dirty="0">
                          <a:latin typeface="Times New Roman" panose="02020603050405020304" pitchFamily="18" charset="0"/>
                          <a:cs typeface="Times New Roman" panose="02020603050405020304" pitchFamily="18" charset="0"/>
                        </a:rPr>
                        <a:t>000 1 12 01000 00 0000 120</a:t>
                      </a:r>
                    </a:p>
                  </a:txBody>
                  <a:tcPr/>
                </a:tc>
                <a:tc>
                  <a:txBody>
                    <a:bodyPr/>
                    <a:lstStyle/>
                    <a:p>
                      <a:pPr algn="just"/>
                      <a:r>
                        <a:rPr lang="ru-RU" sz="1000" b="0" dirty="0">
                          <a:latin typeface="Times New Roman" panose="02020603050405020304" pitchFamily="18" charset="0"/>
                          <a:cs typeface="Times New Roman" panose="02020603050405020304" pitchFamily="18" charset="0"/>
                        </a:rPr>
                        <a:t>Плата за негативное воздействие на окружающую среду</a:t>
                      </a:r>
                    </a:p>
                  </a:txBody>
                  <a:tcPr/>
                </a:tc>
                <a:tc>
                  <a:txBody>
                    <a:bodyPr/>
                    <a:lstStyle/>
                    <a:p>
                      <a:pPr algn="ctr" fontAlgn="t"/>
                      <a:r>
                        <a:rPr lang="ru-RU" sz="1000" b="0" i="0" u="none" strike="noStrike" dirty="0">
                          <a:latin typeface="Times New Roman"/>
                        </a:rPr>
                        <a:t>162453,52</a:t>
                      </a:r>
                    </a:p>
                  </a:txBody>
                  <a:tcPr marL="7620" marR="7620" marT="7620" marB="0"/>
                </a:tc>
                <a:tc>
                  <a:txBody>
                    <a:bodyPr/>
                    <a:lstStyle/>
                    <a:p>
                      <a:pPr algn="ctr" fontAlgn="t"/>
                      <a:r>
                        <a:rPr lang="ru-RU" sz="1000" b="0" i="0" u="none" strike="noStrike" dirty="0">
                          <a:effectLst/>
                          <a:latin typeface="Times New Roman" panose="02020603050405020304" pitchFamily="18" charset="0"/>
                        </a:rPr>
                        <a:t>287000,00</a:t>
                      </a:r>
                    </a:p>
                  </a:txBody>
                  <a:tcPr marL="9525" marR="9525" marT="9525" marB="0"/>
                </a:tc>
                <a:tc>
                  <a:txBody>
                    <a:bodyPr/>
                    <a:lstStyle/>
                    <a:p>
                      <a:pPr algn="ctr" fontAlgn="t"/>
                      <a:r>
                        <a:rPr lang="ru-RU" sz="1000" b="0" i="0" u="none" strike="noStrike" dirty="0">
                          <a:effectLst/>
                          <a:latin typeface="Times New Roman" panose="02020603050405020304" pitchFamily="18" charset="0"/>
                        </a:rPr>
                        <a:t>157000,00</a:t>
                      </a:r>
                    </a:p>
                  </a:txBody>
                  <a:tcPr marL="9525" marR="9525" marT="9525" marB="0"/>
                </a:tc>
                <a:tc>
                  <a:txBody>
                    <a:bodyPr/>
                    <a:lstStyle/>
                    <a:p>
                      <a:pPr algn="ctr" fontAlgn="t"/>
                      <a:r>
                        <a:rPr lang="ru-RU" sz="1000" b="0" i="0" u="none" strike="noStrike" dirty="0">
                          <a:effectLst/>
                          <a:latin typeface="Times New Roman" panose="02020603050405020304" pitchFamily="18" charset="0"/>
                        </a:rPr>
                        <a:t>96,64</a:t>
                      </a:r>
                    </a:p>
                  </a:txBody>
                  <a:tcPr marL="9525" marR="9525" marT="9525" marB="0"/>
                </a:tc>
                <a:tc>
                  <a:txBody>
                    <a:bodyPr/>
                    <a:lstStyle/>
                    <a:p>
                      <a:pPr algn="ctr" fontAlgn="t"/>
                      <a:r>
                        <a:rPr lang="ru-RU" sz="1000" b="0" i="0" u="none" strike="noStrike" dirty="0">
                          <a:effectLst/>
                          <a:latin typeface="Times New Roman" panose="02020603050405020304" pitchFamily="18" charset="0"/>
                        </a:rPr>
                        <a:t>54,70</a:t>
                      </a:r>
                    </a:p>
                  </a:txBody>
                  <a:tcPr marL="9525" marR="9525" marT="9525" marB="0"/>
                </a:tc>
                <a:tc>
                  <a:txBody>
                    <a:bodyPr/>
                    <a:lstStyle/>
                    <a:p>
                      <a:pPr algn="ctr" fontAlgn="t"/>
                      <a:endParaRPr lang="ru-RU" sz="1000" b="0" i="0" u="none" strike="noStrike" dirty="0">
                        <a:effectLst/>
                        <a:latin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endParaRPr>
                    </a:p>
                  </a:txBody>
                  <a:tcPr marL="9525" marR="9525" marT="9525" marB="0"/>
                </a:tc>
                <a:extLst>
                  <a:ext uri="{0D108BD9-81ED-4DB2-BD59-A6C34878D82A}">
                    <a16:rowId xmlns:a16="http://schemas.microsoft.com/office/drawing/2014/main" val="116539302"/>
                  </a:ext>
                </a:extLst>
              </a:tr>
              <a:tr h="564462">
                <a:tc>
                  <a:txBody>
                    <a:bodyPr/>
                    <a:lstStyle/>
                    <a:p>
                      <a:pPr algn="just"/>
                      <a:r>
                        <a:rPr lang="ru-RU" sz="1000" b="1" dirty="0">
                          <a:latin typeface="Times New Roman" panose="02020603050405020304" pitchFamily="18" charset="0"/>
                          <a:cs typeface="Times New Roman" panose="02020603050405020304" pitchFamily="18" charset="0"/>
                        </a:rPr>
                        <a:t>000 1 13 00000 00 0000 000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ДОХОДЫ ОТ ОКАЗАНИЯ ПЛАТНЫХ УСЛУГ (РАБОТ) И КОМПЕНСАЦИИ ЗАТРАТ ГОСУДАРСТВА</a:t>
                      </a:r>
                    </a:p>
                  </a:txBody>
                  <a:tcPr/>
                </a:tc>
                <a:tc>
                  <a:txBody>
                    <a:bodyPr/>
                    <a:lstStyle/>
                    <a:p>
                      <a:pPr algn="ctr" fontAlgn="t"/>
                      <a:r>
                        <a:rPr lang="ru-RU" sz="1000" b="1" i="0" u="none" strike="noStrike" dirty="0">
                          <a:latin typeface="Times New Roman"/>
                        </a:rPr>
                        <a:t>1558179,49</a:t>
                      </a:r>
                    </a:p>
                  </a:txBody>
                  <a:tcPr marL="7620" marR="7620" marT="7620" marB="0"/>
                </a:tc>
                <a:tc>
                  <a:txBody>
                    <a:bodyPr/>
                    <a:lstStyle/>
                    <a:p>
                      <a:pPr algn="ctr" fontAlgn="t"/>
                      <a:r>
                        <a:rPr lang="ru-RU" sz="1000" b="1" i="0" u="none" strike="noStrike" dirty="0">
                          <a:effectLst/>
                          <a:latin typeface="Times New Roman" panose="02020603050405020304" pitchFamily="18" charset="0"/>
                        </a:rPr>
                        <a:t>1954000,00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1505000,00</a:t>
                      </a:r>
                    </a:p>
                  </a:txBody>
                  <a:tcPr marL="9525" marR="9525" marT="9525" marB="0"/>
                </a:tc>
                <a:tc>
                  <a:txBody>
                    <a:bodyPr/>
                    <a:lstStyle/>
                    <a:p>
                      <a:pPr algn="ctr" fontAlgn="t"/>
                      <a:r>
                        <a:rPr lang="ru-RU" sz="1000" b="1" i="0" u="none" strike="noStrike" dirty="0">
                          <a:effectLst/>
                          <a:latin typeface="Times New Roman" panose="02020603050405020304" pitchFamily="18" charset="0"/>
                        </a:rPr>
                        <a:t>96,59</a:t>
                      </a:r>
                    </a:p>
                  </a:txBody>
                  <a:tcPr marL="9525" marR="9525" marT="9525" marB="0"/>
                </a:tc>
                <a:tc>
                  <a:txBody>
                    <a:bodyPr/>
                    <a:lstStyle/>
                    <a:p>
                      <a:pPr algn="ctr" fontAlgn="t"/>
                      <a:r>
                        <a:rPr lang="ru-RU" sz="1000" b="1" i="0" u="none" strike="noStrike" dirty="0">
                          <a:effectLst/>
                          <a:latin typeface="Times New Roman" panose="02020603050405020304" pitchFamily="18" charset="0"/>
                        </a:rPr>
                        <a:t>77,02</a:t>
                      </a:r>
                    </a:p>
                  </a:txBody>
                  <a:tcPr marL="9525" marR="9525" marT="9525" marB="0"/>
                </a:tc>
                <a:tc>
                  <a:txBody>
                    <a:bodyPr/>
                    <a:lstStyle/>
                    <a:p>
                      <a:pPr algn="ctr" fontAlgn="t"/>
                      <a:r>
                        <a:rPr lang="ru-RU" sz="1000" b="1" i="0" u="none" strike="noStrike" dirty="0">
                          <a:effectLst/>
                          <a:latin typeface="Times New Roman" panose="02020603050405020304" pitchFamily="18" charset="0"/>
                        </a:rPr>
                        <a:t>1506000,00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1507000,00</a:t>
                      </a:r>
                    </a:p>
                  </a:txBody>
                  <a:tcPr marL="9525" marR="9525" marT="9525" marB="0"/>
                </a:tc>
                <a:extLst>
                  <a:ext uri="{0D108BD9-81ED-4DB2-BD59-A6C34878D82A}">
                    <a16:rowId xmlns:a16="http://schemas.microsoft.com/office/drawing/2014/main" val="439307802"/>
                  </a:ext>
                </a:extLst>
              </a:tr>
              <a:tr h="250872">
                <a:tc>
                  <a:txBody>
                    <a:bodyPr/>
                    <a:lstStyle/>
                    <a:p>
                      <a:pPr algn="just"/>
                      <a:r>
                        <a:rPr lang="ru-RU" sz="1000" b="0" dirty="0">
                          <a:latin typeface="Times New Roman" panose="02020603050405020304" pitchFamily="18" charset="0"/>
                          <a:cs typeface="Times New Roman" panose="02020603050405020304" pitchFamily="18" charset="0"/>
                        </a:rPr>
                        <a:t>000 1 13 00000 00 0000 130</a:t>
                      </a:r>
                    </a:p>
                  </a:txBody>
                  <a:tcPr/>
                </a:tc>
                <a:tc>
                  <a:txBody>
                    <a:bodyPr/>
                    <a:lstStyle/>
                    <a:p>
                      <a:pPr algn="just"/>
                      <a:r>
                        <a:rPr lang="ru-RU" sz="1000" b="0" dirty="0">
                          <a:latin typeface="Times New Roman" panose="02020603050405020304" pitchFamily="18" charset="0"/>
                          <a:cs typeface="Times New Roman" panose="02020603050405020304" pitchFamily="18" charset="0"/>
                        </a:rPr>
                        <a:t>Прочие доходы от оказания платных услуг</a:t>
                      </a:r>
                    </a:p>
                  </a:txBody>
                  <a:tcPr/>
                </a:tc>
                <a:tc>
                  <a:txBody>
                    <a:bodyPr/>
                    <a:lstStyle/>
                    <a:p>
                      <a:pPr algn="ctr" fontAlgn="t"/>
                      <a:r>
                        <a:rPr lang="ru-RU" sz="1000" b="0" i="0" u="none" strike="noStrike" dirty="0">
                          <a:latin typeface="Times New Roman"/>
                        </a:rPr>
                        <a:t>1450425,00</a:t>
                      </a:r>
                    </a:p>
                  </a:txBody>
                  <a:tcPr marL="7620" marR="7620" marT="7620" marB="0"/>
                </a:tc>
                <a:tc>
                  <a:txBody>
                    <a:bodyPr/>
                    <a:lstStyle/>
                    <a:p>
                      <a:pPr algn="ctr" fontAlgn="t"/>
                      <a:r>
                        <a:rPr lang="ru-RU" sz="1000" b="0" i="0" u="none" strike="noStrike" dirty="0">
                          <a:effectLst/>
                          <a:latin typeface="Times New Roman" panose="02020603050405020304" pitchFamily="18" charset="0"/>
                        </a:rPr>
                        <a:t>1537000,00</a:t>
                      </a:r>
                    </a:p>
                  </a:txBody>
                  <a:tcPr marL="9525" marR="9525" marT="9525" marB="0"/>
                </a:tc>
                <a:tc>
                  <a:txBody>
                    <a:bodyPr/>
                    <a:lstStyle/>
                    <a:p>
                      <a:pPr algn="ctr" fontAlgn="t"/>
                      <a:r>
                        <a:rPr lang="ru-RU" sz="1000" b="0" i="0" u="none" strike="noStrike" dirty="0">
                          <a:effectLst/>
                          <a:latin typeface="Times New Roman" panose="02020603050405020304" pitchFamily="18" charset="0"/>
                        </a:rPr>
                        <a:t>1505000,00</a:t>
                      </a:r>
                    </a:p>
                  </a:txBody>
                  <a:tcPr marL="9525" marR="9525" marT="9525" marB="0"/>
                </a:tc>
                <a:tc>
                  <a:txBody>
                    <a:bodyPr/>
                    <a:lstStyle/>
                    <a:p>
                      <a:pPr algn="ctr" fontAlgn="t"/>
                      <a:r>
                        <a:rPr lang="ru-RU" sz="1000" b="0" i="0" u="none" strike="noStrike" dirty="0">
                          <a:effectLst/>
                          <a:latin typeface="Times New Roman" panose="02020603050405020304" pitchFamily="18" charset="0"/>
                        </a:rPr>
                        <a:t>103,76</a:t>
                      </a:r>
                    </a:p>
                  </a:txBody>
                  <a:tcPr marL="9525" marR="9525" marT="9525" marB="0"/>
                </a:tc>
                <a:tc>
                  <a:txBody>
                    <a:bodyPr/>
                    <a:lstStyle/>
                    <a:p>
                      <a:pPr algn="ctr" fontAlgn="t"/>
                      <a:r>
                        <a:rPr lang="ru-RU" sz="1000" b="0" i="0" u="none" strike="noStrike" dirty="0">
                          <a:effectLst/>
                          <a:latin typeface="Times New Roman" panose="02020603050405020304" pitchFamily="18" charset="0"/>
                        </a:rPr>
                        <a:t>97,92</a:t>
                      </a:r>
                    </a:p>
                  </a:txBody>
                  <a:tcPr marL="9525" marR="9525" marT="9525" marB="0"/>
                </a:tc>
                <a:tc>
                  <a:txBody>
                    <a:bodyPr/>
                    <a:lstStyle/>
                    <a:p>
                      <a:pPr algn="ctr" fontAlgn="t"/>
                      <a:r>
                        <a:rPr lang="ru-RU" sz="1000" b="0" i="0" u="none" strike="noStrike" dirty="0">
                          <a:effectLst/>
                          <a:latin typeface="Times New Roman" panose="02020603050405020304" pitchFamily="18" charset="0"/>
                        </a:rPr>
                        <a:t>1506000,00</a:t>
                      </a:r>
                    </a:p>
                  </a:txBody>
                  <a:tcPr marL="9525" marR="9525" marT="9525" marB="0"/>
                </a:tc>
                <a:tc>
                  <a:txBody>
                    <a:bodyPr/>
                    <a:lstStyle/>
                    <a:p>
                      <a:pPr algn="ctr" fontAlgn="t"/>
                      <a:r>
                        <a:rPr lang="ru-RU" sz="1000" b="0" i="0" u="none" strike="noStrike" dirty="0">
                          <a:effectLst/>
                          <a:latin typeface="Times New Roman" panose="02020603050405020304" pitchFamily="18" charset="0"/>
                        </a:rPr>
                        <a:t>1507000,00</a:t>
                      </a:r>
                    </a:p>
                  </a:txBody>
                  <a:tcPr marL="9525" marR="9525" marT="9525" marB="0"/>
                </a:tc>
                <a:extLst>
                  <a:ext uri="{0D108BD9-81ED-4DB2-BD59-A6C34878D82A}">
                    <a16:rowId xmlns:a16="http://schemas.microsoft.com/office/drawing/2014/main" val="4245877370"/>
                  </a:ext>
                </a:extLst>
              </a:tr>
              <a:tr h="261706">
                <a:tc>
                  <a:txBody>
                    <a:bodyPr/>
                    <a:lstStyle/>
                    <a:p>
                      <a:pPr algn="just"/>
                      <a:r>
                        <a:rPr lang="ru-RU" sz="1000" b="0" dirty="0">
                          <a:latin typeface="Times New Roman" panose="02020603050405020304" pitchFamily="18" charset="0"/>
                          <a:cs typeface="Times New Roman" panose="02020603050405020304" pitchFamily="18" charset="0"/>
                        </a:rPr>
                        <a:t>000 1 13 02000 00 0000 130</a:t>
                      </a:r>
                    </a:p>
                  </a:txBody>
                  <a:tcPr/>
                </a:tc>
                <a:tc>
                  <a:txBody>
                    <a:bodyPr/>
                    <a:lstStyle/>
                    <a:p>
                      <a:pPr algn="just"/>
                      <a:r>
                        <a:rPr lang="ru-RU" sz="1000" b="0" dirty="0">
                          <a:latin typeface="Times New Roman" panose="02020603050405020304" pitchFamily="18" charset="0"/>
                          <a:cs typeface="Times New Roman" panose="02020603050405020304" pitchFamily="18" charset="0"/>
                        </a:rPr>
                        <a:t>Доходы от компенсации затрат бюджетов</a:t>
                      </a:r>
                    </a:p>
                  </a:txBody>
                  <a:tcPr/>
                </a:tc>
                <a:tc>
                  <a:txBody>
                    <a:bodyPr/>
                    <a:lstStyle/>
                    <a:p>
                      <a:pPr algn="ctr" fontAlgn="t"/>
                      <a:r>
                        <a:rPr lang="ru-RU" sz="1000" b="0" i="0" u="none" strike="noStrike" dirty="0">
                          <a:latin typeface="Times New Roman"/>
                        </a:rPr>
                        <a:t>107754,49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417000,00</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10"/>
                  </a:ext>
                </a:extLst>
              </a:tr>
              <a:tr h="407667">
                <a:tc>
                  <a:txBody>
                    <a:bodyPr/>
                    <a:lstStyle/>
                    <a:p>
                      <a:pPr algn="just"/>
                      <a:r>
                        <a:rPr lang="ru-RU" sz="1000" b="1" dirty="0">
                          <a:latin typeface="Times New Roman" panose="02020603050405020304" pitchFamily="18" charset="0"/>
                          <a:cs typeface="Times New Roman" panose="02020603050405020304" pitchFamily="18" charset="0"/>
                        </a:rPr>
                        <a:t>000 1 14 00000 00 0000 000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ДОХОДЫ ОТ ПРОДАЖИ МАТЕРИАЛЬНЫХ И НЕМАТЕРИАЛЬНЫХ АКТИВОВ</a:t>
                      </a:r>
                    </a:p>
                  </a:txBody>
                  <a:tcPr/>
                </a:tc>
                <a:tc>
                  <a:txBody>
                    <a:bodyPr/>
                    <a:lstStyle/>
                    <a:p>
                      <a:pPr algn="ctr" fontAlgn="t"/>
                      <a:r>
                        <a:rPr lang="ru-RU" sz="1000" b="1" i="0" u="none" strike="noStrike" dirty="0">
                          <a:latin typeface="Times New Roman"/>
                        </a:rPr>
                        <a:t>10269502,85</a:t>
                      </a:r>
                    </a:p>
                  </a:txBody>
                  <a:tcPr marL="7620" marR="7620" marT="7620" marB="0"/>
                </a:tc>
                <a:tc>
                  <a:txBody>
                    <a:bodyPr/>
                    <a:lstStyle/>
                    <a:p>
                      <a:pPr algn="ctr" fontAlgn="t"/>
                      <a:r>
                        <a:rPr lang="ru-RU" sz="1000" b="1" i="0" u="none" strike="noStrike" dirty="0">
                          <a:effectLst/>
                          <a:latin typeface="Times New Roman" panose="02020603050405020304" pitchFamily="18" charset="0"/>
                        </a:rPr>
                        <a:t>2753000,00</a:t>
                      </a:r>
                    </a:p>
                  </a:txBody>
                  <a:tcPr marL="9525" marR="9525" marT="9525" marB="0"/>
                </a:tc>
                <a:tc>
                  <a:txBody>
                    <a:bodyPr/>
                    <a:lstStyle/>
                    <a:p>
                      <a:pPr algn="ctr" fontAlgn="t"/>
                      <a:r>
                        <a:rPr lang="ru-RU" sz="1000" b="1" i="0" u="none" strike="noStrike" dirty="0">
                          <a:effectLst/>
                          <a:latin typeface="Times New Roman" panose="02020603050405020304" pitchFamily="18" charset="0"/>
                        </a:rPr>
                        <a:t>1208000,00</a:t>
                      </a:r>
                    </a:p>
                  </a:txBody>
                  <a:tcPr marL="9525" marR="9525" marT="9525" marB="0"/>
                </a:tc>
                <a:tc>
                  <a:txBody>
                    <a:bodyPr/>
                    <a:lstStyle/>
                    <a:p>
                      <a:pPr algn="ctr" fontAlgn="t"/>
                      <a:r>
                        <a:rPr lang="ru-RU" sz="1000" b="1" i="0" u="none" strike="noStrike" dirty="0">
                          <a:effectLst/>
                          <a:latin typeface="Times New Roman" panose="02020603050405020304" pitchFamily="18" charset="0"/>
                        </a:rPr>
                        <a:t>11,76</a:t>
                      </a:r>
                    </a:p>
                  </a:txBody>
                  <a:tcPr marL="9525" marR="9525" marT="9525" marB="0"/>
                </a:tc>
                <a:tc>
                  <a:txBody>
                    <a:bodyPr/>
                    <a:lstStyle/>
                    <a:p>
                      <a:pPr algn="ctr" fontAlgn="t"/>
                      <a:r>
                        <a:rPr lang="ru-RU" sz="1000" b="1" i="0" u="none" strike="noStrike" dirty="0">
                          <a:effectLst/>
                          <a:latin typeface="Times New Roman" panose="02020603050405020304" pitchFamily="18" charset="0"/>
                        </a:rPr>
                        <a:t>43,88</a:t>
                      </a:r>
                    </a:p>
                  </a:txBody>
                  <a:tcPr marL="9525" marR="9525" marT="9525" marB="0"/>
                </a:tc>
                <a:tc>
                  <a:txBody>
                    <a:bodyPr/>
                    <a:lstStyle/>
                    <a:p>
                      <a:pPr algn="ctr" fontAlgn="t"/>
                      <a:r>
                        <a:rPr lang="ru-RU" sz="1000" b="1" i="0" u="none" strike="noStrike" dirty="0">
                          <a:effectLst/>
                          <a:latin typeface="Times New Roman" panose="02020603050405020304" pitchFamily="18" charset="0"/>
                        </a:rPr>
                        <a:t>1208000,00</a:t>
                      </a:r>
                    </a:p>
                  </a:txBody>
                  <a:tcPr marL="9525" marR="9525" marT="9525" marB="0"/>
                </a:tc>
                <a:tc>
                  <a:txBody>
                    <a:bodyPr/>
                    <a:lstStyle/>
                    <a:p>
                      <a:pPr algn="ctr" fontAlgn="t"/>
                      <a:r>
                        <a:rPr lang="ru-RU" sz="1000" b="1" i="0" u="none" strike="noStrike" dirty="0">
                          <a:effectLst/>
                          <a:latin typeface="Times New Roman" panose="02020603050405020304" pitchFamily="18" charset="0"/>
                        </a:rPr>
                        <a:t>1208000,00</a:t>
                      </a:r>
                    </a:p>
                  </a:txBody>
                  <a:tcPr marL="9525" marR="9525" marT="9525" marB="0"/>
                </a:tc>
                <a:extLst>
                  <a:ext uri="{0D108BD9-81ED-4DB2-BD59-A6C34878D82A}">
                    <a16:rowId xmlns:a16="http://schemas.microsoft.com/office/drawing/2014/main" val="55271958"/>
                  </a:ext>
                </a:extLst>
              </a:tr>
              <a:tr h="317018">
                <a:tc>
                  <a:txBody>
                    <a:bodyPr/>
                    <a:lstStyle/>
                    <a:p>
                      <a:pPr algn="just"/>
                      <a:r>
                        <a:rPr lang="ru-RU" sz="1000" dirty="0">
                          <a:latin typeface="Times New Roman" panose="02020603050405020304" pitchFamily="18" charset="0"/>
                          <a:cs typeface="Times New Roman" panose="02020603050405020304" pitchFamily="18" charset="0"/>
                        </a:rPr>
                        <a:t>000 1 14 02000 00 0000 410</a:t>
                      </a:r>
                    </a:p>
                  </a:txBody>
                  <a:tcPr/>
                </a:tc>
                <a:tc>
                  <a:txBody>
                    <a:bodyPr/>
                    <a:lstStyle/>
                    <a:p>
                      <a:pPr algn="just"/>
                      <a:r>
                        <a:rPr lang="ru-RU" sz="1000" dirty="0">
                          <a:latin typeface="Times New Roman" panose="02020603050405020304" pitchFamily="18" charset="0"/>
                          <a:cs typeface="Times New Roman" panose="02020603050405020304" pitchFamily="18" charset="0"/>
                        </a:rPr>
                        <a:t>Доходы от реализации иного имущества</a:t>
                      </a:r>
                    </a:p>
                  </a:txBody>
                  <a:tcPr/>
                </a:tc>
                <a:tc>
                  <a:txBody>
                    <a:bodyPr/>
                    <a:lstStyle/>
                    <a:p>
                      <a:pPr algn="ctr" fontAlgn="t"/>
                      <a:r>
                        <a:rPr lang="ru-RU" sz="1000" b="0" i="0" u="none" strike="noStrike" dirty="0">
                          <a:latin typeface="Times New Roman"/>
                        </a:rPr>
                        <a:t>406700,00</a:t>
                      </a:r>
                    </a:p>
                  </a:txBody>
                  <a:tcPr marL="7620" marR="7620" marT="7620" marB="0"/>
                </a:tc>
                <a:tc>
                  <a:txBody>
                    <a:bodyPr/>
                    <a:lstStyle/>
                    <a:p>
                      <a:pPr algn="ctr" fontAlgn="t"/>
                      <a:r>
                        <a:rPr lang="ru-RU" sz="1000" b="0" i="0" u="none" strike="noStrike" dirty="0">
                          <a:effectLst/>
                          <a:latin typeface="Times New Roman" panose="02020603050405020304" pitchFamily="18" charset="0"/>
                        </a:rPr>
                        <a:t>1000000,00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300000,00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73,76</a:t>
                      </a:r>
                    </a:p>
                  </a:txBody>
                  <a:tcPr marL="9525" marR="9525" marT="9525" marB="0"/>
                </a:tc>
                <a:tc>
                  <a:txBody>
                    <a:bodyPr/>
                    <a:lstStyle/>
                    <a:p>
                      <a:pPr algn="ctr" fontAlgn="t"/>
                      <a:r>
                        <a:rPr lang="ru-RU" sz="1000" b="0" i="0" u="none" strike="noStrike" dirty="0">
                          <a:effectLst/>
                          <a:latin typeface="Times New Roman" panose="02020603050405020304" pitchFamily="18" charset="0"/>
                        </a:rPr>
                        <a:t>30,00</a:t>
                      </a:r>
                    </a:p>
                  </a:txBody>
                  <a:tcPr marL="9525" marR="9525" marT="9525" marB="0"/>
                </a:tc>
                <a:tc>
                  <a:txBody>
                    <a:bodyPr/>
                    <a:lstStyle/>
                    <a:p>
                      <a:pPr algn="ctr" fontAlgn="t"/>
                      <a:r>
                        <a:rPr lang="ru-RU" sz="1000" b="0" i="0" u="none" strike="noStrike" dirty="0">
                          <a:effectLst/>
                          <a:latin typeface="Times New Roman" panose="02020603050405020304" pitchFamily="18" charset="0"/>
                        </a:rPr>
                        <a:t>300000,00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300000,00</a:t>
                      </a:r>
                    </a:p>
                  </a:txBody>
                  <a:tcPr marL="9525" marR="9525" marT="9525" marB="0"/>
                </a:tc>
                <a:extLst>
                  <a:ext uri="{0D108BD9-81ED-4DB2-BD59-A6C34878D82A}">
                    <a16:rowId xmlns:a16="http://schemas.microsoft.com/office/drawing/2014/main" val="1452153451"/>
                  </a:ext>
                </a:extLst>
              </a:tr>
              <a:tr h="306988">
                <a:tc>
                  <a:txBody>
                    <a:bodyPr/>
                    <a:lstStyle/>
                    <a:p>
                      <a:pPr algn="just"/>
                      <a:r>
                        <a:rPr lang="ru-RU" sz="1000" b="0" dirty="0">
                          <a:latin typeface="Times New Roman" panose="02020603050405020304" pitchFamily="18" charset="0"/>
                          <a:cs typeface="Times New Roman" panose="02020603050405020304" pitchFamily="18" charset="0"/>
                        </a:rPr>
                        <a:t>000 1 14 06000 00 0000 430</a:t>
                      </a:r>
                    </a:p>
                  </a:txBody>
                  <a:tcPr/>
                </a:tc>
                <a:tc>
                  <a:txBody>
                    <a:bodyPr/>
                    <a:lstStyle/>
                    <a:p>
                      <a:pPr algn="just"/>
                      <a:r>
                        <a:rPr lang="ru-RU" sz="1000" b="0" dirty="0">
                          <a:latin typeface="Times New Roman" panose="02020603050405020304" pitchFamily="18" charset="0"/>
                          <a:cs typeface="Times New Roman" panose="02020603050405020304" pitchFamily="18" charset="0"/>
                        </a:rPr>
                        <a:t>Доходы от продажи земельных участков</a:t>
                      </a:r>
                    </a:p>
                  </a:txBody>
                  <a:tcPr/>
                </a:tc>
                <a:tc>
                  <a:txBody>
                    <a:bodyPr/>
                    <a:lstStyle/>
                    <a:p>
                      <a:pPr algn="ctr" fontAlgn="t"/>
                      <a:r>
                        <a:rPr lang="ru-RU" sz="1000" b="0" i="0" u="none" strike="noStrike" dirty="0">
                          <a:latin typeface="Times New Roman"/>
                        </a:rPr>
                        <a:t>9570864,42</a:t>
                      </a:r>
                    </a:p>
                  </a:txBody>
                  <a:tcPr marL="7620" marR="7620" marT="7620" marB="0"/>
                </a:tc>
                <a:tc>
                  <a:txBody>
                    <a:bodyPr/>
                    <a:lstStyle/>
                    <a:p>
                      <a:pPr algn="ctr" fontAlgn="t"/>
                      <a:r>
                        <a:rPr lang="ru-RU" sz="1000" b="0" i="0" u="none" strike="noStrike" dirty="0">
                          <a:effectLst/>
                          <a:latin typeface="Times New Roman" panose="02020603050405020304" pitchFamily="18" charset="0"/>
                        </a:rPr>
                        <a:t>1605000,00</a:t>
                      </a:r>
                    </a:p>
                  </a:txBody>
                  <a:tcPr marL="9525" marR="9525" marT="9525" marB="0"/>
                </a:tc>
                <a:tc>
                  <a:txBody>
                    <a:bodyPr/>
                    <a:lstStyle/>
                    <a:p>
                      <a:pPr algn="ctr" fontAlgn="t"/>
                      <a:r>
                        <a:rPr lang="ru-RU" sz="1000" b="0" i="0" u="none" strike="noStrike" dirty="0">
                          <a:effectLst/>
                          <a:latin typeface="Times New Roman" panose="02020603050405020304" pitchFamily="18" charset="0"/>
                        </a:rPr>
                        <a:t>900000,00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9,4</a:t>
                      </a:r>
                    </a:p>
                  </a:txBody>
                  <a:tcPr marL="9525" marR="9525" marT="9525" marB="0"/>
                </a:tc>
                <a:tc>
                  <a:txBody>
                    <a:bodyPr/>
                    <a:lstStyle/>
                    <a:p>
                      <a:pPr algn="ctr" fontAlgn="t"/>
                      <a:r>
                        <a:rPr lang="ru-RU" sz="1000" b="0" i="0" u="none" strike="noStrike" dirty="0">
                          <a:effectLst/>
                          <a:latin typeface="Times New Roman" panose="02020603050405020304" pitchFamily="18" charset="0"/>
                        </a:rPr>
                        <a:t>56,07</a:t>
                      </a:r>
                    </a:p>
                  </a:txBody>
                  <a:tcPr marL="9525" marR="9525" marT="9525" marB="0"/>
                </a:tc>
                <a:tc>
                  <a:txBody>
                    <a:bodyPr/>
                    <a:lstStyle/>
                    <a:p>
                      <a:pPr algn="ctr" fontAlgn="t"/>
                      <a:r>
                        <a:rPr lang="ru-RU" sz="1000" b="0" i="0" u="none" strike="noStrike" dirty="0">
                          <a:effectLst/>
                          <a:latin typeface="Times New Roman" panose="02020603050405020304" pitchFamily="18" charset="0"/>
                        </a:rPr>
                        <a:t>900000,00</a:t>
                      </a:r>
                    </a:p>
                  </a:txBody>
                  <a:tcPr marL="9525" marR="9525" marT="9525" marB="0"/>
                </a:tc>
                <a:tc>
                  <a:txBody>
                    <a:bodyPr/>
                    <a:lstStyle/>
                    <a:p>
                      <a:pPr algn="ctr" fontAlgn="t"/>
                      <a:r>
                        <a:rPr lang="ru-RU" sz="1000" b="0" i="0" u="none" strike="noStrike" dirty="0">
                          <a:effectLst/>
                          <a:latin typeface="Times New Roman" panose="02020603050405020304" pitchFamily="18" charset="0"/>
                        </a:rPr>
                        <a:t>900000,00</a:t>
                      </a:r>
                    </a:p>
                  </a:txBody>
                  <a:tcPr marL="9525" marR="9525" marT="9525" marB="0"/>
                </a:tc>
                <a:extLst>
                  <a:ext uri="{0D108BD9-81ED-4DB2-BD59-A6C34878D82A}">
                    <a16:rowId xmlns:a16="http://schemas.microsoft.com/office/drawing/2014/main" val="2063485149"/>
                  </a:ext>
                </a:extLst>
              </a:tr>
              <a:tr h="306988">
                <a:tc>
                  <a:txBody>
                    <a:bodyPr/>
                    <a:lstStyle/>
                    <a:p>
                      <a:pPr algn="r" fontAlgn="t"/>
                      <a:r>
                        <a:rPr lang="ru-RU" sz="1000" b="0" i="0" u="none" strike="noStrike" dirty="0">
                          <a:latin typeface="Times New Roman"/>
                        </a:rPr>
                        <a:t>000 1 14 06300 00 0000 430</a:t>
                      </a:r>
                    </a:p>
                  </a:txBody>
                  <a:tcPr marL="7620" marR="7620" marT="7620" marB="0"/>
                </a:tc>
                <a:tc>
                  <a:txBody>
                    <a:bodyPr/>
                    <a:lstStyle/>
                    <a:p>
                      <a:pPr algn="just"/>
                      <a:r>
                        <a:rPr lang="ru-RU" sz="1000" b="0" dirty="0">
                          <a:latin typeface="Times New Roman" panose="02020603050405020304" pitchFamily="18" charset="0"/>
                          <a:cs typeface="Times New Roman" panose="02020603050405020304" pitchFamily="18" charset="0"/>
                        </a:rPr>
                        <a:t>Плата за увеличение площади земельных участков</a:t>
                      </a:r>
                    </a:p>
                  </a:txBody>
                  <a:tcPr/>
                </a:tc>
                <a:tc>
                  <a:txBody>
                    <a:bodyPr/>
                    <a:lstStyle/>
                    <a:p>
                      <a:pPr algn="ctr" fontAlgn="t"/>
                      <a:r>
                        <a:rPr lang="ru-RU" sz="1000" b="0" i="0" u="none" strike="noStrike" dirty="0">
                          <a:latin typeface="Times New Roman"/>
                        </a:rPr>
                        <a:t>291938,43</a:t>
                      </a:r>
                    </a:p>
                  </a:txBody>
                  <a:tcPr marL="7620" marR="7620" marT="7620" marB="0"/>
                </a:tc>
                <a:tc>
                  <a:txBody>
                    <a:bodyPr/>
                    <a:lstStyle/>
                    <a:p>
                      <a:pPr algn="ctr" fontAlgn="t"/>
                      <a:r>
                        <a:rPr lang="ru-RU" sz="1000" b="0" i="0" u="none" strike="noStrike" dirty="0">
                          <a:latin typeface="Times New Roman"/>
                        </a:rPr>
                        <a:t>148000,00</a:t>
                      </a:r>
                    </a:p>
                  </a:txBody>
                  <a:tcPr marL="7620" marR="7620" marT="7620" marB="0"/>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tc>
                <a:tc>
                  <a:txBody>
                    <a:bodyPr/>
                    <a:lstStyle/>
                    <a:p>
                      <a:pPr algn="ctr" fontAlgn="t"/>
                      <a:r>
                        <a:rPr lang="ru-RU" sz="1000" b="0" i="0" u="none" strike="noStrike" dirty="0">
                          <a:effectLst/>
                          <a:latin typeface="Times New Roman" panose="02020603050405020304" pitchFamily="18" charset="0"/>
                        </a:rPr>
                        <a:t>2,74</a:t>
                      </a:r>
                    </a:p>
                  </a:txBody>
                  <a:tcPr marL="9525" marR="9525" marT="9525" marB="0"/>
                </a:tc>
                <a:tc>
                  <a:txBody>
                    <a:bodyPr/>
                    <a:lstStyle/>
                    <a:p>
                      <a:pPr algn="ctr" fontAlgn="t"/>
                      <a:r>
                        <a:rPr lang="ru-RU" sz="1000" b="0" i="0" u="none" strike="noStrike" dirty="0">
                          <a:latin typeface="Times New Roman"/>
                        </a:rPr>
                        <a:t>5,41</a:t>
                      </a:r>
                    </a:p>
                  </a:txBody>
                  <a:tcPr marL="7620" marR="7620" marT="7620" marB="0"/>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tc>
                <a:tc>
                  <a:txBody>
                    <a:bodyPr/>
                    <a:lstStyle/>
                    <a:p>
                      <a:pPr algn="ctr" fontAlgn="t"/>
                      <a:r>
                        <a:rPr lang="ru-RU" sz="1000" b="0" i="0" u="none" strike="noStrike" dirty="0">
                          <a:effectLst/>
                          <a:latin typeface="Times New Roman" panose="02020603050405020304" pitchFamily="18" charset="0"/>
                        </a:rPr>
                        <a:t>8000,00</a:t>
                      </a:r>
                    </a:p>
                  </a:txBody>
                  <a:tcPr marL="9525" marR="9525" marT="9525" marB="0"/>
                </a:tc>
                <a:extLst>
                  <a:ext uri="{0D108BD9-81ED-4DB2-BD59-A6C34878D82A}">
                    <a16:rowId xmlns:a16="http://schemas.microsoft.com/office/drawing/2014/main" val="10014"/>
                  </a:ext>
                </a:extLst>
              </a:tr>
              <a:tr h="262607">
                <a:tc>
                  <a:txBody>
                    <a:bodyPr/>
                    <a:lstStyle/>
                    <a:p>
                      <a:pPr algn="just"/>
                      <a:r>
                        <a:rPr lang="ru-RU" sz="1000" b="1" dirty="0">
                          <a:latin typeface="Times New Roman" panose="02020603050405020304" pitchFamily="18" charset="0"/>
                          <a:cs typeface="Times New Roman" panose="02020603050405020304" pitchFamily="18" charset="0"/>
                        </a:rPr>
                        <a:t>000 1 16 00000 00 0000 000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ШТРАФЫ,САНКЦИИ,ВОЗМЕЩЕНИЕ УЩЕРБА</a:t>
                      </a:r>
                    </a:p>
                  </a:txBody>
                  <a:tcPr/>
                </a:tc>
                <a:tc>
                  <a:txBody>
                    <a:bodyPr/>
                    <a:lstStyle/>
                    <a:p>
                      <a:pPr algn="ctr" fontAlgn="t"/>
                      <a:r>
                        <a:rPr lang="ru-RU" sz="1000" b="1" i="0" u="none" strike="noStrike" dirty="0">
                          <a:latin typeface="Times New Roman"/>
                        </a:rPr>
                        <a:t>1077455,07</a:t>
                      </a:r>
                    </a:p>
                  </a:txBody>
                  <a:tcPr marL="7620" marR="7620" marT="7620" marB="0"/>
                </a:tc>
                <a:tc>
                  <a:txBody>
                    <a:bodyPr/>
                    <a:lstStyle/>
                    <a:p>
                      <a:pPr algn="ctr" fontAlgn="t"/>
                      <a:r>
                        <a:rPr lang="ru-RU" sz="1000" b="1" i="0" u="none" strike="noStrike" dirty="0">
                          <a:effectLst/>
                          <a:latin typeface="Times New Roman" panose="02020603050405020304" pitchFamily="18" charset="0"/>
                        </a:rPr>
                        <a:t>1383000,00</a:t>
                      </a:r>
                    </a:p>
                  </a:txBody>
                  <a:tcPr marL="9525" marR="9525" marT="9525" marB="0"/>
                </a:tc>
                <a:tc>
                  <a:txBody>
                    <a:bodyPr/>
                    <a:lstStyle/>
                    <a:p>
                      <a:pPr algn="ctr" fontAlgn="t"/>
                      <a:r>
                        <a:rPr lang="ru-RU" sz="1000" b="1" i="0" u="none" strike="noStrike" dirty="0">
                          <a:effectLst/>
                          <a:latin typeface="Times New Roman" panose="02020603050405020304" pitchFamily="18" charset="0"/>
                        </a:rPr>
                        <a:t>1158000,00</a:t>
                      </a:r>
                    </a:p>
                  </a:txBody>
                  <a:tcPr marL="9525" marR="9525" marT="9525" marB="0"/>
                </a:tc>
                <a:tc>
                  <a:txBody>
                    <a:bodyPr/>
                    <a:lstStyle/>
                    <a:p>
                      <a:pPr algn="ctr" fontAlgn="t"/>
                      <a:r>
                        <a:rPr lang="ru-RU" sz="1000" b="1" i="0" u="none" strike="noStrike" dirty="0">
                          <a:effectLst/>
                          <a:latin typeface="Times New Roman" panose="02020603050405020304" pitchFamily="18" charset="0"/>
                        </a:rPr>
                        <a:t>107,48</a:t>
                      </a:r>
                    </a:p>
                  </a:txBody>
                  <a:tcPr marL="9525" marR="9525" marT="9525" marB="0"/>
                </a:tc>
                <a:tc>
                  <a:txBody>
                    <a:bodyPr/>
                    <a:lstStyle/>
                    <a:p>
                      <a:pPr algn="ctr" fontAlgn="t"/>
                      <a:r>
                        <a:rPr lang="ru-RU" sz="1000" b="1" i="0" u="none" strike="noStrike" dirty="0">
                          <a:effectLst/>
                          <a:latin typeface="Times New Roman" panose="02020603050405020304" pitchFamily="18" charset="0"/>
                        </a:rPr>
                        <a:t>83,73</a:t>
                      </a:r>
                    </a:p>
                  </a:txBody>
                  <a:tcPr marL="9525" marR="9525" marT="9525" marB="0"/>
                </a:tc>
                <a:tc>
                  <a:txBody>
                    <a:bodyPr/>
                    <a:lstStyle/>
                    <a:p>
                      <a:pPr algn="ctr" fontAlgn="t"/>
                      <a:r>
                        <a:rPr lang="ru-RU" sz="1000" b="1" i="0" u="none" strike="noStrike" dirty="0">
                          <a:effectLst/>
                          <a:latin typeface="Times New Roman" panose="02020603050405020304" pitchFamily="18" charset="0"/>
                        </a:rPr>
                        <a:t>1158000,00</a:t>
                      </a:r>
                    </a:p>
                  </a:txBody>
                  <a:tcPr marL="9525" marR="9525" marT="9525" marB="0"/>
                </a:tc>
                <a:tc>
                  <a:txBody>
                    <a:bodyPr/>
                    <a:lstStyle/>
                    <a:p>
                      <a:pPr algn="ctr" fontAlgn="t"/>
                      <a:r>
                        <a:rPr lang="ru-RU" sz="1000" b="1" i="0" u="none" strike="noStrike" dirty="0">
                          <a:effectLst/>
                          <a:latin typeface="Times New Roman" panose="02020603050405020304" pitchFamily="18" charset="0"/>
                        </a:rPr>
                        <a:t>1158000,00</a:t>
                      </a:r>
                    </a:p>
                  </a:txBody>
                  <a:tcPr marL="9525" marR="9525" marT="9525" marB="0"/>
                </a:tc>
                <a:extLst>
                  <a:ext uri="{0D108BD9-81ED-4DB2-BD59-A6C34878D82A}">
                    <a16:rowId xmlns:a16="http://schemas.microsoft.com/office/drawing/2014/main" val="3894205679"/>
                  </a:ext>
                </a:extLst>
              </a:tr>
              <a:tr h="257380">
                <a:tc>
                  <a:txBody>
                    <a:bodyPr/>
                    <a:lstStyle/>
                    <a:p>
                      <a:pPr algn="just"/>
                      <a:r>
                        <a:rPr lang="ru-RU" sz="1000" b="1" dirty="0">
                          <a:latin typeface="Times New Roman" panose="02020603050405020304" pitchFamily="18" charset="0"/>
                          <a:cs typeface="Times New Roman" panose="02020603050405020304" pitchFamily="18" charset="0"/>
                        </a:rPr>
                        <a:t>000 1 17 00000 00 0000 000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ПРОЧИЕ НЕНАЛОГОВЫЕ ДОХОДЫ</a:t>
                      </a:r>
                    </a:p>
                  </a:txBody>
                  <a:tcPr/>
                </a:tc>
                <a:tc>
                  <a:txBody>
                    <a:bodyPr/>
                    <a:lstStyle/>
                    <a:p>
                      <a:pPr algn="ctr" fontAlgn="t"/>
                      <a:r>
                        <a:rPr lang="ru-RU" sz="1000" b="1" i="0" u="none" strike="noStrike" dirty="0">
                          <a:latin typeface="Times New Roman"/>
                        </a:rPr>
                        <a:t>-14850,00</a:t>
                      </a: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tc>
                  <a:txBody>
                    <a:bodyPr/>
                    <a:lstStyle/>
                    <a:p>
                      <a:pPr algn="ctr" fontAlgn="t"/>
                      <a:endParaRPr lang="ru-RU" sz="1000" b="1" i="0" u="none" strike="noStrike" dirty="0">
                        <a:latin typeface="Times New Roman"/>
                      </a:endParaRPr>
                    </a:p>
                  </a:txBody>
                  <a:tcPr marL="7620" marR="7620" marT="7620" marB="0"/>
                </a:tc>
                <a:extLst>
                  <a:ext uri="{0D108BD9-81ED-4DB2-BD59-A6C34878D82A}">
                    <a16:rowId xmlns:a16="http://schemas.microsoft.com/office/drawing/2014/main" val="10016"/>
                  </a:ext>
                </a:extLst>
              </a:tr>
              <a:tr h="265783">
                <a:tc>
                  <a:txBody>
                    <a:bodyPr/>
                    <a:lstStyle/>
                    <a:p>
                      <a:pPr algn="just"/>
                      <a:endParaRPr lang="ru-RU" sz="1000" b="1" dirty="0">
                        <a:latin typeface="Times New Roman" panose="02020603050405020304" pitchFamily="18" charset="0"/>
                        <a:cs typeface="Times New Roman" panose="02020603050405020304" pitchFamily="18" charset="0"/>
                      </a:endParaRPr>
                    </a:p>
                  </a:txBody>
                  <a:tcPr/>
                </a:tc>
                <a:tc>
                  <a:txBody>
                    <a:bodyPr/>
                    <a:lstStyle/>
                    <a:p>
                      <a:pPr algn="just"/>
                      <a:r>
                        <a:rPr lang="ru-RU" sz="1000" b="1" dirty="0">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latin typeface="Times New Roman"/>
                        </a:rPr>
                        <a:t>27258910,19</a:t>
                      </a:r>
                    </a:p>
                  </a:txBody>
                  <a:tcPr marL="7620" marR="7620" marT="7620" marB="0"/>
                </a:tc>
                <a:tc>
                  <a:txBody>
                    <a:bodyPr/>
                    <a:lstStyle/>
                    <a:p>
                      <a:pPr algn="ctr" fontAlgn="t"/>
                      <a:r>
                        <a:rPr lang="ru-RU" sz="1000" b="1" i="0" u="none" strike="noStrike" dirty="0">
                          <a:effectLst/>
                          <a:latin typeface="Times New Roman" panose="02020603050405020304" pitchFamily="18" charset="0"/>
                        </a:rPr>
                        <a:t>17942000,00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15593000,00</a:t>
                      </a:r>
                    </a:p>
                  </a:txBody>
                  <a:tcPr marL="9525" marR="9525" marT="9525" marB="0"/>
                </a:tc>
                <a:tc>
                  <a:txBody>
                    <a:bodyPr/>
                    <a:lstStyle/>
                    <a:p>
                      <a:pPr algn="ctr" fontAlgn="t"/>
                      <a:r>
                        <a:rPr lang="ru-RU" sz="1000" b="1" i="0" u="none" strike="noStrike" dirty="0">
                          <a:effectLst/>
                          <a:latin typeface="Times New Roman" panose="02020603050405020304" pitchFamily="18" charset="0"/>
                        </a:rPr>
                        <a:t>57,20</a:t>
                      </a:r>
                    </a:p>
                  </a:txBody>
                  <a:tcPr marL="9525" marR="9525" marT="9525" marB="0"/>
                </a:tc>
                <a:tc>
                  <a:txBody>
                    <a:bodyPr/>
                    <a:lstStyle/>
                    <a:p>
                      <a:pPr algn="ctr" fontAlgn="t"/>
                      <a:r>
                        <a:rPr lang="ru-RU" sz="1000" b="1" i="0" u="none" strike="noStrike" dirty="0">
                          <a:effectLst/>
                          <a:latin typeface="Times New Roman" panose="02020603050405020304" pitchFamily="18" charset="0"/>
                        </a:rPr>
                        <a:t>86,91</a:t>
                      </a:r>
                    </a:p>
                  </a:txBody>
                  <a:tcPr marL="9525" marR="9525" marT="9525" marB="0"/>
                </a:tc>
                <a:tc>
                  <a:txBody>
                    <a:bodyPr/>
                    <a:lstStyle/>
                    <a:p>
                      <a:pPr algn="ctr" fontAlgn="t"/>
                      <a:r>
                        <a:rPr lang="ru-RU" sz="1000" b="1" i="0" u="none" strike="noStrike" dirty="0">
                          <a:effectLst/>
                          <a:latin typeface="Times New Roman" panose="02020603050405020304" pitchFamily="18" charset="0"/>
                        </a:rPr>
                        <a:t>15473000,00</a:t>
                      </a:r>
                    </a:p>
                  </a:txBody>
                  <a:tcPr marL="9525" marR="9525" marT="9525" marB="0"/>
                </a:tc>
                <a:tc>
                  <a:txBody>
                    <a:bodyPr/>
                    <a:lstStyle/>
                    <a:p>
                      <a:pPr algn="ctr" fontAlgn="t"/>
                      <a:r>
                        <a:rPr lang="ru-RU" sz="1000" b="1" i="0" u="none" strike="noStrike" dirty="0">
                          <a:effectLst/>
                          <a:latin typeface="Times New Roman" panose="02020603050405020304" pitchFamily="18" charset="0"/>
                        </a:rPr>
                        <a:t>15438000,00</a:t>
                      </a:r>
                    </a:p>
                  </a:txBody>
                  <a:tcPr marL="9525" marR="9525" marT="9525" marB="0"/>
                </a:tc>
                <a:extLst>
                  <a:ext uri="{0D108BD9-81ED-4DB2-BD59-A6C34878D82A}">
                    <a16:rowId xmlns:a16="http://schemas.microsoft.com/office/drawing/2014/main" val="383387945"/>
                  </a:ext>
                </a:extLst>
              </a:tr>
            </a:tbl>
          </a:graphicData>
        </a:graphic>
      </p:graphicFrame>
      <p:sp>
        <p:nvSpPr>
          <p:cNvPr id="6" name="TextBox 5">
            <a:extLst>
              <a:ext uri="{FF2B5EF4-FFF2-40B4-BE49-F238E27FC236}">
                <a16:creationId xmlns:a16="http://schemas.microsoft.com/office/drawing/2014/main" id="{37626CE1-14E0-C802-908F-A5EE272B9329}"/>
              </a:ext>
            </a:extLst>
          </p:cNvPr>
          <p:cNvSpPr txBox="1"/>
          <p:nvPr/>
        </p:nvSpPr>
        <p:spPr>
          <a:xfrm>
            <a:off x="11381764" y="387103"/>
            <a:ext cx="622882" cy="246221"/>
          </a:xfrm>
          <a:prstGeom prst="rect">
            <a:avLst/>
          </a:prstGeom>
          <a:noFill/>
        </p:spPr>
        <p:txBody>
          <a:bodyPr wrap="square">
            <a:spAutoFit/>
          </a:bodyPr>
          <a:lstStyle/>
          <a:p>
            <a:r>
              <a:rPr kumimoji="0" lang="ru-RU" sz="1000" b="1" i="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Calibri" panose="020F0502020204030204" pitchFamily="34" charset="0"/>
                <a:cs typeface="Times New Roman" panose="02020603050405020304" pitchFamily="18" charset="0"/>
              </a:rPr>
              <a:t>(руб.)</a:t>
            </a:r>
            <a:endParaRPr lang="ru-RU" sz="1000" b="1" dirty="0">
              <a:solidFill>
                <a:schemeClr val="tx1">
                  <a:lumMod val="95000"/>
                  <a:lumOff val="5000"/>
                </a:schemeClr>
              </a:solidFill>
            </a:endParaRPr>
          </a:p>
        </p:txBody>
      </p:sp>
    </p:spTree>
    <p:extLst>
      <p:ext uri="{BB962C8B-B14F-4D97-AF65-F5344CB8AC3E}">
        <p14:creationId xmlns:p14="http://schemas.microsoft.com/office/powerpoint/2010/main" val="2560009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BB2837B-7ECF-C201-D4D6-2DE07E10E177}"/>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F1AAEBB2-EC22-C6CB-B7DC-F0727B2306AA}"/>
              </a:ext>
            </a:extLst>
          </p:cNvPr>
          <p:cNvSpPr txBox="1"/>
          <p:nvPr/>
        </p:nvSpPr>
        <p:spPr>
          <a:xfrm>
            <a:off x="117446" y="176337"/>
            <a:ext cx="11727809"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Наиболее значительную долю в объеме неналоговых платежей составляют доходы от использования имущества, находящегося в государственной и муниципальной собственности (арендная плата за земельные участки и арендная плата за имущество).</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4" name="Рисунок 3">
            <a:extLst>
              <a:ext uri="{FF2B5EF4-FFF2-40B4-BE49-F238E27FC236}">
                <a16:creationId xmlns:a16="http://schemas.microsoft.com/office/drawing/2014/main" id="{6BAFA37C-096A-4841-67DB-171A1C3681FD}"/>
              </a:ext>
            </a:extLst>
          </p:cNvPr>
          <p:cNvPicPr>
            <a:picLocks noChangeAspect="1"/>
          </p:cNvPicPr>
          <p:nvPr/>
        </p:nvPicPr>
        <p:blipFill>
          <a:blip r:embed="rId3" cstate="print"/>
          <a:stretch>
            <a:fillRect/>
          </a:stretch>
        </p:blipFill>
        <p:spPr>
          <a:xfrm>
            <a:off x="211003" y="664980"/>
            <a:ext cx="1869467" cy="1265596"/>
          </a:xfrm>
          <a:prstGeom prst="rect">
            <a:avLst/>
          </a:prstGeom>
        </p:spPr>
      </p:pic>
      <p:sp>
        <p:nvSpPr>
          <p:cNvPr id="5" name="TextBox 4">
            <a:extLst>
              <a:ext uri="{FF2B5EF4-FFF2-40B4-BE49-F238E27FC236}">
                <a16:creationId xmlns:a16="http://schemas.microsoft.com/office/drawing/2014/main" id="{96EB82CE-585A-11E7-3986-4A60CA207365}"/>
              </a:ext>
            </a:extLst>
          </p:cNvPr>
          <p:cNvSpPr txBox="1"/>
          <p:nvPr/>
        </p:nvSpPr>
        <p:spPr>
          <a:xfrm>
            <a:off x="2147582" y="596384"/>
            <a:ext cx="2902590" cy="1277273"/>
          </a:xfrm>
          <a:prstGeom prst="rect">
            <a:avLst/>
          </a:prstGeom>
          <a:noFill/>
        </p:spPr>
        <p:txBody>
          <a:bodyPr wrap="square">
            <a:spAutoFit/>
          </a:bodyPr>
          <a:lstStyle/>
          <a:p>
            <a:pPr algn="just"/>
            <a:r>
              <a:rPr kumimoji="0" lang="ru-RU" sz="11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Арендная плата за земли планируется на основании заключенных и предполагаемых к заключению и расторжению договоров аренды, рыночной, кадастровой стоимости земельных участков, аукционов на право заключения договоров аренды, ставок арендной платы. </a:t>
            </a:r>
            <a:endParaRPr lang="ru-RU" sz="1100" dirty="0"/>
          </a:p>
        </p:txBody>
      </p:sp>
      <p:pic>
        <p:nvPicPr>
          <p:cNvPr id="6" name="Рисунок 5">
            <a:extLst>
              <a:ext uri="{FF2B5EF4-FFF2-40B4-BE49-F238E27FC236}">
                <a16:creationId xmlns:a16="http://schemas.microsoft.com/office/drawing/2014/main" id="{DA1BB3FD-B3FA-064F-44FC-87BE1A3AF90C}"/>
              </a:ext>
            </a:extLst>
          </p:cNvPr>
          <p:cNvPicPr>
            <a:picLocks noChangeAspect="1"/>
          </p:cNvPicPr>
          <p:nvPr/>
        </p:nvPicPr>
        <p:blipFill rotWithShape="1">
          <a:blip r:embed="rId4" cstate="print"/>
          <a:srcRect t="11576" r="9121" b="10712"/>
          <a:stretch/>
        </p:blipFill>
        <p:spPr>
          <a:xfrm>
            <a:off x="5213756" y="664980"/>
            <a:ext cx="1744911" cy="1208676"/>
          </a:xfrm>
          <a:prstGeom prst="rect">
            <a:avLst/>
          </a:prstGeom>
        </p:spPr>
      </p:pic>
      <p:sp>
        <p:nvSpPr>
          <p:cNvPr id="7" name="TextBox 6">
            <a:extLst>
              <a:ext uri="{FF2B5EF4-FFF2-40B4-BE49-F238E27FC236}">
                <a16:creationId xmlns:a16="http://schemas.microsoft.com/office/drawing/2014/main" id="{2983A535-AB6A-A8B5-BB30-1AB946A2854B}"/>
              </a:ext>
            </a:extLst>
          </p:cNvPr>
          <p:cNvSpPr txBox="1"/>
          <p:nvPr/>
        </p:nvSpPr>
        <p:spPr>
          <a:xfrm>
            <a:off x="6958667" y="596383"/>
            <a:ext cx="4886588" cy="1277273"/>
          </a:xfrm>
          <a:prstGeom prst="rect">
            <a:avLst/>
          </a:prstGeom>
          <a:noFill/>
        </p:spPr>
        <p:txBody>
          <a:bodyPr wrap="square">
            <a:spAutoFit/>
          </a:bodyPr>
          <a:lstStyle/>
          <a:p>
            <a:r>
              <a:rPr kumimoji="0" lang="ru-RU" sz="11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Доходы от сдачи в аренду имущества планируется на основании заключенных и расторгнутых договоров аренды имущества.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Размер арендной платы определяется по результатам оценки рыночной стоимости объекта, проводимой в соответствии с законодательством, регулирующим оценочную деятельность в РФ. Арендная плата устанавливается   в годовом исчислении за все арендуемое имущество в целом.</a:t>
            </a:r>
            <a:endParaRPr lang="ru-RU" sz="1100" dirty="0"/>
          </a:p>
        </p:txBody>
      </p:sp>
      <p:sp>
        <p:nvSpPr>
          <p:cNvPr id="8" name="TextBox 7">
            <a:extLst>
              <a:ext uri="{FF2B5EF4-FFF2-40B4-BE49-F238E27FC236}">
                <a16:creationId xmlns:a16="http://schemas.microsoft.com/office/drawing/2014/main" id="{0D7AE91C-7DE4-A01D-D12E-D0F14EDABCC6}"/>
              </a:ext>
            </a:extLst>
          </p:cNvPr>
          <p:cNvSpPr txBox="1"/>
          <p:nvPr/>
        </p:nvSpPr>
        <p:spPr>
          <a:xfrm>
            <a:off x="2147582" y="1930576"/>
            <a:ext cx="7801911" cy="276999"/>
          </a:xfrm>
          <a:prstGeom prst="rect">
            <a:avLst/>
          </a:prstGeom>
          <a:noFill/>
        </p:spPr>
        <p:txBody>
          <a:bodyPr wrap="square">
            <a:spAutoFit/>
          </a:bodyPr>
          <a:lstStyle/>
          <a:p>
            <a:pPr indent="342900" algn="ctr"/>
            <a:r>
              <a:rPr lang="ru-RU" sz="12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Динамика доходов в общем объеме налоговых и неналоговых поступлений (</a:t>
            </a:r>
            <a:r>
              <a:rPr lang="ru-RU" sz="1200" b="1" kern="0" dirty="0" err="1">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млн.руб</a:t>
            </a:r>
            <a:r>
              <a:rPr lang="ru-RU" sz="12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a:t>
            </a:r>
            <a:endParaRPr lang="ru-RU" sz="1200" b="1" kern="100" dirty="0">
              <a:solidFill>
                <a:srgbClr val="9900FF"/>
              </a:solidFill>
              <a:effectLst/>
              <a:latin typeface="Times New Roman" panose="02020603050405020304" pitchFamily="18" charset="0"/>
              <a:ea typeface="NSimSun" panose="02010609030101010101" pitchFamily="49" charset="-122"/>
              <a:cs typeface="Mangal" panose="02040503050203030202" pitchFamily="18" charset="0"/>
            </a:endParaRPr>
          </a:p>
        </p:txBody>
      </p:sp>
      <p:graphicFrame>
        <p:nvGraphicFramePr>
          <p:cNvPr id="9" name="Диаграмма 8">
            <a:extLst>
              <a:ext uri="{FF2B5EF4-FFF2-40B4-BE49-F238E27FC236}">
                <a16:creationId xmlns:a16="http://schemas.microsoft.com/office/drawing/2014/main" id="{9461ACC9-AC6F-D5BD-765B-352A449E3FAF}"/>
              </a:ext>
            </a:extLst>
          </p:cNvPr>
          <p:cNvGraphicFramePr/>
          <p:nvPr>
            <p:extLst>
              <p:ext uri="{D42A27DB-BD31-4B8C-83A1-F6EECF244321}">
                <p14:modId xmlns:p14="http://schemas.microsoft.com/office/powerpoint/2010/main" val="3738302153"/>
              </p:ext>
            </p:extLst>
          </p:nvPr>
        </p:nvGraphicFramePr>
        <p:xfrm>
          <a:off x="578841" y="2209906"/>
          <a:ext cx="10769344" cy="3983114"/>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CCB9E8D8-D041-0463-B3F3-BFBF4A52F0DD}"/>
              </a:ext>
            </a:extLst>
          </p:cNvPr>
          <p:cNvSpPr txBox="1"/>
          <p:nvPr/>
        </p:nvSpPr>
        <p:spPr>
          <a:xfrm>
            <a:off x="516387" y="6397499"/>
            <a:ext cx="10158030" cy="261610"/>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Прочие поступления -  (плата за экологию, платные услуги, штрафы, налоги на совокупный доход, госпошлина, налоги на имущество).</a:t>
            </a:r>
          </a:p>
        </p:txBody>
      </p:sp>
    </p:spTree>
    <p:extLst>
      <p:ext uri="{BB962C8B-B14F-4D97-AF65-F5344CB8AC3E}">
        <p14:creationId xmlns:p14="http://schemas.microsoft.com/office/powerpoint/2010/main" val="816110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6AFB6ED-DA86-B266-BE00-9AA022B8E601}"/>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Диаграмма 2">
            <a:extLst>
              <a:ext uri="{FF2B5EF4-FFF2-40B4-BE49-F238E27FC236}">
                <a16:creationId xmlns:a16="http://schemas.microsoft.com/office/drawing/2014/main" id="{4B01A82C-59CE-58CF-F235-CDFF05425FA5}"/>
              </a:ext>
            </a:extLst>
          </p:cNvPr>
          <p:cNvGraphicFramePr/>
          <p:nvPr>
            <p:extLst>
              <p:ext uri="{D42A27DB-BD31-4B8C-83A1-F6EECF244321}">
                <p14:modId xmlns:p14="http://schemas.microsoft.com/office/powerpoint/2010/main" val="3386689042"/>
              </p:ext>
            </p:extLst>
          </p:nvPr>
        </p:nvGraphicFramePr>
        <p:xfrm>
          <a:off x="308076" y="452022"/>
          <a:ext cx="3445844" cy="24991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a:extLst>
              <a:ext uri="{FF2B5EF4-FFF2-40B4-BE49-F238E27FC236}">
                <a16:creationId xmlns:a16="http://schemas.microsoft.com/office/drawing/2014/main" id="{AF75D340-25B6-2BEC-C820-577FB9A9AFB4}"/>
              </a:ext>
            </a:extLst>
          </p:cNvPr>
          <p:cNvGraphicFramePr/>
          <p:nvPr>
            <p:extLst>
              <p:ext uri="{D42A27DB-BD31-4B8C-83A1-F6EECF244321}">
                <p14:modId xmlns:p14="http://schemas.microsoft.com/office/powerpoint/2010/main" val="35350735"/>
              </p:ext>
            </p:extLst>
          </p:nvPr>
        </p:nvGraphicFramePr>
        <p:xfrm>
          <a:off x="3947803" y="452022"/>
          <a:ext cx="3603789" cy="249767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21480E56-A23D-B4BE-71D9-B248A407C0C5}"/>
              </a:ext>
            </a:extLst>
          </p:cNvPr>
          <p:cNvSpPr txBox="1"/>
          <p:nvPr/>
        </p:nvSpPr>
        <p:spPr>
          <a:xfrm>
            <a:off x="2282336" y="87512"/>
            <a:ext cx="7801911" cy="276999"/>
          </a:xfrm>
          <a:prstGeom prst="rect">
            <a:avLst/>
          </a:prstGeom>
          <a:noFill/>
        </p:spPr>
        <p:txBody>
          <a:bodyPr wrap="square">
            <a:spAutoFit/>
          </a:bodyPr>
          <a:lstStyle/>
          <a:p>
            <a:pPr indent="342900" algn="ctr"/>
            <a:r>
              <a:rPr lang="ru-RU" sz="1200" b="1" kern="0" dirty="0">
                <a:solidFill>
                  <a:srgbClr val="9900FF"/>
                </a:solidFill>
                <a:latin typeface="Times New Roman" panose="02020603050405020304" pitchFamily="18" charset="0"/>
                <a:ea typeface="NSimSun" panose="02010609030101010101" pitchFamily="49" charset="-122"/>
                <a:cs typeface="Times New Roman" panose="02020603050405020304" pitchFamily="18" charset="0"/>
              </a:rPr>
              <a:t>Доля доходов в общем объеме налоговых и неналоговых поступлений (%)</a:t>
            </a:r>
            <a:endParaRPr lang="ru-RU" sz="1200" b="1" kern="100" dirty="0">
              <a:solidFill>
                <a:srgbClr val="9900FF"/>
              </a:solidFill>
              <a:effectLst/>
              <a:latin typeface="Times New Roman" panose="02020603050405020304" pitchFamily="18" charset="0"/>
              <a:ea typeface="NSimSun" panose="02010609030101010101" pitchFamily="49" charset="-122"/>
              <a:cs typeface="Mangal" panose="02040503050203030202" pitchFamily="18" charset="0"/>
            </a:endParaRPr>
          </a:p>
        </p:txBody>
      </p:sp>
      <p:graphicFrame>
        <p:nvGraphicFramePr>
          <p:cNvPr id="7" name="Диаграмма 6">
            <a:extLst>
              <a:ext uri="{FF2B5EF4-FFF2-40B4-BE49-F238E27FC236}">
                <a16:creationId xmlns:a16="http://schemas.microsoft.com/office/drawing/2014/main" id="{0512EE93-D1A4-DB87-352B-342CB821D632}"/>
              </a:ext>
            </a:extLst>
          </p:cNvPr>
          <p:cNvGraphicFramePr/>
          <p:nvPr>
            <p:extLst>
              <p:ext uri="{D42A27DB-BD31-4B8C-83A1-F6EECF244321}">
                <p14:modId xmlns:p14="http://schemas.microsoft.com/office/powerpoint/2010/main" val="350878773"/>
              </p:ext>
            </p:extLst>
          </p:nvPr>
        </p:nvGraphicFramePr>
        <p:xfrm>
          <a:off x="587141" y="3285490"/>
          <a:ext cx="4100362" cy="312048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Диаграмма 7">
            <a:extLst>
              <a:ext uri="{FF2B5EF4-FFF2-40B4-BE49-F238E27FC236}">
                <a16:creationId xmlns:a16="http://schemas.microsoft.com/office/drawing/2014/main" id="{3D309D3B-8A6E-74DE-BE53-B4A06FCFBE52}"/>
              </a:ext>
            </a:extLst>
          </p:cNvPr>
          <p:cNvGraphicFramePr/>
          <p:nvPr>
            <p:extLst>
              <p:ext uri="{D42A27DB-BD31-4B8C-83A1-F6EECF244321}">
                <p14:modId xmlns:p14="http://schemas.microsoft.com/office/powerpoint/2010/main" val="1853810345"/>
              </p:ext>
            </p:extLst>
          </p:nvPr>
        </p:nvGraphicFramePr>
        <p:xfrm>
          <a:off x="6814686" y="3285490"/>
          <a:ext cx="4263991" cy="3120487"/>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F86325F8-610E-DD24-FDD1-8C4EBEF727A7}"/>
              </a:ext>
            </a:extLst>
          </p:cNvPr>
          <p:cNvSpPr txBox="1"/>
          <p:nvPr/>
        </p:nvSpPr>
        <p:spPr>
          <a:xfrm>
            <a:off x="1016985" y="6541907"/>
            <a:ext cx="10158030" cy="261610"/>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Прочие поступления -  (плата за экологию, платные услуги, штрафы, налоги на совокупный доход, госпошлина, налоги на имущество).</a:t>
            </a:r>
          </a:p>
        </p:txBody>
      </p:sp>
      <p:graphicFrame>
        <p:nvGraphicFramePr>
          <p:cNvPr id="10" name="Диаграмма 9">
            <a:extLst>
              <a:ext uri="{FF2B5EF4-FFF2-40B4-BE49-F238E27FC236}">
                <a16:creationId xmlns:a16="http://schemas.microsoft.com/office/drawing/2014/main" id="{AD7BB1E5-B12D-150D-CDF0-7D0E808D8AE7}"/>
              </a:ext>
            </a:extLst>
          </p:cNvPr>
          <p:cNvGraphicFramePr/>
          <p:nvPr>
            <p:extLst>
              <p:ext uri="{D42A27DB-BD31-4B8C-83A1-F6EECF244321}">
                <p14:modId xmlns:p14="http://schemas.microsoft.com/office/powerpoint/2010/main" val="1759046051"/>
              </p:ext>
            </p:extLst>
          </p:nvPr>
        </p:nvGraphicFramePr>
        <p:xfrm>
          <a:off x="8069901" y="393907"/>
          <a:ext cx="3603789" cy="249767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618706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E28D4E8-89A4-B8B5-3C58-45F17D94B071}"/>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626EBA0A-B26A-68DB-FE4D-A74D831FAC7E}"/>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Динамика и структура безвозмездных поступлений (руб.)</a:t>
            </a:r>
          </a:p>
        </p:txBody>
      </p:sp>
      <p:graphicFrame>
        <p:nvGraphicFramePr>
          <p:cNvPr id="4" name="Таблица 3">
            <a:extLst>
              <a:ext uri="{FF2B5EF4-FFF2-40B4-BE49-F238E27FC236}">
                <a16:creationId xmlns:a16="http://schemas.microsoft.com/office/drawing/2014/main" id="{49A4D981-5292-A961-D12A-1FD05E20CD2F}"/>
              </a:ext>
            </a:extLst>
          </p:cNvPr>
          <p:cNvGraphicFramePr>
            <a:graphicFrameLocks noGrp="1"/>
          </p:cNvGraphicFramePr>
          <p:nvPr>
            <p:extLst>
              <p:ext uri="{D42A27DB-BD31-4B8C-83A1-F6EECF244321}">
                <p14:modId xmlns:p14="http://schemas.microsoft.com/office/powerpoint/2010/main" val="3658154140"/>
              </p:ext>
            </p:extLst>
          </p:nvPr>
        </p:nvGraphicFramePr>
        <p:xfrm>
          <a:off x="156555" y="476923"/>
          <a:ext cx="11663270" cy="2213442"/>
        </p:xfrm>
        <a:graphic>
          <a:graphicData uri="http://schemas.openxmlformats.org/drawingml/2006/table">
            <a:tbl>
              <a:tblPr firstRow="1" bandRow="1">
                <a:tableStyleId>{C4B1156A-380E-4F78-BDF5-A606A8083BF9}</a:tableStyleId>
              </a:tblPr>
              <a:tblGrid>
                <a:gridCol w="1672245">
                  <a:extLst>
                    <a:ext uri="{9D8B030D-6E8A-4147-A177-3AD203B41FA5}">
                      <a16:colId xmlns:a16="http://schemas.microsoft.com/office/drawing/2014/main" val="1404750323"/>
                    </a:ext>
                  </a:extLst>
                </a:gridCol>
                <a:gridCol w="3185962">
                  <a:extLst>
                    <a:ext uri="{9D8B030D-6E8A-4147-A177-3AD203B41FA5}">
                      <a16:colId xmlns:a16="http://schemas.microsoft.com/office/drawing/2014/main" val="4210235011"/>
                    </a:ext>
                  </a:extLst>
                </a:gridCol>
                <a:gridCol w="933651">
                  <a:extLst>
                    <a:ext uri="{9D8B030D-6E8A-4147-A177-3AD203B41FA5}">
                      <a16:colId xmlns:a16="http://schemas.microsoft.com/office/drawing/2014/main" val="1045015154"/>
                    </a:ext>
                  </a:extLst>
                </a:gridCol>
                <a:gridCol w="981776">
                  <a:extLst>
                    <a:ext uri="{9D8B030D-6E8A-4147-A177-3AD203B41FA5}">
                      <a16:colId xmlns:a16="http://schemas.microsoft.com/office/drawing/2014/main" val="1357531885"/>
                    </a:ext>
                  </a:extLst>
                </a:gridCol>
                <a:gridCol w="991403">
                  <a:extLst>
                    <a:ext uri="{9D8B030D-6E8A-4147-A177-3AD203B41FA5}">
                      <a16:colId xmlns:a16="http://schemas.microsoft.com/office/drawing/2014/main" val="1489862417"/>
                    </a:ext>
                  </a:extLst>
                </a:gridCol>
                <a:gridCol w="779646">
                  <a:extLst>
                    <a:ext uri="{9D8B030D-6E8A-4147-A177-3AD203B41FA5}">
                      <a16:colId xmlns:a16="http://schemas.microsoft.com/office/drawing/2014/main" val="4168283950"/>
                    </a:ext>
                  </a:extLst>
                </a:gridCol>
                <a:gridCol w="904775">
                  <a:extLst>
                    <a:ext uri="{9D8B030D-6E8A-4147-A177-3AD203B41FA5}">
                      <a16:colId xmlns:a16="http://schemas.microsoft.com/office/drawing/2014/main" val="3794037731"/>
                    </a:ext>
                  </a:extLst>
                </a:gridCol>
                <a:gridCol w="1232035">
                  <a:extLst>
                    <a:ext uri="{9D8B030D-6E8A-4147-A177-3AD203B41FA5}">
                      <a16:colId xmlns:a16="http://schemas.microsoft.com/office/drawing/2014/main" val="1469640499"/>
                    </a:ext>
                  </a:extLst>
                </a:gridCol>
                <a:gridCol w="981777">
                  <a:extLst>
                    <a:ext uri="{9D8B030D-6E8A-4147-A177-3AD203B41FA5}">
                      <a16:colId xmlns:a16="http://schemas.microsoft.com/office/drawing/2014/main" val="2100720313"/>
                    </a:ext>
                  </a:extLst>
                </a:gridCol>
              </a:tblGrid>
              <a:tr h="447774">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Код бюджетной классификации</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Наименование доходов</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отчет</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 2026г к 2024г</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 2026г к 2025г</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tc>
                <a:tc>
                  <a:txBody>
                    <a:bodyPr/>
                    <a:lstStyle>
                      <a:lvl1pPr marL="0" algn="l" defTabSz="914400" rtl="0" eaLnBrk="1" latinLnBrk="0" hangingPunct="1">
                        <a:defRPr sz="1800" b="1" kern="1200">
                          <a:solidFill>
                            <a:schemeClr val="dk1"/>
                          </a:solidFill>
                          <a:latin typeface="Euphemia"/>
                        </a:defRPr>
                      </a:lvl1pPr>
                      <a:lvl2pPr marL="457200" algn="l" defTabSz="914400" rtl="0" eaLnBrk="1" latinLnBrk="0" hangingPunct="1">
                        <a:defRPr sz="1800" b="1" kern="1200">
                          <a:solidFill>
                            <a:schemeClr val="dk1"/>
                          </a:solidFill>
                          <a:latin typeface="Euphemia"/>
                        </a:defRPr>
                      </a:lvl2pPr>
                      <a:lvl3pPr marL="914400" algn="l" defTabSz="914400" rtl="0" eaLnBrk="1" latinLnBrk="0" hangingPunct="1">
                        <a:defRPr sz="1800" b="1" kern="1200">
                          <a:solidFill>
                            <a:schemeClr val="dk1"/>
                          </a:solidFill>
                          <a:latin typeface="Euphemia"/>
                        </a:defRPr>
                      </a:lvl3pPr>
                      <a:lvl4pPr marL="1371600" algn="l" defTabSz="914400" rtl="0" eaLnBrk="1" latinLnBrk="0" hangingPunct="1">
                        <a:defRPr sz="1800" b="1" kern="1200">
                          <a:solidFill>
                            <a:schemeClr val="dk1"/>
                          </a:solidFill>
                          <a:latin typeface="Euphemia"/>
                        </a:defRPr>
                      </a:lvl4pPr>
                      <a:lvl5pPr marL="1828800" algn="l" defTabSz="914400" rtl="0" eaLnBrk="1" latinLnBrk="0" hangingPunct="1">
                        <a:defRPr sz="1800" b="1" kern="1200">
                          <a:solidFill>
                            <a:schemeClr val="dk1"/>
                          </a:solidFill>
                          <a:latin typeface="Euphemia"/>
                        </a:defRPr>
                      </a:lvl5pPr>
                      <a:lvl6pPr marL="2286000" algn="l" defTabSz="914400" rtl="0" eaLnBrk="1" latinLnBrk="0" hangingPunct="1">
                        <a:defRPr sz="1800" b="1" kern="1200">
                          <a:solidFill>
                            <a:schemeClr val="dk1"/>
                          </a:solidFill>
                          <a:latin typeface="Euphemia"/>
                        </a:defRPr>
                      </a:lvl6pPr>
                      <a:lvl7pPr marL="2743200" algn="l" defTabSz="914400" rtl="0" eaLnBrk="1" latinLnBrk="0" hangingPunct="1">
                        <a:defRPr sz="1800" b="1" kern="1200">
                          <a:solidFill>
                            <a:schemeClr val="dk1"/>
                          </a:solidFill>
                          <a:latin typeface="Euphemia"/>
                        </a:defRPr>
                      </a:lvl7pPr>
                      <a:lvl8pPr marL="3200400" algn="l" defTabSz="914400" rtl="0" eaLnBrk="1" latinLnBrk="0" hangingPunct="1">
                        <a:defRPr sz="1800" b="1" kern="1200">
                          <a:solidFill>
                            <a:schemeClr val="dk1"/>
                          </a:solidFill>
                          <a:latin typeface="Euphemia"/>
                        </a:defRPr>
                      </a:lvl8pPr>
                      <a:lvl9pPr marL="3657600" algn="l" defTabSz="914400" rtl="0" eaLnBrk="1" latinLnBrk="0" hangingPunct="1">
                        <a:defRPr sz="1800" b="1" kern="1200">
                          <a:solidFill>
                            <a:schemeClr val="dk1"/>
                          </a:solidFill>
                          <a:latin typeface="Euphemia"/>
                        </a:defRPr>
                      </a:lvl9p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val="1967436429"/>
                  </a:ext>
                </a:extLst>
              </a:tr>
              <a:tr h="227187">
                <a:tc>
                  <a:txBody>
                    <a:bodyPr/>
                    <a:lstStyle/>
                    <a:p>
                      <a:pPr algn="just"/>
                      <a:r>
                        <a:rPr lang="ru-RU" sz="1000" b="1" dirty="0">
                          <a:latin typeface="Times New Roman" panose="02020603050405020304" pitchFamily="18" charset="0"/>
                          <a:cs typeface="Times New Roman" panose="02020603050405020304" pitchFamily="18" charset="0"/>
                        </a:rPr>
                        <a:t>000 2 00 00000 00 0000 000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БЕЗВОЗМЕЗДНЫЕ ПОСТУПЛЕНИЯ</a:t>
                      </a:r>
                    </a:p>
                  </a:txBody>
                  <a:tcPr/>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630797594,54</a:t>
                      </a:r>
                    </a:p>
                  </a:txBody>
                  <a:tcPr marL="7620" marR="7620" marT="7620"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574790574,75</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701190005,82</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111,16</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121,99</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617425327,19</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616402151,72</a:t>
                      </a:r>
                    </a:p>
                  </a:txBody>
                  <a:tcPr marL="9525" marR="9525" marT="9525" marB="0"/>
                </a:tc>
                <a:extLst>
                  <a:ext uri="{0D108BD9-81ED-4DB2-BD59-A6C34878D82A}">
                    <a16:rowId xmlns:a16="http://schemas.microsoft.com/office/drawing/2014/main" val="531601422"/>
                  </a:ext>
                </a:extLst>
              </a:tr>
              <a:tr h="227187">
                <a:tc>
                  <a:txBody>
                    <a:bodyPr/>
                    <a:lstStyle/>
                    <a:p>
                      <a:pPr algn="just"/>
                      <a:r>
                        <a:rPr lang="ru-RU" sz="1000" b="1" dirty="0">
                          <a:latin typeface="Times New Roman" panose="02020603050405020304" pitchFamily="18" charset="0"/>
                          <a:cs typeface="Times New Roman" panose="02020603050405020304" pitchFamily="18" charset="0"/>
                        </a:rPr>
                        <a:t>000 2 02 00000 00 0000 000</a:t>
                      </a:r>
                    </a:p>
                  </a:txBody>
                  <a:tcPr/>
                </a:tc>
                <a:tc>
                  <a:txBody>
                    <a:bodyPr/>
                    <a:lstStyle/>
                    <a:p>
                      <a:pPr algn="just"/>
                      <a:r>
                        <a:rPr lang="ru-RU" sz="1000" b="1" dirty="0">
                          <a:latin typeface="Times New Roman" panose="02020603050405020304" pitchFamily="18" charset="0"/>
                          <a:cs typeface="Times New Roman" panose="02020603050405020304" pitchFamily="18" charset="0"/>
                        </a:rPr>
                        <a:t>Безвозмездные поступления от других бюджетов</a:t>
                      </a:r>
                    </a:p>
                  </a:txBody>
                  <a:tcPr/>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630797594,54</a:t>
                      </a:r>
                    </a:p>
                  </a:txBody>
                  <a:tcPr marL="7620" marR="7620" marT="7620"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574790574,75</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701190005,82</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111,16</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121,99</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617425327,19</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616402151,72</a:t>
                      </a:r>
                    </a:p>
                  </a:txBody>
                  <a:tcPr marL="9525" marR="9525" marT="9525" marB="0"/>
                </a:tc>
                <a:extLst>
                  <a:ext uri="{0D108BD9-81ED-4DB2-BD59-A6C34878D82A}">
                    <a16:rowId xmlns:a16="http://schemas.microsoft.com/office/drawing/2014/main" val="1493883613"/>
                  </a:ext>
                </a:extLst>
              </a:tr>
              <a:tr h="227187">
                <a:tc>
                  <a:txBody>
                    <a:bodyPr/>
                    <a:lstStyle/>
                    <a:p>
                      <a:pPr algn="just"/>
                      <a:r>
                        <a:rPr lang="ru-RU" sz="1000" b="0" dirty="0">
                          <a:latin typeface="Times New Roman" panose="02020603050405020304" pitchFamily="18" charset="0"/>
                          <a:cs typeface="Times New Roman" panose="02020603050405020304" pitchFamily="18" charset="0"/>
                        </a:rPr>
                        <a:t>000 2 02 10000 00 0000 150</a:t>
                      </a:r>
                    </a:p>
                  </a:txBody>
                  <a:tcPr/>
                </a:tc>
                <a:tc>
                  <a:txBody>
                    <a:bodyPr/>
                    <a:lstStyle/>
                    <a:p>
                      <a:pPr algn="just"/>
                      <a:r>
                        <a:rPr lang="ru-RU" sz="1000" b="0" dirty="0">
                          <a:latin typeface="Times New Roman" panose="02020603050405020304" pitchFamily="18" charset="0"/>
                          <a:cs typeface="Times New Roman" panose="02020603050405020304" pitchFamily="18" charset="0"/>
                        </a:rPr>
                        <a:t>Дотации</a:t>
                      </a:r>
                    </a:p>
                  </a:txBody>
                  <a:tcPr/>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164516341,68</a:t>
                      </a:r>
                    </a:p>
                  </a:txBody>
                  <a:tcPr marL="7620" marR="7620" marT="7620"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153992301,00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242585375,00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147,45</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157,53</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181181511,00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160290687,00</a:t>
                      </a:r>
                    </a:p>
                  </a:txBody>
                  <a:tcPr marL="9525" marR="9525" marT="9525" marB="0"/>
                </a:tc>
                <a:extLst>
                  <a:ext uri="{0D108BD9-81ED-4DB2-BD59-A6C34878D82A}">
                    <a16:rowId xmlns:a16="http://schemas.microsoft.com/office/drawing/2014/main" val="1820695566"/>
                  </a:ext>
                </a:extLst>
              </a:tr>
              <a:tr h="242023">
                <a:tc>
                  <a:txBody>
                    <a:bodyPr/>
                    <a:lstStyle/>
                    <a:p>
                      <a:pPr algn="just"/>
                      <a:r>
                        <a:rPr lang="ru-RU" sz="1000" dirty="0">
                          <a:latin typeface="Times New Roman" panose="02020603050405020304" pitchFamily="18" charset="0"/>
                          <a:cs typeface="Times New Roman" panose="02020603050405020304" pitchFamily="18" charset="0"/>
                        </a:rPr>
                        <a:t>000 2 02 20000 00 0000 150</a:t>
                      </a:r>
                    </a:p>
                  </a:txBody>
                  <a:tcPr/>
                </a:tc>
                <a:tc>
                  <a:txBody>
                    <a:bodyPr/>
                    <a:lstStyle/>
                    <a:p>
                      <a:pPr algn="just"/>
                      <a:r>
                        <a:rPr lang="ru-RU" sz="1000" dirty="0">
                          <a:latin typeface="Times New Roman" panose="02020603050405020304" pitchFamily="18" charset="0"/>
                          <a:cs typeface="Times New Roman" panose="02020603050405020304" pitchFamily="18" charset="0"/>
                        </a:rPr>
                        <a:t>Субсидии</a:t>
                      </a:r>
                    </a:p>
                  </a:txBody>
                  <a:tcPr/>
                </a:tc>
                <a:tc>
                  <a:txBody>
                    <a:bodyPr/>
                    <a:lstStyle/>
                    <a:p>
                      <a:pPr algn="r" fontAlgn="t"/>
                      <a:r>
                        <a:rPr lang="ru-RU" sz="1000" b="0" i="0" u="none" strike="noStrike" dirty="0">
                          <a:latin typeface="Times New Roman" panose="02020603050405020304" pitchFamily="18" charset="0"/>
                          <a:cs typeface="Times New Roman" panose="02020603050405020304" pitchFamily="18" charset="0"/>
                        </a:rPr>
                        <a:t>154045832,16</a:t>
                      </a:r>
                    </a:p>
                  </a:txBody>
                  <a:tcPr marL="7620" marR="7620" marT="7620"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70804820,22</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55861876,93</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36,26</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78,9</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10199857,99</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10198115,40</a:t>
                      </a:r>
                    </a:p>
                  </a:txBody>
                  <a:tcPr marL="9525" marR="9525" marT="9525" marB="0"/>
                </a:tc>
                <a:extLst>
                  <a:ext uri="{0D108BD9-81ED-4DB2-BD59-A6C34878D82A}">
                    <a16:rowId xmlns:a16="http://schemas.microsoft.com/office/drawing/2014/main" val="980753574"/>
                  </a:ext>
                </a:extLst>
              </a:tr>
              <a:tr h="242023">
                <a:tc>
                  <a:txBody>
                    <a:bodyPr/>
                    <a:lstStyle/>
                    <a:p>
                      <a:pPr algn="just"/>
                      <a:r>
                        <a:rPr lang="ru-RU" sz="1000" dirty="0">
                          <a:latin typeface="Times New Roman" panose="02020603050405020304" pitchFamily="18" charset="0"/>
                          <a:cs typeface="Times New Roman" panose="02020603050405020304" pitchFamily="18" charset="0"/>
                        </a:rPr>
                        <a:t>000 2 02 30000 00 0000 150</a:t>
                      </a:r>
                    </a:p>
                  </a:txBody>
                  <a:tcPr/>
                </a:tc>
                <a:tc>
                  <a:txBody>
                    <a:bodyPr/>
                    <a:lstStyle/>
                    <a:p>
                      <a:pPr algn="just"/>
                      <a:r>
                        <a:rPr lang="ru-RU" sz="1000" dirty="0">
                          <a:latin typeface="Times New Roman" panose="02020603050405020304" pitchFamily="18" charset="0"/>
                          <a:cs typeface="Times New Roman" panose="02020603050405020304" pitchFamily="18" charset="0"/>
                        </a:rPr>
                        <a:t>Субвенции</a:t>
                      </a:r>
                    </a:p>
                  </a:txBody>
                  <a:tcPr/>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284688260,06</a:t>
                      </a:r>
                    </a:p>
                  </a:txBody>
                  <a:tcPr marL="7620" marR="7620" marT="7620"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319855814,58</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376950295,89</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53,76</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117,85</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400827561,67</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420682918,28</a:t>
                      </a:r>
                    </a:p>
                  </a:txBody>
                  <a:tcPr marL="9525" marR="9525" marT="9525" marB="0"/>
                </a:tc>
                <a:extLst>
                  <a:ext uri="{0D108BD9-81ED-4DB2-BD59-A6C34878D82A}">
                    <a16:rowId xmlns:a16="http://schemas.microsoft.com/office/drawing/2014/main" val="1981600003"/>
                  </a:ext>
                </a:extLst>
              </a:tr>
              <a:tr h="273234">
                <a:tc>
                  <a:txBody>
                    <a:bodyPr/>
                    <a:lstStyle/>
                    <a:p>
                      <a:pPr algn="just"/>
                      <a:r>
                        <a:rPr lang="ru-RU" sz="1000" b="0" dirty="0">
                          <a:latin typeface="Times New Roman" panose="02020603050405020304" pitchFamily="18" charset="0"/>
                          <a:cs typeface="Times New Roman" panose="02020603050405020304" pitchFamily="18" charset="0"/>
                        </a:rPr>
                        <a:t>000 2 02 40000 00 0000 150</a:t>
                      </a:r>
                    </a:p>
                  </a:txBody>
                  <a:tcPr/>
                </a:tc>
                <a:tc>
                  <a:txBody>
                    <a:bodyPr/>
                    <a:lstStyle/>
                    <a:p>
                      <a:pPr algn="just"/>
                      <a:r>
                        <a:rPr lang="ru-RU" sz="1000" b="0" dirty="0">
                          <a:latin typeface="Times New Roman" panose="02020603050405020304" pitchFamily="18" charset="0"/>
                          <a:cs typeface="Times New Roman" panose="02020603050405020304" pitchFamily="18" charset="0"/>
                        </a:rPr>
                        <a:t>Иные межбюджетные трансферты</a:t>
                      </a:r>
                    </a:p>
                  </a:txBody>
                  <a:tcPr/>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27571209,90</a:t>
                      </a:r>
                    </a:p>
                  </a:txBody>
                  <a:tcPr marL="7620" marR="7620" marT="7620"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30137638,95</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25792458,00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93,55</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85,58</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25216396,53</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25230431,04</a:t>
                      </a:r>
                    </a:p>
                  </a:txBody>
                  <a:tcPr marL="9525" marR="9525" marT="9525" marB="0"/>
                </a:tc>
                <a:extLst>
                  <a:ext uri="{0D108BD9-81ED-4DB2-BD59-A6C34878D82A}">
                    <a16:rowId xmlns:a16="http://schemas.microsoft.com/office/drawing/2014/main" val="2732261609"/>
                  </a:ext>
                </a:extLst>
              </a:tr>
              <a:tr h="273234">
                <a:tc>
                  <a:txBody>
                    <a:bodyPr/>
                    <a:lstStyle/>
                    <a:p>
                      <a:pPr algn="just"/>
                      <a:endParaRPr lang="ru-RU" sz="1000" b="0" dirty="0">
                        <a:latin typeface="Times New Roman" panose="02020603050405020304" pitchFamily="18" charset="0"/>
                        <a:cs typeface="Times New Roman" panose="02020603050405020304" pitchFamily="18" charset="0"/>
                      </a:endParaRPr>
                    </a:p>
                  </a:txBody>
                  <a:tcPr/>
                </a:tc>
                <a:tc>
                  <a:txBody>
                    <a:bodyPr/>
                    <a:lstStyle/>
                    <a:p>
                      <a:pPr algn="l" fontAlgn="b"/>
                      <a:r>
                        <a:rPr lang="ru-RU" sz="1000" b="0" u="none" strike="noStrike" dirty="0">
                          <a:latin typeface="Times New Roman" panose="02020603050405020304" pitchFamily="18" charset="0"/>
                          <a:cs typeface="Times New Roman" panose="02020603050405020304" pitchFamily="18" charset="0"/>
                        </a:rPr>
                        <a:t>возврат остатков</a:t>
                      </a:r>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r>
                        <a:rPr lang="ru-RU" sz="1000" b="0" i="0" u="none" strike="noStrike" dirty="0">
                          <a:latin typeface="Times New Roman" panose="02020603050405020304" pitchFamily="18" charset="0"/>
                          <a:cs typeface="Times New Roman" panose="02020603050405020304" pitchFamily="18" charset="0"/>
                        </a:rPr>
                        <a:t>-24049,71</a:t>
                      </a:r>
                    </a:p>
                  </a:txBody>
                  <a:tcPr marL="7620" marR="7620" marT="7620" marB="0"/>
                </a:tc>
                <a:tc>
                  <a:txBody>
                    <a:bodyPr/>
                    <a:lstStyle/>
                    <a:p>
                      <a:pPr algn="ctr" fontAlgn="b"/>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b"/>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07"/>
                  </a:ext>
                </a:extLst>
              </a:tr>
            </a:tbl>
          </a:graphicData>
        </a:graphic>
      </p:graphicFrame>
      <p:graphicFrame>
        <p:nvGraphicFramePr>
          <p:cNvPr id="5" name="Диаграмма 4">
            <a:extLst>
              <a:ext uri="{FF2B5EF4-FFF2-40B4-BE49-F238E27FC236}">
                <a16:creationId xmlns:a16="http://schemas.microsoft.com/office/drawing/2014/main" id="{1969B71F-7249-02B2-B249-998AFDD62E4C}"/>
              </a:ext>
            </a:extLst>
          </p:cNvPr>
          <p:cNvGraphicFramePr/>
          <p:nvPr>
            <p:extLst>
              <p:ext uri="{D42A27DB-BD31-4B8C-83A1-F6EECF244321}">
                <p14:modId xmlns:p14="http://schemas.microsoft.com/office/powerpoint/2010/main" val="2234765855"/>
              </p:ext>
            </p:extLst>
          </p:nvPr>
        </p:nvGraphicFramePr>
        <p:xfrm>
          <a:off x="593557" y="2913827"/>
          <a:ext cx="11004885" cy="37207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5320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D4766D1-22DF-4554-5192-D43692C972B5}"/>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5E479466-D430-E7B9-CCEB-327BCAC8562D}"/>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Разбивка безвозмездных поступлений из федерального и краевого бюджета (руб.)</a:t>
            </a:r>
          </a:p>
        </p:txBody>
      </p:sp>
      <p:graphicFrame>
        <p:nvGraphicFramePr>
          <p:cNvPr id="4" name="Таблица 3">
            <a:extLst>
              <a:ext uri="{FF2B5EF4-FFF2-40B4-BE49-F238E27FC236}">
                <a16:creationId xmlns:a16="http://schemas.microsoft.com/office/drawing/2014/main" id="{82EC005A-1B14-13A5-0888-9EFB51CFA6DC}"/>
              </a:ext>
            </a:extLst>
          </p:cNvPr>
          <p:cNvGraphicFramePr>
            <a:graphicFrameLocks noGrp="1"/>
          </p:cNvGraphicFramePr>
          <p:nvPr>
            <p:extLst>
              <p:ext uri="{D42A27DB-BD31-4B8C-83A1-F6EECF244321}">
                <p14:modId xmlns:p14="http://schemas.microsoft.com/office/powerpoint/2010/main" val="2849003644"/>
              </p:ext>
            </p:extLst>
          </p:nvPr>
        </p:nvGraphicFramePr>
        <p:xfrm>
          <a:off x="213066" y="424261"/>
          <a:ext cx="11736616" cy="6227014"/>
        </p:xfrm>
        <a:graphic>
          <a:graphicData uri="http://schemas.openxmlformats.org/drawingml/2006/table">
            <a:tbl>
              <a:tblPr firstRow="1" bandRow="1">
                <a:tableStyleId>{22838BEF-8BB2-4498-84A7-C5851F593DF1}</a:tableStyleId>
              </a:tblPr>
              <a:tblGrid>
                <a:gridCol w="2515614">
                  <a:extLst>
                    <a:ext uri="{9D8B030D-6E8A-4147-A177-3AD203B41FA5}">
                      <a16:colId xmlns:a16="http://schemas.microsoft.com/office/drawing/2014/main" val="3804694529"/>
                    </a:ext>
                  </a:extLst>
                </a:gridCol>
                <a:gridCol w="924025">
                  <a:extLst>
                    <a:ext uri="{9D8B030D-6E8A-4147-A177-3AD203B41FA5}">
                      <a16:colId xmlns:a16="http://schemas.microsoft.com/office/drawing/2014/main" val="231181160"/>
                    </a:ext>
                  </a:extLst>
                </a:gridCol>
                <a:gridCol w="1058779">
                  <a:extLst>
                    <a:ext uri="{9D8B030D-6E8A-4147-A177-3AD203B41FA5}">
                      <a16:colId xmlns:a16="http://schemas.microsoft.com/office/drawing/2014/main" val="3476099793"/>
                    </a:ext>
                  </a:extLst>
                </a:gridCol>
                <a:gridCol w="798897">
                  <a:extLst>
                    <a:ext uri="{9D8B030D-6E8A-4147-A177-3AD203B41FA5}">
                      <a16:colId xmlns:a16="http://schemas.microsoft.com/office/drawing/2014/main" val="3736233220"/>
                    </a:ext>
                  </a:extLst>
                </a:gridCol>
                <a:gridCol w="1020278">
                  <a:extLst>
                    <a:ext uri="{9D8B030D-6E8A-4147-A177-3AD203B41FA5}">
                      <a16:colId xmlns:a16="http://schemas.microsoft.com/office/drawing/2014/main" val="2129790801"/>
                    </a:ext>
                  </a:extLst>
                </a:gridCol>
                <a:gridCol w="933651">
                  <a:extLst>
                    <a:ext uri="{9D8B030D-6E8A-4147-A177-3AD203B41FA5}">
                      <a16:colId xmlns:a16="http://schemas.microsoft.com/office/drawing/2014/main" val="4203590195"/>
                    </a:ext>
                  </a:extLst>
                </a:gridCol>
                <a:gridCol w="938169">
                  <a:extLst>
                    <a:ext uri="{9D8B030D-6E8A-4147-A177-3AD203B41FA5}">
                      <a16:colId xmlns:a16="http://schemas.microsoft.com/office/drawing/2014/main" val="1534504846"/>
                    </a:ext>
                  </a:extLst>
                </a:gridCol>
                <a:gridCol w="899788">
                  <a:extLst>
                    <a:ext uri="{9D8B030D-6E8A-4147-A177-3AD203B41FA5}">
                      <a16:colId xmlns:a16="http://schemas.microsoft.com/office/drawing/2014/main" val="2959567486"/>
                    </a:ext>
                  </a:extLst>
                </a:gridCol>
                <a:gridCol w="938861">
                  <a:extLst>
                    <a:ext uri="{9D8B030D-6E8A-4147-A177-3AD203B41FA5}">
                      <a16:colId xmlns:a16="http://schemas.microsoft.com/office/drawing/2014/main" val="115745457"/>
                    </a:ext>
                  </a:extLst>
                </a:gridCol>
                <a:gridCol w="795071">
                  <a:extLst>
                    <a:ext uri="{9D8B030D-6E8A-4147-A177-3AD203B41FA5}">
                      <a16:colId xmlns:a16="http://schemas.microsoft.com/office/drawing/2014/main" val="1510581496"/>
                    </a:ext>
                  </a:extLst>
                </a:gridCol>
                <a:gridCol w="913483">
                  <a:extLst>
                    <a:ext uri="{9D8B030D-6E8A-4147-A177-3AD203B41FA5}">
                      <a16:colId xmlns:a16="http://schemas.microsoft.com/office/drawing/2014/main" val="3588453911"/>
                    </a:ext>
                  </a:extLst>
                </a:gridCol>
              </a:tblGrid>
              <a:tr h="415061">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2024год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2027год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2028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68693">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366735">
                <a:tc>
                  <a:txBody>
                    <a:bodyPr/>
                    <a:lstStyle/>
                    <a:p>
                      <a:r>
                        <a:rPr kumimoji="0" lang="ru-RU" sz="1000" b="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Дотации на выравнивание бюджетной обеспеченности</a:t>
                      </a:r>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137029667,00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153992301,00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24285375,00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181181511,00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160290687,00</a:t>
                      </a:r>
                    </a:p>
                  </a:txBody>
                  <a:tcPr marL="9525" marR="9525" marT="9525" marB="0"/>
                </a:tc>
                <a:extLst>
                  <a:ext uri="{0D108BD9-81ED-4DB2-BD59-A6C34878D82A}">
                    <a16:rowId xmlns:a16="http://schemas.microsoft.com/office/drawing/2014/main" val="3611625080"/>
                  </a:ext>
                </a:extLst>
              </a:tr>
              <a:tr h="549336">
                <a:tc>
                  <a:txBody>
                    <a:bodyPr/>
                    <a:lstStyle/>
                    <a:p>
                      <a:r>
                        <a:rPr lang="ru-RU" sz="1000" dirty="0">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25719674,68</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2743530"/>
                  </a:ext>
                </a:extLst>
              </a:tr>
              <a:tr h="272917">
                <a:tc>
                  <a:txBody>
                    <a:bodyPr/>
                    <a:lstStyle/>
                    <a:p>
                      <a:r>
                        <a:rPr lang="ru-RU" sz="1000" dirty="0">
                          <a:latin typeface="Times New Roman" panose="02020603050405020304" pitchFamily="18" charset="0"/>
                          <a:cs typeface="Times New Roman" panose="02020603050405020304" pitchFamily="18" charset="0"/>
                        </a:rPr>
                        <a:t>Прочие дотации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1767000,00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36129442"/>
                  </a:ext>
                </a:extLst>
              </a:tr>
              <a:tr h="272917">
                <a:tc>
                  <a:txBody>
                    <a:bodyPr/>
                    <a:lstStyle/>
                    <a:p>
                      <a:r>
                        <a:rPr lang="ru-RU" sz="1000" b="1" i="1" dirty="0">
                          <a:latin typeface="Times New Roman" panose="02020603050405020304" pitchFamily="18" charset="0"/>
                          <a:cs typeface="Times New Roman" panose="02020603050405020304" pitchFamily="18" charset="0"/>
                        </a:rPr>
                        <a:t>ИТОГО</a:t>
                      </a:r>
                    </a:p>
                  </a:txBody>
                  <a:tcPr/>
                </a:tc>
                <a:tc>
                  <a:txBody>
                    <a:bodyPr/>
                    <a:lstStyle/>
                    <a:p>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1" i="1" dirty="0">
                          <a:latin typeface="Times New Roman" panose="02020603050405020304" pitchFamily="18" charset="0"/>
                          <a:cs typeface="Times New Roman" panose="02020603050405020304" pitchFamily="18" charset="0"/>
                        </a:rPr>
                        <a:t>164516341,68</a:t>
                      </a:r>
                    </a:p>
                  </a:txBody>
                  <a:tcPr/>
                </a:tc>
                <a:tc>
                  <a:txBody>
                    <a:bodyPr/>
                    <a:lstStyle/>
                    <a:p>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1" i="1" dirty="0">
                          <a:latin typeface="Times New Roman" panose="02020603050405020304" pitchFamily="18" charset="0"/>
                          <a:cs typeface="Times New Roman" panose="02020603050405020304" pitchFamily="18" charset="0"/>
                        </a:rPr>
                        <a:t>153992301,00</a:t>
                      </a:r>
                    </a:p>
                  </a:txBody>
                  <a:tcPr/>
                </a:tc>
                <a:tc>
                  <a:txBody>
                    <a:bodyPr/>
                    <a:lstStyle/>
                    <a:p>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1" i="1" dirty="0">
                          <a:latin typeface="Times New Roman" panose="02020603050405020304" pitchFamily="18" charset="0"/>
                          <a:cs typeface="Times New Roman" panose="02020603050405020304" pitchFamily="18" charset="0"/>
                        </a:rPr>
                        <a:t>24285375,00</a:t>
                      </a:r>
                    </a:p>
                  </a:txBody>
                  <a:tcPr/>
                </a:tc>
                <a:tc>
                  <a:txBody>
                    <a:bodyPr/>
                    <a:lstStyle/>
                    <a:p>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1" i="1" dirty="0">
                          <a:latin typeface="Times New Roman" panose="02020603050405020304" pitchFamily="18" charset="0"/>
                          <a:cs typeface="Times New Roman" panose="02020603050405020304" pitchFamily="18" charset="0"/>
                        </a:rPr>
                        <a:t>181181511,00</a:t>
                      </a:r>
                    </a:p>
                  </a:txBody>
                  <a:tcPr/>
                </a:tc>
                <a:tc>
                  <a:txBody>
                    <a:bodyPr/>
                    <a:lstStyle/>
                    <a:p>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1" i="1" dirty="0">
                          <a:latin typeface="Times New Roman" panose="02020603050405020304" pitchFamily="18" charset="0"/>
                          <a:cs typeface="Times New Roman" panose="02020603050405020304" pitchFamily="18" charset="0"/>
                        </a:rPr>
                        <a:t>160290687,00</a:t>
                      </a:r>
                    </a:p>
                  </a:txBody>
                  <a:tcPr/>
                </a:tc>
                <a:extLst>
                  <a:ext uri="{0D108BD9-81ED-4DB2-BD59-A6C34878D82A}">
                    <a16:rowId xmlns:a16="http://schemas.microsoft.com/office/drawing/2014/main" val="575309691"/>
                  </a:ext>
                </a:extLst>
              </a:tr>
              <a:tr h="402122">
                <a:tc>
                  <a:txBody>
                    <a:bodyPr/>
                    <a:lstStyle/>
                    <a:p>
                      <a:r>
                        <a:rPr lang="ru-RU" sz="1000" dirty="0">
                          <a:latin typeface="Times New Roman" panose="02020603050405020304" pitchFamily="18" charset="0"/>
                          <a:cs typeface="Times New Roman" panose="02020603050405020304" pitchFamily="18" charset="0"/>
                        </a:rPr>
                        <a:t>Субсидии на реализацию мероприятий по обеспечению жильем молодых семей</a:t>
                      </a:r>
                    </a:p>
                  </a:txBody>
                  <a:tcPr/>
                </a:tc>
                <a:tc>
                  <a:txBody>
                    <a:bodyPr/>
                    <a:lstStyle/>
                    <a:p>
                      <a:r>
                        <a:rPr lang="ru-RU" sz="1000" dirty="0">
                          <a:latin typeface="Times New Roman" panose="02020603050405020304" pitchFamily="18" charset="0"/>
                          <a:cs typeface="Times New Roman" panose="02020603050405020304" pitchFamily="18" charset="0"/>
                        </a:rPr>
                        <a:t>2783051,65</a:t>
                      </a:r>
                    </a:p>
                  </a:txBody>
                  <a:tcPr/>
                </a:tc>
                <a:tc>
                  <a:txBody>
                    <a:bodyPr/>
                    <a:lstStyle/>
                    <a:p>
                      <a:r>
                        <a:rPr lang="ru-RU" sz="1000" dirty="0">
                          <a:latin typeface="Times New Roman" panose="02020603050405020304" pitchFamily="18" charset="0"/>
                          <a:cs typeface="Times New Roman" panose="02020603050405020304" pitchFamily="18" charset="0"/>
                        </a:rPr>
                        <a:t>3772394,06</a:t>
                      </a: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1317789,32</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3181728,74</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1318000,00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2304861,01</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1318000,00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619248,56</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1318000,00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617452,86</a:t>
                      </a:r>
                    </a:p>
                  </a:txBody>
                  <a:tcPr marL="9525" marR="9525" marT="9525" marB="0"/>
                </a:tc>
                <a:extLst>
                  <a:ext uri="{0D108BD9-81ED-4DB2-BD59-A6C34878D82A}">
                    <a16:rowId xmlns:a16="http://schemas.microsoft.com/office/drawing/2014/main" val="2918601349"/>
                  </a:ext>
                </a:extLst>
              </a:tr>
              <a:tr h="444616">
                <a:tc>
                  <a:txBody>
                    <a:bodyPr/>
                    <a:lstStyle/>
                    <a:p>
                      <a:r>
                        <a:rPr lang="ru-RU" sz="1000" dirty="0">
                          <a:latin typeface="Times New Roman" panose="02020603050405020304" pitchFamily="18" charset="0"/>
                          <a:cs typeface="Times New Roman" panose="02020603050405020304" pitchFamily="18" charset="0"/>
                        </a:rPr>
                        <a:t>Субсидии  на поддержку отрасли культуры</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2964920,16</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60508,57</a:t>
                      </a:r>
                    </a:p>
                  </a:txBody>
                  <a:tcPr marL="9525" marR="9525" marT="9525" marB="0"/>
                </a:tc>
                <a:tc>
                  <a:txBody>
                    <a:bodyPr/>
                    <a:lstStyle/>
                    <a:p>
                      <a:r>
                        <a:rPr lang="ru-RU" sz="1000" dirty="0">
                          <a:latin typeface="Times New Roman" panose="02020603050405020304" pitchFamily="18" charset="0"/>
                          <a:cs typeface="Times New Roman" panose="02020603050405020304" pitchFamily="18" charset="0"/>
                        </a:rPr>
                        <a:t>2000000,00</a:t>
                      </a: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61254770"/>
                  </a:ext>
                </a:extLst>
              </a:tr>
              <a:tr h="1566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Субсидии на подготовку проектов межевания земельных участков и на проведение кадастровых работ</a:t>
                      </a:r>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0" i="0" dirty="0">
                          <a:latin typeface="Times New Roman" panose="02020603050405020304" pitchFamily="18" charset="0"/>
                          <a:cs typeface="Times New Roman" panose="02020603050405020304" pitchFamily="18" charset="0"/>
                        </a:rPr>
                        <a:t>751517,88</a:t>
                      </a:r>
                    </a:p>
                  </a:txBody>
                  <a:tcPr/>
                </a:tc>
                <a:tc>
                  <a:txBody>
                    <a:bodyPr/>
                    <a:lstStyle/>
                    <a:p>
                      <a:r>
                        <a:rPr lang="ru-RU" sz="1000" b="0" i="0" dirty="0">
                          <a:latin typeface="Times New Roman" panose="02020603050405020304" pitchFamily="18" charset="0"/>
                          <a:cs typeface="Times New Roman" panose="02020603050405020304" pitchFamily="18" charset="0"/>
                        </a:rPr>
                        <a:t>143146,26</a:t>
                      </a: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747000,00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153000,00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707615295"/>
                  </a:ext>
                </a:extLst>
              </a:tr>
              <a:tr h="392249">
                <a:tc>
                  <a:txBody>
                    <a:bodyPr/>
                    <a:lstStyle/>
                    <a:p>
                      <a:r>
                        <a:rPr lang="ru-RU" sz="1000" dirty="0">
                          <a:latin typeface="Times New Roman" panose="02020603050405020304" pitchFamily="18" charset="0"/>
                          <a:cs typeface="Times New Roman" panose="02020603050405020304" pitchFamily="18" charset="0"/>
                        </a:rPr>
                        <a:t>Субсидии на модернизацию региональных и муниципальных музеев</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15227400,00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310763,27</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9507769"/>
                  </a:ext>
                </a:extLst>
              </a:tr>
              <a:tr h="0">
                <a:tc>
                  <a:txBody>
                    <a:bodyPr/>
                    <a:lstStyle/>
                    <a:p>
                      <a:r>
                        <a:rPr lang="ru-RU" sz="1000" dirty="0">
                          <a:latin typeface="Times New Roman" panose="02020603050405020304" pitchFamily="18" charset="0"/>
                          <a:cs typeface="Times New Roman" panose="02020603050405020304" pitchFamily="18" charset="0"/>
                        </a:rPr>
                        <a:t>Прочие субсидии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146595722,76</a:t>
                      </a:r>
                    </a:p>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1186611,00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45655099,16</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50239015,92</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8262609,43</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8262662,54</a:t>
                      </a:r>
                    </a:p>
                  </a:txBody>
                  <a:tcPr marL="9525" marR="9525" marT="9525" marB="0"/>
                </a:tc>
                <a:extLst>
                  <a:ext uri="{0D108BD9-81ED-4DB2-BD59-A6C34878D82A}">
                    <a16:rowId xmlns:a16="http://schemas.microsoft.com/office/drawing/2014/main" val="3421814291"/>
                  </a:ext>
                </a:extLst>
              </a:tr>
              <a:tr h="395325">
                <a:tc>
                  <a:txBody>
                    <a:bodyPr/>
                    <a:lstStyle/>
                    <a:p>
                      <a:r>
                        <a:rPr lang="ru-RU" sz="1000" b="1" i="1" dirty="0">
                          <a:latin typeface="Times New Roman" panose="02020603050405020304" pitchFamily="18" charset="0"/>
                          <a:cs typeface="Times New Roman" panose="02020603050405020304" pitchFamily="18" charset="0"/>
                        </a:rPr>
                        <a:t>ИТОГО</a:t>
                      </a:r>
                    </a:p>
                  </a:txBody>
                  <a:tcPr/>
                </a:tc>
                <a:tc>
                  <a:txBody>
                    <a:bodyPr/>
                    <a:lstStyle/>
                    <a:p>
                      <a:r>
                        <a:rPr lang="ru-RU" sz="1000" b="1" i="1" dirty="0">
                          <a:latin typeface="Times New Roman" panose="02020603050405020304" pitchFamily="18" charset="0"/>
                          <a:cs typeface="Times New Roman" panose="02020603050405020304" pitchFamily="18" charset="0"/>
                        </a:rPr>
                        <a:t>3534569,53</a:t>
                      </a:r>
                    </a:p>
                  </a:txBody>
                  <a:tcPr/>
                </a:tc>
                <a:tc>
                  <a:txBody>
                    <a:bodyPr/>
                    <a:lstStyle/>
                    <a:p>
                      <a:r>
                        <a:rPr lang="ru-RU" sz="1000" b="1" i="1" dirty="0">
                          <a:latin typeface="Times New Roman" panose="02020603050405020304" pitchFamily="18" charset="0"/>
                          <a:cs typeface="Times New Roman" panose="02020603050405020304" pitchFamily="18" charset="0"/>
                        </a:rPr>
                        <a:t>150511263,08</a:t>
                      </a:r>
                    </a:p>
                  </a:txBody>
                  <a:tcPr/>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21443720,48</a:t>
                      </a:r>
                    </a:p>
                  </a:txBody>
                  <a:tcPr marL="9525" marR="9525" marT="9525" marB="0"/>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49361099,74</a:t>
                      </a:r>
                    </a:p>
                  </a:txBody>
                  <a:tcPr marL="9525" marR="9525" marT="9525" marB="0"/>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3318000,00</a:t>
                      </a:r>
                    </a:p>
                  </a:txBody>
                  <a:tcPr marL="9525" marR="9525" marT="9525" marB="0"/>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52543876,93</a:t>
                      </a:r>
                    </a:p>
                  </a:txBody>
                  <a:tcPr marL="9525" marR="9525" marT="9525" marB="0"/>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1318000,00</a:t>
                      </a:r>
                    </a:p>
                  </a:txBody>
                  <a:tcPr marL="9525" marR="9525" marT="9525" marB="0"/>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8881857,99</a:t>
                      </a:r>
                    </a:p>
                  </a:txBody>
                  <a:tcPr marL="9525" marR="9525" marT="9525" marB="0"/>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1318000,00</a:t>
                      </a:r>
                    </a:p>
                  </a:txBody>
                  <a:tcPr marL="9525" marR="9525" marT="9525" marB="0"/>
                </a:tc>
                <a:tc>
                  <a:txBody>
                    <a:bodyPr/>
                    <a:lstStyle/>
                    <a:p>
                      <a:pPr algn="ctr" fontAlgn="t"/>
                      <a:r>
                        <a:rPr lang="ru-RU" sz="1000" b="1" i="1" u="none" strike="noStrike" dirty="0">
                          <a:effectLst/>
                          <a:latin typeface="Times New Roman" panose="02020603050405020304" pitchFamily="18" charset="0"/>
                          <a:cs typeface="Times New Roman" panose="02020603050405020304" pitchFamily="18" charset="0"/>
                        </a:rPr>
                        <a:t>8880115,40</a:t>
                      </a:r>
                    </a:p>
                  </a:txBody>
                  <a:tcPr marL="9525" marR="9525" marT="9525" marB="0"/>
                </a:tc>
                <a:extLst>
                  <a:ext uri="{0D108BD9-81ED-4DB2-BD59-A6C34878D82A}">
                    <a16:rowId xmlns:a16="http://schemas.microsoft.com/office/drawing/2014/main" val="1031616625"/>
                  </a:ext>
                </a:extLst>
              </a:tr>
              <a:tr h="3356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Субвенции на реализацию дошкольного, общего и дополнительного образования</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226658452,89</a:t>
                      </a: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248085883,00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307621018,00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330125047,00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351804904</a:t>
                      </a:r>
                    </a:p>
                  </a:txBody>
                  <a:tcPr marL="9525" marR="9525" marT="9525" marB="0"/>
                </a:tc>
                <a:extLst>
                  <a:ext uri="{0D108BD9-81ED-4DB2-BD59-A6C34878D82A}">
                    <a16:rowId xmlns:a16="http://schemas.microsoft.com/office/drawing/2014/main" val="2284841753"/>
                  </a:ext>
                </a:extLst>
              </a:tr>
              <a:tr h="3356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Субвенции на осуществление отдельных полномочий по государственному управлению охраной труда</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1207287,79</a:t>
                      </a: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1229751,00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1307298,00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1356990,00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1408670,00</a:t>
                      </a:r>
                    </a:p>
                  </a:txBody>
                  <a:tcPr marL="9525" marR="9525" marT="9525" marB="0"/>
                </a:tc>
                <a:extLst>
                  <a:ext uri="{0D108BD9-81ED-4DB2-BD59-A6C34878D82A}">
                    <a16:rowId xmlns:a16="http://schemas.microsoft.com/office/drawing/2014/main" val="3595565020"/>
                  </a:ext>
                </a:extLst>
              </a:tr>
              <a:tr h="3356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Субвенции на организацию и обеспечение оздоровления и отдыха детей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2272429,06</a:t>
                      </a: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3500861,00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4762717,86</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4953279,89</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5151465,61</a:t>
                      </a:r>
                    </a:p>
                  </a:txBody>
                  <a:tcPr marL="9525" marR="9525" marT="9525" marB="0"/>
                </a:tc>
                <a:extLst>
                  <a:ext uri="{0D108BD9-81ED-4DB2-BD59-A6C34878D82A}">
                    <a16:rowId xmlns:a16="http://schemas.microsoft.com/office/drawing/2014/main" val="229971739"/>
                  </a:ext>
                </a:extLst>
              </a:tr>
            </a:tbl>
          </a:graphicData>
        </a:graphic>
      </p:graphicFrame>
    </p:spTree>
    <p:extLst>
      <p:ext uri="{BB962C8B-B14F-4D97-AF65-F5344CB8AC3E}">
        <p14:creationId xmlns:p14="http://schemas.microsoft.com/office/powerpoint/2010/main" val="13297846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D391075-9DED-89A1-5D65-2645F5CFB490}"/>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A1C82E10-3A05-4286-D7F9-748202AAF861}"/>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Разбивка безвозмездных поступлений из федерального и краевого бюджета (руб.) (продолжение)</a:t>
            </a:r>
          </a:p>
        </p:txBody>
      </p:sp>
      <p:graphicFrame>
        <p:nvGraphicFramePr>
          <p:cNvPr id="4" name="Таблица 3">
            <a:extLst>
              <a:ext uri="{FF2B5EF4-FFF2-40B4-BE49-F238E27FC236}">
                <a16:creationId xmlns:a16="http://schemas.microsoft.com/office/drawing/2014/main" id="{24EAFEBF-ACB5-3E37-6801-088B39696A6E}"/>
              </a:ext>
            </a:extLst>
          </p:cNvPr>
          <p:cNvGraphicFramePr>
            <a:graphicFrameLocks noGrp="1"/>
          </p:cNvGraphicFramePr>
          <p:nvPr>
            <p:extLst>
              <p:ext uri="{D42A27DB-BD31-4B8C-83A1-F6EECF244321}">
                <p14:modId xmlns:p14="http://schemas.microsoft.com/office/powerpoint/2010/main" val="91782145"/>
              </p:ext>
            </p:extLst>
          </p:nvPr>
        </p:nvGraphicFramePr>
        <p:xfrm>
          <a:off x="213066" y="424261"/>
          <a:ext cx="11736616" cy="5968150"/>
        </p:xfrm>
        <a:graphic>
          <a:graphicData uri="http://schemas.openxmlformats.org/drawingml/2006/table">
            <a:tbl>
              <a:tblPr firstRow="1" bandRow="1">
                <a:tableStyleId>{22838BEF-8BB2-4498-84A7-C5851F593DF1}</a:tableStyleId>
              </a:tblPr>
              <a:tblGrid>
                <a:gridCol w="2515614">
                  <a:extLst>
                    <a:ext uri="{9D8B030D-6E8A-4147-A177-3AD203B41FA5}">
                      <a16:colId xmlns:a16="http://schemas.microsoft.com/office/drawing/2014/main" val="3804694529"/>
                    </a:ext>
                  </a:extLst>
                </a:gridCol>
                <a:gridCol w="924025">
                  <a:extLst>
                    <a:ext uri="{9D8B030D-6E8A-4147-A177-3AD203B41FA5}">
                      <a16:colId xmlns:a16="http://schemas.microsoft.com/office/drawing/2014/main" val="231181160"/>
                    </a:ext>
                  </a:extLst>
                </a:gridCol>
                <a:gridCol w="1058779">
                  <a:extLst>
                    <a:ext uri="{9D8B030D-6E8A-4147-A177-3AD203B41FA5}">
                      <a16:colId xmlns:a16="http://schemas.microsoft.com/office/drawing/2014/main" val="3476099793"/>
                    </a:ext>
                  </a:extLst>
                </a:gridCol>
                <a:gridCol w="798897">
                  <a:extLst>
                    <a:ext uri="{9D8B030D-6E8A-4147-A177-3AD203B41FA5}">
                      <a16:colId xmlns:a16="http://schemas.microsoft.com/office/drawing/2014/main" val="3736233220"/>
                    </a:ext>
                  </a:extLst>
                </a:gridCol>
                <a:gridCol w="1020278">
                  <a:extLst>
                    <a:ext uri="{9D8B030D-6E8A-4147-A177-3AD203B41FA5}">
                      <a16:colId xmlns:a16="http://schemas.microsoft.com/office/drawing/2014/main" val="2129790801"/>
                    </a:ext>
                  </a:extLst>
                </a:gridCol>
                <a:gridCol w="933651">
                  <a:extLst>
                    <a:ext uri="{9D8B030D-6E8A-4147-A177-3AD203B41FA5}">
                      <a16:colId xmlns:a16="http://schemas.microsoft.com/office/drawing/2014/main" val="4203590195"/>
                    </a:ext>
                  </a:extLst>
                </a:gridCol>
                <a:gridCol w="938169">
                  <a:extLst>
                    <a:ext uri="{9D8B030D-6E8A-4147-A177-3AD203B41FA5}">
                      <a16:colId xmlns:a16="http://schemas.microsoft.com/office/drawing/2014/main" val="1534504846"/>
                    </a:ext>
                  </a:extLst>
                </a:gridCol>
                <a:gridCol w="899788">
                  <a:extLst>
                    <a:ext uri="{9D8B030D-6E8A-4147-A177-3AD203B41FA5}">
                      <a16:colId xmlns:a16="http://schemas.microsoft.com/office/drawing/2014/main" val="2959567486"/>
                    </a:ext>
                  </a:extLst>
                </a:gridCol>
                <a:gridCol w="938861">
                  <a:extLst>
                    <a:ext uri="{9D8B030D-6E8A-4147-A177-3AD203B41FA5}">
                      <a16:colId xmlns:a16="http://schemas.microsoft.com/office/drawing/2014/main" val="115745457"/>
                    </a:ext>
                  </a:extLst>
                </a:gridCol>
                <a:gridCol w="795071">
                  <a:extLst>
                    <a:ext uri="{9D8B030D-6E8A-4147-A177-3AD203B41FA5}">
                      <a16:colId xmlns:a16="http://schemas.microsoft.com/office/drawing/2014/main" val="1510581496"/>
                    </a:ext>
                  </a:extLst>
                </a:gridCol>
                <a:gridCol w="913483">
                  <a:extLst>
                    <a:ext uri="{9D8B030D-6E8A-4147-A177-3AD203B41FA5}">
                      <a16:colId xmlns:a16="http://schemas.microsoft.com/office/drawing/2014/main" val="3588453911"/>
                    </a:ext>
                  </a:extLst>
                </a:gridCol>
              </a:tblGrid>
              <a:tr h="415061">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2024год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2027год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2028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68693">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2379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Субвенции на реализацию полномочий по организации проведения мероприятий по предупреждению и ликвидации болезней животных, их лечению, защите населения от болезней, общих для человека и животных</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1253867,56</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1428455,44</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1428455,44</a:t>
                      </a:r>
                    </a:p>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1428455,44</a:t>
                      </a:r>
                    </a:p>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effectLst/>
                          <a:latin typeface="Times New Roman" panose="02020603050405020304" pitchFamily="18" charset="0"/>
                          <a:cs typeface="Times New Roman" panose="02020603050405020304" pitchFamily="18" charset="0"/>
                        </a:rPr>
                        <a:t>1428455,44</a:t>
                      </a:r>
                    </a:p>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611625080"/>
                  </a:ext>
                </a:extLst>
              </a:tr>
              <a:tr h="549336">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обеспечению мер социальной поддержки педагогическим работникам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1455263,15</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3080000,00</a:t>
                      </a:r>
                    </a:p>
                  </a:txBody>
                  <a:tcPr marL="9525" marR="9525" marT="9525" marB="0"/>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tc>
                  <a:txBody>
                    <a:bodyPr/>
                    <a:lstStyle/>
                    <a:p>
                      <a:endParaRPr lang="ru-RU" sz="1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42743530"/>
                  </a:ext>
                </a:extLst>
              </a:tr>
              <a:tr h="272917">
                <a:tc>
                  <a:txBody>
                    <a:bodyPr/>
                    <a:lstStyle/>
                    <a:p>
                      <a:r>
                        <a:rPr lang="ru-RU" sz="1000" dirty="0">
                          <a:latin typeface="Times New Roman" panose="02020603050405020304" pitchFamily="18" charset="0"/>
                          <a:cs typeface="Times New Roman" panose="02020603050405020304" pitchFamily="18" charset="0"/>
                        </a:rPr>
                        <a:t>Обеспечение детей-сирот и детей, оставшихся без попечения родителей, жилыми помещениям</a:t>
                      </a:r>
                    </a:p>
                  </a:txBody>
                  <a:tcPr/>
                </a:tc>
                <a:tc>
                  <a:txBody>
                    <a:bodyPr/>
                    <a:lstStyle/>
                    <a:p>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0" i="0" dirty="0">
                          <a:latin typeface="Times New Roman" panose="02020603050405020304" pitchFamily="18" charset="0"/>
                          <a:cs typeface="Times New Roman" panose="02020603050405020304" pitchFamily="18" charset="0"/>
                        </a:rPr>
                        <a:t>1300389,58</a:t>
                      </a:r>
                    </a:p>
                  </a:txBody>
                  <a:tcPr/>
                </a:tc>
                <a:tc>
                  <a:txBody>
                    <a:bodyPr/>
                    <a:lstStyle/>
                    <a:p>
                      <a:endParaRPr lang="ru-RU" sz="1000" b="0" i="0" dirty="0">
                        <a:latin typeface="Times New Roman" panose="02020603050405020304" pitchFamily="18" charset="0"/>
                        <a:cs typeface="Times New Roman" panose="02020603050405020304" pitchFamily="18" charset="0"/>
                      </a:endParaRPr>
                    </a:p>
                  </a:txBody>
                  <a:tcPr/>
                </a:tc>
                <a:tc>
                  <a:txBody>
                    <a:bodyPr/>
                    <a:lstStyle/>
                    <a:p>
                      <a:r>
                        <a:rPr lang="ru-RU" sz="1000" b="0" i="0" dirty="0">
                          <a:latin typeface="Times New Roman" panose="02020603050405020304" pitchFamily="18" charset="0"/>
                          <a:cs typeface="Times New Roman" panose="02020603050405020304" pitchFamily="18" charset="0"/>
                        </a:rPr>
                        <a:t>17860289,29</a:t>
                      </a:r>
                    </a:p>
                  </a:txBody>
                  <a:tcPr/>
                </a:tc>
                <a:tc>
                  <a:txBody>
                    <a:bodyPr/>
                    <a:lstStyle/>
                    <a:p>
                      <a:endParaRPr lang="ru-RU" sz="1000" b="0" i="0" dirty="0">
                        <a:latin typeface="Times New Roman" panose="02020603050405020304" pitchFamily="18" charset="0"/>
                        <a:cs typeface="Times New Roman" panose="02020603050405020304" pitchFamily="18" charset="0"/>
                      </a:endParaRPr>
                    </a:p>
                  </a:txBody>
                  <a:tcPr/>
                </a:tc>
                <a:tc>
                  <a:txBody>
                    <a:bodyPr/>
                    <a:lstStyle/>
                    <a:p>
                      <a:r>
                        <a:rPr lang="ru-RU" sz="1000" b="0" i="0" dirty="0">
                          <a:latin typeface="Times New Roman" panose="02020603050405020304" pitchFamily="18" charset="0"/>
                          <a:cs typeface="Times New Roman" panose="02020603050405020304" pitchFamily="18" charset="0"/>
                        </a:rPr>
                        <a:t>62676,96</a:t>
                      </a:r>
                    </a:p>
                  </a:txBody>
                  <a:tcPr/>
                </a:tc>
                <a:tc>
                  <a:txBody>
                    <a:bodyPr/>
                    <a:lstStyle/>
                    <a:p>
                      <a:endParaRPr lang="ru-RU" sz="1000" b="0" i="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0" i="0" dirty="0">
                          <a:latin typeface="Times New Roman" panose="02020603050405020304" pitchFamily="18" charset="0"/>
                          <a:cs typeface="Times New Roman" panose="02020603050405020304" pitchFamily="18" charset="0"/>
                        </a:rPr>
                        <a:t>62676,96</a:t>
                      </a:r>
                    </a:p>
                    <a:p>
                      <a:endParaRPr lang="ru-RU" sz="1000" b="0" i="0" dirty="0">
                        <a:latin typeface="Times New Roman" panose="02020603050405020304" pitchFamily="18" charset="0"/>
                        <a:cs typeface="Times New Roman" panose="02020603050405020304" pitchFamily="18" charset="0"/>
                      </a:endParaRPr>
                    </a:p>
                  </a:txBody>
                  <a:tcPr/>
                </a:tc>
                <a:tc>
                  <a:txBody>
                    <a:bodyPr/>
                    <a:lstStyle/>
                    <a:p>
                      <a:endParaRPr lang="ru-RU" sz="1000" b="0" i="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0" i="0" dirty="0">
                          <a:latin typeface="Times New Roman" panose="02020603050405020304" pitchFamily="18" charset="0"/>
                          <a:cs typeface="Times New Roman" panose="02020603050405020304" pitchFamily="18" charset="0"/>
                        </a:rPr>
                        <a:t>62676,96</a:t>
                      </a:r>
                    </a:p>
                    <a:p>
                      <a:endParaRPr lang="ru-RU" sz="1000" b="0" i="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75309691"/>
                  </a:ext>
                </a:extLst>
              </a:tr>
              <a:tr h="402122">
                <a:tc>
                  <a:txBody>
                    <a:bodyPr/>
                    <a:lstStyle/>
                    <a:p>
                      <a:r>
                        <a:rPr lang="ru-RU" sz="1000" dirty="0">
                          <a:latin typeface="Times New Roman" panose="02020603050405020304" pitchFamily="18" charset="0"/>
                          <a:cs typeface="Times New Roman" panose="02020603050405020304" pitchFamily="18" charset="0"/>
                        </a:rPr>
                        <a:t>Реализация полномочия в сфере транспортного обслуживания по муниципальным маршрутам</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3387,08</a:t>
                      </a: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3387,08</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3489,72</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3489,72</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3489,72</a:t>
                      </a:r>
                    </a:p>
                  </a:txBody>
                  <a:tcPr marL="9525" marR="9525" marT="9525" marB="0"/>
                </a:tc>
                <a:extLst>
                  <a:ext uri="{0D108BD9-81ED-4DB2-BD59-A6C34878D82A}">
                    <a16:rowId xmlns:a16="http://schemas.microsoft.com/office/drawing/2014/main" val="2918601349"/>
                  </a:ext>
                </a:extLst>
              </a:tr>
              <a:tr h="553673">
                <a:tc>
                  <a:txBody>
                    <a:bodyPr/>
                    <a:lstStyle/>
                    <a:p>
                      <a:r>
                        <a:rPr lang="ru-RU" sz="1000" dirty="0">
                          <a:latin typeface="Times New Roman" panose="02020603050405020304" pitchFamily="18" charset="0"/>
                          <a:cs typeface="Times New Roman" panose="02020603050405020304" pitchFamily="18" charset="0"/>
                        </a:rPr>
                        <a:t>Субвенция на осуществление полномочий по организации и обеспечению бесплатным питанием детей - учащихся</a:t>
                      </a:r>
                    </a:p>
                  </a:txBody>
                  <a:tcPr/>
                </a:tc>
                <a:tc>
                  <a:txBody>
                    <a:bodyPr/>
                    <a:lstStyle/>
                    <a:p>
                      <a:r>
                        <a:rPr lang="ru-RU" sz="1000" dirty="0">
                          <a:latin typeface="Times New Roman" panose="02020603050405020304" pitchFamily="18" charset="0"/>
                          <a:cs typeface="Times New Roman" panose="02020603050405020304" pitchFamily="18" charset="0"/>
                        </a:rPr>
                        <a:t>6259930,07</a:t>
                      </a:r>
                    </a:p>
                  </a:txBody>
                  <a:tcPr/>
                </a:tc>
                <a:tc>
                  <a:txBody>
                    <a:bodyPr/>
                    <a:lstStyle/>
                    <a:p>
                      <a:r>
                        <a:rPr lang="ru-RU" sz="1000" dirty="0">
                          <a:latin typeface="Times New Roman" panose="02020603050405020304" pitchFamily="18" charset="0"/>
                          <a:cs typeface="Times New Roman" panose="02020603050405020304" pitchFamily="18" charset="0"/>
                        </a:rPr>
                        <a:t>5202088,65</a:t>
                      </a: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8471644,00</a:t>
                      </a: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5989848,00</a:t>
                      </a:r>
                    </a:p>
                  </a:txBody>
                  <a:tcPr marL="9525" marR="9525" marT="9525" marB="0"/>
                </a:tc>
                <a:tc>
                  <a:txBody>
                    <a:bodyPr/>
                    <a:lstStyle/>
                    <a:p>
                      <a:r>
                        <a:rPr lang="ru-RU" sz="1000" dirty="0">
                          <a:latin typeface="Times New Roman" panose="02020603050405020304" pitchFamily="18" charset="0"/>
                          <a:cs typeface="Times New Roman" panose="02020603050405020304" pitchFamily="18" charset="0"/>
                        </a:rPr>
                        <a:t>7157493,00</a:t>
                      </a:r>
                    </a:p>
                  </a:txBody>
                  <a:tcPr/>
                </a:tc>
                <a:tc>
                  <a:txBody>
                    <a:bodyPr/>
                    <a:lstStyle/>
                    <a:p>
                      <a:r>
                        <a:rPr lang="ru-RU" sz="1000" dirty="0">
                          <a:latin typeface="Times New Roman" panose="02020603050405020304" pitchFamily="18" charset="0"/>
                          <a:cs typeface="Times New Roman" panose="02020603050405020304" pitchFamily="18" charset="0"/>
                        </a:rPr>
                        <a:t>7765617,00</a:t>
                      </a:r>
                    </a:p>
                  </a:txBody>
                  <a:tcPr/>
                </a:tc>
                <a:tc>
                  <a:txBody>
                    <a:bodyPr/>
                    <a:lstStyle/>
                    <a:p>
                      <a:r>
                        <a:rPr lang="ru-RU" sz="1000" dirty="0">
                          <a:latin typeface="Times New Roman" panose="02020603050405020304" pitchFamily="18" charset="0"/>
                          <a:cs typeface="Times New Roman" panose="02020603050405020304" pitchFamily="18" charset="0"/>
                        </a:rPr>
                        <a:t>7154493,00</a:t>
                      </a:r>
                    </a:p>
                  </a:txBody>
                  <a:tcPr/>
                </a:tc>
                <a:tc>
                  <a:txBody>
                    <a:bodyPr/>
                    <a:lstStyle/>
                    <a:p>
                      <a:r>
                        <a:rPr lang="ru-RU" sz="1000" dirty="0">
                          <a:latin typeface="Times New Roman" panose="02020603050405020304" pitchFamily="18" charset="0"/>
                          <a:cs typeface="Times New Roman" panose="02020603050405020304" pitchFamily="18" charset="0"/>
                        </a:rPr>
                        <a:t>7765645,22</a:t>
                      </a:r>
                    </a:p>
                  </a:txBody>
                  <a:tcPr/>
                </a:tc>
                <a:tc>
                  <a:txBody>
                    <a:bodyPr/>
                    <a:lstStyle/>
                    <a:p>
                      <a:r>
                        <a:rPr lang="ru-RU" sz="1000" dirty="0">
                          <a:latin typeface="Times New Roman" panose="02020603050405020304" pitchFamily="18" charset="0"/>
                          <a:cs typeface="Times New Roman" panose="02020603050405020304" pitchFamily="18" charset="0"/>
                        </a:rPr>
                        <a:t>7154493,00</a:t>
                      </a:r>
                    </a:p>
                  </a:txBody>
                  <a:tcPr/>
                </a:tc>
                <a:tc>
                  <a:txBody>
                    <a:bodyPr/>
                    <a:lstStyle/>
                    <a:p>
                      <a:r>
                        <a:rPr lang="ru-RU" sz="1000" dirty="0">
                          <a:latin typeface="Times New Roman" panose="02020603050405020304" pitchFamily="18" charset="0"/>
                          <a:cs typeface="Times New Roman" panose="02020603050405020304" pitchFamily="18" charset="0"/>
                        </a:rPr>
                        <a:t>7992312,00</a:t>
                      </a:r>
                    </a:p>
                  </a:txBody>
                  <a:tcPr/>
                </a:tc>
                <a:extLst>
                  <a:ext uri="{0D108BD9-81ED-4DB2-BD59-A6C34878D82A}">
                    <a16:rowId xmlns:a16="http://schemas.microsoft.com/office/drawing/2014/main" val="3861254770"/>
                  </a:ext>
                </a:extLst>
              </a:tr>
              <a:tr h="295648">
                <a:tc>
                  <a:txBody>
                    <a:bodyPr/>
                    <a:lstStyle/>
                    <a:p>
                      <a:r>
                        <a:rPr lang="ru-RU" sz="1000" dirty="0">
                          <a:latin typeface="Times New Roman" panose="02020603050405020304" pitchFamily="18" charset="0"/>
                          <a:cs typeface="Times New Roman" panose="02020603050405020304" pitchFamily="18" charset="0"/>
                        </a:rPr>
                        <a:t>Субвенции на реализацию полномочий по социальной поддержке детей, оставшихся без попечения родителей, и лиц, принявших на воспитание детей</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17517923,19</a:t>
                      </a: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19809526,67</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21929382,91</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21217306,00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17953590,55</a:t>
                      </a:r>
                    </a:p>
                  </a:txBody>
                  <a:tcPr marL="9525" marR="9525" marT="9525" marB="0"/>
                </a:tc>
                <a:extLst>
                  <a:ext uri="{0D108BD9-81ED-4DB2-BD59-A6C34878D82A}">
                    <a16:rowId xmlns:a16="http://schemas.microsoft.com/office/drawing/2014/main" val="473198243"/>
                  </a:ext>
                </a:extLst>
              </a:tr>
              <a:tr h="295648">
                <a:tc>
                  <a:txBody>
                    <a:bodyPr/>
                    <a:lstStyle/>
                    <a:p>
                      <a:r>
                        <a:rPr lang="ru-RU" sz="1000" dirty="0">
                          <a:latin typeface="Times New Roman" panose="02020603050405020304" pitchFamily="18" charset="0"/>
                          <a:cs typeface="Times New Roman" panose="02020603050405020304" pitchFamily="18" charset="0"/>
                        </a:rPr>
                        <a:t>Субвенция на обеспечение реализации полномочий органов опеки и попечительства в отношении несовершеннолетних</a:t>
                      </a:r>
                    </a:p>
                  </a:txBody>
                  <a:tcPr/>
                </a:tc>
                <a:tc>
                  <a:txBody>
                    <a:bodyPr/>
                    <a:lstStyle/>
                    <a:p>
                      <a:endParaRPr lang="ru-RU" sz="1000" b="1" i="1" dirty="0">
                        <a:latin typeface="Times New Roman" panose="02020603050405020304" pitchFamily="18" charset="0"/>
                        <a:cs typeface="Times New Roman" panose="02020603050405020304" pitchFamily="18" charset="0"/>
                      </a:endParaRPr>
                    </a:p>
                  </a:txBody>
                  <a:tcPr/>
                </a:tc>
                <a:tc>
                  <a:txBody>
                    <a:bodyPr/>
                    <a:lstStyle/>
                    <a:p>
                      <a:r>
                        <a:rPr lang="ru-RU" sz="1000" b="0" i="0" dirty="0">
                          <a:latin typeface="Times New Roman" panose="02020603050405020304" pitchFamily="18" charset="0"/>
                          <a:cs typeface="Times New Roman" panose="02020603050405020304" pitchFamily="18" charset="0"/>
                        </a:rPr>
                        <a:t>2576762,04</a:t>
                      </a: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2628964,00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2793506,00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2898942,00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3008596,00</a:t>
                      </a:r>
                    </a:p>
                  </a:txBody>
                  <a:tcPr marL="9525" marR="9525" marT="9525" marB="0"/>
                </a:tc>
                <a:extLst>
                  <a:ext uri="{0D108BD9-81ED-4DB2-BD59-A6C34878D82A}">
                    <a16:rowId xmlns:a16="http://schemas.microsoft.com/office/drawing/2014/main" val="2707615295"/>
                  </a:ext>
                </a:extLst>
              </a:tr>
              <a:tr h="392249">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возмещению специализированным службам по вопросам похоронного дела</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11164,00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36170,00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40270,22</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42120,50</a:t>
                      </a:r>
                    </a:p>
                  </a:txBody>
                  <a:tcPr marL="9525" marR="9525" marT="9525" marB="0"/>
                </a:tc>
                <a:extLst>
                  <a:ext uri="{0D108BD9-81ED-4DB2-BD59-A6C34878D82A}">
                    <a16:rowId xmlns:a16="http://schemas.microsoft.com/office/drawing/2014/main" val="39507769"/>
                  </a:ext>
                </a:extLst>
              </a:tr>
            </a:tbl>
          </a:graphicData>
        </a:graphic>
      </p:graphicFrame>
    </p:spTree>
    <p:extLst>
      <p:ext uri="{BB962C8B-B14F-4D97-AF65-F5344CB8AC3E}">
        <p14:creationId xmlns:p14="http://schemas.microsoft.com/office/powerpoint/2010/main" val="13815081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9A91E19-9AA1-7DC4-AC67-6FC28482F2D5}"/>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B5A3079A-8383-5D9E-182C-3BBDED901658}"/>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Разбивка безвозмездных поступлений из федерального и краевого бюджета (руб.)</a:t>
            </a:r>
          </a:p>
        </p:txBody>
      </p:sp>
      <p:graphicFrame>
        <p:nvGraphicFramePr>
          <p:cNvPr id="4" name="Таблица 3">
            <a:extLst>
              <a:ext uri="{FF2B5EF4-FFF2-40B4-BE49-F238E27FC236}">
                <a16:creationId xmlns:a16="http://schemas.microsoft.com/office/drawing/2014/main" id="{569428F6-790B-E8C2-290A-F51950E6A77C}"/>
              </a:ext>
            </a:extLst>
          </p:cNvPr>
          <p:cNvGraphicFramePr>
            <a:graphicFrameLocks noGrp="1"/>
          </p:cNvGraphicFramePr>
          <p:nvPr>
            <p:extLst>
              <p:ext uri="{D42A27DB-BD31-4B8C-83A1-F6EECF244321}">
                <p14:modId xmlns:p14="http://schemas.microsoft.com/office/powerpoint/2010/main" val="3954383607"/>
              </p:ext>
            </p:extLst>
          </p:nvPr>
        </p:nvGraphicFramePr>
        <p:xfrm>
          <a:off x="160209" y="424261"/>
          <a:ext cx="11869604" cy="6170325"/>
        </p:xfrm>
        <a:graphic>
          <a:graphicData uri="http://schemas.openxmlformats.org/drawingml/2006/table">
            <a:tbl>
              <a:tblPr firstRow="1" bandRow="1">
                <a:tableStyleId>{22838BEF-8BB2-4498-84A7-C5851F593DF1}</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2024год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2027год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2028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компенсацию части платы, взимаемой с родителей (законных представителей) за присмотр и уход за детьми (дошкольные учреждения)</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1573382,00</a:t>
                      </a:r>
                    </a:p>
                  </a:txBody>
                  <a:tcPr/>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1563181,00</a:t>
                      </a:r>
                    </a:p>
                  </a:txBody>
                  <a:tcPr marL="9525" marR="9525" marT="9525" marB="0"/>
                </a:tc>
                <a:tc>
                  <a:txBody>
                    <a:bodyPr/>
                    <a:lstStyle/>
                    <a:p>
                      <a:pPr algn="l"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14889212,00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16376729,00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17029272,00</a:t>
                      </a:r>
                    </a:p>
                  </a:txBody>
                  <a:tcPr marL="9525" marR="9525" marT="9525" marB="0"/>
                </a:tc>
                <a:extLst>
                  <a:ext uri="{0D108BD9-81ED-4DB2-BD59-A6C34878D82A}">
                    <a16:rowId xmlns:a16="http://schemas.microsoft.com/office/drawing/2014/main" val="1692829069"/>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первичного воинского учета</a:t>
                      </a: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1197516,00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1284972,00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1530390,00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1585050,00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1585050,00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61162508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осуществление полномочий по составлению (изменению) списков кандидатов в присяжные заседатели</a:t>
                      </a:r>
                    </a:p>
                  </a:txBody>
                  <a:tcPr/>
                </a:tc>
                <a:tc>
                  <a:txBody>
                    <a:bodyPr/>
                    <a:lstStyle/>
                    <a:p>
                      <a:pPr algn="ctr"/>
                      <a:r>
                        <a:rPr lang="ru-RU" sz="1000" dirty="0">
                          <a:latin typeface="Times New Roman" panose="02020603050405020304" pitchFamily="18" charset="0"/>
                          <a:cs typeface="Times New Roman" panose="02020603050405020304" pitchFamily="18" charset="0"/>
                        </a:rPr>
                        <a:t>8503,00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9481,00</a:t>
                      </a:r>
                    </a:p>
                  </a:txBody>
                  <a:tcPr marL="9525" marR="9525" marT="9525" marB="0"/>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36170,00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40270,22</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42120,50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842743530"/>
                  </a:ext>
                </a:extLst>
              </a:tr>
              <a:tr h="370840">
                <a:tc>
                  <a:txBody>
                    <a:bodyPr/>
                    <a:lstStyle/>
                    <a:p>
                      <a:r>
                        <a:rPr lang="ru-RU" sz="1000" dirty="0">
                          <a:latin typeface="Times New Roman" panose="02020603050405020304" pitchFamily="18" charset="0"/>
                          <a:cs typeface="Times New Roman" panose="02020603050405020304" pitchFamily="18" charset="0"/>
                        </a:rPr>
                        <a:t>Субвенции на государственную регистрацию актов гражданского состояния</a:t>
                      </a:r>
                    </a:p>
                  </a:txBody>
                  <a:tcPr/>
                </a:tc>
                <a:tc>
                  <a:txBody>
                    <a:bodyPr/>
                    <a:lstStyle/>
                    <a:p>
                      <a:pPr algn="ctr"/>
                      <a:r>
                        <a:rPr lang="ru-RU" sz="1000" dirty="0">
                          <a:latin typeface="Times New Roman" panose="02020603050405020304" pitchFamily="18" charset="0"/>
                          <a:cs typeface="Times New Roman" panose="02020603050405020304" pitchFamily="18" charset="0"/>
                        </a:rPr>
                        <a:t>1085733,00</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1724212,00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1686761,00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1741060,00</a:t>
                      </a:r>
                    </a:p>
                  </a:txBody>
                  <a:tcPr marL="9525" marR="9525" marT="9525" marB="0"/>
                </a:tc>
                <a:tc>
                  <a:txBody>
                    <a:bodyPr/>
                    <a:lstStyle/>
                    <a:p>
                      <a:pPr algn="ctr" fontAlgn="t"/>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1797531,00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636129442"/>
                  </a:ext>
                </a:extLst>
              </a:tr>
              <a:tr h="252125">
                <a:tc>
                  <a:txBody>
                    <a:bodyPr/>
                    <a:lstStyle/>
                    <a:p>
                      <a:r>
                        <a:rPr lang="ru-RU" sz="1000" dirty="0">
                          <a:latin typeface="Times New Roman" panose="02020603050405020304" pitchFamily="18" charset="0"/>
                          <a:cs typeface="Times New Roman" panose="02020603050405020304" pitchFamily="18" charset="0"/>
                        </a:rPr>
                        <a:t>Единая субвенция</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2838247,00</a:t>
                      </a:r>
                    </a:p>
                  </a:txBody>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ctr"/>
                      <a:r>
                        <a:rPr lang="ru-RU" sz="1000" b="0" i="0" u="none" strike="noStrike" dirty="0">
                          <a:effectLst/>
                          <a:latin typeface="Times New Roman" panose="02020603050405020304" pitchFamily="18" charset="0"/>
                          <a:cs typeface="Times New Roman" panose="02020603050405020304" pitchFamily="18" charset="0"/>
                        </a:rPr>
                        <a:t>2895220,00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3083972,00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3207332,00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3335625,00</a:t>
                      </a:r>
                    </a:p>
                  </a:txBody>
                  <a:tcPr marL="9525" marR="9525" marT="9525" marB="0"/>
                </a:tc>
                <a:extLst>
                  <a:ext uri="{0D108BD9-81ED-4DB2-BD59-A6C34878D82A}">
                    <a16:rowId xmlns:a16="http://schemas.microsoft.com/office/drawing/2014/main" val="2918601349"/>
                  </a:ext>
                </a:extLst>
              </a:tr>
              <a:tr h="234891">
                <a:tc>
                  <a:txBody>
                    <a:bodyPr/>
                    <a:lstStyle/>
                    <a:p>
                      <a:r>
                        <a:rPr lang="ru-RU" sz="1000" dirty="0">
                          <a:latin typeface="Times New Roman" panose="02020603050405020304" pitchFamily="18" charset="0"/>
                          <a:cs typeface="Times New Roman" panose="02020603050405020304" pitchFamily="18" charset="0"/>
                        </a:rPr>
                        <a:t>Прочие субвенции</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569098,00</a:t>
                      </a:r>
                    </a:p>
                  </a:txBody>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278975,00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288966,00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300525,00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312546,00</a:t>
                      </a:r>
                    </a:p>
                  </a:txBody>
                  <a:tcPr marL="9525" marR="9525" marT="9525" marB="0"/>
                </a:tc>
                <a:extLst>
                  <a:ext uri="{0D108BD9-81ED-4DB2-BD59-A6C34878D82A}">
                    <a16:rowId xmlns:a16="http://schemas.microsoft.com/office/drawing/2014/main" val="3861254770"/>
                  </a:ext>
                </a:extLst>
              </a:tr>
              <a:tr h="234891">
                <a:tc>
                  <a:txBody>
                    <a:bodyPr/>
                    <a:lstStyle/>
                    <a:p>
                      <a:r>
                        <a:rPr lang="ru-RU" sz="1000" b="1" i="1" dirty="0">
                          <a:latin typeface="Times New Roman" panose="02020603050405020304" pitchFamily="18" charset="0"/>
                          <a:cs typeface="Times New Roman" panose="02020603050405020304" pitchFamily="18" charset="0"/>
                        </a:rPr>
                        <a:t>ИТОГО</a:t>
                      </a:r>
                    </a:p>
                  </a:txBody>
                  <a:tcPr/>
                </a:tc>
                <a:tc>
                  <a:txBody>
                    <a:bodyPr/>
                    <a:lstStyle/>
                    <a:p>
                      <a:r>
                        <a:rPr lang="ru-RU" sz="1000" b="1" dirty="0">
                          <a:latin typeface="Times New Roman" panose="02020603050405020304" pitchFamily="18" charset="0"/>
                          <a:cs typeface="Times New Roman" panose="02020603050405020304" pitchFamily="18" charset="0"/>
                        </a:rPr>
                        <a:t>8551682,07</a:t>
                      </a:r>
                    </a:p>
                  </a:txBody>
                  <a:tcPr/>
                </a:tc>
                <a:tc>
                  <a:txBody>
                    <a:bodyPr/>
                    <a:lstStyle/>
                    <a:p>
                      <a:r>
                        <a:rPr lang="ru-RU" sz="1000" b="1" dirty="0">
                          <a:latin typeface="Times New Roman" panose="02020603050405020304" pitchFamily="18" charset="0"/>
                          <a:cs typeface="Times New Roman" panose="02020603050405020304" pitchFamily="18" charset="0"/>
                        </a:rPr>
                        <a:t>276136577,99</a:t>
                      </a:r>
                    </a:p>
                  </a:txBody>
                  <a:tcPr/>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11490309,00</a:t>
                      </a:r>
                    </a:p>
                  </a:txBody>
                  <a:tcPr marL="9525" marR="9525" marT="9525" marB="0"/>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365459986,89</a:t>
                      </a:r>
                    </a:p>
                  </a:txBody>
                  <a:tcPr marL="9525" marR="9525" marT="9525" marB="0"/>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10410814</a:t>
                      </a:r>
                    </a:p>
                  </a:txBody>
                  <a:tcPr marL="9525" marR="9525" marT="9525" marB="0"/>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14819617,04</a:t>
                      </a:r>
                    </a:p>
                  </a:txBody>
                  <a:tcPr marL="9525" marR="9525" marT="9525" marB="0"/>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10520873,22</a:t>
                      </a:r>
                    </a:p>
                  </a:txBody>
                  <a:tcPr marL="9525" marR="9525" marT="9525" marB="0"/>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14695523,31</a:t>
                      </a:r>
                    </a:p>
                  </a:txBody>
                  <a:tcPr marL="9525" marR="9525" marT="9525" marB="0"/>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10579194,50</a:t>
                      </a:r>
                    </a:p>
                  </a:txBody>
                  <a:tcPr marL="9525" marR="9525" marT="9525" marB="0"/>
                </a:tc>
                <a:tc>
                  <a:txBody>
                    <a:bodyPr/>
                    <a:lstStyle/>
                    <a:p>
                      <a:pPr algn="ctr" fontAlgn="b"/>
                      <a:r>
                        <a:rPr lang="ru-RU" sz="1000" b="1" i="0" u="none" strike="noStrike" dirty="0">
                          <a:effectLst/>
                          <a:latin typeface="Times New Roman" panose="02020603050405020304" pitchFamily="18" charset="0"/>
                          <a:cs typeface="Times New Roman" panose="02020603050405020304" pitchFamily="18" charset="0"/>
                        </a:rPr>
                        <a:t>14651236,54</a:t>
                      </a:r>
                    </a:p>
                  </a:txBody>
                  <a:tcPr marL="9525" marR="9525" marT="9525" marB="0"/>
                </a:tc>
                <a:extLst>
                  <a:ext uri="{0D108BD9-81ED-4DB2-BD59-A6C34878D82A}">
                    <a16:rowId xmlns:a16="http://schemas.microsoft.com/office/drawing/2014/main" val="1214718975"/>
                  </a:ext>
                </a:extLst>
              </a:tr>
              <a:tr h="234891">
                <a:tc>
                  <a:txBody>
                    <a:bodyPr/>
                    <a:lstStyle/>
                    <a:p>
                      <a:r>
                        <a:rPr lang="ru-RU" sz="1000" dirty="0">
                          <a:latin typeface="Times New Roman" panose="02020603050405020304" pitchFamily="18" charset="0"/>
                          <a:cs typeface="Times New Roman" panose="02020603050405020304" pitchFamily="18" charset="0"/>
                        </a:rPr>
                        <a:t>Межбюджетные трансферты на ежемесячное денежное вознаграждение за классное руководство педагогическим работникам</a:t>
                      </a:r>
                    </a:p>
                  </a:txBody>
                  <a:tcPr/>
                </a:tc>
                <a:tc>
                  <a:txBody>
                    <a:bodyPr/>
                    <a:lstStyle/>
                    <a:p>
                      <a:r>
                        <a:rPr lang="ru-RU" sz="1000" b="0" dirty="0">
                          <a:latin typeface="Times New Roman" panose="02020603050405020304" pitchFamily="18" charset="0"/>
                          <a:cs typeface="Times New Roman" panose="02020603050405020304" pitchFamily="18" charset="0"/>
                        </a:rPr>
                        <a:t>18888047,60</a:t>
                      </a:r>
                    </a:p>
                  </a:txBody>
                  <a:tcPr/>
                </a:tc>
                <a:tc>
                  <a:txBody>
                    <a:bodyPr/>
                    <a:lstStyle/>
                    <a:p>
                      <a:endParaRPr lang="ru-RU" sz="1000" b="0" dirty="0">
                        <a:latin typeface="Times New Roman" panose="02020603050405020304" pitchFamily="18" charset="0"/>
                        <a:cs typeface="Times New Roman" panose="02020603050405020304" pitchFamily="18" charset="0"/>
                      </a:endParaRPr>
                    </a:p>
                  </a:txBody>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21806460,00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23166000,00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23166000,00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23166000,00</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3149988043"/>
                  </a:ext>
                </a:extLst>
              </a:tr>
              <a:tr h="234891">
                <a:tc>
                  <a:txBody>
                    <a:bodyPr/>
                    <a:lstStyle/>
                    <a:p>
                      <a:r>
                        <a:rPr lang="ru-RU" sz="1000" dirty="0">
                          <a:latin typeface="Times New Roman" panose="02020603050405020304" pitchFamily="18" charset="0"/>
                          <a:cs typeface="Times New Roman" panose="02020603050405020304" pitchFamily="18" charset="0"/>
                        </a:rPr>
                        <a:t>Межбюджетные трансферты на проведение мероприятий и ежемесячное денежное вознаграждение по обеспечению деятельности советников директора по воспитанию и взаимодействию с детскими общественными объединениями</a:t>
                      </a:r>
                    </a:p>
                  </a:txBody>
                  <a:tcPr/>
                </a:tc>
                <a:tc>
                  <a:txBody>
                    <a:bodyPr/>
                    <a:lstStyle/>
                    <a:p>
                      <a:r>
                        <a:rPr lang="ru-RU" sz="1000" b="0" dirty="0">
                          <a:latin typeface="Times New Roman" panose="02020603050405020304" pitchFamily="18" charset="0"/>
                          <a:cs typeface="Times New Roman" panose="02020603050405020304" pitchFamily="18" charset="0"/>
                        </a:rPr>
                        <a:t>1433328,87</a:t>
                      </a:r>
                    </a:p>
                  </a:txBody>
                  <a:tcPr/>
                </a:tc>
                <a:tc>
                  <a:txBody>
                    <a:bodyPr/>
                    <a:lstStyle/>
                    <a:p>
                      <a:r>
                        <a:rPr lang="ru-RU" sz="1000" b="0" dirty="0">
                          <a:latin typeface="Times New Roman" panose="02020603050405020304" pitchFamily="18" charset="0"/>
                          <a:cs typeface="Times New Roman" panose="02020603050405020304" pitchFamily="18" charset="0"/>
                        </a:rPr>
                        <a:t>24861,67</a:t>
                      </a:r>
                    </a:p>
                  </a:txBody>
                  <a:tcPr/>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1980606,34</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26071,97</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1980606,34</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45851,66</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1980606,34</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69790,19</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1980606,34</a:t>
                      </a: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83824,70</a:t>
                      </a:r>
                    </a:p>
                  </a:txBody>
                  <a:tcPr marL="9525" marR="9525" marT="9525" marB="0"/>
                </a:tc>
                <a:extLst>
                  <a:ext uri="{0D108BD9-81ED-4DB2-BD59-A6C34878D82A}">
                    <a16:rowId xmlns:a16="http://schemas.microsoft.com/office/drawing/2014/main" val="3683474490"/>
                  </a:ext>
                </a:extLst>
              </a:tr>
            </a:tbl>
          </a:graphicData>
        </a:graphic>
      </p:graphicFrame>
    </p:spTree>
    <p:extLst>
      <p:ext uri="{BB962C8B-B14F-4D97-AF65-F5344CB8AC3E}">
        <p14:creationId xmlns:p14="http://schemas.microsoft.com/office/powerpoint/2010/main" val="32400048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3D6A66C-9229-1939-C3E0-C4037DF556C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537B8D7-184C-C218-3AD7-CAAECEF0C532}"/>
              </a:ext>
            </a:extLst>
          </p:cNvPr>
          <p:cNvSpPr txBox="1"/>
          <p:nvPr/>
        </p:nvSpPr>
        <p:spPr>
          <a:xfrm>
            <a:off x="213066" y="73631"/>
            <a:ext cx="11534861" cy="2769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Разбивка безвозмездных поступлений из федерального и краевого бюджета (руб.)</a:t>
            </a:r>
          </a:p>
        </p:txBody>
      </p:sp>
      <p:graphicFrame>
        <p:nvGraphicFramePr>
          <p:cNvPr id="4" name="Таблица 3">
            <a:extLst>
              <a:ext uri="{FF2B5EF4-FFF2-40B4-BE49-F238E27FC236}">
                <a16:creationId xmlns:a16="http://schemas.microsoft.com/office/drawing/2014/main" id="{7086F110-1048-BD7E-DF79-8C5F56CEE766}"/>
              </a:ext>
            </a:extLst>
          </p:cNvPr>
          <p:cNvGraphicFramePr>
            <a:graphicFrameLocks noGrp="1"/>
          </p:cNvGraphicFramePr>
          <p:nvPr>
            <p:extLst>
              <p:ext uri="{D42A27DB-BD31-4B8C-83A1-F6EECF244321}">
                <p14:modId xmlns:p14="http://schemas.microsoft.com/office/powerpoint/2010/main" val="2614969870"/>
              </p:ext>
            </p:extLst>
          </p:nvPr>
        </p:nvGraphicFramePr>
        <p:xfrm>
          <a:off x="160209" y="424261"/>
          <a:ext cx="11869604" cy="1602537"/>
        </p:xfrm>
        <a:graphic>
          <a:graphicData uri="http://schemas.openxmlformats.org/drawingml/2006/table">
            <a:tbl>
              <a:tblPr firstRow="1" bandRow="1">
                <a:tableStyleId>{22838BEF-8BB2-4498-84A7-C5851F593DF1}</a:tableStyleId>
              </a:tblPr>
              <a:tblGrid>
                <a:gridCol w="2212090">
                  <a:extLst>
                    <a:ext uri="{9D8B030D-6E8A-4147-A177-3AD203B41FA5}">
                      <a16:colId xmlns:a16="http://schemas.microsoft.com/office/drawing/2014/main" val="3804694529"/>
                    </a:ext>
                  </a:extLst>
                </a:gridCol>
                <a:gridCol w="1077810">
                  <a:extLst>
                    <a:ext uri="{9D8B030D-6E8A-4147-A177-3AD203B41FA5}">
                      <a16:colId xmlns:a16="http://schemas.microsoft.com/office/drawing/2014/main" val="231181160"/>
                    </a:ext>
                  </a:extLst>
                </a:gridCol>
                <a:gridCol w="1043594">
                  <a:extLst>
                    <a:ext uri="{9D8B030D-6E8A-4147-A177-3AD203B41FA5}">
                      <a16:colId xmlns:a16="http://schemas.microsoft.com/office/drawing/2014/main" val="3476099793"/>
                    </a:ext>
                  </a:extLst>
                </a:gridCol>
                <a:gridCol w="778418">
                  <a:extLst>
                    <a:ext uri="{9D8B030D-6E8A-4147-A177-3AD203B41FA5}">
                      <a16:colId xmlns:a16="http://schemas.microsoft.com/office/drawing/2014/main" val="3736233220"/>
                    </a:ext>
                  </a:extLst>
                </a:gridCol>
                <a:gridCol w="1009377">
                  <a:extLst>
                    <a:ext uri="{9D8B030D-6E8A-4147-A177-3AD203B41FA5}">
                      <a16:colId xmlns:a16="http://schemas.microsoft.com/office/drawing/2014/main" val="2129790801"/>
                    </a:ext>
                  </a:extLst>
                </a:gridCol>
                <a:gridCol w="975161">
                  <a:extLst>
                    <a:ext uri="{9D8B030D-6E8A-4147-A177-3AD203B41FA5}">
                      <a16:colId xmlns:a16="http://schemas.microsoft.com/office/drawing/2014/main" val="4203590195"/>
                    </a:ext>
                  </a:extLst>
                </a:gridCol>
                <a:gridCol w="1026486">
                  <a:extLst>
                    <a:ext uri="{9D8B030D-6E8A-4147-A177-3AD203B41FA5}">
                      <a16:colId xmlns:a16="http://schemas.microsoft.com/office/drawing/2014/main" val="1534504846"/>
                    </a:ext>
                  </a:extLst>
                </a:gridCol>
                <a:gridCol w="1069256">
                  <a:extLst>
                    <a:ext uri="{9D8B030D-6E8A-4147-A177-3AD203B41FA5}">
                      <a16:colId xmlns:a16="http://schemas.microsoft.com/office/drawing/2014/main" val="2959567486"/>
                    </a:ext>
                  </a:extLst>
                </a:gridCol>
                <a:gridCol w="949499">
                  <a:extLst>
                    <a:ext uri="{9D8B030D-6E8A-4147-A177-3AD203B41FA5}">
                      <a16:colId xmlns:a16="http://schemas.microsoft.com/office/drawing/2014/main" val="115745457"/>
                    </a:ext>
                  </a:extLst>
                </a:gridCol>
                <a:gridCol w="804080">
                  <a:extLst>
                    <a:ext uri="{9D8B030D-6E8A-4147-A177-3AD203B41FA5}">
                      <a16:colId xmlns:a16="http://schemas.microsoft.com/office/drawing/2014/main" val="1510581496"/>
                    </a:ext>
                  </a:extLst>
                </a:gridCol>
                <a:gridCol w="923833">
                  <a:extLst>
                    <a:ext uri="{9D8B030D-6E8A-4147-A177-3AD203B41FA5}">
                      <a16:colId xmlns:a16="http://schemas.microsoft.com/office/drawing/2014/main" val="3588453911"/>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Наименование</a:t>
                      </a:r>
                    </a:p>
                  </a:txBody>
                  <a:tcPr/>
                </a:tc>
                <a:tc gridSpan="2">
                  <a:txBody>
                    <a:bodyPr/>
                    <a:lstStyle/>
                    <a:p>
                      <a:r>
                        <a:rPr lang="ru-RU" sz="1000" dirty="0">
                          <a:latin typeface="Times New Roman" panose="02020603050405020304" pitchFamily="18" charset="0"/>
                          <a:cs typeface="Times New Roman" panose="02020603050405020304" pitchFamily="18" charset="0"/>
                        </a:rPr>
                        <a:t>2024год (отчет)</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2025год (оценка)</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2026год (прогноз)</a:t>
                      </a:r>
                    </a:p>
                  </a:txBody>
                  <a:tcPr/>
                </a:tc>
                <a:tc hMerge="1">
                  <a:txBody>
                    <a:bodyPr/>
                    <a:lstStyle/>
                    <a:p>
                      <a:endParaRPr lang="ru-RU" dirty="0"/>
                    </a:p>
                  </a:txBody>
                  <a:tcPr/>
                </a:tc>
                <a:tc gridSpan="2">
                  <a:txBody>
                    <a:bodyPr/>
                    <a:lstStyle/>
                    <a:p>
                      <a:r>
                        <a:rPr lang="ru-RU" sz="1000" dirty="0">
                          <a:latin typeface="Times New Roman" panose="02020603050405020304" pitchFamily="18" charset="0"/>
                          <a:cs typeface="Times New Roman" panose="02020603050405020304" pitchFamily="18" charset="0"/>
                        </a:rPr>
                        <a:t>2027год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tc gridSpan="2">
                  <a:txBody>
                    <a:bodyPr/>
                    <a:lstStyle/>
                    <a:p>
                      <a:r>
                        <a:rPr lang="ru-RU" sz="1000" dirty="0">
                          <a:latin typeface="Times New Roman" panose="02020603050405020304" pitchFamily="18" charset="0"/>
                          <a:cs typeface="Times New Roman" panose="02020603050405020304" pitchFamily="18" charset="0"/>
                        </a:rPr>
                        <a:t>2028 год (прогноз)</a:t>
                      </a:r>
                    </a:p>
                  </a:txBody>
                  <a:tcPr/>
                </a:tc>
                <a:tc hMerge="1">
                  <a:txBody>
                    <a:bodyPr/>
                    <a:lstStyle/>
                    <a:p>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44563856"/>
                  </a:ext>
                </a:extLst>
              </a:tr>
              <a:tr h="370840">
                <a:tc vMerge="1">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tc>
                  <a:txBody>
                    <a:bodyPr/>
                    <a:lstStyle/>
                    <a:p>
                      <a:r>
                        <a:rPr lang="ru-RU" sz="1000" dirty="0">
                          <a:latin typeface="Times New Roman" panose="02020603050405020304" pitchFamily="18" charset="0"/>
                          <a:cs typeface="Times New Roman" panose="02020603050405020304" pitchFamily="18" charset="0"/>
                        </a:rPr>
                        <a:t>федеральный</a:t>
                      </a:r>
                    </a:p>
                  </a:txBody>
                  <a:tcPr/>
                </a:tc>
                <a:tc>
                  <a:txBody>
                    <a:bodyPr/>
                    <a:lstStyle/>
                    <a:p>
                      <a:r>
                        <a:rPr lang="ru-RU" sz="1000" dirty="0">
                          <a:latin typeface="Times New Roman" panose="02020603050405020304" pitchFamily="18" charset="0"/>
                          <a:cs typeface="Times New Roman" panose="02020603050405020304" pitchFamily="18" charset="0"/>
                        </a:rPr>
                        <a:t>краевой</a:t>
                      </a:r>
                    </a:p>
                  </a:txBody>
                  <a:tcPr/>
                </a:tc>
                <a:extLst>
                  <a:ext uri="{0D108BD9-81ED-4DB2-BD59-A6C34878D82A}">
                    <a16:rowId xmlns:a16="http://schemas.microsoft.com/office/drawing/2014/main" val="1099890073"/>
                  </a:ext>
                </a:extLst>
              </a:tr>
              <a:tr h="252788">
                <a:tc>
                  <a:txBody>
                    <a:bodyPr/>
                    <a:lstStyle/>
                    <a:p>
                      <a:r>
                        <a:rPr lang="ru-RU" sz="1000" dirty="0">
                          <a:latin typeface="Times New Roman" panose="02020603050405020304" pitchFamily="18" charset="0"/>
                          <a:cs typeface="Times New Roman" panose="02020603050405020304" pitchFamily="18" charset="0"/>
                        </a:rPr>
                        <a:t>Прочие межбюджетные трансферты</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7224971,76</a:t>
                      </a:r>
                    </a:p>
                  </a:txBody>
                  <a:tcPr/>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effectLst/>
                          <a:latin typeface="Times New Roman" panose="02020603050405020304" pitchFamily="18" charset="0"/>
                          <a:cs typeface="Times New Roman" panose="02020603050405020304" pitchFamily="18" charset="0"/>
                        </a:rPr>
                        <a:t>6324500,64</a:t>
                      </a: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r>
                        <a:rPr lang="ru-RU" sz="1000" b="0" i="0" u="none" strike="noStrike" dirty="0">
                          <a:effectLst/>
                          <a:latin typeface="Times New Roman" panose="02020603050405020304" pitchFamily="18" charset="0"/>
                          <a:cs typeface="Times New Roman" panose="02020603050405020304" pitchFamily="18" charset="0"/>
                        </a:rPr>
                        <a:t>600000,00</a:t>
                      </a:r>
                    </a:p>
                  </a:txBody>
                  <a:tcPr marL="9525" marR="9525" marT="9525" marB="0"/>
                </a:tc>
                <a:tc>
                  <a:txBody>
                    <a:bodyPr/>
                    <a:lstStyle/>
                    <a:p>
                      <a:pPr algn="ctr" fontAlgn="b"/>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endParaRPr lang="ru-RU" sz="1000" b="0" i="0" u="none" strike="noStrike">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b"/>
                      <a:endParaRPr lang="ru-RU" sz="1000" b="0" i="0" u="none" strike="noStrike" dirty="0">
                        <a:effectLst/>
                        <a:latin typeface="Times New Roman" panose="02020603050405020304" pitchFamily="18" charset="0"/>
                        <a:cs typeface="Times New Roman" panose="02020603050405020304" pitchFamily="18" charset="0"/>
                      </a:endParaRPr>
                    </a:p>
                  </a:txBody>
                  <a:tcPr marL="9525" marR="9525" marT="9525" marB="0"/>
                </a:tc>
                <a:extLst>
                  <a:ext uri="{0D108BD9-81ED-4DB2-BD59-A6C34878D82A}">
                    <a16:rowId xmlns:a16="http://schemas.microsoft.com/office/drawing/2014/main" val="2448302336"/>
                  </a:ext>
                </a:extLst>
              </a:tr>
              <a:tr h="243736">
                <a:tc>
                  <a:txBody>
                    <a:bodyPr/>
                    <a:lstStyle/>
                    <a:p>
                      <a:r>
                        <a:rPr lang="ru-RU" sz="1000" b="1" i="1" dirty="0">
                          <a:latin typeface="Times New Roman" panose="02020603050405020304" pitchFamily="18" charset="0"/>
                          <a:cs typeface="Times New Roman" panose="02020603050405020304" pitchFamily="18" charset="0"/>
                        </a:rPr>
                        <a:t>ИТОГО</a:t>
                      </a:r>
                    </a:p>
                  </a:txBody>
                  <a:tcPr/>
                </a:tc>
                <a:tc>
                  <a:txBody>
                    <a:bodyPr/>
                    <a:lstStyle/>
                    <a:p>
                      <a:pPr algn="ctr"/>
                      <a:r>
                        <a:rPr lang="ru-RU" sz="1000" b="1" dirty="0">
                          <a:latin typeface="Times New Roman" panose="02020603050405020304" pitchFamily="18" charset="0"/>
                          <a:cs typeface="Times New Roman" panose="02020603050405020304" pitchFamily="18" charset="0"/>
                        </a:rPr>
                        <a:t>20321376,47</a:t>
                      </a:r>
                    </a:p>
                  </a:txBody>
                  <a:tcPr/>
                </a:tc>
                <a:tc>
                  <a:txBody>
                    <a:bodyPr/>
                    <a:lstStyle/>
                    <a:p>
                      <a:pPr algn="ctr"/>
                      <a:r>
                        <a:rPr lang="ru-RU" sz="1000" b="1" dirty="0">
                          <a:latin typeface="Times New Roman" panose="02020603050405020304" pitchFamily="18" charset="0"/>
                          <a:cs typeface="Times New Roman" panose="02020603050405020304" pitchFamily="18" charset="0"/>
                        </a:rPr>
                        <a:t>7249833,43</a:t>
                      </a:r>
                    </a:p>
                  </a:txBody>
                  <a:tcP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23787066,34</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6350572,61</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25146606,34</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645851,66</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25146606,34</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69790,19</a:t>
                      </a:r>
                    </a:p>
                  </a:txBody>
                  <a:tcPr marL="9525" marR="9525" marT="9525"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effectLst/>
                          <a:latin typeface="Times New Roman" panose="02020603050405020304" pitchFamily="18" charset="0"/>
                          <a:cs typeface="Times New Roman" panose="02020603050405020304" pitchFamily="18" charset="0"/>
                        </a:rPr>
                        <a:t>25146606,34</a:t>
                      </a:r>
                    </a:p>
                    <a:p>
                      <a:pPr algn="ctr" fontAlgn="t"/>
                      <a:endParaRPr lang="ru-RU" sz="1000" b="1" i="0" u="none" strike="noStrike" dirty="0">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83824,70</a:t>
                      </a:r>
                    </a:p>
                  </a:txBody>
                  <a:tcPr marL="9525" marR="9525" marT="9525" marB="0"/>
                </a:tc>
                <a:extLst>
                  <a:ext uri="{0D108BD9-81ED-4DB2-BD59-A6C34878D82A}">
                    <a16:rowId xmlns:a16="http://schemas.microsoft.com/office/drawing/2014/main" val="2819455238"/>
                  </a:ext>
                </a:extLst>
              </a:tr>
              <a:tr h="268344">
                <a:tc>
                  <a:txBody>
                    <a:bodyPr/>
                    <a:lstStyle/>
                    <a:p>
                      <a:r>
                        <a:rPr lang="ru-RU" sz="1000" b="1" i="1"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b="1" dirty="0">
                          <a:latin typeface="Times New Roman" panose="02020603050405020304" pitchFamily="18" charset="0"/>
                          <a:cs typeface="Times New Roman" panose="02020603050405020304" pitchFamily="18" charset="0"/>
                        </a:rPr>
                        <a:t>32407628,07</a:t>
                      </a:r>
                    </a:p>
                  </a:txBody>
                  <a:tcPr/>
                </a:tc>
                <a:tc>
                  <a:txBody>
                    <a:bodyPr/>
                    <a:lstStyle/>
                    <a:p>
                      <a:pPr algn="ctr"/>
                      <a:r>
                        <a:rPr lang="ru-RU" sz="1000" b="1" dirty="0">
                          <a:latin typeface="Times New Roman" panose="02020603050405020304" pitchFamily="18" charset="0"/>
                          <a:cs typeface="Times New Roman" panose="02020603050405020304" pitchFamily="18" charset="0"/>
                        </a:rPr>
                        <a:t>598389966,47</a:t>
                      </a:r>
                    </a:p>
                  </a:txBody>
                  <a:tcPr/>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56721095,82</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518069478,93</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38875420,34</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662314585,48</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36985479,56</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580439847,63</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37043854,84</a:t>
                      </a:r>
                    </a:p>
                  </a:txBody>
                  <a:tcPr marL="9525" marR="9525" marT="9525" marB="0"/>
                </a:tc>
                <a:tc>
                  <a:txBody>
                    <a:bodyPr/>
                    <a:lstStyle/>
                    <a:p>
                      <a:pPr algn="ctr" fontAlgn="t"/>
                      <a:r>
                        <a:rPr lang="ru-RU" sz="1000" b="1" i="0" u="none" strike="noStrike" dirty="0">
                          <a:effectLst/>
                          <a:latin typeface="Times New Roman" panose="02020603050405020304" pitchFamily="18" charset="0"/>
                          <a:cs typeface="Times New Roman" panose="02020603050405020304" pitchFamily="18" charset="0"/>
                        </a:rPr>
                        <a:t>579358296,88</a:t>
                      </a:r>
                    </a:p>
                  </a:txBody>
                  <a:tcPr marL="9525" marR="9525" marT="9525" marB="0"/>
                </a:tc>
                <a:extLst>
                  <a:ext uri="{0D108BD9-81ED-4DB2-BD59-A6C34878D82A}">
                    <a16:rowId xmlns:a16="http://schemas.microsoft.com/office/drawing/2014/main" val="949045474"/>
                  </a:ext>
                </a:extLst>
              </a:tr>
            </a:tbl>
          </a:graphicData>
        </a:graphic>
      </p:graphicFrame>
    </p:spTree>
    <p:extLst>
      <p:ext uri="{BB962C8B-B14F-4D97-AF65-F5344CB8AC3E}">
        <p14:creationId xmlns:p14="http://schemas.microsoft.com/office/powerpoint/2010/main" val="399369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99C7EA2-C64E-6CF5-5C06-9D6B2DE2F99B}"/>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F4EE6C3-F6D3-7FA0-1DDB-06700F403654}"/>
              </a:ext>
            </a:extLst>
          </p:cNvPr>
          <p:cNvSpPr txBox="1"/>
          <p:nvPr/>
        </p:nvSpPr>
        <p:spPr>
          <a:xfrm>
            <a:off x="348163" y="15926"/>
            <a:ext cx="11534861" cy="369332"/>
          </a:xfrm>
          <a:prstGeom prst="rect">
            <a:avLst/>
          </a:prstGeom>
          <a:noFill/>
        </p:spPr>
        <p:txBody>
          <a:bodyPr wrap="square">
            <a:spAutoFit/>
          </a:bodyPr>
          <a:lstStyle/>
          <a:p>
            <a:pPr lvl="0" algn="ctr">
              <a:defRPr/>
            </a:pPr>
            <a:r>
              <a:rPr kumimoji="0" lang="ru-RU" sz="1200" b="1" i="0" u="none" strike="noStrike" kern="1200" cap="none" spc="0" normalizeH="0" baseline="0" noProof="0" dirty="0">
                <a:ln>
                  <a:noFill/>
                </a:ln>
                <a:solidFill>
                  <a:srgbClr val="9900FF"/>
                </a:solidFill>
                <a:effectLst/>
                <a:uLnTx/>
                <a:uFillTx/>
                <a:latin typeface="Times New Roman" panose="02020603050405020304" pitchFamily="18" charset="0"/>
                <a:ea typeface="+mn-ea"/>
                <a:cs typeface="Times New Roman" panose="02020603050405020304" pitchFamily="18" charset="0"/>
              </a:rPr>
              <a:t>Безвозмездные поступления -</a:t>
            </a:r>
            <a:r>
              <a:rPr lang="ru-RU" dirty="0"/>
              <a:t> </a:t>
            </a:r>
            <a:r>
              <a:rPr lang="ru-RU" sz="1100" dirty="0">
                <a:latin typeface="Times New Roman" panose="02020603050405020304" pitchFamily="18" charset="0"/>
                <a:cs typeface="Times New Roman" panose="02020603050405020304" pitchFamily="18" charset="0"/>
              </a:rPr>
              <a:t>это межбюджетные трансферты (средства, предоставляемые одним бюджетом бюджетной системы Российской Федерации другому).</a:t>
            </a:r>
            <a:r>
              <a:rPr kumimoji="0" lang="ru-RU" sz="1100" b="1" i="0" u="none" strike="noStrike" kern="1200" cap="none" spc="0" normalizeH="0" baseline="0" noProof="0" dirty="0">
                <a:ln>
                  <a:noFill/>
                </a:ln>
                <a:solidFill>
                  <a:srgbClr val="9900FF"/>
                </a:solidFill>
                <a:effectLst/>
                <a:uLnTx/>
                <a:uFillTx/>
                <a:latin typeface="Times New Roman" panose="02020603050405020304" pitchFamily="18" charset="0"/>
                <a:cs typeface="Times New Roman" panose="02020603050405020304" pitchFamily="18" charset="0"/>
              </a:rPr>
              <a:t> </a:t>
            </a:r>
          </a:p>
        </p:txBody>
      </p:sp>
      <p:graphicFrame>
        <p:nvGraphicFramePr>
          <p:cNvPr id="5" name="Схема 4">
            <a:extLst>
              <a:ext uri="{FF2B5EF4-FFF2-40B4-BE49-F238E27FC236}">
                <a16:creationId xmlns:a16="http://schemas.microsoft.com/office/drawing/2014/main" id="{7C5EE437-3384-4FA6-928D-6890558A5715}"/>
              </a:ext>
            </a:extLst>
          </p:cNvPr>
          <p:cNvGraphicFramePr/>
          <p:nvPr>
            <p:extLst>
              <p:ext uri="{D42A27DB-BD31-4B8C-83A1-F6EECF244321}">
                <p14:modId xmlns:p14="http://schemas.microsoft.com/office/powerpoint/2010/main" val="1530803548"/>
              </p:ext>
            </p:extLst>
          </p:nvPr>
        </p:nvGraphicFramePr>
        <p:xfrm>
          <a:off x="415275" y="659502"/>
          <a:ext cx="6237195" cy="2450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8BA48C98-8E01-3FD0-7E2D-F74B83171331}"/>
              </a:ext>
            </a:extLst>
          </p:cNvPr>
          <p:cNvSpPr txBox="1"/>
          <p:nvPr/>
        </p:nvSpPr>
        <p:spPr>
          <a:xfrm>
            <a:off x="493284" y="351725"/>
            <a:ext cx="10940909" cy="307777"/>
          </a:xfrm>
          <a:prstGeom prst="rect">
            <a:avLst/>
          </a:prstGeom>
          <a:noFill/>
        </p:spPr>
        <p:txBody>
          <a:bodyPr wrap="square" rtlCol="0">
            <a:spAutoFit/>
          </a:bodyPr>
          <a:lstStyle/>
          <a:p>
            <a:pPr algn="ctr"/>
            <a:r>
              <a:rPr lang="ru-RU" sz="1200" b="1" dirty="0">
                <a:solidFill>
                  <a:schemeClr val="accent2">
                    <a:lumMod val="50000"/>
                  </a:schemeClr>
                </a:solidFill>
                <a:latin typeface="Times New Roman" panose="02020603050405020304" pitchFamily="18" charset="0"/>
                <a:cs typeface="Times New Roman" panose="02020603050405020304" pitchFamily="18" charset="0"/>
              </a:rPr>
              <a:t>ДОТАЦИИ</a:t>
            </a:r>
            <a:r>
              <a:rPr lang="ru-RU" sz="1400" b="1" dirty="0">
                <a:solidFill>
                  <a:schemeClr val="accent2">
                    <a:lumMod val="50000"/>
                  </a:schemeClr>
                </a:solidFill>
                <a:latin typeface="Times New Roman" panose="02020603050405020304" pitchFamily="18" charset="0"/>
                <a:cs typeface="Times New Roman" panose="02020603050405020304" pitchFamily="18" charset="0"/>
              </a:rPr>
              <a:t> -</a:t>
            </a:r>
            <a:r>
              <a:rPr lang="ru-RU" sz="1100" dirty="0">
                <a:latin typeface="Times New Roman" panose="02020603050405020304" pitchFamily="18" charset="0"/>
                <a:cs typeface="Times New Roman" panose="02020603050405020304" pitchFamily="18" charset="0"/>
              </a:rPr>
              <a:t>это бюджетные средства, предоставляемые бюджету другого уровня на безвозмездной и безвозвратной основах для покрытия текущих расходов</a:t>
            </a:r>
            <a:r>
              <a:rPr lang="ru-RU" sz="1100" b="1" dirty="0">
                <a:solidFill>
                  <a:schemeClr val="accent2">
                    <a:lumMod val="50000"/>
                  </a:schemeClr>
                </a:solidFill>
                <a:latin typeface="Times New Roman" panose="02020603050405020304" pitchFamily="18" charset="0"/>
                <a:cs typeface="Times New Roman" panose="02020603050405020304" pitchFamily="18" charset="0"/>
              </a:rPr>
              <a:t>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(руб.)</a:t>
            </a:r>
          </a:p>
        </p:txBody>
      </p:sp>
      <p:sp>
        <p:nvSpPr>
          <p:cNvPr id="11" name="TextBox 10">
            <a:extLst>
              <a:ext uri="{FF2B5EF4-FFF2-40B4-BE49-F238E27FC236}">
                <a16:creationId xmlns:a16="http://schemas.microsoft.com/office/drawing/2014/main" id="{82B022BC-C7C3-C037-9F88-778238D4D15A}"/>
              </a:ext>
            </a:extLst>
          </p:cNvPr>
          <p:cNvSpPr txBox="1"/>
          <p:nvPr/>
        </p:nvSpPr>
        <p:spPr>
          <a:xfrm>
            <a:off x="661384" y="3130691"/>
            <a:ext cx="10487585" cy="446276"/>
          </a:xfrm>
          <a:prstGeom prst="rect">
            <a:avLst/>
          </a:prstGeom>
          <a:noFill/>
        </p:spPr>
        <p:txBody>
          <a:bodyPr wrap="square" rtlCol="0">
            <a:spAutoFit/>
          </a:bodyPr>
          <a:lstStyle/>
          <a:p>
            <a:pPr algn="ctr"/>
            <a:r>
              <a:rPr lang="ru-RU" sz="1200" b="1" dirty="0">
                <a:solidFill>
                  <a:schemeClr val="accent2">
                    <a:lumMod val="50000"/>
                  </a:schemeClr>
                </a:solidFill>
                <a:latin typeface="Times New Roman" panose="02020603050405020304" pitchFamily="18" charset="0"/>
                <a:cs typeface="Times New Roman" panose="02020603050405020304" pitchFamily="18" charset="0"/>
              </a:rPr>
              <a:t>СУБСИДИИ -</a:t>
            </a:r>
            <a:r>
              <a:rPr lang="ru-RU" sz="1100" dirty="0">
                <a:latin typeface="Times New Roman" panose="02020603050405020304" pitchFamily="18" charset="0"/>
                <a:cs typeface="Times New Roman" panose="02020603050405020304" pitchFamily="18" charset="0"/>
              </a:rPr>
              <a:t>межбюджетные трансферты, предоставляемые бюджетам муниципальных образований в целях софинансирования расходных обязательств, возникающих при выполнении полномочий органов местного самоуправления по вопросам местного значения. (руб.)</a:t>
            </a:r>
            <a:r>
              <a:rPr lang="ru-RU" sz="1100" b="1" dirty="0">
                <a:solidFill>
                  <a:schemeClr val="accent2">
                    <a:lumMod val="50000"/>
                  </a:schemeClr>
                </a:solidFill>
                <a:latin typeface="Times New Roman" panose="02020603050405020304" pitchFamily="18" charset="0"/>
                <a:cs typeface="Times New Roman" panose="02020603050405020304" pitchFamily="18" charset="0"/>
              </a:rPr>
              <a:t> </a:t>
            </a:r>
          </a:p>
        </p:txBody>
      </p:sp>
      <p:graphicFrame>
        <p:nvGraphicFramePr>
          <p:cNvPr id="12" name="Таблица 11">
            <a:extLst>
              <a:ext uri="{FF2B5EF4-FFF2-40B4-BE49-F238E27FC236}">
                <a16:creationId xmlns:a16="http://schemas.microsoft.com/office/drawing/2014/main" id="{57FD7BDF-BB30-970C-D3FD-FA3235A3E314}"/>
              </a:ext>
            </a:extLst>
          </p:cNvPr>
          <p:cNvGraphicFramePr>
            <a:graphicFrameLocks noGrp="1"/>
          </p:cNvGraphicFramePr>
          <p:nvPr>
            <p:extLst>
              <p:ext uri="{D42A27DB-BD31-4B8C-83A1-F6EECF244321}">
                <p14:modId xmlns:p14="http://schemas.microsoft.com/office/powerpoint/2010/main" val="1780087520"/>
              </p:ext>
            </p:extLst>
          </p:nvPr>
        </p:nvGraphicFramePr>
        <p:xfrm>
          <a:off x="415275" y="3650866"/>
          <a:ext cx="10857019" cy="3110774"/>
        </p:xfrm>
        <a:graphic>
          <a:graphicData uri="http://schemas.openxmlformats.org/drawingml/2006/table">
            <a:tbl>
              <a:tblPr firstRow="1" bandRow="1">
                <a:tableStyleId>{5C22544A-7EE6-4342-B048-85BDC9FD1C3A}</a:tableStyleId>
              </a:tblPr>
              <a:tblGrid>
                <a:gridCol w="1498775">
                  <a:extLst>
                    <a:ext uri="{9D8B030D-6E8A-4147-A177-3AD203B41FA5}">
                      <a16:colId xmlns:a16="http://schemas.microsoft.com/office/drawing/2014/main" val="2520210704"/>
                    </a:ext>
                  </a:extLst>
                </a:gridCol>
                <a:gridCol w="2714164">
                  <a:extLst>
                    <a:ext uri="{9D8B030D-6E8A-4147-A177-3AD203B41FA5}">
                      <a16:colId xmlns:a16="http://schemas.microsoft.com/office/drawing/2014/main" val="1066090139"/>
                    </a:ext>
                  </a:extLst>
                </a:gridCol>
                <a:gridCol w="1420248">
                  <a:extLst>
                    <a:ext uri="{9D8B030D-6E8A-4147-A177-3AD203B41FA5}">
                      <a16:colId xmlns:a16="http://schemas.microsoft.com/office/drawing/2014/main" val="4225278816"/>
                    </a:ext>
                  </a:extLst>
                </a:gridCol>
                <a:gridCol w="1300294">
                  <a:extLst>
                    <a:ext uri="{9D8B030D-6E8A-4147-A177-3AD203B41FA5}">
                      <a16:colId xmlns:a16="http://schemas.microsoft.com/office/drawing/2014/main" val="1364104460"/>
                    </a:ext>
                  </a:extLst>
                </a:gridCol>
                <a:gridCol w="1350627">
                  <a:extLst>
                    <a:ext uri="{9D8B030D-6E8A-4147-A177-3AD203B41FA5}">
                      <a16:colId xmlns:a16="http://schemas.microsoft.com/office/drawing/2014/main" val="743409830"/>
                    </a:ext>
                  </a:extLst>
                </a:gridCol>
                <a:gridCol w="1350628">
                  <a:extLst>
                    <a:ext uri="{9D8B030D-6E8A-4147-A177-3AD203B41FA5}">
                      <a16:colId xmlns:a16="http://schemas.microsoft.com/office/drawing/2014/main" val="2660180651"/>
                    </a:ext>
                  </a:extLst>
                </a:gridCol>
                <a:gridCol w="1222283">
                  <a:extLst>
                    <a:ext uri="{9D8B030D-6E8A-4147-A177-3AD203B41FA5}">
                      <a16:colId xmlns:a16="http://schemas.microsoft.com/office/drawing/2014/main" val="3554664542"/>
                    </a:ext>
                  </a:extLst>
                </a:gridCol>
              </a:tblGrid>
              <a:tr h="753240">
                <a:tc>
                  <a:txBody>
                    <a:bodyPr/>
                    <a:lstStyle/>
                    <a:p>
                      <a:endParaRPr lang="ru-RU" dirty="0"/>
                    </a:p>
                  </a:txBody>
                  <a:tcPr>
                    <a:solidFill>
                      <a:srgbClr val="E3CE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На реализацию мероприятий по обеспечению жильем молодых семей</a:t>
                      </a:r>
                    </a:p>
                    <a:p>
                      <a:endParaRPr lang="ru-RU" dirty="0"/>
                    </a:p>
                  </a:txBody>
                  <a:tcPr>
                    <a:solidFill>
                      <a:srgbClr val="E3CEFE"/>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-6555445,71</a:t>
                      </a:r>
                    </a:p>
                  </a:txBody>
                  <a:tcPr>
                    <a:solidFill>
                      <a:srgbClr val="E3CEFE"/>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-4499518,00</a:t>
                      </a:r>
                    </a:p>
                  </a:txBody>
                  <a:tcPr>
                    <a:solidFill>
                      <a:srgbClr val="E3CEFE"/>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2026г- 3622861,01</a:t>
                      </a:r>
                    </a:p>
                  </a:txBody>
                  <a:tcPr>
                    <a:solidFill>
                      <a:srgbClr val="E3CEFE"/>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1937248,56</a:t>
                      </a:r>
                    </a:p>
                  </a:txBody>
                  <a:tcPr>
                    <a:solidFill>
                      <a:srgbClr val="E3CEFE"/>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-1935452,86</a:t>
                      </a:r>
                    </a:p>
                  </a:txBody>
                  <a:tcPr>
                    <a:solidFill>
                      <a:srgbClr val="E3CEFE"/>
                    </a:solidFill>
                  </a:tcPr>
                </a:tc>
                <a:extLst>
                  <a:ext uri="{0D108BD9-81ED-4DB2-BD59-A6C34878D82A}">
                    <a16:rowId xmlns:a16="http://schemas.microsoft.com/office/drawing/2014/main" val="3312101322"/>
                  </a:ext>
                </a:extLst>
              </a:tr>
              <a:tr h="746620">
                <a:tc>
                  <a:txBody>
                    <a:bodyPr/>
                    <a:lstStyle/>
                    <a:p>
                      <a:endParaRPr lang="ru-RU" dirty="0"/>
                    </a:p>
                  </a:txBody>
                  <a:tcPr>
                    <a:solidFill>
                      <a:srgbClr val="E3CEFE"/>
                    </a:solidFill>
                  </a:tcPr>
                </a:tc>
                <a:tc>
                  <a:txBody>
                    <a:bodyPr/>
                    <a:lstStyle/>
                    <a:p>
                      <a:r>
                        <a:rPr lang="ru-RU" sz="1000" dirty="0">
                          <a:latin typeface="Times New Roman" panose="02020603050405020304" pitchFamily="18" charset="0"/>
                          <a:cs typeface="Times New Roman" panose="02020603050405020304" pitchFamily="18" charset="0"/>
                        </a:rPr>
                        <a:t>На подготовку проектов межевания земельных участков и на проведение кадастровых работ</a:t>
                      </a:r>
                    </a:p>
                  </a:txBody>
                  <a:tcPr>
                    <a:solidFill>
                      <a:srgbClr val="E3CEFE"/>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 894664,14</a:t>
                      </a:r>
                    </a:p>
                  </a:txBody>
                  <a:tcPr>
                    <a:solidFill>
                      <a:srgbClr val="E3CEFE"/>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- 900000</a:t>
                      </a:r>
                    </a:p>
                  </a:txBody>
                  <a:tcPr>
                    <a:solidFill>
                      <a:srgbClr val="E3CEFE"/>
                    </a:solidFill>
                  </a:tcPr>
                </a:tc>
                <a:tc>
                  <a:txBody>
                    <a:bodyPr/>
                    <a:lstStyle/>
                    <a:p>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E3CEFE"/>
                    </a:solidFill>
                  </a:tcPr>
                </a:tc>
                <a:tc>
                  <a:txBody>
                    <a:bodyPr/>
                    <a:lstStyle/>
                    <a:p>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E3CEFE"/>
                    </a:solidFill>
                  </a:tcPr>
                </a:tc>
                <a:tc>
                  <a:txBody>
                    <a:bodyPr/>
                    <a:lstStyle/>
                    <a:p>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E3CEFE"/>
                    </a:solidFill>
                  </a:tcPr>
                </a:tc>
                <a:extLst>
                  <a:ext uri="{0D108BD9-81ED-4DB2-BD59-A6C34878D82A}">
                    <a16:rowId xmlns:a16="http://schemas.microsoft.com/office/drawing/2014/main" val="4289445266"/>
                  </a:ext>
                </a:extLst>
              </a:tr>
              <a:tr h="805457">
                <a:tc>
                  <a:txBody>
                    <a:bodyPr/>
                    <a:lstStyle/>
                    <a:p>
                      <a:endParaRPr lang="ru-RU" dirty="0"/>
                    </a:p>
                  </a:txBody>
                  <a:tcPr>
                    <a:solidFill>
                      <a:srgbClr val="E3CEFE"/>
                    </a:solidFill>
                  </a:tcPr>
                </a:tc>
                <a:tc>
                  <a:txBody>
                    <a:bodyPr/>
                    <a:lstStyle/>
                    <a:p>
                      <a:r>
                        <a:rPr lang="ru-RU" sz="1000" dirty="0">
                          <a:latin typeface="Times New Roman" panose="02020603050405020304" pitchFamily="18" charset="0"/>
                          <a:cs typeface="Times New Roman" panose="02020603050405020304" pitchFamily="18" charset="0"/>
                        </a:rPr>
                        <a:t>Прочие субсидии</a:t>
                      </a:r>
                    </a:p>
                  </a:txBody>
                  <a:tcPr>
                    <a:solidFill>
                      <a:srgbClr val="E3CEFE"/>
                    </a:solidFill>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 146595722,76</a:t>
                      </a:r>
                    </a:p>
                  </a:txBody>
                  <a:tcPr>
                    <a:solidFill>
                      <a:srgbClr val="E3CEFE"/>
                    </a:solidFill>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 46841710,16</a:t>
                      </a:r>
                    </a:p>
                  </a:txBody>
                  <a:tcPr>
                    <a:solidFill>
                      <a:srgbClr val="E3CEFE"/>
                    </a:solidFill>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 50239015,92</a:t>
                      </a:r>
                    </a:p>
                  </a:txBody>
                  <a:tcPr>
                    <a:solidFill>
                      <a:srgbClr val="E3CEFE"/>
                    </a:solidFill>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 8262609,43</a:t>
                      </a:r>
                    </a:p>
                  </a:txBody>
                  <a:tcPr>
                    <a:solidFill>
                      <a:srgbClr val="E3CEFE"/>
                    </a:solidFill>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2028г – 8262662,54</a:t>
                      </a:r>
                    </a:p>
                  </a:txBody>
                  <a:tcPr>
                    <a:solidFill>
                      <a:srgbClr val="E3CEFE"/>
                    </a:solidFill>
                  </a:tcPr>
                </a:tc>
                <a:extLst>
                  <a:ext uri="{0D108BD9-81ED-4DB2-BD59-A6C34878D82A}">
                    <a16:rowId xmlns:a16="http://schemas.microsoft.com/office/drawing/2014/main" val="2441054159"/>
                  </a:ext>
                </a:extLst>
              </a:tr>
              <a:tr h="805457">
                <a:tc>
                  <a:txBody>
                    <a:bodyPr/>
                    <a:lstStyle/>
                    <a:p>
                      <a:endParaRPr lang="ru-RU" dirty="0"/>
                    </a:p>
                  </a:txBody>
                  <a:tcPr>
                    <a:solidFill>
                      <a:srgbClr val="E3CEFE"/>
                    </a:solidFill>
                  </a:tcPr>
                </a:tc>
                <a:tc>
                  <a:txBody>
                    <a:bodyPr/>
                    <a:lstStyle/>
                    <a:p>
                      <a:r>
                        <a:rPr lang="ru-RU" sz="1000" dirty="0">
                          <a:latin typeface="Times New Roman" panose="02020603050405020304" pitchFamily="18" charset="0"/>
                          <a:cs typeface="Times New Roman" panose="02020603050405020304" pitchFamily="18" charset="0"/>
                        </a:rPr>
                        <a:t>На поддержку отрасли культуры и на модернизацию региональных и муниципальных музеев</a:t>
                      </a:r>
                    </a:p>
                  </a:txBody>
                  <a:tcPr>
                    <a:solidFill>
                      <a:srgbClr val="E3CEFE"/>
                    </a:solidFill>
                  </a:tcPr>
                </a:tc>
                <a:tc>
                  <a:txBody>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E3CEFE"/>
                    </a:solidFill>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 18563592,00</a:t>
                      </a:r>
                    </a:p>
                  </a:txBody>
                  <a:tcPr>
                    <a:solidFill>
                      <a:srgbClr val="E3CEFE"/>
                    </a:solidFill>
                  </a:tcPr>
                </a:tc>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 2000000,00</a:t>
                      </a:r>
                    </a:p>
                  </a:txBody>
                  <a:tcPr>
                    <a:solidFill>
                      <a:srgbClr val="E3CEFE"/>
                    </a:solidFill>
                  </a:tcPr>
                </a:tc>
                <a:tc>
                  <a:txBody>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E3CEFE"/>
                    </a:solidFill>
                  </a:tcPr>
                </a:tc>
                <a:tc>
                  <a:txBody>
                    <a:bodyPr/>
                    <a:lstStyle/>
                    <a:p>
                      <a:endParaRPr lang="ru-RU" sz="100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solidFill>
                      <a:srgbClr val="E3CEFE"/>
                    </a:solidFill>
                  </a:tcPr>
                </a:tc>
                <a:extLst>
                  <a:ext uri="{0D108BD9-81ED-4DB2-BD59-A6C34878D82A}">
                    <a16:rowId xmlns:a16="http://schemas.microsoft.com/office/drawing/2014/main" val="3490844025"/>
                  </a:ext>
                </a:extLst>
              </a:tr>
            </a:tbl>
          </a:graphicData>
        </a:graphic>
      </p:graphicFrame>
      <p:pic>
        <p:nvPicPr>
          <p:cNvPr id="13" name="Рисунок 12">
            <a:extLst>
              <a:ext uri="{FF2B5EF4-FFF2-40B4-BE49-F238E27FC236}">
                <a16:creationId xmlns:a16="http://schemas.microsoft.com/office/drawing/2014/main" id="{91DC6C83-D3BE-95FE-4E04-18098D64F147}"/>
              </a:ext>
            </a:extLst>
          </p:cNvPr>
          <p:cNvPicPr>
            <a:picLocks noChangeAspect="1"/>
          </p:cNvPicPr>
          <p:nvPr/>
        </p:nvPicPr>
        <p:blipFill>
          <a:blip r:embed="rId8"/>
          <a:stretch>
            <a:fillRect/>
          </a:stretch>
        </p:blipFill>
        <p:spPr>
          <a:xfrm>
            <a:off x="531034" y="3650866"/>
            <a:ext cx="1199626" cy="728073"/>
          </a:xfrm>
          <a:prstGeom prst="rect">
            <a:avLst/>
          </a:prstGeom>
        </p:spPr>
      </p:pic>
      <p:pic>
        <p:nvPicPr>
          <p:cNvPr id="14" name="Рисунок 13">
            <a:extLst>
              <a:ext uri="{FF2B5EF4-FFF2-40B4-BE49-F238E27FC236}">
                <a16:creationId xmlns:a16="http://schemas.microsoft.com/office/drawing/2014/main" id="{DFE9EDD8-1AE9-528F-1A2D-1784FED48A13}"/>
              </a:ext>
            </a:extLst>
          </p:cNvPr>
          <p:cNvPicPr>
            <a:picLocks noChangeAspect="1"/>
          </p:cNvPicPr>
          <p:nvPr/>
        </p:nvPicPr>
        <p:blipFill>
          <a:blip r:embed="rId9"/>
          <a:stretch>
            <a:fillRect/>
          </a:stretch>
        </p:blipFill>
        <p:spPr>
          <a:xfrm>
            <a:off x="531034" y="4406914"/>
            <a:ext cx="1199626" cy="728073"/>
          </a:xfrm>
          <a:prstGeom prst="rect">
            <a:avLst/>
          </a:prstGeom>
        </p:spPr>
      </p:pic>
      <p:pic>
        <p:nvPicPr>
          <p:cNvPr id="15" name="Рисунок 14">
            <a:extLst>
              <a:ext uri="{FF2B5EF4-FFF2-40B4-BE49-F238E27FC236}">
                <a16:creationId xmlns:a16="http://schemas.microsoft.com/office/drawing/2014/main" id="{C62EEBA7-1122-7DDE-6A8B-8BB6F52B6EBA}"/>
              </a:ext>
            </a:extLst>
          </p:cNvPr>
          <p:cNvPicPr>
            <a:picLocks noChangeAspect="1"/>
          </p:cNvPicPr>
          <p:nvPr/>
        </p:nvPicPr>
        <p:blipFill>
          <a:blip r:embed="rId10"/>
          <a:stretch>
            <a:fillRect/>
          </a:stretch>
        </p:blipFill>
        <p:spPr>
          <a:xfrm>
            <a:off x="531034" y="5185667"/>
            <a:ext cx="1199626" cy="728073"/>
          </a:xfrm>
          <a:prstGeom prst="rect">
            <a:avLst/>
          </a:prstGeom>
        </p:spPr>
      </p:pic>
      <p:pic>
        <p:nvPicPr>
          <p:cNvPr id="4" name="Рисунок 3">
            <a:extLst>
              <a:ext uri="{FF2B5EF4-FFF2-40B4-BE49-F238E27FC236}">
                <a16:creationId xmlns:a16="http://schemas.microsoft.com/office/drawing/2014/main" id="{D58D21AD-D5BA-5FBE-D7BC-C2CEB952C79C}"/>
              </a:ext>
            </a:extLst>
          </p:cNvPr>
          <p:cNvPicPr>
            <a:picLocks noChangeAspect="1"/>
          </p:cNvPicPr>
          <p:nvPr/>
        </p:nvPicPr>
        <p:blipFill>
          <a:blip r:embed="rId11"/>
          <a:stretch>
            <a:fillRect/>
          </a:stretch>
        </p:blipFill>
        <p:spPr>
          <a:xfrm>
            <a:off x="604072" y="5983943"/>
            <a:ext cx="1053549" cy="707493"/>
          </a:xfrm>
          <a:prstGeom prst="rect">
            <a:avLst/>
          </a:prstGeom>
        </p:spPr>
      </p:pic>
    </p:spTree>
    <p:extLst>
      <p:ext uri="{BB962C8B-B14F-4D97-AF65-F5344CB8AC3E}">
        <p14:creationId xmlns:p14="http://schemas.microsoft.com/office/powerpoint/2010/main" val="2096562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8A7451F-09F4-534C-96B3-C559159DD5E3}"/>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FB98305B-5BF3-F5C5-1336-21DC2E10C9A3}"/>
              </a:ext>
            </a:extLst>
          </p:cNvPr>
          <p:cNvSpPr txBox="1"/>
          <p:nvPr/>
        </p:nvSpPr>
        <p:spPr>
          <a:xfrm>
            <a:off x="518020" y="39265"/>
            <a:ext cx="11553737" cy="261610"/>
          </a:xfrm>
          <a:prstGeom prst="rect">
            <a:avLst/>
          </a:prstGeom>
          <a:noFill/>
        </p:spPr>
        <p:txBody>
          <a:bodyPr wrap="square">
            <a:spAutoFit/>
          </a:bodyPr>
          <a:lstStyle/>
          <a:p>
            <a:r>
              <a:rPr lang="ru-RU" sz="1100" b="1" dirty="0">
                <a:solidFill>
                  <a:schemeClr val="accent2">
                    <a:lumMod val="50000"/>
                  </a:schemeClr>
                </a:solidFill>
                <a:latin typeface="Times New Roman" panose="02020603050405020304" pitchFamily="18" charset="0"/>
                <a:cs typeface="Times New Roman" panose="02020603050405020304" pitchFamily="18" charset="0"/>
              </a:rPr>
              <a:t>СУБВЕНЦИЯ</a:t>
            </a:r>
            <a:r>
              <a:rPr lang="ru-RU" sz="1100" dirty="0">
                <a:latin typeface="Times New Roman" panose="02020603050405020304" pitchFamily="18" charset="0"/>
                <a:cs typeface="Times New Roman" panose="02020603050405020304" pitchFamily="18" charset="0"/>
              </a:rPr>
              <a:t> — межбюджетный трансферт, который предоставляется в целях финансового обеспечения расходных обязательств по переданным полномочиям. (руб.)</a:t>
            </a:r>
          </a:p>
        </p:txBody>
      </p:sp>
      <p:sp>
        <p:nvSpPr>
          <p:cNvPr id="17" name="Прямоугольник: усеченные противолежащие углы 16">
            <a:extLst>
              <a:ext uri="{FF2B5EF4-FFF2-40B4-BE49-F238E27FC236}">
                <a16:creationId xmlns:a16="http://schemas.microsoft.com/office/drawing/2014/main" id="{15CB9260-D925-821D-BABF-C1D196384913}"/>
              </a:ext>
            </a:extLst>
          </p:cNvPr>
          <p:cNvSpPr/>
          <p:nvPr/>
        </p:nvSpPr>
        <p:spPr>
          <a:xfrm>
            <a:off x="232442" y="620059"/>
            <a:ext cx="7935986" cy="771366"/>
          </a:xfrm>
          <a:prstGeom prst="snip2Diag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8" name="Рисунок 17">
            <a:extLst>
              <a:ext uri="{FF2B5EF4-FFF2-40B4-BE49-F238E27FC236}">
                <a16:creationId xmlns:a16="http://schemas.microsoft.com/office/drawing/2014/main" id="{B75CEA12-C0B9-70B0-13E5-5589C601639C}"/>
              </a:ext>
            </a:extLst>
          </p:cNvPr>
          <p:cNvPicPr>
            <a:picLocks noChangeAspect="1"/>
          </p:cNvPicPr>
          <p:nvPr/>
        </p:nvPicPr>
        <p:blipFill>
          <a:blip r:embed="rId3"/>
          <a:stretch>
            <a:fillRect/>
          </a:stretch>
        </p:blipFill>
        <p:spPr>
          <a:xfrm>
            <a:off x="310988" y="619396"/>
            <a:ext cx="917198" cy="715321"/>
          </a:xfrm>
          <a:prstGeom prst="ellipse">
            <a:avLst/>
          </a:prstGeom>
          <a:ln>
            <a:noFill/>
          </a:ln>
          <a:effectLst>
            <a:softEdge rad="112500"/>
          </a:effectLst>
        </p:spPr>
      </p:pic>
      <p:sp>
        <p:nvSpPr>
          <p:cNvPr id="20" name="TextBox 19">
            <a:extLst>
              <a:ext uri="{FF2B5EF4-FFF2-40B4-BE49-F238E27FC236}">
                <a16:creationId xmlns:a16="http://schemas.microsoft.com/office/drawing/2014/main" id="{F39F448F-232E-A0F3-C4CE-4C72B08E493E}"/>
              </a:ext>
            </a:extLst>
          </p:cNvPr>
          <p:cNvSpPr txBox="1"/>
          <p:nvPr/>
        </p:nvSpPr>
        <p:spPr>
          <a:xfrm>
            <a:off x="1299707" y="664282"/>
            <a:ext cx="6566134" cy="246221"/>
          </a:xfrm>
          <a:prstGeom prst="rect">
            <a:avLst/>
          </a:prstGeom>
          <a:noFill/>
        </p:spPr>
        <p:txBody>
          <a:bodyPr wrap="square">
            <a:spAutoFit/>
          </a:bodyPr>
          <a:lstStyle/>
          <a:p>
            <a:pPr lvl="0"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составлению (изменению) списков кандидатов в присяжные заседатели</a:t>
            </a:r>
          </a:p>
        </p:txBody>
      </p:sp>
      <p:sp>
        <p:nvSpPr>
          <p:cNvPr id="22" name="Прямоугольник: усеченные противолежащие углы 21">
            <a:extLst>
              <a:ext uri="{FF2B5EF4-FFF2-40B4-BE49-F238E27FC236}">
                <a16:creationId xmlns:a16="http://schemas.microsoft.com/office/drawing/2014/main" id="{2F0CC655-550F-8DE3-D903-42DACA8D4F8B}"/>
              </a:ext>
            </a:extLst>
          </p:cNvPr>
          <p:cNvSpPr/>
          <p:nvPr/>
        </p:nvSpPr>
        <p:spPr>
          <a:xfrm>
            <a:off x="232443" y="1478995"/>
            <a:ext cx="7935985" cy="766633"/>
          </a:xfrm>
          <a:prstGeom prst="snip2Diag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3" name="Рисунок 22">
            <a:extLst>
              <a:ext uri="{FF2B5EF4-FFF2-40B4-BE49-F238E27FC236}">
                <a16:creationId xmlns:a16="http://schemas.microsoft.com/office/drawing/2014/main" id="{7FDC814F-7B7C-9255-AD3D-426D73171AB5}"/>
              </a:ext>
            </a:extLst>
          </p:cNvPr>
          <p:cNvPicPr>
            <a:picLocks noChangeAspect="1"/>
          </p:cNvPicPr>
          <p:nvPr/>
        </p:nvPicPr>
        <p:blipFill>
          <a:blip r:embed="rId4"/>
          <a:stretch>
            <a:fillRect/>
          </a:stretch>
        </p:blipFill>
        <p:spPr>
          <a:xfrm>
            <a:off x="288557" y="1497142"/>
            <a:ext cx="755970" cy="762066"/>
          </a:xfrm>
          <a:prstGeom prst="ellipse">
            <a:avLst/>
          </a:prstGeom>
          <a:ln>
            <a:noFill/>
          </a:ln>
          <a:effectLst>
            <a:softEdge rad="112500"/>
          </a:effectLst>
        </p:spPr>
      </p:pic>
      <p:sp>
        <p:nvSpPr>
          <p:cNvPr id="25" name="TextBox 24">
            <a:extLst>
              <a:ext uri="{FF2B5EF4-FFF2-40B4-BE49-F238E27FC236}">
                <a16:creationId xmlns:a16="http://schemas.microsoft.com/office/drawing/2014/main" id="{F2FE1CBF-9061-E0D6-7C8F-977F43F80F9F}"/>
              </a:ext>
            </a:extLst>
          </p:cNvPr>
          <p:cNvSpPr txBox="1"/>
          <p:nvPr/>
        </p:nvSpPr>
        <p:spPr>
          <a:xfrm>
            <a:off x="1958789" y="1470823"/>
            <a:ext cx="3012159" cy="246221"/>
          </a:xfrm>
          <a:prstGeom prst="rect">
            <a:avLst/>
          </a:prstGeom>
          <a:noFill/>
        </p:spPr>
        <p:txBody>
          <a:bodyPr wrap="square">
            <a:spAutoFit/>
          </a:bodyPr>
          <a:lstStyle/>
          <a:p>
            <a:pPr lvl="0"/>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первичного воинского учета</a:t>
            </a:r>
          </a:p>
        </p:txBody>
      </p:sp>
      <p:sp>
        <p:nvSpPr>
          <p:cNvPr id="27" name="Прямоугольник: усеченные противолежащие углы 26">
            <a:extLst>
              <a:ext uri="{FF2B5EF4-FFF2-40B4-BE49-F238E27FC236}">
                <a16:creationId xmlns:a16="http://schemas.microsoft.com/office/drawing/2014/main" id="{11686DD6-010A-6B4F-8CD4-EED9F7AD0410}"/>
              </a:ext>
            </a:extLst>
          </p:cNvPr>
          <p:cNvSpPr/>
          <p:nvPr/>
        </p:nvSpPr>
        <p:spPr>
          <a:xfrm>
            <a:off x="238388" y="2307462"/>
            <a:ext cx="7935984" cy="685786"/>
          </a:xfrm>
          <a:prstGeom prst="snip2Diag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8" name="Рисунок 27">
            <a:extLst>
              <a:ext uri="{FF2B5EF4-FFF2-40B4-BE49-F238E27FC236}">
                <a16:creationId xmlns:a16="http://schemas.microsoft.com/office/drawing/2014/main" id="{AC3EA606-F434-9285-86B3-5D9BBE4D827F}"/>
              </a:ext>
            </a:extLst>
          </p:cNvPr>
          <p:cNvPicPr>
            <a:picLocks noChangeAspect="1"/>
          </p:cNvPicPr>
          <p:nvPr/>
        </p:nvPicPr>
        <p:blipFill>
          <a:blip r:embed="rId5"/>
          <a:stretch>
            <a:fillRect/>
          </a:stretch>
        </p:blipFill>
        <p:spPr>
          <a:xfrm>
            <a:off x="348808" y="2361828"/>
            <a:ext cx="755970" cy="652402"/>
          </a:xfrm>
          <a:prstGeom prst="ellipse">
            <a:avLst/>
          </a:prstGeom>
          <a:ln>
            <a:noFill/>
          </a:ln>
          <a:effectLst>
            <a:softEdge rad="112500"/>
          </a:effectLst>
        </p:spPr>
      </p:pic>
      <p:sp>
        <p:nvSpPr>
          <p:cNvPr id="29" name="TextBox 28">
            <a:extLst>
              <a:ext uri="{FF2B5EF4-FFF2-40B4-BE49-F238E27FC236}">
                <a16:creationId xmlns:a16="http://schemas.microsoft.com/office/drawing/2014/main" id="{37CB5FA6-C1A3-58E2-43A0-6A0356CB6299}"/>
              </a:ext>
            </a:extLst>
          </p:cNvPr>
          <p:cNvSpPr txBox="1"/>
          <p:nvPr/>
        </p:nvSpPr>
        <p:spPr>
          <a:xfrm>
            <a:off x="1555248" y="2281013"/>
            <a:ext cx="3012159" cy="246221"/>
          </a:xfrm>
          <a:prstGeom prst="rect">
            <a:avLst/>
          </a:prstGeom>
          <a:noFill/>
        </p:spPr>
        <p:txBody>
          <a:bodyPr wrap="square">
            <a:spAutoFit/>
          </a:bodyPr>
          <a:lstStyle/>
          <a:p>
            <a:pPr lvl="0"/>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охране труда</a:t>
            </a:r>
          </a:p>
        </p:txBody>
      </p:sp>
      <p:sp>
        <p:nvSpPr>
          <p:cNvPr id="32" name="Прямоугольник: усеченные противолежащие углы 31">
            <a:extLst>
              <a:ext uri="{FF2B5EF4-FFF2-40B4-BE49-F238E27FC236}">
                <a16:creationId xmlns:a16="http://schemas.microsoft.com/office/drawing/2014/main" id="{350D32BA-A436-EDD0-AE1C-0A255484E6BE}"/>
              </a:ext>
            </a:extLst>
          </p:cNvPr>
          <p:cNvSpPr/>
          <p:nvPr/>
        </p:nvSpPr>
        <p:spPr>
          <a:xfrm>
            <a:off x="258046" y="3062484"/>
            <a:ext cx="7916326" cy="948741"/>
          </a:xfrm>
          <a:prstGeom prst="snip2Diag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3" name="TextBox 32">
            <a:extLst>
              <a:ext uri="{FF2B5EF4-FFF2-40B4-BE49-F238E27FC236}">
                <a16:creationId xmlns:a16="http://schemas.microsoft.com/office/drawing/2014/main" id="{E777554E-9FB3-FA40-A324-DFDDD1E7657D}"/>
              </a:ext>
            </a:extLst>
          </p:cNvPr>
          <p:cNvSpPr txBox="1"/>
          <p:nvPr/>
        </p:nvSpPr>
        <p:spPr>
          <a:xfrm>
            <a:off x="1195540" y="3121732"/>
            <a:ext cx="6670301" cy="400110"/>
          </a:xfrm>
          <a:prstGeom prst="rect">
            <a:avLst/>
          </a:prstGeom>
          <a:noFill/>
        </p:spPr>
        <p:txBody>
          <a:bodyPr wrap="square">
            <a:spAutoFit/>
          </a:bodyPr>
          <a:lstStyle/>
          <a:p>
            <a:pPr lvl="0" algn="just"/>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Осуществление полномочий по возмещению специализированным службам по вопросам похоронного дела стоимости услуг по погребению умерших</a:t>
            </a:r>
          </a:p>
        </p:txBody>
      </p:sp>
      <p:pic>
        <p:nvPicPr>
          <p:cNvPr id="34" name="Рисунок 33">
            <a:extLst>
              <a:ext uri="{FF2B5EF4-FFF2-40B4-BE49-F238E27FC236}">
                <a16:creationId xmlns:a16="http://schemas.microsoft.com/office/drawing/2014/main" id="{753E9502-472B-FA63-EAF4-8D1599B4B4AB}"/>
              </a:ext>
            </a:extLst>
          </p:cNvPr>
          <p:cNvPicPr>
            <a:picLocks noChangeAspect="1"/>
          </p:cNvPicPr>
          <p:nvPr/>
        </p:nvPicPr>
        <p:blipFill>
          <a:blip r:embed="rId6"/>
          <a:stretch>
            <a:fillRect/>
          </a:stretch>
        </p:blipFill>
        <p:spPr>
          <a:xfrm>
            <a:off x="288557" y="3190222"/>
            <a:ext cx="876472" cy="779039"/>
          </a:xfrm>
          <a:prstGeom prst="ellipse">
            <a:avLst/>
          </a:prstGeom>
          <a:ln>
            <a:noFill/>
          </a:ln>
          <a:effectLst>
            <a:softEdge rad="112500"/>
          </a:effectLst>
        </p:spPr>
      </p:pic>
      <p:sp>
        <p:nvSpPr>
          <p:cNvPr id="36" name="Прямоугольник: усеченные противолежащие углы 35">
            <a:extLst>
              <a:ext uri="{FF2B5EF4-FFF2-40B4-BE49-F238E27FC236}">
                <a16:creationId xmlns:a16="http://schemas.microsoft.com/office/drawing/2014/main" id="{4F3F7351-001B-6017-B912-351984ADA07D}"/>
              </a:ext>
            </a:extLst>
          </p:cNvPr>
          <p:cNvSpPr/>
          <p:nvPr/>
        </p:nvSpPr>
        <p:spPr>
          <a:xfrm>
            <a:off x="278274" y="4081696"/>
            <a:ext cx="7916326" cy="837498"/>
          </a:xfrm>
          <a:prstGeom prst="snip2Diag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38" name="Рисунок 37">
            <a:extLst>
              <a:ext uri="{FF2B5EF4-FFF2-40B4-BE49-F238E27FC236}">
                <a16:creationId xmlns:a16="http://schemas.microsoft.com/office/drawing/2014/main" id="{215C7243-7661-ADBC-41D0-1E4708B73C19}"/>
              </a:ext>
            </a:extLst>
          </p:cNvPr>
          <p:cNvPicPr>
            <a:picLocks noChangeAspect="1"/>
          </p:cNvPicPr>
          <p:nvPr/>
        </p:nvPicPr>
        <p:blipFill>
          <a:blip r:embed="rId7"/>
          <a:stretch>
            <a:fillRect/>
          </a:stretch>
        </p:blipFill>
        <p:spPr>
          <a:xfrm>
            <a:off x="268446" y="4157100"/>
            <a:ext cx="1102956" cy="701408"/>
          </a:xfrm>
          <a:prstGeom prst="ellipse">
            <a:avLst/>
          </a:prstGeom>
          <a:ln>
            <a:noFill/>
          </a:ln>
          <a:effectLst>
            <a:softEdge rad="112500"/>
          </a:effectLst>
        </p:spPr>
      </p:pic>
      <p:sp>
        <p:nvSpPr>
          <p:cNvPr id="39" name="TextBox 38">
            <a:extLst>
              <a:ext uri="{FF2B5EF4-FFF2-40B4-BE49-F238E27FC236}">
                <a16:creationId xmlns:a16="http://schemas.microsoft.com/office/drawing/2014/main" id="{AD06CC1B-55E7-F7E2-0C2C-7783A7E5B1EC}"/>
              </a:ext>
            </a:extLst>
          </p:cNvPr>
          <p:cNvSpPr txBox="1"/>
          <p:nvPr/>
        </p:nvSpPr>
        <p:spPr>
          <a:xfrm>
            <a:off x="1750354" y="4109077"/>
            <a:ext cx="6215592" cy="246221"/>
          </a:xfrm>
          <a:prstGeom prst="rect">
            <a:avLst/>
          </a:prstGeom>
          <a:noFill/>
        </p:spPr>
        <p:txBody>
          <a:bodyPr wrap="square">
            <a:spAutoFit/>
          </a:bodyPr>
          <a:lstStyle/>
          <a:p>
            <a:pPr lvl="0"/>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Государственная регистрация актов гражданского состояния</a:t>
            </a:r>
          </a:p>
        </p:txBody>
      </p:sp>
      <p:sp>
        <p:nvSpPr>
          <p:cNvPr id="43" name="Прямоугольник: усеченные противолежащие углы 42">
            <a:extLst>
              <a:ext uri="{FF2B5EF4-FFF2-40B4-BE49-F238E27FC236}">
                <a16:creationId xmlns:a16="http://schemas.microsoft.com/office/drawing/2014/main" id="{17F52530-D2E6-896D-9F14-AD82FED1FFEB}"/>
              </a:ext>
            </a:extLst>
          </p:cNvPr>
          <p:cNvSpPr/>
          <p:nvPr/>
        </p:nvSpPr>
        <p:spPr>
          <a:xfrm>
            <a:off x="278276" y="5839913"/>
            <a:ext cx="7916324" cy="897064"/>
          </a:xfrm>
          <a:prstGeom prst="snip2Diag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44" name="Рисунок 43">
            <a:extLst>
              <a:ext uri="{FF2B5EF4-FFF2-40B4-BE49-F238E27FC236}">
                <a16:creationId xmlns:a16="http://schemas.microsoft.com/office/drawing/2014/main" id="{A65B6D05-D739-552D-2D30-C830A8B6C3FE}"/>
              </a:ext>
            </a:extLst>
          </p:cNvPr>
          <p:cNvPicPr>
            <a:picLocks noChangeAspect="1"/>
          </p:cNvPicPr>
          <p:nvPr/>
        </p:nvPicPr>
        <p:blipFill>
          <a:blip r:embed="rId8"/>
          <a:stretch>
            <a:fillRect/>
          </a:stretch>
        </p:blipFill>
        <p:spPr>
          <a:xfrm>
            <a:off x="332699" y="6012768"/>
            <a:ext cx="769142" cy="581702"/>
          </a:xfrm>
          <a:prstGeom prst="rect">
            <a:avLst/>
          </a:prstGeom>
        </p:spPr>
      </p:pic>
      <p:pic>
        <p:nvPicPr>
          <p:cNvPr id="45" name="Рисунок 44">
            <a:extLst>
              <a:ext uri="{FF2B5EF4-FFF2-40B4-BE49-F238E27FC236}">
                <a16:creationId xmlns:a16="http://schemas.microsoft.com/office/drawing/2014/main" id="{D56D2E1B-D229-761B-6845-9505D4B7A04F}"/>
              </a:ext>
            </a:extLst>
          </p:cNvPr>
          <p:cNvPicPr>
            <a:picLocks noChangeAspect="1"/>
          </p:cNvPicPr>
          <p:nvPr/>
        </p:nvPicPr>
        <p:blipFill>
          <a:blip r:embed="rId9"/>
          <a:stretch>
            <a:fillRect/>
          </a:stretch>
        </p:blipFill>
        <p:spPr>
          <a:xfrm>
            <a:off x="1185047" y="5963581"/>
            <a:ext cx="747641" cy="635210"/>
          </a:xfrm>
          <a:prstGeom prst="rect">
            <a:avLst/>
          </a:prstGeom>
        </p:spPr>
      </p:pic>
      <p:sp>
        <p:nvSpPr>
          <p:cNvPr id="46" name="TextBox 45">
            <a:extLst>
              <a:ext uri="{FF2B5EF4-FFF2-40B4-BE49-F238E27FC236}">
                <a16:creationId xmlns:a16="http://schemas.microsoft.com/office/drawing/2014/main" id="{9CF90D84-9D4A-1B9A-E4CA-D1C331C3A532}"/>
              </a:ext>
            </a:extLst>
          </p:cNvPr>
          <p:cNvSpPr txBox="1"/>
          <p:nvPr/>
        </p:nvSpPr>
        <p:spPr>
          <a:xfrm>
            <a:off x="2821218" y="5854389"/>
            <a:ext cx="1287303" cy="246221"/>
          </a:xfrm>
          <a:prstGeom prst="rect">
            <a:avLst/>
          </a:prstGeom>
          <a:noFill/>
        </p:spPr>
        <p:txBody>
          <a:bodyPr wrap="square">
            <a:spAutoFit/>
          </a:bodyPr>
          <a:lstStyle/>
          <a:p>
            <a:pPr lvl="0"/>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Единая субвенция</a:t>
            </a:r>
          </a:p>
        </p:txBody>
      </p:sp>
      <p:sp>
        <p:nvSpPr>
          <p:cNvPr id="48" name="Блок-схема: знак завершения 47">
            <a:extLst>
              <a:ext uri="{FF2B5EF4-FFF2-40B4-BE49-F238E27FC236}">
                <a16:creationId xmlns:a16="http://schemas.microsoft.com/office/drawing/2014/main" id="{E798C876-8FDF-4BA0-5266-3D9FDA50E2D1}"/>
              </a:ext>
            </a:extLst>
          </p:cNvPr>
          <p:cNvSpPr/>
          <p:nvPr/>
        </p:nvSpPr>
        <p:spPr>
          <a:xfrm rot="5400000">
            <a:off x="4069630" y="-3511287"/>
            <a:ext cx="261610" cy="7935986"/>
          </a:xfrm>
          <a:prstGeom prst="flowChartTerminator">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ru-RU" sz="1200" b="1" dirty="0">
                <a:solidFill>
                  <a:srgbClr val="6600FF"/>
                </a:solidFill>
                <a:latin typeface="Times New Roman" panose="02020603050405020304" pitchFamily="18" charset="0"/>
                <a:cs typeface="Times New Roman" panose="02020603050405020304" pitchFamily="18" charset="0"/>
              </a:rPr>
              <a:t>Общего характера</a:t>
            </a:r>
          </a:p>
        </p:txBody>
      </p:sp>
      <p:sp>
        <p:nvSpPr>
          <p:cNvPr id="49" name="Прямоугольник: усеченные противолежащие углы 48">
            <a:extLst>
              <a:ext uri="{FF2B5EF4-FFF2-40B4-BE49-F238E27FC236}">
                <a16:creationId xmlns:a16="http://schemas.microsoft.com/office/drawing/2014/main" id="{24467417-D1E1-63AC-BD72-2CF05899B1C8}"/>
              </a:ext>
            </a:extLst>
          </p:cNvPr>
          <p:cNvSpPr/>
          <p:nvPr/>
        </p:nvSpPr>
        <p:spPr>
          <a:xfrm>
            <a:off x="278275" y="4979126"/>
            <a:ext cx="7916325" cy="742563"/>
          </a:xfrm>
          <a:prstGeom prst="snip2Diag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50" name="Рисунок 49">
            <a:extLst>
              <a:ext uri="{FF2B5EF4-FFF2-40B4-BE49-F238E27FC236}">
                <a16:creationId xmlns:a16="http://schemas.microsoft.com/office/drawing/2014/main" id="{D7A658B5-AC26-B391-9B18-97B1C36D144E}"/>
              </a:ext>
            </a:extLst>
          </p:cNvPr>
          <p:cNvPicPr>
            <a:picLocks noChangeAspect="1"/>
          </p:cNvPicPr>
          <p:nvPr/>
        </p:nvPicPr>
        <p:blipFill>
          <a:blip r:embed="rId10"/>
          <a:stretch>
            <a:fillRect/>
          </a:stretch>
        </p:blipFill>
        <p:spPr>
          <a:xfrm>
            <a:off x="377214" y="5203996"/>
            <a:ext cx="807833" cy="448772"/>
          </a:xfrm>
          <a:prstGeom prst="rect">
            <a:avLst/>
          </a:prstGeom>
        </p:spPr>
      </p:pic>
      <p:sp>
        <p:nvSpPr>
          <p:cNvPr id="51" name="TextBox 50">
            <a:extLst>
              <a:ext uri="{FF2B5EF4-FFF2-40B4-BE49-F238E27FC236}">
                <a16:creationId xmlns:a16="http://schemas.microsoft.com/office/drawing/2014/main" id="{6F910CB3-1EF4-656B-5FFB-297529401243}"/>
              </a:ext>
            </a:extLst>
          </p:cNvPr>
          <p:cNvSpPr txBox="1"/>
          <p:nvPr/>
        </p:nvSpPr>
        <p:spPr>
          <a:xfrm>
            <a:off x="2177566" y="4937554"/>
            <a:ext cx="1287303" cy="246221"/>
          </a:xfrm>
          <a:prstGeom prst="rect">
            <a:avLst/>
          </a:prstGeom>
          <a:noFill/>
        </p:spPr>
        <p:txBody>
          <a:bodyPr wrap="square">
            <a:spAutoFit/>
          </a:bodyPr>
          <a:lstStyle/>
          <a:p>
            <a:pPr lvl="0"/>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Прочая субвенция</a:t>
            </a:r>
          </a:p>
        </p:txBody>
      </p:sp>
      <p:graphicFrame>
        <p:nvGraphicFramePr>
          <p:cNvPr id="10" name="Таблица 9">
            <a:extLst>
              <a:ext uri="{FF2B5EF4-FFF2-40B4-BE49-F238E27FC236}">
                <a16:creationId xmlns:a16="http://schemas.microsoft.com/office/drawing/2014/main" id="{566FDFDD-35C9-C831-BB4B-40BBF05C2FB4}"/>
              </a:ext>
            </a:extLst>
          </p:cNvPr>
          <p:cNvGraphicFramePr>
            <a:graphicFrameLocks noGrp="1"/>
          </p:cNvGraphicFramePr>
          <p:nvPr>
            <p:extLst>
              <p:ext uri="{D42A27DB-BD31-4B8C-83A1-F6EECF244321}">
                <p14:modId xmlns:p14="http://schemas.microsoft.com/office/powerpoint/2010/main" val="769570099"/>
              </p:ext>
            </p:extLst>
          </p:nvPr>
        </p:nvGraphicFramePr>
        <p:xfrm>
          <a:off x="1414800" y="940469"/>
          <a:ext cx="5614415" cy="370840"/>
        </p:xfrm>
        <a:graphic>
          <a:graphicData uri="http://schemas.openxmlformats.org/drawingml/2006/table">
            <a:tbl>
              <a:tblPr firstRow="1" bandRow="1">
                <a:tableStyleId>{5C22544A-7EE6-4342-B048-85BDC9FD1C3A}</a:tableStyleId>
              </a:tblPr>
              <a:tblGrid>
                <a:gridCol w="1122883">
                  <a:extLst>
                    <a:ext uri="{9D8B030D-6E8A-4147-A177-3AD203B41FA5}">
                      <a16:colId xmlns:a16="http://schemas.microsoft.com/office/drawing/2014/main" val="625069608"/>
                    </a:ext>
                  </a:extLst>
                </a:gridCol>
                <a:gridCol w="1122883">
                  <a:extLst>
                    <a:ext uri="{9D8B030D-6E8A-4147-A177-3AD203B41FA5}">
                      <a16:colId xmlns:a16="http://schemas.microsoft.com/office/drawing/2014/main" val="1411354843"/>
                    </a:ext>
                  </a:extLst>
                </a:gridCol>
                <a:gridCol w="1122883">
                  <a:extLst>
                    <a:ext uri="{9D8B030D-6E8A-4147-A177-3AD203B41FA5}">
                      <a16:colId xmlns:a16="http://schemas.microsoft.com/office/drawing/2014/main" val="4201130503"/>
                    </a:ext>
                  </a:extLst>
                </a:gridCol>
                <a:gridCol w="1122883">
                  <a:extLst>
                    <a:ext uri="{9D8B030D-6E8A-4147-A177-3AD203B41FA5}">
                      <a16:colId xmlns:a16="http://schemas.microsoft.com/office/drawing/2014/main" val="1996167844"/>
                    </a:ext>
                  </a:extLst>
                </a:gridCol>
                <a:gridCol w="1122883">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 8503,00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 9481,00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36170,00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40270,22</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42120,50</a:t>
                      </a:r>
                    </a:p>
                  </a:txBody>
                  <a:tcPr>
                    <a:solidFill>
                      <a:schemeClr val="accent1">
                        <a:lumMod val="20000"/>
                        <a:lumOff val="80000"/>
                      </a:schemeClr>
                    </a:solidFill>
                  </a:tcPr>
                </a:tc>
                <a:extLst>
                  <a:ext uri="{0D108BD9-81ED-4DB2-BD59-A6C34878D82A}">
                    <a16:rowId xmlns:a16="http://schemas.microsoft.com/office/drawing/2014/main" val="3208742181"/>
                  </a:ext>
                </a:extLst>
              </a:tr>
            </a:tbl>
          </a:graphicData>
        </a:graphic>
      </p:graphicFrame>
      <p:graphicFrame>
        <p:nvGraphicFramePr>
          <p:cNvPr id="11" name="Таблица 10">
            <a:extLst>
              <a:ext uri="{FF2B5EF4-FFF2-40B4-BE49-F238E27FC236}">
                <a16:creationId xmlns:a16="http://schemas.microsoft.com/office/drawing/2014/main" id="{03341473-0F88-E45E-009A-338EFF5A8F01}"/>
              </a:ext>
            </a:extLst>
          </p:cNvPr>
          <p:cNvGraphicFramePr>
            <a:graphicFrameLocks noGrp="1"/>
          </p:cNvGraphicFramePr>
          <p:nvPr>
            <p:extLst>
              <p:ext uri="{D42A27DB-BD31-4B8C-83A1-F6EECF244321}">
                <p14:modId xmlns:p14="http://schemas.microsoft.com/office/powerpoint/2010/main" val="1816276102"/>
              </p:ext>
            </p:extLst>
          </p:nvPr>
        </p:nvGraphicFramePr>
        <p:xfrm>
          <a:off x="1431990" y="1741592"/>
          <a:ext cx="5597225" cy="396240"/>
        </p:xfrm>
        <a:graphic>
          <a:graphicData uri="http://schemas.openxmlformats.org/drawingml/2006/table">
            <a:tbl>
              <a:tblPr firstRow="1" bandRow="1">
                <a:tableStyleId>{5C22544A-7EE6-4342-B048-85BDC9FD1C3A}</a:tableStyleId>
              </a:tblPr>
              <a:tblGrid>
                <a:gridCol w="1119445">
                  <a:extLst>
                    <a:ext uri="{9D8B030D-6E8A-4147-A177-3AD203B41FA5}">
                      <a16:colId xmlns:a16="http://schemas.microsoft.com/office/drawing/2014/main" val="625069608"/>
                    </a:ext>
                  </a:extLst>
                </a:gridCol>
                <a:gridCol w="1119445">
                  <a:extLst>
                    <a:ext uri="{9D8B030D-6E8A-4147-A177-3AD203B41FA5}">
                      <a16:colId xmlns:a16="http://schemas.microsoft.com/office/drawing/2014/main" val="1411354843"/>
                    </a:ext>
                  </a:extLst>
                </a:gridCol>
                <a:gridCol w="1119445">
                  <a:extLst>
                    <a:ext uri="{9D8B030D-6E8A-4147-A177-3AD203B41FA5}">
                      <a16:colId xmlns:a16="http://schemas.microsoft.com/office/drawing/2014/main" val="4201130503"/>
                    </a:ext>
                  </a:extLst>
                </a:gridCol>
                <a:gridCol w="1119445">
                  <a:extLst>
                    <a:ext uri="{9D8B030D-6E8A-4147-A177-3AD203B41FA5}">
                      <a16:colId xmlns:a16="http://schemas.microsoft.com/office/drawing/2014/main" val="1996167844"/>
                    </a:ext>
                  </a:extLst>
                </a:gridCol>
                <a:gridCol w="1119445">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 1197516,00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 1284972,00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1530390,00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1585050,00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1585050,00</a:t>
                      </a:r>
                    </a:p>
                  </a:txBody>
                  <a:tcPr>
                    <a:solidFill>
                      <a:schemeClr val="accent1">
                        <a:lumMod val="20000"/>
                        <a:lumOff val="80000"/>
                      </a:schemeClr>
                    </a:solidFill>
                  </a:tcPr>
                </a:tc>
                <a:extLst>
                  <a:ext uri="{0D108BD9-81ED-4DB2-BD59-A6C34878D82A}">
                    <a16:rowId xmlns:a16="http://schemas.microsoft.com/office/drawing/2014/main" val="3208742181"/>
                  </a:ext>
                </a:extLst>
              </a:tr>
            </a:tbl>
          </a:graphicData>
        </a:graphic>
      </p:graphicFrame>
      <p:graphicFrame>
        <p:nvGraphicFramePr>
          <p:cNvPr id="12" name="Таблица 11">
            <a:extLst>
              <a:ext uri="{FF2B5EF4-FFF2-40B4-BE49-F238E27FC236}">
                <a16:creationId xmlns:a16="http://schemas.microsoft.com/office/drawing/2014/main" id="{0E74509B-1539-041D-D72B-886C589C0F63}"/>
              </a:ext>
            </a:extLst>
          </p:cNvPr>
          <p:cNvGraphicFramePr>
            <a:graphicFrameLocks noGrp="1"/>
          </p:cNvGraphicFramePr>
          <p:nvPr>
            <p:extLst>
              <p:ext uri="{D42A27DB-BD31-4B8C-83A1-F6EECF244321}">
                <p14:modId xmlns:p14="http://schemas.microsoft.com/office/powerpoint/2010/main" val="2958755190"/>
              </p:ext>
            </p:extLst>
          </p:nvPr>
        </p:nvGraphicFramePr>
        <p:xfrm>
          <a:off x="1453586" y="2551782"/>
          <a:ext cx="5615520" cy="396240"/>
        </p:xfrm>
        <a:graphic>
          <a:graphicData uri="http://schemas.openxmlformats.org/drawingml/2006/table">
            <a:tbl>
              <a:tblPr firstRow="1" bandRow="1">
                <a:tableStyleId>{5C22544A-7EE6-4342-B048-85BDC9FD1C3A}</a:tableStyleId>
              </a:tblPr>
              <a:tblGrid>
                <a:gridCol w="1123104">
                  <a:extLst>
                    <a:ext uri="{9D8B030D-6E8A-4147-A177-3AD203B41FA5}">
                      <a16:colId xmlns:a16="http://schemas.microsoft.com/office/drawing/2014/main" val="625069608"/>
                    </a:ext>
                  </a:extLst>
                </a:gridCol>
                <a:gridCol w="1123104">
                  <a:extLst>
                    <a:ext uri="{9D8B030D-6E8A-4147-A177-3AD203B41FA5}">
                      <a16:colId xmlns:a16="http://schemas.microsoft.com/office/drawing/2014/main" val="1411354843"/>
                    </a:ext>
                  </a:extLst>
                </a:gridCol>
                <a:gridCol w="1123104">
                  <a:extLst>
                    <a:ext uri="{9D8B030D-6E8A-4147-A177-3AD203B41FA5}">
                      <a16:colId xmlns:a16="http://schemas.microsoft.com/office/drawing/2014/main" val="4201130503"/>
                    </a:ext>
                  </a:extLst>
                </a:gridCol>
                <a:gridCol w="1123104">
                  <a:extLst>
                    <a:ext uri="{9D8B030D-6E8A-4147-A177-3AD203B41FA5}">
                      <a16:colId xmlns:a16="http://schemas.microsoft.com/office/drawing/2014/main" val="1996167844"/>
                    </a:ext>
                  </a:extLst>
                </a:gridCol>
                <a:gridCol w="1123104">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 1207287,79</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 1229751,00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1307297,00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1356990,00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1408670,00</a:t>
                      </a:r>
                    </a:p>
                  </a:txBody>
                  <a:tcPr>
                    <a:solidFill>
                      <a:schemeClr val="accent1">
                        <a:lumMod val="20000"/>
                        <a:lumOff val="80000"/>
                      </a:schemeClr>
                    </a:solidFill>
                  </a:tcPr>
                </a:tc>
                <a:extLst>
                  <a:ext uri="{0D108BD9-81ED-4DB2-BD59-A6C34878D82A}">
                    <a16:rowId xmlns:a16="http://schemas.microsoft.com/office/drawing/2014/main" val="3208742181"/>
                  </a:ext>
                </a:extLst>
              </a:tr>
            </a:tbl>
          </a:graphicData>
        </a:graphic>
      </p:graphicFrame>
      <p:graphicFrame>
        <p:nvGraphicFramePr>
          <p:cNvPr id="13" name="Таблица 12">
            <a:extLst>
              <a:ext uri="{FF2B5EF4-FFF2-40B4-BE49-F238E27FC236}">
                <a16:creationId xmlns:a16="http://schemas.microsoft.com/office/drawing/2014/main" id="{7527EA6C-F843-E441-533D-3ABAF3F6BD13}"/>
              </a:ext>
            </a:extLst>
          </p:cNvPr>
          <p:cNvGraphicFramePr>
            <a:graphicFrameLocks noGrp="1"/>
          </p:cNvGraphicFramePr>
          <p:nvPr>
            <p:extLst>
              <p:ext uri="{D42A27DB-BD31-4B8C-83A1-F6EECF244321}">
                <p14:modId xmlns:p14="http://schemas.microsoft.com/office/powerpoint/2010/main" val="4170739570"/>
              </p:ext>
            </p:extLst>
          </p:nvPr>
        </p:nvGraphicFramePr>
        <p:xfrm>
          <a:off x="1455525" y="3522505"/>
          <a:ext cx="5614415" cy="370840"/>
        </p:xfrm>
        <a:graphic>
          <a:graphicData uri="http://schemas.openxmlformats.org/drawingml/2006/table">
            <a:tbl>
              <a:tblPr firstRow="1" bandRow="1">
                <a:tableStyleId>{5C22544A-7EE6-4342-B048-85BDC9FD1C3A}</a:tableStyleId>
              </a:tblPr>
              <a:tblGrid>
                <a:gridCol w="1122883">
                  <a:extLst>
                    <a:ext uri="{9D8B030D-6E8A-4147-A177-3AD203B41FA5}">
                      <a16:colId xmlns:a16="http://schemas.microsoft.com/office/drawing/2014/main" val="625069608"/>
                    </a:ext>
                  </a:extLst>
                </a:gridCol>
                <a:gridCol w="1122883">
                  <a:extLst>
                    <a:ext uri="{9D8B030D-6E8A-4147-A177-3AD203B41FA5}">
                      <a16:colId xmlns:a16="http://schemas.microsoft.com/office/drawing/2014/main" val="1411354843"/>
                    </a:ext>
                  </a:extLst>
                </a:gridCol>
                <a:gridCol w="1122883">
                  <a:extLst>
                    <a:ext uri="{9D8B030D-6E8A-4147-A177-3AD203B41FA5}">
                      <a16:colId xmlns:a16="http://schemas.microsoft.com/office/drawing/2014/main" val="4201130503"/>
                    </a:ext>
                  </a:extLst>
                </a:gridCol>
                <a:gridCol w="1122883">
                  <a:extLst>
                    <a:ext uri="{9D8B030D-6E8A-4147-A177-3AD203B41FA5}">
                      <a16:colId xmlns:a16="http://schemas.microsoft.com/office/drawing/2014/main" val="1996167844"/>
                    </a:ext>
                  </a:extLst>
                </a:gridCol>
                <a:gridCol w="1122883">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 11164,00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36170,00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40270,22</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24120,50</a:t>
                      </a:r>
                    </a:p>
                  </a:txBody>
                  <a:tcPr>
                    <a:solidFill>
                      <a:schemeClr val="accent1">
                        <a:lumMod val="20000"/>
                        <a:lumOff val="80000"/>
                      </a:schemeClr>
                    </a:solidFill>
                  </a:tcPr>
                </a:tc>
                <a:extLst>
                  <a:ext uri="{0D108BD9-81ED-4DB2-BD59-A6C34878D82A}">
                    <a16:rowId xmlns:a16="http://schemas.microsoft.com/office/drawing/2014/main" val="3208742181"/>
                  </a:ext>
                </a:extLst>
              </a:tr>
            </a:tbl>
          </a:graphicData>
        </a:graphic>
      </p:graphicFrame>
      <p:graphicFrame>
        <p:nvGraphicFramePr>
          <p:cNvPr id="14" name="Таблица 13">
            <a:extLst>
              <a:ext uri="{FF2B5EF4-FFF2-40B4-BE49-F238E27FC236}">
                <a16:creationId xmlns:a16="http://schemas.microsoft.com/office/drawing/2014/main" id="{1D91BB93-4C6D-6F33-3A82-C501408B0D3C}"/>
              </a:ext>
            </a:extLst>
          </p:cNvPr>
          <p:cNvGraphicFramePr>
            <a:graphicFrameLocks noGrp="1"/>
          </p:cNvGraphicFramePr>
          <p:nvPr>
            <p:extLst>
              <p:ext uri="{D42A27DB-BD31-4B8C-83A1-F6EECF244321}">
                <p14:modId xmlns:p14="http://schemas.microsoft.com/office/powerpoint/2010/main" val="914934430"/>
              </p:ext>
            </p:extLst>
          </p:nvPr>
        </p:nvGraphicFramePr>
        <p:xfrm>
          <a:off x="1409002" y="4428528"/>
          <a:ext cx="5638510" cy="396240"/>
        </p:xfrm>
        <a:graphic>
          <a:graphicData uri="http://schemas.openxmlformats.org/drawingml/2006/table">
            <a:tbl>
              <a:tblPr firstRow="1" bandRow="1">
                <a:tableStyleId>{5C22544A-7EE6-4342-B048-85BDC9FD1C3A}</a:tableStyleId>
              </a:tblPr>
              <a:tblGrid>
                <a:gridCol w="1127702">
                  <a:extLst>
                    <a:ext uri="{9D8B030D-6E8A-4147-A177-3AD203B41FA5}">
                      <a16:colId xmlns:a16="http://schemas.microsoft.com/office/drawing/2014/main" val="625069608"/>
                    </a:ext>
                  </a:extLst>
                </a:gridCol>
                <a:gridCol w="1127702">
                  <a:extLst>
                    <a:ext uri="{9D8B030D-6E8A-4147-A177-3AD203B41FA5}">
                      <a16:colId xmlns:a16="http://schemas.microsoft.com/office/drawing/2014/main" val="1411354843"/>
                    </a:ext>
                  </a:extLst>
                </a:gridCol>
                <a:gridCol w="1127702">
                  <a:extLst>
                    <a:ext uri="{9D8B030D-6E8A-4147-A177-3AD203B41FA5}">
                      <a16:colId xmlns:a16="http://schemas.microsoft.com/office/drawing/2014/main" val="4201130503"/>
                    </a:ext>
                  </a:extLst>
                </a:gridCol>
                <a:gridCol w="1127702">
                  <a:extLst>
                    <a:ext uri="{9D8B030D-6E8A-4147-A177-3AD203B41FA5}">
                      <a16:colId xmlns:a16="http://schemas.microsoft.com/office/drawing/2014/main" val="1996167844"/>
                    </a:ext>
                  </a:extLst>
                </a:gridCol>
                <a:gridCol w="1127702">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 1085733,00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-1724212,00 </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1686761,00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1741060,00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1797531,00</a:t>
                      </a:r>
                    </a:p>
                  </a:txBody>
                  <a:tcPr>
                    <a:solidFill>
                      <a:schemeClr val="accent1">
                        <a:lumMod val="20000"/>
                        <a:lumOff val="80000"/>
                      </a:schemeClr>
                    </a:solidFill>
                  </a:tcPr>
                </a:tc>
                <a:extLst>
                  <a:ext uri="{0D108BD9-81ED-4DB2-BD59-A6C34878D82A}">
                    <a16:rowId xmlns:a16="http://schemas.microsoft.com/office/drawing/2014/main" val="3208742181"/>
                  </a:ext>
                </a:extLst>
              </a:tr>
            </a:tbl>
          </a:graphicData>
        </a:graphic>
      </p:graphicFrame>
      <p:graphicFrame>
        <p:nvGraphicFramePr>
          <p:cNvPr id="15" name="Таблица 14">
            <a:extLst>
              <a:ext uri="{FF2B5EF4-FFF2-40B4-BE49-F238E27FC236}">
                <a16:creationId xmlns:a16="http://schemas.microsoft.com/office/drawing/2014/main" id="{0EDB6D09-816F-87C8-A10B-88E86E1A00B2}"/>
              </a:ext>
            </a:extLst>
          </p:cNvPr>
          <p:cNvGraphicFramePr>
            <a:graphicFrameLocks noGrp="1"/>
          </p:cNvGraphicFramePr>
          <p:nvPr>
            <p:extLst>
              <p:ext uri="{D42A27DB-BD31-4B8C-83A1-F6EECF244321}">
                <p14:modId xmlns:p14="http://schemas.microsoft.com/office/powerpoint/2010/main" val="413394990"/>
              </p:ext>
            </p:extLst>
          </p:nvPr>
        </p:nvGraphicFramePr>
        <p:xfrm>
          <a:off x="1431990" y="5267312"/>
          <a:ext cx="5637950" cy="396240"/>
        </p:xfrm>
        <a:graphic>
          <a:graphicData uri="http://schemas.openxmlformats.org/drawingml/2006/table">
            <a:tbl>
              <a:tblPr firstRow="1" bandRow="1">
                <a:tableStyleId>{5C22544A-7EE6-4342-B048-85BDC9FD1C3A}</a:tableStyleId>
              </a:tblPr>
              <a:tblGrid>
                <a:gridCol w="1127590">
                  <a:extLst>
                    <a:ext uri="{9D8B030D-6E8A-4147-A177-3AD203B41FA5}">
                      <a16:colId xmlns:a16="http://schemas.microsoft.com/office/drawing/2014/main" val="625069608"/>
                    </a:ext>
                  </a:extLst>
                </a:gridCol>
                <a:gridCol w="1127590">
                  <a:extLst>
                    <a:ext uri="{9D8B030D-6E8A-4147-A177-3AD203B41FA5}">
                      <a16:colId xmlns:a16="http://schemas.microsoft.com/office/drawing/2014/main" val="1411354843"/>
                    </a:ext>
                  </a:extLst>
                </a:gridCol>
                <a:gridCol w="1127590">
                  <a:extLst>
                    <a:ext uri="{9D8B030D-6E8A-4147-A177-3AD203B41FA5}">
                      <a16:colId xmlns:a16="http://schemas.microsoft.com/office/drawing/2014/main" val="4201130503"/>
                    </a:ext>
                  </a:extLst>
                </a:gridCol>
                <a:gridCol w="1127590">
                  <a:extLst>
                    <a:ext uri="{9D8B030D-6E8A-4147-A177-3AD203B41FA5}">
                      <a16:colId xmlns:a16="http://schemas.microsoft.com/office/drawing/2014/main" val="1996167844"/>
                    </a:ext>
                  </a:extLst>
                </a:gridCol>
                <a:gridCol w="1127590">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-569098,00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-278975,00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288966,00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300525,00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312546,00</a:t>
                      </a:r>
                    </a:p>
                  </a:txBody>
                  <a:tcPr>
                    <a:solidFill>
                      <a:schemeClr val="accent1">
                        <a:lumMod val="20000"/>
                        <a:lumOff val="80000"/>
                      </a:schemeClr>
                    </a:solidFill>
                  </a:tcPr>
                </a:tc>
                <a:extLst>
                  <a:ext uri="{0D108BD9-81ED-4DB2-BD59-A6C34878D82A}">
                    <a16:rowId xmlns:a16="http://schemas.microsoft.com/office/drawing/2014/main" val="3208742181"/>
                  </a:ext>
                </a:extLst>
              </a:tr>
            </a:tbl>
          </a:graphicData>
        </a:graphic>
      </p:graphicFrame>
      <p:graphicFrame>
        <p:nvGraphicFramePr>
          <p:cNvPr id="16" name="Таблица 15">
            <a:extLst>
              <a:ext uri="{FF2B5EF4-FFF2-40B4-BE49-F238E27FC236}">
                <a16:creationId xmlns:a16="http://schemas.microsoft.com/office/drawing/2014/main" id="{32376BD6-EB27-3582-46AD-E8A2FF88FD91}"/>
              </a:ext>
            </a:extLst>
          </p:cNvPr>
          <p:cNvGraphicFramePr>
            <a:graphicFrameLocks noGrp="1"/>
          </p:cNvGraphicFramePr>
          <p:nvPr>
            <p:extLst>
              <p:ext uri="{D42A27DB-BD31-4B8C-83A1-F6EECF244321}">
                <p14:modId xmlns:p14="http://schemas.microsoft.com/office/powerpoint/2010/main" val="2879208442"/>
              </p:ext>
            </p:extLst>
          </p:nvPr>
        </p:nvGraphicFramePr>
        <p:xfrm>
          <a:off x="2210977" y="6169797"/>
          <a:ext cx="4827385" cy="396240"/>
        </p:xfrm>
        <a:graphic>
          <a:graphicData uri="http://schemas.openxmlformats.org/drawingml/2006/table">
            <a:tbl>
              <a:tblPr firstRow="1" bandRow="1">
                <a:tableStyleId>{5C22544A-7EE6-4342-B048-85BDC9FD1C3A}</a:tableStyleId>
              </a:tblPr>
              <a:tblGrid>
                <a:gridCol w="965477">
                  <a:extLst>
                    <a:ext uri="{9D8B030D-6E8A-4147-A177-3AD203B41FA5}">
                      <a16:colId xmlns:a16="http://schemas.microsoft.com/office/drawing/2014/main" val="625069608"/>
                    </a:ext>
                  </a:extLst>
                </a:gridCol>
                <a:gridCol w="965477">
                  <a:extLst>
                    <a:ext uri="{9D8B030D-6E8A-4147-A177-3AD203B41FA5}">
                      <a16:colId xmlns:a16="http://schemas.microsoft.com/office/drawing/2014/main" val="1411354843"/>
                    </a:ext>
                  </a:extLst>
                </a:gridCol>
                <a:gridCol w="965477">
                  <a:extLst>
                    <a:ext uri="{9D8B030D-6E8A-4147-A177-3AD203B41FA5}">
                      <a16:colId xmlns:a16="http://schemas.microsoft.com/office/drawing/2014/main" val="4201130503"/>
                    </a:ext>
                  </a:extLst>
                </a:gridCol>
                <a:gridCol w="965477">
                  <a:extLst>
                    <a:ext uri="{9D8B030D-6E8A-4147-A177-3AD203B41FA5}">
                      <a16:colId xmlns:a16="http://schemas.microsoft.com/office/drawing/2014/main" val="1996167844"/>
                    </a:ext>
                  </a:extLst>
                </a:gridCol>
                <a:gridCol w="965477">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 2838247,00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 2895220,00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3083972,00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3207332,00</a:t>
                      </a:r>
                    </a:p>
                  </a:txBody>
                  <a:tcPr>
                    <a:solidFill>
                      <a:schemeClr val="accent1">
                        <a:lumMod val="20000"/>
                        <a:lumOff val="8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3335625,00</a:t>
                      </a:r>
                    </a:p>
                  </a:txBody>
                  <a:tcPr>
                    <a:solidFill>
                      <a:schemeClr val="accent1">
                        <a:lumMod val="20000"/>
                        <a:lumOff val="80000"/>
                      </a:schemeClr>
                    </a:solidFill>
                  </a:tcPr>
                </a:tc>
                <a:extLst>
                  <a:ext uri="{0D108BD9-81ED-4DB2-BD59-A6C34878D82A}">
                    <a16:rowId xmlns:a16="http://schemas.microsoft.com/office/drawing/2014/main" val="3208742181"/>
                  </a:ext>
                </a:extLst>
              </a:tr>
            </a:tbl>
          </a:graphicData>
        </a:graphic>
      </p:graphicFrame>
      <p:sp>
        <p:nvSpPr>
          <p:cNvPr id="54" name="Рамка 53">
            <a:extLst>
              <a:ext uri="{FF2B5EF4-FFF2-40B4-BE49-F238E27FC236}">
                <a16:creationId xmlns:a16="http://schemas.microsoft.com/office/drawing/2014/main" id="{D42408A1-77A9-0479-7560-C8FC23CA81BE}"/>
              </a:ext>
            </a:extLst>
          </p:cNvPr>
          <p:cNvSpPr/>
          <p:nvPr/>
        </p:nvSpPr>
        <p:spPr>
          <a:xfrm>
            <a:off x="8400870" y="787392"/>
            <a:ext cx="3480142" cy="914400"/>
          </a:xfrm>
          <a:prstGeom prst="frame">
            <a:avLst/>
          </a:prstGeom>
          <a:solidFill>
            <a:srgbClr val="8DD0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pic>
        <p:nvPicPr>
          <p:cNvPr id="55" name="Рисунок 54">
            <a:extLst>
              <a:ext uri="{FF2B5EF4-FFF2-40B4-BE49-F238E27FC236}">
                <a16:creationId xmlns:a16="http://schemas.microsoft.com/office/drawing/2014/main" id="{9600C830-A9F7-2947-CC48-A4D423AA11D4}"/>
              </a:ext>
            </a:extLst>
          </p:cNvPr>
          <p:cNvPicPr>
            <a:picLocks noChangeAspect="1"/>
          </p:cNvPicPr>
          <p:nvPr/>
        </p:nvPicPr>
        <p:blipFill>
          <a:blip r:embed="rId11"/>
          <a:srcRect t="9609" b="9345"/>
          <a:stretch>
            <a:fillRect/>
          </a:stretch>
        </p:blipFill>
        <p:spPr>
          <a:xfrm>
            <a:off x="8479417" y="892603"/>
            <a:ext cx="1050478" cy="700183"/>
          </a:xfrm>
          <a:prstGeom prst="rect">
            <a:avLst/>
          </a:prstGeom>
        </p:spPr>
      </p:pic>
      <p:sp>
        <p:nvSpPr>
          <p:cNvPr id="57" name="TextBox 56">
            <a:extLst>
              <a:ext uri="{FF2B5EF4-FFF2-40B4-BE49-F238E27FC236}">
                <a16:creationId xmlns:a16="http://schemas.microsoft.com/office/drawing/2014/main" id="{A58BAC09-9898-9440-3940-40672F5802B0}"/>
              </a:ext>
            </a:extLst>
          </p:cNvPr>
          <p:cNvSpPr txBox="1"/>
          <p:nvPr/>
        </p:nvSpPr>
        <p:spPr>
          <a:xfrm>
            <a:off x="9486601" y="892603"/>
            <a:ext cx="2294944" cy="553998"/>
          </a:xfrm>
          <a:prstGeom prst="rect">
            <a:avLst/>
          </a:prstGeom>
          <a:noFill/>
        </p:spPr>
        <p:txBody>
          <a:bodyPr wrap="square">
            <a:spAutoFit/>
          </a:bodyPr>
          <a:lstStyle/>
          <a:p>
            <a:pPr algn="just"/>
            <a:r>
              <a:rPr lang="ru-RU" sz="1000" dirty="0">
                <a:latin typeface="Times New Roman" panose="02020603050405020304" pitchFamily="18" charset="0"/>
                <a:cs typeface="Times New Roman" panose="02020603050405020304" pitchFamily="18" charset="0"/>
              </a:rPr>
              <a:t>Реализация полномочия в сфере транспортного обслуживания по муниципальным маршрутам</a:t>
            </a:r>
          </a:p>
        </p:txBody>
      </p:sp>
      <p:graphicFrame>
        <p:nvGraphicFramePr>
          <p:cNvPr id="58" name="Таблица 57">
            <a:extLst>
              <a:ext uri="{FF2B5EF4-FFF2-40B4-BE49-F238E27FC236}">
                <a16:creationId xmlns:a16="http://schemas.microsoft.com/office/drawing/2014/main" id="{23AAB41E-5AF7-BFB0-A9E7-9608DA291C30}"/>
              </a:ext>
            </a:extLst>
          </p:cNvPr>
          <p:cNvGraphicFramePr>
            <a:graphicFrameLocks noGrp="1"/>
          </p:cNvGraphicFramePr>
          <p:nvPr>
            <p:extLst>
              <p:ext uri="{D42A27DB-BD31-4B8C-83A1-F6EECF244321}">
                <p14:modId xmlns:p14="http://schemas.microsoft.com/office/powerpoint/2010/main" val="904863125"/>
              </p:ext>
            </p:extLst>
          </p:nvPr>
        </p:nvGraphicFramePr>
        <p:xfrm>
          <a:off x="8339933" y="1749006"/>
          <a:ext cx="3602015" cy="396240"/>
        </p:xfrm>
        <a:graphic>
          <a:graphicData uri="http://schemas.openxmlformats.org/drawingml/2006/table">
            <a:tbl>
              <a:tblPr firstRow="1" bandRow="1">
                <a:tableStyleId>{5C22544A-7EE6-4342-B048-85BDC9FD1C3A}</a:tableStyleId>
              </a:tblPr>
              <a:tblGrid>
                <a:gridCol w="720403">
                  <a:extLst>
                    <a:ext uri="{9D8B030D-6E8A-4147-A177-3AD203B41FA5}">
                      <a16:colId xmlns:a16="http://schemas.microsoft.com/office/drawing/2014/main" val="625069608"/>
                    </a:ext>
                  </a:extLst>
                </a:gridCol>
                <a:gridCol w="720403">
                  <a:extLst>
                    <a:ext uri="{9D8B030D-6E8A-4147-A177-3AD203B41FA5}">
                      <a16:colId xmlns:a16="http://schemas.microsoft.com/office/drawing/2014/main" val="1411354843"/>
                    </a:ext>
                  </a:extLst>
                </a:gridCol>
                <a:gridCol w="720403">
                  <a:extLst>
                    <a:ext uri="{9D8B030D-6E8A-4147-A177-3AD203B41FA5}">
                      <a16:colId xmlns:a16="http://schemas.microsoft.com/office/drawing/2014/main" val="4201130503"/>
                    </a:ext>
                  </a:extLst>
                </a:gridCol>
                <a:gridCol w="720403">
                  <a:extLst>
                    <a:ext uri="{9D8B030D-6E8A-4147-A177-3AD203B41FA5}">
                      <a16:colId xmlns:a16="http://schemas.microsoft.com/office/drawing/2014/main" val="1996167844"/>
                    </a:ext>
                  </a:extLst>
                </a:gridCol>
                <a:gridCol w="720403">
                  <a:extLst>
                    <a:ext uri="{9D8B030D-6E8A-4147-A177-3AD203B41FA5}">
                      <a16:colId xmlns:a16="http://schemas.microsoft.com/office/drawing/2014/main" val="427201854"/>
                    </a:ext>
                  </a:extLst>
                </a:gridCol>
              </a:tblGrid>
              <a:tr h="370840">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2024г -3387,08</a:t>
                      </a:r>
                    </a:p>
                  </a:txBody>
                  <a:tcPr>
                    <a:solidFill>
                      <a:srgbClr val="8DD0FD"/>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2025г – 3387,08</a:t>
                      </a:r>
                    </a:p>
                  </a:txBody>
                  <a:tcPr>
                    <a:solidFill>
                      <a:srgbClr val="8DD0FD"/>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2026г – 3489,72</a:t>
                      </a:r>
                    </a:p>
                  </a:txBody>
                  <a:tcPr>
                    <a:solidFill>
                      <a:srgbClr val="8DD0FD"/>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2027г – 3489,72</a:t>
                      </a:r>
                    </a:p>
                  </a:txBody>
                  <a:tcPr>
                    <a:solidFill>
                      <a:srgbClr val="8DD0FD"/>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2028г – 3489,72</a:t>
                      </a:r>
                    </a:p>
                  </a:txBody>
                  <a:tcPr>
                    <a:solidFill>
                      <a:srgbClr val="8DD0FD"/>
                    </a:solidFill>
                  </a:tcPr>
                </a:tc>
                <a:extLst>
                  <a:ext uri="{0D108BD9-81ED-4DB2-BD59-A6C34878D82A}">
                    <a16:rowId xmlns:a16="http://schemas.microsoft.com/office/drawing/2014/main" val="3208742181"/>
                  </a:ext>
                </a:extLst>
              </a:tr>
            </a:tbl>
          </a:graphicData>
        </a:graphic>
      </p:graphicFrame>
      <p:sp>
        <p:nvSpPr>
          <p:cNvPr id="64" name="TextBox 63">
            <a:extLst>
              <a:ext uri="{FF2B5EF4-FFF2-40B4-BE49-F238E27FC236}">
                <a16:creationId xmlns:a16="http://schemas.microsoft.com/office/drawing/2014/main" id="{0F1BE9E5-5297-6CCD-9B85-B277889A9042}"/>
              </a:ext>
            </a:extLst>
          </p:cNvPr>
          <p:cNvSpPr txBox="1"/>
          <p:nvPr/>
        </p:nvSpPr>
        <p:spPr>
          <a:xfrm>
            <a:off x="9388789" y="414540"/>
            <a:ext cx="1519327" cy="276999"/>
          </a:xfrm>
          <a:prstGeom prst="rect">
            <a:avLst/>
          </a:prstGeom>
          <a:noFill/>
        </p:spPr>
        <p:txBody>
          <a:bodyPr wrap="none" rtlCol="0">
            <a:spAutoFit/>
          </a:bodyPr>
          <a:lstStyle/>
          <a:p>
            <a:r>
              <a:rPr lang="ru-RU" sz="1200" b="1" dirty="0">
                <a:solidFill>
                  <a:srgbClr val="7030A0"/>
                </a:solidFill>
                <a:latin typeface="Times New Roman" panose="02020603050405020304" pitchFamily="18" charset="0"/>
                <a:cs typeface="Times New Roman" panose="02020603050405020304" pitchFamily="18" charset="0"/>
              </a:rPr>
              <a:t>В сфере экономики</a:t>
            </a:r>
          </a:p>
        </p:txBody>
      </p:sp>
      <p:sp>
        <p:nvSpPr>
          <p:cNvPr id="65" name="Прямоугольник: скругленные противолежащие углы 64">
            <a:extLst>
              <a:ext uri="{FF2B5EF4-FFF2-40B4-BE49-F238E27FC236}">
                <a16:creationId xmlns:a16="http://schemas.microsoft.com/office/drawing/2014/main" id="{C50CF269-C248-2491-DDA9-FA68EF0034E8}"/>
              </a:ext>
            </a:extLst>
          </p:cNvPr>
          <p:cNvSpPr/>
          <p:nvPr/>
        </p:nvSpPr>
        <p:spPr>
          <a:xfrm>
            <a:off x="8632271" y="4544418"/>
            <a:ext cx="3439486" cy="1719744"/>
          </a:xfrm>
          <a:prstGeom prst="round2DiagRect">
            <a:avLst/>
          </a:prstGeom>
          <a:solidFill>
            <a:srgbClr val="F8FA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Субвенция на реализацию полномочий по организации проведения мероприятий по предупреждению и ликвидации болезней животных</a:t>
            </a:r>
          </a:p>
          <a:p>
            <a:pPr lvl="0" algn="ctr">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           2024г – 1253867,56</a:t>
            </a:r>
            <a:endParaRPr lang="ru-RU" sz="1000" dirty="0">
              <a:solidFill>
                <a:prstClr val="black">
                  <a:lumMod val="95000"/>
                  <a:lumOff val="5000"/>
                </a:prstClr>
              </a:solidFill>
              <a:latin typeface="Times New Roman" panose="02020603050405020304" pitchFamily="18" charset="0"/>
              <a:cs typeface="Times New Roman" panose="02020603050405020304" pitchFamily="18" charset="0"/>
            </a:endParaRPr>
          </a:p>
          <a:p>
            <a:pPr lvl="0" algn="ctr">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2025г – 1428455,44</a:t>
            </a:r>
          </a:p>
          <a:p>
            <a:pPr lvl="0" algn="ctr">
              <a:defRPr/>
            </a:pPr>
            <a:r>
              <a:rPr kumimoji="0" lang="ru-RU" sz="100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2026г- 1428455,44</a:t>
            </a:r>
          </a:p>
          <a:p>
            <a:pPr lvl="0" algn="ctr">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2027г – 1428455,44</a:t>
            </a:r>
          </a:p>
          <a:p>
            <a:pPr lvl="0" algn="ctr">
              <a:defRPr/>
            </a:pPr>
            <a:r>
              <a:rPr kumimoji="0" lang="ru-RU" sz="100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cs typeface="Times New Roman" panose="02020603050405020304" pitchFamily="18" charset="0"/>
              </a:rPr>
              <a:t>2028г – 1428455,44</a:t>
            </a:r>
            <a:endParaRPr kumimoji="0" lang="ru-RU" sz="1000" i="0" u="none" strike="noStrike" kern="1200" cap="none" spc="0" normalizeH="0" baseline="0" noProof="0" dirty="0">
              <a:ln>
                <a:noFill/>
              </a:ln>
              <a:solidFill>
                <a:schemeClr val="tx1">
                  <a:lumMod val="95000"/>
                  <a:lumOff val="5000"/>
                </a:schemeClr>
              </a:solidFill>
              <a:effectLst/>
              <a:uLnTx/>
              <a:uFillTx/>
              <a:latin typeface="Times New Roman" pitchFamily="18" charset="0"/>
              <a:cs typeface="Times New Roman" pitchFamily="18" charset="0"/>
            </a:endParaRPr>
          </a:p>
        </p:txBody>
      </p:sp>
      <p:pic>
        <p:nvPicPr>
          <p:cNvPr id="66" name="Рисунок 65">
            <a:extLst>
              <a:ext uri="{FF2B5EF4-FFF2-40B4-BE49-F238E27FC236}">
                <a16:creationId xmlns:a16="http://schemas.microsoft.com/office/drawing/2014/main" id="{AEFEBFAA-1068-69A6-1662-E20071659A05}"/>
              </a:ext>
            </a:extLst>
          </p:cNvPr>
          <p:cNvPicPr>
            <a:picLocks noChangeAspect="1"/>
          </p:cNvPicPr>
          <p:nvPr/>
        </p:nvPicPr>
        <p:blipFill>
          <a:blip r:embed="rId12"/>
          <a:stretch>
            <a:fillRect/>
          </a:stretch>
        </p:blipFill>
        <p:spPr>
          <a:xfrm>
            <a:off x="8707959" y="5294948"/>
            <a:ext cx="1026154" cy="890093"/>
          </a:xfrm>
          <a:prstGeom prst="rect">
            <a:avLst/>
          </a:prstGeom>
        </p:spPr>
      </p:pic>
    </p:spTree>
    <p:extLst>
      <p:ext uri="{BB962C8B-B14F-4D97-AF65-F5344CB8AC3E}">
        <p14:creationId xmlns:p14="http://schemas.microsoft.com/office/powerpoint/2010/main" val="2292911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6FC481C-3EA0-F0CE-A809-83A46128DF16}"/>
              </a:ext>
            </a:extLst>
          </p:cNvPr>
          <p:cNvPicPr>
            <a:picLocks noChangeAspect="1"/>
          </p:cNvPicPr>
          <p:nvPr/>
        </p:nvPicPr>
        <p:blipFill>
          <a:blip r:embed="rId2"/>
          <a:stretch>
            <a:fillRect/>
          </a:stretch>
        </p:blipFill>
        <p:spPr>
          <a:xfrm>
            <a:off x="0" y="0"/>
            <a:ext cx="12192000" cy="6857999"/>
          </a:xfrm>
          <a:prstGeom prst="rect">
            <a:avLst/>
          </a:prstGeom>
        </p:spPr>
      </p:pic>
      <p:grpSp>
        <p:nvGrpSpPr>
          <p:cNvPr id="3" name="Группа 2">
            <a:extLst>
              <a:ext uri="{FF2B5EF4-FFF2-40B4-BE49-F238E27FC236}">
                <a16:creationId xmlns:a16="http://schemas.microsoft.com/office/drawing/2014/main" id="{2D85A1F6-E44D-2BA9-0DC3-199D7C7CBA7B}"/>
              </a:ext>
            </a:extLst>
          </p:cNvPr>
          <p:cNvGrpSpPr/>
          <p:nvPr/>
        </p:nvGrpSpPr>
        <p:grpSpPr>
          <a:xfrm>
            <a:off x="1920553" y="347028"/>
            <a:ext cx="2771981" cy="2043834"/>
            <a:chOff x="1809456" y="16771"/>
            <a:chExt cx="2347676" cy="1932990"/>
          </a:xfrm>
          <a:scene3d>
            <a:camera prst="orthographicFront"/>
            <a:lightRig rig="threePt" dir="t">
              <a:rot lat="0" lon="0" rev="7500000"/>
            </a:lightRig>
          </a:scene3d>
        </p:grpSpPr>
        <p:sp>
          <p:nvSpPr>
            <p:cNvPr id="4" name="Прямоугольник: скругленные углы 3">
              <a:extLst>
                <a:ext uri="{FF2B5EF4-FFF2-40B4-BE49-F238E27FC236}">
                  <a16:creationId xmlns:a16="http://schemas.microsoft.com/office/drawing/2014/main" id="{6D1954D2-869E-7EBC-0760-05D1CE7AEC2E}"/>
                </a:ext>
              </a:extLst>
            </p:cNvPr>
            <p:cNvSpPr/>
            <p:nvPr/>
          </p:nvSpPr>
          <p:spPr>
            <a:xfrm>
              <a:off x="1809456" y="16771"/>
              <a:ext cx="2347676" cy="1932990"/>
            </a:xfrm>
            <a:prstGeom prst="roundRect">
              <a:avLst/>
            </a:prstGeom>
            <a:solidFill>
              <a:srgbClr val="00FF99"/>
            </a:solidFill>
            <a:sp3d prstMaterial="plastic">
              <a:bevelT w="127000" h="25400" prst="relaxedInset"/>
            </a:sp3d>
          </p:spPr>
          <p:style>
            <a:lnRef idx="0">
              <a:schemeClr val="lt1">
                <a:hueOff val="0"/>
                <a:satOff val="0"/>
                <a:lumOff val="0"/>
                <a:alphaOff val="0"/>
              </a:schemeClr>
            </a:lnRef>
            <a:fillRef idx="3">
              <a:scrgbClr r="0" g="0" b="0"/>
            </a:fillRef>
            <a:effectRef idx="2">
              <a:schemeClr val="accent1">
                <a:shade val="80000"/>
                <a:hueOff val="0"/>
                <a:satOff val="0"/>
                <a:lumOff val="0"/>
                <a:alphaOff val="0"/>
              </a:schemeClr>
            </a:effectRef>
            <a:fontRef idx="minor">
              <a:schemeClr val="lt1"/>
            </a:fontRef>
          </p:style>
        </p:sp>
        <p:sp>
          <p:nvSpPr>
            <p:cNvPr id="5" name="Прямоугольник: скругленные углы 4">
              <a:extLst>
                <a:ext uri="{FF2B5EF4-FFF2-40B4-BE49-F238E27FC236}">
                  <a16:creationId xmlns:a16="http://schemas.microsoft.com/office/drawing/2014/main" id="{7BB47284-9365-0669-7E77-8ECC201A5B91}"/>
                </a:ext>
              </a:extLst>
            </p:cNvPr>
            <p:cNvSpPr txBox="1"/>
            <p:nvPr/>
          </p:nvSpPr>
          <p:spPr>
            <a:xfrm>
              <a:off x="1903817" y="111132"/>
              <a:ext cx="2158954" cy="174426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marL="0" lvl="0" indent="0" algn="ctr" defTabSz="444500">
                <a:lnSpc>
                  <a:spcPct val="90000"/>
                </a:lnSpc>
                <a:spcBef>
                  <a:spcPct val="0"/>
                </a:spcBef>
                <a:spcAft>
                  <a:spcPct val="35000"/>
                </a:spcAft>
                <a:buNone/>
              </a:pPr>
              <a:r>
                <a:rPr lang="ru-RU" sz="1000" b="1" i="1" kern="1200" dirty="0">
                  <a:solidFill>
                    <a:srgbClr val="FF0000"/>
                  </a:solidFill>
                  <a:latin typeface="Times New Roman" panose="02020603050405020304" pitchFamily="18" charset="0"/>
                  <a:cs typeface="Times New Roman" panose="02020603050405020304" pitchFamily="18" charset="0"/>
                </a:rPr>
                <a:t>В сфере образования: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на получение общедоступного и бесплатного дошкольного, общего и дополнительного образования;</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на организацию и обеспечение оздоровления и отдыха детей;</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на меры социальной поддержки педагогическим работникам;</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 обеспечение бесплатным питанием;</a:t>
              </a:r>
            </a:p>
            <a:p>
              <a:pPr marL="0" lvl="0" indent="0" algn="l" defTabSz="444500">
                <a:lnSpc>
                  <a:spcPct val="90000"/>
                </a:lnSpc>
                <a:spcBef>
                  <a:spcPct val="0"/>
                </a:spcBef>
                <a:spcAft>
                  <a:spcPct val="35000"/>
                </a:spcAft>
                <a:buNone/>
              </a:pPr>
              <a:r>
                <a:rPr lang="ru-RU" sz="1000" kern="1200" dirty="0">
                  <a:solidFill>
                    <a:schemeClr val="tx1">
                      <a:lumMod val="95000"/>
                      <a:lumOff val="5000"/>
                    </a:schemeClr>
                  </a:solidFill>
                  <a:latin typeface="Times New Roman" panose="02020603050405020304" pitchFamily="18" charset="0"/>
                  <a:cs typeface="Times New Roman" panose="02020603050405020304" pitchFamily="18" charset="0"/>
                </a:rPr>
                <a:t>-на компенсацию части платы, взимаемой с родителей  за присмотр и уход за детьми</a:t>
              </a:r>
            </a:p>
          </p:txBody>
        </p:sp>
      </p:grpSp>
      <p:graphicFrame>
        <p:nvGraphicFramePr>
          <p:cNvPr id="6" name="Таблица 5">
            <a:extLst>
              <a:ext uri="{FF2B5EF4-FFF2-40B4-BE49-F238E27FC236}">
                <a16:creationId xmlns:a16="http://schemas.microsoft.com/office/drawing/2014/main" id="{7897A346-53CE-5029-52B8-DEF89101A346}"/>
              </a:ext>
            </a:extLst>
          </p:cNvPr>
          <p:cNvGraphicFramePr>
            <a:graphicFrameLocks noGrp="1"/>
          </p:cNvGraphicFramePr>
          <p:nvPr>
            <p:extLst>
              <p:ext uri="{D42A27DB-BD31-4B8C-83A1-F6EECF244321}">
                <p14:modId xmlns:p14="http://schemas.microsoft.com/office/powerpoint/2010/main" val="643962118"/>
              </p:ext>
            </p:extLst>
          </p:nvPr>
        </p:nvGraphicFramePr>
        <p:xfrm>
          <a:off x="161255" y="719391"/>
          <a:ext cx="1739432" cy="1578918"/>
        </p:xfrm>
        <a:graphic>
          <a:graphicData uri="http://schemas.openxmlformats.org/drawingml/2006/table">
            <a:tbl>
              <a:tblPr firstRow="1" bandRow="1">
                <a:tableStyleId>{5C22544A-7EE6-4342-B048-85BDC9FD1C3A}</a:tableStyleId>
              </a:tblPr>
              <a:tblGrid>
                <a:gridCol w="544490">
                  <a:extLst>
                    <a:ext uri="{9D8B030D-6E8A-4147-A177-3AD203B41FA5}">
                      <a16:colId xmlns:a16="http://schemas.microsoft.com/office/drawing/2014/main" val="4113205901"/>
                    </a:ext>
                  </a:extLst>
                </a:gridCol>
                <a:gridCol w="1194942">
                  <a:extLst>
                    <a:ext uri="{9D8B030D-6E8A-4147-A177-3AD203B41FA5}">
                      <a16:colId xmlns:a16="http://schemas.microsoft.com/office/drawing/2014/main" val="98094345"/>
                    </a:ext>
                  </a:extLst>
                </a:gridCol>
              </a:tblGrid>
              <a:tr h="714852">
                <a:tc>
                  <a:txBody>
                    <a:bodyPr/>
                    <a:lstStyle/>
                    <a:p>
                      <a:endParaRPr lang="ru-RU" dirty="0"/>
                    </a:p>
                  </a:txBody>
                  <a:tcPr>
                    <a:solidFill>
                      <a:srgbClr val="FFCDFB"/>
                    </a:solidFill>
                  </a:tcPr>
                </a:tc>
                <a:tc>
                  <a:txBody>
                    <a:bodyPr/>
                    <a:lstStyle/>
                    <a:p>
                      <a:endParaRPr lang="ru-RU" dirty="0"/>
                    </a:p>
                  </a:txBody>
                  <a:tcPr>
                    <a:solidFill>
                      <a:srgbClr val="FFCDFB"/>
                    </a:solidFill>
                  </a:tcPr>
                </a:tc>
                <a:extLst>
                  <a:ext uri="{0D108BD9-81ED-4DB2-BD59-A6C34878D82A}">
                    <a16:rowId xmlns:a16="http://schemas.microsoft.com/office/drawing/2014/main" val="2941547992"/>
                  </a:ext>
                </a:extLst>
              </a:tr>
              <a:tr h="864066">
                <a:tc>
                  <a:txBody>
                    <a:bodyPr/>
                    <a:lstStyle/>
                    <a:p>
                      <a:endParaRPr lang="ru-RU"/>
                    </a:p>
                  </a:txBody>
                  <a:tcPr>
                    <a:solidFill>
                      <a:srgbClr val="FFCDFB"/>
                    </a:solidFill>
                  </a:tcPr>
                </a:tc>
                <a:tc>
                  <a:txBody>
                    <a:bodyPr/>
                    <a:lstStyle/>
                    <a:p>
                      <a:endParaRPr lang="ru-RU" dirty="0"/>
                    </a:p>
                  </a:txBody>
                  <a:tcPr>
                    <a:solidFill>
                      <a:srgbClr val="FFCDFB"/>
                    </a:solidFill>
                  </a:tcPr>
                </a:tc>
                <a:extLst>
                  <a:ext uri="{0D108BD9-81ED-4DB2-BD59-A6C34878D82A}">
                    <a16:rowId xmlns:a16="http://schemas.microsoft.com/office/drawing/2014/main" val="2193412155"/>
                  </a:ext>
                </a:extLst>
              </a:tr>
            </a:tbl>
          </a:graphicData>
        </a:graphic>
      </p:graphicFrame>
      <p:pic>
        <p:nvPicPr>
          <p:cNvPr id="7" name="Рисунок 6">
            <a:extLst>
              <a:ext uri="{FF2B5EF4-FFF2-40B4-BE49-F238E27FC236}">
                <a16:creationId xmlns:a16="http://schemas.microsoft.com/office/drawing/2014/main" id="{0AEA2923-7F26-07B4-D95F-B68A7EF17B43}"/>
              </a:ext>
            </a:extLst>
          </p:cNvPr>
          <p:cNvPicPr>
            <a:picLocks noChangeAspect="1"/>
          </p:cNvPicPr>
          <p:nvPr/>
        </p:nvPicPr>
        <p:blipFill>
          <a:blip r:embed="rId3"/>
          <a:srcRect l="14763" r="14000"/>
          <a:stretch>
            <a:fillRect/>
          </a:stretch>
        </p:blipFill>
        <p:spPr>
          <a:xfrm>
            <a:off x="161255" y="408939"/>
            <a:ext cx="760833" cy="770551"/>
          </a:xfrm>
          <a:prstGeom prst="rect">
            <a:avLst/>
          </a:prstGeom>
        </p:spPr>
      </p:pic>
      <p:pic>
        <p:nvPicPr>
          <p:cNvPr id="8" name="Рисунок 7">
            <a:extLst>
              <a:ext uri="{FF2B5EF4-FFF2-40B4-BE49-F238E27FC236}">
                <a16:creationId xmlns:a16="http://schemas.microsoft.com/office/drawing/2014/main" id="{64086842-3440-F8E9-8652-B718553B6CF9}"/>
              </a:ext>
            </a:extLst>
          </p:cNvPr>
          <p:cNvPicPr>
            <a:picLocks noChangeAspect="1"/>
          </p:cNvPicPr>
          <p:nvPr/>
        </p:nvPicPr>
        <p:blipFill>
          <a:blip r:embed="rId4"/>
          <a:srcRect b="5792"/>
          <a:stretch>
            <a:fillRect/>
          </a:stretch>
        </p:blipFill>
        <p:spPr>
          <a:xfrm>
            <a:off x="161255" y="1183877"/>
            <a:ext cx="777258" cy="1096141"/>
          </a:xfrm>
          <a:prstGeom prst="rect">
            <a:avLst/>
          </a:prstGeom>
        </p:spPr>
      </p:pic>
      <p:pic>
        <p:nvPicPr>
          <p:cNvPr id="9" name="Рисунок 8">
            <a:extLst>
              <a:ext uri="{FF2B5EF4-FFF2-40B4-BE49-F238E27FC236}">
                <a16:creationId xmlns:a16="http://schemas.microsoft.com/office/drawing/2014/main" id="{3A317069-CCAB-9302-F53D-B421F662ACCC}"/>
              </a:ext>
            </a:extLst>
          </p:cNvPr>
          <p:cNvPicPr>
            <a:picLocks noChangeAspect="1"/>
          </p:cNvPicPr>
          <p:nvPr/>
        </p:nvPicPr>
        <p:blipFill>
          <a:blip r:embed="rId5"/>
          <a:stretch>
            <a:fillRect/>
          </a:stretch>
        </p:blipFill>
        <p:spPr>
          <a:xfrm>
            <a:off x="941955" y="413326"/>
            <a:ext cx="938865" cy="770551"/>
          </a:xfrm>
          <a:prstGeom prst="rect">
            <a:avLst/>
          </a:prstGeom>
        </p:spPr>
      </p:pic>
      <p:pic>
        <p:nvPicPr>
          <p:cNvPr id="10" name="Рисунок 9">
            <a:extLst>
              <a:ext uri="{FF2B5EF4-FFF2-40B4-BE49-F238E27FC236}">
                <a16:creationId xmlns:a16="http://schemas.microsoft.com/office/drawing/2014/main" id="{4072DA96-8D03-3BBF-2752-EDF3655C3749}"/>
              </a:ext>
            </a:extLst>
          </p:cNvPr>
          <p:cNvPicPr>
            <a:picLocks noChangeAspect="1"/>
          </p:cNvPicPr>
          <p:nvPr/>
        </p:nvPicPr>
        <p:blipFill>
          <a:blip r:embed="rId6"/>
          <a:stretch>
            <a:fillRect/>
          </a:stretch>
        </p:blipFill>
        <p:spPr>
          <a:xfrm>
            <a:off x="941954" y="1179491"/>
            <a:ext cx="938865" cy="1104049"/>
          </a:xfrm>
          <a:prstGeom prst="rect">
            <a:avLst/>
          </a:prstGeom>
        </p:spPr>
      </p:pic>
      <p:graphicFrame>
        <p:nvGraphicFramePr>
          <p:cNvPr id="12" name="Схема 11">
            <a:extLst>
              <a:ext uri="{FF2B5EF4-FFF2-40B4-BE49-F238E27FC236}">
                <a16:creationId xmlns:a16="http://schemas.microsoft.com/office/drawing/2014/main" id="{EBAC7658-0F85-31C7-DAE1-4EF0B95D1EF5}"/>
              </a:ext>
            </a:extLst>
          </p:cNvPr>
          <p:cNvGraphicFramePr/>
          <p:nvPr>
            <p:extLst>
              <p:ext uri="{D42A27DB-BD31-4B8C-83A1-F6EECF244321}">
                <p14:modId xmlns:p14="http://schemas.microsoft.com/office/powerpoint/2010/main" val="334087105"/>
              </p:ext>
            </p:extLst>
          </p:nvPr>
        </p:nvGraphicFramePr>
        <p:xfrm>
          <a:off x="161254" y="2343036"/>
          <a:ext cx="5643927" cy="66744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extBox 12">
            <a:extLst>
              <a:ext uri="{FF2B5EF4-FFF2-40B4-BE49-F238E27FC236}">
                <a16:creationId xmlns:a16="http://schemas.microsoft.com/office/drawing/2014/main" id="{CF33DC4E-F9E1-C94B-BFB7-46AB0A2231B4}"/>
              </a:ext>
            </a:extLst>
          </p:cNvPr>
          <p:cNvSpPr txBox="1"/>
          <p:nvPr/>
        </p:nvSpPr>
        <p:spPr>
          <a:xfrm>
            <a:off x="4357714" y="45024"/>
            <a:ext cx="2196435" cy="261610"/>
          </a:xfrm>
          <a:prstGeom prst="rect">
            <a:avLst/>
          </a:prstGeom>
          <a:noFill/>
        </p:spPr>
        <p:txBody>
          <a:bodyPr wrap="none" rtlCol="0">
            <a:spAutoFit/>
          </a:bodyPr>
          <a:lstStyle/>
          <a:p>
            <a:r>
              <a:rPr lang="ru-RU" sz="1100" b="1"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Субвенции в социальной сфере</a:t>
            </a:r>
          </a:p>
        </p:txBody>
      </p:sp>
      <p:graphicFrame>
        <p:nvGraphicFramePr>
          <p:cNvPr id="14" name="Таблица 13">
            <a:extLst>
              <a:ext uri="{FF2B5EF4-FFF2-40B4-BE49-F238E27FC236}">
                <a16:creationId xmlns:a16="http://schemas.microsoft.com/office/drawing/2014/main" id="{551D4A2E-E354-A236-EE5E-4C991E95D539}"/>
              </a:ext>
            </a:extLst>
          </p:cNvPr>
          <p:cNvGraphicFramePr>
            <a:graphicFrameLocks noGrp="1"/>
          </p:cNvGraphicFramePr>
          <p:nvPr>
            <p:extLst>
              <p:ext uri="{D42A27DB-BD31-4B8C-83A1-F6EECF244321}">
                <p14:modId xmlns:p14="http://schemas.microsoft.com/office/powerpoint/2010/main" val="867463161"/>
              </p:ext>
            </p:extLst>
          </p:nvPr>
        </p:nvGraphicFramePr>
        <p:xfrm>
          <a:off x="6647458" y="372617"/>
          <a:ext cx="1180983" cy="1871080"/>
        </p:xfrm>
        <a:graphic>
          <a:graphicData uri="http://schemas.openxmlformats.org/drawingml/2006/table">
            <a:tbl>
              <a:tblPr firstRow="1" bandRow="1">
                <a:tableStyleId>{5C22544A-7EE6-4342-B048-85BDC9FD1C3A}</a:tableStyleId>
              </a:tblPr>
              <a:tblGrid>
                <a:gridCol w="1180983">
                  <a:extLst>
                    <a:ext uri="{9D8B030D-6E8A-4147-A177-3AD203B41FA5}">
                      <a16:colId xmlns:a16="http://schemas.microsoft.com/office/drawing/2014/main" val="3607223189"/>
                    </a:ext>
                  </a:extLst>
                </a:gridCol>
              </a:tblGrid>
              <a:tr h="953052">
                <a:tc>
                  <a:txBody>
                    <a:bodyPr/>
                    <a:lstStyle/>
                    <a:p>
                      <a:endParaRPr lang="ru-RU" dirty="0"/>
                    </a:p>
                  </a:txBody>
                  <a:tcPr>
                    <a:solidFill>
                      <a:srgbClr val="FFCDFB"/>
                    </a:solidFill>
                  </a:tcPr>
                </a:tc>
                <a:extLst>
                  <a:ext uri="{0D108BD9-81ED-4DB2-BD59-A6C34878D82A}">
                    <a16:rowId xmlns:a16="http://schemas.microsoft.com/office/drawing/2014/main" val="1074904023"/>
                  </a:ext>
                </a:extLst>
              </a:tr>
              <a:tr h="918028">
                <a:tc>
                  <a:txBody>
                    <a:bodyPr/>
                    <a:lstStyle/>
                    <a:p>
                      <a:endParaRPr lang="ru-RU" dirty="0"/>
                    </a:p>
                  </a:txBody>
                  <a:tcPr>
                    <a:solidFill>
                      <a:srgbClr val="FFCDFB"/>
                    </a:solidFill>
                  </a:tcPr>
                </a:tc>
                <a:extLst>
                  <a:ext uri="{0D108BD9-81ED-4DB2-BD59-A6C34878D82A}">
                    <a16:rowId xmlns:a16="http://schemas.microsoft.com/office/drawing/2014/main" val="3887875839"/>
                  </a:ext>
                </a:extLst>
              </a:tr>
            </a:tbl>
          </a:graphicData>
        </a:graphic>
      </p:graphicFrame>
      <p:pic>
        <p:nvPicPr>
          <p:cNvPr id="15" name="Рисунок 14">
            <a:extLst>
              <a:ext uri="{FF2B5EF4-FFF2-40B4-BE49-F238E27FC236}">
                <a16:creationId xmlns:a16="http://schemas.microsoft.com/office/drawing/2014/main" id="{96FE11A5-F09B-EC3D-F576-E082D5E0973D}"/>
              </a:ext>
            </a:extLst>
          </p:cNvPr>
          <p:cNvPicPr>
            <a:picLocks noChangeAspect="1"/>
          </p:cNvPicPr>
          <p:nvPr/>
        </p:nvPicPr>
        <p:blipFill>
          <a:blip r:embed="rId12"/>
          <a:stretch>
            <a:fillRect/>
          </a:stretch>
        </p:blipFill>
        <p:spPr>
          <a:xfrm>
            <a:off x="6647457" y="375298"/>
            <a:ext cx="1180983" cy="966856"/>
          </a:xfrm>
          <a:prstGeom prst="rect">
            <a:avLst/>
          </a:prstGeom>
        </p:spPr>
      </p:pic>
      <p:pic>
        <p:nvPicPr>
          <p:cNvPr id="16" name="Рисунок 15">
            <a:extLst>
              <a:ext uri="{FF2B5EF4-FFF2-40B4-BE49-F238E27FC236}">
                <a16:creationId xmlns:a16="http://schemas.microsoft.com/office/drawing/2014/main" id="{DC02C833-72B6-4544-464C-46F861C29525}"/>
              </a:ext>
            </a:extLst>
          </p:cNvPr>
          <p:cNvPicPr>
            <a:picLocks noChangeAspect="1"/>
          </p:cNvPicPr>
          <p:nvPr/>
        </p:nvPicPr>
        <p:blipFill>
          <a:blip r:embed="rId13"/>
          <a:stretch>
            <a:fillRect/>
          </a:stretch>
        </p:blipFill>
        <p:spPr>
          <a:xfrm>
            <a:off x="6647456" y="1344301"/>
            <a:ext cx="1173461" cy="894609"/>
          </a:xfrm>
          <a:prstGeom prst="rect">
            <a:avLst/>
          </a:prstGeom>
        </p:spPr>
      </p:pic>
      <p:grpSp>
        <p:nvGrpSpPr>
          <p:cNvPr id="20" name="Группа 19">
            <a:extLst>
              <a:ext uri="{FF2B5EF4-FFF2-40B4-BE49-F238E27FC236}">
                <a16:creationId xmlns:a16="http://schemas.microsoft.com/office/drawing/2014/main" id="{49B499FD-0948-19E8-DD4E-CADFA2E92517}"/>
              </a:ext>
            </a:extLst>
          </p:cNvPr>
          <p:cNvGrpSpPr/>
          <p:nvPr/>
        </p:nvGrpSpPr>
        <p:grpSpPr>
          <a:xfrm>
            <a:off x="7986836" y="239515"/>
            <a:ext cx="3263209" cy="2042321"/>
            <a:chOff x="1798879" y="2030136"/>
            <a:chExt cx="2375165" cy="1932990"/>
          </a:xfrm>
          <a:scene3d>
            <a:camera prst="orthographicFront"/>
            <a:lightRig rig="threePt" dir="t">
              <a:rot lat="0" lon="0" rev="7500000"/>
            </a:lightRig>
          </a:scene3d>
        </p:grpSpPr>
        <p:sp>
          <p:nvSpPr>
            <p:cNvPr id="21" name="Прямоугольник: скругленные углы 20">
              <a:extLst>
                <a:ext uri="{FF2B5EF4-FFF2-40B4-BE49-F238E27FC236}">
                  <a16:creationId xmlns:a16="http://schemas.microsoft.com/office/drawing/2014/main" id="{16B778E8-0D38-56F4-2344-C11BEB40CFBE}"/>
                </a:ext>
              </a:extLst>
            </p:cNvPr>
            <p:cNvSpPr/>
            <p:nvPr/>
          </p:nvSpPr>
          <p:spPr>
            <a:xfrm>
              <a:off x="1798879" y="2030136"/>
              <a:ext cx="2375165" cy="1932990"/>
            </a:xfrm>
            <a:prstGeom prst="roundRect">
              <a:avLst/>
            </a:prstGeom>
            <a:solidFill>
              <a:srgbClr val="00FF99"/>
            </a:solidFill>
            <a:sp3d prstMaterial="plastic">
              <a:bevelT w="127000" h="25400" prst="relaxedInset"/>
            </a:sp3d>
          </p:spPr>
          <p:style>
            <a:lnRef idx="0">
              <a:schemeClr val="lt1">
                <a:hueOff val="0"/>
                <a:satOff val="0"/>
                <a:lumOff val="0"/>
                <a:alphaOff val="0"/>
              </a:schemeClr>
            </a:lnRef>
            <a:fillRef idx="3">
              <a:scrgbClr r="0" g="0" b="0"/>
            </a:fillRef>
            <a:effectRef idx="2">
              <a:schemeClr val="accent1">
                <a:shade val="80000"/>
                <a:hueOff val="349283"/>
                <a:satOff val="-6256"/>
                <a:lumOff val="26585"/>
                <a:alphaOff val="0"/>
              </a:schemeClr>
            </a:effectRef>
            <a:fontRef idx="minor">
              <a:schemeClr val="lt1"/>
            </a:fontRef>
          </p:style>
        </p:sp>
        <p:sp>
          <p:nvSpPr>
            <p:cNvPr id="22" name="Прямоугольник: скругленные углы 4">
              <a:extLst>
                <a:ext uri="{FF2B5EF4-FFF2-40B4-BE49-F238E27FC236}">
                  <a16:creationId xmlns:a16="http://schemas.microsoft.com/office/drawing/2014/main" id="{76FB37B5-8169-62F4-F39C-1DFFC6049F8D}"/>
                </a:ext>
              </a:extLst>
            </p:cNvPr>
            <p:cNvSpPr txBox="1"/>
            <p:nvPr/>
          </p:nvSpPr>
          <p:spPr>
            <a:xfrm>
              <a:off x="1893240" y="2124497"/>
              <a:ext cx="2186443" cy="174426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38100" tIns="19050" rIns="38100" bIns="19050" numCol="1" spcCol="1270" anchor="ctr" anchorCtr="0">
              <a:noAutofit/>
            </a:bodyPr>
            <a:lstStyle/>
            <a:p>
              <a:pPr marL="0" lvl="0" indent="0" algn="ctr" defTabSz="444500">
                <a:lnSpc>
                  <a:spcPct val="90000"/>
                </a:lnSpc>
                <a:spcBef>
                  <a:spcPct val="0"/>
                </a:spcBef>
                <a:spcAft>
                  <a:spcPct val="35000"/>
                </a:spcAft>
                <a:buNone/>
              </a:pPr>
              <a:r>
                <a:rPr lang="ru-RU" sz="1000" b="1" i="1" kern="1200" dirty="0">
                  <a:solidFill>
                    <a:srgbClr val="FF0000"/>
                  </a:solidFill>
                  <a:latin typeface="Times New Roman" panose="02020603050405020304" pitchFamily="18" charset="0"/>
                  <a:cs typeface="Times New Roman" panose="02020603050405020304" pitchFamily="18" charset="0"/>
                </a:rPr>
                <a:t>В сфере опеки и попечительства:</a:t>
              </a:r>
            </a:p>
            <a:p>
              <a:pPr marL="0" lvl="0" indent="0" algn="l" defTabSz="444500">
                <a:lnSpc>
                  <a:spcPct val="90000"/>
                </a:lnSpc>
                <a:spcBef>
                  <a:spcPct val="0"/>
                </a:spcBef>
                <a:spcAft>
                  <a:spcPct val="35000"/>
                </a:spcAft>
                <a:buNone/>
              </a:pPr>
              <a:r>
                <a:rPr lang="ru-RU" sz="1000" b="0" i="0" kern="1200" dirty="0">
                  <a:solidFill>
                    <a:srgbClr val="190112"/>
                  </a:solidFill>
                  <a:latin typeface="Times New Roman" panose="02020603050405020304" pitchFamily="18" charset="0"/>
                  <a:cs typeface="Times New Roman" panose="02020603050405020304" pitchFamily="18" charset="0"/>
                </a:rPr>
                <a:t>- обеспечение детей – сирот и детей, оставшихся без попечения родителей жилыми помещениями;</a:t>
              </a:r>
            </a:p>
            <a:p>
              <a:pPr marL="0" lvl="0" indent="0" algn="l" defTabSz="444500">
                <a:lnSpc>
                  <a:spcPct val="90000"/>
                </a:lnSpc>
                <a:spcBef>
                  <a:spcPct val="0"/>
                </a:spcBef>
                <a:spcAft>
                  <a:spcPct val="35000"/>
                </a:spcAft>
                <a:buNone/>
              </a:pPr>
              <a:r>
                <a:rPr lang="ru-RU" sz="1000" b="0" i="0" kern="1200" dirty="0">
                  <a:solidFill>
                    <a:srgbClr val="190112"/>
                  </a:solidFill>
                  <a:latin typeface="Times New Roman" panose="02020603050405020304" pitchFamily="18" charset="0"/>
                  <a:cs typeface="Times New Roman" panose="02020603050405020304" pitchFamily="18" charset="0"/>
                </a:rPr>
                <a:t>- социальная поддержка детей, оставшихся без попечения родителей;</a:t>
              </a:r>
            </a:p>
            <a:p>
              <a:pPr marL="0" lvl="0" indent="0" algn="l" defTabSz="444500">
                <a:lnSpc>
                  <a:spcPct val="90000"/>
                </a:lnSpc>
                <a:spcBef>
                  <a:spcPct val="0"/>
                </a:spcBef>
                <a:spcAft>
                  <a:spcPct val="35000"/>
                </a:spcAft>
                <a:buNone/>
              </a:pPr>
              <a:r>
                <a:rPr lang="ru-RU" sz="1000" b="0" i="0" kern="1200" dirty="0">
                  <a:solidFill>
                    <a:srgbClr val="190112"/>
                  </a:solidFill>
                  <a:latin typeface="Times New Roman" panose="02020603050405020304" pitchFamily="18" charset="0"/>
                  <a:cs typeface="Times New Roman" panose="02020603050405020304" pitchFamily="18" charset="0"/>
                </a:rPr>
                <a:t>- на реализацию полномочий органов опеки и попечительства в отношении несовершеннолетних</a:t>
              </a:r>
              <a:r>
                <a:rPr lang="ru-RU" sz="1000" b="1" i="1" kern="1200" dirty="0">
                  <a:solidFill>
                    <a:srgbClr val="190112"/>
                  </a:solidFill>
                  <a:latin typeface="Times New Roman" panose="02020603050405020304" pitchFamily="18" charset="0"/>
                  <a:cs typeface="Times New Roman" panose="02020603050405020304" pitchFamily="18" charset="0"/>
                </a:rPr>
                <a:t> </a:t>
              </a:r>
            </a:p>
          </p:txBody>
        </p:sp>
      </p:grpSp>
      <p:graphicFrame>
        <p:nvGraphicFramePr>
          <p:cNvPr id="23" name="Схема 22">
            <a:extLst>
              <a:ext uri="{FF2B5EF4-FFF2-40B4-BE49-F238E27FC236}">
                <a16:creationId xmlns:a16="http://schemas.microsoft.com/office/drawing/2014/main" id="{2040EBB7-C31B-B12D-F655-5C1A92E8D37D}"/>
              </a:ext>
            </a:extLst>
          </p:cNvPr>
          <p:cNvGraphicFramePr/>
          <p:nvPr>
            <p:extLst>
              <p:ext uri="{D42A27DB-BD31-4B8C-83A1-F6EECF244321}">
                <p14:modId xmlns:p14="http://schemas.microsoft.com/office/powerpoint/2010/main" val="2892570391"/>
              </p:ext>
            </p:extLst>
          </p:nvPr>
        </p:nvGraphicFramePr>
        <p:xfrm>
          <a:off x="6625529" y="2367293"/>
          <a:ext cx="5119058" cy="667445"/>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36" name="Стрелка: пятиугольник 35">
            <a:extLst>
              <a:ext uri="{FF2B5EF4-FFF2-40B4-BE49-F238E27FC236}">
                <a16:creationId xmlns:a16="http://schemas.microsoft.com/office/drawing/2014/main" id="{B2B999B6-3376-C65B-C2D9-0BCB56F0E8A5}"/>
              </a:ext>
            </a:extLst>
          </p:cNvPr>
          <p:cNvSpPr/>
          <p:nvPr/>
        </p:nvSpPr>
        <p:spPr>
          <a:xfrm rot="5400000">
            <a:off x="505213" y="3365861"/>
            <a:ext cx="2450438" cy="2763768"/>
          </a:xfrm>
          <a:prstGeom prst="homePlate">
            <a:avLst/>
          </a:prstGeom>
          <a:solidFill>
            <a:srgbClr val="8DD0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9" name="TextBox 38">
            <a:extLst>
              <a:ext uri="{FF2B5EF4-FFF2-40B4-BE49-F238E27FC236}">
                <a16:creationId xmlns:a16="http://schemas.microsoft.com/office/drawing/2014/main" id="{F09B2A6F-0203-21BB-FE82-00EA1C91EE6A}"/>
              </a:ext>
            </a:extLst>
          </p:cNvPr>
          <p:cNvSpPr txBox="1"/>
          <p:nvPr/>
        </p:nvSpPr>
        <p:spPr>
          <a:xfrm>
            <a:off x="1330088" y="3575889"/>
            <a:ext cx="1891283" cy="707886"/>
          </a:xfrm>
          <a:prstGeom prst="rect">
            <a:avLst/>
          </a:prstGeom>
          <a:noFill/>
        </p:spPr>
        <p:txBody>
          <a:bodyPr wrap="square">
            <a:spAutoFi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Ежемесячное денежное вознаграждение за классное руководство педагогическим работникам </a:t>
            </a:r>
          </a:p>
        </p:txBody>
      </p:sp>
      <p:sp>
        <p:nvSpPr>
          <p:cNvPr id="41" name="TextBox 40">
            <a:extLst>
              <a:ext uri="{FF2B5EF4-FFF2-40B4-BE49-F238E27FC236}">
                <a16:creationId xmlns:a16="http://schemas.microsoft.com/office/drawing/2014/main" id="{6042A024-5A04-962F-954F-0591E4B6DB89}"/>
              </a:ext>
            </a:extLst>
          </p:cNvPr>
          <p:cNvSpPr txBox="1"/>
          <p:nvPr/>
        </p:nvSpPr>
        <p:spPr>
          <a:xfrm>
            <a:off x="763788" y="4424083"/>
            <a:ext cx="1450906" cy="861774"/>
          </a:xfrm>
          <a:prstGeom prst="rect">
            <a:avLst/>
          </a:prstGeom>
          <a:noFill/>
        </p:spPr>
        <p:txBody>
          <a:bodyPr wrap="square">
            <a:spAutoFi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 18888047,60</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 21806460,00</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–23166000,00</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  –23166000,00</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2028г -23166000,00</a:t>
            </a:r>
          </a:p>
        </p:txBody>
      </p:sp>
      <p:sp>
        <p:nvSpPr>
          <p:cNvPr id="42" name="TextBox 41">
            <a:extLst>
              <a:ext uri="{FF2B5EF4-FFF2-40B4-BE49-F238E27FC236}">
                <a16:creationId xmlns:a16="http://schemas.microsoft.com/office/drawing/2014/main" id="{63CCC586-A546-2F95-8216-F042C88F6861}"/>
              </a:ext>
            </a:extLst>
          </p:cNvPr>
          <p:cNvSpPr txBox="1"/>
          <p:nvPr/>
        </p:nvSpPr>
        <p:spPr>
          <a:xfrm>
            <a:off x="1569567" y="2997087"/>
            <a:ext cx="5561075" cy="276999"/>
          </a:xfrm>
          <a:prstGeom prst="rect">
            <a:avLst/>
          </a:prstGeom>
          <a:noFill/>
        </p:spPr>
        <p:txBody>
          <a:bodyPr wrap="square" rtlCol="0">
            <a:spAutoFit/>
          </a:bodyPr>
          <a:lstStyle/>
          <a:p>
            <a:pPr algn="ctr"/>
            <a:r>
              <a:rPr lang="ru-RU" sz="1200" b="1" i="1" dirty="0">
                <a:solidFill>
                  <a:srgbClr val="66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Иные межбюджетные трансферты</a:t>
            </a:r>
          </a:p>
        </p:txBody>
      </p:sp>
      <p:pic>
        <p:nvPicPr>
          <p:cNvPr id="43" name="Рисунок 42">
            <a:extLst>
              <a:ext uri="{FF2B5EF4-FFF2-40B4-BE49-F238E27FC236}">
                <a16:creationId xmlns:a16="http://schemas.microsoft.com/office/drawing/2014/main" id="{FE502E5F-B810-E0E1-6AE8-4DAC6F49595E}"/>
              </a:ext>
            </a:extLst>
          </p:cNvPr>
          <p:cNvPicPr>
            <a:picLocks noChangeAspect="1"/>
          </p:cNvPicPr>
          <p:nvPr/>
        </p:nvPicPr>
        <p:blipFill>
          <a:blip r:embed="rId19"/>
          <a:stretch>
            <a:fillRect/>
          </a:stretch>
        </p:blipFill>
        <p:spPr>
          <a:xfrm>
            <a:off x="373135" y="3552872"/>
            <a:ext cx="1036216" cy="7414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4" name="Стрелка: пятиугольник 43">
            <a:extLst>
              <a:ext uri="{FF2B5EF4-FFF2-40B4-BE49-F238E27FC236}">
                <a16:creationId xmlns:a16="http://schemas.microsoft.com/office/drawing/2014/main" id="{E6988808-C266-7B13-29C9-1625F973D285}"/>
              </a:ext>
            </a:extLst>
          </p:cNvPr>
          <p:cNvSpPr/>
          <p:nvPr/>
        </p:nvSpPr>
        <p:spPr>
          <a:xfrm rot="5400000">
            <a:off x="3700808" y="3298143"/>
            <a:ext cx="2450437" cy="2899211"/>
          </a:xfrm>
          <a:prstGeom prst="homePlate">
            <a:avLst>
              <a:gd name="adj" fmla="val 48288"/>
            </a:avLst>
          </a:prstGeom>
          <a:solidFill>
            <a:srgbClr val="8DD0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45" name="Рисунок 44">
            <a:extLst>
              <a:ext uri="{FF2B5EF4-FFF2-40B4-BE49-F238E27FC236}">
                <a16:creationId xmlns:a16="http://schemas.microsoft.com/office/drawing/2014/main" id="{1EB61D6E-40C5-6AA1-F3A3-3CFCF8C9BF5B}"/>
              </a:ext>
            </a:extLst>
          </p:cNvPr>
          <p:cNvPicPr>
            <a:picLocks noChangeAspect="1"/>
          </p:cNvPicPr>
          <p:nvPr/>
        </p:nvPicPr>
        <p:blipFill>
          <a:blip r:embed="rId20"/>
          <a:stretch>
            <a:fillRect/>
          </a:stretch>
        </p:blipFill>
        <p:spPr>
          <a:xfrm>
            <a:off x="3478461" y="3552872"/>
            <a:ext cx="1102658" cy="83399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7" name="TextBox 46">
            <a:extLst>
              <a:ext uri="{FF2B5EF4-FFF2-40B4-BE49-F238E27FC236}">
                <a16:creationId xmlns:a16="http://schemas.microsoft.com/office/drawing/2014/main" id="{1D1068C7-7EB1-2A4C-3C3B-0A90B081E659}"/>
              </a:ext>
            </a:extLst>
          </p:cNvPr>
          <p:cNvSpPr txBox="1"/>
          <p:nvPr/>
        </p:nvSpPr>
        <p:spPr>
          <a:xfrm>
            <a:off x="4537475" y="3559875"/>
            <a:ext cx="1934824"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Обеспечение деятельности советников директора по воспитанию и взаимодействию с общественными объединениями</a:t>
            </a:r>
            <a:endParaRPr lang="ru-RU" sz="1000" dirty="0">
              <a:solidFill>
                <a:prstClr val="black">
                  <a:lumMod val="95000"/>
                  <a:lumOff val="5000"/>
                </a:prstClr>
              </a:solidFill>
              <a:latin typeface="Times New Roman" panose="02020603050405020304" pitchFamily="18" charset="0"/>
              <a:cs typeface="Times New Roman" panose="02020603050405020304" pitchFamily="18" charset="0"/>
            </a:endParaRPr>
          </a:p>
        </p:txBody>
      </p:sp>
      <p:sp>
        <p:nvSpPr>
          <p:cNvPr id="48" name="TextBox 47">
            <a:extLst>
              <a:ext uri="{FF2B5EF4-FFF2-40B4-BE49-F238E27FC236}">
                <a16:creationId xmlns:a16="http://schemas.microsoft.com/office/drawing/2014/main" id="{5165A74E-3589-0DCC-7BB7-0AC398F34442}"/>
              </a:ext>
            </a:extLst>
          </p:cNvPr>
          <p:cNvSpPr txBox="1"/>
          <p:nvPr/>
        </p:nvSpPr>
        <p:spPr>
          <a:xfrm>
            <a:off x="3923931" y="4424083"/>
            <a:ext cx="1450906" cy="861774"/>
          </a:xfrm>
          <a:prstGeom prst="rect">
            <a:avLst/>
          </a:prstGeom>
          <a:noFill/>
        </p:spPr>
        <p:txBody>
          <a:bodyPr wrap="square">
            <a:spAutoFi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–14588190,54</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–2006678,31</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–2026458,00</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2027г  –2050396,53</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2028г -2064431,04</a:t>
            </a:r>
          </a:p>
        </p:txBody>
      </p:sp>
      <p:sp>
        <p:nvSpPr>
          <p:cNvPr id="49" name="Стрелка: пятиугольник 48">
            <a:extLst>
              <a:ext uri="{FF2B5EF4-FFF2-40B4-BE49-F238E27FC236}">
                <a16:creationId xmlns:a16="http://schemas.microsoft.com/office/drawing/2014/main" id="{E6983C54-EFD1-C598-9F94-6ECB00B4339D}"/>
              </a:ext>
            </a:extLst>
          </p:cNvPr>
          <p:cNvSpPr/>
          <p:nvPr/>
        </p:nvSpPr>
        <p:spPr>
          <a:xfrm rot="5400000">
            <a:off x="6548751" y="3562512"/>
            <a:ext cx="2450438" cy="2370467"/>
          </a:xfrm>
          <a:prstGeom prst="homePlate">
            <a:avLst/>
          </a:prstGeom>
          <a:solidFill>
            <a:srgbClr val="8DD0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0" name="Рисунок 49">
            <a:extLst>
              <a:ext uri="{FF2B5EF4-FFF2-40B4-BE49-F238E27FC236}">
                <a16:creationId xmlns:a16="http://schemas.microsoft.com/office/drawing/2014/main" id="{21766301-46E3-0EEB-28F9-97CF2EDDAE00}"/>
              </a:ext>
            </a:extLst>
          </p:cNvPr>
          <p:cNvPicPr>
            <a:picLocks noChangeAspect="1"/>
          </p:cNvPicPr>
          <p:nvPr/>
        </p:nvPicPr>
        <p:blipFill>
          <a:blip r:embed="rId21"/>
          <a:stretch>
            <a:fillRect/>
          </a:stretch>
        </p:blipFill>
        <p:spPr>
          <a:xfrm>
            <a:off x="6625529" y="3559875"/>
            <a:ext cx="975445" cy="981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2" name="TextBox 51">
            <a:extLst>
              <a:ext uri="{FF2B5EF4-FFF2-40B4-BE49-F238E27FC236}">
                <a16:creationId xmlns:a16="http://schemas.microsoft.com/office/drawing/2014/main" id="{611D5537-0375-C3C5-8124-7AED2D2D21E9}"/>
              </a:ext>
            </a:extLst>
          </p:cNvPr>
          <p:cNvSpPr txBox="1"/>
          <p:nvPr/>
        </p:nvSpPr>
        <p:spPr>
          <a:xfrm>
            <a:off x="7531313" y="3598603"/>
            <a:ext cx="1274158" cy="246221"/>
          </a:xfrm>
          <a:prstGeom prst="rect">
            <a:avLst/>
          </a:prstGeom>
          <a:noFill/>
        </p:spPr>
        <p:txBody>
          <a:bodyPr wrap="square">
            <a:spAutoFit/>
          </a:bodyPr>
          <a:lstStyle/>
          <a:p>
            <a:r>
              <a:rPr lang="ru-RU" sz="1000" dirty="0">
                <a:latin typeface="Times New Roman" pitchFamily="18" charset="0"/>
                <a:cs typeface="Times New Roman" pitchFamily="18" charset="0"/>
              </a:rPr>
              <a:t>Прочие трансферты </a:t>
            </a:r>
            <a:endParaRPr lang="ru-RU" sz="1000" dirty="0"/>
          </a:p>
        </p:txBody>
      </p:sp>
      <p:sp>
        <p:nvSpPr>
          <p:cNvPr id="53" name="TextBox 52">
            <a:extLst>
              <a:ext uri="{FF2B5EF4-FFF2-40B4-BE49-F238E27FC236}">
                <a16:creationId xmlns:a16="http://schemas.microsoft.com/office/drawing/2014/main" id="{A2B06DA8-DABD-C63C-A788-32DED6AE76ED}"/>
              </a:ext>
            </a:extLst>
          </p:cNvPr>
          <p:cNvSpPr txBox="1"/>
          <p:nvPr/>
        </p:nvSpPr>
        <p:spPr>
          <a:xfrm>
            <a:off x="6983527" y="4531403"/>
            <a:ext cx="1274158" cy="553998"/>
          </a:xfrm>
          <a:prstGeom prst="rect">
            <a:avLst/>
          </a:prstGeom>
          <a:noFill/>
        </p:spPr>
        <p:txBody>
          <a:bodyPr wrap="square">
            <a:spAutoFit/>
          </a:bodyPr>
          <a:lstStyle/>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2024г  –7224971,76</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2025г  –6324500,64</a:t>
            </a:r>
          </a:p>
          <a:p>
            <a:pPr algn="ctr"/>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2026г  –600000,00</a:t>
            </a:r>
          </a:p>
        </p:txBody>
      </p:sp>
      <p:sp>
        <p:nvSpPr>
          <p:cNvPr id="54" name="TextBox 53">
            <a:extLst>
              <a:ext uri="{FF2B5EF4-FFF2-40B4-BE49-F238E27FC236}">
                <a16:creationId xmlns:a16="http://schemas.microsoft.com/office/drawing/2014/main" id="{5BACF1B3-02D6-07D3-4C8C-FF5A74C58F36}"/>
              </a:ext>
            </a:extLst>
          </p:cNvPr>
          <p:cNvSpPr txBox="1"/>
          <p:nvPr/>
        </p:nvSpPr>
        <p:spPr>
          <a:xfrm>
            <a:off x="9075641" y="3388817"/>
            <a:ext cx="2733528" cy="255454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Значительная доля в общем объеме безвозмездных поступлений приходится на субвенции:</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2024г – 45,1 %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2025г </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55,6 %</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2026г – 55,8%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2027г – 64,9%</a:t>
            </a:r>
          </a:p>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2028г – 68,2%</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000" dirty="0">
              <a:solidFill>
                <a:prstClr val="black">
                  <a:lumMod val="95000"/>
                  <a:lumOff val="5000"/>
                </a:prstClr>
              </a:solidFill>
              <a:latin typeface="Times New Roman" panose="02020603050405020304" pitchFamily="18"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Дотации, субсидии, иные межбюджетные трансферты:</a:t>
            </a:r>
          </a:p>
          <a:p>
            <a:pPr marR="0" lvl="0" algn="ctr" defTabSz="914400" rtl="0" eaLnBrk="1" fontAlgn="auto" latinLnBrk="0" hangingPunct="1">
              <a:lnSpc>
                <a:spcPct val="100000"/>
              </a:lnSpc>
              <a:spcBef>
                <a:spcPts val="0"/>
              </a:spcBef>
              <a:spcAft>
                <a:spcPts val="0"/>
              </a:spcAft>
              <a:buClrTx/>
              <a:buSzTx/>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2024г – 54,9% </a:t>
            </a:r>
          </a:p>
          <a:p>
            <a:pPr marR="0" lvl="0" algn="ctr" defTabSz="914400" rtl="0" eaLnBrk="1" fontAlgn="auto" latinLnBrk="0" hangingPunct="1">
              <a:lnSpc>
                <a:spcPct val="100000"/>
              </a:lnSpc>
              <a:spcBef>
                <a:spcPts val="0"/>
              </a:spcBef>
              <a:spcAft>
                <a:spcPts val="0"/>
              </a:spcAft>
              <a:buClrTx/>
              <a:buSzTx/>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2025г  - 44,4%</a:t>
            </a:r>
            <a:endParaRPr lang="ru-RU" sz="1000" dirty="0">
              <a:solidFill>
                <a:prstClr val="black">
                  <a:lumMod val="95000"/>
                  <a:lumOff val="5000"/>
                </a:prstClr>
              </a:solidFill>
              <a:latin typeface="Times New Roman" panose="02020603050405020304" pitchFamily="18" charset="0"/>
              <a:cs typeface="Times New Roman" panose="02020603050405020304" pitchFamily="18" charset="0"/>
            </a:endParaRPr>
          </a:p>
          <a:p>
            <a:pPr marR="0" lvl="0" algn="ctr" defTabSz="914400" rtl="0" eaLnBrk="1" fontAlgn="auto" latinLnBrk="0" hangingPunct="1">
              <a:lnSpc>
                <a:spcPct val="100000"/>
              </a:lnSpc>
              <a:spcBef>
                <a:spcPts val="0"/>
              </a:spcBef>
              <a:spcAft>
                <a:spcPts val="0"/>
              </a:spcAft>
              <a:buClrTx/>
              <a:buSzTx/>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2026г </a:t>
            </a: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 - 44,2%</a:t>
            </a:r>
            <a:endPar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endParaRPr>
          </a:p>
          <a:p>
            <a:pPr marR="0" lvl="0" algn="ctr" defTabSz="914400" rtl="0" eaLnBrk="1" fontAlgn="auto" latinLnBrk="0" hangingPunct="1">
              <a:lnSpc>
                <a:spcPct val="100000"/>
              </a:lnSpc>
              <a:spcBef>
                <a:spcPts val="0"/>
              </a:spcBef>
              <a:spcAft>
                <a:spcPts val="0"/>
              </a:spcAft>
              <a:buClrTx/>
              <a:buSzTx/>
              <a:tabLst/>
              <a:defRPr/>
            </a:pPr>
            <a:r>
              <a:rPr lang="ru-RU" sz="1000" dirty="0">
                <a:solidFill>
                  <a:prstClr val="black">
                    <a:lumMod val="95000"/>
                    <a:lumOff val="5000"/>
                  </a:prstClr>
                </a:solidFill>
                <a:latin typeface="Times New Roman" panose="02020603050405020304" pitchFamily="18" charset="0"/>
                <a:cs typeface="Times New Roman" panose="02020603050405020304" pitchFamily="18" charset="0"/>
              </a:rPr>
              <a:t>2027г – 35,1%</a:t>
            </a:r>
          </a:p>
          <a:p>
            <a:pPr marR="0" lvl="0" algn="ctr" defTabSz="914400" rtl="0" eaLnBrk="1" fontAlgn="auto" latinLnBrk="0" hangingPunct="1">
              <a:lnSpc>
                <a:spcPct val="100000"/>
              </a:lnSpc>
              <a:spcBef>
                <a:spcPts val="0"/>
              </a:spcBef>
              <a:spcAft>
                <a:spcPts val="0"/>
              </a:spcAft>
              <a:buClrTx/>
              <a:buSzTx/>
              <a:tabLst/>
              <a:defRPr/>
            </a:pPr>
            <a:r>
              <a:rPr kumimoji="0" lang="ru-RU" sz="10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2028г  - 31,8%</a:t>
            </a:r>
          </a:p>
        </p:txBody>
      </p:sp>
    </p:spTree>
    <p:extLst>
      <p:ext uri="{BB962C8B-B14F-4D97-AF65-F5344CB8AC3E}">
        <p14:creationId xmlns:p14="http://schemas.microsoft.com/office/powerpoint/2010/main" val="31155275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11C560D-0864-3974-12A9-32C1203CFB54}"/>
              </a:ext>
            </a:extLst>
          </p:cNvPr>
          <p:cNvPicPr>
            <a:picLocks noChangeAspect="1"/>
          </p:cNvPicPr>
          <p:nvPr/>
        </p:nvPicPr>
        <p:blipFill>
          <a:blip r:embed="rId2"/>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4BF57415-433B-F8C5-2CAC-5BA10D3A4840}"/>
              </a:ext>
            </a:extLst>
          </p:cNvPr>
          <p:cNvSpPr txBox="1">
            <a:spLocks/>
          </p:cNvSpPr>
          <p:nvPr/>
        </p:nvSpPr>
        <p:spPr>
          <a:xfrm>
            <a:off x="1504025" y="74365"/>
            <a:ext cx="7975535" cy="286362"/>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Расходы бюджета</a:t>
            </a:r>
            <a:endParaRPr kumimoji="0" lang="ru-RU" sz="1200" b="0" u="none" strike="noStrike" kern="1200" cap="none" spc="0" normalizeH="0" baseline="0" noProof="0" dirty="0">
              <a:ln>
                <a:noFill/>
              </a:ln>
              <a:solidFill>
                <a:srgbClr val="7030A0"/>
              </a:solidFill>
              <a:effectLst/>
              <a:uLnTx/>
              <a:uFillTx/>
              <a:ea typeface="+mj-ea"/>
              <a:cs typeface="+mj-cs"/>
            </a:endParaRPr>
          </a:p>
        </p:txBody>
      </p:sp>
      <p:sp>
        <p:nvSpPr>
          <p:cNvPr id="4" name="TextBox 3">
            <a:extLst>
              <a:ext uri="{FF2B5EF4-FFF2-40B4-BE49-F238E27FC236}">
                <a16:creationId xmlns:a16="http://schemas.microsoft.com/office/drawing/2014/main" id="{7FA35860-2DAC-48D8-AB39-3377E667D622}"/>
              </a:ext>
            </a:extLst>
          </p:cNvPr>
          <p:cNvSpPr txBox="1"/>
          <p:nvPr/>
        </p:nvSpPr>
        <p:spPr>
          <a:xfrm>
            <a:off x="291517" y="297329"/>
            <a:ext cx="11067176"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     Расходы бюджета – </a:t>
            </a:r>
            <a:r>
              <a:rPr kumimoji="0" lang="ru-RU" sz="1100" b="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денежные средства, направляемые на финансовое обеспечение задач и функций государства и местного самоуправления, за исключением средств, являющихся в соответствии с Бюджетным кодексом РФ источниками финансирования дефицита бюджета.</a:t>
            </a:r>
          </a:p>
        </p:txBody>
      </p:sp>
      <p:graphicFrame>
        <p:nvGraphicFramePr>
          <p:cNvPr id="5" name="Схема 4">
            <a:extLst>
              <a:ext uri="{FF2B5EF4-FFF2-40B4-BE49-F238E27FC236}">
                <a16:creationId xmlns:a16="http://schemas.microsoft.com/office/drawing/2014/main" id="{73571BF8-5F45-FACA-A396-277047F8D7F6}"/>
              </a:ext>
            </a:extLst>
          </p:cNvPr>
          <p:cNvGraphicFramePr/>
          <p:nvPr>
            <p:extLst>
              <p:ext uri="{D42A27DB-BD31-4B8C-83A1-F6EECF244321}">
                <p14:modId xmlns:p14="http://schemas.microsoft.com/office/powerpoint/2010/main" val="1966212624"/>
              </p:ext>
            </p:extLst>
          </p:nvPr>
        </p:nvGraphicFramePr>
        <p:xfrm>
          <a:off x="468489" y="728216"/>
          <a:ext cx="4950799" cy="34715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0B6605AC-3D76-6D92-42AE-B3A08F26F0FA}"/>
              </a:ext>
            </a:extLst>
          </p:cNvPr>
          <p:cNvSpPr txBox="1"/>
          <p:nvPr/>
        </p:nvSpPr>
        <p:spPr>
          <a:xfrm>
            <a:off x="91526" y="1117488"/>
            <a:ext cx="353943" cy="2692975"/>
          </a:xfrm>
          <a:prstGeom prst="rect">
            <a:avLst/>
          </a:prstGeom>
          <a:noFill/>
        </p:spPr>
        <p:txBody>
          <a:bodyPr vert="vert270" wrap="square">
            <a:spAutoFit/>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Классификация расходов по признакам</a:t>
            </a:r>
          </a:p>
        </p:txBody>
      </p:sp>
      <p:graphicFrame>
        <p:nvGraphicFramePr>
          <p:cNvPr id="7" name="Схема 6">
            <a:extLst>
              <a:ext uri="{FF2B5EF4-FFF2-40B4-BE49-F238E27FC236}">
                <a16:creationId xmlns:a16="http://schemas.microsoft.com/office/drawing/2014/main" id="{1E420108-7EAD-811D-5D13-D320641F0AAB}"/>
              </a:ext>
            </a:extLst>
          </p:cNvPr>
          <p:cNvGraphicFramePr/>
          <p:nvPr>
            <p:extLst>
              <p:ext uri="{D42A27DB-BD31-4B8C-83A1-F6EECF244321}">
                <p14:modId xmlns:p14="http://schemas.microsoft.com/office/powerpoint/2010/main" val="793234813"/>
              </p:ext>
            </p:extLst>
          </p:nvPr>
        </p:nvGraphicFramePr>
        <p:xfrm>
          <a:off x="5596260" y="728215"/>
          <a:ext cx="6217588" cy="347151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 name="TextBox 7">
            <a:extLst>
              <a:ext uri="{FF2B5EF4-FFF2-40B4-BE49-F238E27FC236}">
                <a16:creationId xmlns:a16="http://schemas.microsoft.com/office/drawing/2014/main" id="{23EC278F-CE02-C9B5-4264-F7F59404AFC0}"/>
              </a:ext>
            </a:extLst>
          </p:cNvPr>
          <p:cNvSpPr txBox="1"/>
          <p:nvPr/>
        </p:nvSpPr>
        <p:spPr>
          <a:xfrm>
            <a:off x="352687" y="4464013"/>
            <a:ext cx="11486625" cy="769441"/>
          </a:xfrm>
          <a:prstGeom prst="rect">
            <a:avLst/>
          </a:prstGeom>
          <a:noFill/>
        </p:spPr>
        <p:txBody>
          <a:bodyPr wrap="square">
            <a:spAutoFit/>
          </a:bodyPr>
          <a:lstStyle/>
          <a:p>
            <a:pPr algn="just"/>
            <a:r>
              <a:rPr kumimoji="0" lang="ru-RU" sz="1100" i="0" u="none" strike="noStrike" kern="1200" cap="none" spc="0" normalizeH="0" baseline="0" noProof="0" dirty="0">
                <a:ln>
                  <a:noFill/>
                </a:ln>
                <a:solidFill>
                  <a:srgbClr val="202124"/>
                </a:solidFill>
                <a:effectLst/>
                <a:uLnTx/>
                <a:uFillTx/>
                <a:latin typeface="Times New Roman" panose="02020603050405020304" pitchFamily="18" charset="0"/>
                <a:ea typeface="+mn-ea"/>
                <a:cs typeface="Times New Roman" panose="02020603050405020304" pitchFamily="18" charset="0"/>
              </a:rPr>
              <a:t>В целях надлежащего контроля за осуществлением расходных обязательств на органы муниципальной власти возложена обязанность по ведению расходных обязательств.</a:t>
            </a:r>
          </a:p>
          <a:p>
            <a:pPr algn="just"/>
            <a:r>
              <a:rPr lang="ru-RU" sz="1100" b="1" i="1" u="sng" dirty="0">
                <a:solidFill>
                  <a:srgbClr val="202124"/>
                </a:solidFill>
                <a:latin typeface="Times New Roman" panose="02020603050405020304" pitchFamily="18" charset="0"/>
                <a:cs typeface="Times New Roman" panose="02020603050405020304" pitchFamily="18" charset="0"/>
              </a:rPr>
              <a:t>Реестр расходных обязательств </a:t>
            </a:r>
            <a:r>
              <a:rPr lang="ru-RU" sz="1100" dirty="0">
                <a:solidFill>
                  <a:srgbClr val="202124"/>
                </a:solidFill>
                <a:latin typeface="Times New Roman" panose="02020603050405020304" pitchFamily="18" charset="0"/>
                <a:cs typeface="Times New Roman" panose="02020603050405020304" pitchFamily="18" charset="0"/>
              </a:rPr>
              <a:t>– используемый при составлении проекта бюджета, свод (перечень) законов, иных нормативных правовых актов, муниципальных правовых актов, обуславливающих публичные нормативные обязательства и (или) правовые основания ля иных расходных обязательств с указанием соответствующих положений (статей, частей, пунктов, подпунктов, абзацев) законов и иных нормативных правовых актов с оценкой объемов бюджетных ассигнований, необходимых для исполнения включенных в реестр обязательств.</a:t>
            </a:r>
            <a:endParaRPr lang="ru-RU" sz="1100" dirty="0"/>
          </a:p>
        </p:txBody>
      </p:sp>
    </p:spTree>
    <p:extLst>
      <p:ext uri="{BB962C8B-B14F-4D97-AF65-F5344CB8AC3E}">
        <p14:creationId xmlns:p14="http://schemas.microsoft.com/office/powerpoint/2010/main" val="3477195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4434A3C-8EB1-82C4-C419-5C9A93B59B09}"/>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13AF6558-346D-9ACB-79C2-2B79E43998CD}"/>
              </a:ext>
            </a:extLst>
          </p:cNvPr>
          <p:cNvSpPr txBox="1"/>
          <p:nvPr/>
        </p:nvSpPr>
        <p:spPr>
          <a:xfrm>
            <a:off x="2220986" y="213730"/>
            <a:ext cx="6153324" cy="276999"/>
          </a:xfrm>
          <a:prstGeom prst="rect">
            <a:avLst/>
          </a:prstGeom>
          <a:noFill/>
        </p:spPr>
        <p:txBody>
          <a:bodyPr wrap="square">
            <a:spAutoFit/>
          </a:bodyPr>
          <a:lstStyle/>
          <a:p>
            <a:pPr indent="450215" algn="ctr">
              <a:buNone/>
            </a:pPr>
            <a:r>
              <a:rPr lang="ru-RU" sz="1200" b="1" dirty="0">
                <a:solidFill>
                  <a:srgbClr val="7030A0"/>
                </a:solidFill>
                <a:effectLst/>
                <a:latin typeface="Times New Roman" panose="02020603050405020304" pitchFamily="18" charset="0"/>
                <a:ea typeface="Times New Roman" panose="02020603050405020304" pitchFamily="18" charset="0"/>
              </a:rPr>
              <a:t>Основные подходы формирования расходов  бюджета на 2026 год</a:t>
            </a:r>
            <a:endParaRPr lang="ru-RU" sz="1200" dirty="0">
              <a:solidFill>
                <a:srgbClr val="7030A0"/>
              </a:solidFill>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A234F343-894F-97D5-B617-80BA432608C4}"/>
              </a:ext>
            </a:extLst>
          </p:cNvPr>
          <p:cNvSpPr txBox="1"/>
          <p:nvPr/>
        </p:nvSpPr>
        <p:spPr>
          <a:xfrm>
            <a:off x="293964" y="704459"/>
            <a:ext cx="11604072" cy="3477875"/>
          </a:xfrm>
          <a:prstGeom prst="rect">
            <a:avLst/>
          </a:prstGeom>
          <a:noFill/>
        </p:spPr>
        <p:txBody>
          <a:bodyPr wrap="square">
            <a:spAutoFit/>
          </a:bodyPr>
          <a:lstStyle/>
          <a:p>
            <a:pPr indent="450215" algn="just"/>
            <a:r>
              <a:rPr lang="ru-RU" sz="1100" dirty="0">
                <a:effectLst/>
                <a:latin typeface="Times New Roman" panose="02020603050405020304" pitchFamily="18" charset="0"/>
                <a:ea typeface="Times New Roman" panose="02020603050405020304" pitchFamily="18" charset="0"/>
              </a:rPr>
              <a:t>В 2026 году бюджетная политика в сфере расходов будет направлена на безусловное исполнение действующих расходных обязательств, в том числе – с учетом их оптимизации и повышения эффективности использования финансовых ресурсов. </a:t>
            </a:r>
          </a:p>
          <a:p>
            <a:pPr indent="450215" algn="just"/>
            <a:r>
              <a:rPr lang="ru-RU" sz="1100" dirty="0">
                <a:effectLst/>
                <a:latin typeface="Times New Roman" panose="02020603050405020304" pitchFamily="18" charset="0"/>
                <a:ea typeface="Times New Roman" panose="02020603050405020304" pitchFamily="18" charset="0"/>
              </a:rPr>
              <a:t>На основе  расчета планового объема бюджетных ассигнований  бюджета  в целях сохранения сбалансированности  бюджета обеспечено соответствие объема действующих расходных обязательств реальным доходным источникам и источникам финансирования дефицита бюджета, а также комплексный взвешенный подход при рассмотрении возможности принятия новых расходных обязательств. </a:t>
            </a:r>
          </a:p>
          <a:p>
            <a:pPr algn="just">
              <a:buNone/>
            </a:pPr>
            <a:r>
              <a:rPr lang="ru-RU" sz="1100" dirty="0">
                <a:effectLst/>
                <a:latin typeface="Times New Roman" panose="02020603050405020304" pitchFamily="18" charset="0"/>
                <a:ea typeface="Times New Roman" panose="02020603050405020304" pitchFamily="18" charset="0"/>
              </a:rPr>
              <a:t>Первоочередные расходы бюджета округа на 2026 год предусмотрены в полном объеме в том числе расходы на  оплату труда и коммунальные услуги. Первоочередные расходы на плановый период предусмотрены по прогнозным значениям оплаты труда, при внесении изменений будут уточнены при формировании бюджета на 2027 год за счет сумм условно утвержденных расходов и возможностью дополнительных источников.</a:t>
            </a:r>
          </a:p>
          <a:p>
            <a:pPr algn="just"/>
            <a:r>
              <a:rPr lang="ru-RU" sz="1100" dirty="0">
                <a:latin typeface="Times New Roman" panose="02020603050405020304" pitchFamily="18" charset="0"/>
                <a:cs typeface="Times New Roman" panose="02020603050405020304" pitchFamily="18" charset="0"/>
              </a:rPr>
              <a:t>При формировании бюджета  необходимо обеспечить финансированием  действующие расходные обязательства. Принятие новых расходных обязательств должно проводиться с учетом оценки их эффективности и возможных сроков и механизмов реализации в пределах имеющихся ресурсов.</a:t>
            </a:r>
          </a:p>
          <a:p>
            <a:pPr algn="just"/>
            <a:r>
              <a:rPr lang="ru-RU" sz="1100" dirty="0">
                <a:latin typeface="Times New Roman" panose="02020603050405020304" pitchFamily="18" charset="0"/>
                <a:cs typeface="Times New Roman" panose="02020603050405020304" pitchFamily="18" charset="0"/>
              </a:rPr>
              <a:t>Совершенствования муниципального управления, в том числе за счет расширения спектра задач, для решения которых применяются принципы проектного управления;</a:t>
            </a:r>
          </a:p>
          <a:p>
            <a:pPr algn="just"/>
            <a:r>
              <a:rPr lang="ru-RU" sz="1100" dirty="0">
                <a:latin typeface="Times New Roman" panose="02020603050405020304" pitchFamily="18" charset="0"/>
                <a:cs typeface="Times New Roman" panose="02020603050405020304" pitchFamily="18" charset="0"/>
              </a:rPr>
              <a:t>выполнения планов мероприятий "дорожных карт" по реализации национальных проектов;</a:t>
            </a:r>
          </a:p>
          <a:p>
            <a:pPr algn="just"/>
            <a:r>
              <a:rPr lang="ru-RU" sz="1100" dirty="0">
                <a:latin typeface="Times New Roman" panose="02020603050405020304" pitchFamily="18" charset="0"/>
                <a:cs typeface="Times New Roman" panose="02020603050405020304" pitchFamily="18" charset="0"/>
              </a:rPr>
              <a:t>оптимизации расходов на содержание муниципальных учреждений округа за счет сохранения дифференцированного подхода </a:t>
            </a:r>
            <a:br>
              <a:rPr lang="ru-RU" sz="1100" dirty="0">
                <a:latin typeface="Times New Roman" panose="02020603050405020304" pitchFamily="18" charset="0"/>
                <a:cs typeface="Times New Roman" panose="02020603050405020304" pitchFamily="18" charset="0"/>
              </a:rPr>
            </a:br>
            <a:r>
              <a:rPr lang="ru-RU" sz="1100" dirty="0">
                <a:latin typeface="Times New Roman" panose="02020603050405020304" pitchFamily="18" charset="0"/>
                <a:cs typeface="Times New Roman" panose="02020603050405020304" pitchFamily="18" charset="0"/>
              </a:rPr>
              <a:t>к оплате труда по категориям работников, передачи несвойственных функций на аутсорсинг, привлечения средств от приносящей доход деятельности;</a:t>
            </a:r>
          </a:p>
          <a:p>
            <a:pPr algn="just"/>
            <a:r>
              <a:rPr lang="ru-RU" sz="1100" dirty="0">
                <a:latin typeface="Times New Roman" panose="02020603050405020304" pitchFamily="18" charset="0"/>
                <a:cs typeface="Times New Roman" panose="02020603050405020304" pitchFamily="18" charset="0"/>
              </a:rPr>
              <a:t>совершенствования системы закупок товаров, работ, услуг для обеспечения муниципальных нужд, в том числе обеспечения их дальнейшей централизации;</a:t>
            </a:r>
          </a:p>
          <a:p>
            <a:pPr algn="just"/>
            <a:r>
              <a:rPr lang="ru-RU" sz="1100" dirty="0">
                <a:latin typeface="Times New Roman" panose="02020603050405020304" pitchFamily="18" charset="0"/>
                <a:cs typeface="Times New Roman" panose="02020603050405020304" pitchFamily="18" charset="0"/>
              </a:rPr>
              <a:t>развития механизмов взаимодействия органов местного самоуправления округа и жителей округа за счет их участия </a:t>
            </a:r>
            <a:br>
              <a:rPr lang="ru-RU" sz="1100" dirty="0">
                <a:latin typeface="Times New Roman" panose="02020603050405020304" pitchFamily="18" charset="0"/>
                <a:cs typeface="Times New Roman" panose="02020603050405020304" pitchFamily="18" charset="0"/>
              </a:rPr>
            </a:br>
            <a:r>
              <a:rPr lang="ru-RU" sz="1100" dirty="0">
                <a:latin typeface="Times New Roman" panose="02020603050405020304" pitchFamily="18" charset="0"/>
                <a:cs typeface="Times New Roman" panose="02020603050405020304" pitchFamily="18" charset="0"/>
              </a:rPr>
              <a:t>в решении вопросов местного значения в рамках практики инициативного бюджетирования;</a:t>
            </a:r>
          </a:p>
          <a:p>
            <a:pPr algn="just"/>
            <a:r>
              <a:rPr lang="ru-RU" sz="1100" dirty="0">
                <a:latin typeface="Times New Roman" panose="02020603050405020304" pitchFamily="18" charset="0"/>
                <a:cs typeface="Times New Roman" panose="02020603050405020304" pitchFamily="18" charset="0"/>
              </a:rPr>
              <a:t>продолжения работы по снижению (недопущению образования) просроченной кредиторской задолженности.</a:t>
            </a:r>
          </a:p>
          <a:p>
            <a:pPr algn="just"/>
            <a:r>
              <a:rPr lang="ru-RU" sz="1100" dirty="0">
                <a:latin typeface="Times New Roman" panose="02020603050405020304" pitchFamily="18" charset="0"/>
                <a:cs typeface="Times New Roman" panose="02020603050405020304" pitchFamily="18" charset="0"/>
              </a:rPr>
              <a:t> Сохранение практики формирования "программного" бюджета.</a:t>
            </a:r>
          </a:p>
          <a:p>
            <a:pPr>
              <a:buNone/>
            </a:pPr>
            <a:endParaRPr lang="ru-RU" sz="1100" dirty="0"/>
          </a:p>
        </p:txBody>
      </p:sp>
    </p:spTree>
    <p:extLst>
      <p:ext uri="{BB962C8B-B14F-4D97-AF65-F5344CB8AC3E}">
        <p14:creationId xmlns:p14="http://schemas.microsoft.com/office/powerpoint/2010/main" val="3366304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C063782-67A4-37EC-9767-404B295BA6DA}"/>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68BF237-773C-B822-AB31-06F88B564E79}"/>
              </a:ext>
            </a:extLst>
          </p:cNvPr>
          <p:cNvSpPr txBox="1"/>
          <p:nvPr/>
        </p:nvSpPr>
        <p:spPr>
          <a:xfrm>
            <a:off x="2573322" y="124241"/>
            <a:ext cx="6153324" cy="244682"/>
          </a:xfrm>
          <a:prstGeom prst="rect">
            <a:avLst/>
          </a:prstGeom>
          <a:noFill/>
        </p:spPr>
        <p:txBody>
          <a:bodyPr wrap="square">
            <a:sp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1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Расходы бюджета по основным функциям и ведомствам (</a:t>
            </a:r>
            <a:r>
              <a:rPr kumimoji="0" lang="ru-RU" sz="1100" b="1" u="none" strike="noStrike" kern="1200" cap="none" spc="0" normalizeH="0" baseline="0" noProof="0" dirty="0" err="1">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руб</a:t>
            </a:r>
            <a:r>
              <a:rPr kumimoji="0" lang="ru-RU" sz="11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endParaRPr kumimoji="0" lang="ru-RU" sz="1100" b="0" u="none" strike="noStrike" kern="1200" cap="none" spc="0" normalizeH="0" baseline="0" noProof="0" dirty="0">
              <a:ln>
                <a:noFill/>
              </a:ln>
              <a:solidFill>
                <a:srgbClr val="7030A0"/>
              </a:solidFill>
              <a:effectLst/>
              <a:uLnTx/>
              <a:uFillTx/>
              <a:ea typeface="+mj-ea"/>
              <a:cs typeface="+mj-cs"/>
            </a:endParaRPr>
          </a:p>
        </p:txBody>
      </p:sp>
      <p:graphicFrame>
        <p:nvGraphicFramePr>
          <p:cNvPr id="4" name="Схема 3">
            <a:extLst>
              <a:ext uri="{FF2B5EF4-FFF2-40B4-BE49-F238E27FC236}">
                <a16:creationId xmlns:a16="http://schemas.microsoft.com/office/drawing/2014/main" id="{D80E5553-031A-5A26-16FB-AC428C223677}"/>
              </a:ext>
            </a:extLst>
          </p:cNvPr>
          <p:cNvGraphicFramePr/>
          <p:nvPr>
            <p:extLst>
              <p:ext uri="{D42A27DB-BD31-4B8C-83A1-F6EECF244321}">
                <p14:modId xmlns:p14="http://schemas.microsoft.com/office/powerpoint/2010/main" val="3593701660"/>
              </p:ext>
            </p:extLst>
          </p:nvPr>
        </p:nvGraphicFramePr>
        <p:xfrm>
          <a:off x="122923" y="124241"/>
          <a:ext cx="2327477" cy="2736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Схема 4">
            <a:extLst>
              <a:ext uri="{FF2B5EF4-FFF2-40B4-BE49-F238E27FC236}">
                <a16:creationId xmlns:a16="http://schemas.microsoft.com/office/drawing/2014/main" id="{8836E540-4B50-CCCD-7959-133CEBD855BE}"/>
              </a:ext>
            </a:extLst>
          </p:cNvPr>
          <p:cNvGraphicFramePr/>
          <p:nvPr>
            <p:extLst>
              <p:ext uri="{D42A27DB-BD31-4B8C-83A1-F6EECF244321}">
                <p14:modId xmlns:p14="http://schemas.microsoft.com/office/powerpoint/2010/main" val="747278932"/>
              </p:ext>
            </p:extLst>
          </p:nvPr>
        </p:nvGraphicFramePr>
        <p:xfrm>
          <a:off x="105330" y="2900997"/>
          <a:ext cx="2327477" cy="266929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6" name="Схема 5">
            <a:extLst>
              <a:ext uri="{FF2B5EF4-FFF2-40B4-BE49-F238E27FC236}">
                <a16:creationId xmlns:a16="http://schemas.microsoft.com/office/drawing/2014/main" id="{642FA10A-DF77-3A90-C5E4-8A596E0B8E49}"/>
              </a:ext>
            </a:extLst>
          </p:cNvPr>
          <p:cNvGraphicFramePr/>
          <p:nvPr>
            <p:extLst>
              <p:ext uri="{D42A27DB-BD31-4B8C-83A1-F6EECF244321}">
                <p14:modId xmlns:p14="http://schemas.microsoft.com/office/powerpoint/2010/main" val="1728109817"/>
              </p:ext>
            </p:extLst>
          </p:nvPr>
        </p:nvGraphicFramePr>
        <p:xfrm>
          <a:off x="105330" y="5694531"/>
          <a:ext cx="2327477" cy="798856"/>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7" name="Схема 6">
            <a:extLst>
              <a:ext uri="{FF2B5EF4-FFF2-40B4-BE49-F238E27FC236}">
                <a16:creationId xmlns:a16="http://schemas.microsoft.com/office/drawing/2014/main" id="{07852F75-FEFE-FD4B-1DDE-BABEF181CFB8}"/>
              </a:ext>
            </a:extLst>
          </p:cNvPr>
          <p:cNvGraphicFramePr/>
          <p:nvPr>
            <p:extLst>
              <p:ext uri="{D42A27DB-BD31-4B8C-83A1-F6EECF244321}">
                <p14:modId xmlns:p14="http://schemas.microsoft.com/office/powerpoint/2010/main" val="3345541560"/>
              </p:ext>
            </p:extLst>
          </p:nvPr>
        </p:nvGraphicFramePr>
        <p:xfrm>
          <a:off x="2606644" y="567151"/>
          <a:ext cx="3043340" cy="2861849"/>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1" name="Схема 10">
            <a:extLst>
              <a:ext uri="{FF2B5EF4-FFF2-40B4-BE49-F238E27FC236}">
                <a16:creationId xmlns:a16="http://schemas.microsoft.com/office/drawing/2014/main" id="{FA55F558-037A-E789-3AF7-96E47AD823F9}"/>
              </a:ext>
            </a:extLst>
          </p:cNvPr>
          <p:cNvGraphicFramePr/>
          <p:nvPr>
            <p:extLst>
              <p:ext uri="{D42A27DB-BD31-4B8C-83A1-F6EECF244321}">
                <p14:modId xmlns:p14="http://schemas.microsoft.com/office/powerpoint/2010/main" val="95222440"/>
              </p:ext>
            </p:extLst>
          </p:nvPr>
        </p:nvGraphicFramePr>
        <p:xfrm>
          <a:off x="5823821" y="489757"/>
          <a:ext cx="6184149" cy="2082469"/>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12" name="Схема 11">
            <a:extLst>
              <a:ext uri="{FF2B5EF4-FFF2-40B4-BE49-F238E27FC236}">
                <a16:creationId xmlns:a16="http://schemas.microsoft.com/office/drawing/2014/main" id="{43FAA0FF-D97E-E2F9-7C5E-57FF04CB6AA8}"/>
              </a:ext>
            </a:extLst>
          </p:cNvPr>
          <p:cNvGraphicFramePr/>
          <p:nvPr>
            <p:extLst>
              <p:ext uri="{D42A27DB-BD31-4B8C-83A1-F6EECF244321}">
                <p14:modId xmlns:p14="http://schemas.microsoft.com/office/powerpoint/2010/main" val="3193887102"/>
              </p:ext>
            </p:extLst>
          </p:nvPr>
        </p:nvGraphicFramePr>
        <p:xfrm>
          <a:off x="5823821" y="2776756"/>
          <a:ext cx="6192775" cy="1966405"/>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sp>
        <p:nvSpPr>
          <p:cNvPr id="13" name="TextBox 12">
            <a:extLst>
              <a:ext uri="{FF2B5EF4-FFF2-40B4-BE49-F238E27FC236}">
                <a16:creationId xmlns:a16="http://schemas.microsoft.com/office/drawing/2014/main" id="{49B0796A-4092-42B6-4A83-CCB05ACA53E5}"/>
              </a:ext>
            </a:extLst>
          </p:cNvPr>
          <p:cNvSpPr txBox="1"/>
          <p:nvPr/>
        </p:nvSpPr>
        <p:spPr>
          <a:xfrm>
            <a:off x="3633658" y="5348982"/>
            <a:ext cx="2917682" cy="26161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 26 муниципальным программам</a:t>
            </a:r>
            <a:r>
              <a:rPr lang="ru-RU" sz="1100" noProof="0" dirty="0">
                <a:solidFill>
                  <a:prstClr val="black"/>
                </a:solidFill>
                <a:latin typeface="Times New Roman" panose="02020603050405020304" pitchFamily="18" charset="0"/>
                <a:cs typeface="Times New Roman" panose="02020603050405020304" pitchFamily="18" charset="0"/>
              </a:rPr>
              <a:t>.</a:t>
            </a:r>
            <a:endPar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8" name="Схема 7">
            <a:extLst>
              <a:ext uri="{FF2B5EF4-FFF2-40B4-BE49-F238E27FC236}">
                <a16:creationId xmlns:a16="http://schemas.microsoft.com/office/drawing/2014/main" id="{9F1CCE46-64C4-5210-59CB-B53169D29CC4}"/>
              </a:ext>
            </a:extLst>
          </p:cNvPr>
          <p:cNvGraphicFramePr/>
          <p:nvPr>
            <p:extLst>
              <p:ext uri="{D42A27DB-BD31-4B8C-83A1-F6EECF244321}">
                <p14:modId xmlns:p14="http://schemas.microsoft.com/office/powerpoint/2010/main" val="910262400"/>
              </p:ext>
            </p:extLst>
          </p:nvPr>
        </p:nvGraphicFramePr>
        <p:xfrm>
          <a:off x="7025227" y="4817378"/>
          <a:ext cx="3781336" cy="1676010"/>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Tree>
    <p:extLst>
      <p:ext uri="{BB962C8B-B14F-4D97-AF65-F5344CB8AC3E}">
        <p14:creationId xmlns:p14="http://schemas.microsoft.com/office/powerpoint/2010/main" val="3714714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7E4386B-5989-FA71-C7C5-BC71398AC8F9}"/>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3">
            <a:extLst>
              <a:ext uri="{FF2B5EF4-FFF2-40B4-BE49-F238E27FC236}">
                <a16:creationId xmlns:a16="http://schemas.microsoft.com/office/drawing/2014/main" id="{941A0C31-CC09-95C6-FEFB-5BF382640CD4}"/>
              </a:ext>
            </a:extLst>
          </p:cNvPr>
          <p:cNvGraphicFramePr>
            <a:graphicFrameLocks noGrp="1"/>
          </p:cNvGraphicFramePr>
          <p:nvPr>
            <p:extLst>
              <p:ext uri="{D42A27DB-BD31-4B8C-83A1-F6EECF244321}">
                <p14:modId xmlns:p14="http://schemas.microsoft.com/office/powerpoint/2010/main" val="2027424815"/>
              </p:ext>
            </p:extLst>
          </p:nvPr>
        </p:nvGraphicFramePr>
        <p:xfrm>
          <a:off x="177920" y="127191"/>
          <a:ext cx="11836159" cy="6552287"/>
        </p:xfrm>
        <a:graphic>
          <a:graphicData uri="http://schemas.openxmlformats.org/drawingml/2006/table">
            <a:tbl>
              <a:tblPr firstRow="1" bandRow="1">
                <a:tableStyleId>{69CF1AB2-1976-4502-BF36-3FF5EA218861}</a:tableStyleId>
              </a:tblPr>
              <a:tblGrid>
                <a:gridCol w="3924194">
                  <a:extLst>
                    <a:ext uri="{9D8B030D-6E8A-4147-A177-3AD203B41FA5}">
                      <a16:colId xmlns:a16="http://schemas.microsoft.com/office/drawing/2014/main" val="3711290432"/>
                    </a:ext>
                  </a:extLst>
                </a:gridCol>
                <a:gridCol w="770021">
                  <a:extLst>
                    <a:ext uri="{9D8B030D-6E8A-4147-A177-3AD203B41FA5}">
                      <a16:colId xmlns:a16="http://schemas.microsoft.com/office/drawing/2014/main" val="4116753626"/>
                    </a:ext>
                  </a:extLst>
                </a:gridCol>
                <a:gridCol w="1049154">
                  <a:extLst>
                    <a:ext uri="{9D8B030D-6E8A-4147-A177-3AD203B41FA5}">
                      <a16:colId xmlns:a16="http://schemas.microsoft.com/office/drawing/2014/main" val="2905467699"/>
                    </a:ext>
                  </a:extLst>
                </a:gridCol>
                <a:gridCol w="1097280">
                  <a:extLst>
                    <a:ext uri="{9D8B030D-6E8A-4147-A177-3AD203B41FA5}">
                      <a16:colId xmlns:a16="http://schemas.microsoft.com/office/drawing/2014/main" val="3372055176"/>
                    </a:ext>
                  </a:extLst>
                </a:gridCol>
                <a:gridCol w="981777">
                  <a:extLst>
                    <a:ext uri="{9D8B030D-6E8A-4147-A177-3AD203B41FA5}">
                      <a16:colId xmlns:a16="http://schemas.microsoft.com/office/drawing/2014/main" val="3112748961"/>
                    </a:ext>
                  </a:extLst>
                </a:gridCol>
                <a:gridCol w="847023">
                  <a:extLst>
                    <a:ext uri="{9D8B030D-6E8A-4147-A177-3AD203B41FA5}">
                      <a16:colId xmlns:a16="http://schemas.microsoft.com/office/drawing/2014/main" val="2656634403"/>
                    </a:ext>
                  </a:extLst>
                </a:gridCol>
                <a:gridCol w="924025">
                  <a:extLst>
                    <a:ext uri="{9D8B030D-6E8A-4147-A177-3AD203B41FA5}">
                      <a16:colId xmlns:a16="http://schemas.microsoft.com/office/drawing/2014/main" val="3585568988"/>
                    </a:ext>
                  </a:extLst>
                </a:gridCol>
                <a:gridCol w="1347537">
                  <a:extLst>
                    <a:ext uri="{9D8B030D-6E8A-4147-A177-3AD203B41FA5}">
                      <a16:colId xmlns:a16="http://schemas.microsoft.com/office/drawing/2014/main" val="184223732"/>
                    </a:ext>
                  </a:extLst>
                </a:gridCol>
                <a:gridCol w="895148">
                  <a:extLst>
                    <a:ext uri="{9D8B030D-6E8A-4147-A177-3AD203B41FA5}">
                      <a16:colId xmlns:a16="http://schemas.microsoft.com/office/drawing/2014/main" val="57116641"/>
                    </a:ext>
                  </a:extLst>
                </a:gridCol>
              </a:tblGrid>
              <a:tr h="443011">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a:t>
                      </a:r>
                    </a:p>
                    <a:p>
                      <a:pPr algn="ctr"/>
                      <a:r>
                        <a:rPr lang="ru-RU" sz="1000" dirty="0">
                          <a:latin typeface="Times New Roman" panose="02020603050405020304" pitchFamily="18" charset="0"/>
                          <a:cs typeface="Times New Roman" panose="02020603050405020304" pitchFamily="18" charset="0"/>
                        </a:rPr>
                        <a:t>(проект)</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 2026г к 2025г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val="426023433"/>
                  </a:ext>
                </a:extLst>
              </a:tr>
              <a:tr h="242529">
                <a:tc>
                  <a:txBody>
                    <a:bodyPr/>
                    <a:lstStyle/>
                    <a:p>
                      <a:r>
                        <a:rPr lang="ru-RU" sz="1000" b="1" dirty="0">
                          <a:latin typeface="Times New Roman" pitchFamily="18" charset="0"/>
                          <a:cs typeface="Times New Roman" pitchFamily="18" charset="0"/>
                        </a:rPr>
                        <a:t>ОБЩЕГОСУДАРСТВЕННЫЕ ВОПРОСЫ</a:t>
                      </a:r>
                    </a:p>
                  </a:txBody>
                  <a:tcPr/>
                </a:tc>
                <a:tc>
                  <a:txBody>
                    <a:bodyPr/>
                    <a:lstStyle/>
                    <a:p>
                      <a:pPr algn="ctr"/>
                      <a:r>
                        <a:rPr lang="ru-RU" sz="1000" b="1" dirty="0">
                          <a:latin typeface="Times New Roman" pitchFamily="18" charset="0"/>
                          <a:cs typeface="Times New Roman" pitchFamily="18" charset="0"/>
                        </a:rPr>
                        <a:t>0100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124373872,59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137905310,16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160041654,00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128,68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116,05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156101316,00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136082189,94</a:t>
                      </a:r>
                    </a:p>
                  </a:txBody>
                  <a:tcPr marL="7620" marR="7620" marT="7620" marB="0"/>
                </a:tc>
                <a:extLst>
                  <a:ext uri="{0D108BD9-81ED-4DB2-BD59-A6C34878D82A}">
                    <a16:rowId xmlns:a16="http://schemas.microsoft.com/office/drawing/2014/main" val="2965707871"/>
                  </a:ext>
                </a:extLst>
              </a:tr>
              <a:tr h="317057">
                <a:tc>
                  <a:txBody>
                    <a:bodyPr/>
                    <a:lstStyle/>
                    <a:p>
                      <a:r>
                        <a:rPr lang="ru-RU" sz="1000" dirty="0">
                          <a:effectLst/>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0102</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3784113,60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3705400,00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5030400,00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132,93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135,76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5030400,00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5030400,00</a:t>
                      </a:r>
                    </a:p>
                  </a:txBody>
                  <a:tcPr marL="7620" marR="7620" marT="7620" marB="0"/>
                </a:tc>
                <a:extLst>
                  <a:ext uri="{0D108BD9-81ED-4DB2-BD59-A6C34878D82A}">
                    <a16:rowId xmlns:a16="http://schemas.microsoft.com/office/drawing/2014/main" val="1108995962"/>
                  </a:ext>
                </a:extLst>
              </a:tr>
              <a:tr h="317057">
                <a:tc>
                  <a:txBody>
                    <a:bodyPr/>
                    <a:lstStyle/>
                    <a:p>
                      <a:r>
                        <a:rPr lang="ru-RU" sz="1000" dirty="0">
                          <a:effectLst/>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0103</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4442559,24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4728100,00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4894600,00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110,18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103,52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4960000,00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5012200,00</a:t>
                      </a:r>
                    </a:p>
                  </a:txBody>
                  <a:tcPr marL="7620" marR="7620" marT="7620" marB="0"/>
                </a:tc>
                <a:extLst>
                  <a:ext uri="{0D108BD9-81ED-4DB2-BD59-A6C34878D82A}">
                    <a16:rowId xmlns:a16="http://schemas.microsoft.com/office/drawing/2014/main" val="2026243096"/>
                  </a:ext>
                </a:extLst>
              </a:tr>
              <a:tr h="317057">
                <a:tc>
                  <a:txBody>
                    <a:bodyPr/>
                    <a:lstStyle/>
                    <a:p>
                      <a:r>
                        <a:rPr lang="ru-RU" sz="1000" dirty="0">
                          <a:effectLst/>
                          <a:latin typeface="Times New Roman" panose="02020603050405020304" pitchFamily="18" charset="0"/>
                          <a:cs typeface="Times New Roman" panose="02020603050405020304"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0104</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13766370,30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16670000,00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18950000,00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137,65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113,68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19200000,00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19300000,00</a:t>
                      </a:r>
                    </a:p>
                  </a:txBody>
                  <a:tcPr marL="7620" marR="7620" marT="7620" marB="0"/>
                </a:tc>
                <a:extLst>
                  <a:ext uri="{0D108BD9-81ED-4DB2-BD59-A6C34878D82A}">
                    <a16:rowId xmlns:a16="http://schemas.microsoft.com/office/drawing/2014/main" val="2545837792"/>
                  </a:ext>
                </a:extLst>
              </a:tr>
              <a:tr h="151818">
                <a:tc>
                  <a:txBody>
                    <a:bodyPr/>
                    <a:lstStyle/>
                    <a:p>
                      <a:pPr algn="just">
                        <a:lnSpc>
                          <a:spcPct val="115000"/>
                        </a:lnSpc>
                      </a:pPr>
                      <a:r>
                        <a:rPr lang="ru-RU" sz="1000" dirty="0">
                          <a:effectLst/>
                          <a:latin typeface="Times New Roman" panose="02020603050405020304" pitchFamily="18" charset="0"/>
                          <a:cs typeface="Times New Roman" panose="02020603050405020304" pitchFamily="18" charset="0"/>
                        </a:rPr>
                        <a:t>Судебная система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0105</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8503,00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9481,00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74221,00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872,88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782,84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13347,00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13347,00</a:t>
                      </a:r>
                    </a:p>
                  </a:txBody>
                  <a:tcPr marL="7620" marR="7620" marT="7620" marB="0"/>
                </a:tc>
                <a:extLst>
                  <a:ext uri="{0D108BD9-81ED-4DB2-BD59-A6C34878D82A}">
                    <a16:rowId xmlns:a16="http://schemas.microsoft.com/office/drawing/2014/main" val="3307524737"/>
                  </a:ext>
                </a:extLst>
              </a:tr>
              <a:tr h="305756">
                <a:tc>
                  <a:txBody>
                    <a:bodyPr/>
                    <a:lstStyle/>
                    <a:p>
                      <a:pPr algn="just"/>
                      <a:r>
                        <a:rPr lang="ru-RU" sz="1000" dirty="0">
                          <a:effectLst/>
                          <a:latin typeface="Times New Roman" panose="02020603050405020304" pitchFamily="18" charset="0"/>
                          <a:cs typeface="Times New Roman" panose="02020603050405020304" pitchFamily="18" charset="0"/>
                        </a:rPr>
                        <a:t>Обеспечение деятельности финансовых, налоговых и таможенных органов и органов финансового (финансово-бюджетного) надзора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0106</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25714388,15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26987500,00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29315400,00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114,00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108,63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30574200,00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30739200,00</a:t>
                      </a:r>
                    </a:p>
                  </a:txBody>
                  <a:tcPr marL="7620" marR="7620" marT="7620" marB="0"/>
                </a:tc>
                <a:extLst>
                  <a:ext uri="{0D108BD9-81ED-4DB2-BD59-A6C34878D82A}">
                    <a16:rowId xmlns:a16="http://schemas.microsoft.com/office/drawing/2014/main" val="3427624755"/>
                  </a:ext>
                </a:extLst>
              </a:tr>
              <a:tr h="273709">
                <a:tc>
                  <a:txBody>
                    <a:bodyPr/>
                    <a:lstStyle/>
                    <a:p>
                      <a:r>
                        <a:rPr lang="ru-RU" sz="1000" dirty="0">
                          <a:effectLst/>
                          <a:latin typeface="Times New Roman" panose="02020603050405020304" pitchFamily="18" charset="0"/>
                          <a:cs typeface="Times New Roman" panose="02020603050405020304" pitchFamily="18" charset="0"/>
                        </a:rPr>
                        <a:t>Обеспечение проведение выборов и референдумов</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0107</a:t>
                      </a:r>
                    </a:p>
                  </a:txBody>
                  <a:tcPr/>
                </a:tc>
                <a:tc>
                  <a:txBody>
                    <a:bodyPr/>
                    <a:lstStyle/>
                    <a:p>
                      <a:pPr algn="ctr" fontAlgn="t"/>
                      <a:endParaRPr lang="ru-RU" sz="1000" b="0" i="0" u="none" strike="noStrike">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4000000,00</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236533088"/>
                  </a:ext>
                </a:extLst>
              </a:tr>
              <a:tr h="177974">
                <a:tc>
                  <a:txBody>
                    <a:bodyPr/>
                    <a:lstStyle/>
                    <a:p>
                      <a:r>
                        <a:rPr lang="ru-RU" sz="1000" dirty="0">
                          <a:effectLst/>
                          <a:latin typeface="Times New Roman" panose="02020603050405020304" pitchFamily="18" charset="0"/>
                          <a:cs typeface="Times New Roman" panose="02020603050405020304" pitchFamily="18" charset="0"/>
                        </a:rPr>
                        <a:t>Резервные фонды</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0111</a:t>
                      </a:r>
                    </a:p>
                  </a:txBody>
                  <a:tcPr/>
                </a:tc>
                <a:tc>
                  <a:txBody>
                    <a:bodyPr/>
                    <a:lstStyle/>
                    <a:p>
                      <a:pPr algn="ctr" fontAlgn="t"/>
                      <a:endParaRPr lang="ru-RU" sz="1000" b="0" i="0" u="none" strike="noStrike">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5932028,86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11346930,00</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191,28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12349920,00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563474,94</a:t>
                      </a:r>
                    </a:p>
                  </a:txBody>
                  <a:tcPr marL="7620" marR="7620" marT="7620" marB="0"/>
                </a:tc>
                <a:extLst>
                  <a:ext uri="{0D108BD9-81ED-4DB2-BD59-A6C34878D82A}">
                    <a16:rowId xmlns:a16="http://schemas.microsoft.com/office/drawing/2014/main" val="3701789544"/>
                  </a:ext>
                </a:extLst>
              </a:tr>
              <a:tr h="240474">
                <a:tc>
                  <a:txBody>
                    <a:bodyPr/>
                    <a:lstStyle/>
                    <a:p>
                      <a:r>
                        <a:rPr lang="ru-RU" sz="1000" dirty="0">
                          <a:effectLst/>
                          <a:latin typeface="Times New Roman" panose="02020603050405020304" pitchFamily="18" charset="0"/>
                          <a:cs typeface="Times New Roman" panose="02020603050405020304" pitchFamily="18" charset="0"/>
                        </a:rPr>
                        <a:t>Другие общегосударственные вопросы</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0113</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76657938,30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75872800,30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90430103,00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117,97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119,19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83973449,00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75423568,00</a:t>
                      </a:r>
                    </a:p>
                  </a:txBody>
                  <a:tcPr marL="7620" marR="7620" marT="7620" marB="0"/>
                </a:tc>
                <a:extLst>
                  <a:ext uri="{0D108BD9-81ED-4DB2-BD59-A6C34878D82A}">
                    <a16:rowId xmlns:a16="http://schemas.microsoft.com/office/drawing/2014/main" val="270220197"/>
                  </a:ext>
                </a:extLst>
              </a:tr>
              <a:tr h="193633">
                <a:tc>
                  <a:txBody>
                    <a:bodyPr/>
                    <a:lstStyle/>
                    <a:p>
                      <a:r>
                        <a:rPr lang="ru-RU" sz="1000" b="1" dirty="0">
                          <a:latin typeface="Times New Roman" pitchFamily="18" charset="0"/>
                          <a:cs typeface="Times New Roman" pitchFamily="18" charset="0"/>
                        </a:rPr>
                        <a:t>НАЦИОНАЛЬНАЯ ОБОРОНА</a:t>
                      </a:r>
                    </a:p>
                  </a:txBody>
                  <a:tcPr/>
                </a:tc>
                <a:tc>
                  <a:txBody>
                    <a:bodyPr/>
                    <a:lstStyle/>
                    <a:p>
                      <a:pPr algn="ctr"/>
                      <a:r>
                        <a:rPr lang="ru-RU" sz="1000" b="1" dirty="0">
                          <a:latin typeface="Times New Roman" pitchFamily="18" charset="0"/>
                          <a:cs typeface="Times New Roman" pitchFamily="18" charset="0"/>
                        </a:rPr>
                        <a:t>0200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1416041,04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1284972,00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1530390,00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108,08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119,10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1585050,00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panose="02020603050405020304" pitchFamily="18" charset="0"/>
                          <a:cs typeface="Times New Roman" panose="02020603050405020304" pitchFamily="18" charset="0"/>
                        </a:rPr>
                        <a:t>1585050,00</a:t>
                      </a:r>
                    </a:p>
                  </a:txBody>
                  <a:tcPr marL="7620" marR="7620" marT="7620" marB="0"/>
                </a:tc>
                <a:extLst>
                  <a:ext uri="{0D108BD9-81ED-4DB2-BD59-A6C34878D82A}">
                    <a16:rowId xmlns:a16="http://schemas.microsoft.com/office/drawing/2014/main" val="1438240612"/>
                  </a:ext>
                </a:extLst>
              </a:tr>
              <a:tr h="226151">
                <a:tc>
                  <a:txBody>
                    <a:bodyPr/>
                    <a:lstStyle/>
                    <a:p>
                      <a:r>
                        <a:rPr lang="ru-RU" sz="1000" dirty="0">
                          <a:effectLst/>
                          <a:latin typeface="Times New Roman" panose="02020603050405020304" pitchFamily="18" charset="0"/>
                          <a:cs typeface="Times New Roman" panose="02020603050405020304" pitchFamily="18" charset="0"/>
                        </a:rPr>
                        <a:t>Мобилизационная и вневойсковая подготовка</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0203</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1416041,04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1284972,00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1530390,00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108,08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119,10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1585050,00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panose="02020603050405020304" pitchFamily="18" charset="0"/>
                          <a:cs typeface="Times New Roman" panose="02020603050405020304" pitchFamily="18" charset="0"/>
                        </a:rPr>
                        <a:t>1585050,00</a:t>
                      </a:r>
                    </a:p>
                  </a:txBody>
                  <a:tcPr marL="7620" marR="7620" marT="7620" marB="0"/>
                </a:tc>
                <a:extLst>
                  <a:ext uri="{0D108BD9-81ED-4DB2-BD59-A6C34878D82A}">
                    <a16:rowId xmlns:a16="http://schemas.microsoft.com/office/drawing/2014/main" val="2533589735"/>
                  </a:ext>
                </a:extLst>
              </a:tr>
              <a:tr h="3938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itchFamily="18" charset="0"/>
                          <a:cs typeface="Times New Roman" pitchFamily="18" charset="0"/>
                        </a:rPr>
                        <a:t>НАЦИОНАЛЬНАЯ БЕЗОПАСНОСТЬ И ПРАВООХРАНИТЕЛЬНАЯ ДЕЯТЕЛЬНОСТЬ</a:t>
                      </a:r>
                    </a:p>
                  </a:txBody>
                  <a:tcPr/>
                </a:tc>
                <a:tc>
                  <a:txBody>
                    <a:bodyPr/>
                    <a:lstStyle/>
                    <a:p>
                      <a:pPr algn="ctr"/>
                      <a:r>
                        <a:rPr lang="ru-RU" sz="1000" b="1" dirty="0">
                          <a:latin typeface="Times New Roman" pitchFamily="18" charset="0"/>
                          <a:cs typeface="Times New Roman" pitchFamily="18" charset="0"/>
                        </a:rPr>
                        <a:t>0300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8690331,38</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6166341,14</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3155000,00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36,30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51,16</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4070362,87</a:t>
                      </a:r>
                    </a:p>
                  </a:txBody>
                  <a:tcPr marL="7620" marR="7620" marT="7620" marB="0"/>
                </a:tc>
                <a:tc>
                  <a:txBody>
                    <a:bodyPr/>
                    <a:lstStyle/>
                    <a:p>
                      <a:pPr algn="ctr" fontAlgn="t"/>
                      <a:r>
                        <a:rPr lang="ru-RU" sz="1000" b="1" i="0" u="none" strike="noStrike" dirty="0">
                          <a:latin typeface="Times New Roman" panose="02020603050405020304" pitchFamily="18" charset="0"/>
                          <a:cs typeface="Times New Roman" panose="02020603050405020304" pitchFamily="18" charset="0"/>
                        </a:rPr>
                        <a:t>1870000,00</a:t>
                      </a:r>
                    </a:p>
                  </a:txBody>
                  <a:tcPr marL="7620" marR="7620" marT="7620" marB="0"/>
                </a:tc>
                <a:extLst>
                  <a:ext uri="{0D108BD9-81ED-4DB2-BD59-A6C34878D82A}">
                    <a16:rowId xmlns:a16="http://schemas.microsoft.com/office/drawing/2014/main" val="685593920"/>
                  </a:ext>
                </a:extLst>
              </a:tr>
              <a:tr h="341559">
                <a:tc>
                  <a:txBody>
                    <a:bodyPr/>
                    <a:lstStyle/>
                    <a:p>
                      <a:r>
                        <a:rPr lang="ru-RU" sz="1000" dirty="0">
                          <a:effectLst/>
                          <a:latin typeface="Times New Roman" panose="02020603050405020304" pitchFamily="18" charset="0"/>
                          <a:cs typeface="Times New Roman" panose="02020603050405020304" pitchFamily="18" charset="0"/>
                        </a:rPr>
                        <a:t>Защита населения и территории от чрезвычайных ситуаций природного и техногенного характера, гражданская оборона</a:t>
                      </a:r>
                      <a:endParaRPr lang="ru-RU" sz="1000" dirty="0">
                        <a:latin typeface="Times New Roman" pitchFamily="18" charset="0"/>
                        <a:cs typeface="Times New Roman" pitchFamily="18" charset="0"/>
                      </a:endParaRPr>
                    </a:p>
                  </a:txBody>
                  <a:tcPr/>
                </a:tc>
                <a:tc>
                  <a:txBody>
                    <a:bodyPr/>
                    <a:lstStyle/>
                    <a:p>
                      <a:pPr algn="ctr"/>
                      <a:r>
                        <a:rPr lang="ru-RU" sz="1000" dirty="0">
                          <a:latin typeface="Times New Roman" pitchFamily="18" charset="0"/>
                          <a:cs typeface="Times New Roman" pitchFamily="18" charset="0"/>
                        </a:rPr>
                        <a:t>0310</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8690331,38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6166341,14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3155000,00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36,30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51,16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4070362,87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1870000,00</a:t>
                      </a:r>
                    </a:p>
                  </a:txBody>
                  <a:tcPr marL="7620" marR="7620" marT="7620" marB="0"/>
                </a:tc>
                <a:extLst>
                  <a:ext uri="{0D108BD9-81ED-4DB2-BD59-A6C34878D82A}">
                    <a16:rowId xmlns:a16="http://schemas.microsoft.com/office/drawing/2014/main" val="52970562"/>
                  </a:ext>
                </a:extLst>
              </a:tr>
              <a:tr h="285769">
                <a:tc>
                  <a:txBody>
                    <a:bodyPr/>
                    <a:lstStyle/>
                    <a:p>
                      <a:r>
                        <a:rPr lang="ru-RU" sz="1000" b="1" dirty="0">
                          <a:latin typeface="Times New Roman" pitchFamily="18" charset="0"/>
                          <a:cs typeface="Times New Roman" pitchFamily="18" charset="0"/>
                        </a:rPr>
                        <a:t>НАЦИОНАЛЬНАЯ ЭКОНОМИКА</a:t>
                      </a:r>
                    </a:p>
                  </a:txBody>
                  <a:tcPr/>
                </a:tc>
                <a:tc>
                  <a:txBody>
                    <a:bodyPr/>
                    <a:lstStyle/>
                    <a:p>
                      <a:pPr algn="ctr"/>
                      <a:r>
                        <a:rPr lang="ru-RU" sz="1000" b="1" dirty="0">
                          <a:latin typeface="Times New Roman" pitchFamily="18" charset="0"/>
                          <a:cs typeface="Times New Roman" pitchFamily="18" charset="0"/>
                        </a:rPr>
                        <a:t>0400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147736976,78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67069468,04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50532545,16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34,20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75,34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60212945,16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63755945,16</a:t>
                      </a:r>
                    </a:p>
                  </a:txBody>
                  <a:tcPr marL="7620" marR="7620" marT="7620" marB="0"/>
                </a:tc>
                <a:extLst>
                  <a:ext uri="{0D108BD9-81ED-4DB2-BD59-A6C34878D82A}">
                    <a16:rowId xmlns:a16="http://schemas.microsoft.com/office/drawing/2014/main" val="2143879584"/>
                  </a:ext>
                </a:extLst>
              </a:tr>
              <a:tr h="249167">
                <a:tc>
                  <a:txBody>
                    <a:bodyPr/>
                    <a:lstStyle/>
                    <a:p>
                      <a:pPr algn="just"/>
                      <a:r>
                        <a:rPr lang="ru-RU" sz="1000" dirty="0">
                          <a:effectLst/>
                          <a:latin typeface="Times New Roman" panose="02020603050405020304" pitchFamily="18" charset="0"/>
                          <a:cs typeface="Times New Roman" panose="02020603050405020304" pitchFamily="18" charset="0"/>
                        </a:rPr>
                        <a:t>Сельское хозяйство и рыболовство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0405</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2748531,70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3479705,44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2028455,44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73,80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58,29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1428455,44</a:t>
                      </a:r>
                    </a:p>
                  </a:txBody>
                  <a:tcPr marL="7620" marR="7620" marT="7620" marB="0"/>
                </a:tc>
                <a:extLst>
                  <a:ext uri="{0D108BD9-81ED-4DB2-BD59-A6C34878D82A}">
                    <a16:rowId xmlns:a16="http://schemas.microsoft.com/office/drawing/2014/main" val="661899120"/>
                  </a:ext>
                </a:extLst>
              </a:tr>
              <a:tr h="249167">
                <a:tc>
                  <a:txBody>
                    <a:bodyPr/>
                    <a:lstStyle/>
                    <a:p>
                      <a:pPr algn="just"/>
                      <a:r>
                        <a:rPr lang="ru-RU" sz="1000" dirty="0">
                          <a:effectLst/>
                          <a:latin typeface="Times New Roman" panose="02020603050405020304" pitchFamily="18" charset="0"/>
                          <a:cs typeface="Times New Roman" panose="02020603050405020304" pitchFamily="18" charset="0"/>
                        </a:rPr>
                        <a:t>Водное хозяйство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0406</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185962,50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840000,00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290000,00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155,95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34,52</a:t>
                      </a: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553607930"/>
                  </a:ext>
                </a:extLst>
              </a:tr>
              <a:tr h="249167">
                <a:tc>
                  <a:txBody>
                    <a:bodyPr/>
                    <a:lstStyle/>
                    <a:p>
                      <a:pPr algn="just"/>
                      <a:r>
                        <a:rPr lang="ru-RU" sz="1000" dirty="0">
                          <a:effectLst/>
                          <a:latin typeface="Times New Roman" panose="02020603050405020304" pitchFamily="18" charset="0"/>
                          <a:cs typeface="Times New Roman" panose="02020603050405020304" pitchFamily="18" charset="0"/>
                        </a:rPr>
                        <a:t>Транспорт</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0408</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3202025,18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6223097,76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4945089,72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154,44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79,46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663489,72</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latin typeface="Times New Roman" panose="02020603050405020304" pitchFamily="18" charset="0"/>
                          <a:cs typeface="Times New Roman" panose="02020603050405020304" pitchFamily="18" charset="0"/>
                        </a:rPr>
                        <a:t>663489,72</a:t>
                      </a:r>
                    </a:p>
                  </a:txBody>
                  <a:tcPr marL="7620" marR="7620" marT="7620" marB="0"/>
                </a:tc>
                <a:extLst>
                  <a:ext uri="{0D108BD9-81ED-4DB2-BD59-A6C34878D82A}">
                    <a16:rowId xmlns:a16="http://schemas.microsoft.com/office/drawing/2014/main" val="1568240231"/>
                  </a:ext>
                </a:extLst>
              </a:tr>
              <a:tr h="249167">
                <a:tc>
                  <a:txBody>
                    <a:bodyPr/>
                    <a:lstStyle/>
                    <a:p>
                      <a:pPr algn="just"/>
                      <a:r>
                        <a:rPr lang="ru-RU" sz="1000" dirty="0">
                          <a:effectLst/>
                          <a:latin typeface="Times New Roman" panose="02020603050405020304" pitchFamily="18" charset="0"/>
                          <a:cs typeface="Times New Roman" panose="02020603050405020304" pitchFamily="18" charset="0"/>
                        </a:rPr>
                        <a:t>Дорожное хозяйство (дорожные фонды)</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0409</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137613299,30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55350464,84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42414000,00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30,82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76,63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57166000,00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60709000,00</a:t>
                      </a:r>
                    </a:p>
                  </a:txBody>
                  <a:tcPr marL="7620" marR="7620" marT="7620" marB="0"/>
                </a:tc>
                <a:extLst>
                  <a:ext uri="{0D108BD9-81ED-4DB2-BD59-A6C34878D82A}">
                    <a16:rowId xmlns:a16="http://schemas.microsoft.com/office/drawing/2014/main" val="688522820"/>
                  </a:ext>
                </a:extLst>
              </a:tr>
              <a:tr h="249167">
                <a:tc>
                  <a:txBody>
                    <a:bodyPr/>
                    <a:lstStyle/>
                    <a:p>
                      <a:pPr algn="just"/>
                      <a:r>
                        <a:rPr lang="ru-RU" sz="1000" dirty="0">
                          <a:effectLst/>
                          <a:latin typeface="Times New Roman" panose="02020603050405020304" pitchFamily="18" charset="0"/>
                          <a:cs typeface="Times New Roman" panose="02020603050405020304" pitchFamily="18" charset="0"/>
                        </a:rPr>
                        <a:t>Связь и информатика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0410</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2310000,00</a:t>
                      </a: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10019"/>
                  </a:ext>
                </a:extLst>
              </a:tr>
              <a:tr h="249167">
                <a:tc>
                  <a:txBody>
                    <a:bodyPr/>
                    <a:lstStyle/>
                    <a:p>
                      <a:pPr algn="just"/>
                      <a:r>
                        <a:rPr lang="ru-RU" sz="1000" dirty="0">
                          <a:effectLst/>
                          <a:latin typeface="Times New Roman" panose="02020603050405020304" pitchFamily="18" charset="0"/>
                          <a:cs typeface="Times New Roman" panose="02020603050405020304" pitchFamily="18" charset="0"/>
                        </a:rPr>
                        <a:t>Другие вопросы в области национальной экономики</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0412</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1677158,10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1176200,00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855000,00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50,98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72,69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955000,00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955000,00</a:t>
                      </a:r>
                    </a:p>
                  </a:txBody>
                  <a:tcPr marL="7620" marR="7620" marT="7620" marB="0"/>
                </a:tc>
                <a:extLst>
                  <a:ext uri="{0D108BD9-81ED-4DB2-BD59-A6C34878D82A}">
                    <a16:rowId xmlns:a16="http://schemas.microsoft.com/office/drawing/2014/main" val="841738600"/>
                  </a:ext>
                </a:extLst>
              </a:tr>
            </a:tbl>
          </a:graphicData>
        </a:graphic>
      </p:graphicFrame>
    </p:spTree>
    <p:extLst>
      <p:ext uri="{BB962C8B-B14F-4D97-AF65-F5344CB8AC3E}">
        <p14:creationId xmlns:p14="http://schemas.microsoft.com/office/powerpoint/2010/main" val="20020001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BF5F5BE-9CCD-384C-BC5A-AA21489576E3}"/>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0B5CE2E9-1270-9037-B200-8AB18B05871D}"/>
              </a:ext>
            </a:extLst>
          </p:cNvPr>
          <p:cNvGraphicFramePr>
            <a:graphicFrameLocks noGrp="1"/>
          </p:cNvGraphicFramePr>
          <p:nvPr>
            <p:extLst>
              <p:ext uri="{D42A27DB-BD31-4B8C-83A1-F6EECF244321}">
                <p14:modId xmlns:p14="http://schemas.microsoft.com/office/powerpoint/2010/main" val="3889769582"/>
              </p:ext>
            </p:extLst>
          </p:nvPr>
        </p:nvGraphicFramePr>
        <p:xfrm>
          <a:off x="155275" y="124870"/>
          <a:ext cx="11879731" cy="6522720"/>
        </p:xfrm>
        <a:graphic>
          <a:graphicData uri="http://schemas.openxmlformats.org/drawingml/2006/table">
            <a:tbl>
              <a:tblPr firstRow="1" bandRow="1">
                <a:tableStyleId>{69CF1AB2-1976-4502-BF36-3FF5EA218861}</a:tableStyleId>
              </a:tblPr>
              <a:tblGrid>
                <a:gridCol w="3284372">
                  <a:extLst>
                    <a:ext uri="{9D8B030D-6E8A-4147-A177-3AD203B41FA5}">
                      <a16:colId xmlns:a16="http://schemas.microsoft.com/office/drawing/2014/main" val="3711290432"/>
                    </a:ext>
                  </a:extLst>
                </a:gridCol>
                <a:gridCol w="847023">
                  <a:extLst>
                    <a:ext uri="{9D8B030D-6E8A-4147-A177-3AD203B41FA5}">
                      <a16:colId xmlns:a16="http://schemas.microsoft.com/office/drawing/2014/main" val="4116753626"/>
                    </a:ext>
                  </a:extLst>
                </a:gridCol>
                <a:gridCol w="1020278">
                  <a:extLst>
                    <a:ext uri="{9D8B030D-6E8A-4147-A177-3AD203B41FA5}">
                      <a16:colId xmlns:a16="http://schemas.microsoft.com/office/drawing/2014/main" val="2905467699"/>
                    </a:ext>
                  </a:extLst>
                </a:gridCol>
                <a:gridCol w="962526">
                  <a:extLst>
                    <a:ext uri="{9D8B030D-6E8A-4147-A177-3AD203B41FA5}">
                      <a16:colId xmlns:a16="http://schemas.microsoft.com/office/drawing/2014/main" val="3372055176"/>
                    </a:ext>
                  </a:extLst>
                </a:gridCol>
                <a:gridCol w="924026">
                  <a:extLst>
                    <a:ext uri="{9D8B030D-6E8A-4147-A177-3AD203B41FA5}">
                      <a16:colId xmlns:a16="http://schemas.microsoft.com/office/drawing/2014/main" val="2309783616"/>
                    </a:ext>
                  </a:extLst>
                </a:gridCol>
                <a:gridCol w="1126155">
                  <a:extLst>
                    <a:ext uri="{9D8B030D-6E8A-4147-A177-3AD203B41FA5}">
                      <a16:colId xmlns:a16="http://schemas.microsoft.com/office/drawing/2014/main" val="488330427"/>
                    </a:ext>
                  </a:extLst>
                </a:gridCol>
                <a:gridCol w="1145407">
                  <a:extLst>
                    <a:ext uri="{9D8B030D-6E8A-4147-A177-3AD203B41FA5}">
                      <a16:colId xmlns:a16="http://schemas.microsoft.com/office/drawing/2014/main" val="506804180"/>
                    </a:ext>
                  </a:extLst>
                </a:gridCol>
                <a:gridCol w="1337911">
                  <a:extLst>
                    <a:ext uri="{9D8B030D-6E8A-4147-A177-3AD203B41FA5}">
                      <a16:colId xmlns:a16="http://schemas.microsoft.com/office/drawing/2014/main" val="3205553909"/>
                    </a:ext>
                  </a:extLst>
                </a:gridCol>
                <a:gridCol w="1232033">
                  <a:extLst>
                    <a:ext uri="{9D8B030D-6E8A-4147-A177-3AD203B41FA5}">
                      <a16:colId xmlns:a16="http://schemas.microsoft.com/office/drawing/2014/main" val="57116641"/>
                    </a:ext>
                  </a:extLst>
                </a:gridCol>
              </a:tblGrid>
              <a:tr h="514053">
                <a:tc>
                  <a:txBody>
                    <a:bodyPr/>
                    <a:lstStyle/>
                    <a:p>
                      <a:pPr algn="ctr"/>
                      <a:r>
                        <a:rPr lang="ru-RU" sz="1000" dirty="0">
                          <a:latin typeface="Times New Roman" pitchFamily="18" charset="0"/>
                          <a:cs typeface="Times New Roman" pitchFamily="18" charset="0"/>
                        </a:rPr>
                        <a:t>Наименование</a:t>
                      </a:r>
                    </a:p>
                  </a:txBody>
                  <a:tcPr/>
                </a:tc>
                <a:tc>
                  <a:txBody>
                    <a:bodyPr/>
                    <a:lstStyle/>
                    <a:p>
                      <a:pPr algn="ctr"/>
                      <a:r>
                        <a:rPr lang="ru-RU" sz="1000" dirty="0">
                          <a:latin typeface="Times New Roman" pitchFamily="18" charset="0"/>
                          <a:cs typeface="Times New Roman" pitchFamily="18" charset="0"/>
                        </a:rPr>
                        <a:t>Раздел, подраздел</a:t>
                      </a:r>
                    </a:p>
                  </a:txBody>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(проект)</a:t>
                      </a:r>
                    </a:p>
                  </a:txBody>
                  <a:tcPr/>
                </a:tc>
                <a:tc>
                  <a:txBody>
                    <a:bodyPr/>
                    <a:lstStyle/>
                    <a:p>
                      <a:pPr algn="ctr"/>
                      <a:r>
                        <a:rPr lang="ru-RU" sz="1000" dirty="0">
                          <a:latin typeface="Times New Roman" pitchFamily="18" charset="0"/>
                          <a:cs typeface="Times New Roman" pitchFamily="18" charset="0"/>
                        </a:rPr>
                        <a:t>% 2026г к 2024г</a:t>
                      </a:r>
                    </a:p>
                  </a:txBody>
                  <a:tcPr/>
                </a:tc>
                <a:tc>
                  <a:txBody>
                    <a:bodyPr/>
                    <a:lstStyle/>
                    <a:p>
                      <a:pPr algn="ctr"/>
                      <a:r>
                        <a:rPr lang="ru-RU" sz="1000" dirty="0">
                          <a:latin typeface="Times New Roman" pitchFamily="18" charset="0"/>
                          <a:cs typeface="Times New Roman" pitchFamily="18" charset="0"/>
                        </a:rPr>
                        <a:t>% 2026г к 2025г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tc>
                <a:extLst>
                  <a:ext uri="{0D108BD9-81ED-4DB2-BD59-A6C34878D82A}">
                    <a16:rowId xmlns:a16="http://schemas.microsoft.com/office/drawing/2014/main" val="426023433"/>
                  </a:ext>
                </a:extLst>
              </a:tr>
              <a:tr h="239547">
                <a:tc>
                  <a:txBody>
                    <a:bodyPr/>
                    <a:lstStyle/>
                    <a:p>
                      <a:r>
                        <a:rPr lang="ru-RU" sz="1000" b="1" dirty="0">
                          <a:latin typeface="Times New Roman" pitchFamily="18" charset="0"/>
                          <a:cs typeface="Times New Roman" pitchFamily="18" charset="0"/>
                        </a:rPr>
                        <a:t>ЖИЛИЩНО – КОММУНАЛЬНОЕ ХОЗЯЙСТВО</a:t>
                      </a:r>
                    </a:p>
                  </a:txBody>
                  <a:tcPr/>
                </a:tc>
                <a:tc>
                  <a:txBody>
                    <a:bodyPr/>
                    <a:lstStyle/>
                    <a:p>
                      <a:pPr algn="ctr"/>
                      <a:r>
                        <a:rPr lang="ru-RU" sz="1000" b="1" dirty="0">
                          <a:latin typeface="Times New Roman" pitchFamily="18" charset="0"/>
                          <a:cs typeface="Times New Roman" pitchFamily="18" charset="0"/>
                        </a:rPr>
                        <a:t>0500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64129977,40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64348313,53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61630580,86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96,10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95,78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35223385,22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35151663,50</a:t>
                      </a:r>
                    </a:p>
                  </a:txBody>
                  <a:tcPr marL="7620" marR="7620" marT="7620" marB="0"/>
                </a:tc>
                <a:extLst>
                  <a:ext uri="{0D108BD9-81ED-4DB2-BD59-A6C34878D82A}">
                    <a16:rowId xmlns:a16="http://schemas.microsoft.com/office/drawing/2014/main" val="3701789544"/>
                  </a:ext>
                </a:extLst>
              </a:tr>
              <a:tr h="208133">
                <a:tc>
                  <a:txBody>
                    <a:bodyPr/>
                    <a:lstStyle/>
                    <a:p>
                      <a:pPr algn="just"/>
                      <a:r>
                        <a:rPr lang="ru-RU" sz="1000" dirty="0">
                          <a:effectLst/>
                          <a:latin typeface="Times New Roman" panose="02020603050405020304" pitchFamily="18" charset="0"/>
                          <a:cs typeface="Times New Roman" panose="02020603050405020304" pitchFamily="18" charset="0"/>
                        </a:rPr>
                        <a:t>Жилищное хозяйство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0501</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508167,83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516000,00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516000,00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101,54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693572,00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500000,00</a:t>
                      </a:r>
                    </a:p>
                  </a:txBody>
                  <a:tcPr marL="7620" marR="7620" marT="7620" marB="0"/>
                </a:tc>
                <a:extLst>
                  <a:ext uri="{0D108BD9-81ED-4DB2-BD59-A6C34878D82A}">
                    <a16:rowId xmlns:a16="http://schemas.microsoft.com/office/drawing/2014/main" val="270220197"/>
                  </a:ext>
                </a:extLst>
              </a:tr>
              <a:tr h="0">
                <a:tc>
                  <a:txBody>
                    <a:bodyPr/>
                    <a:lstStyle/>
                    <a:p>
                      <a:pPr algn="just"/>
                      <a:r>
                        <a:rPr lang="ru-RU" sz="1000" dirty="0">
                          <a:effectLst/>
                          <a:latin typeface="Times New Roman" panose="02020603050405020304" pitchFamily="18" charset="0"/>
                          <a:cs typeface="Times New Roman" panose="02020603050405020304" pitchFamily="18" charset="0"/>
                        </a:rPr>
                        <a:t>Коммунальное хозяйство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anose="02020603050405020304" pitchFamily="18" charset="0"/>
                          <a:cs typeface="Times New Roman" panose="02020603050405020304" pitchFamily="18" charset="0"/>
                        </a:rPr>
                        <a:t>0502</a:t>
                      </a:r>
                      <a:endParaRPr lang="ru-RU" sz="1000" b="0" dirty="0">
                        <a:latin typeface="Times New Roman" pitchFamily="18" charset="0"/>
                        <a:cs typeface="Times New Roman" pitchFamily="18" charset="0"/>
                      </a:endParaRP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9110881,59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30431258,60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30860310,86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338,72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101,41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4000000,00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4000000,00</a:t>
                      </a:r>
                    </a:p>
                  </a:txBody>
                  <a:tcPr marL="7620" marR="7620" marT="7620" marB="0"/>
                </a:tc>
                <a:extLst>
                  <a:ext uri="{0D108BD9-81ED-4DB2-BD59-A6C34878D82A}">
                    <a16:rowId xmlns:a16="http://schemas.microsoft.com/office/drawing/2014/main" val="1438240612"/>
                  </a:ext>
                </a:extLst>
              </a:tr>
              <a:tr h="0">
                <a:tc>
                  <a:txBody>
                    <a:bodyPr/>
                    <a:lstStyle/>
                    <a:p>
                      <a:pPr algn="just"/>
                      <a:r>
                        <a:rPr lang="ru-RU" sz="1000" dirty="0">
                          <a:effectLst/>
                          <a:latin typeface="Times New Roman" panose="02020603050405020304" pitchFamily="18" charset="0"/>
                          <a:cs typeface="Times New Roman" panose="02020603050405020304" pitchFamily="18" charset="0"/>
                        </a:rPr>
                        <a:t>Благоустройство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0503</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40725080,49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18829054,93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15214270,00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37,36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80,80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15309813,22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15311663,50</a:t>
                      </a:r>
                    </a:p>
                  </a:txBody>
                  <a:tcPr marL="7620" marR="7620" marT="7620" marB="0"/>
                </a:tc>
                <a:extLst>
                  <a:ext uri="{0D108BD9-81ED-4DB2-BD59-A6C34878D82A}">
                    <a16:rowId xmlns:a16="http://schemas.microsoft.com/office/drawing/2014/main" val="2533589735"/>
                  </a:ext>
                </a:extLst>
              </a:tr>
              <a:tr h="195365">
                <a:tc>
                  <a:txBody>
                    <a:bodyPr/>
                    <a:lstStyle/>
                    <a:p>
                      <a:pPr algn="just"/>
                      <a:r>
                        <a:rPr lang="ru-RU" sz="1000" dirty="0">
                          <a:effectLst/>
                          <a:latin typeface="Times New Roman" panose="02020603050405020304" pitchFamily="18" charset="0"/>
                          <a:cs typeface="Times New Roman" panose="02020603050405020304" pitchFamily="18" charset="0"/>
                        </a:rPr>
                        <a:t>Другие вопросы в области </a:t>
                      </a:r>
                      <a:r>
                        <a:rPr lang="ru-RU" sz="1000" dirty="0" err="1">
                          <a:effectLst/>
                          <a:latin typeface="Times New Roman" panose="02020603050405020304" pitchFamily="18" charset="0"/>
                          <a:cs typeface="Times New Roman" panose="02020603050405020304" pitchFamily="18" charset="0"/>
                        </a:rPr>
                        <a:t>жилищно</a:t>
                      </a:r>
                      <a:r>
                        <a:rPr lang="ru-RU" sz="1000" dirty="0">
                          <a:effectLst/>
                          <a:latin typeface="Times New Roman" panose="02020603050405020304" pitchFamily="18" charset="0"/>
                          <a:cs typeface="Times New Roman" panose="02020603050405020304" pitchFamily="18" charset="0"/>
                        </a:rPr>
                        <a:t> – коммунального хозяйства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0505</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13785847,49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14572000,00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15040000,00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109,1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103,21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15220000,00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15340000,00</a:t>
                      </a:r>
                    </a:p>
                  </a:txBody>
                  <a:tcPr marL="7620" marR="7620" marT="7620" marB="0"/>
                </a:tc>
                <a:extLst>
                  <a:ext uri="{0D108BD9-81ED-4DB2-BD59-A6C34878D82A}">
                    <a16:rowId xmlns:a16="http://schemas.microsoft.com/office/drawing/2014/main" val="4243045591"/>
                  </a:ext>
                </a:extLst>
              </a:tr>
              <a:tr h="127394">
                <a:tc>
                  <a:txBody>
                    <a:bodyPr/>
                    <a:lstStyle/>
                    <a:p>
                      <a:pPr algn="just"/>
                      <a:r>
                        <a:rPr lang="ru-RU" sz="1000" b="1" dirty="0">
                          <a:effectLst/>
                          <a:latin typeface="Times New Roman" panose="02020603050405020304" pitchFamily="18" charset="0"/>
                          <a:cs typeface="Times New Roman" panose="02020603050405020304" pitchFamily="18" charset="0"/>
                        </a:rPr>
                        <a:t>ОБРАЗОВАНИЕ</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b="1" dirty="0">
                          <a:latin typeface="Times New Roman" pitchFamily="18" charset="0"/>
                          <a:cs typeface="Times New Roman" pitchFamily="18" charset="0"/>
                        </a:rPr>
                        <a:t>0700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482209526,89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542727071,47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640907400,17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132,91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118,09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611998087,64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636502200,00</a:t>
                      </a:r>
                    </a:p>
                  </a:txBody>
                  <a:tcPr marL="7620" marR="7620" marT="7620" marB="0"/>
                </a:tc>
                <a:extLst>
                  <a:ext uri="{0D108BD9-81ED-4DB2-BD59-A6C34878D82A}">
                    <a16:rowId xmlns:a16="http://schemas.microsoft.com/office/drawing/2014/main" val="2463491426"/>
                  </a:ext>
                </a:extLst>
              </a:tr>
              <a:tr h="119424">
                <a:tc>
                  <a:txBody>
                    <a:bodyPr/>
                    <a:lstStyle/>
                    <a:p>
                      <a:pPr algn="just"/>
                      <a:r>
                        <a:rPr lang="ru-RU" sz="1000" dirty="0">
                          <a:effectLst/>
                          <a:latin typeface="Times New Roman" panose="02020603050405020304" pitchFamily="18" charset="0"/>
                          <a:cs typeface="Times New Roman" panose="02020603050405020304" pitchFamily="18" charset="0"/>
                        </a:rPr>
                        <a:t>Дошкольное образование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0701</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102230558,05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14923855,00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135574659,00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132,62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117,97</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137212978,00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142002238,000</a:t>
                      </a:r>
                    </a:p>
                  </a:txBody>
                  <a:tcPr marL="7620" marR="7620" marT="7620" marB="0"/>
                </a:tc>
                <a:extLst>
                  <a:ext uri="{0D108BD9-81ED-4DB2-BD59-A6C34878D82A}">
                    <a16:rowId xmlns:a16="http://schemas.microsoft.com/office/drawing/2014/main" val="2072850136"/>
                  </a:ext>
                </a:extLst>
              </a:tr>
              <a:tr h="0">
                <a:tc>
                  <a:txBody>
                    <a:bodyPr/>
                    <a:lstStyle/>
                    <a:p>
                      <a:pPr algn="just"/>
                      <a:r>
                        <a:rPr lang="ru-RU" sz="1000" dirty="0">
                          <a:effectLst/>
                          <a:latin typeface="Times New Roman" panose="02020603050405020304" pitchFamily="18" charset="0"/>
                          <a:cs typeface="Times New Roman" panose="02020603050405020304" pitchFamily="18" charset="0"/>
                        </a:rPr>
                        <a:t>Общее образование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0702</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316600023,93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350320108,75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423189421,00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133,67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120,8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395442703,75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412450023,04</a:t>
                      </a:r>
                    </a:p>
                  </a:txBody>
                  <a:tcPr marL="7620" marR="7620" marT="7620" marB="0"/>
                </a:tc>
                <a:extLst>
                  <a:ext uri="{0D108BD9-81ED-4DB2-BD59-A6C34878D82A}">
                    <a16:rowId xmlns:a16="http://schemas.microsoft.com/office/drawing/2014/main" val="3150526620"/>
                  </a:ext>
                </a:extLst>
              </a:tr>
              <a:tr h="145430">
                <a:tc>
                  <a:txBody>
                    <a:bodyPr/>
                    <a:lstStyle/>
                    <a:p>
                      <a:pPr algn="just"/>
                      <a:r>
                        <a:rPr lang="ru-RU" sz="1000" dirty="0">
                          <a:effectLst/>
                          <a:latin typeface="Times New Roman" panose="02020603050405020304" pitchFamily="18" charset="0"/>
                          <a:cs typeface="Times New Roman" panose="02020603050405020304" pitchFamily="18" charset="0"/>
                        </a:rPr>
                        <a:t>Дополнительное образование детей</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0703</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23552609,01</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32946600,62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35029750,31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148,73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106,32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34101400,00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36353700,00</a:t>
                      </a:r>
                    </a:p>
                  </a:txBody>
                  <a:tcPr marL="7620" marR="7620" marT="7620" marB="0"/>
                </a:tc>
                <a:extLst>
                  <a:ext uri="{0D108BD9-81ED-4DB2-BD59-A6C34878D82A}">
                    <a16:rowId xmlns:a16="http://schemas.microsoft.com/office/drawing/2014/main" val="506973608"/>
                  </a:ext>
                </a:extLst>
              </a:tr>
              <a:tr h="209347">
                <a:tc>
                  <a:txBody>
                    <a:bodyPr/>
                    <a:lstStyle/>
                    <a:p>
                      <a:pPr algn="just"/>
                      <a:r>
                        <a:rPr lang="ru-RU" sz="1000" dirty="0">
                          <a:effectLst/>
                          <a:latin typeface="Times New Roman" panose="02020603050405020304" pitchFamily="18" charset="0"/>
                          <a:cs typeface="Times New Roman" panose="02020603050405020304" pitchFamily="18" charset="0"/>
                        </a:rPr>
                        <a:t>Профессиональная подготовка, переподготовка и повышение квалификации</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0705</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275894,00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245990,00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119,61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134,15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220000,00</a:t>
                      </a:r>
                    </a:p>
                  </a:txBody>
                  <a:tcPr marL="7620" marR="7620" marT="7620" marB="0"/>
                </a:tc>
                <a:extLst>
                  <a:ext uri="{0D108BD9-81ED-4DB2-BD59-A6C34878D82A}">
                    <a16:rowId xmlns:a16="http://schemas.microsoft.com/office/drawing/2014/main" val="2092191505"/>
                  </a:ext>
                </a:extLst>
              </a:tr>
              <a:tr h="0">
                <a:tc>
                  <a:txBody>
                    <a:bodyPr/>
                    <a:lstStyle/>
                    <a:p>
                      <a:pPr algn="just"/>
                      <a:r>
                        <a:rPr lang="ru-RU" sz="1000">
                          <a:effectLst/>
                          <a:latin typeface="Times New Roman" panose="02020603050405020304" pitchFamily="18" charset="0"/>
                          <a:cs typeface="Times New Roman" panose="02020603050405020304" pitchFamily="18" charset="0"/>
                        </a:rPr>
                        <a:t>Молодежная политика</a:t>
                      </a:r>
                      <a:endParaRPr lang="ru-RU" sz="100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0707</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110000,00</a:t>
                      </a:r>
                    </a:p>
                  </a:txBody>
                  <a:tcPr marL="7620" marR="7620" marT="7620" marB="0"/>
                </a:tc>
                <a:extLst>
                  <a:ext uri="{0D108BD9-81ED-4DB2-BD59-A6C34878D82A}">
                    <a16:rowId xmlns:a16="http://schemas.microsoft.com/office/drawing/2014/main" val="1798237613"/>
                  </a:ext>
                </a:extLst>
              </a:tr>
              <a:tr h="226152">
                <a:tc>
                  <a:txBody>
                    <a:bodyPr/>
                    <a:lstStyle/>
                    <a:p>
                      <a:pPr algn="just"/>
                      <a:r>
                        <a:rPr lang="ru-RU" sz="1000" dirty="0">
                          <a:effectLst/>
                          <a:latin typeface="Times New Roman" panose="02020603050405020304" pitchFamily="18" charset="0"/>
                          <a:cs typeface="Times New Roman" panose="02020603050405020304" pitchFamily="18" charset="0"/>
                        </a:rPr>
                        <a:t>Другие вопросы в области образования</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0709</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38750441,90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44180517,10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46673569,86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120,45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105,64</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44911005,89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45366239,61</a:t>
                      </a:r>
                    </a:p>
                  </a:txBody>
                  <a:tcPr marL="7620" marR="7620" marT="7620" marB="0"/>
                </a:tc>
                <a:extLst>
                  <a:ext uri="{0D108BD9-81ED-4DB2-BD59-A6C34878D82A}">
                    <a16:rowId xmlns:a16="http://schemas.microsoft.com/office/drawing/2014/main" val="2836722729"/>
                  </a:ext>
                </a:extLst>
              </a:tr>
              <a:tr h="234892">
                <a:tc>
                  <a:txBody>
                    <a:bodyPr/>
                    <a:lstStyle/>
                    <a:p>
                      <a:r>
                        <a:rPr lang="ru-RU" sz="1000" b="1" dirty="0">
                          <a:latin typeface="Times New Roman" pitchFamily="18" charset="0"/>
                          <a:cs typeface="Times New Roman" pitchFamily="18" charset="0"/>
                        </a:rPr>
                        <a:t>КУЛЬТУРА КИНЕМАТОГРАФИЯ</a:t>
                      </a:r>
                    </a:p>
                  </a:txBody>
                  <a:tcPr/>
                </a:tc>
                <a:tc>
                  <a:txBody>
                    <a:bodyPr/>
                    <a:lstStyle/>
                    <a:p>
                      <a:pPr algn="ctr"/>
                      <a:r>
                        <a:rPr lang="ru-RU" sz="1000" b="1" dirty="0">
                          <a:latin typeface="Times New Roman" pitchFamily="18" charset="0"/>
                          <a:cs typeface="Times New Roman" pitchFamily="18" charset="0"/>
                        </a:rPr>
                        <a:t>0800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98617816,50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137002511,01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108662618,80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110,19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79,31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96747605,50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100590684,50</a:t>
                      </a:r>
                    </a:p>
                  </a:txBody>
                  <a:tcPr marL="7620" marR="7620" marT="7620" marB="0"/>
                </a:tc>
                <a:extLst>
                  <a:ext uri="{0D108BD9-81ED-4DB2-BD59-A6C34878D82A}">
                    <a16:rowId xmlns:a16="http://schemas.microsoft.com/office/drawing/2014/main" val="511892386"/>
                  </a:ext>
                </a:extLst>
              </a:tr>
              <a:tr h="133987">
                <a:tc>
                  <a:txBody>
                    <a:bodyPr/>
                    <a:lstStyle/>
                    <a:p>
                      <a:pPr algn="just"/>
                      <a:r>
                        <a:rPr lang="ru-RU" sz="1000" dirty="0">
                          <a:effectLst/>
                          <a:latin typeface="Times New Roman" panose="02020603050405020304" pitchFamily="18" charset="0"/>
                          <a:cs typeface="Times New Roman" panose="02020603050405020304" pitchFamily="18" charset="0"/>
                        </a:rPr>
                        <a:t>Культура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0801</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98617816,50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137002511,01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108662618,80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110,19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79,31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96747605,50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100590684,50</a:t>
                      </a:r>
                    </a:p>
                  </a:txBody>
                  <a:tcPr marL="7620" marR="7620" marT="7620" marB="0"/>
                </a:tc>
                <a:extLst>
                  <a:ext uri="{0D108BD9-81ED-4DB2-BD59-A6C34878D82A}">
                    <a16:rowId xmlns:a16="http://schemas.microsoft.com/office/drawing/2014/main" val="217117039"/>
                  </a:ext>
                </a:extLst>
              </a:tr>
              <a:tr h="211682">
                <a:tc>
                  <a:txBody>
                    <a:bodyPr/>
                    <a:lstStyle/>
                    <a:p>
                      <a:r>
                        <a:rPr lang="ru-RU" sz="1000" b="1" dirty="0">
                          <a:latin typeface="Times New Roman" pitchFamily="18" charset="0"/>
                          <a:cs typeface="Times New Roman" pitchFamily="18" charset="0"/>
                        </a:rPr>
                        <a:t>СОЦИАЛЬНАЯ ПОЛИТИКА</a:t>
                      </a:r>
                    </a:p>
                  </a:txBody>
                  <a:tcPr/>
                </a:tc>
                <a:tc>
                  <a:txBody>
                    <a:bodyPr/>
                    <a:lstStyle/>
                    <a:p>
                      <a:pPr algn="ctr"/>
                      <a:r>
                        <a:rPr lang="ru-RU" sz="1000" b="1" dirty="0">
                          <a:latin typeface="Times New Roman" pitchFamily="18" charset="0"/>
                          <a:cs typeface="Times New Roman" pitchFamily="18" charset="0"/>
                        </a:rPr>
                        <a:t>1000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45460543,18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52001356,96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42878532,88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94,32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82,46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41968360,52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39055392,37</a:t>
                      </a:r>
                    </a:p>
                  </a:txBody>
                  <a:tcPr marL="7620" marR="7620" marT="7620" marB="0"/>
                </a:tc>
                <a:extLst>
                  <a:ext uri="{0D108BD9-81ED-4DB2-BD59-A6C34878D82A}">
                    <a16:rowId xmlns:a16="http://schemas.microsoft.com/office/drawing/2014/main" val="3642926128"/>
                  </a:ext>
                </a:extLst>
              </a:tr>
              <a:tr h="0">
                <a:tc>
                  <a:txBody>
                    <a:bodyPr/>
                    <a:lstStyle/>
                    <a:p>
                      <a:pPr algn="just"/>
                      <a:r>
                        <a:rPr lang="ru-RU" sz="1000" dirty="0">
                          <a:effectLst/>
                          <a:latin typeface="Times New Roman" panose="02020603050405020304" pitchFamily="18" charset="0"/>
                          <a:cs typeface="Times New Roman" panose="02020603050405020304" pitchFamily="18" charset="0"/>
                        </a:rPr>
                        <a:t>Пенсионное обеспечение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1001</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1026978,48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1039100,00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1065000,00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103,70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102,49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1065000,00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1065000,00</a:t>
                      </a:r>
                    </a:p>
                  </a:txBody>
                  <a:tcPr marL="7620" marR="7620" marT="7620" marB="0"/>
                </a:tc>
                <a:extLst>
                  <a:ext uri="{0D108BD9-81ED-4DB2-BD59-A6C34878D82A}">
                    <a16:rowId xmlns:a16="http://schemas.microsoft.com/office/drawing/2014/main" val="3455224726"/>
                  </a:ext>
                </a:extLst>
              </a:tr>
              <a:tr h="180265">
                <a:tc>
                  <a:txBody>
                    <a:bodyPr/>
                    <a:lstStyle/>
                    <a:p>
                      <a:pPr algn="just"/>
                      <a:r>
                        <a:rPr lang="ru-RU" sz="1000" dirty="0">
                          <a:effectLst/>
                          <a:latin typeface="Times New Roman" panose="02020603050405020304" pitchFamily="18" charset="0"/>
                          <a:cs typeface="Times New Roman" panose="02020603050405020304" pitchFamily="18" charset="0"/>
                        </a:rPr>
                        <a:t>Социальное обеспечение</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1003</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4050643,15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6810000,00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5,56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378400,00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78400,00</a:t>
                      </a:r>
                    </a:p>
                  </a:txBody>
                  <a:tcPr marL="7620" marR="7620" marT="7620" marB="0"/>
                </a:tc>
                <a:extLst>
                  <a:ext uri="{0D108BD9-81ED-4DB2-BD59-A6C34878D82A}">
                    <a16:rowId xmlns:a16="http://schemas.microsoft.com/office/drawing/2014/main" val="133407126"/>
                  </a:ext>
                </a:extLst>
              </a:tr>
              <a:tr h="142094">
                <a:tc>
                  <a:txBody>
                    <a:bodyPr/>
                    <a:lstStyle/>
                    <a:p>
                      <a:pPr algn="just"/>
                      <a:r>
                        <a:rPr lang="ru-RU" sz="1000" dirty="0">
                          <a:effectLst/>
                          <a:latin typeface="Times New Roman" panose="02020603050405020304" pitchFamily="18" charset="0"/>
                          <a:cs typeface="Times New Roman" panose="02020603050405020304" pitchFamily="18" charset="0"/>
                        </a:rPr>
                        <a:t>Охрана семьи и детства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1004</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40382921,55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44152256,96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41435132,88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102,61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93,85</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40524960,52</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37911992,37</a:t>
                      </a:r>
                    </a:p>
                  </a:txBody>
                  <a:tcPr marL="7620" marR="7620" marT="7620" marB="0"/>
                </a:tc>
                <a:extLst>
                  <a:ext uri="{0D108BD9-81ED-4DB2-BD59-A6C34878D82A}">
                    <a16:rowId xmlns:a16="http://schemas.microsoft.com/office/drawing/2014/main" val="742816199"/>
                  </a:ext>
                </a:extLst>
              </a:tr>
              <a:tr h="184459">
                <a:tc>
                  <a:txBody>
                    <a:bodyPr/>
                    <a:lstStyle/>
                    <a:p>
                      <a:pPr algn="just"/>
                      <a:r>
                        <a:rPr lang="ru-RU" sz="1000" b="1" dirty="0">
                          <a:effectLst/>
                          <a:latin typeface="Times New Roman" panose="02020603050405020304" pitchFamily="18" charset="0"/>
                          <a:cs typeface="Times New Roman" panose="02020603050405020304" pitchFamily="18" charset="0"/>
                        </a:rPr>
                        <a:t>ФИЗИЧЕСКАЯ КУЛЬТУРА И СПОРТ</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b="1" dirty="0">
                          <a:latin typeface="Times New Roman" pitchFamily="18" charset="0"/>
                          <a:cs typeface="Times New Roman" pitchFamily="18" charset="0"/>
                        </a:rPr>
                        <a:t>1100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5151906,71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1015740,00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5182283,95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100,59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510,20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830666,59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830719,70</a:t>
                      </a:r>
                    </a:p>
                  </a:txBody>
                  <a:tcPr marL="7620" marR="7620" marT="7620" marB="0"/>
                </a:tc>
                <a:extLst>
                  <a:ext uri="{0D108BD9-81ED-4DB2-BD59-A6C34878D82A}">
                    <a16:rowId xmlns:a16="http://schemas.microsoft.com/office/drawing/2014/main" val="2789831137"/>
                  </a:ext>
                </a:extLst>
              </a:tr>
              <a:tr h="208187">
                <a:tc>
                  <a:txBody>
                    <a:bodyPr/>
                    <a:lstStyle/>
                    <a:p>
                      <a:pPr algn="just"/>
                      <a:r>
                        <a:rPr lang="ru-RU" sz="1000" dirty="0">
                          <a:effectLst/>
                          <a:latin typeface="Times New Roman" panose="02020603050405020304" pitchFamily="18" charset="0"/>
                          <a:cs typeface="Times New Roman" panose="02020603050405020304" pitchFamily="18" charset="0"/>
                        </a:rPr>
                        <a:t>Физическая культура</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anose="02020603050405020304" pitchFamily="18" charset="0"/>
                          <a:cs typeface="Times New Roman" panose="02020603050405020304" pitchFamily="18" charset="0"/>
                        </a:rPr>
                        <a:t>1101</a:t>
                      </a:r>
                      <a:endParaRPr lang="ru-RU" sz="1000" b="0" dirty="0">
                        <a:latin typeface="Times New Roman" pitchFamily="18" charset="0"/>
                        <a:cs typeface="Times New Roman" pitchFamily="18" charset="0"/>
                      </a:endParaRP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1611161,63</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760740,00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45,31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95,96</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730000,00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730000,00</a:t>
                      </a:r>
                    </a:p>
                  </a:txBody>
                  <a:tcPr marL="7620" marR="7620" marT="7620" marB="0"/>
                </a:tc>
                <a:extLst>
                  <a:ext uri="{0D108BD9-81ED-4DB2-BD59-A6C34878D82A}">
                    <a16:rowId xmlns:a16="http://schemas.microsoft.com/office/drawing/2014/main" val="780019153"/>
                  </a:ext>
                </a:extLst>
              </a:tr>
              <a:tr h="208187">
                <a:tc>
                  <a:txBody>
                    <a:bodyPr/>
                    <a:lstStyle/>
                    <a:p>
                      <a:pPr algn="just"/>
                      <a:r>
                        <a:rPr lang="ru-RU" sz="1000" dirty="0">
                          <a:effectLst/>
                          <a:latin typeface="Times New Roman" panose="02020603050405020304" pitchFamily="18" charset="0"/>
                          <a:cs typeface="Times New Roman" panose="02020603050405020304" pitchFamily="18" charset="0"/>
                        </a:rPr>
                        <a:t>Массовый спорт</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1102</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3540745,08</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255000,00</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4452283,95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125,74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1745,99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100666,59</a:t>
                      </a:r>
                    </a:p>
                  </a:txBody>
                  <a:tcPr marL="7620" marR="7620" marT="7620" marB="0"/>
                </a:tc>
                <a:tc>
                  <a:txBody>
                    <a:bodyPr/>
                    <a:lstStyle/>
                    <a:p>
                      <a:pPr algn="ctr" fontAlgn="t"/>
                      <a:r>
                        <a:rPr lang="ru-RU" sz="1000" b="0" i="0" u="none" strike="noStrike" dirty="0">
                          <a:latin typeface="Times New Roman" panose="02020603050405020304" pitchFamily="18" charset="0"/>
                          <a:cs typeface="Times New Roman" panose="02020603050405020304" pitchFamily="18" charset="0"/>
                        </a:rPr>
                        <a:t>100719,70</a:t>
                      </a:r>
                    </a:p>
                  </a:txBody>
                  <a:tcPr marL="7620" marR="7620" marT="7620" marB="0"/>
                </a:tc>
                <a:extLst>
                  <a:ext uri="{0D108BD9-81ED-4DB2-BD59-A6C34878D82A}">
                    <a16:rowId xmlns:a16="http://schemas.microsoft.com/office/drawing/2014/main" val="1045847258"/>
                  </a:ext>
                </a:extLst>
              </a:tr>
              <a:tr h="0">
                <a:tc>
                  <a:txBody>
                    <a:bodyPr/>
                    <a:lstStyle/>
                    <a:p>
                      <a:pPr algn="just"/>
                      <a:r>
                        <a:rPr lang="ru-RU" sz="1000" b="1" dirty="0">
                          <a:effectLst/>
                          <a:latin typeface="Times New Roman" panose="02020603050405020304" pitchFamily="18" charset="0"/>
                          <a:cs typeface="Times New Roman" panose="02020603050405020304" pitchFamily="18" charset="0"/>
                        </a:rPr>
                        <a:t>СРЕДСТВА МАССОВОЙ ИНФОРМАЦИИ</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b="1" dirty="0">
                          <a:latin typeface="Times New Roman" pitchFamily="18" charset="0"/>
                          <a:cs typeface="Times New Roman" pitchFamily="18" charset="0"/>
                        </a:rPr>
                        <a:t>1200</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140,00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extLst>
                  <a:ext uri="{0D108BD9-81ED-4DB2-BD59-A6C34878D82A}">
                    <a16:rowId xmlns:a16="http://schemas.microsoft.com/office/drawing/2014/main" val="4064572208"/>
                  </a:ext>
                </a:extLst>
              </a:tr>
              <a:tr h="208187">
                <a:tc>
                  <a:txBody>
                    <a:bodyPr/>
                    <a:lstStyle/>
                    <a:p>
                      <a:pPr algn="just"/>
                      <a:r>
                        <a:rPr lang="ru-RU" sz="1000" dirty="0">
                          <a:effectLst/>
                          <a:latin typeface="Times New Roman" panose="02020603050405020304" pitchFamily="18" charset="0"/>
                          <a:cs typeface="Times New Roman" panose="02020603050405020304" pitchFamily="18" charset="0"/>
                        </a:rPr>
                        <a:t>Периодическая печать и издательство</a:t>
                      </a:r>
                      <a:endParaRPr lang="ru-RU" sz="1000"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r>
                        <a:rPr lang="ru-RU" sz="1000" dirty="0">
                          <a:latin typeface="Times New Roman" pitchFamily="18" charset="0"/>
                          <a:cs typeface="Times New Roman" pitchFamily="18" charset="0"/>
                        </a:rPr>
                        <a:t>1202</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panose="02020603050405020304" pitchFamily="18" charset="0"/>
                          <a:cs typeface="Times New Roman" panose="02020603050405020304" pitchFamily="18" charset="0"/>
                        </a:rPr>
                        <a:t>4900000,00</a:t>
                      </a:r>
                    </a:p>
                  </a:txBody>
                  <a:tcPr marL="7620" marR="7620" marT="7620" marB="0"/>
                </a:tc>
                <a:extLst>
                  <a:ext uri="{0D108BD9-81ED-4DB2-BD59-A6C34878D82A}">
                    <a16:rowId xmlns:a16="http://schemas.microsoft.com/office/drawing/2014/main" val="4117041820"/>
                  </a:ext>
                </a:extLst>
              </a:tr>
              <a:tr h="208187">
                <a:tc>
                  <a:txBody>
                    <a:bodyPr/>
                    <a:lstStyle/>
                    <a:p>
                      <a:pPr algn="just"/>
                      <a:r>
                        <a:rPr lang="ru-RU" sz="1000" b="1" dirty="0">
                          <a:effectLst/>
                          <a:latin typeface="Times New Roman" panose="02020603050405020304" pitchFamily="18" charset="0"/>
                          <a:cs typeface="Times New Roman" panose="02020603050405020304" pitchFamily="18" charset="0"/>
                        </a:rPr>
                        <a:t>ВСЕГО РАСХОДОВ</a:t>
                      </a:r>
                      <a:endParaRPr lang="ru-RU" sz="1000" b="1" dirty="0">
                        <a:solidFill>
                          <a:srgbClr val="000000"/>
                        </a:solidFill>
                        <a:effectLst/>
                        <a:latin typeface="Times New Roman" pitchFamily="18" charset="0"/>
                        <a:ea typeface="Courier New" panose="02070309020205020404" pitchFamily="49" charset="0"/>
                        <a:cs typeface="Times New Roman" pitchFamily="18" charset="0"/>
                      </a:endParaRPr>
                    </a:p>
                  </a:txBody>
                  <a:tcPr marL="68580" marR="68580" marT="0" marB="0"/>
                </a:tc>
                <a:tc>
                  <a:txBody>
                    <a:bodyPr/>
                    <a:lstStyle/>
                    <a:p>
                      <a:pPr algn="ctr"/>
                      <a:endParaRPr lang="ru-RU" sz="1000" b="1" dirty="0">
                        <a:latin typeface="Times New Roman" pitchFamily="18" charset="0"/>
                        <a:cs typeface="Times New Roman" pitchFamily="18" charset="0"/>
                      </a:endParaRP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981286992,47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1013021084,31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1079421005,82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106,55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1013637779,50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1020323845,82</a:t>
                      </a:r>
                    </a:p>
                  </a:txBody>
                  <a:tcPr marL="7620" marR="7620" marT="7620" marB="0"/>
                </a:tc>
                <a:extLst>
                  <a:ext uri="{0D108BD9-81ED-4DB2-BD59-A6C34878D82A}">
                    <a16:rowId xmlns:a16="http://schemas.microsoft.com/office/drawing/2014/main" val="906089906"/>
                  </a:ext>
                </a:extLst>
              </a:tr>
            </a:tbl>
          </a:graphicData>
        </a:graphic>
      </p:graphicFrame>
    </p:spTree>
    <p:extLst>
      <p:ext uri="{BB962C8B-B14F-4D97-AF65-F5344CB8AC3E}">
        <p14:creationId xmlns:p14="http://schemas.microsoft.com/office/powerpoint/2010/main" val="36783663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2A2855A-E98A-A620-87B9-1445117D2F4E}"/>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8" name="Диаграмма 7">
            <a:extLst>
              <a:ext uri="{FF2B5EF4-FFF2-40B4-BE49-F238E27FC236}">
                <a16:creationId xmlns:a16="http://schemas.microsoft.com/office/drawing/2014/main" id="{239C0ECF-57F5-BB17-FF04-44A89204E729}"/>
              </a:ext>
            </a:extLst>
          </p:cNvPr>
          <p:cNvGraphicFramePr/>
          <p:nvPr>
            <p:extLst>
              <p:ext uri="{D42A27DB-BD31-4B8C-83A1-F6EECF244321}">
                <p14:modId xmlns:p14="http://schemas.microsoft.com/office/powerpoint/2010/main" val="975090180"/>
              </p:ext>
            </p:extLst>
          </p:nvPr>
        </p:nvGraphicFramePr>
        <p:xfrm>
          <a:off x="458102" y="590024"/>
          <a:ext cx="10164980" cy="5416140"/>
        </p:xfrm>
        <a:graphic>
          <a:graphicData uri="http://schemas.openxmlformats.org/drawingml/2006/chart">
            <c:chart xmlns:c="http://schemas.openxmlformats.org/drawingml/2006/chart" xmlns:r="http://schemas.openxmlformats.org/officeDocument/2006/relationships" r:id="rId3"/>
          </a:graphicData>
        </a:graphic>
      </p:graphicFrame>
      <p:sp>
        <p:nvSpPr>
          <p:cNvPr id="9" name="Заголовок 1">
            <a:extLst>
              <a:ext uri="{FF2B5EF4-FFF2-40B4-BE49-F238E27FC236}">
                <a16:creationId xmlns:a16="http://schemas.microsoft.com/office/drawing/2014/main" id="{AB8040B4-96AC-A43D-C36D-EC8AF61CDE36}"/>
              </a:ext>
            </a:extLst>
          </p:cNvPr>
          <p:cNvSpPr txBox="1">
            <a:spLocks/>
          </p:cNvSpPr>
          <p:nvPr/>
        </p:nvSpPr>
        <p:spPr>
          <a:xfrm>
            <a:off x="1814205" y="103542"/>
            <a:ext cx="7975535" cy="240407"/>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Динамика расходов на 2025-2028годы (тыс.руб. и в %)</a:t>
            </a:r>
            <a:endParaRPr kumimoji="0" lang="ru-RU" sz="1200" b="0" u="none" strike="noStrike" kern="1200" cap="none" spc="0" normalizeH="0" baseline="0" noProof="0" dirty="0">
              <a:ln>
                <a:noFill/>
              </a:ln>
              <a:solidFill>
                <a:srgbClr val="7030A0"/>
              </a:solidFill>
              <a:effectLst/>
              <a:uLnTx/>
              <a:uFillTx/>
              <a:ea typeface="+mj-ea"/>
              <a:cs typeface="+mj-cs"/>
            </a:endParaRPr>
          </a:p>
        </p:txBody>
      </p:sp>
      <p:sp>
        <p:nvSpPr>
          <p:cNvPr id="10" name="TextBox 9">
            <a:extLst>
              <a:ext uri="{FF2B5EF4-FFF2-40B4-BE49-F238E27FC236}">
                <a16:creationId xmlns:a16="http://schemas.microsoft.com/office/drawing/2014/main" id="{EB664AAD-4CBF-9436-C568-FFCF356F4D97}"/>
              </a:ext>
            </a:extLst>
          </p:cNvPr>
          <p:cNvSpPr txBox="1"/>
          <p:nvPr/>
        </p:nvSpPr>
        <p:spPr>
          <a:xfrm>
            <a:off x="167044" y="6080791"/>
            <a:ext cx="7494665" cy="60016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Социальная сфера – образование, культура, социальная политика, физкультура и спорт.</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solidFill>
                  <a:prstClr val="black"/>
                </a:solidFill>
                <a:latin typeface="Times New Roman" panose="02020603050405020304" pitchFamily="18" charset="0"/>
                <a:cs typeface="Times New Roman" panose="02020603050405020304" pitchFamily="18" charset="0"/>
              </a:rPr>
              <a:t>Экономика – национальная экономика и ЖКХ.</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Прочие расходы – национальная безопасность, национальная оборона и средства массовой информации.</a:t>
            </a:r>
          </a:p>
        </p:txBody>
      </p:sp>
      <p:sp>
        <p:nvSpPr>
          <p:cNvPr id="12" name="TextBox 1">
            <a:extLst>
              <a:ext uri="{FF2B5EF4-FFF2-40B4-BE49-F238E27FC236}">
                <a16:creationId xmlns:a16="http://schemas.microsoft.com/office/drawing/2014/main" id="{C4086A32-87B2-3947-1DBC-B07806804630}"/>
              </a:ext>
            </a:extLst>
          </p:cNvPr>
          <p:cNvSpPr txBox="1"/>
          <p:nvPr/>
        </p:nvSpPr>
        <p:spPr>
          <a:xfrm>
            <a:off x="3989664" y="465181"/>
            <a:ext cx="1339973" cy="24051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Социальная сфера</a:t>
            </a:r>
          </a:p>
        </p:txBody>
      </p:sp>
      <p:sp>
        <p:nvSpPr>
          <p:cNvPr id="13" name="TextBox 1">
            <a:extLst>
              <a:ext uri="{FF2B5EF4-FFF2-40B4-BE49-F238E27FC236}">
                <a16:creationId xmlns:a16="http://schemas.microsoft.com/office/drawing/2014/main" id="{680B7780-1904-385F-70CB-E42B4B4D627F}"/>
              </a:ext>
            </a:extLst>
          </p:cNvPr>
          <p:cNvSpPr txBox="1"/>
          <p:nvPr/>
        </p:nvSpPr>
        <p:spPr>
          <a:xfrm>
            <a:off x="6321736" y="933973"/>
            <a:ext cx="1339973" cy="24051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Экономика</a:t>
            </a:r>
          </a:p>
        </p:txBody>
      </p:sp>
      <p:sp>
        <p:nvSpPr>
          <p:cNvPr id="14" name="TextBox 1">
            <a:extLst>
              <a:ext uri="{FF2B5EF4-FFF2-40B4-BE49-F238E27FC236}">
                <a16:creationId xmlns:a16="http://schemas.microsoft.com/office/drawing/2014/main" id="{01C60AD7-8039-B168-80F3-40EFE6EC0591}"/>
              </a:ext>
            </a:extLst>
          </p:cNvPr>
          <p:cNvSpPr txBox="1"/>
          <p:nvPr/>
        </p:nvSpPr>
        <p:spPr>
          <a:xfrm>
            <a:off x="8291613" y="933973"/>
            <a:ext cx="1339973" cy="24051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Прочие расходы</a:t>
            </a:r>
          </a:p>
        </p:txBody>
      </p:sp>
      <p:graphicFrame>
        <p:nvGraphicFramePr>
          <p:cNvPr id="15" name="Таблица 14">
            <a:extLst>
              <a:ext uri="{FF2B5EF4-FFF2-40B4-BE49-F238E27FC236}">
                <a16:creationId xmlns:a16="http://schemas.microsoft.com/office/drawing/2014/main" id="{24D77E57-66AC-FC05-3923-0F101222459E}"/>
              </a:ext>
            </a:extLst>
          </p:cNvPr>
          <p:cNvGraphicFramePr>
            <a:graphicFrameLocks noGrp="1"/>
          </p:cNvGraphicFramePr>
          <p:nvPr>
            <p:extLst>
              <p:ext uri="{D42A27DB-BD31-4B8C-83A1-F6EECF244321}">
                <p14:modId xmlns:p14="http://schemas.microsoft.com/office/powerpoint/2010/main" val="2310366640"/>
              </p:ext>
            </p:extLst>
          </p:nvPr>
        </p:nvGraphicFramePr>
        <p:xfrm>
          <a:off x="10474961" y="830542"/>
          <a:ext cx="1527742" cy="1463040"/>
        </p:xfrm>
        <a:graphic>
          <a:graphicData uri="http://schemas.openxmlformats.org/drawingml/2006/table">
            <a:tbl>
              <a:tblPr firstRow="1" bandRow="1">
                <a:tableStyleId>{5C22544A-7EE6-4342-B048-85BDC9FD1C3A}</a:tableStyleId>
              </a:tblPr>
              <a:tblGrid>
                <a:gridCol w="363085">
                  <a:extLst>
                    <a:ext uri="{9D8B030D-6E8A-4147-A177-3AD203B41FA5}">
                      <a16:colId xmlns:a16="http://schemas.microsoft.com/office/drawing/2014/main" val="2968002577"/>
                    </a:ext>
                  </a:extLst>
                </a:gridCol>
                <a:gridCol w="1164657">
                  <a:extLst>
                    <a:ext uri="{9D8B030D-6E8A-4147-A177-3AD203B41FA5}">
                      <a16:colId xmlns:a16="http://schemas.microsoft.com/office/drawing/2014/main" val="564672107"/>
                    </a:ext>
                  </a:extLst>
                </a:gridCol>
              </a:tblGrid>
              <a:tr h="270065">
                <a:tc>
                  <a:txBody>
                    <a:bodyPr/>
                    <a:lstStyle/>
                    <a:p>
                      <a:endParaRPr lang="ru-RU" dirty="0"/>
                    </a:p>
                  </a:txBody>
                  <a:tcPr>
                    <a:solidFill>
                      <a:srgbClr val="FFFF66"/>
                    </a:solidFill>
                  </a:tcPr>
                </a:tc>
                <a:tc>
                  <a:txBody>
                    <a:bodyPr/>
                    <a:lstStyle/>
                    <a:p>
                      <a:endParaRPr lang="ru-RU" dirty="0"/>
                    </a:p>
                  </a:txBody>
                  <a:tcPr>
                    <a:solidFill>
                      <a:schemeClr val="accent1">
                        <a:lumMod val="20000"/>
                        <a:lumOff val="80000"/>
                      </a:schemeClr>
                    </a:solidFill>
                  </a:tcPr>
                </a:tc>
                <a:extLst>
                  <a:ext uri="{0D108BD9-81ED-4DB2-BD59-A6C34878D82A}">
                    <a16:rowId xmlns:a16="http://schemas.microsoft.com/office/drawing/2014/main" val="4177257285"/>
                  </a:ext>
                </a:extLst>
              </a:tr>
              <a:tr h="270065">
                <a:tc>
                  <a:txBody>
                    <a:bodyPr/>
                    <a:lstStyle/>
                    <a:p>
                      <a:endParaRPr lang="ru-RU" dirty="0"/>
                    </a:p>
                  </a:txBody>
                  <a:tcPr>
                    <a:solidFill>
                      <a:srgbClr val="FFCDFB"/>
                    </a:solidFill>
                  </a:tcPr>
                </a:tc>
                <a:tc>
                  <a:txBody>
                    <a:bodyPr/>
                    <a:lstStyle/>
                    <a:p>
                      <a:endParaRPr lang="ru-RU" dirty="0"/>
                    </a:p>
                  </a:txBody>
                  <a:tcPr/>
                </a:tc>
                <a:extLst>
                  <a:ext uri="{0D108BD9-81ED-4DB2-BD59-A6C34878D82A}">
                    <a16:rowId xmlns:a16="http://schemas.microsoft.com/office/drawing/2014/main" val="868131012"/>
                  </a:ext>
                </a:extLst>
              </a:tr>
              <a:tr h="270065">
                <a:tc>
                  <a:txBody>
                    <a:bodyPr/>
                    <a:lstStyle/>
                    <a:p>
                      <a:endParaRPr lang="ru-RU" dirty="0"/>
                    </a:p>
                  </a:txBody>
                  <a:tcPr>
                    <a:solidFill>
                      <a:schemeClr val="accent6">
                        <a:lumMod val="40000"/>
                        <a:lumOff val="60000"/>
                      </a:schemeClr>
                    </a:solidFill>
                  </a:tcPr>
                </a:tc>
                <a:tc>
                  <a:txBody>
                    <a:bodyPr/>
                    <a:lstStyle/>
                    <a:p>
                      <a:endParaRPr lang="ru-RU"/>
                    </a:p>
                  </a:txBody>
                  <a:tcPr/>
                </a:tc>
                <a:extLst>
                  <a:ext uri="{0D108BD9-81ED-4DB2-BD59-A6C34878D82A}">
                    <a16:rowId xmlns:a16="http://schemas.microsoft.com/office/drawing/2014/main" val="2692076587"/>
                  </a:ext>
                </a:extLst>
              </a:tr>
              <a:tr h="270065">
                <a:tc>
                  <a:txBody>
                    <a:bodyPr/>
                    <a:lstStyle/>
                    <a:p>
                      <a:endParaRPr lang="ru-RU" dirty="0"/>
                    </a:p>
                  </a:txBody>
                  <a:tcPr>
                    <a:solidFill>
                      <a:schemeClr val="accent1">
                        <a:lumMod val="40000"/>
                        <a:lumOff val="60000"/>
                      </a:schemeClr>
                    </a:solidFill>
                  </a:tcPr>
                </a:tc>
                <a:tc>
                  <a:txBody>
                    <a:bodyPr/>
                    <a:lstStyle/>
                    <a:p>
                      <a:endParaRPr lang="ru-RU" dirty="0"/>
                    </a:p>
                  </a:txBody>
                  <a:tcPr/>
                </a:tc>
                <a:extLst>
                  <a:ext uri="{0D108BD9-81ED-4DB2-BD59-A6C34878D82A}">
                    <a16:rowId xmlns:a16="http://schemas.microsoft.com/office/drawing/2014/main" val="1889380146"/>
                  </a:ext>
                </a:extLst>
              </a:tr>
            </a:tbl>
          </a:graphicData>
        </a:graphic>
      </p:graphicFrame>
      <p:sp>
        <p:nvSpPr>
          <p:cNvPr id="3" name="TextBox 1">
            <a:extLst>
              <a:ext uri="{FF2B5EF4-FFF2-40B4-BE49-F238E27FC236}">
                <a16:creationId xmlns:a16="http://schemas.microsoft.com/office/drawing/2014/main" id="{517DC408-7A4A-55BA-EAB5-79A3A5B11CBE}"/>
              </a:ext>
            </a:extLst>
          </p:cNvPr>
          <p:cNvSpPr txBox="1"/>
          <p:nvPr/>
        </p:nvSpPr>
        <p:spPr>
          <a:xfrm>
            <a:off x="5867338" y="5748952"/>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2024г</a:t>
            </a:r>
          </a:p>
        </p:txBody>
      </p:sp>
      <p:sp>
        <p:nvSpPr>
          <p:cNvPr id="4" name="TextBox 1">
            <a:extLst>
              <a:ext uri="{FF2B5EF4-FFF2-40B4-BE49-F238E27FC236}">
                <a16:creationId xmlns:a16="http://schemas.microsoft.com/office/drawing/2014/main" id="{517DC408-7A4A-55BA-EAB5-79A3A5B11CBE}"/>
              </a:ext>
            </a:extLst>
          </p:cNvPr>
          <p:cNvSpPr txBox="1"/>
          <p:nvPr/>
        </p:nvSpPr>
        <p:spPr>
          <a:xfrm>
            <a:off x="8140755" y="5748952"/>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2024г</a:t>
            </a:r>
          </a:p>
        </p:txBody>
      </p:sp>
      <p:sp>
        <p:nvSpPr>
          <p:cNvPr id="5" name="TextBox 1">
            <a:extLst>
              <a:ext uri="{FF2B5EF4-FFF2-40B4-BE49-F238E27FC236}">
                <a16:creationId xmlns:a16="http://schemas.microsoft.com/office/drawing/2014/main" id="{517DC408-7A4A-55BA-EAB5-79A3A5B11CBE}"/>
              </a:ext>
            </a:extLst>
          </p:cNvPr>
          <p:cNvSpPr txBox="1"/>
          <p:nvPr/>
        </p:nvSpPr>
        <p:spPr>
          <a:xfrm>
            <a:off x="3945204" y="5748952"/>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2025г</a:t>
            </a:r>
          </a:p>
        </p:txBody>
      </p:sp>
      <p:sp>
        <p:nvSpPr>
          <p:cNvPr id="6" name="TextBox 1">
            <a:extLst>
              <a:ext uri="{FF2B5EF4-FFF2-40B4-BE49-F238E27FC236}">
                <a16:creationId xmlns:a16="http://schemas.microsoft.com/office/drawing/2014/main" id="{517DC408-7A4A-55BA-EAB5-79A3A5B11CBE}"/>
              </a:ext>
            </a:extLst>
          </p:cNvPr>
          <p:cNvSpPr txBox="1"/>
          <p:nvPr/>
        </p:nvSpPr>
        <p:spPr>
          <a:xfrm>
            <a:off x="6228569" y="5748952"/>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2025г</a:t>
            </a:r>
          </a:p>
        </p:txBody>
      </p:sp>
      <p:sp>
        <p:nvSpPr>
          <p:cNvPr id="7" name="TextBox 1">
            <a:extLst>
              <a:ext uri="{FF2B5EF4-FFF2-40B4-BE49-F238E27FC236}">
                <a16:creationId xmlns:a16="http://schemas.microsoft.com/office/drawing/2014/main" id="{517DC408-7A4A-55BA-EAB5-79A3A5B11CBE}"/>
              </a:ext>
            </a:extLst>
          </p:cNvPr>
          <p:cNvSpPr txBox="1"/>
          <p:nvPr/>
        </p:nvSpPr>
        <p:spPr>
          <a:xfrm>
            <a:off x="8504277" y="5748952"/>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2025г</a:t>
            </a:r>
          </a:p>
        </p:txBody>
      </p:sp>
      <p:sp>
        <p:nvSpPr>
          <p:cNvPr id="11" name="TextBox 1">
            <a:extLst>
              <a:ext uri="{FF2B5EF4-FFF2-40B4-BE49-F238E27FC236}">
                <a16:creationId xmlns:a16="http://schemas.microsoft.com/office/drawing/2014/main" id="{517DC408-7A4A-55BA-EAB5-79A3A5B11CBE}"/>
              </a:ext>
            </a:extLst>
          </p:cNvPr>
          <p:cNvSpPr txBox="1"/>
          <p:nvPr/>
        </p:nvSpPr>
        <p:spPr>
          <a:xfrm>
            <a:off x="4298420" y="5748599"/>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2026г</a:t>
            </a:r>
          </a:p>
        </p:txBody>
      </p:sp>
      <p:sp>
        <p:nvSpPr>
          <p:cNvPr id="16" name="TextBox 1">
            <a:extLst>
              <a:ext uri="{FF2B5EF4-FFF2-40B4-BE49-F238E27FC236}">
                <a16:creationId xmlns:a16="http://schemas.microsoft.com/office/drawing/2014/main" id="{517DC408-7A4A-55BA-EAB5-79A3A5B11CBE}"/>
              </a:ext>
            </a:extLst>
          </p:cNvPr>
          <p:cNvSpPr txBox="1"/>
          <p:nvPr/>
        </p:nvSpPr>
        <p:spPr>
          <a:xfrm>
            <a:off x="4659651" y="5748599"/>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2027г</a:t>
            </a:r>
          </a:p>
        </p:txBody>
      </p:sp>
      <p:sp>
        <p:nvSpPr>
          <p:cNvPr id="17" name="TextBox 1">
            <a:extLst>
              <a:ext uri="{FF2B5EF4-FFF2-40B4-BE49-F238E27FC236}">
                <a16:creationId xmlns:a16="http://schemas.microsoft.com/office/drawing/2014/main" id="{517DC408-7A4A-55BA-EAB5-79A3A5B11CBE}"/>
              </a:ext>
            </a:extLst>
          </p:cNvPr>
          <p:cNvSpPr txBox="1"/>
          <p:nvPr/>
        </p:nvSpPr>
        <p:spPr>
          <a:xfrm>
            <a:off x="4999593" y="5748599"/>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2028г</a:t>
            </a:r>
          </a:p>
        </p:txBody>
      </p:sp>
      <p:sp>
        <p:nvSpPr>
          <p:cNvPr id="18" name="TextBox 1">
            <a:extLst>
              <a:ext uri="{FF2B5EF4-FFF2-40B4-BE49-F238E27FC236}">
                <a16:creationId xmlns:a16="http://schemas.microsoft.com/office/drawing/2014/main" id="{BB00E298-8747-9FB2-D462-AC4333E8468D}"/>
              </a:ext>
            </a:extLst>
          </p:cNvPr>
          <p:cNvSpPr txBox="1"/>
          <p:nvPr/>
        </p:nvSpPr>
        <p:spPr>
          <a:xfrm>
            <a:off x="8882039" y="5748599"/>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2026г</a:t>
            </a:r>
          </a:p>
        </p:txBody>
      </p:sp>
      <p:sp>
        <p:nvSpPr>
          <p:cNvPr id="19" name="TextBox 1">
            <a:extLst>
              <a:ext uri="{FF2B5EF4-FFF2-40B4-BE49-F238E27FC236}">
                <a16:creationId xmlns:a16="http://schemas.microsoft.com/office/drawing/2014/main" id="{5915263D-EFCF-9804-F0DE-28941788C603}"/>
              </a:ext>
            </a:extLst>
          </p:cNvPr>
          <p:cNvSpPr txBox="1"/>
          <p:nvPr/>
        </p:nvSpPr>
        <p:spPr>
          <a:xfrm>
            <a:off x="6554101" y="5748599"/>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2026г</a:t>
            </a:r>
          </a:p>
        </p:txBody>
      </p:sp>
      <p:sp>
        <p:nvSpPr>
          <p:cNvPr id="20" name="TextBox 1">
            <a:extLst>
              <a:ext uri="{FF2B5EF4-FFF2-40B4-BE49-F238E27FC236}">
                <a16:creationId xmlns:a16="http://schemas.microsoft.com/office/drawing/2014/main" id="{F49BC0ED-4141-AE13-4566-F4832E925853}"/>
              </a:ext>
            </a:extLst>
          </p:cNvPr>
          <p:cNvSpPr txBox="1"/>
          <p:nvPr/>
        </p:nvSpPr>
        <p:spPr>
          <a:xfrm>
            <a:off x="9218848" y="5748599"/>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2027г</a:t>
            </a:r>
          </a:p>
        </p:txBody>
      </p:sp>
      <p:sp>
        <p:nvSpPr>
          <p:cNvPr id="21" name="TextBox 1">
            <a:extLst>
              <a:ext uri="{FF2B5EF4-FFF2-40B4-BE49-F238E27FC236}">
                <a16:creationId xmlns:a16="http://schemas.microsoft.com/office/drawing/2014/main" id="{1E70F167-6468-EAE8-3B66-8C903E3F7131}"/>
              </a:ext>
            </a:extLst>
          </p:cNvPr>
          <p:cNvSpPr txBox="1"/>
          <p:nvPr/>
        </p:nvSpPr>
        <p:spPr>
          <a:xfrm>
            <a:off x="6890105" y="5753536"/>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2027г</a:t>
            </a:r>
          </a:p>
        </p:txBody>
      </p:sp>
      <p:sp>
        <p:nvSpPr>
          <p:cNvPr id="22" name="TextBox 1">
            <a:extLst>
              <a:ext uri="{FF2B5EF4-FFF2-40B4-BE49-F238E27FC236}">
                <a16:creationId xmlns:a16="http://schemas.microsoft.com/office/drawing/2014/main" id="{01773902-4CE0-300A-30E3-DEBB5303CCC4}"/>
              </a:ext>
            </a:extLst>
          </p:cNvPr>
          <p:cNvSpPr txBox="1"/>
          <p:nvPr/>
        </p:nvSpPr>
        <p:spPr>
          <a:xfrm>
            <a:off x="7273756" y="5761925"/>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2028г</a:t>
            </a:r>
          </a:p>
        </p:txBody>
      </p:sp>
      <p:sp>
        <p:nvSpPr>
          <p:cNvPr id="23" name="TextBox 1">
            <a:extLst>
              <a:ext uri="{FF2B5EF4-FFF2-40B4-BE49-F238E27FC236}">
                <a16:creationId xmlns:a16="http://schemas.microsoft.com/office/drawing/2014/main" id="{AE39773A-434A-A9F4-C32F-7D4ED0FD93F7}"/>
              </a:ext>
            </a:extLst>
          </p:cNvPr>
          <p:cNvSpPr txBox="1"/>
          <p:nvPr/>
        </p:nvSpPr>
        <p:spPr>
          <a:xfrm>
            <a:off x="9555657" y="5761925"/>
            <a:ext cx="457323" cy="257212"/>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000" kern="1200" dirty="0">
                <a:latin typeface="Times New Roman" panose="02020603050405020304" pitchFamily="18" charset="0"/>
                <a:cs typeface="Times New Roman" panose="02020603050405020304" pitchFamily="18" charset="0"/>
              </a:rPr>
              <a:t>2028г</a:t>
            </a:r>
          </a:p>
        </p:txBody>
      </p:sp>
    </p:spTree>
    <p:extLst>
      <p:ext uri="{BB962C8B-B14F-4D97-AF65-F5344CB8AC3E}">
        <p14:creationId xmlns:p14="http://schemas.microsoft.com/office/powerpoint/2010/main" val="73690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6F08AC6-38C5-0088-7309-884C58D81526}"/>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65AF3F5D-BFA7-6409-8462-8C34F0A1FCB4}"/>
              </a:ext>
            </a:extLst>
          </p:cNvPr>
          <p:cNvGraphicFramePr>
            <a:graphicFrameLocks noGrp="1"/>
          </p:cNvGraphicFramePr>
          <p:nvPr>
            <p:extLst>
              <p:ext uri="{D42A27DB-BD31-4B8C-83A1-F6EECF244321}">
                <p14:modId xmlns:p14="http://schemas.microsoft.com/office/powerpoint/2010/main" val="922803622"/>
              </p:ext>
            </p:extLst>
          </p:nvPr>
        </p:nvGraphicFramePr>
        <p:xfrm>
          <a:off x="9895288" y="504766"/>
          <a:ext cx="2114795" cy="1493520"/>
        </p:xfrm>
        <a:graphic>
          <a:graphicData uri="http://schemas.openxmlformats.org/drawingml/2006/table">
            <a:tbl>
              <a:tblPr firstRow="1" bandRow="1">
                <a:tableStyleId>{5C22544A-7EE6-4342-B048-85BDC9FD1C3A}</a:tableStyleId>
              </a:tblPr>
              <a:tblGrid>
                <a:gridCol w="502605">
                  <a:extLst>
                    <a:ext uri="{9D8B030D-6E8A-4147-A177-3AD203B41FA5}">
                      <a16:colId xmlns:a16="http://schemas.microsoft.com/office/drawing/2014/main" val="2968002577"/>
                    </a:ext>
                  </a:extLst>
                </a:gridCol>
                <a:gridCol w="1612190">
                  <a:extLst>
                    <a:ext uri="{9D8B030D-6E8A-4147-A177-3AD203B41FA5}">
                      <a16:colId xmlns:a16="http://schemas.microsoft.com/office/drawing/2014/main" val="564672107"/>
                    </a:ext>
                  </a:extLst>
                </a:gridCol>
              </a:tblGrid>
              <a:tr h="270065">
                <a:tc>
                  <a:txBody>
                    <a:bodyPr/>
                    <a:lstStyle/>
                    <a:p>
                      <a:endParaRPr lang="ru-RU" dirty="0"/>
                    </a:p>
                  </a:txBody>
                  <a:tcPr>
                    <a:solidFill>
                      <a:srgbClr val="FFFF66"/>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Общегосударственные вопросы</a:t>
                      </a:r>
                    </a:p>
                  </a:txBody>
                  <a:tcPr>
                    <a:solidFill>
                      <a:schemeClr val="bg1">
                        <a:lumMod val="95000"/>
                      </a:schemeClr>
                    </a:solidFill>
                  </a:tcPr>
                </a:tc>
                <a:extLst>
                  <a:ext uri="{0D108BD9-81ED-4DB2-BD59-A6C34878D82A}">
                    <a16:rowId xmlns:a16="http://schemas.microsoft.com/office/drawing/2014/main" val="4177257285"/>
                  </a:ext>
                </a:extLst>
              </a:tr>
              <a:tr h="0">
                <a:tc>
                  <a:txBody>
                    <a:bodyPr/>
                    <a:lstStyle/>
                    <a:p>
                      <a:endParaRPr lang="ru-RU" dirty="0"/>
                    </a:p>
                  </a:txBody>
                  <a:tcPr>
                    <a:solidFill>
                      <a:srgbClr val="FFCDFB"/>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Социальная сфера</a:t>
                      </a:r>
                    </a:p>
                  </a:txBody>
                  <a:tcPr>
                    <a:solidFill>
                      <a:schemeClr val="bg1">
                        <a:lumMod val="95000"/>
                      </a:schemeClr>
                    </a:solidFill>
                  </a:tcPr>
                </a:tc>
                <a:extLst>
                  <a:ext uri="{0D108BD9-81ED-4DB2-BD59-A6C34878D82A}">
                    <a16:rowId xmlns:a16="http://schemas.microsoft.com/office/drawing/2014/main" val="868131012"/>
                  </a:ext>
                </a:extLst>
              </a:tr>
              <a:tr h="120118">
                <a:tc>
                  <a:txBody>
                    <a:bodyPr/>
                    <a:lstStyle/>
                    <a:p>
                      <a:endParaRPr lang="ru-RU" dirty="0"/>
                    </a:p>
                  </a:txBody>
                  <a:tcPr>
                    <a:solidFill>
                      <a:schemeClr val="accent6">
                        <a:lumMod val="40000"/>
                        <a:lumOff val="6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Экономика</a:t>
                      </a:r>
                    </a:p>
                  </a:txBody>
                  <a:tcPr>
                    <a:solidFill>
                      <a:schemeClr val="bg1">
                        <a:lumMod val="95000"/>
                      </a:schemeClr>
                    </a:solidFill>
                  </a:tcPr>
                </a:tc>
                <a:extLst>
                  <a:ext uri="{0D108BD9-81ED-4DB2-BD59-A6C34878D82A}">
                    <a16:rowId xmlns:a16="http://schemas.microsoft.com/office/drawing/2014/main" val="2692076587"/>
                  </a:ext>
                </a:extLst>
              </a:tr>
              <a:tr h="270065">
                <a:tc>
                  <a:txBody>
                    <a:bodyPr/>
                    <a:lstStyle/>
                    <a:p>
                      <a:endParaRPr lang="ru-RU" dirty="0"/>
                    </a:p>
                  </a:txBody>
                  <a:tcPr>
                    <a:solidFill>
                      <a:schemeClr val="accent1">
                        <a:lumMod val="40000"/>
                        <a:lumOff val="60000"/>
                      </a:schemeClr>
                    </a:solidFill>
                  </a:tcPr>
                </a:tc>
                <a:tc>
                  <a:txBody>
                    <a:bodyPr/>
                    <a:lstStyle/>
                    <a:p>
                      <a:r>
                        <a:rPr lang="ru-RU" sz="1000" b="0" dirty="0">
                          <a:solidFill>
                            <a:schemeClr val="tx1">
                              <a:lumMod val="95000"/>
                              <a:lumOff val="5000"/>
                            </a:schemeClr>
                          </a:solidFill>
                          <a:latin typeface="Times New Roman" panose="02020603050405020304" pitchFamily="18" charset="0"/>
                          <a:cs typeface="Times New Roman" panose="02020603050405020304" pitchFamily="18" charset="0"/>
                        </a:rPr>
                        <a:t>Прочие расходы</a:t>
                      </a:r>
                    </a:p>
                  </a:txBody>
                  <a:tcPr>
                    <a:solidFill>
                      <a:schemeClr val="bg1">
                        <a:lumMod val="95000"/>
                      </a:schemeClr>
                    </a:solidFill>
                  </a:tcPr>
                </a:tc>
                <a:extLst>
                  <a:ext uri="{0D108BD9-81ED-4DB2-BD59-A6C34878D82A}">
                    <a16:rowId xmlns:a16="http://schemas.microsoft.com/office/drawing/2014/main" val="1889380146"/>
                  </a:ext>
                </a:extLst>
              </a:tr>
            </a:tbl>
          </a:graphicData>
        </a:graphic>
      </p:graphicFrame>
      <p:graphicFrame>
        <p:nvGraphicFramePr>
          <p:cNvPr id="8" name="Диаграмма 7">
            <a:extLst>
              <a:ext uri="{FF2B5EF4-FFF2-40B4-BE49-F238E27FC236}">
                <a16:creationId xmlns:a16="http://schemas.microsoft.com/office/drawing/2014/main" id="{98F3655F-5114-5E06-4D6B-8780A860084A}"/>
              </a:ext>
            </a:extLst>
          </p:cNvPr>
          <p:cNvGraphicFramePr/>
          <p:nvPr>
            <p:extLst>
              <p:ext uri="{D42A27DB-BD31-4B8C-83A1-F6EECF244321}">
                <p14:modId xmlns:p14="http://schemas.microsoft.com/office/powerpoint/2010/main" val="754746994"/>
              </p:ext>
            </p:extLst>
          </p:nvPr>
        </p:nvGraphicFramePr>
        <p:xfrm>
          <a:off x="250257" y="221382"/>
          <a:ext cx="4081111" cy="3077499"/>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CD20A438-0D69-5E3E-84DA-1FE87AFB355D}"/>
              </a:ext>
            </a:extLst>
          </p:cNvPr>
          <p:cNvSpPr txBox="1"/>
          <p:nvPr/>
        </p:nvSpPr>
        <p:spPr>
          <a:xfrm>
            <a:off x="2028560" y="90577"/>
            <a:ext cx="524503"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2024г</a:t>
            </a:r>
          </a:p>
        </p:txBody>
      </p:sp>
      <p:graphicFrame>
        <p:nvGraphicFramePr>
          <p:cNvPr id="10" name="Диаграмма 9">
            <a:extLst>
              <a:ext uri="{FF2B5EF4-FFF2-40B4-BE49-F238E27FC236}">
                <a16:creationId xmlns:a16="http://schemas.microsoft.com/office/drawing/2014/main" id="{8F37BDE5-ED4F-22B7-39A7-FFEAEA2B70AE}"/>
              </a:ext>
            </a:extLst>
          </p:cNvPr>
          <p:cNvGraphicFramePr/>
          <p:nvPr>
            <p:extLst>
              <p:ext uri="{D42A27DB-BD31-4B8C-83A1-F6EECF244321}">
                <p14:modId xmlns:p14="http://schemas.microsoft.com/office/powerpoint/2010/main" val="4092233752"/>
              </p:ext>
            </p:extLst>
          </p:nvPr>
        </p:nvGraphicFramePr>
        <p:xfrm>
          <a:off x="3179965" y="221381"/>
          <a:ext cx="4081111" cy="3077499"/>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6772C938-2BCB-1659-95BC-85B3AB7F95B3}"/>
              </a:ext>
            </a:extLst>
          </p:cNvPr>
          <p:cNvSpPr txBox="1"/>
          <p:nvPr/>
        </p:nvSpPr>
        <p:spPr>
          <a:xfrm>
            <a:off x="4922136" y="90577"/>
            <a:ext cx="524503"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2025г</a:t>
            </a:r>
          </a:p>
        </p:txBody>
      </p:sp>
      <p:graphicFrame>
        <p:nvGraphicFramePr>
          <p:cNvPr id="12" name="Диаграмма 11">
            <a:extLst>
              <a:ext uri="{FF2B5EF4-FFF2-40B4-BE49-F238E27FC236}">
                <a16:creationId xmlns:a16="http://schemas.microsoft.com/office/drawing/2014/main" id="{72590314-118D-0D17-DBB3-F03F747A08A9}"/>
              </a:ext>
            </a:extLst>
          </p:cNvPr>
          <p:cNvGraphicFramePr/>
          <p:nvPr>
            <p:extLst>
              <p:ext uri="{D42A27DB-BD31-4B8C-83A1-F6EECF244321}">
                <p14:modId xmlns:p14="http://schemas.microsoft.com/office/powerpoint/2010/main" val="1187773659"/>
              </p:ext>
            </p:extLst>
          </p:nvPr>
        </p:nvGraphicFramePr>
        <p:xfrm>
          <a:off x="6359928" y="207807"/>
          <a:ext cx="4081111" cy="3077499"/>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C7F7E4BE-CC9F-FF68-2ACD-9F115E09A3D7}"/>
              </a:ext>
            </a:extLst>
          </p:cNvPr>
          <p:cNvSpPr txBox="1"/>
          <p:nvPr/>
        </p:nvSpPr>
        <p:spPr>
          <a:xfrm>
            <a:off x="8138231" y="90576"/>
            <a:ext cx="524503"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2026г</a:t>
            </a:r>
          </a:p>
        </p:txBody>
      </p:sp>
      <p:graphicFrame>
        <p:nvGraphicFramePr>
          <p:cNvPr id="14" name="Диаграмма 13">
            <a:extLst>
              <a:ext uri="{FF2B5EF4-FFF2-40B4-BE49-F238E27FC236}">
                <a16:creationId xmlns:a16="http://schemas.microsoft.com/office/drawing/2014/main" id="{2E0C7573-3D41-EEAE-1A54-3C897B7ADB75}"/>
              </a:ext>
            </a:extLst>
          </p:cNvPr>
          <p:cNvGraphicFramePr/>
          <p:nvPr>
            <p:extLst>
              <p:ext uri="{D42A27DB-BD31-4B8C-83A1-F6EECF244321}">
                <p14:modId xmlns:p14="http://schemas.microsoft.com/office/powerpoint/2010/main" val="866914268"/>
              </p:ext>
            </p:extLst>
          </p:nvPr>
        </p:nvGraphicFramePr>
        <p:xfrm>
          <a:off x="1584194" y="3571151"/>
          <a:ext cx="4081111" cy="3077499"/>
        </p:xfrm>
        <a:graphic>
          <a:graphicData uri="http://schemas.openxmlformats.org/drawingml/2006/chart">
            <c:chart xmlns:c="http://schemas.openxmlformats.org/drawingml/2006/chart" xmlns:r="http://schemas.openxmlformats.org/officeDocument/2006/relationships" r:id="rId6"/>
          </a:graphicData>
        </a:graphic>
      </p:graphicFrame>
      <p:sp>
        <p:nvSpPr>
          <p:cNvPr id="15" name="TextBox 14">
            <a:extLst>
              <a:ext uri="{FF2B5EF4-FFF2-40B4-BE49-F238E27FC236}">
                <a16:creationId xmlns:a16="http://schemas.microsoft.com/office/drawing/2014/main" id="{0842CC61-847C-203C-9801-476E90AD66B5}"/>
              </a:ext>
            </a:extLst>
          </p:cNvPr>
          <p:cNvSpPr txBox="1"/>
          <p:nvPr/>
        </p:nvSpPr>
        <p:spPr>
          <a:xfrm>
            <a:off x="3362497" y="3312454"/>
            <a:ext cx="524503"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2027г</a:t>
            </a:r>
          </a:p>
        </p:txBody>
      </p:sp>
      <p:graphicFrame>
        <p:nvGraphicFramePr>
          <p:cNvPr id="16" name="Диаграмма 15">
            <a:extLst>
              <a:ext uri="{FF2B5EF4-FFF2-40B4-BE49-F238E27FC236}">
                <a16:creationId xmlns:a16="http://schemas.microsoft.com/office/drawing/2014/main" id="{BC3F8BFD-7B1B-BBA3-27E6-4208F14D82D0}"/>
              </a:ext>
            </a:extLst>
          </p:cNvPr>
          <p:cNvGraphicFramePr/>
          <p:nvPr>
            <p:extLst>
              <p:ext uri="{D42A27DB-BD31-4B8C-83A1-F6EECF244321}">
                <p14:modId xmlns:p14="http://schemas.microsoft.com/office/powerpoint/2010/main" val="303471910"/>
              </p:ext>
            </p:extLst>
          </p:nvPr>
        </p:nvGraphicFramePr>
        <p:xfrm>
          <a:off x="5736693" y="3571150"/>
          <a:ext cx="4081111" cy="3077499"/>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Box 16">
            <a:extLst>
              <a:ext uri="{FF2B5EF4-FFF2-40B4-BE49-F238E27FC236}">
                <a16:creationId xmlns:a16="http://schemas.microsoft.com/office/drawing/2014/main" id="{0D16792D-A273-2262-F48A-8EDC157A1837}"/>
              </a:ext>
            </a:extLst>
          </p:cNvPr>
          <p:cNvSpPr txBox="1"/>
          <p:nvPr/>
        </p:nvSpPr>
        <p:spPr>
          <a:xfrm>
            <a:off x="7474929" y="3292000"/>
            <a:ext cx="524503"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2028г</a:t>
            </a:r>
          </a:p>
        </p:txBody>
      </p:sp>
    </p:spTree>
    <p:extLst>
      <p:ext uri="{BB962C8B-B14F-4D97-AF65-F5344CB8AC3E}">
        <p14:creationId xmlns:p14="http://schemas.microsoft.com/office/powerpoint/2010/main" val="27087320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B3F12EA-904B-6F30-E03C-09E89731BAC5}"/>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28F50BFC-AF1B-9532-D59C-6F68D8507405}"/>
              </a:ext>
            </a:extLst>
          </p:cNvPr>
          <p:cNvSpPr txBox="1"/>
          <p:nvPr/>
        </p:nvSpPr>
        <p:spPr>
          <a:xfrm>
            <a:off x="3667388" y="215205"/>
            <a:ext cx="7724862" cy="677108"/>
          </a:xfrm>
          <a:prstGeom prst="rect">
            <a:avLst/>
          </a:prstGeom>
          <a:noFill/>
        </p:spPr>
        <p:txBody>
          <a:bodyPr wrap="square">
            <a:spAutoFit/>
          </a:bodyPr>
          <a:lstStyle/>
          <a:p>
            <a:pPr algn="ctr"/>
            <a:r>
              <a:rPr lang="ru-RU" sz="12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Для реализации данного Указа и достижения целевых показателей среднемесячная заработная  плата отдельных категорий работников должна составить</a:t>
            </a:r>
          </a:p>
          <a:p>
            <a:r>
              <a:rPr lang="ru-RU" sz="1400" b="1" dirty="0">
                <a:solidFill>
                  <a:schemeClr val="accent2">
                    <a:lumMod val="75000"/>
                  </a:schemeClr>
                </a:solidFill>
                <a:latin typeface="Times New Roman" panose="02020603050405020304" pitchFamily="18" charset="0"/>
                <a:cs typeface="Times New Roman" panose="02020603050405020304" pitchFamily="18" charset="0"/>
              </a:rPr>
              <a:t>			</a:t>
            </a:r>
            <a:endParaRPr lang="ru-RU" sz="1400" dirty="0">
              <a:solidFill>
                <a:schemeClr val="accent2">
                  <a:lumMod val="75000"/>
                </a:schemeClr>
              </a:solidFill>
              <a:latin typeface="Times New Roman" panose="02020603050405020304" pitchFamily="18" charset="0"/>
              <a:cs typeface="Times New Roman" panose="02020603050405020304" pitchFamily="18" charset="0"/>
            </a:endParaRPr>
          </a:p>
        </p:txBody>
      </p:sp>
      <p:pic>
        <p:nvPicPr>
          <p:cNvPr id="5" name="Picture 2" descr="Указ Президента Российской Федерации о Национальном плане борьбы с  коррупцией - SPK-NSB.RU">
            <a:extLst>
              <a:ext uri="{FF2B5EF4-FFF2-40B4-BE49-F238E27FC236}">
                <a16:creationId xmlns:a16="http://schemas.microsoft.com/office/drawing/2014/main" id="{99D46EDA-E31D-6493-92B9-E677FEE30682}"/>
              </a:ext>
            </a:extLst>
          </p:cNvPr>
          <p:cNvPicPr>
            <a:picLocks noChangeAspect="1" noChangeArrowheads="1"/>
          </p:cNvPicPr>
          <p:nvPr/>
        </p:nvPicPr>
        <p:blipFill>
          <a:blip r:embed="rId3" cstate="print"/>
          <a:srcRect/>
          <a:stretch>
            <a:fillRect/>
          </a:stretch>
        </p:blipFill>
        <p:spPr bwMode="auto">
          <a:xfrm>
            <a:off x="524058" y="892313"/>
            <a:ext cx="3976478" cy="2790615"/>
          </a:xfrm>
          <a:prstGeom prst="rect">
            <a:avLst/>
          </a:prstGeom>
          <a:noFill/>
        </p:spPr>
      </p:pic>
      <p:sp>
        <p:nvSpPr>
          <p:cNvPr id="6" name="Прямоугольник 5">
            <a:extLst>
              <a:ext uri="{FF2B5EF4-FFF2-40B4-BE49-F238E27FC236}">
                <a16:creationId xmlns:a16="http://schemas.microsoft.com/office/drawing/2014/main" id="{176525D9-E2E9-7E72-352B-AEFEEA952118}"/>
              </a:ext>
            </a:extLst>
          </p:cNvPr>
          <p:cNvSpPr/>
          <p:nvPr/>
        </p:nvSpPr>
        <p:spPr>
          <a:xfrm>
            <a:off x="356559" y="3873109"/>
            <a:ext cx="4431101" cy="646331"/>
          </a:xfrm>
          <a:prstGeom prst="rect">
            <a:avLst/>
          </a:prstGeom>
        </p:spPr>
        <p:txBody>
          <a:bodyPr wrap="square">
            <a:spAutoFit/>
          </a:bodyPr>
          <a:lstStyle/>
          <a:p>
            <a:pPr algn="ctr"/>
            <a:r>
              <a:rPr lang="ru-RU" sz="12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597 от 7 мая 2012 года</a:t>
            </a:r>
          </a:p>
          <a:p>
            <a:pPr algn="ctr"/>
            <a:r>
              <a:rPr lang="ru-RU" sz="1200" b="1" dirty="0">
                <a:solidFill>
                  <a:schemeClr val="tx1">
                    <a:lumMod val="95000"/>
                    <a:lumOff val="5000"/>
                  </a:schemeClr>
                </a:solidFill>
                <a:latin typeface="Times New Roman" panose="02020603050405020304" pitchFamily="18" charset="0"/>
                <a:ea typeface="Calibri" panose="020F0502020204030204" pitchFamily="34" charset="0"/>
                <a:cs typeface="Times New Roman" panose="02020603050405020304" pitchFamily="18" charset="0"/>
              </a:rPr>
              <a:t> «О мерах по реализации государственной социальной политики»</a:t>
            </a:r>
            <a:endParaRPr lang="ru-RU" sz="12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2D7A5BD8-ED52-146E-6AA3-86F912855438}"/>
              </a:ext>
            </a:extLst>
          </p:cNvPr>
          <p:cNvGraphicFramePr>
            <a:graphicFrameLocks noGrp="1"/>
          </p:cNvGraphicFramePr>
          <p:nvPr>
            <p:extLst>
              <p:ext uri="{D42A27DB-BD31-4B8C-83A1-F6EECF244321}">
                <p14:modId xmlns:p14="http://schemas.microsoft.com/office/powerpoint/2010/main" val="248078654"/>
              </p:ext>
            </p:extLst>
          </p:nvPr>
        </p:nvGraphicFramePr>
        <p:xfrm>
          <a:off x="4766610" y="979560"/>
          <a:ext cx="7159316" cy="3139440"/>
        </p:xfrm>
        <a:graphic>
          <a:graphicData uri="http://schemas.openxmlformats.org/drawingml/2006/table">
            <a:tbl>
              <a:tblPr firstRow="1" bandRow="1">
                <a:tableStyleId>{5C22544A-7EE6-4342-B048-85BDC9FD1C3A}</a:tableStyleId>
              </a:tblPr>
              <a:tblGrid>
                <a:gridCol w="1948235">
                  <a:extLst>
                    <a:ext uri="{9D8B030D-6E8A-4147-A177-3AD203B41FA5}">
                      <a16:colId xmlns:a16="http://schemas.microsoft.com/office/drawing/2014/main" val="2490056755"/>
                    </a:ext>
                  </a:extLst>
                </a:gridCol>
                <a:gridCol w="1631423">
                  <a:extLst>
                    <a:ext uri="{9D8B030D-6E8A-4147-A177-3AD203B41FA5}">
                      <a16:colId xmlns:a16="http://schemas.microsoft.com/office/drawing/2014/main" val="1765541123"/>
                    </a:ext>
                  </a:extLst>
                </a:gridCol>
                <a:gridCol w="1789829">
                  <a:extLst>
                    <a:ext uri="{9D8B030D-6E8A-4147-A177-3AD203B41FA5}">
                      <a16:colId xmlns:a16="http://schemas.microsoft.com/office/drawing/2014/main" val="488157082"/>
                    </a:ext>
                  </a:extLst>
                </a:gridCol>
                <a:gridCol w="1789829">
                  <a:extLst>
                    <a:ext uri="{9D8B030D-6E8A-4147-A177-3AD203B41FA5}">
                      <a16:colId xmlns:a16="http://schemas.microsoft.com/office/drawing/2014/main" val="219003440"/>
                    </a:ext>
                  </a:extLst>
                </a:gridCol>
              </a:tblGrid>
              <a:tr h="370840">
                <a:tc>
                  <a:txBody>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Категории работников</a:t>
                      </a:r>
                    </a:p>
                  </a:txBody>
                  <a:tcPr>
                    <a:solidFill>
                      <a:schemeClr val="accent2">
                        <a:lumMod val="40000"/>
                        <a:lumOff val="6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2025г (прогноз) </a:t>
                      </a:r>
                    </a:p>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solidFill>
                      <a:schemeClr val="accent2">
                        <a:lumMod val="40000"/>
                        <a:lumOff val="6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2026г (</a:t>
                      </a:r>
                      <a:r>
                        <a:rPr lang="ru-RU" sz="1100" b="1" dirty="0" err="1">
                          <a:solidFill>
                            <a:schemeClr val="tx1">
                              <a:lumMod val="95000"/>
                              <a:lumOff val="5000"/>
                            </a:schemeClr>
                          </a:solidFill>
                          <a:latin typeface="Times New Roman" panose="02020603050405020304" pitchFamily="18" charset="0"/>
                          <a:cs typeface="Times New Roman" panose="02020603050405020304" pitchFamily="18" charset="0"/>
                        </a:rPr>
                        <a:t>рогноз</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 </a:t>
                      </a:r>
                    </a:p>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solidFill>
                      <a:schemeClr val="accent2">
                        <a:lumMod val="40000"/>
                        <a:lumOff val="60000"/>
                      </a:schemeClr>
                    </a:solidFill>
                  </a:tcPr>
                </a:tc>
                <a:tc>
                  <a:txBody>
                    <a:bodyPr/>
                    <a:lstStyle/>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2027г (прогноз) </a:t>
                      </a:r>
                    </a:p>
                    <a:p>
                      <a:pPr algn="ct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руб.</a:t>
                      </a:r>
                    </a:p>
                  </a:txBody>
                  <a:tcPr>
                    <a:solidFill>
                      <a:schemeClr val="accent2">
                        <a:lumMod val="40000"/>
                        <a:lumOff val="60000"/>
                      </a:schemeClr>
                    </a:solidFill>
                  </a:tcPr>
                </a:tc>
                <a:extLst>
                  <a:ext uri="{0D108BD9-81ED-4DB2-BD59-A6C34878D82A}">
                    <a16:rowId xmlns:a16="http://schemas.microsoft.com/office/drawing/2014/main" val="2645961128"/>
                  </a:ext>
                </a:extLst>
              </a:tr>
              <a:tr h="370840">
                <a:tc>
                  <a:txBody>
                    <a:bodyPr/>
                    <a:lstStyle/>
                    <a:p>
                      <a:pPr algn="just"/>
                      <a:r>
                        <a:rPr lang="ru-RU" sz="1100" dirty="0">
                          <a:latin typeface="Times New Roman" panose="02020603050405020304" pitchFamily="18" charset="0"/>
                          <a:cs typeface="Times New Roman" panose="02020603050405020304" pitchFamily="18" charset="0"/>
                        </a:rPr>
                        <a:t>Педагогические работники образовательных учреждений общего образования</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89701,10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97146,20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104237,90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3641007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Педагогические работники дошкольных образовательных учреждений</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89701,10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97146,20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104237,90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17466273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Педагогические работники  учреждений дополнительного образования детей</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89701,10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97146,20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104237,90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1631327584"/>
                  </a:ext>
                </a:extLst>
              </a:tr>
              <a:tr h="370840">
                <a:tc>
                  <a:txBody>
                    <a:bodyPr/>
                    <a:lstStyle/>
                    <a:p>
                      <a:r>
                        <a:rPr lang="ru-RU" sz="1100" dirty="0">
                          <a:latin typeface="Times New Roman" panose="02020603050405020304" pitchFamily="18" charset="0"/>
                          <a:cs typeface="Times New Roman" panose="02020603050405020304" pitchFamily="18" charset="0"/>
                        </a:rPr>
                        <a:t>Работники учреждений культуры</a:t>
                      </a:r>
                    </a:p>
                  </a:txBody>
                  <a:tcP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89701,10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97146,20</a:t>
                      </a:r>
                    </a:p>
                  </a:txBody>
                  <a:tcPr marL="7620" marR="7620" marT="7620" marB="0" anchor="ctr">
                    <a:solidFill>
                      <a:schemeClr val="accent2">
                        <a:lumMod val="40000"/>
                        <a:lumOff val="60000"/>
                      </a:schemeClr>
                    </a:solidFill>
                  </a:tcPr>
                </a:tc>
                <a:tc>
                  <a:txBody>
                    <a:bodyPr/>
                    <a:lstStyle/>
                    <a:p>
                      <a:pPr algn="ctr" fontAlgn="b"/>
                      <a:r>
                        <a:rPr lang="ru-RU" sz="1100" b="0" i="0" u="none" strike="noStrike" dirty="0">
                          <a:solidFill>
                            <a:srgbClr val="000000"/>
                          </a:solidFill>
                          <a:latin typeface="Times New Roman"/>
                        </a:rPr>
                        <a:t>104237,90</a:t>
                      </a:r>
                    </a:p>
                  </a:txBody>
                  <a:tcPr marL="7620" marR="7620" marT="7620" marB="0" anchor="ctr">
                    <a:solidFill>
                      <a:schemeClr val="accent2">
                        <a:lumMod val="40000"/>
                        <a:lumOff val="60000"/>
                      </a:schemeClr>
                    </a:solidFill>
                  </a:tcPr>
                </a:tc>
                <a:extLst>
                  <a:ext uri="{0D108BD9-81ED-4DB2-BD59-A6C34878D82A}">
                    <a16:rowId xmlns:a16="http://schemas.microsoft.com/office/drawing/2014/main" val="3987556045"/>
                  </a:ext>
                </a:extLst>
              </a:tr>
            </a:tbl>
          </a:graphicData>
        </a:graphic>
      </p:graphicFrame>
    </p:spTree>
    <p:extLst>
      <p:ext uri="{BB962C8B-B14F-4D97-AF65-F5344CB8AC3E}">
        <p14:creationId xmlns:p14="http://schemas.microsoft.com/office/powerpoint/2010/main" val="1101859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FCEC0DC-9015-3959-9DCC-307282F0D849}"/>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CECD818D-4AAD-152C-DA1A-70F8030FA35F}"/>
              </a:ext>
            </a:extLst>
          </p:cNvPr>
          <p:cNvSpPr/>
          <p:nvPr/>
        </p:nvSpPr>
        <p:spPr>
          <a:xfrm>
            <a:off x="2312395" y="121423"/>
            <a:ext cx="7241804" cy="297321"/>
          </a:xfrm>
          <a:prstGeom prst="rect">
            <a:avLst/>
          </a:prstGeom>
          <a:solidFill>
            <a:schemeClr val="bg1"/>
          </a:solidFill>
          <a:ln>
            <a:solidFill>
              <a:srgbClr val="5EE51B"/>
            </a:solidFill>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ПРОГРАММНЫЕ   И   НЕПРОГРАММНЫЕ   РАСХОДЫ БЮДЖЕТА ОКРУГА</a:t>
            </a:r>
          </a:p>
        </p:txBody>
      </p:sp>
      <p:sp>
        <p:nvSpPr>
          <p:cNvPr id="4" name="Прямоугольник: скругленные углы 4">
            <a:extLst>
              <a:ext uri="{FF2B5EF4-FFF2-40B4-BE49-F238E27FC236}">
                <a16:creationId xmlns:a16="http://schemas.microsoft.com/office/drawing/2014/main" id="{41B7CA18-7727-6258-3BC5-5355C4ED1AAC}"/>
              </a:ext>
            </a:extLst>
          </p:cNvPr>
          <p:cNvSpPr/>
          <p:nvPr/>
        </p:nvSpPr>
        <p:spPr>
          <a:xfrm>
            <a:off x="242954" y="418744"/>
            <a:ext cx="11706092" cy="772493"/>
          </a:xfrm>
          <a:prstGeom prst="roundRect">
            <a:avLst/>
          </a:prstGeom>
          <a:noFill/>
          <a:ln w="9525" cap="flat" cmpd="sng" algn="ctr">
            <a:solidFill>
              <a:srgbClr val="9900FF"/>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Бюджет</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формируется в программном формате на основе муниципальных программ.</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Каждая муниципальная программа увязывает бюджетные ассигнования с результатами их использования для достижения заявленных целей.  Таким образом, программный  бюджет призван повысить качество формирования и исполнения главного финансового документа.</a:t>
            </a:r>
          </a:p>
        </p:txBody>
      </p:sp>
      <p:graphicFrame>
        <p:nvGraphicFramePr>
          <p:cNvPr id="7" name="Схема 6">
            <a:extLst>
              <a:ext uri="{FF2B5EF4-FFF2-40B4-BE49-F238E27FC236}">
                <a16:creationId xmlns:a16="http://schemas.microsoft.com/office/drawing/2014/main" id="{E67C0720-3775-851D-A6A0-875393AF4DD1}"/>
              </a:ext>
            </a:extLst>
          </p:cNvPr>
          <p:cNvGraphicFramePr/>
          <p:nvPr>
            <p:extLst>
              <p:ext uri="{D42A27DB-BD31-4B8C-83A1-F6EECF244321}">
                <p14:modId xmlns:p14="http://schemas.microsoft.com/office/powerpoint/2010/main" val="502457417"/>
              </p:ext>
            </p:extLst>
          </p:nvPr>
        </p:nvGraphicFramePr>
        <p:xfrm>
          <a:off x="1333849" y="1283516"/>
          <a:ext cx="7952763" cy="19294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Прямоугольник 7">
            <a:extLst>
              <a:ext uri="{FF2B5EF4-FFF2-40B4-BE49-F238E27FC236}">
                <a16:creationId xmlns:a16="http://schemas.microsoft.com/office/drawing/2014/main" id="{895F8223-B089-0DB7-C8F2-1F178516D243}"/>
              </a:ext>
            </a:extLst>
          </p:cNvPr>
          <p:cNvSpPr/>
          <p:nvPr/>
        </p:nvSpPr>
        <p:spPr>
          <a:xfrm>
            <a:off x="470162" y="3429574"/>
            <a:ext cx="11478884" cy="430887"/>
          </a:xfrm>
          <a:prstGeom prst="rect">
            <a:avLst/>
          </a:prstGeom>
        </p:spPr>
        <p:txBody>
          <a:bodyPr wrap="square">
            <a:spAutoFit/>
          </a:bodyPr>
          <a:lstStyle/>
          <a:p>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Муниципальная программа </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документ стратегического планирования, содержащий комплекс планируемых мероприятий взаимоувязанных по задачам, срокам осуществления, исполнителям и ресурсам и обеспечивающих наиболее эффективное достижение целей и решение задач социально-экономического развития муниципального образования.</a:t>
            </a:r>
          </a:p>
        </p:txBody>
      </p:sp>
      <p:graphicFrame>
        <p:nvGraphicFramePr>
          <p:cNvPr id="9" name="Таблица 8">
            <a:extLst>
              <a:ext uri="{FF2B5EF4-FFF2-40B4-BE49-F238E27FC236}">
                <a16:creationId xmlns:a16="http://schemas.microsoft.com/office/drawing/2014/main" id="{DB095297-A3A3-53BE-0DFC-F64ECB469735}"/>
              </a:ext>
            </a:extLst>
          </p:cNvPr>
          <p:cNvGraphicFramePr>
            <a:graphicFrameLocks noGrp="1"/>
          </p:cNvGraphicFramePr>
          <p:nvPr>
            <p:extLst>
              <p:ext uri="{D42A27DB-BD31-4B8C-83A1-F6EECF244321}">
                <p14:modId xmlns:p14="http://schemas.microsoft.com/office/powerpoint/2010/main" val="1456933295"/>
              </p:ext>
            </p:extLst>
          </p:nvPr>
        </p:nvGraphicFramePr>
        <p:xfrm>
          <a:off x="157913" y="4246710"/>
          <a:ext cx="11550768" cy="1112520"/>
        </p:xfrm>
        <a:graphic>
          <a:graphicData uri="http://schemas.openxmlformats.org/drawingml/2006/table">
            <a:tbl>
              <a:tblPr firstRow="1" bandRow="1">
                <a:tableStyleId>{C4B1156A-380E-4F78-BDF5-A606A8083BF9}</a:tableStyleId>
              </a:tblPr>
              <a:tblGrid>
                <a:gridCol w="1443846">
                  <a:extLst>
                    <a:ext uri="{9D8B030D-6E8A-4147-A177-3AD203B41FA5}">
                      <a16:colId xmlns:a16="http://schemas.microsoft.com/office/drawing/2014/main" val="20000"/>
                    </a:ext>
                  </a:extLst>
                </a:gridCol>
                <a:gridCol w="1443846">
                  <a:extLst>
                    <a:ext uri="{9D8B030D-6E8A-4147-A177-3AD203B41FA5}">
                      <a16:colId xmlns:a16="http://schemas.microsoft.com/office/drawing/2014/main" val="20001"/>
                    </a:ext>
                  </a:extLst>
                </a:gridCol>
                <a:gridCol w="1443846">
                  <a:extLst>
                    <a:ext uri="{9D8B030D-6E8A-4147-A177-3AD203B41FA5}">
                      <a16:colId xmlns:a16="http://schemas.microsoft.com/office/drawing/2014/main" val="20002"/>
                    </a:ext>
                  </a:extLst>
                </a:gridCol>
                <a:gridCol w="1443846">
                  <a:extLst>
                    <a:ext uri="{9D8B030D-6E8A-4147-A177-3AD203B41FA5}">
                      <a16:colId xmlns:a16="http://schemas.microsoft.com/office/drawing/2014/main" val="20003"/>
                    </a:ext>
                  </a:extLst>
                </a:gridCol>
                <a:gridCol w="1443846">
                  <a:extLst>
                    <a:ext uri="{9D8B030D-6E8A-4147-A177-3AD203B41FA5}">
                      <a16:colId xmlns:a16="http://schemas.microsoft.com/office/drawing/2014/main" val="20004"/>
                    </a:ext>
                  </a:extLst>
                </a:gridCol>
                <a:gridCol w="1443846">
                  <a:extLst>
                    <a:ext uri="{9D8B030D-6E8A-4147-A177-3AD203B41FA5}">
                      <a16:colId xmlns:a16="http://schemas.microsoft.com/office/drawing/2014/main" val="20005"/>
                    </a:ext>
                  </a:extLst>
                </a:gridCol>
                <a:gridCol w="1443846">
                  <a:extLst>
                    <a:ext uri="{9D8B030D-6E8A-4147-A177-3AD203B41FA5}">
                      <a16:colId xmlns:a16="http://schemas.microsoft.com/office/drawing/2014/main" val="20006"/>
                    </a:ext>
                  </a:extLst>
                </a:gridCol>
                <a:gridCol w="1443846">
                  <a:extLst>
                    <a:ext uri="{9D8B030D-6E8A-4147-A177-3AD203B41FA5}">
                      <a16:colId xmlns:a16="http://schemas.microsoft.com/office/drawing/2014/main" val="20007"/>
                    </a:ext>
                  </a:extLst>
                </a:gridCol>
              </a:tblGrid>
              <a:tr h="370840">
                <a:tc>
                  <a:txBody>
                    <a:bodyPr/>
                    <a:lstStyle/>
                    <a:p>
                      <a:endParaRPr lang="ru-RU" dirty="0"/>
                    </a:p>
                  </a:txBody>
                  <a:tcPr/>
                </a:tc>
                <a:tc>
                  <a:txBody>
                    <a:bodyPr/>
                    <a:lstStyle/>
                    <a:p>
                      <a:pPr algn="ctr" fontAlgn="t"/>
                      <a:r>
                        <a:rPr lang="ru-RU" sz="1000" b="1" i="0" u="none" strike="noStrike" dirty="0">
                          <a:solidFill>
                            <a:srgbClr val="000000"/>
                          </a:solidFill>
                          <a:latin typeface="Times New Roman"/>
                        </a:rPr>
                        <a:t>2024г (факт)</a:t>
                      </a:r>
                    </a:p>
                  </a:txBody>
                  <a:tcPr marL="7620" marR="7620" marT="7620" marB="0" anchor="ctr"/>
                </a:tc>
                <a:tc>
                  <a:txBody>
                    <a:bodyPr/>
                    <a:lstStyle/>
                    <a:p>
                      <a:pPr algn="ctr" fontAlgn="t"/>
                      <a:r>
                        <a:rPr lang="ru-RU" sz="1000" b="1" i="0" u="none" strike="noStrike" dirty="0">
                          <a:solidFill>
                            <a:srgbClr val="000000"/>
                          </a:solidFill>
                          <a:latin typeface="Times New Roman"/>
                        </a:rPr>
                        <a:t>2025г (оценка)</a:t>
                      </a:r>
                    </a:p>
                  </a:txBody>
                  <a:tcPr marL="7620" marR="7620" marT="7620" marB="0" anchor="ctr"/>
                </a:tc>
                <a:tc>
                  <a:txBody>
                    <a:bodyPr/>
                    <a:lstStyle/>
                    <a:p>
                      <a:pPr algn="ctr" fontAlgn="t"/>
                      <a:r>
                        <a:rPr lang="ru-RU" sz="1000" b="1" i="0" u="none" strike="noStrike" dirty="0">
                          <a:solidFill>
                            <a:srgbClr val="000000"/>
                          </a:solidFill>
                          <a:latin typeface="Times New Roman"/>
                        </a:rPr>
                        <a:t>2026г (прогноз)</a:t>
                      </a:r>
                    </a:p>
                  </a:txBody>
                  <a:tcPr marL="7620" marR="7620" marT="7620" marB="0" anchor="ctr"/>
                </a:tc>
                <a:tc>
                  <a:txBody>
                    <a:bodyPr/>
                    <a:lstStyle/>
                    <a:p>
                      <a:pPr algn="ctr" fontAlgn="t"/>
                      <a:r>
                        <a:rPr lang="ru-RU" sz="1000" b="1" i="0" u="none" strike="noStrike" dirty="0">
                          <a:solidFill>
                            <a:srgbClr val="000000"/>
                          </a:solidFill>
                          <a:latin typeface="Times New Roman"/>
                        </a:rPr>
                        <a:t>% 2026г к 2024г</a:t>
                      </a:r>
                    </a:p>
                  </a:txBody>
                  <a:tcPr marL="7620" marR="7620" marT="7620" marB="0" anchor="ctr"/>
                </a:tc>
                <a:tc>
                  <a:txBody>
                    <a:bodyPr/>
                    <a:lstStyle/>
                    <a:p>
                      <a:pPr algn="ctr" fontAlgn="t"/>
                      <a:r>
                        <a:rPr lang="ru-RU" sz="1000" b="1" i="0" u="none" strike="noStrike" dirty="0">
                          <a:solidFill>
                            <a:srgbClr val="000000"/>
                          </a:solidFill>
                          <a:latin typeface="Times New Roman"/>
                        </a:rPr>
                        <a:t>% 2026г к 2025г</a:t>
                      </a:r>
                    </a:p>
                  </a:txBody>
                  <a:tcPr marL="7620" marR="7620" marT="7620" marB="0" anchor="ctr"/>
                </a:tc>
                <a:tc>
                  <a:txBody>
                    <a:bodyPr/>
                    <a:lstStyle/>
                    <a:p>
                      <a:pPr algn="ctr" fontAlgn="t"/>
                      <a:r>
                        <a:rPr lang="ru-RU" sz="1000" b="1" i="0" u="none" strike="noStrike" dirty="0">
                          <a:solidFill>
                            <a:srgbClr val="000000"/>
                          </a:solidFill>
                          <a:latin typeface="Times New Roman"/>
                        </a:rPr>
                        <a:t>2027г (прогноз)</a:t>
                      </a:r>
                    </a:p>
                  </a:txBody>
                  <a:tcPr marL="7620" marR="7620" marT="7620" marB="0" anchor="ctr"/>
                </a:tc>
                <a:tc>
                  <a:txBody>
                    <a:bodyPr/>
                    <a:lstStyle/>
                    <a:p>
                      <a:pPr algn="ctr" fontAlgn="t"/>
                      <a:r>
                        <a:rPr lang="ru-RU" sz="1000" b="1" i="0" u="none" strike="noStrike" dirty="0">
                          <a:solidFill>
                            <a:srgbClr val="000000"/>
                          </a:solidFill>
                          <a:latin typeface="Times New Roman"/>
                        </a:rPr>
                        <a:t>2028г (прогноз)</a:t>
                      </a:r>
                    </a:p>
                  </a:txBody>
                  <a:tcPr marL="7620" marR="7620" marT="7620" marB="0" anchor="ctr"/>
                </a:tc>
                <a:extLst>
                  <a:ext uri="{0D108BD9-81ED-4DB2-BD59-A6C34878D82A}">
                    <a16:rowId xmlns:a16="http://schemas.microsoft.com/office/drawing/2014/main" val="10000"/>
                  </a:ext>
                </a:extLst>
              </a:tr>
              <a:tr h="370840">
                <a:tc>
                  <a:txBody>
                    <a:bodyPr/>
                    <a:lstStyle/>
                    <a:p>
                      <a:r>
                        <a:rPr lang="ru-RU" sz="1000" b="1" dirty="0">
                          <a:latin typeface="Times New Roman" pitchFamily="18" charset="0"/>
                          <a:cs typeface="Times New Roman" pitchFamily="18" charset="0"/>
                        </a:rPr>
                        <a:t>программные</a:t>
                      </a:r>
                    </a:p>
                  </a:txBody>
                  <a:tcPr/>
                </a:tc>
                <a:tc>
                  <a:txBody>
                    <a:bodyPr/>
                    <a:lstStyle/>
                    <a:p>
                      <a:pPr algn="ctr" fontAlgn="t"/>
                      <a:r>
                        <a:rPr lang="ru-RU" sz="1000" b="0" i="0" u="none" strike="noStrike" dirty="0">
                          <a:solidFill>
                            <a:srgbClr val="000000"/>
                          </a:solidFill>
                          <a:latin typeface="Times New Roman"/>
                        </a:rPr>
                        <a:t>939963205,70</a:t>
                      </a:r>
                    </a:p>
                  </a:txBody>
                  <a:tcPr marL="7620" marR="7620" marT="7620" marB="0"/>
                </a:tc>
                <a:tc>
                  <a:txBody>
                    <a:bodyPr/>
                    <a:lstStyle/>
                    <a:p>
                      <a:pPr algn="ctr" fontAlgn="t"/>
                      <a:r>
                        <a:rPr lang="ru-RU" sz="1000" b="0" i="0" u="none" strike="noStrike" dirty="0">
                          <a:solidFill>
                            <a:srgbClr val="000000"/>
                          </a:solidFill>
                          <a:latin typeface="Times New Roman"/>
                        </a:rPr>
                        <a:t>966245995,35</a:t>
                      </a:r>
                    </a:p>
                  </a:txBody>
                  <a:tcPr marL="7620" marR="7620" marT="7620" marB="0"/>
                </a:tc>
                <a:tc>
                  <a:txBody>
                    <a:bodyPr/>
                    <a:lstStyle/>
                    <a:p>
                      <a:pPr algn="ctr" fontAlgn="t"/>
                      <a:r>
                        <a:rPr lang="ru-RU" sz="1000" b="0" i="0" u="none" strike="noStrike" dirty="0">
                          <a:solidFill>
                            <a:srgbClr val="000000"/>
                          </a:solidFill>
                          <a:latin typeface="Times New Roman"/>
                        </a:rPr>
                        <a:t>1032586626,47</a:t>
                      </a:r>
                    </a:p>
                  </a:txBody>
                  <a:tcPr marL="7620" marR="7620" marT="7620" marB="0"/>
                </a:tc>
                <a:tc>
                  <a:txBody>
                    <a:bodyPr/>
                    <a:lstStyle/>
                    <a:p>
                      <a:pPr algn="ctr" fontAlgn="t"/>
                      <a:r>
                        <a:rPr lang="ru-RU" sz="1000" b="0" i="0" u="none" strike="noStrike" dirty="0">
                          <a:solidFill>
                            <a:srgbClr val="000000"/>
                          </a:solidFill>
                          <a:latin typeface="Times New Roman"/>
                        </a:rPr>
                        <a:t>109,85</a:t>
                      </a:r>
                    </a:p>
                  </a:txBody>
                  <a:tcPr marL="7620" marR="7620" marT="7620" marB="0"/>
                </a:tc>
                <a:tc>
                  <a:txBody>
                    <a:bodyPr/>
                    <a:lstStyle/>
                    <a:p>
                      <a:pPr algn="ctr" fontAlgn="t"/>
                      <a:r>
                        <a:rPr lang="ru-RU" sz="1000" b="0" i="0" u="none" strike="noStrike" dirty="0">
                          <a:solidFill>
                            <a:srgbClr val="000000"/>
                          </a:solidFill>
                          <a:latin typeface="Times New Roman"/>
                        </a:rPr>
                        <a:t>106,87</a:t>
                      </a:r>
                    </a:p>
                  </a:txBody>
                  <a:tcPr marL="7620" marR="7620" marT="7620" marB="0"/>
                </a:tc>
                <a:tc>
                  <a:txBody>
                    <a:bodyPr/>
                    <a:lstStyle/>
                    <a:p>
                      <a:pPr algn="ctr" fontAlgn="t"/>
                      <a:r>
                        <a:rPr lang="ru-RU" sz="1000" b="0" i="0" u="none" strike="noStrike" dirty="0">
                          <a:solidFill>
                            <a:srgbClr val="000000"/>
                          </a:solidFill>
                          <a:latin typeface="Times New Roman"/>
                        </a:rPr>
                        <a:t>967053301,06</a:t>
                      </a:r>
                    </a:p>
                  </a:txBody>
                  <a:tcPr marL="7620" marR="7620" marT="7620" marB="0"/>
                </a:tc>
                <a:tc>
                  <a:txBody>
                    <a:bodyPr/>
                    <a:lstStyle/>
                    <a:p>
                      <a:pPr algn="ctr" fontAlgn="t"/>
                      <a:r>
                        <a:rPr lang="ru-RU" sz="1000" b="0" i="0" u="none" strike="noStrike" dirty="0">
                          <a:solidFill>
                            <a:srgbClr val="000000"/>
                          </a:solidFill>
                          <a:latin typeface="Times New Roman"/>
                        </a:rPr>
                        <a:t>988737327,89</a:t>
                      </a:r>
                    </a:p>
                  </a:txBody>
                  <a:tcPr marL="7620" marR="7620" marT="7620" marB="0"/>
                </a:tc>
                <a:extLst>
                  <a:ext uri="{0D108BD9-81ED-4DB2-BD59-A6C34878D82A}">
                    <a16:rowId xmlns:a16="http://schemas.microsoft.com/office/drawing/2014/main" val="10001"/>
                  </a:ext>
                </a:extLst>
              </a:tr>
              <a:tr h="370840">
                <a:tc>
                  <a:txBody>
                    <a:bodyPr/>
                    <a:lstStyle/>
                    <a:p>
                      <a:r>
                        <a:rPr lang="ru-RU" sz="1000" b="1" dirty="0">
                          <a:latin typeface="Times New Roman" pitchFamily="18" charset="0"/>
                          <a:cs typeface="Times New Roman" pitchFamily="18" charset="0"/>
                        </a:rPr>
                        <a:t>непрограммные</a:t>
                      </a:r>
                    </a:p>
                  </a:txBody>
                  <a:tcPr/>
                </a:tc>
                <a:tc>
                  <a:txBody>
                    <a:bodyPr/>
                    <a:lstStyle/>
                    <a:p>
                      <a:pPr algn="ctr" fontAlgn="t"/>
                      <a:r>
                        <a:rPr lang="ru-RU" sz="1000" b="0" i="0" u="none" strike="noStrike" dirty="0">
                          <a:solidFill>
                            <a:srgbClr val="000000"/>
                          </a:solidFill>
                          <a:latin typeface="Times New Roman"/>
                        </a:rPr>
                        <a:t>41323786,77</a:t>
                      </a:r>
                    </a:p>
                  </a:txBody>
                  <a:tcPr marL="7620" marR="7620" marT="7620" marB="0"/>
                </a:tc>
                <a:tc>
                  <a:txBody>
                    <a:bodyPr/>
                    <a:lstStyle/>
                    <a:p>
                      <a:pPr algn="ctr" fontAlgn="t"/>
                      <a:r>
                        <a:rPr lang="ru-RU" sz="1000" b="0" i="0" u="none" strike="noStrike" dirty="0">
                          <a:solidFill>
                            <a:srgbClr val="000000"/>
                          </a:solidFill>
                          <a:latin typeface="Times New Roman"/>
                        </a:rPr>
                        <a:t>46775088,96</a:t>
                      </a:r>
                    </a:p>
                  </a:txBody>
                  <a:tcPr marL="7620" marR="7620" marT="7620" marB="0"/>
                </a:tc>
                <a:tc>
                  <a:txBody>
                    <a:bodyPr/>
                    <a:lstStyle/>
                    <a:p>
                      <a:pPr algn="ctr" fontAlgn="t"/>
                      <a:r>
                        <a:rPr lang="ru-RU" sz="1000" b="0" i="0" u="none" strike="noStrike" dirty="0">
                          <a:solidFill>
                            <a:srgbClr val="000000"/>
                          </a:solidFill>
                          <a:latin typeface="Times New Roman"/>
                        </a:rPr>
                        <a:t>46834379,35</a:t>
                      </a:r>
                    </a:p>
                  </a:txBody>
                  <a:tcPr marL="7620" marR="7620" marT="7620" marB="0"/>
                </a:tc>
                <a:tc>
                  <a:txBody>
                    <a:bodyPr/>
                    <a:lstStyle/>
                    <a:p>
                      <a:pPr algn="ctr" fontAlgn="t"/>
                      <a:r>
                        <a:rPr lang="ru-RU" sz="1000" b="0" i="0" u="none" strike="noStrike" dirty="0">
                          <a:solidFill>
                            <a:srgbClr val="000000"/>
                          </a:solidFill>
                          <a:latin typeface="Times New Roman"/>
                        </a:rPr>
                        <a:t>113,34</a:t>
                      </a:r>
                    </a:p>
                  </a:txBody>
                  <a:tcPr marL="7620" marR="7620" marT="7620" marB="0"/>
                </a:tc>
                <a:tc>
                  <a:txBody>
                    <a:bodyPr/>
                    <a:lstStyle/>
                    <a:p>
                      <a:pPr algn="ctr" fontAlgn="t"/>
                      <a:r>
                        <a:rPr lang="ru-RU" sz="1000" b="0" i="0" u="none" strike="noStrike" dirty="0">
                          <a:solidFill>
                            <a:srgbClr val="000000"/>
                          </a:solidFill>
                          <a:latin typeface="Times New Roman"/>
                        </a:rPr>
                        <a:t>100,13</a:t>
                      </a:r>
                    </a:p>
                  </a:txBody>
                  <a:tcPr marL="7620" marR="7620" marT="7620" marB="0"/>
                </a:tc>
                <a:tc>
                  <a:txBody>
                    <a:bodyPr/>
                    <a:lstStyle/>
                    <a:p>
                      <a:pPr algn="ctr" fontAlgn="t"/>
                      <a:r>
                        <a:rPr lang="ru-RU" sz="1000" b="0" i="0" u="none" strike="noStrike" dirty="0">
                          <a:solidFill>
                            <a:srgbClr val="000000"/>
                          </a:solidFill>
                          <a:latin typeface="Times New Roman"/>
                        </a:rPr>
                        <a:t>46584478,44</a:t>
                      </a:r>
                    </a:p>
                  </a:txBody>
                  <a:tcPr marL="7620" marR="7620" marT="7620" marB="0"/>
                </a:tc>
                <a:tc>
                  <a:txBody>
                    <a:bodyPr/>
                    <a:lstStyle/>
                    <a:p>
                      <a:pPr algn="ctr" fontAlgn="t"/>
                      <a:r>
                        <a:rPr lang="ru-RU" sz="1000" b="0" i="0" u="none" strike="noStrike" dirty="0">
                          <a:solidFill>
                            <a:srgbClr val="000000"/>
                          </a:solidFill>
                          <a:latin typeface="Times New Roman"/>
                        </a:rPr>
                        <a:t>31586517,93</a:t>
                      </a:r>
                    </a:p>
                  </a:txBody>
                  <a:tcPr marL="7620" marR="7620" marT="762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26757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70F392D-8DDB-4B13-3FBD-EB11EB1E8C58}"/>
              </a:ext>
            </a:extLst>
          </p:cNvPr>
          <p:cNvPicPr>
            <a:picLocks noChangeAspect="1"/>
          </p:cNvPicPr>
          <p:nvPr/>
        </p:nvPicPr>
        <p:blipFill>
          <a:blip r:embed="rId2"/>
          <a:stretch>
            <a:fillRect/>
          </a:stretch>
        </p:blipFill>
        <p:spPr>
          <a:xfrm>
            <a:off x="0" y="0"/>
            <a:ext cx="12192000" cy="6857999"/>
          </a:xfrm>
          <a:prstGeom prst="rect">
            <a:avLst/>
          </a:prstGeom>
        </p:spPr>
      </p:pic>
      <p:sp>
        <p:nvSpPr>
          <p:cNvPr id="3" name="Заголовок 1">
            <a:extLst>
              <a:ext uri="{FF2B5EF4-FFF2-40B4-BE49-F238E27FC236}">
                <a16:creationId xmlns:a16="http://schemas.microsoft.com/office/drawing/2014/main" id="{A2AFCB0D-90E1-CD63-635E-B24CA6D5623B}"/>
              </a:ext>
            </a:extLst>
          </p:cNvPr>
          <p:cNvSpPr txBox="1">
            <a:spLocks/>
          </p:cNvSpPr>
          <p:nvPr/>
        </p:nvSpPr>
        <p:spPr>
          <a:xfrm>
            <a:off x="1814205" y="103542"/>
            <a:ext cx="7975535" cy="240407"/>
          </a:xfrm>
          <a:prstGeom prst="rect">
            <a:avLst/>
          </a:prstGeom>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ru-RU" sz="12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Динамика расходов на 2025-2027годы (</a:t>
            </a:r>
            <a:r>
              <a:rPr kumimoji="0" lang="ru-RU" sz="1200" b="1" u="none" strike="noStrike" kern="1200" cap="none" spc="0" normalizeH="0" baseline="0" noProof="0" dirty="0" err="1">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тыс.руб</a:t>
            </a:r>
            <a:r>
              <a:rPr kumimoji="0" lang="ru-RU" sz="1200" b="1" u="none" strike="noStrike" kern="1200" cap="none" spc="0" normalizeH="0" baseline="0" noProof="0" dirty="0">
                <a:ln>
                  <a:noFill/>
                </a:ln>
                <a:solidFill>
                  <a:srgbClr val="7030A0"/>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kumimoji="0" lang="ru-RU" sz="1200" b="0" u="none" strike="noStrike" kern="1200" cap="none" spc="0" normalizeH="0" baseline="0" noProof="0" dirty="0">
              <a:ln>
                <a:noFill/>
              </a:ln>
              <a:solidFill>
                <a:srgbClr val="7030A0"/>
              </a:solidFill>
              <a:effectLst/>
              <a:uLnTx/>
              <a:uFillTx/>
              <a:ea typeface="+mj-ea"/>
              <a:cs typeface="+mj-cs"/>
            </a:endParaRPr>
          </a:p>
        </p:txBody>
      </p:sp>
      <p:graphicFrame>
        <p:nvGraphicFramePr>
          <p:cNvPr id="6" name="Диаграмма 5">
            <a:extLst>
              <a:ext uri="{FF2B5EF4-FFF2-40B4-BE49-F238E27FC236}">
                <a16:creationId xmlns:a16="http://schemas.microsoft.com/office/drawing/2014/main" id="{14A6E268-35AF-BFA2-7342-BD7C42A52825}"/>
              </a:ext>
            </a:extLst>
          </p:cNvPr>
          <p:cNvGraphicFramePr/>
          <p:nvPr>
            <p:extLst>
              <p:ext uri="{D42A27DB-BD31-4B8C-83A1-F6EECF244321}">
                <p14:modId xmlns:p14="http://schemas.microsoft.com/office/powerpoint/2010/main" val="1857964550"/>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2ABB5F7-981B-D5AF-C893-316890843D7F}"/>
              </a:ext>
            </a:extLst>
          </p:cNvPr>
          <p:cNvSpPr txBox="1"/>
          <p:nvPr/>
        </p:nvSpPr>
        <p:spPr>
          <a:xfrm>
            <a:off x="9560944" y="343949"/>
            <a:ext cx="2631056" cy="600164"/>
          </a:xfrm>
          <a:prstGeom prst="rect">
            <a:avLst/>
          </a:prstGeom>
          <a:noFill/>
        </p:spPr>
        <p:txBody>
          <a:bodyPr wrap="square" rtlCol="0">
            <a:spAutoFit/>
          </a:bodyPr>
          <a:lstStyle/>
          <a:p>
            <a:r>
              <a:rPr lang="ru-RU" sz="1100" dirty="0">
                <a:latin typeface="Times New Roman" pitchFamily="18" charset="0"/>
                <a:cs typeface="Times New Roman" pitchFamily="18" charset="0"/>
              </a:rPr>
              <a:t>Значительную долю в общем объеме расходов составляют расходы муниципальных программ более  95%.</a:t>
            </a:r>
          </a:p>
        </p:txBody>
      </p:sp>
    </p:spTree>
    <p:extLst>
      <p:ext uri="{BB962C8B-B14F-4D97-AF65-F5344CB8AC3E}">
        <p14:creationId xmlns:p14="http://schemas.microsoft.com/office/powerpoint/2010/main" val="36632274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2D3A74E-78E3-9990-12F3-C027B9B3CE99}"/>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D5589DA-CEF6-1EE6-20B3-DFFCC94EE9A6}"/>
              </a:ext>
            </a:extLst>
          </p:cNvPr>
          <p:cNvSpPr txBox="1"/>
          <p:nvPr/>
        </p:nvSpPr>
        <p:spPr>
          <a:xfrm>
            <a:off x="2575421" y="0"/>
            <a:ext cx="6606329"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7030A0"/>
                </a:solidFill>
                <a:latin typeface="Times New Roman" panose="02020603050405020304" pitchFamily="18" charset="0"/>
                <a:cs typeface="Times New Roman" panose="02020603050405020304" pitchFamily="18" charset="0"/>
              </a:rPr>
              <a:t>муниципальным программам</a:t>
            </a:r>
            <a:r>
              <a:rPr kumimoji="0" lang="ru-RU" sz="12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(руб.)</a:t>
            </a:r>
          </a:p>
        </p:txBody>
      </p:sp>
      <p:sp>
        <p:nvSpPr>
          <p:cNvPr id="4" name="Блок-схема: альтернативный процесс 3">
            <a:extLst>
              <a:ext uri="{FF2B5EF4-FFF2-40B4-BE49-F238E27FC236}">
                <a16:creationId xmlns:a16="http://schemas.microsoft.com/office/drawing/2014/main" id="{2F351E9A-A708-A890-1B1A-5BA92D046E02}"/>
              </a:ext>
            </a:extLst>
          </p:cNvPr>
          <p:cNvSpPr/>
          <p:nvPr/>
        </p:nvSpPr>
        <p:spPr>
          <a:xfrm>
            <a:off x="251670" y="324610"/>
            <a:ext cx="3640822" cy="343948"/>
          </a:xfrm>
          <a:prstGeom prst="flowChartAlternateProcess">
            <a:avLst/>
          </a:prstGeom>
          <a:solidFill>
            <a:srgbClr val="F8FAA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100" b="1" dirty="0">
                <a:solidFill>
                  <a:srgbClr val="6600FF"/>
                </a:solidFill>
                <a:latin typeface="Times New Roman" panose="02020603050405020304" pitchFamily="18" charset="0"/>
                <a:cs typeface="Times New Roman" panose="02020603050405020304" pitchFamily="18" charset="0"/>
              </a:rPr>
              <a:t>Социальной направленности – 8 программ</a:t>
            </a:r>
          </a:p>
        </p:txBody>
      </p:sp>
      <p:graphicFrame>
        <p:nvGraphicFramePr>
          <p:cNvPr id="5" name="Таблица 4">
            <a:extLst>
              <a:ext uri="{FF2B5EF4-FFF2-40B4-BE49-F238E27FC236}">
                <a16:creationId xmlns:a16="http://schemas.microsoft.com/office/drawing/2014/main" id="{BC9C07B5-8AD8-4704-8B15-D269C452E88A}"/>
              </a:ext>
            </a:extLst>
          </p:cNvPr>
          <p:cNvGraphicFramePr>
            <a:graphicFrameLocks noGrp="1"/>
          </p:cNvGraphicFramePr>
          <p:nvPr>
            <p:extLst>
              <p:ext uri="{D42A27DB-BD31-4B8C-83A1-F6EECF244321}">
                <p14:modId xmlns:p14="http://schemas.microsoft.com/office/powerpoint/2010/main" val="2384411117"/>
              </p:ext>
            </p:extLst>
          </p:nvPr>
        </p:nvGraphicFramePr>
        <p:xfrm>
          <a:off x="190635" y="757334"/>
          <a:ext cx="11810729" cy="2187006"/>
        </p:xfrm>
        <a:graphic>
          <a:graphicData uri="http://schemas.openxmlformats.org/drawingml/2006/table">
            <a:tbl>
              <a:tblPr firstRow="1" bandRow="1">
                <a:tableStyleId>{8A107856-5554-42FB-B03E-39F5DBC370BA}</a:tableStyleId>
              </a:tblPr>
              <a:tblGrid>
                <a:gridCol w="4579773">
                  <a:extLst>
                    <a:ext uri="{9D8B030D-6E8A-4147-A177-3AD203B41FA5}">
                      <a16:colId xmlns:a16="http://schemas.microsoft.com/office/drawing/2014/main" val="222308242"/>
                    </a:ext>
                  </a:extLst>
                </a:gridCol>
                <a:gridCol w="95696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2025г</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Развитие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482494974,24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527662273,85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639101212,17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132,46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121,12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610512416,64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634662772,65</a:t>
                      </a:r>
                    </a:p>
                  </a:txBody>
                  <a:tcPr marL="7620" marR="7620" marT="7620" marB="0"/>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Развитие молодежной политики и патриотического воспитания граждан</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578300,00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57,06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extLst>
                  <a:ext uri="{0D108BD9-81ED-4DB2-BD59-A6C34878D82A}">
                    <a16:rowId xmlns:a16="http://schemas.microsoft.com/office/drawing/2014/main" val="3251504740"/>
                  </a:ext>
                </a:extLst>
              </a:tr>
              <a:tr h="180774">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Обеспечение жильем молодых семей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8777160,00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5419260,000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4486861,01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51,12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82,79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2801248,56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2799452,86</a:t>
                      </a:r>
                    </a:p>
                  </a:txBody>
                  <a:tcPr marL="7620" marR="7620" marT="7620" marB="0"/>
                </a:tc>
                <a:extLst>
                  <a:ext uri="{0D108BD9-81ED-4DB2-BD59-A6C34878D82A}">
                    <a16:rowId xmlns:a16="http://schemas.microsoft.com/office/drawing/2014/main" val="408203128"/>
                  </a:ext>
                </a:extLst>
              </a:tr>
              <a:tr h="26362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Социальная поддержка инвалидов «Доступная среда»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67,48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83000,00</a:t>
                      </a:r>
                    </a:p>
                  </a:txBody>
                  <a:tcPr marL="7620" marR="7620" marT="7620" marB="0"/>
                </a:tc>
                <a:extLst>
                  <a:ext uri="{0D108BD9-81ED-4DB2-BD59-A6C34878D82A}">
                    <a16:rowId xmlns:a16="http://schemas.microsoft.com/office/drawing/2014/main" val="618865041"/>
                  </a:ext>
                </a:extLst>
              </a:tr>
              <a:tr h="23258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Развитие физической культуры, спорта и туризма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5651906,71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1530000,00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5782283,95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102,31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377,93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930666,59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930719,70</a:t>
                      </a:r>
                    </a:p>
                  </a:txBody>
                  <a:tcPr marL="7620" marR="7620" marT="7620" marB="0"/>
                </a:tc>
                <a:extLst>
                  <a:ext uri="{0D108BD9-81ED-4DB2-BD59-A6C34878D82A}">
                    <a16:rowId xmlns:a16="http://schemas.microsoft.com/office/drawing/2014/main" val="1644966778"/>
                  </a:ext>
                </a:extLst>
              </a:tr>
              <a:tr h="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Сохранение и развитие культуры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98617816,50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154713199,63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123214018,80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124,94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79,64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112449005,50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117284384,50</a:t>
                      </a:r>
                    </a:p>
                  </a:txBody>
                  <a:tcPr marL="7620" marR="7620" marT="7620" marB="0"/>
                </a:tc>
                <a:extLst>
                  <a:ext uri="{0D108BD9-81ED-4DB2-BD59-A6C34878D82A}">
                    <a16:rowId xmlns:a16="http://schemas.microsoft.com/office/drawing/2014/main" val="2399572916"/>
                  </a:ext>
                </a:extLst>
              </a:tr>
              <a:tr h="222632">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Укрепление общественного здоровья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153541,00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107,44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165000,00</a:t>
                      </a:r>
                    </a:p>
                  </a:txBody>
                  <a:tcPr marL="7620" marR="7620" marT="7620" marB="0"/>
                </a:tc>
                <a:extLst>
                  <a:ext uri="{0D108BD9-81ED-4DB2-BD59-A6C34878D82A}">
                    <a16:rowId xmlns:a16="http://schemas.microsoft.com/office/drawing/2014/main" val="2159441106"/>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5963396728,45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689902733,48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773162375,93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129,64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112,07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727271337,29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756255329,71</a:t>
                      </a:r>
                    </a:p>
                  </a:txBody>
                  <a:tcPr marL="7620" marR="7620" marT="7620" marB="0"/>
                </a:tc>
                <a:extLst>
                  <a:ext uri="{0D108BD9-81ED-4DB2-BD59-A6C34878D82A}">
                    <a16:rowId xmlns:a16="http://schemas.microsoft.com/office/drawing/2014/main" val="1357753566"/>
                  </a:ext>
                </a:extLst>
              </a:tr>
            </a:tbl>
          </a:graphicData>
        </a:graphic>
      </p:graphicFrame>
      <p:graphicFrame>
        <p:nvGraphicFramePr>
          <p:cNvPr id="6" name="Диаграмма 5">
            <a:extLst>
              <a:ext uri="{FF2B5EF4-FFF2-40B4-BE49-F238E27FC236}">
                <a16:creationId xmlns:a16="http://schemas.microsoft.com/office/drawing/2014/main" id="{FD3D4E88-5B83-2398-7350-5A0F757828DD}"/>
              </a:ext>
            </a:extLst>
          </p:cNvPr>
          <p:cNvGraphicFramePr/>
          <p:nvPr>
            <p:extLst>
              <p:ext uri="{D42A27DB-BD31-4B8C-83A1-F6EECF244321}">
                <p14:modId xmlns:p14="http://schemas.microsoft.com/office/powerpoint/2010/main" val="2211133472"/>
              </p:ext>
            </p:extLst>
          </p:nvPr>
        </p:nvGraphicFramePr>
        <p:xfrm>
          <a:off x="1814585" y="3327113"/>
          <a:ext cx="8128000" cy="31481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29069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52D4540-3D78-EAA3-DB87-4D15494FCAA6}"/>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8654B948-1416-5F8E-9E8E-C015B28C2905}"/>
              </a:ext>
            </a:extLst>
          </p:cNvPr>
          <p:cNvSpPr txBox="1"/>
          <p:nvPr/>
        </p:nvSpPr>
        <p:spPr>
          <a:xfrm>
            <a:off x="1134255" y="123415"/>
            <a:ext cx="966237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effectLst/>
                <a:latin typeface="Times New Roman" panose="02020603050405020304" pitchFamily="18" charset="0"/>
                <a:ea typeface="Calibri" panose="020F0502020204030204" pitchFamily="34" charset="0"/>
              </a:rPr>
              <a:t>Развитие образования в Анучинском муниципальном округе Приморского края на 2025-2029 годы</a:t>
            </a:r>
            <a:r>
              <a:rPr lang="ru-RU" sz="11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b="1" dirty="0">
              <a:solidFill>
                <a:srgbClr val="7030A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6079CEA-E085-F835-5B73-53486347C0FD}"/>
              </a:ext>
            </a:extLst>
          </p:cNvPr>
          <p:cNvSpPr txBox="1"/>
          <p:nvPr/>
        </p:nvSpPr>
        <p:spPr>
          <a:xfrm>
            <a:off x="4011314" y="332249"/>
            <a:ext cx="4761240"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11.09.2024г № 874-па </a:t>
            </a:r>
          </a:p>
        </p:txBody>
      </p:sp>
      <p:pic>
        <p:nvPicPr>
          <p:cNvPr id="5" name="Рисунок 4">
            <a:extLst>
              <a:ext uri="{FF2B5EF4-FFF2-40B4-BE49-F238E27FC236}">
                <a16:creationId xmlns:a16="http://schemas.microsoft.com/office/drawing/2014/main" id="{2EF20926-03F1-E22A-300C-5B0C8CEC3138}"/>
              </a:ext>
            </a:extLst>
          </p:cNvPr>
          <p:cNvPicPr>
            <a:picLocks noChangeAspect="1"/>
          </p:cNvPicPr>
          <p:nvPr/>
        </p:nvPicPr>
        <p:blipFill>
          <a:blip r:embed="rId3"/>
          <a:stretch>
            <a:fillRect/>
          </a:stretch>
        </p:blipFill>
        <p:spPr>
          <a:xfrm>
            <a:off x="289060" y="593860"/>
            <a:ext cx="952511" cy="958104"/>
          </a:xfrm>
          <a:prstGeom prst="rect">
            <a:avLst/>
          </a:prstGeom>
        </p:spPr>
      </p:pic>
      <p:pic>
        <p:nvPicPr>
          <p:cNvPr id="6" name="Рисунок 5">
            <a:extLst>
              <a:ext uri="{FF2B5EF4-FFF2-40B4-BE49-F238E27FC236}">
                <a16:creationId xmlns:a16="http://schemas.microsoft.com/office/drawing/2014/main" id="{758C56EC-9558-404A-057D-D3B0D646E9C9}"/>
              </a:ext>
            </a:extLst>
          </p:cNvPr>
          <p:cNvPicPr>
            <a:picLocks noChangeAspect="1"/>
          </p:cNvPicPr>
          <p:nvPr/>
        </p:nvPicPr>
        <p:blipFill>
          <a:blip r:embed="rId4"/>
          <a:stretch>
            <a:fillRect/>
          </a:stretch>
        </p:blipFill>
        <p:spPr>
          <a:xfrm>
            <a:off x="289059" y="1621492"/>
            <a:ext cx="952511" cy="1048663"/>
          </a:xfrm>
          <a:prstGeom prst="rect">
            <a:avLst/>
          </a:prstGeom>
        </p:spPr>
      </p:pic>
      <p:pic>
        <p:nvPicPr>
          <p:cNvPr id="8" name="Рисунок 7">
            <a:extLst>
              <a:ext uri="{FF2B5EF4-FFF2-40B4-BE49-F238E27FC236}">
                <a16:creationId xmlns:a16="http://schemas.microsoft.com/office/drawing/2014/main" id="{1D0F7110-DBDD-CE18-0D6C-61D9E760B7A3}"/>
              </a:ext>
            </a:extLst>
          </p:cNvPr>
          <p:cNvPicPr>
            <a:picLocks noChangeAspect="1"/>
          </p:cNvPicPr>
          <p:nvPr/>
        </p:nvPicPr>
        <p:blipFill>
          <a:blip r:embed="rId5"/>
          <a:stretch>
            <a:fillRect/>
          </a:stretch>
        </p:blipFill>
        <p:spPr>
          <a:xfrm>
            <a:off x="251101" y="2739684"/>
            <a:ext cx="990469" cy="825638"/>
          </a:xfrm>
          <a:prstGeom prst="rect">
            <a:avLst/>
          </a:prstGeom>
        </p:spPr>
      </p:pic>
      <p:pic>
        <p:nvPicPr>
          <p:cNvPr id="9" name="Рисунок 8">
            <a:extLst>
              <a:ext uri="{FF2B5EF4-FFF2-40B4-BE49-F238E27FC236}">
                <a16:creationId xmlns:a16="http://schemas.microsoft.com/office/drawing/2014/main" id="{BB24D75A-8E83-E79E-65C2-BFAAF64EB746}"/>
              </a:ext>
            </a:extLst>
          </p:cNvPr>
          <p:cNvPicPr>
            <a:picLocks noChangeAspect="1"/>
          </p:cNvPicPr>
          <p:nvPr/>
        </p:nvPicPr>
        <p:blipFill>
          <a:blip r:embed="rId6"/>
          <a:stretch>
            <a:fillRect/>
          </a:stretch>
        </p:blipFill>
        <p:spPr>
          <a:xfrm>
            <a:off x="251101" y="3653245"/>
            <a:ext cx="990469" cy="952311"/>
          </a:xfrm>
          <a:prstGeom prst="rect">
            <a:avLst/>
          </a:prstGeom>
        </p:spPr>
      </p:pic>
      <p:pic>
        <p:nvPicPr>
          <p:cNvPr id="10" name="Рисунок 9">
            <a:extLst>
              <a:ext uri="{FF2B5EF4-FFF2-40B4-BE49-F238E27FC236}">
                <a16:creationId xmlns:a16="http://schemas.microsoft.com/office/drawing/2014/main" id="{33234A39-D7D9-6A09-DE8B-A89E1042CB72}"/>
              </a:ext>
            </a:extLst>
          </p:cNvPr>
          <p:cNvPicPr>
            <a:picLocks noChangeAspect="1"/>
          </p:cNvPicPr>
          <p:nvPr/>
        </p:nvPicPr>
        <p:blipFill>
          <a:blip r:embed="rId7"/>
          <a:stretch>
            <a:fillRect/>
          </a:stretch>
        </p:blipFill>
        <p:spPr>
          <a:xfrm>
            <a:off x="251101" y="4753042"/>
            <a:ext cx="990469" cy="952311"/>
          </a:xfrm>
          <a:prstGeom prst="rect">
            <a:avLst/>
          </a:prstGeom>
        </p:spPr>
      </p:pic>
      <p:pic>
        <p:nvPicPr>
          <p:cNvPr id="11" name="Рисунок 10">
            <a:extLst>
              <a:ext uri="{FF2B5EF4-FFF2-40B4-BE49-F238E27FC236}">
                <a16:creationId xmlns:a16="http://schemas.microsoft.com/office/drawing/2014/main" id="{BFC71635-E3F6-9909-A9FB-203755EA6B0E}"/>
              </a:ext>
            </a:extLst>
          </p:cNvPr>
          <p:cNvPicPr>
            <a:picLocks noChangeAspect="1"/>
          </p:cNvPicPr>
          <p:nvPr/>
        </p:nvPicPr>
        <p:blipFill>
          <a:blip r:embed="rId8"/>
          <a:stretch>
            <a:fillRect/>
          </a:stretch>
        </p:blipFill>
        <p:spPr>
          <a:xfrm>
            <a:off x="176167" y="5852839"/>
            <a:ext cx="1065403" cy="703865"/>
          </a:xfrm>
          <a:prstGeom prst="rect">
            <a:avLst/>
          </a:prstGeom>
        </p:spPr>
      </p:pic>
      <p:sp>
        <p:nvSpPr>
          <p:cNvPr id="13" name="TextBox 12">
            <a:extLst>
              <a:ext uri="{FF2B5EF4-FFF2-40B4-BE49-F238E27FC236}">
                <a16:creationId xmlns:a16="http://schemas.microsoft.com/office/drawing/2014/main" id="{56B26906-29BE-8591-D427-1104BDD7A6F5}"/>
              </a:ext>
            </a:extLst>
          </p:cNvPr>
          <p:cNvSpPr txBox="1"/>
          <p:nvPr/>
        </p:nvSpPr>
        <p:spPr>
          <a:xfrm>
            <a:off x="1415642" y="598058"/>
            <a:ext cx="10487297" cy="2462213"/>
          </a:xfrm>
          <a:prstGeom prst="rect">
            <a:avLst/>
          </a:prstGeom>
          <a:noFill/>
        </p:spPr>
        <p:txBody>
          <a:bodyPr wrap="square">
            <a:spAutoFit/>
          </a:bodyPr>
          <a:lstStyle/>
          <a:p>
            <a:pPr algn="just"/>
            <a:r>
              <a:rPr lang="ru-RU" sz="1100" dirty="0">
                <a:effectLst/>
                <a:latin typeface="Times New Roman" panose="02020603050405020304" pitchFamily="18" charset="0"/>
                <a:ea typeface="Calibri" panose="020F0502020204030204" pitchFamily="34" charset="0"/>
              </a:rPr>
              <a:t>Цель муниципальной программы - обеспечение высокого качества и доступности обучения, воспитания гармонично развитой и социально ответственной личности на основе духовно-нравственных ценностей, исторических и национально-культурных традиций,  развитие личности в условиях безопасной, доступной образовательной среды, соответствующей требованиям инновационного развития экономики, современным потребностям граждан.</a:t>
            </a:r>
          </a:p>
          <a:p>
            <a:pPr algn="just"/>
            <a:r>
              <a:rPr lang="ru-RU" sz="1100" dirty="0">
                <a:latin typeface="Times New Roman" panose="02020603050405020304" pitchFamily="18" charset="0"/>
              </a:rPr>
              <a:t>Задачи программы:</a:t>
            </a:r>
          </a:p>
          <a:p>
            <a:pPr marL="171450" indent="-171450" algn="just">
              <a:buFontTx/>
              <a:buChar char="-"/>
            </a:pPr>
            <a:r>
              <a:rPr lang="ru-RU" sz="1100" dirty="0">
                <a:effectLst/>
                <a:latin typeface="Times New Roman" panose="02020603050405020304" pitchFamily="18" charset="0"/>
                <a:ea typeface="Calibri" panose="020F0502020204030204" pitchFamily="34" charset="0"/>
              </a:rPr>
              <a:t>обеспечение доступности и повышение уровня охвата детей в возрасте от 2 месяцев до 8 лет дошкольным образованием;</a:t>
            </a:r>
          </a:p>
          <a:p>
            <a:pPr algn="just"/>
            <a:r>
              <a:rPr lang="ru-RU" sz="1100" dirty="0">
                <a:effectLst/>
                <a:latin typeface="Times New Roman" panose="02020603050405020304" pitchFamily="18" charset="0"/>
                <a:ea typeface="Calibri" panose="020F0502020204030204" pitchFamily="34" charset="0"/>
              </a:rPr>
              <a:t>- внедрение на уровнях начального общего, основного общего и среднего общего образования новых методов обучения и воспитания, образовательных технологий, обеспечивающих освоение обучающимися базовых навыков и умений, повышение их мотивации к обучению и  вовлечённости в образовательный процесс, а также обновление содержания и совершенствование методов обучения предметной области «Труд (технология), «ОБЗР»;</a:t>
            </a:r>
          </a:p>
          <a:p>
            <a:pPr marL="171450" indent="-171450" algn="just">
              <a:buFontTx/>
              <a:buChar char="-"/>
            </a:pPr>
            <a:r>
              <a:rPr lang="ru-RU" sz="1100" dirty="0">
                <a:effectLst/>
                <a:latin typeface="Times New Roman" panose="02020603050405020304" pitchFamily="18" charset="0"/>
                <a:ea typeface="Calibri" panose="020F0502020204030204" pitchFamily="34" charset="0"/>
              </a:rPr>
              <a:t>обеспечение государственных гарантий доступности и равных возможностей в получении бесплатного начального, основного и среднего образования;</a:t>
            </a:r>
          </a:p>
          <a:p>
            <a:pPr algn="just"/>
            <a:r>
              <a:rPr lang="ru-RU" sz="1100" dirty="0">
                <a:effectLst/>
                <a:latin typeface="Times New Roman" panose="02020603050405020304" pitchFamily="18" charset="0"/>
                <a:ea typeface="Calibri" panose="020F0502020204030204" pitchFamily="34" charset="0"/>
              </a:rPr>
              <a:t>- формирование  эффективной  системы  выявления,   поддержки   и развития способностей и талантов у детей и молодежи, основанной  на принципах   справедливости,   всеобщности   и    направленной    на самоопределение и профессиональную ориентацию всех обучающихся;</a:t>
            </a:r>
          </a:p>
          <a:p>
            <a:pPr algn="just"/>
            <a:r>
              <a:rPr lang="ru-RU" sz="1100" dirty="0">
                <a:effectLst/>
                <a:latin typeface="Times New Roman" panose="02020603050405020304" pitchFamily="18" charset="0"/>
                <a:ea typeface="Calibri" panose="020F0502020204030204" pitchFamily="34" charset="0"/>
              </a:rPr>
              <a:t>- выстраивание разветвленной системы поиска и поддержки одаренных детей и их сопровождение в течение дошкольного и школьного периода;</a:t>
            </a:r>
          </a:p>
          <a:p>
            <a:pPr algn="just"/>
            <a:r>
              <a:rPr lang="ru-RU" sz="1100" dirty="0">
                <a:effectLst/>
                <a:latin typeface="Times New Roman" panose="02020603050405020304" pitchFamily="18" charset="0"/>
                <a:ea typeface="Calibri" panose="020F0502020204030204" pitchFamily="34" charset="0"/>
              </a:rPr>
              <a:t>- обеспечение доступности и повышение уровня охвата детей в возрасте от 5 до 18 лет дополнительным образованием;</a:t>
            </a:r>
          </a:p>
          <a:p>
            <a:pPr algn="just"/>
            <a:r>
              <a:rPr lang="ru-RU" sz="1100" dirty="0">
                <a:effectLst/>
                <a:latin typeface="Times New Roman" panose="02020603050405020304" pitchFamily="18" charset="0"/>
                <a:ea typeface="Calibri" panose="020F0502020204030204" pitchFamily="34" charset="0"/>
              </a:rPr>
              <a:t>- создание необходимых условий полноценного и безопасного отдыха и оздоровления детей, занятости несовершеннолетних;</a:t>
            </a:r>
            <a:endParaRPr lang="ru-RU" sz="1100" dirty="0"/>
          </a:p>
        </p:txBody>
      </p:sp>
      <p:sp>
        <p:nvSpPr>
          <p:cNvPr id="15" name="TextBox 14">
            <a:extLst>
              <a:ext uri="{FF2B5EF4-FFF2-40B4-BE49-F238E27FC236}">
                <a16:creationId xmlns:a16="http://schemas.microsoft.com/office/drawing/2014/main" id="{F5130D8E-0D71-1D6D-8DB1-6D5658D316AF}"/>
              </a:ext>
            </a:extLst>
          </p:cNvPr>
          <p:cNvSpPr txBox="1"/>
          <p:nvPr/>
        </p:nvSpPr>
        <p:spPr>
          <a:xfrm>
            <a:off x="1415641" y="2939719"/>
            <a:ext cx="10525258" cy="127727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совершенствование инфраструктуры, обеспечивающей безопасность образовательных учреждений и потребности системы образования;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обновление  инфраструктуры общего образования  путем проведения капитального ремонта, реконструкций зданий и спортивных площадок, обновления учебно-методических пособий,  соответствующих современным стандартам;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обеспечение деятельности казённого учреждения «Муниципальный орган управления образованием Анучинского муниципального округа Приморского края» и образовательных учреждений;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организация летнего отдыха, оздоровления и трудоустройства несовершеннолетних на базе общеобразовательных учреждений;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 организация горячего и безопасного питания в школьных столовых, как залог улучшения здоровья детей и подростков.</a:t>
            </a:r>
            <a:endParaRPr lang="ru-RU" dirty="0"/>
          </a:p>
        </p:txBody>
      </p:sp>
      <p:graphicFrame>
        <p:nvGraphicFramePr>
          <p:cNvPr id="16" name="Таблица 18">
            <a:extLst>
              <a:ext uri="{FF2B5EF4-FFF2-40B4-BE49-F238E27FC236}">
                <a16:creationId xmlns:a16="http://schemas.microsoft.com/office/drawing/2014/main" id="{6AB3FBE5-4739-50D0-FE48-35AC526CBF2D}"/>
              </a:ext>
            </a:extLst>
          </p:cNvPr>
          <p:cNvGraphicFramePr>
            <a:graphicFrameLocks noGrp="1"/>
          </p:cNvGraphicFramePr>
          <p:nvPr>
            <p:extLst>
              <p:ext uri="{D42A27DB-BD31-4B8C-83A1-F6EECF244321}">
                <p14:modId xmlns:p14="http://schemas.microsoft.com/office/powerpoint/2010/main" val="2280846364"/>
              </p:ext>
            </p:extLst>
          </p:nvPr>
        </p:nvGraphicFramePr>
        <p:xfrm>
          <a:off x="1492671" y="4313037"/>
          <a:ext cx="10525257" cy="2082215"/>
        </p:xfrm>
        <a:graphic>
          <a:graphicData uri="http://schemas.openxmlformats.org/drawingml/2006/table">
            <a:tbl>
              <a:tblPr firstRow="1" bandRow="1">
                <a:tableStyleId>{8A107856-5554-42FB-B03E-39F5DBC370BA}</a:tableStyleId>
              </a:tblPr>
              <a:tblGrid>
                <a:gridCol w="4101503">
                  <a:extLst>
                    <a:ext uri="{9D8B030D-6E8A-4147-A177-3AD203B41FA5}">
                      <a16:colId xmlns:a16="http://schemas.microsoft.com/office/drawing/2014/main" val="1756908769"/>
                    </a:ext>
                  </a:extLst>
                </a:gridCol>
                <a:gridCol w="1230738">
                  <a:extLst>
                    <a:ext uri="{9D8B030D-6E8A-4147-A177-3AD203B41FA5}">
                      <a16:colId xmlns:a16="http://schemas.microsoft.com/office/drawing/2014/main" val="2972828671"/>
                    </a:ext>
                  </a:extLst>
                </a:gridCol>
                <a:gridCol w="1275168">
                  <a:extLst>
                    <a:ext uri="{9D8B030D-6E8A-4147-A177-3AD203B41FA5}">
                      <a16:colId xmlns:a16="http://schemas.microsoft.com/office/drawing/2014/main" val="1140601564"/>
                    </a:ext>
                  </a:extLst>
                </a:gridCol>
                <a:gridCol w="1282019">
                  <a:extLst>
                    <a:ext uri="{9D8B030D-6E8A-4147-A177-3AD203B41FA5}">
                      <a16:colId xmlns:a16="http://schemas.microsoft.com/office/drawing/2014/main" val="3858202059"/>
                    </a:ext>
                  </a:extLst>
                </a:gridCol>
                <a:gridCol w="1292275">
                  <a:extLst>
                    <a:ext uri="{9D8B030D-6E8A-4147-A177-3AD203B41FA5}">
                      <a16:colId xmlns:a16="http://schemas.microsoft.com/office/drawing/2014/main" val="3329245531"/>
                    </a:ext>
                  </a:extLst>
                </a:gridCol>
                <a:gridCol w="1343554">
                  <a:extLst>
                    <a:ext uri="{9D8B030D-6E8A-4147-A177-3AD203B41FA5}">
                      <a16:colId xmlns:a16="http://schemas.microsoft.com/office/drawing/2014/main" val="1340474206"/>
                    </a:ext>
                  </a:extLst>
                </a:gridCol>
              </a:tblGrid>
              <a:tr h="256478">
                <a:tc>
                  <a:txBody>
                    <a:bodyPr/>
                    <a:lstStyle/>
                    <a:p>
                      <a:r>
                        <a:rPr lang="ru-RU" sz="1000" dirty="0">
                          <a:latin typeface="Times New Roman" pitchFamily="18" charset="0"/>
                          <a:cs typeface="Times New Roman" pitchFamily="18" charset="0"/>
                        </a:rPr>
                        <a:t>Подпрограммы</a:t>
                      </a:r>
                    </a:p>
                  </a:txBody>
                  <a:tcPr/>
                </a:tc>
                <a:tc>
                  <a:txBody>
                    <a:bodyPr/>
                    <a:lstStyle/>
                    <a:p>
                      <a:pPr algn="ctr"/>
                      <a:r>
                        <a:rPr lang="ru-RU" sz="1000" dirty="0">
                          <a:latin typeface="Times New Roman" pitchFamily="18" charset="0"/>
                          <a:cs typeface="Times New Roman" pitchFamily="18" charset="0"/>
                        </a:rPr>
                        <a:t>2024г(факт)</a:t>
                      </a:r>
                    </a:p>
                  </a:txBody>
                  <a:tcPr/>
                </a:tc>
                <a:tc>
                  <a:txBody>
                    <a:bodyPr/>
                    <a:lstStyle/>
                    <a:p>
                      <a:pPr algn="ctr"/>
                      <a:r>
                        <a:rPr lang="ru-RU" sz="1000" dirty="0">
                          <a:latin typeface="Times New Roman" pitchFamily="18" charset="0"/>
                          <a:cs typeface="Times New Roman" pitchFamily="18" charset="0"/>
                        </a:rPr>
                        <a:t>2025г(оценка)</a:t>
                      </a:r>
                    </a:p>
                  </a:txBody>
                  <a:tcPr/>
                </a:tc>
                <a:tc>
                  <a:txBody>
                    <a:bodyPr/>
                    <a:lstStyle/>
                    <a:p>
                      <a:pPr algn="ctr"/>
                      <a:r>
                        <a:rPr lang="ru-RU" sz="1000" dirty="0">
                          <a:latin typeface="Times New Roman" pitchFamily="18" charset="0"/>
                          <a:cs typeface="Times New Roman" pitchFamily="18" charset="0"/>
                        </a:rPr>
                        <a:t>2026г(прогноз)</a:t>
                      </a:r>
                    </a:p>
                  </a:txBody>
                  <a:tcPr/>
                </a:tc>
                <a:tc>
                  <a:txBody>
                    <a:bodyPr/>
                    <a:lstStyle/>
                    <a:p>
                      <a:pPr algn="ctr"/>
                      <a:r>
                        <a:rPr lang="ru-RU" sz="1000" dirty="0">
                          <a:latin typeface="Times New Roman" pitchFamily="18" charset="0"/>
                          <a:cs typeface="Times New Roman" pitchFamily="18" charset="0"/>
                        </a:rPr>
                        <a:t>2027(прогноз)</a:t>
                      </a:r>
                    </a:p>
                  </a:txBody>
                  <a:tcPr/>
                </a:tc>
                <a:tc>
                  <a:txBody>
                    <a:bodyPr/>
                    <a:lstStyle/>
                    <a:p>
                      <a:pPr algn="ctr"/>
                      <a:r>
                        <a:rPr lang="ru-RU" sz="1000" dirty="0">
                          <a:latin typeface="Times New Roman" pitchFamily="18" charset="0"/>
                          <a:cs typeface="Times New Roman" pitchFamily="18" charset="0"/>
                        </a:rPr>
                        <a:t>2028г(прогноз)</a:t>
                      </a:r>
                    </a:p>
                  </a:txBody>
                  <a:tcPr/>
                </a:tc>
                <a:extLst>
                  <a:ext uri="{0D108BD9-81ED-4DB2-BD59-A6C34878D82A}">
                    <a16:rowId xmlns:a16="http://schemas.microsoft.com/office/drawing/2014/main" val="335547516"/>
                  </a:ext>
                </a:extLst>
              </a:tr>
              <a:tr h="243921">
                <a:tc>
                  <a:txBody>
                    <a:bodyPr/>
                    <a:lstStyle/>
                    <a:p>
                      <a:r>
                        <a:rPr lang="ru-RU" sz="1000" dirty="0">
                          <a:latin typeface="Times New Roman" pitchFamily="18" charset="0"/>
                          <a:cs typeface="Times New Roman" pitchFamily="18" charset="0"/>
                        </a:rPr>
                        <a:t>Развитие дошкольного образования</a:t>
                      </a:r>
                    </a:p>
                  </a:txBody>
                  <a:tcPr/>
                </a:tc>
                <a:tc>
                  <a:txBody>
                    <a:bodyPr/>
                    <a:lstStyle/>
                    <a:p>
                      <a:pPr algn="ctr" fontAlgn="t"/>
                      <a:r>
                        <a:rPr lang="ru-RU" sz="1000" b="0" i="0" u="none" strike="noStrike" dirty="0">
                          <a:solidFill>
                            <a:srgbClr val="000000"/>
                          </a:solidFill>
                          <a:latin typeface="Times New Roman"/>
                        </a:rPr>
                        <a:t>103803940,05</a:t>
                      </a:r>
                    </a:p>
                  </a:txBody>
                  <a:tcPr marL="7620" marR="7620" marT="7620" marB="0"/>
                </a:tc>
                <a:tc>
                  <a:txBody>
                    <a:bodyPr/>
                    <a:lstStyle/>
                    <a:p>
                      <a:pPr algn="ctr" fontAlgn="t"/>
                      <a:r>
                        <a:rPr lang="ru-RU" sz="1000" b="0" i="0" u="none" strike="noStrike" dirty="0">
                          <a:solidFill>
                            <a:srgbClr val="000000"/>
                          </a:solidFill>
                          <a:latin typeface="Times New Roman"/>
                        </a:rPr>
                        <a:t>116487036,00</a:t>
                      </a:r>
                    </a:p>
                  </a:txBody>
                  <a:tcPr marL="7620" marR="7620" marT="7620" marB="0"/>
                </a:tc>
                <a:tc>
                  <a:txBody>
                    <a:bodyPr/>
                    <a:lstStyle/>
                    <a:p>
                      <a:pPr algn="ctr" fontAlgn="t"/>
                      <a:r>
                        <a:rPr lang="ru-RU" sz="1000" b="0" i="0" u="none" strike="noStrike" dirty="0">
                          <a:solidFill>
                            <a:srgbClr val="000000"/>
                          </a:solidFill>
                          <a:latin typeface="Times New Roman"/>
                        </a:rPr>
                        <a:t>150463871,00</a:t>
                      </a:r>
                    </a:p>
                  </a:txBody>
                  <a:tcPr marL="7620" marR="7620" marT="7620" marB="0"/>
                </a:tc>
                <a:tc>
                  <a:txBody>
                    <a:bodyPr/>
                    <a:lstStyle/>
                    <a:p>
                      <a:pPr algn="ctr" fontAlgn="t"/>
                      <a:r>
                        <a:rPr lang="ru-RU" sz="1000" b="0" i="0" u="none" strike="noStrike" dirty="0">
                          <a:solidFill>
                            <a:srgbClr val="000000"/>
                          </a:solidFill>
                          <a:latin typeface="Times New Roman"/>
                        </a:rPr>
                        <a:t>153589707,00</a:t>
                      </a:r>
                    </a:p>
                  </a:txBody>
                  <a:tcPr marL="7620" marR="7620" marT="7620" marB="0"/>
                </a:tc>
                <a:tc>
                  <a:txBody>
                    <a:bodyPr/>
                    <a:lstStyle/>
                    <a:p>
                      <a:pPr algn="ctr" fontAlgn="t"/>
                      <a:r>
                        <a:rPr lang="ru-RU" sz="1000" b="0" i="0" u="none" strike="noStrike" dirty="0">
                          <a:solidFill>
                            <a:srgbClr val="000000"/>
                          </a:solidFill>
                          <a:latin typeface="Times New Roman"/>
                        </a:rPr>
                        <a:t>159031510,00</a:t>
                      </a:r>
                    </a:p>
                  </a:txBody>
                  <a:tcPr marL="7620" marR="7620" marT="7620" marB="0"/>
                </a:tc>
                <a:extLst>
                  <a:ext uri="{0D108BD9-81ED-4DB2-BD59-A6C34878D82A}">
                    <a16:rowId xmlns:a16="http://schemas.microsoft.com/office/drawing/2014/main" val="3313264423"/>
                  </a:ext>
                </a:extLst>
              </a:tr>
              <a:tr h="308169">
                <a:tc>
                  <a:txBody>
                    <a:bodyPr/>
                    <a:lstStyle/>
                    <a:p>
                      <a:r>
                        <a:rPr lang="ru-RU" sz="1000" dirty="0">
                          <a:latin typeface="Times New Roman" pitchFamily="18" charset="0"/>
                          <a:cs typeface="Times New Roman" pitchFamily="18" charset="0"/>
                        </a:rPr>
                        <a:t>Развитие общего образования</a:t>
                      </a:r>
                    </a:p>
                  </a:txBody>
                  <a:tcPr/>
                </a:tc>
                <a:tc>
                  <a:txBody>
                    <a:bodyPr/>
                    <a:lstStyle/>
                    <a:p>
                      <a:pPr algn="ctr" fontAlgn="t"/>
                      <a:r>
                        <a:rPr lang="ru-RU" sz="1000" b="0" i="0" u="none" strike="noStrike" dirty="0">
                          <a:solidFill>
                            <a:srgbClr val="000000"/>
                          </a:solidFill>
                          <a:latin typeface="Times New Roman"/>
                        </a:rPr>
                        <a:t>304760560,21</a:t>
                      </a:r>
                    </a:p>
                  </a:txBody>
                  <a:tcPr marL="7620" marR="7620" marT="7620" marB="0"/>
                </a:tc>
                <a:tc>
                  <a:txBody>
                    <a:bodyPr/>
                    <a:lstStyle/>
                    <a:p>
                      <a:pPr algn="ctr" fontAlgn="t"/>
                      <a:r>
                        <a:rPr lang="ru-RU" sz="1000" b="0" i="0" u="none" strike="noStrike" dirty="0">
                          <a:solidFill>
                            <a:srgbClr val="000000"/>
                          </a:solidFill>
                          <a:latin typeface="Times New Roman"/>
                        </a:rPr>
                        <a:t>335298616,75</a:t>
                      </a:r>
                    </a:p>
                  </a:txBody>
                  <a:tcPr marL="7620" marR="7620" marT="7620" marB="0"/>
                </a:tc>
                <a:tc>
                  <a:txBody>
                    <a:bodyPr/>
                    <a:lstStyle/>
                    <a:p>
                      <a:pPr algn="ctr" fontAlgn="t"/>
                      <a:r>
                        <a:rPr lang="ru-RU" sz="1000" b="0" i="0" u="none" strike="noStrike" dirty="0">
                          <a:solidFill>
                            <a:srgbClr val="000000"/>
                          </a:solidFill>
                          <a:latin typeface="Times New Roman"/>
                        </a:rPr>
                        <a:t>407706311,00</a:t>
                      </a:r>
                    </a:p>
                  </a:txBody>
                  <a:tcPr marL="7620" marR="7620" marT="7620" marB="0"/>
                </a:tc>
                <a:tc>
                  <a:txBody>
                    <a:bodyPr/>
                    <a:lstStyle/>
                    <a:p>
                      <a:pPr algn="ctr" fontAlgn="t"/>
                      <a:r>
                        <a:rPr lang="ru-RU" sz="1000" b="0" i="0" u="none" strike="noStrike" dirty="0">
                          <a:solidFill>
                            <a:srgbClr val="000000"/>
                          </a:solidFill>
                          <a:latin typeface="Times New Roman"/>
                        </a:rPr>
                        <a:t>380519565,53</a:t>
                      </a:r>
                    </a:p>
                  </a:txBody>
                  <a:tcPr marL="7620" marR="7620" marT="7620" marB="0"/>
                </a:tc>
                <a:tc>
                  <a:txBody>
                    <a:bodyPr/>
                    <a:lstStyle/>
                    <a:p>
                      <a:pPr algn="ctr" fontAlgn="t"/>
                      <a:r>
                        <a:rPr lang="ru-RU" sz="1000" b="0" i="0" u="none" strike="noStrike" dirty="0">
                          <a:solidFill>
                            <a:srgbClr val="000000"/>
                          </a:solidFill>
                          <a:latin typeface="Times New Roman"/>
                        </a:rPr>
                        <a:t>397300218,04</a:t>
                      </a:r>
                    </a:p>
                  </a:txBody>
                  <a:tcPr marL="7620" marR="7620" marT="7620" marB="0"/>
                </a:tc>
                <a:extLst>
                  <a:ext uri="{0D108BD9-81ED-4DB2-BD59-A6C34878D82A}">
                    <a16:rowId xmlns:a16="http://schemas.microsoft.com/office/drawing/2014/main" val="3649035074"/>
                  </a:ext>
                </a:extLst>
              </a:tr>
              <a:tr h="285226">
                <a:tc>
                  <a:txBody>
                    <a:bodyPr/>
                    <a:lstStyle/>
                    <a:p>
                      <a:r>
                        <a:rPr lang="ru-RU" sz="1000" dirty="0">
                          <a:latin typeface="Times New Roman" pitchFamily="18" charset="0"/>
                          <a:cs typeface="Times New Roman" pitchFamily="18" charset="0"/>
                        </a:rPr>
                        <a:t>Дополнительное образование и воспитание детей</a:t>
                      </a:r>
                    </a:p>
                  </a:txBody>
                  <a:tcPr/>
                </a:tc>
                <a:tc>
                  <a:txBody>
                    <a:bodyPr/>
                    <a:lstStyle/>
                    <a:p>
                      <a:pPr algn="ctr" fontAlgn="t"/>
                      <a:r>
                        <a:rPr lang="ru-RU" sz="1000" b="0" i="0" u="none" strike="noStrike" dirty="0">
                          <a:solidFill>
                            <a:srgbClr val="000000"/>
                          </a:solidFill>
                          <a:latin typeface="Times New Roman"/>
                        </a:rPr>
                        <a:t>23552609,01</a:t>
                      </a:r>
                    </a:p>
                  </a:txBody>
                  <a:tcPr marL="7620" marR="7620" marT="7620" marB="0"/>
                </a:tc>
                <a:tc>
                  <a:txBody>
                    <a:bodyPr/>
                    <a:lstStyle/>
                    <a:p>
                      <a:pPr algn="ctr" fontAlgn="t"/>
                      <a:r>
                        <a:rPr lang="ru-RU" sz="1000" b="0" i="0" u="none" strike="noStrike" dirty="0">
                          <a:solidFill>
                            <a:srgbClr val="000000"/>
                          </a:solidFill>
                          <a:latin typeface="Times New Roman"/>
                        </a:rPr>
                        <a:t>15235912,00</a:t>
                      </a:r>
                    </a:p>
                  </a:txBody>
                  <a:tcPr marL="7620" marR="7620" marT="7620" marB="0"/>
                </a:tc>
                <a:tc>
                  <a:txBody>
                    <a:bodyPr/>
                    <a:lstStyle/>
                    <a:p>
                      <a:pPr algn="ctr" fontAlgn="t"/>
                      <a:r>
                        <a:rPr lang="ru-RU" sz="1000" b="0" i="0" u="none" strike="noStrike" dirty="0">
                          <a:solidFill>
                            <a:srgbClr val="000000"/>
                          </a:solidFill>
                          <a:latin typeface="Times New Roman"/>
                        </a:rPr>
                        <a:t>20478350,31</a:t>
                      </a:r>
                    </a:p>
                  </a:txBody>
                  <a:tcPr marL="7620" marR="7620" marT="7620" marB="0"/>
                </a:tc>
                <a:tc>
                  <a:txBody>
                    <a:bodyPr/>
                    <a:lstStyle/>
                    <a:p>
                      <a:pPr algn="ctr" fontAlgn="t"/>
                      <a:r>
                        <a:rPr lang="ru-RU" sz="1000" b="0" i="0" u="none" strike="noStrike" dirty="0">
                          <a:solidFill>
                            <a:srgbClr val="000000"/>
                          </a:solidFill>
                          <a:latin typeface="Times New Roman"/>
                        </a:rPr>
                        <a:t>18400000,00</a:t>
                      </a:r>
                    </a:p>
                  </a:txBody>
                  <a:tcPr marL="7620" marR="7620" marT="7620" marB="0"/>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19660000,00</a:t>
                      </a:r>
                    </a:p>
                  </a:txBody>
                  <a:tcPr marL="7620" marR="7620" marT="7620" marB="0"/>
                </a:tc>
                <a:extLst>
                  <a:ext uri="{0D108BD9-81ED-4DB2-BD59-A6C34878D82A}">
                    <a16:rowId xmlns:a16="http://schemas.microsoft.com/office/drawing/2014/main" val="4033352256"/>
                  </a:ext>
                </a:extLst>
              </a:tr>
              <a:tr h="251029">
                <a:tc>
                  <a:txBody>
                    <a:bodyPr/>
                    <a:lstStyle/>
                    <a:p>
                      <a:r>
                        <a:rPr lang="ru-RU" sz="1000" dirty="0">
                          <a:latin typeface="Times New Roman" pitchFamily="18" charset="0"/>
                          <a:cs typeface="Times New Roman" pitchFamily="18" charset="0"/>
                        </a:rPr>
                        <a:t>Организация отдыха, оздоровления и занятости детей и молодежи</a:t>
                      </a:r>
                    </a:p>
                  </a:txBody>
                  <a:tcPr/>
                </a:tc>
                <a:tc>
                  <a:txBody>
                    <a:bodyPr/>
                    <a:lstStyle/>
                    <a:p>
                      <a:pPr algn="ctr" fontAlgn="t"/>
                      <a:r>
                        <a:rPr lang="ru-RU" sz="1000" b="0" i="0" u="none" strike="noStrike" dirty="0">
                          <a:solidFill>
                            <a:srgbClr val="000000"/>
                          </a:solidFill>
                          <a:latin typeface="Times New Roman"/>
                        </a:rPr>
                        <a:t>2969499,74</a:t>
                      </a:r>
                    </a:p>
                  </a:txBody>
                  <a:tcPr marL="7620" marR="7620" marT="7620" marB="0"/>
                </a:tc>
                <a:tc>
                  <a:txBody>
                    <a:bodyPr/>
                    <a:lstStyle/>
                    <a:p>
                      <a:pPr algn="ctr" fontAlgn="t"/>
                      <a:r>
                        <a:rPr lang="ru-RU" sz="1000" b="0" i="0" u="none" strike="noStrike" dirty="0">
                          <a:solidFill>
                            <a:srgbClr val="000000"/>
                          </a:solidFill>
                          <a:latin typeface="Times New Roman"/>
                        </a:rPr>
                        <a:t>4480861,10</a:t>
                      </a:r>
                    </a:p>
                  </a:txBody>
                  <a:tcPr marL="7620" marR="7620" marT="7620" marB="0"/>
                </a:tc>
                <a:tc>
                  <a:txBody>
                    <a:bodyPr/>
                    <a:lstStyle/>
                    <a:p>
                      <a:pPr algn="ctr" fontAlgn="t"/>
                      <a:r>
                        <a:rPr lang="ru-RU" sz="1000" b="0" i="0" u="none" strike="noStrike" dirty="0">
                          <a:solidFill>
                            <a:srgbClr val="000000"/>
                          </a:solidFill>
                          <a:latin typeface="Times New Roman"/>
                        </a:rPr>
                        <a:t>5962717,86</a:t>
                      </a:r>
                    </a:p>
                  </a:txBody>
                  <a:tcPr marL="7620" marR="7620" marT="7620" marB="0"/>
                </a:tc>
                <a:tc>
                  <a:txBody>
                    <a:bodyPr/>
                    <a:lstStyle/>
                    <a:p>
                      <a:pPr algn="ctr" fontAlgn="t"/>
                      <a:r>
                        <a:rPr lang="ru-RU" sz="1000" b="0" i="0" u="none" strike="noStrike" dirty="0">
                          <a:solidFill>
                            <a:srgbClr val="000000"/>
                          </a:solidFill>
                          <a:latin typeface="Times New Roman"/>
                        </a:rPr>
                        <a:t>4953279,89</a:t>
                      </a:r>
                    </a:p>
                  </a:txBody>
                  <a:tcPr marL="7620" marR="7620" marT="7620" marB="0"/>
                </a:tc>
                <a:tc>
                  <a:txBody>
                    <a:bodyPr/>
                    <a:lstStyle/>
                    <a:p>
                      <a:pPr algn="ctr" fontAlgn="t"/>
                      <a:r>
                        <a:rPr lang="ru-RU" sz="1000" b="0" i="0" u="none" strike="noStrike" dirty="0">
                          <a:solidFill>
                            <a:srgbClr val="000000"/>
                          </a:solidFill>
                          <a:latin typeface="Times New Roman"/>
                        </a:rPr>
                        <a:t>5151465,61</a:t>
                      </a:r>
                    </a:p>
                  </a:txBody>
                  <a:tcPr marL="7620" marR="7620" marT="7620" marB="0"/>
                </a:tc>
                <a:extLst>
                  <a:ext uri="{0D108BD9-81ED-4DB2-BD59-A6C34878D82A}">
                    <a16:rowId xmlns:a16="http://schemas.microsoft.com/office/drawing/2014/main" val="2077671714"/>
                  </a:ext>
                </a:extLst>
              </a:tr>
              <a:tr h="249712">
                <a:tc>
                  <a:txBody>
                    <a:bodyPr/>
                    <a:lstStyle/>
                    <a:p>
                      <a:r>
                        <a:rPr lang="ru-RU" sz="1000" dirty="0">
                          <a:latin typeface="Times New Roman" pitchFamily="18" charset="0"/>
                          <a:cs typeface="Times New Roman" pitchFamily="18" charset="0"/>
                        </a:rPr>
                        <a:t>Руководство и управление в сфере образования</a:t>
                      </a:r>
                    </a:p>
                  </a:txBody>
                  <a:tcPr/>
                </a:tc>
                <a:tc>
                  <a:txBody>
                    <a:bodyPr/>
                    <a:lstStyle/>
                    <a:p>
                      <a:pPr algn="ctr" fontAlgn="t"/>
                      <a:r>
                        <a:rPr lang="ru-RU" sz="1000" b="0" i="0" u="none" strike="noStrike" dirty="0">
                          <a:solidFill>
                            <a:srgbClr val="000000"/>
                          </a:solidFill>
                          <a:latin typeface="Times New Roman"/>
                        </a:rPr>
                        <a:t>28518901,51</a:t>
                      </a:r>
                    </a:p>
                  </a:txBody>
                  <a:tcPr marL="7620" marR="7620" marT="7620" marB="0"/>
                </a:tc>
                <a:tc>
                  <a:txBody>
                    <a:bodyPr/>
                    <a:lstStyle/>
                    <a:p>
                      <a:pPr algn="ctr" fontAlgn="t"/>
                      <a:r>
                        <a:rPr lang="ru-RU" sz="1000" b="0" i="0" u="none" strike="noStrike" dirty="0">
                          <a:solidFill>
                            <a:srgbClr val="000000"/>
                          </a:solidFill>
                          <a:latin typeface="Times New Roman"/>
                        </a:rPr>
                        <a:t>33488356,00</a:t>
                      </a:r>
                    </a:p>
                  </a:txBody>
                  <a:tcPr marL="7620" marR="7620" marT="7620" marB="0"/>
                </a:tc>
                <a:tc>
                  <a:txBody>
                    <a:bodyPr/>
                    <a:lstStyle/>
                    <a:p>
                      <a:pPr algn="ctr" fontAlgn="t"/>
                      <a:r>
                        <a:rPr lang="ru-RU" sz="1000" b="0" i="0" u="none" strike="noStrike" dirty="0">
                          <a:solidFill>
                            <a:srgbClr val="000000"/>
                          </a:solidFill>
                          <a:latin typeface="Times New Roman"/>
                        </a:rPr>
                        <a:t>30506852,00</a:t>
                      </a:r>
                    </a:p>
                  </a:txBody>
                  <a:tcPr marL="7620" marR="7620" marT="7620" marB="0"/>
                </a:tc>
                <a:tc>
                  <a:txBody>
                    <a:bodyPr/>
                    <a:lstStyle/>
                    <a:p>
                      <a:pPr algn="ctr" fontAlgn="t"/>
                      <a:r>
                        <a:rPr lang="ru-RU" sz="1000" b="0" i="0" u="none" strike="noStrike" dirty="0">
                          <a:solidFill>
                            <a:srgbClr val="000000"/>
                          </a:solidFill>
                          <a:latin typeface="Times New Roman"/>
                        </a:rPr>
                        <a:t>29626726,00</a:t>
                      </a:r>
                    </a:p>
                  </a:txBody>
                  <a:tcPr marL="7620" marR="7620" marT="7620" marB="0"/>
                </a:tc>
                <a:tc>
                  <a:txBody>
                    <a:bodyPr/>
                    <a:lstStyle/>
                    <a:p>
                      <a:pPr algn="ctr" fontAlgn="t"/>
                      <a:r>
                        <a:rPr lang="ru-RU" sz="1000" b="0" i="0" u="none" strike="noStrike" dirty="0">
                          <a:solidFill>
                            <a:srgbClr val="000000"/>
                          </a:solidFill>
                          <a:latin typeface="Times New Roman"/>
                        </a:rPr>
                        <a:t>29869774,00</a:t>
                      </a:r>
                    </a:p>
                  </a:txBody>
                  <a:tcPr marL="7620" marR="7620" marT="7620" marB="0"/>
                </a:tc>
                <a:extLst>
                  <a:ext uri="{0D108BD9-81ED-4DB2-BD59-A6C34878D82A}">
                    <a16:rowId xmlns:a16="http://schemas.microsoft.com/office/drawing/2014/main" val="187628840"/>
                  </a:ext>
                </a:extLst>
              </a:tr>
              <a:tr h="204460">
                <a:tc>
                  <a:txBody>
                    <a:bodyPr/>
                    <a:lstStyle/>
                    <a:p>
                      <a:r>
                        <a:rPr lang="ru-RU" sz="1000" dirty="0">
                          <a:latin typeface="Times New Roman" pitchFamily="18" charset="0"/>
                          <a:cs typeface="Times New Roman" pitchFamily="18" charset="0"/>
                        </a:rPr>
                        <a:t>Школьное питание</a:t>
                      </a:r>
                    </a:p>
                  </a:txBody>
                  <a:tcPr/>
                </a:tc>
                <a:tc>
                  <a:txBody>
                    <a:bodyPr/>
                    <a:lstStyle/>
                    <a:p>
                      <a:pPr algn="ctr" fontAlgn="t"/>
                      <a:r>
                        <a:rPr lang="ru-RU" sz="1000" b="0" i="0" u="none" strike="noStrike" dirty="0">
                          <a:solidFill>
                            <a:srgbClr val="000000"/>
                          </a:solidFill>
                          <a:latin typeface="Times New Roman"/>
                        </a:rPr>
                        <a:t>18889463,72</a:t>
                      </a:r>
                    </a:p>
                  </a:txBody>
                  <a:tcPr marL="7620" marR="7620" marT="7620" marB="0"/>
                </a:tc>
                <a:tc>
                  <a:txBody>
                    <a:bodyPr/>
                    <a:lstStyle/>
                    <a:p>
                      <a:pPr algn="ctr" fontAlgn="t"/>
                      <a:r>
                        <a:rPr lang="ru-RU" sz="1000" b="0" i="0" u="none" strike="noStrike" dirty="0">
                          <a:solidFill>
                            <a:srgbClr val="000000"/>
                          </a:solidFill>
                          <a:latin typeface="Times New Roman"/>
                        </a:rPr>
                        <a:t>22671492,00</a:t>
                      </a:r>
                    </a:p>
                  </a:txBody>
                  <a:tcPr marL="7620" marR="7620" marT="7620" marB="0"/>
                </a:tc>
                <a:tc>
                  <a:txBody>
                    <a:bodyPr/>
                    <a:lstStyle/>
                    <a:p>
                      <a:pPr algn="ctr" fontAlgn="t"/>
                      <a:r>
                        <a:rPr lang="ru-RU" sz="1000" b="0" i="0" u="none" strike="noStrike" dirty="0">
                          <a:solidFill>
                            <a:srgbClr val="000000"/>
                          </a:solidFill>
                          <a:latin typeface="Times New Roman"/>
                        </a:rPr>
                        <a:t>23983110,00</a:t>
                      </a:r>
                    </a:p>
                  </a:txBody>
                  <a:tcPr marL="7620" marR="7620" marT="7620" marB="0"/>
                </a:tc>
                <a:tc>
                  <a:txBody>
                    <a:bodyPr/>
                    <a:lstStyle/>
                    <a:p>
                      <a:pPr algn="ctr" fontAlgn="t"/>
                      <a:r>
                        <a:rPr lang="ru-RU" sz="1000" b="0" i="0" u="none" strike="noStrike" dirty="0">
                          <a:solidFill>
                            <a:srgbClr val="000000"/>
                          </a:solidFill>
                          <a:latin typeface="Times New Roman"/>
                        </a:rPr>
                        <a:t>23423138,22</a:t>
                      </a:r>
                    </a:p>
                  </a:txBody>
                  <a:tcPr marL="7620" marR="7620" marT="7620" marB="0"/>
                </a:tc>
                <a:tc>
                  <a:txBody>
                    <a:bodyPr/>
                    <a:lstStyle/>
                    <a:p>
                      <a:pPr algn="ctr" fontAlgn="t"/>
                      <a:r>
                        <a:rPr lang="ru-RU" sz="1000" b="0" i="0" u="none" strike="noStrike" dirty="0">
                          <a:solidFill>
                            <a:srgbClr val="000000"/>
                          </a:solidFill>
                          <a:latin typeface="Times New Roman"/>
                        </a:rPr>
                        <a:t>23649805,00</a:t>
                      </a:r>
                    </a:p>
                  </a:txBody>
                  <a:tcPr marL="7620" marR="7620" marT="7620" marB="0"/>
                </a:tc>
                <a:extLst>
                  <a:ext uri="{0D108BD9-81ED-4DB2-BD59-A6C34878D82A}">
                    <a16:rowId xmlns:a16="http://schemas.microsoft.com/office/drawing/2014/main" val="2299712800"/>
                  </a:ext>
                </a:extLst>
              </a:tr>
              <a:tr h="204460">
                <a:tc>
                  <a:txBody>
                    <a:bodyPr/>
                    <a:lstStyle/>
                    <a:p>
                      <a:r>
                        <a:rPr lang="ru-RU" sz="1000" b="1" dirty="0">
                          <a:latin typeface="Times New Roman" pitchFamily="18" charset="0"/>
                          <a:cs typeface="Times New Roman" pitchFamily="18" charset="0"/>
                        </a:rPr>
                        <a:t>ИТОГО</a:t>
                      </a:r>
                    </a:p>
                  </a:txBody>
                  <a:tcPr/>
                </a:tc>
                <a:tc>
                  <a:txBody>
                    <a:bodyPr/>
                    <a:lstStyle/>
                    <a:p>
                      <a:pPr algn="ctr" fontAlgn="t"/>
                      <a:r>
                        <a:rPr lang="ru-RU" sz="1000" b="1" i="0" u="none" strike="noStrike" dirty="0">
                          <a:solidFill>
                            <a:srgbClr val="000000"/>
                          </a:solidFill>
                          <a:latin typeface="Times New Roman"/>
                        </a:rPr>
                        <a:t>482494974,24</a:t>
                      </a:r>
                    </a:p>
                  </a:txBody>
                  <a:tcPr marL="7620" marR="7620" marT="7620" marB="0"/>
                </a:tc>
                <a:tc>
                  <a:txBody>
                    <a:bodyPr/>
                    <a:lstStyle/>
                    <a:p>
                      <a:pPr algn="ctr" fontAlgn="t"/>
                      <a:r>
                        <a:rPr lang="ru-RU" sz="1000" b="1" i="0" u="none" strike="noStrike" dirty="0">
                          <a:solidFill>
                            <a:srgbClr val="000000"/>
                          </a:solidFill>
                          <a:latin typeface="Times New Roman"/>
                        </a:rPr>
                        <a:t>527662273,85</a:t>
                      </a:r>
                    </a:p>
                  </a:txBody>
                  <a:tcPr marL="7620" marR="7620" marT="7620" marB="0"/>
                </a:tc>
                <a:tc>
                  <a:txBody>
                    <a:bodyPr/>
                    <a:lstStyle/>
                    <a:p>
                      <a:pPr algn="ctr" fontAlgn="t"/>
                      <a:r>
                        <a:rPr lang="ru-RU" sz="1000" b="1" i="0" u="none" strike="noStrike" dirty="0">
                          <a:solidFill>
                            <a:srgbClr val="000000"/>
                          </a:solidFill>
                          <a:latin typeface="Times New Roman"/>
                        </a:rPr>
                        <a:t>639101212,17</a:t>
                      </a:r>
                    </a:p>
                  </a:txBody>
                  <a:tcPr marL="7620" marR="7620" marT="7620" marB="0"/>
                </a:tc>
                <a:tc>
                  <a:txBody>
                    <a:bodyPr/>
                    <a:lstStyle/>
                    <a:p>
                      <a:pPr algn="ctr" fontAlgn="t"/>
                      <a:r>
                        <a:rPr lang="ru-RU" sz="1000" b="1" i="0" u="none" strike="noStrike" dirty="0">
                          <a:solidFill>
                            <a:srgbClr val="000000"/>
                          </a:solidFill>
                          <a:latin typeface="Times New Roman"/>
                        </a:rPr>
                        <a:t>610512416,64</a:t>
                      </a:r>
                    </a:p>
                  </a:txBody>
                  <a:tcPr marL="7620" marR="7620" marT="7620" marB="0"/>
                </a:tc>
                <a:tc>
                  <a:txBody>
                    <a:bodyPr/>
                    <a:lstStyle/>
                    <a:p>
                      <a:pPr algn="ctr" fontAlgn="t"/>
                      <a:r>
                        <a:rPr lang="ru-RU" sz="1000" b="1" i="0" u="none" strike="noStrike" dirty="0">
                          <a:solidFill>
                            <a:srgbClr val="000000"/>
                          </a:solidFill>
                          <a:latin typeface="Times New Roman"/>
                        </a:rPr>
                        <a:t>634662772,65</a:t>
                      </a:r>
                    </a:p>
                  </a:txBody>
                  <a:tcPr marL="7620" marR="7620" marT="7620" marB="0"/>
                </a:tc>
                <a:extLst>
                  <a:ext uri="{0D108BD9-81ED-4DB2-BD59-A6C34878D82A}">
                    <a16:rowId xmlns:a16="http://schemas.microsoft.com/office/drawing/2014/main" val="2223811994"/>
                  </a:ext>
                </a:extLst>
              </a:tr>
            </a:tbl>
          </a:graphicData>
        </a:graphic>
      </p:graphicFrame>
    </p:spTree>
    <p:extLst>
      <p:ext uri="{BB962C8B-B14F-4D97-AF65-F5344CB8AC3E}">
        <p14:creationId xmlns:p14="http://schemas.microsoft.com/office/powerpoint/2010/main" val="24323478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5AAA9FF-38AE-9D60-DEBD-B42651B92125}"/>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3B454EF4-460E-3CAC-790A-0FAA6A6FD46B}"/>
              </a:ext>
            </a:extLst>
          </p:cNvPr>
          <p:cNvGraphicFramePr>
            <a:graphicFrameLocks noGrp="1"/>
          </p:cNvGraphicFramePr>
          <p:nvPr>
            <p:extLst>
              <p:ext uri="{D42A27DB-BD31-4B8C-83A1-F6EECF244321}">
                <p14:modId xmlns:p14="http://schemas.microsoft.com/office/powerpoint/2010/main" val="295041253"/>
              </p:ext>
            </p:extLst>
          </p:nvPr>
        </p:nvGraphicFramePr>
        <p:xfrm>
          <a:off x="150372" y="403463"/>
          <a:ext cx="11891256" cy="2000263"/>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2026г</a:t>
                      </a:r>
                    </a:p>
                  </a:txBody>
                  <a:tcPr/>
                </a:tc>
                <a:tc>
                  <a:txBody>
                    <a:bodyPr/>
                    <a:lstStyle/>
                    <a:p>
                      <a:pPr algn="ctr"/>
                      <a:r>
                        <a:rPr lang="ru-RU" sz="1000" dirty="0">
                          <a:latin typeface="Times New Roman" pitchFamily="18" charset="0"/>
                          <a:cs typeface="Times New Roman" pitchFamily="18" charset="0"/>
                        </a:rPr>
                        <a:t>2027г </a:t>
                      </a:r>
                    </a:p>
                  </a:txBody>
                  <a:tcPr/>
                </a:tc>
                <a:tc>
                  <a:txBody>
                    <a:bodyPr/>
                    <a:lstStyle/>
                    <a:p>
                      <a:pPr algn="ctr"/>
                      <a:r>
                        <a:rPr lang="ru-RU" sz="1000" dirty="0">
                          <a:latin typeface="Times New Roman" pitchFamily="18" charset="0"/>
                          <a:cs typeface="Times New Roman" pitchFamily="18" charset="0"/>
                        </a:rPr>
                        <a:t>2028г</a:t>
                      </a:r>
                    </a:p>
                  </a:txBody>
                  <a:tcPr/>
                </a:tc>
                <a:extLst>
                  <a:ext uri="{0D108BD9-81ED-4DB2-BD59-A6C34878D82A}">
                    <a16:rowId xmlns:a16="http://schemas.microsoft.com/office/drawing/2014/main" val="464017353"/>
                  </a:ext>
                </a:extLst>
              </a:tr>
              <a:tr h="218114">
                <a:tc gridSpan="6">
                  <a:txBody>
                    <a:bodyPr/>
                    <a:lstStyle/>
                    <a:p>
                      <a:r>
                        <a:rPr lang="ru-RU" sz="1000" b="1" i="1" dirty="0">
                          <a:latin typeface="Times New Roman" pitchFamily="18" charset="0"/>
                          <a:cs typeface="Times New Roman" pitchFamily="18" charset="0"/>
                        </a:rPr>
                        <a:t>Подпрограмма «Развитие системы дошкольного образования»</a:t>
                      </a: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3957385"/>
                  </a:ext>
                </a:extLst>
              </a:tr>
              <a:tr h="184469">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rPr>
                        <a:t>Доступность дошкольного образования для детей в возрасте от 2 месяцев до 8 лет</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56095139"/>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1 - 7 лет, получающих услуги дошкольного образования в общей численности детей в округе</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46</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47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49</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объектов учреждений дошкольного образования, участвующих в   проведении текущего  и капитального ремонта,  спортивных площадок</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algn="ctr">
                        <a:lnSpc>
                          <a:spcPct val="115000"/>
                        </a:lnSpc>
                        <a:spcAft>
                          <a:spcPts val="1000"/>
                        </a:spcAft>
                      </a:pPr>
                      <a:r>
                        <a:rPr lang="ru-RU"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tc>
                  <a:txBody>
                    <a:bodyPr/>
                    <a:lstStyle/>
                    <a:p>
                      <a:pPr algn="ctr">
                        <a:lnSpc>
                          <a:spcPct val="115000"/>
                        </a:lnSpc>
                        <a:spcAft>
                          <a:spcPts val="1000"/>
                        </a:spcAft>
                      </a:pPr>
                      <a:r>
                        <a:rPr lang="ru-RU" sz="1000" dirty="0">
                          <a:effectLst/>
                          <a:latin typeface="Calibri" panose="020F0502020204030204" pitchFamily="34" charset="0"/>
                          <a:ea typeface="Calibri" panose="020F0502020204030204" pitchFamily="34" charset="0"/>
                          <a:cs typeface="Times New Roman" panose="02020603050405020304" pitchFamily="18" charset="0"/>
                        </a:rPr>
                        <a:t>7</a:t>
                      </a:r>
                    </a:p>
                  </a:txBody>
                  <a:tcPr marL="68580" marR="68580" marT="0" marB="0"/>
                </a:tc>
                <a:extLst>
                  <a:ext uri="{0D108BD9-81ED-4DB2-BD59-A6C34878D82A}">
                    <a16:rowId xmlns:a16="http://schemas.microsoft.com/office/drawing/2014/main" val="106173165"/>
                  </a:ext>
                </a:extLst>
              </a:tr>
              <a:tr h="0">
                <a:tc>
                  <a:txBody>
                    <a:bodyPr/>
                    <a:lstStyle/>
                    <a:p>
                      <a:pPr algn="ctr"/>
                      <a:r>
                        <a:rPr lang="ru-RU" sz="1000" dirty="0">
                          <a:latin typeface="Times New Roman" pitchFamily="18" charset="0"/>
                          <a:cs typeface="Times New Roman" pitchFamily="18" charset="0"/>
                        </a:rPr>
                        <a:t>4</a:t>
                      </a:r>
                    </a:p>
                  </a:txBody>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семинаров для педагогов и проведенных конкурсов, фестивалей для дошкольников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2436408008"/>
                  </a:ext>
                </a:extLst>
              </a:tr>
              <a:tr h="0">
                <a:tc>
                  <a:txBody>
                    <a:bodyPr/>
                    <a:lstStyle/>
                    <a:p>
                      <a:pPr algn="ctr"/>
                      <a:r>
                        <a:rPr lang="ru-RU" sz="1000" dirty="0">
                          <a:latin typeface="Times New Roman" pitchFamily="18" charset="0"/>
                          <a:cs typeface="Times New Roman" pitchFamily="18" charset="0"/>
                        </a:rPr>
                        <a:t>5</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получивших выплату компенсации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  в учреждениях, осуществляющих образовательную деятельность, в общей численности обратившихся за данной выплатой.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3850395230"/>
                  </a:ext>
                </a:extLst>
              </a:tr>
            </a:tbl>
          </a:graphicData>
        </a:graphic>
      </p:graphicFrame>
      <p:graphicFrame>
        <p:nvGraphicFramePr>
          <p:cNvPr id="4" name="Таблица 3">
            <a:extLst>
              <a:ext uri="{FF2B5EF4-FFF2-40B4-BE49-F238E27FC236}">
                <a16:creationId xmlns:a16="http://schemas.microsoft.com/office/drawing/2014/main" id="{071823DE-F0F3-B485-A477-E02AEC58EC6E}"/>
              </a:ext>
            </a:extLst>
          </p:cNvPr>
          <p:cNvGraphicFramePr>
            <a:graphicFrameLocks noGrp="1"/>
          </p:cNvGraphicFramePr>
          <p:nvPr>
            <p:extLst>
              <p:ext uri="{D42A27DB-BD31-4B8C-83A1-F6EECF244321}">
                <p14:modId xmlns:p14="http://schemas.microsoft.com/office/powerpoint/2010/main" val="1337438447"/>
              </p:ext>
            </p:extLst>
          </p:nvPr>
        </p:nvGraphicFramePr>
        <p:xfrm>
          <a:off x="150372" y="2422164"/>
          <a:ext cx="11891256" cy="3552306"/>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43878">
                <a:tc>
                  <a:txBody>
                    <a:bodyPr/>
                    <a:lstStyle/>
                    <a:p>
                      <a:pPr algn="ctr"/>
                      <a:r>
                        <a:rPr lang="ru-RU" sz="1000" b="0" dirty="0">
                          <a:latin typeface="Times New Roman" pitchFamily="18" charset="0"/>
                          <a:cs typeface="Times New Roman" pitchFamily="18" charset="0"/>
                        </a:rPr>
                        <a:t>6</a:t>
                      </a:r>
                    </a:p>
                  </a:txBody>
                  <a:tcPr/>
                </a:tc>
                <a:tc>
                  <a:txBody>
                    <a:bodyPr/>
                    <a:lstStyle/>
                    <a:p>
                      <a:pPr algn="just">
                        <a:lnSpc>
                          <a:spcPct val="115000"/>
                        </a:lnSpc>
                        <a:spcAft>
                          <a:spcPts val="1000"/>
                        </a:spcAft>
                      </a:pPr>
                      <a:r>
                        <a:rPr lang="ru-RU" sz="1000" b="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противопожарной безопасности </a:t>
                      </a:r>
                      <a:endParaRPr lang="ru-RU"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b="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b="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ctr">
                        <a:lnSpc>
                          <a:spcPct val="115000"/>
                        </a:lnSpc>
                        <a:spcAft>
                          <a:spcPts val="1000"/>
                        </a:spcAft>
                      </a:pPr>
                      <a:r>
                        <a:rPr lang="ru-RU" sz="1000" b="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ctr"/>
                      <a:r>
                        <a:rPr lang="ru-RU" sz="1000" b="0">
                          <a:latin typeface="Times New Roman" pitchFamily="18" charset="0"/>
                          <a:cs typeface="Times New Roman" pitchFamily="18" charset="0"/>
                        </a:rPr>
                        <a:t>7</a:t>
                      </a:r>
                      <a:endParaRPr lang="ru-RU" sz="1000" b="0" dirty="0">
                        <a:latin typeface="Times New Roman" pitchFamily="18" charset="0"/>
                        <a:cs typeface="Times New Roman" pitchFamily="18" charset="0"/>
                      </a:endParaRPr>
                    </a:p>
                  </a:txBody>
                  <a:tcPr/>
                </a:tc>
                <a:extLst>
                  <a:ext uri="{0D108BD9-81ED-4DB2-BD59-A6C34878D82A}">
                    <a16:rowId xmlns:a16="http://schemas.microsoft.com/office/drawing/2014/main" val="656095139"/>
                  </a:ext>
                </a:extLst>
              </a:tr>
              <a:tr h="243878">
                <a:tc>
                  <a:txBody>
                    <a:bodyPr/>
                    <a:lstStyle/>
                    <a:p>
                      <a:pPr algn="ctr"/>
                      <a:r>
                        <a:rPr lang="ru-RU" sz="1000" dirty="0">
                          <a:latin typeface="Times New Roman" pitchFamily="18" charset="0"/>
                          <a:cs typeface="Times New Roman" pitchFamily="18" charset="0"/>
                        </a:rPr>
                        <a:t>7</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антитеррористической  безопасности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extLst>
                  <a:ext uri="{0D108BD9-81ED-4DB2-BD59-A6C34878D82A}">
                    <a16:rowId xmlns:a16="http://schemas.microsoft.com/office/drawing/2014/main" val="921709169"/>
                  </a:ext>
                </a:extLst>
              </a:tr>
              <a:tr h="243878">
                <a:tc>
                  <a:txBody>
                    <a:bodyPr/>
                    <a:lstStyle/>
                    <a:p>
                      <a:pPr algn="ctr"/>
                      <a:r>
                        <a:rPr lang="ru-RU" sz="1000" dirty="0">
                          <a:latin typeface="Times New Roman" pitchFamily="18" charset="0"/>
                          <a:cs typeface="Times New Roman" pitchFamily="18" charset="0"/>
                        </a:rPr>
                        <a:t>8</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учреждений, выполняющих требования по охране труда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7</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31729171"/>
                  </a:ext>
                </a:extLst>
              </a:tr>
              <a:tr h="198819">
                <a:tc gridSpan="6">
                  <a:txBody>
                    <a:bodyPr/>
                    <a:lstStyle/>
                    <a:p>
                      <a:pPr algn="l"/>
                      <a:r>
                        <a:rPr lang="ru-RU" sz="1000" b="1" i="1" dirty="0">
                          <a:latin typeface="Times New Roman" pitchFamily="18" charset="0"/>
                          <a:cs typeface="Times New Roman" pitchFamily="18" charset="0"/>
                        </a:rPr>
                        <a:t>Подпрограмма «Развитие общего образования</a:t>
                      </a:r>
                      <a:r>
                        <a:rPr lang="ru-RU" sz="1000" i="1" dirty="0">
                          <a:latin typeface="Times New Roman" pitchFamily="18" charset="0"/>
                          <a:cs typeface="Times New Roman" pitchFamily="18" charset="0"/>
                        </a:rPr>
                        <a:t>»</a:t>
                      </a: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35345551"/>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общеобразовательных учреждений, в которых обновлено содержание и методы обучения предметной области «Труд», «ОБЗР» в общей численности общеобразовательных учреждений округа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общеобразовательных учреждений округа, в которых функционируют группы продленного дня в общей численности общеобразовательных учреждений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44</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89</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1411587357"/>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школьников, охваченных подвозом в общей численности детей в общеобразовательных учреждениях округа, нуждающихся в подвозе</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2973118208"/>
                  </a:ext>
                </a:extLst>
              </a:tr>
              <a:tr h="0">
                <a:tc>
                  <a:txBody>
                    <a:bodyPr/>
                    <a:lstStyle/>
                    <a:p>
                      <a:pPr algn="ctr"/>
                      <a:r>
                        <a:rPr lang="ru-RU" sz="1000" dirty="0">
                          <a:latin typeface="Times New Roman" pitchFamily="18" charset="0"/>
                          <a:cs typeface="Times New Roman" pitchFamily="18" charset="0"/>
                        </a:rPr>
                        <a:t>4</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школьников 4-11 классов, участвующих во </a:t>
                      </a:r>
                      <a:r>
                        <a:rPr lang="ru-RU" sz="1000" dirty="0" err="1">
                          <a:effectLst/>
                          <a:latin typeface="Times New Roman" panose="02020603050405020304" pitchFamily="18" charset="0"/>
                          <a:ea typeface="Calibri" panose="020F0502020204030204" pitchFamily="34" charset="0"/>
                          <a:cs typeface="Times New Roman" panose="02020603050405020304" pitchFamily="18" charset="0"/>
                        </a:rPr>
                        <a:t>ВсОШ</a:t>
                      </a: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на школьном  этапе в общей численности детей школьного возраста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extLst>
                  <a:ext uri="{0D108BD9-81ED-4DB2-BD59-A6C34878D82A}">
                    <a16:rowId xmlns:a16="http://schemas.microsoft.com/office/drawing/2014/main" val="1835945487"/>
                  </a:ext>
                </a:extLst>
              </a:tr>
              <a:tr h="0">
                <a:tc>
                  <a:txBody>
                    <a:bodyPr/>
                    <a:lstStyle/>
                    <a:p>
                      <a:pPr algn="ctr"/>
                      <a:r>
                        <a:rPr lang="ru-RU" sz="1000" dirty="0">
                          <a:latin typeface="Times New Roman" pitchFamily="18" charset="0"/>
                          <a:cs typeface="Times New Roman" pitchFamily="18" charset="0"/>
                        </a:rPr>
                        <a:t>5</a:t>
                      </a:r>
                    </a:p>
                  </a:txBody>
                  <a:tcPr/>
                </a:tc>
                <a:tc>
                  <a:txBody>
                    <a:bodyPr/>
                    <a:lstStyle/>
                    <a:p>
                      <a:pPr marR="93345"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выпускников 11-х классов, сдавших ЕГЭ по русскому языку и математике без пересдачи, в общей численности участников ЕГЭ</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3290862640"/>
                  </a:ext>
                </a:extLst>
              </a:tr>
              <a:tr h="0">
                <a:tc>
                  <a:txBody>
                    <a:bodyPr/>
                    <a:lstStyle/>
                    <a:p>
                      <a:pPr algn="ctr"/>
                      <a:r>
                        <a:rPr lang="ru-RU" sz="1000" dirty="0">
                          <a:latin typeface="Times New Roman" pitchFamily="18" charset="0"/>
                          <a:cs typeface="Times New Roman" pitchFamily="18" charset="0"/>
                        </a:rPr>
                        <a:t>6</a:t>
                      </a:r>
                    </a:p>
                  </a:txBody>
                  <a:tcPr/>
                </a:tc>
                <a:tc>
                  <a:txBody>
                    <a:bodyPr/>
                    <a:lstStyle/>
                    <a:p>
                      <a:pPr marR="93345"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выпускников 9-х классов, сдавших ОГЭ по русскому языку и математике без пересдачи, в общей численности участников ОГЭ</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85</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95</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3780812466"/>
                  </a:ext>
                </a:extLst>
              </a:tr>
              <a:tr h="0">
                <a:tc>
                  <a:txBody>
                    <a:bodyPr/>
                    <a:lstStyle/>
                    <a:p>
                      <a:pPr algn="ctr"/>
                      <a:r>
                        <a:rPr lang="ru-RU" sz="1000" dirty="0">
                          <a:latin typeface="Times New Roman" pitchFamily="18" charset="0"/>
                          <a:cs typeface="Times New Roman" pitchFamily="18" charset="0"/>
                        </a:rPr>
                        <a:t>7</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обучающихся, не получивших аттестат об основном общем и среднем общем образовании, в общей численности выпускников общеобразовательных учреждений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tc>
                <a:extLst>
                  <a:ext uri="{0D108BD9-81ED-4DB2-BD59-A6C34878D82A}">
                    <a16:rowId xmlns:a16="http://schemas.microsoft.com/office/drawing/2014/main" val="731511301"/>
                  </a:ext>
                </a:extLst>
              </a:tr>
              <a:tr h="232495">
                <a:tc>
                  <a:txBody>
                    <a:bodyPr/>
                    <a:lstStyle/>
                    <a:p>
                      <a:pPr algn="ctr"/>
                      <a:r>
                        <a:rPr lang="ru-RU" sz="1000" dirty="0">
                          <a:latin typeface="Times New Roman" pitchFamily="18" charset="0"/>
                          <a:cs typeface="Times New Roman" pitchFamily="18" charset="0"/>
                        </a:rPr>
                        <a:t>8</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Численность молодых специалистов, привлеченных в муниципальные образовательные учреждения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чел.</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tc>
                <a:extLst>
                  <a:ext uri="{0D108BD9-81ED-4DB2-BD59-A6C34878D82A}">
                    <a16:rowId xmlns:a16="http://schemas.microsoft.com/office/drawing/2014/main" val="3245823608"/>
                  </a:ext>
                </a:extLst>
              </a:tr>
              <a:tr h="232495">
                <a:tc>
                  <a:txBody>
                    <a:bodyPr/>
                    <a:lstStyle/>
                    <a:p>
                      <a:pPr algn="ctr"/>
                      <a:r>
                        <a:rPr lang="ru-RU" sz="1000" dirty="0">
                          <a:latin typeface="Times New Roman" pitchFamily="18" charset="0"/>
                          <a:cs typeface="Times New Roman" pitchFamily="18" charset="0"/>
                        </a:rPr>
                        <a:t>9</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педагогических работников общеобразовательных учреждений округа, вовлеченных в национальную систему профессионального роста педагогических работников, в общей численности педагогических работников общеобразовательных учреждений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42</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44</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47</a:t>
                      </a:r>
                    </a:p>
                  </a:txBody>
                  <a:tcPr marL="68580" marR="68580" marT="0" marB="0"/>
                </a:tc>
                <a:extLst>
                  <a:ext uri="{0D108BD9-81ED-4DB2-BD59-A6C34878D82A}">
                    <a16:rowId xmlns:a16="http://schemas.microsoft.com/office/drawing/2014/main" val="2567585685"/>
                  </a:ext>
                </a:extLst>
              </a:tr>
            </a:tbl>
          </a:graphicData>
        </a:graphic>
      </p:graphicFrame>
      <p:sp>
        <p:nvSpPr>
          <p:cNvPr id="5" name="TextBox 4">
            <a:extLst>
              <a:ext uri="{FF2B5EF4-FFF2-40B4-BE49-F238E27FC236}">
                <a16:creationId xmlns:a16="http://schemas.microsoft.com/office/drawing/2014/main" id="{D19DCA70-DDF0-E89D-DE79-A69628E01796}"/>
              </a:ext>
            </a:extLst>
          </p:cNvPr>
          <p:cNvSpPr txBox="1"/>
          <p:nvPr/>
        </p:nvSpPr>
        <p:spPr>
          <a:xfrm>
            <a:off x="1134255" y="123415"/>
            <a:ext cx="966237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effectLst/>
                <a:latin typeface="Times New Roman" panose="02020603050405020304" pitchFamily="18" charset="0"/>
                <a:ea typeface="Calibri" panose="020F0502020204030204" pitchFamily="34" charset="0"/>
              </a:rPr>
              <a:t>Развитие образования в Анучинском муниципальном округе Приморского края на 2025-2029 годы</a:t>
            </a:r>
            <a:r>
              <a:rPr lang="ru-RU" sz="11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88099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640CD0B-9C8F-6BC1-0B00-EA36BF5C1705}"/>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2">
            <a:extLst>
              <a:ext uri="{FF2B5EF4-FFF2-40B4-BE49-F238E27FC236}">
                <a16:creationId xmlns:a16="http://schemas.microsoft.com/office/drawing/2014/main" id="{7A967125-1FF3-F9B4-A32B-802049FAD422}"/>
              </a:ext>
            </a:extLst>
          </p:cNvPr>
          <p:cNvGraphicFramePr>
            <a:graphicFrameLocks noGrp="1"/>
          </p:cNvGraphicFramePr>
          <p:nvPr>
            <p:extLst>
              <p:ext uri="{D42A27DB-BD31-4B8C-83A1-F6EECF244321}">
                <p14:modId xmlns:p14="http://schemas.microsoft.com/office/powerpoint/2010/main" val="2961501474"/>
              </p:ext>
            </p:extLst>
          </p:nvPr>
        </p:nvGraphicFramePr>
        <p:xfrm>
          <a:off x="150372" y="508440"/>
          <a:ext cx="11891256" cy="4291663"/>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2026г</a:t>
                      </a:r>
                    </a:p>
                  </a:txBody>
                  <a:tcPr/>
                </a:tc>
                <a:tc>
                  <a:txBody>
                    <a:bodyPr/>
                    <a:lstStyle/>
                    <a:p>
                      <a:pPr algn="ctr"/>
                      <a:r>
                        <a:rPr lang="ru-RU" sz="1000" dirty="0">
                          <a:latin typeface="Times New Roman" pitchFamily="18" charset="0"/>
                          <a:cs typeface="Times New Roman" pitchFamily="18" charset="0"/>
                        </a:rPr>
                        <a:t>2027г </a:t>
                      </a:r>
                    </a:p>
                  </a:txBody>
                  <a:tcPr/>
                </a:tc>
                <a:tc>
                  <a:txBody>
                    <a:bodyPr/>
                    <a:lstStyle/>
                    <a:p>
                      <a:pPr algn="ctr"/>
                      <a:r>
                        <a:rPr lang="ru-RU" sz="1000" dirty="0">
                          <a:latin typeface="Times New Roman" pitchFamily="18" charset="0"/>
                          <a:cs typeface="Times New Roman" pitchFamily="18" charset="0"/>
                        </a:rPr>
                        <a:t>2028г</a:t>
                      </a:r>
                    </a:p>
                  </a:txBody>
                  <a:tcPr/>
                </a:tc>
                <a:extLst>
                  <a:ext uri="{0D108BD9-81ED-4DB2-BD59-A6C34878D82A}">
                    <a16:rowId xmlns:a16="http://schemas.microsoft.com/office/drawing/2014/main" val="464017353"/>
                  </a:ext>
                </a:extLst>
              </a:tr>
              <a:tr h="198819">
                <a:tc gridSpan="6">
                  <a:txBody>
                    <a:bodyPr/>
                    <a:lstStyle/>
                    <a:p>
                      <a:pPr algn="l"/>
                      <a:r>
                        <a:rPr lang="ru-RU" sz="1000" b="1" i="1" dirty="0">
                          <a:latin typeface="Times New Roman" pitchFamily="18" charset="0"/>
                          <a:cs typeface="Times New Roman" pitchFamily="18" charset="0"/>
                        </a:rPr>
                        <a:t>Подпрограмма «</a:t>
                      </a:r>
                      <a:r>
                        <a:rPr lang="ru-RU" sz="1000" b="1" i="1" dirty="0">
                          <a:effectLst/>
                          <a:latin typeface="Times New Roman" panose="02020603050405020304" pitchFamily="18" charset="0"/>
                          <a:ea typeface="Calibri" panose="020F0502020204030204" pitchFamily="34" charset="0"/>
                        </a:rPr>
                        <a:t>Дополнительное образование и воспитание детей</a:t>
                      </a:r>
                      <a:r>
                        <a:rPr lang="ru-RU" sz="1000" b="1" i="1" dirty="0">
                          <a:latin typeface="Times New Roman" pitchFamily="18" charset="0"/>
                          <a:cs typeface="Times New Roman" pitchFamily="18" charset="0"/>
                        </a:rPr>
                        <a:t>»</a:t>
                      </a: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535345551"/>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от 5 до 18 лет, охваченных дополнительным образованием в общей численности детей в возрасте от 5 до 18 лет, проживающих на территории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62</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63</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64</a:t>
                      </a: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учреждений дополнительного образования, в которых обновлено содержание и методы обучения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173165"/>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школьников, участвующих в сдаче нормативов  ГТО в общей численности школьников</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51661629"/>
                  </a:ext>
                </a:extLst>
              </a:tr>
              <a:tr h="0">
                <a:tc>
                  <a:txBody>
                    <a:bodyPr/>
                    <a:lstStyle/>
                    <a:p>
                      <a:pPr algn="ctr"/>
                      <a:r>
                        <a:rPr lang="ru-RU" sz="1000" dirty="0">
                          <a:latin typeface="Times New Roman" pitchFamily="18" charset="0"/>
                          <a:cs typeface="Times New Roman" pitchFamily="18" charset="0"/>
                        </a:rPr>
                        <a:t>4</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от 5 до 18 лет, получающих дополнительное образование с использованием сертификата дополнительного образования, в общей численности детей, получающих дополнительное образование за счет бюджетных</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100</a:t>
                      </a:r>
                    </a:p>
                  </a:txBody>
                  <a:tcPr marL="68580" marR="68580" marT="0" marB="0"/>
                </a:tc>
                <a:extLst>
                  <a:ext uri="{0D108BD9-81ED-4DB2-BD59-A6C34878D82A}">
                    <a16:rowId xmlns:a16="http://schemas.microsoft.com/office/drawing/2014/main" val="1411587357"/>
                  </a:ext>
                </a:extLst>
              </a:tr>
              <a:tr h="0">
                <a:tc>
                  <a:txBody>
                    <a:bodyPr/>
                    <a:lstStyle/>
                    <a:p>
                      <a:pPr algn="ctr"/>
                      <a:r>
                        <a:rPr lang="ru-RU" sz="1000" dirty="0">
                          <a:latin typeface="Times New Roman" pitchFamily="18" charset="0"/>
                          <a:cs typeface="Times New Roman" pitchFamily="18" charset="0"/>
                        </a:rPr>
                        <a:t>5</a:t>
                      </a:r>
                    </a:p>
                  </a:txBody>
                  <a:tcPr/>
                </a:tc>
                <a:tc>
                  <a: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от 5 до 18 лет, получающих дополнительное образование с использованием сертификата персонифицированного финансирования дополнительного образования, в общей численности детей, получающих дополнительное образование за счет бюджетных средств (за исключением обучающихся в образовательных организациях дополнительного образования детей со специальными наименованиями «детская школа искусств», «детская музыкальная школа», «детская хоровая школа», «детская художественная школа», «детская хореографическая школа», «детская театральная школа», «детская цирковая школа», «детская школа художественных ремесел»</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602090219"/>
                  </a:ext>
                </a:extLst>
              </a:tr>
              <a:tr h="0">
                <a:tc>
                  <a:txBody>
                    <a:bodyPr/>
                    <a:lstStyle/>
                    <a:p>
                      <a:pPr algn="ctr"/>
                      <a:r>
                        <a:rPr lang="ru-RU" sz="1000" dirty="0">
                          <a:latin typeface="Times New Roman" pitchFamily="18" charset="0"/>
                          <a:cs typeface="Times New Roman" pitchFamily="18" charset="0"/>
                        </a:rPr>
                        <a:t>6</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в возрасте от 5 до 18 лет, обучающихся по дополнительным общеразвивающим программам за счет социального сертификата на получение муниципальной услуги в социальной сфере в общей численности детей в возрасте от 5 до 18 лет, проживающих на территории муниципалитета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3593614268"/>
                  </a:ext>
                </a:extLst>
              </a:tr>
              <a:tr h="0">
                <a:tc gridSpan="6">
                  <a:txBody>
                    <a:bodyPr/>
                    <a:lstStyle/>
                    <a:p>
                      <a:pPr algn="just"/>
                      <a:r>
                        <a:rPr lang="ru-RU" sz="1000" b="1" i="1" dirty="0">
                          <a:latin typeface="Times New Roman" pitchFamily="18" charset="0"/>
                          <a:cs typeface="Times New Roman" pitchFamily="18" charset="0"/>
                        </a:rPr>
                        <a:t>Подпрограмма «</a:t>
                      </a:r>
                      <a:r>
                        <a:rPr lang="ru-RU" sz="1000" b="1" i="1" dirty="0">
                          <a:effectLst/>
                          <a:latin typeface="Times New Roman" panose="02020603050405020304" pitchFamily="18" charset="0"/>
                          <a:ea typeface="Calibri" panose="020F0502020204030204" pitchFamily="34" charset="0"/>
                        </a:rPr>
                        <a:t>Организация отдыха, оздоровления и занятости детей и молодёжи»</a:t>
                      </a:r>
                      <a:endParaRPr lang="ru-RU" sz="1000" b="1" i="1" dirty="0">
                        <a:latin typeface="Times New Roman" pitchFamily="18" charset="0"/>
                        <a:cs typeface="Times New Roman" pitchFamily="18" charset="0"/>
                      </a:endParaRPr>
                    </a:p>
                  </a:txBody>
                  <a:tcPr/>
                </a:tc>
                <a:tc hMerge="1">
                  <a:txBody>
                    <a:bodyPr/>
                    <a:lstStyle/>
                    <a:p>
                      <a:pPr marR="93345" algn="just">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0812466"/>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охваченных всеми формами отдыха и оздоровления, в общей численности детей в возрасте от 6,5 до 15 лет в общеобразовательных учреждениях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62</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62</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64</a:t>
                      </a:r>
                    </a:p>
                  </a:txBody>
                  <a:tcPr marL="68580" marR="68580" marT="0" marB="0"/>
                </a:tc>
                <a:extLst>
                  <a:ext uri="{0D108BD9-81ED-4DB2-BD59-A6C34878D82A}">
                    <a16:rowId xmlns:a16="http://schemas.microsoft.com/office/drawing/2014/main" val="731511301"/>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несовершеннолетних, трудоустроенных в каникулярное время, в общей численности детей в возрасте от 14 до 18 лет в общеобразовательных учреждениях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a:t>
                      </a:r>
                    </a:p>
                  </a:txBody>
                  <a:tcPr marL="68580" marR="68580" marT="0" marB="0"/>
                </a:tc>
                <a:extLst>
                  <a:ext uri="{0D108BD9-81ED-4DB2-BD59-A6C34878D82A}">
                    <a16:rowId xmlns:a16="http://schemas.microsoft.com/office/drawing/2014/main" val="2798636855"/>
                  </a:ext>
                </a:extLst>
              </a:tr>
              <a:tr h="0">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itchFamily="18" charset="0"/>
                          <a:cs typeface="Times New Roman" pitchFamily="18" charset="0"/>
                        </a:rPr>
                        <a:t>Подпрограмма «</a:t>
                      </a:r>
                      <a:r>
                        <a:rPr lang="ru-RU" sz="1000" b="1" i="1" dirty="0">
                          <a:effectLst/>
                          <a:latin typeface="Times New Roman" panose="02020603050405020304" pitchFamily="18" charset="0"/>
                          <a:ea typeface="Calibri" panose="020F0502020204030204" pitchFamily="34" charset="0"/>
                        </a:rPr>
                        <a:t>Школьное питание»</a:t>
                      </a:r>
                      <a:endParaRPr lang="ru-RU" sz="1000" b="1" i="1" dirty="0">
                        <a:latin typeface="Times New Roman" pitchFamily="18" charset="0"/>
                        <a:cs typeface="Times New Roman" pitchFamily="18" charset="0"/>
                      </a:endParaRPr>
                    </a:p>
                  </a:txBody>
                  <a:tcPr/>
                </a:tc>
                <a:tc hMerge="1">
                  <a:txBody>
                    <a:bodyPr/>
                    <a:lstStyle/>
                    <a:p>
                      <a:pPr algn="just">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15000"/>
                        </a:lnSpc>
                        <a:spcAft>
                          <a:spcPts val="1000"/>
                        </a:spcAft>
                      </a:pP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1501729"/>
                  </a:ext>
                </a:extLst>
              </a:tr>
              <a:tr h="0">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детей школьного возраста, охваченных горячим питанием в общей численности детей в общеобразовательных учреждениях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75</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80</a:t>
                      </a:r>
                    </a:p>
                  </a:txBody>
                  <a:tcPr marL="68580" marR="68580" marT="0" marB="0"/>
                </a:tc>
                <a:extLst>
                  <a:ext uri="{0D108BD9-81ED-4DB2-BD59-A6C34878D82A}">
                    <a16:rowId xmlns:a16="http://schemas.microsoft.com/office/drawing/2014/main" val="1118652457"/>
                  </a:ext>
                </a:extLst>
              </a:tr>
            </a:tbl>
          </a:graphicData>
        </a:graphic>
      </p:graphicFrame>
      <p:sp>
        <p:nvSpPr>
          <p:cNvPr id="4" name="TextBox 3">
            <a:extLst>
              <a:ext uri="{FF2B5EF4-FFF2-40B4-BE49-F238E27FC236}">
                <a16:creationId xmlns:a16="http://schemas.microsoft.com/office/drawing/2014/main" id="{1ED538CC-324C-AF1F-C30D-09147654B2B9}"/>
              </a:ext>
            </a:extLst>
          </p:cNvPr>
          <p:cNvSpPr txBox="1"/>
          <p:nvPr/>
        </p:nvSpPr>
        <p:spPr>
          <a:xfrm>
            <a:off x="1134255" y="123415"/>
            <a:ext cx="9662376"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effectLst/>
                <a:latin typeface="Times New Roman" panose="02020603050405020304" pitchFamily="18" charset="0"/>
                <a:ea typeface="Calibri" panose="020F0502020204030204" pitchFamily="34" charset="0"/>
              </a:rPr>
              <a:t>Развитие образования в Анучинском муниципальном округе Приморского края на 2025-2029 годы</a:t>
            </a:r>
            <a:r>
              <a:rPr lang="ru-RU" sz="11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38785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55392E6-DA15-EA7D-BF00-00148C636E26}"/>
              </a:ext>
            </a:extLst>
          </p:cNvPr>
          <p:cNvPicPr>
            <a:picLocks noChangeAspect="1"/>
          </p:cNvPicPr>
          <p:nvPr/>
        </p:nvPicPr>
        <p:blipFill>
          <a:blip r:embed="rId2"/>
          <a:stretch>
            <a:fillRect/>
          </a:stretch>
        </p:blipFill>
        <p:spPr>
          <a:xfrm>
            <a:off x="0" y="0"/>
            <a:ext cx="12192000" cy="6857999"/>
          </a:xfrm>
          <a:prstGeom prst="rect">
            <a:avLst/>
          </a:prstGeom>
        </p:spPr>
      </p:pic>
      <p:sp>
        <p:nvSpPr>
          <p:cNvPr id="3" name="Rectangle 1">
            <a:extLst>
              <a:ext uri="{FF2B5EF4-FFF2-40B4-BE49-F238E27FC236}">
                <a16:creationId xmlns:a16="http://schemas.microsoft.com/office/drawing/2014/main" id="{568FC1B8-D855-C506-3AC2-0DF056F3102D}"/>
              </a:ext>
            </a:extLst>
          </p:cNvPr>
          <p:cNvSpPr>
            <a:spLocks noChangeArrowheads="1"/>
          </p:cNvSpPr>
          <p:nvPr/>
        </p:nvSpPr>
        <p:spPr bwMode="auto">
          <a:xfrm>
            <a:off x="343949" y="153789"/>
            <a:ext cx="11039912"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107950" algn="just" defTabSz="914400" rtl="0" eaLnBrk="1" fontAlgn="base" latinLnBrk="0" hangingPunct="1">
              <a:lnSpc>
                <a:spcPct val="100000"/>
              </a:lnSpc>
              <a:spcBef>
                <a:spcPct val="0"/>
              </a:spcBef>
              <a:spcAft>
                <a:spcPct val="0"/>
              </a:spcAft>
              <a:buClrTx/>
              <a:buSzTx/>
              <a:buFontTx/>
              <a:buNone/>
              <a:tabLst>
                <a:tab pos="2970213" algn="ctr"/>
                <a:tab pos="5940425" algn="r"/>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Муниципальная программа </a:t>
            </a:r>
            <a:r>
              <a:rPr kumimoji="0" lang="ru-RU" sz="1100" b="1" i="0" u="none" strike="noStrike" cap="none" normalizeH="0" baseline="0" dirty="0">
                <a:ln>
                  <a:noFill/>
                </a:ln>
                <a:solidFill>
                  <a:srgbClr val="6600FF"/>
                </a:solidFill>
                <a:effectLst/>
                <a:latin typeface="Calibri"/>
                <a:ea typeface="Calibri" pitchFamily="34" charset="0"/>
                <a:cs typeface="Times New Roman" pitchFamily="18" charset="0"/>
              </a:rPr>
              <a:t>«</a:t>
            </a: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Развитие молодежной политики и патриотического воспитания граждан в Анучинском муниципальном округе на 2025-2029 годы</a:t>
            </a:r>
            <a:r>
              <a:rPr kumimoji="0" lang="ru-RU" sz="1100" b="1" i="0" u="none" strike="noStrike" cap="none" normalizeH="0" baseline="0" dirty="0">
                <a:ln>
                  <a:noFill/>
                </a:ln>
                <a:solidFill>
                  <a:srgbClr val="6600FF"/>
                </a:solidFill>
                <a:effectLst/>
                <a:latin typeface="Calibri"/>
                <a:ea typeface="Calibri" pitchFamily="34" charset="0"/>
                <a:cs typeface="Times New Roman" pitchFamily="18" charset="0"/>
              </a:rPr>
              <a:t>»</a:t>
            </a:r>
            <a:endParaRPr kumimoji="0" lang="ru-RU" sz="1100" b="0" i="0" u="none" strike="noStrike" cap="none" normalizeH="0" baseline="0" dirty="0">
              <a:ln>
                <a:noFill/>
              </a:ln>
              <a:solidFill>
                <a:srgbClr val="6600FF"/>
              </a:solidFill>
              <a:effectLst/>
              <a:latin typeface="Arial" pitchFamily="34" charset="0"/>
              <a:cs typeface="Arial" pitchFamily="34" charset="0"/>
            </a:endParaRPr>
          </a:p>
        </p:txBody>
      </p:sp>
      <p:pic>
        <p:nvPicPr>
          <p:cNvPr id="4" name="Рисунок 3">
            <a:extLst>
              <a:ext uri="{FF2B5EF4-FFF2-40B4-BE49-F238E27FC236}">
                <a16:creationId xmlns:a16="http://schemas.microsoft.com/office/drawing/2014/main" id="{6C5E5411-AA99-D42F-5208-368725072280}"/>
              </a:ext>
            </a:extLst>
          </p:cNvPr>
          <p:cNvPicPr>
            <a:picLocks noChangeAspect="1"/>
          </p:cNvPicPr>
          <p:nvPr/>
        </p:nvPicPr>
        <p:blipFill>
          <a:blip r:embed="rId3"/>
          <a:srcRect b="25252"/>
          <a:stretch>
            <a:fillRect/>
          </a:stretch>
        </p:blipFill>
        <p:spPr>
          <a:xfrm>
            <a:off x="178615" y="643048"/>
            <a:ext cx="1289457" cy="1100444"/>
          </a:xfrm>
          <a:prstGeom prst="rect">
            <a:avLst/>
          </a:prstGeom>
        </p:spPr>
      </p:pic>
      <p:pic>
        <p:nvPicPr>
          <p:cNvPr id="1026" name="Picture 2" descr="Патриотическое воспитание в лицее &quot;Развитие&quot;">
            <a:extLst>
              <a:ext uri="{FF2B5EF4-FFF2-40B4-BE49-F238E27FC236}">
                <a16:creationId xmlns:a16="http://schemas.microsoft.com/office/drawing/2014/main" id="{5CDCBC16-9AC9-F4EF-93E4-D590436B0B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15" y="1751044"/>
            <a:ext cx="1289457" cy="103656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3F32FE0-A665-6E41-045C-D76E9DA5EDD6}"/>
              </a:ext>
            </a:extLst>
          </p:cNvPr>
          <p:cNvSpPr txBox="1"/>
          <p:nvPr/>
        </p:nvSpPr>
        <p:spPr>
          <a:xfrm>
            <a:off x="1543574" y="643048"/>
            <a:ext cx="10293293" cy="1107996"/>
          </a:xfrm>
          <a:prstGeom prst="rect">
            <a:avLst/>
          </a:prstGeom>
          <a:noFill/>
        </p:spPr>
        <p:txBody>
          <a:bodyPr wrap="square">
            <a:spAutoFit/>
          </a:bodyPr>
          <a:lstStyle/>
          <a:p>
            <a:pPr marL="0" marR="0" lvl="0" indent="45720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Целью программы является </a:t>
            </a:r>
            <a:r>
              <a:rPr kumimoji="0" lang="ru-RU" sz="1100" b="0" i="0" u="none" strike="noStrike" cap="none" normalizeH="0" baseline="0" dirty="0">
                <a:ln>
                  <a:noFill/>
                </a:ln>
                <a:solidFill>
                  <a:srgbClr val="000000"/>
                </a:solidFill>
                <a:effectLst/>
                <a:latin typeface="Times New Roman" pitchFamily="18" charset="0"/>
                <a:ea typeface="Calibri" pitchFamily="34" charset="0"/>
                <a:cs typeface="Times New Roman" pitchFamily="18" charset="0"/>
              </a:rPr>
              <a:t>совершенствование правовых, социально-экономических и организационных условий для успешной самореализации молодёжи, направленной на раскрытие ее потенциала, а также </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формирование у граждан высокого патриотического сознания, чувства верности своему Отечеству, готовности к выполнению гражданского долга.</a:t>
            </a: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 </a:t>
            </a:r>
          </a:p>
          <a:p>
            <a:r>
              <a:rPr lang="ru-RU" sz="1100" dirty="0">
                <a:latin typeface="Times New Roman" pitchFamily="18" charset="0"/>
                <a:cs typeface="Times New Roman" pitchFamily="18" charset="0"/>
              </a:rPr>
              <a:t>Задачи программы:</a:t>
            </a:r>
          </a:p>
          <a:p>
            <a:pPr>
              <a:buFontTx/>
              <a:buChar char="-"/>
            </a:pPr>
            <a:r>
              <a:rPr lang="ru-RU" sz="1100" dirty="0">
                <a:latin typeface="Times New Roman" pitchFamily="18" charset="0"/>
                <a:cs typeface="Times New Roman" pitchFamily="18" charset="0"/>
              </a:rPr>
              <a:t>создание условий для воспитания гражданственности и патриотизма;</a:t>
            </a:r>
          </a:p>
          <a:p>
            <a:pPr>
              <a:buFontTx/>
              <a:buChar char="-"/>
            </a:pPr>
            <a:r>
              <a:rPr lang="ru-RU" sz="1100" dirty="0">
                <a:latin typeface="Times New Roman" pitchFamily="18" charset="0"/>
                <a:cs typeface="Times New Roman" pitchFamily="18" charset="0"/>
              </a:rPr>
              <a:t> совершенствование системы вовлечения молодежи в социальную практику и добровольчество, поддержка молодежных инициатив и талантливой молодежи.</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55FE2F54-5440-9B10-50EF-90A1244F0124}"/>
              </a:ext>
            </a:extLst>
          </p:cNvPr>
          <p:cNvSpPr txBox="1"/>
          <p:nvPr/>
        </p:nvSpPr>
        <p:spPr>
          <a:xfrm>
            <a:off x="3836407" y="425075"/>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13.08.2024 № 760</a:t>
            </a:r>
          </a:p>
        </p:txBody>
      </p:sp>
      <p:graphicFrame>
        <p:nvGraphicFramePr>
          <p:cNvPr id="8" name="Таблица 18">
            <a:extLst>
              <a:ext uri="{FF2B5EF4-FFF2-40B4-BE49-F238E27FC236}">
                <a16:creationId xmlns:a16="http://schemas.microsoft.com/office/drawing/2014/main" id="{C37A4166-3327-69AB-9EEA-ADD84E33DE47}"/>
              </a:ext>
            </a:extLst>
          </p:cNvPr>
          <p:cNvGraphicFramePr>
            <a:graphicFrameLocks noGrp="1"/>
          </p:cNvGraphicFramePr>
          <p:nvPr>
            <p:extLst>
              <p:ext uri="{D42A27DB-BD31-4B8C-83A1-F6EECF244321}">
                <p14:modId xmlns:p14="http://schemas.microsoft.com/office/powerpoint/2010/main" val="796877177"/>
              </p:ext>
            </p:extLst>
          </p:nvPr>
        </p:nvGraphicFramePr>
        <p:xfrm>
          <a:off x="1543573" y="1746299"/>
          <a:ext cx="10293293" cy="995909"/>
        </p:xfrm>
        <a:graphic>
          <a:graphicData uri="http://schemas.openxmlformats.org/drawingml/2006/table">
            <a:tbl>
              <a:tblPr firstRow="1" bandRow="1">
                <a:tableStyleId>{8A107856-5554-42FB-B03E-39F5DBC370BA}</a:tableStyleId>
              </a:tblPr>
              <a:tblGrid>
                <a:gridCol w="2957376">
                  <a:extLst>
                    <a:ext uri="{9D8B030D-6E8A-4147-A177-3AD203B41FA5}">
                      <a16:colId xmlns:a16="http://schemas.microsoft.com/office/drawing/2014/main" val="1756908769"/>
                    </a:ext>
                  </a:extLst>
                </a:gridCol>
                <a:gridCol w="1406709">
                  <a:extLst>
                    <a:ext uri="{9D8B030D-6E8A-4147-A177-3AD203B41FA5}">
                      <a16:colId xmlns:a16="http://schemas.microsoft.com/office/drawing/2014/main" val="2972828671"/>
                    </a:ext>
                  </a:extLst>
                </a:gridCol>
                <a:gridCol w="1511882">
                  <a:extLst>
                    <a:ext uri="{9D8B030D-6E8A-4147-A177-3AD203B41FA5}">
                      <a16:colId xmlns:a16="http://schemas.microsoft.com/office/drawing/2014/main" val="1140601564"/>
                    </a:ext>
                  </a:extLst>
                </a:gridCol>
                <a:gridCol w="1406708">
                  <a:extLst>
                    <a:ext uri="{9D8B030D-6E8A-4147-A177-3AD203B41FA5}">
                      <a16:colId xmlns:a16="http://schemas.microsoft.com/office/drawing/2014/main" val="3858202059"/>
                    </a:ext>
                  </a:extLst>
                </a:gridCol>
                <a:gridCol w="1577617">
                  <a:extLst>
                    <a:ext uri="{9D8B030D-6E8A-4147-A177-3AD203B41FA5}">
                      <a16:colId xmlns:a16="http://schemas.microsoft.com/office/drawing/2014/main" val="3329245531"/>
                    </a:ext>
                  </a:extLst>
                </a:gridCol>
                <a:gridCol w="1433001">
                  <a:extLst>
                    <a:ext uri="{9D8B030D-6E8A-4147-A177-3AD203B41FA5}">
                      <a16:colId xmlns:a16="http://schemas.microsoft.com/office/drawing/2014/main" val="1340474206"/>
                    </a:ext>
                  </a:extLst>
                </a:gridCol>
              </a:tblGrid>
              <a:tr h="256478">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Подпрограммы</a:t>
                      </a:r>
                    </a:p>
                  </a:txBody>
                  <a:tcPr/>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2024г (факт)</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2025г (оценка)</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2026г (прогноз)</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2027г (прогноз)</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2028г (прогноз)</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335547516"/>
                  </a:ext>
                </a:extLst>
              </a:tr>
              <a:tr h="243921">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Патриотическое воспитание</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178300,00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220000,00</a:t>
                      </a:r>
                    </a:p>
                  </a:txBody>
                  <a:tcPr marL="7620" marR="7620" marT="7620" marB="0"/>
                </a:tc>
                <a:extLst>
                  <a:ext uri="{0D108BD9-81ED-4DB2-BD59-A6C34878D82A}">
                    <a16:rowId xmlns:a16="http://schemas.microsoft.com/office/drawing/2014/main" val="3313264423"/>
                  </a:ext>
                </a:extLst>
              </a:tr>
              <a:tr h="251670">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Молодежь</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110000,00</a:t>
                      </a:r>
                    </a:p>
                  </a:txBody>
                  <a:tcPr marL="7620" marR="7620" marT="7620" marB="0"/>
                </a:tc>
                <a:extLst>
                  <a:ext uri="{0D108BD9-81ED-4DB2-BD59-A6C34878D82A}">
                    <a16:rowId xmlns:a16="http://schemas.microsoft.com/office/drawing/2014/main" val="3649035074"/>
                  </a:ext>
                </a:extLst>
              </a:tr>
              <a:tr h="204460">
                <a:tc>
                  <a:txBody>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578000,00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330000,00</a:t>
                      </a:r>
                    </a:p>
                  </a:txBody>
                  <a:tcPr marL="7620" marR="7620" marT="7620" marB="0"/>
                </a:tc>
                <a:extLst>
                  <a:ext uri="{0D108BD9-81ED-4DB2-BD59-A6C34878D82A}">
                    <a16:rowId xmlns:a16="http://schemas.microsoft.com/office/drawing/2014/main" val="2223811994"/>
                  </a:ext>
                </a:extLst>
              </a:tr>
            </a:tbl>
          </a:graphicData>
        </a:graphic>
      </p:graphicFrame>
      <p:graphicFrame>
        <p:nvGraphicFramePr>
          <p:cNvPr id="10" name="Таблица 9">
            <a:extLst>
              <a:ext uri="{FF2B5EF4-FFF2-40B4-BE49-F238E27FC236}">
                <a16:creationId xmlns:a16="http://schemas.microsoft.com/office/drawing/2014/main" id="{6E414875-E759-F26E-821B-2A6F01C30B57}"/>
              </a:ext>
            </a:extLst>
          </p:cNvPr>
          <p:cNvGraphicFramePr>
            <a:graphicFrameLocks noGrp="1"/>
          </p:cNvGraphicFramePr>
          <p:nvPr>
            <p:extLst>
              <p:ext uri="{D42A27DB-BD31-4B8C-83A1-F6EECF244321}">
                <p14:modId xmlns:p14="http://schemas.microsoft.com/office/powerpoint/2010/main" val="2690603653"/>
              </p:ext>
            </p:extLst>
          </p:nvPr>
        </p:nvGraphicFramePr>
        <p:xfrm>
          <a:off x="178615" y="2810658"/>
          <a:ext cx="11658250" cy="1824687"/>
        </p:xfrm>
        <a:graphic>
          <a:graphicData uri="http://schemas.openxmlformats.org/drawingml/2006/table">
            <a:tbl>
              <a:tblPr>
                <a:tableStyleId>{8A107856-5554-42FB-B03E-39F5DBC370BA}</a:tableStyleId>
              </a:tblPr>
              <a:tblGrid>
                <a:gridCol w="661852">
                  <a:extLst>
                    <a:ext uri="{9D8B030D-6E8A-4147-A177-3AD203B41FA5}">
                      <a16:colId xmlns:a16="http://schemas.microsoft.com/office/drawing/2014/main" val="579245697"/>
                    </a:ext>
                  </a:extLst>
                </a:gridCol>
                <a:gridCol w="8127160">
                  <a:extLst>
                    <a:ext uri="{9D8B030D-6E8A-4147-A177-3AD203B41FA5}">
                      <a16:colId xmlns:a16="http://schemas.microsoft.com/office/drawing/2014/main" val="3997644012"/>
                    </a:ext>
                  </a:extLst>
                </a:gridCol>
                <a:gridCol w="725748">
                  <a:extLst>
                    <a:ext uri="{9D8B030D-6E8A-4147-A177-3AD203B41FA5}">
                      <a16:colId xmlns:a16="http://schemas.microsoft.com/office/drawing/2014/main" val="3964844157"/>
                    </a:ext>
                  </a:extLst>
                </a:gridCol>
                <a:gridCol w="632921">
                  <a:extLst>
                    <a:ext uri="{9D8B030D-6E8A-4147-A177-3AD203B41FA5}">
                      <a16:colId xmlns:a16="http://schemas.microsoft.com/office/drawing/2014/main" val="3926872606"/>
                    </a:ext>
                  </a:extLst>
                </a:gridCol>
                <a:gridCol w="759504">
                  <a:extLst>
                    <a:ext uri="{9D8B030D-6E8A-4147-A177-3AD203B41FA5}">
                      <a16:colId xmlns:a16="http://schemas.microsoft.com/office/drawing/2014/main" val="2727515288"/>
                    </a:ext>
                  </a:extLst>
                </a:gridCol>
                <a:gridCol w="751065">
                  <a:extLst>
                    <a:ext uri="{9D8B030D-6E8A-4147-A177-3AD203B41FA5}">
                      <a16:colId xmlns:a16="http://schemas.microsoft.com/office/drawing/2014/main" val="539830598"/>
                    </a:ext>
                  </a:extLst>
                </a:gridCol>
              </a:tblGrid>
              <a:tr h="217884">
                <a:tc>
                  <a:txBody>
                    <a:bodyPr/>
                    <a:lstStyle/>
                    <a:p>
                      <a:pPr algn="ctr">
                        <a:lnSpc>
                          <a:spcPct val="115000"/>
                        </a:lnSpc>
                        <a:spcAft>
                          <a:spcPts val="0"/>
                        </a:spcAft>
                      </a:pPr>
                      <a:r>
                        <a:rPr lang="ru-RU" sz="1000" b="1" dirty="0">
                          <a:latin typeface="Times New Roman" panose="02020603050405020304" pitchFamily="18" charset="0"/>
                          <a:cs typeface="Times New Roman" panose="02020603050405020304" pitchFamily="18" charset="0"/>
                        </a:rPr>
                        <a:t>№ п/п</a:t>
                      </a:r>
                      <a:endParaRPr lang="ru-RU" sz="1000" b="1"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15000"/>
                        </a:lnSpc>
                        <a:spcAft>
                          <a:spcPts val="0"/>
                        </a:spcAft>
                      </a:pPr>
                      <a:r>
                        <a:rPr lang="ru-RU" sz="1000" b="1" dirty="0">
                          <a:latin typeface="Times New Roman" panose="02020603050405020304" pitchFamily="18" charset="0"/>
                          <a:cs typeface="Times New Roman" panose="02020603050405020304" pitchFamily="18" charset="0"/>
                        </a:rPr>
                        <a:t>Показатель (индикатор)</a:t>
                      </a:r>
                      <a:endParaRPr lang="ru-RU" sz="1000" b="1"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15000"/>
                        </a:lnSpc>
                        <a:spcAft>
                          <a:spcPts val="0"/>
                        </a:spcAft>
                      </a:pPr>
                      <a:r>
                        <a:rPr lang="ru-RU" sz="1000" b="1" dirty="0">
                          <a:latin typeface="Times New Roman" panose="02020603050405020304" pitchFamily="18" charset="0"/>
                          <a:cs typeface="Times New Roman" panose="02020603050405020304" pitchFamily="18" charset="0"/>
                        </a:rPr>
                        <a:t>Ед. изм.</a:t>
                      </a:r>
                      <a:endParaRPr lang="ru-RU" sz="1000" b="1"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r>
                        <a:rPr lang="ru-RU" sz="1000" b="1" dirty="0">
                          <a:latin typeface="Times New Roman" pitchFamily="18" charset="0"/>
                          <a:cs typeface="Times New Roman" pitchFamily="18" charset="0"/>
                        </a:rPr>
                        <a:t>2026г</a:t>
                      </a:r>
                    </a:p>
                  </a:txBody>
                  <a:tcPr/>
                </a:tc>
                <a:tc>
                  <a:txBody>
                    <a:bodyPr/>
                    <a:lstStyle/>
                    <a:p>
                      <a:pPr algn="ctr"/>
                      <a:r>
                        <a:rPr lang="ru-RU" sz="1000" b="1" dirty="0">
                          <a:latin typeface="Times New Roman" pitchFamily="18" charset="0"/>
                          <a:cs typeface="Times New Roman" pitchFamily="18" charset="0"/>
                        </a:rPr>
                        <a:t>2027г </a:t>
                      </a:r>
                    </a:p>
                  </a:txBody>
                  <a:tcPr/>
                </a:tc>
                <a:tc>
                  <a:txBody>
                    <a:bodyPr/>
                    <a:lstStyle/>
                    <a:p>
                      <a:pPr algn="ctr"/>
                      <a:r>
                        <a:rPr lang="ru-RU" sz="1000" b="1" dirty="0">
                          <a:latin typeface="Times New Roman" pitchFamily="18" charset="0"/>
                          <a:cs typeface="Times New Roman" pitchFamily="18" charset="0"/>
                        </a:rPr>
                        <a:t>2028г</a:t>
                      </a:r>
                    </a:p>
                  </a:txBody>
                  <a:tcPr/>
                </a:tc>
                <a:extLst>
                  <a:ext uri="{0D108BD9-81ED-4DB2-BD59-A6C34878D82A}">
                    <a16:rowId xmlns:a16="http://schemas.microsoft.com/office/drawing/2014/main" val="10000"/>
                  </a:ext>
                </a:extLst>
              </a:tr>
              <a:tr h="211262">
                <a:tc gridSpan="6">
                  <a:txBody>
                    <a:bodyPr/>
                    <a:lstStyle/>
                    <a:p>
                      <a:pPr algn="just">
                        <a:lnSpc>
                          <a:spcPct val="115000"/>
                        </a:lnSpc>
                        <a:spcAft>
                          <a:spcPts val="0"/>
                        </a:spcAft>
                      </a:pPr>
                      <a:r>
                        <a:rPr lang="ru-RU" sz="1000" b="1" i="1" dirty="0">
                          <a:latin typeface="Times New Roman" panose="02020603050405020304" pitchFamily="18" charset="0"/>
                          <a:cs typeface="Times New Roman" panose="02020603050405020304" pitchFamily="18" charset="0"/>
                        </a:rPr>
                        <a:t>Подпрограмма «Патриотическое воспитание граждан </a:t>
                      </a:r>
                      <a:r>
                        <a:rPr lang="ru-RU" sz="1000" b="1" i="1" dirty="0" err="1">
                          <a:latin typeface="Times New Roman" panose="02020603050405020304" pitchFamily="18" charset="0"/>
                          <a:cs typeface="Times New Roman" panose="02020603050405020304" pitchFamily="18" charset="0"/>
                        </a:rPr>
                        <a:t>Анучинского</a:t>
                      </a:r>
                      <a:r>
                        <a:rPr lang="ru-RU" sz="1000" b="1" i="1" dirty="0">
                          <a:latin typeface="Times New Roman" panose="02020603050405020304" pitchFamily="18" charset="0"/>
                          <a:cs typeface="Times New Roman" panose="02020603050405020304" pitchFamily="18" charset="0"/>
                        </a:rPr>
                        <a:t> муниципального округа»</a:t>
                      </a:r>
                    </a:p>
                  </a:txBody>
                  <a:tcPr marL="56444" marR="5644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just">
                        <a:lnSpc>
                          <a:spcPct val="115000"/>
                        </a:lnSpc>
                        <a:spcAft>
                          <a:spcPts val="0"/>
                        </a:spcAft>
                      </a:pPr>
                      <a:endParaRPr lang="ru-RU" sz="1000" b="1" i="1" dirty="0">
                        <a:latin typeface="Times New Roman" panose="02020603050405020304" pitchFamily="18" charset="0"/>
                        <a:cs typeface="Times New Roman" panose="02020603050405020304" pitchFamily="18" charset="0"/>
                      </a:endParaRPr>
                    </a:p>
                  </a:txBody>
                  <a:tcPr marL="56444" marR="56444" marT="0" marB="0"/>
                </a:tc>
                <a:extLst>
                  <a:ext uri="{0D108BD9-81ED-4DB2-BD59-A6C34878D82A}">
                    <a16:rowId xmlns:a16="http://schemas.microsoft.com/office/drawing/2014/main" val="10002"/>
                  </a:ext>
                </a:extLst>
              </a:tr>
              <a:tr h="224177">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1</a:t>
                      </a:r>
                    </a:p>
                  </a:txBody>
                  <a:tcPr marL="56444" marR="56444" marT="0" marB="0"/>
                </a:tc>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 Количество проведенных культурно-массовых мероприятий, направленных на военно-патриотическое, гражданское, краеведческое воспитание</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ед.</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12</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12</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12</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3"/>
                  </a:ext>
                </a:extLst>
              </a:tr>
              <a:tr h="234891">
                <a:tc>
                  <a:txBody>
                    <a:bodyPr/>
                    <a:lstStyle/>
                    <a:p>
                      <a:pPr indent="201295" algn="ctr">
                        <a:lnSpc>
                          <a:spcPct val="115000"/>
                        </a:lnSpc>
                        <a:spcAft>
                          <a:spcPts val="0"/>
                        </a:spcAft>
                        <a:tabLst>
                          <a:tab pos="279400" algn="l"/>
                        </a:tabLst>
                      </a:pPr>
                      <a:r>
                        <a:rPr lang="ru-RU" sz="1000" dirty="0">
                          <a:latin typeface="Times New Roman" panose="02020603050405020304" pitchFamily="18" charset="0"/>
                          <a:ea typeface="Calibri"/>
                          <a:cs typeface="Times New Roman" panose="02020603050405020304" pitchFamily="18" charset="0"/>
                        </a:rPr>
                        <a:t>2</a:t>
                      </a:r>
                    </a:p>
                  </a:txBody>
                  <a:tcPr marL="56444" marR="56444" marT="0" marB="0"/>
                </a:tc>
                <a:tc>
                  <a:txBody>
                    <a:bodyPr/>
                    <a:lstStyle/>
                    <a:p>
                      <a:pPr indent="201295" algn="just">
                        <a:lnSpc>
                          <a:spcPct val="115000"/>
                        </a:lnSpc>
                        <a:spcAft>
                          <a:spcPts val="0"/>
                        </a:spcAft>
                        <a:tabLst>
                          <a:tab pos="279400" algn="l"/>
                        </a:tabLst>
                      </a:pPr>
                      <a:r>
                        <a:rPr lang="ru-RU" sz="1000" dirty="0">
                          <a:latin typeface="Times New Roman" panose="02020603050405020304" pitchFamily="18" charset="0"/>
                          <a:cs typeface="Times New Roman" panose="02020603050405020304" pitchFamily="18" charset="0"/>
                        </a:rPr>
                        <a:t>Количество изготовленных баннеров, наглядной агитации,  публикаций и иных материалов по вопросам патриотической направленности  </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ед.</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8</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15000"/>
                        </a:lnSpc>
                        <a:spcAft>
                          <a:spcPts val="0"/>
                        </a:spcAft>
                      </a:pPr>
                      <a:r>
                        <a:rPr lang="ru-RU" sz="1000" dirty="0">
                          <a:latin typeface="Times New Roman" panose="02020603050405020304" pitchFamily="18" charset="0"/>
                          <a:cs typeface="Times New Roman" panose="02020603050405020304" pitchFamily="18" charset="0"/>
                        </a:rPr>
                        <a:t>8</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15000"/>
                        </a:lnSpc>
                        <a:spcAft>
                          <a:spcPts val="0"/>
                        </a:spcAft>
                      </a:pPr>
                      <a:r>
                        <a:rPr lang="ru-RU" sz="1000" dirty="0">
                          <a:latin typeface="Times New Roman" panose="02020603050405020304" pitchFamily="18" charset="0"/>
                          <a:cs typeface="Times New Roman" panose="02020603050405020304" pitchFamily="18" charset="0"/>
                        </a:rPr>
                        <a:t>8</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4"/>
                  </a:ext>
                </a:extLst>
              </a:tr>
              <a:tr h="257887">
                <a:tc gridSpan="6">
                  <a:txBody>
                    <a:bodyPr/>
                    <a:lstStyle/>
                    <a:p>
                      <a:pPr algn="just">
                        <a:lnSpc>
                          <a:spcPct val="115000"/>
                        </a:lnSpc>
                        <a:spcAft>
                          <a:spcPts val="0"/>
                        </a:spcAft>
                      </a:pPr>
                      <a:r>
                        <a:rPr lang="ru-RU" sz="1000" b="1" i="1" dirty="0">
                          <a:latin typeface="Times New Roman" panose="02020603050405020304" pitchFamily="18" charset="0"/>
                          <a:cs typeface="Times New Roman" panose="02020603050405020304" pitchFamily="18" charset="0"/>
                        </a:rPr>
                        <a:t>Подпрограмма  «Молодежь </a:t>
                      </a:r>
                      <a:r>
                        <a:rPr lang="ru-RU" sz="1000" b="1" i="1" dirty="0" err="1">
                          <a:latin typeface="Times New Roman" panose="02020603050405020304" pitchFamily="18" charset="0"/>
                          <a:cs typeface="Times New Roman" panose="02020603050405020304" pitchFamily="18" charset="0"/>
                        </a:rPr>
                        <a:t>Анучинского</a:t>
                      </a:r>
                      <a:r>
                        <a:rPr lang="ru-RU" sz="1000" b="1" i="1" dirty="0">
                          <a:latin typeface="Times New Roman" panose="02020603050405020304" pitchFamily="18" charset="0"/>
                          <a:cs typeface="Times New Roman" panose="02020603050405020304" pitchFamily="18" charset="0"/>
                        </a:rPr>
                        <a:t> муниципального округа»</a:t>
                      </a:r>
                    </a:p>
                  </a:txBody>
                  <a:tcPr marL="56444" marR="56444" marT="0" marB="0"/>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just">
                        <a:lnSpc>
                          <a:spcPct val="115000"/>
                        </a:lnSpc>
                        <a:spcAft>
                          <a:spcPts val="0"/>
                        </a:spcAft>
                      </a:pPr>
                      <a:endParaRPr lang="ru-RU" sz="1000" b="1" i="1" dirty="0">
                        <a:latin typeface="Times New Roman" panose="02020603050405020304" pitchFamily="18" charset="0"/>
                        <a:cs typeface="Times New Roman" panose="02020603050405020304" pitchFamily="18" charset="0"/>
                      </a:endParaRPr>
                    </a:p>
                  </a:txBody>
                  <a:tcPr marL="56444" marR="56444" marT="0" marB="0"/>
                </a:tc>
                <a:extLst>
                  <a:ext uri="{0D108BD9-81ED-4DB2-BD59-A6C34878D82A}">
                    <a16:rowId xmlns:a16="http://schemas.microsoft.com/office/drawing/2014/main" val="10005"/>
                  </a:ext>
                </a:extLst>
              </a:tr>
              <a:tr h="445596">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1</a:t>
                      </a:r>
                    </a:p>
                  </a:txBody>
                  <a:tcPr marL="56444" marR="56444" marT="0" marB="0"/>
                </a:tc>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Количество молодежи, принимающей участие в обучающих мероприятиях (семинары, тренинги, мастер-классы, лекции, выездные обучающие смены, стажировки) </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чел.</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70</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70</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70</a:t>
                      </a:r>
                      <a:endParaRPr lang="ru-RU" sz="100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6"/>
                  </a:ext>
                </a:extLst>
              </a:tr>
              <a:tr h="207034">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2</a:t>
                      </a:r>
                    </a:p>
                  </a:txBody>
                  <a:tcPr marL="56444" marR="56444" marT="0" marB="0"/>
                </a:tc>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Доля  молодежи, охваченной социально-значимыми мероприятиями, к общему числу молодежи</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17</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17</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17</a:t>
                      </a:r>
                      <a:endParaRPr lang="ru-RU" sz="1000" dirty="0">
                        <a:latin typeface="Times New Roman" panose="02020603050405020304" pitchFamily="18" charset="0"/>
                        <a:ea typeface="Calibri"/>
                        <a:cs typeface="Times New Roman" panose="02020603050405020304" pitchFamily="18" charset="0"/>
                      </a:endParaRPr>
                    </a:p>
                  </a:txBody>
                  <a:tcPr marL="56444" marR="56444" marT="0" marB="0"/>
                </a:tc>
                <a:extLst>
                  <a:ext uri="{0D108BD9-81ED-4DB2-BD59-A6C34878D82A}">
                    <a16:rowId xmlns:a16="http://schemas.microsoft.com/office/drawing/2014/main" val="10007"/>
                  </a:ext>
                </a:extLst>
              </a:tr>
            </a:tbl>
          </a:graphicData>
        </a:graphic>
      </p:graphicFrame>
      <p:sp>
        <p:nvSpPr>
          <p:cNvPr id="11" name="TextBox 10">
            <a:extLst>
              <a:ext uri="{FF2B5EF4-FFF2-40B4-BE49-F238E27FC236}">
                <a16:creationId xmlns:a16="http://schemas.microsoft.com/office/drawing/2014/main" id="{7EA61FF3-386A-341F-0DE6-C3A105DB201E}"/>
              </a:ext>
            </a:extLst>
          </p:cNvPr>
          <p:cNvSpPr txBox="1"/>
          <p:nvPr/>
        </p:nvSpPr>
        <p:spPr>
          <a:xfrm>
            <a:off x="1088035" y="4658394"/>
            <a:ext cx="9551740" cy="271421"/>
          </a:xfrm>
          <a:prstGeom prst="rect">
            <a:avLst/>
          </a:prstGeom>
          <a:noFill/>
        </p:spPr>
        <p:txBody>
          <a:bodyPr wrap="square">
            <a:spAutoFit/>
          </a:bodyPr>
          <a:lstStyle/>
          <a:p>
            <a:pPr marL="226695" algn="ctr">
              <a:lnSpc>
                <a:spcPct val="115000"/>
              </a:lnSpc>
              <a:spcAft>
                <a:spcPts val="600"/>
              </a:spcAft>
            </a:pPr>
            <a:r>
              <a:rPr lang="ru-RU" sz="1100" b="1"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Об утверждении муниципальной программы «Обеспечение жильем молодых семей Анучинского муниципального округа </a:t>
            </a:r>
            <a:r>
              <a:rPr lang="ru-RU" sz="11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на 2025-2029 годы»</a:t>
            </a:r>
            <a:endParaRPr lang="ru-RU" sz="1100" b="1" dirty="0">
              <a:solidFill>
                <a:srgbClr val="6600FF"/>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4366FC4B-7A9A-CCAD-8701-8F98D79D066F}"/>
              </a:ext>
            </a:extLst>
          </p:cNvPr>
          <p:cNvSpPr txBox="1"/>
          <p:nvPr/>
        </p:nvSpPr>
        <p:spPr>
          <a:xfrm>
            <a:off x="3476362" y="4855456"/>
            <a:ext cx="6153324"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Утверждена постановлением администрации АМО от 30.08.2024 № 817</a:t>
            </a:r>
          </a:p>
        </p:txBody>
      </p:sp>
      <p:pic>
        <p:nvPicPr>
          <p:cNvPr id="16" name="Рисунок 15">
            <a:extLst>
              <a:ext uri="{FF2B5EF4-FFF2-40B4-BE49-F238E27FC236}">
                <a16:creationId xmlns:a16="http://schemas.microsoft.com/office/drawing/2014/main" id="{BFF236CE-4E55-1828-7261-C03EE779215E}"/>
              </a:ext>
            </a:extLst>
          </p:cNvPr>
          <p:cNvPicPr>
            <a:picLocks noChangeAspect="1"/>
          </p:cNvPicPr>
          <p:nvPr/>
        </p:nvPicPr>
        <p:blipFill>
          <a:blip r:embed="rId5"/>
          <a:stretch>
            <a:fillRect/>
          </a:stretch>
        </p:blipFill>
        <p:spPr>
          <a:xfrm>
            <a:off x="92278" y="4986262"/>
            <a:ext cx="2296049" cy="1070005"/>
          </a:xfrm>
          <a:prstGeom prst="rect">
            <a:avLst/>
          </a:prstGeom>
        </p:spPr>
      </p:pic>
      <p:sp>
        <p:nvSpPr>
          <p:cNvPr id="18" name="TextBox 17">
            <a:extLst>
              <a:ext uri="{FF2B5EF4-FFF2-40B4-BE49-F238E27FC236}">
                <a16:creationId xmlns:a16="http://schemas.microsoft.com/office/drawing/2014/main" id="{0B42DA27-B78E-16BC-C166-C5DBA4D50499}"/>
              </a:ext>
            </a:extLst>
          </p:cNvPr>
          <p:cNvSpPr txBox="1"/>
          <p:nvPr/>
        </p:nvSpPr>
        <p:spPr>
          <a:xfrm>
            <a:off x="2436128" y="5117548"/>
            <a:ext cx="9551740" cy="938719"/>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lang="ru-RU" sz="1100" dirty="0">
                <a:solidFill>
                  <a:prstClr val="black"/>
                </a:solidFill>
                <a:latin typeface="Times New Roman" pitchFamily="18" charset="0"/>
                <a:ea typeface="SimSun" pitchFamily="2" charset="-122"/>
                <a:cs typeface="Times New Roman" pitchFamily="18" charset="0"/>
              </a:rPr>
              <a:t>Целью программы является предоставление поддержки в решении жилищной проблемы молодым семьям, признанным в установленном порядке, нуждающимися в улучшении жилищных условий.</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SimSun" pitchFamily="2" charset="-122"/>
                <a:cs typeface="Times New Roman" pitchFamily="18" charset="0"/>
              </a:rPr>
              <a:t>Задачи Программы:</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solidFill>
                  <a:prstClr val="black"/>
                </a:solidFill>
                <a:latin typeface="Times New Roman" pitchFamily="18" charset="0"/>
                <a:ea typeface="SimSun" pitchFamily="2" charset="-122"/>
                <a:cs typeface="Times New Roman" pitchFamily="18" charset="0"/>
              </a:rPr>
              <a:t>предоставление молодым семьям округа – участникам Программы социальных выплат на приобретение (строительство) стандартного жилья;</a:t>
            </a:r>
          </a:p>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lang="ru-RU" sz="1100" dirty="0">
                <a:solidFill>
                  <a:prstClr val="black"/>
                </a:solidFill>
                <a:latin typeface="Times New Roman" pitchFamily="18" charset="0"/>
                <a:ea typeface="SimSun" pitchFamily="2" charset="-122"/>
                <a:cs typeface="Times New Roman" pitchFamily="18" charset="0"/>
              </a:rPr>
              <a:t>формирование условий для активного использования ипотечного жилищного кредитования при решении жилищной проблемы молодых семей.</a:t>
            </a:r>
            <a:endParaRPr lang="ru-RU" sz="1100" dirty="0"/>
          </a:p>
        </p:txBody>
      </p:sp>
      <p:graphicFrame>
        <p:nvGraphicFramePr>
          <p:cNvPr id="19" name="Таблица 18">
            <a:extLst>
              <a:ext uri="{FF2B5EF4-FFF2-40B4-BE49-F238E27FC236}">
                <a16:creationId xmlns:a16="http://schemas.microsoft.com/office/drawing/2014/main" id="{B32220FA-6451-8EAA-8DB3-E51DA0D89FF0}"/>
              </a:ext>
            </a:extLst>
          </p:cNvPr>
          <p:cNvGraphicFramePr>
            <a:graphicFrameLocks noGrp="1"/>
          </p:cNvGraphicFramePr>
          <p:nvPr>
            <p:extLst>
              <p:ext uri="{D42A27DB-BD31-4B8C-83A1-F6EECF244321}">
                <p14:modId xmlns:p14="http://schemas.microsoft.com/office/powerpoint/2010/main" val="364970040"/>
              </p:ext>
            </p:extLst>
          </p:nvPr>
        </p:nvGraphicFramePr>
        <p:xfrm>
          <a:off x="92278" y="6166969"/>
          <a:ext cx="11744587" cy="580327"/>
        </p:xfrm>
        <a:graphic>
          <a:graphicData uri="http://schemas.openxmlformats.org/drawingml/2006/table">
            <a:tbl>
              <a:tblPr>
                <a:tableStyleId>{0505E3EF-67EA-436B-97B2-0124C06EBD24}</a:tableStyleId>
              </a:tblPr>
              <a:tblGrid>
                <a:gridCol w="553674">
                  <a:extLst>
                    <a:ext uri="{9D8B030D-6E8A-4147-A177-3AD203B41FA5}">
                      <a16:colId xmlns:a16="http://schemas.microsoft.com/office/drawing/2014/main" val="20000"/>
                    </a:ext>
                  </a:extLst>
                </a:gridCol>
                <a:gridCol w="5315664">
                  <a:extLst>
                    <a:ext uri="{9D8B030D-6E8A-4147-A177-3AD203B41FA5}">
                      <a16:colId xmlns:a16="http://schemas.microsoft.com/office/drawing/2014/main" val="31601988"/>
                    </a:ext>
                  </a:extLst>
                </a:gridCol>
                <a:gridCol w="1257505">
                  <a:extLst>
                    <a:ext uri="{9D8B030D-6E8A-4147-A177-3AD203B41FA5}">
                      <a16:colId xmlns:a16="http://schemas.microsoft.com/office/drawing/2014/main" val="20001"/>
                    </a:ext>
                  </a:extLst>
                </a:gridCol>
                <a:gridCol w="1465857">
                  <a:extLst>
                    <a:ext uri="{9D8B030D-6E8A-4147-A177-3AD203B41FA5}">
                      <a16:colId xmlns:a16="http://schemas.microsoft.com/office/drawing/2014/main" val="20002"/>
                    </a:ext>
                  </a:extLst>
                </a:gridCol>
                <a:gridCol w="1467334">
                  <a:extLst>
                    <a:ext uri="{9D8B030D-6E8A-4147-A177-3AD203B41FA5}">
                      <a16:colId xmlns:a16="http://schemas.microsoft.com/office/drawing/2014/main" val="20003"/>
                    </a:ext>
                  </a:extLst>
                </a:gridCol>
                <a:gridCol w="1684553">
                  <a:extLst>
                    <a:ext uri="{9D8B030D-6E8A-4147-A177-3AD203B41FA5}">
                      <a16:colId xmlns:a16="http://schemas.microsoft.com/office/drawing/2014/main" val="20004"/>
                    </a:ext>
                  </a:extLst>
                </a:gridCol>
              </a:tblGrid>
              <a:tr h="0">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tc>
                <a:tc>
                  <a:txBody>
                    <a:bodyPr/>
                    <a:lstStyle/>
                    <a:p>
                      <a:pPr algn="ctr">
                        <a:lnSpc>
                          <a:spcPct val="150000"/>
                        </a:lnSpc>
                        <a:spcAft>
                          <a:spcPts val="0"/>
                        </a:spcAft>
                      </a:pPr>
                      <a:r>
                        <a:rPr lang="ru-RU" sz="1000" b="1" dirty="0">
                          <a:latin typeface="Times New Roman" pitchFamily="18" charset="0"/>
                          <a:cs typeface="Times New Roman" pitchFamily="18" charset="0"/>
                        </a:rPr>
                        <a:t>2026год</a:t>
                      </a:r>
                      <a:endParaRPr lang="ru-RU" sz="1000" b="1"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b="1" dirty="0">
                          <a:latin typeface="Times New Roman" pitchFamily="18" charset="0"/>
                          <a:cs typeface="Times New Roman" pitchFamily="18" charset="0"/>
                        </a:rPr>
                        <a:t>2027 год</a:t>
                      </a:r>
                      <a:endParaRPr lang="ru-RU" sz="1000" b="1"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b="1" dirty="0">
                          <a:latin typeface="Times New Roman" pitchFamily="18" charset="0"/>
                          <a:cs typeface="Times New Roman" pitchFamily="18" charset="0"/>
                        </a:rPr>
                        <a:t>2028 год</a:t>
                      </a:r>
                      <a:endParaRPr lang="ru-RU" sz="1000" b="1"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0">
                <a:tc>
                  <a:txBody>
                    <a:bodyPr/>
                    <a:lstStyle/>
                    <a:p>
                      <a:pPr algn="just">
                        <a:lnSpc>
                          <a:spcPct val="115000"/>
                        </a:lnSpc>
                        <a:spcAft>
                          <a:spcPts val="0"/>
                        </a:spcAft>
                      </a:pPr>
                      <a:r>
                        <a:rPr lang="ru-RU" sz="1000" dirty="0">
                          <a:latin typeface="Times New Roman" pitchFamily="18" charset="0"/>
                          <a:ea typeface="Calibri"/>
                          <a:cs typeface="Times New Roman" pitchFamily="18" charset="0"/>
                        </a:rPr>
                        <a:t>      1</a:t>
                      </a:r>
                    </a:p>
                  </a:txBody>
                  <a:tcPr marL="68580" marR="68580" marT="0" marB="0"/>
                </a:tc>
                <a:tc>
                  <a:txBody>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lang="ru-RU" sz="1000" dirty="0">
                          <a:latin typeface="Times New Roman" pitchFamily="18" charset="0"/>
                          <a:cs typeface="Times New Roman" pitchFamily="18" charset="0"/>
                        </a:rPr>
                        <a:t>Количество молодых семей, улучивших жилищные условия</a:t>
                      </a:r>
                      <a:endParaRPr lang="ru-RU" sz="1000" dirty="0">
                        <a:latin typeface="Times New Roman" pitchFamily="18" charset="0"/>
                        <a:ea typeface="Calibri"/>
                        <a:cs typeface="Times New Roman" pitchFamily="18" charset="0"/>
                      </a:endParaRPr>
                    </a:p>
                    <a:p>
                      <a:pPr algn="just">
                        <a:lnSpc>
                          <a:spcPct val="115000"/>
                        </a:lnSpc>
                        <a:spcAft>
                          <a:spcPts val="0"/>
                        </a:spcAft>
                      </a:pP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err="1">
                          <a:latin typeface="Times New Roman" pitchFamily="18" charset="0"/>
                          <a:ea typeface="Calibri"/>
                          <a:cs typeface="Times New Roman" pitchFamily="18" charset="0"/>
                        </a:rPr>
                        <a:t>ед</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2</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ea typeface="Calibri"/>
                          <a:cs typeface="Times New Roman" pitchFamily="18" charset="0"/>
                        </a:rPr>
                        <a:t>2</a:t>
                      </a:r>
                    </a:p>
                  </a:txBody>
                  <a:tcPr marL="68580" marR="68580" marT="0" marB="0"/>
                </a:tc>
                <a:tc>
                  <a:txBody>
                    <a:bodyPr/>
                    <a:lstStyle/>
                    <a:p>
                      <a:pPr algn="ctr">
                        <a:lnSpc>
                          <a:spcPct val="150000"/>
                        </a:lnSpc>
                        <a:spcAft>
                          <a:spcPts val="0"/>
                        </a:spcAft>
                      </a:pPr>
                      <a:r>
                        <a:rPr lang="ru-RU" sz="1000" dirty="0">
                          <a:latin typeface="Times New Roman" pitchFamily="18" charset="0"/>
                          <a:ea typeface="Calibri"/>
                          <a:cs typeface="Times New Roman" pitchFamily="18" charset="0"/>
                        </a:rPr>
                        <a:t>2</a:t>
                      </a: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6133470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10E880F-3E40-093D-B80C-D6352C954C0C}"/>
              </a:ext>
            </a:extLst>
          </p:cNvPr>
          <p:cNvPicPr>
            <a:picLocks noChangeAspect="1"/>
          </p:cNvPicPr>
          <p:nvPr/>
        </p:nvPicPr>
        <p:blipFill>
          <a:blip r:embed="rId2"/>
          <a:stretch>
            <a:fillRect/>
          </a:stretch>
        </p:blipFill>
        <p:spPr>
          <a:xfrm>
            <a:off x="0" y="-9255"/>
            <a:ext cx="12192000" cy="6857999"/>
          </a:xfrm>
          <a:prstGeom prst="rect">
            <a:avLst/>
          </a:prstGeom>
        </p:spPr>
      </p:pic>
      <p:pic>
        <p:nvPicPr>
          <p:cNvPr id="3" name="Рисунок 2">
            <a:extLst>
              <a:ext uri="{FF2B5EF4-FFF2-40B4-BE49-F238E27FC236}">
                <a16:creationId xmlns:a16="http://schemas.microsoft.com/office/drawing/2014/main" id="{62E6CD39-C290-6F5E-C758-EEB8626034F5}"/>
              </a:ext>
            </a:extLst>
          </p:cNvPr>
          <p:cNvPicPr>
            <a:picLocks noChangeAspect="1"/>
          </p:cNvPicPr>
          <p:nvPr/>
        </p:nvPicPr>
        <p:blipFill>
          <a:blip r:embed="rId3"/>
          <a:stretch>
            <a:fillRect/>
          </a:stretch>
        </p:blipFill>
        <p:spPr>
          <a:xfrm>
            <a:off x="151001" y="336650"/>
            <a:ext cx="2062294" cy="1525706"/>
          </a:xfrm>
          <a:prstGeom prst="rect">
            <a:avLst/>
          </a:prstGeom>
        </p:spPr>
      </p:pic>
      <p:sp>
        <p:nvSpPr>
          <p:cNvPr id="4" name="Rectangle 3">
            <a:extLst>
              <a:ext uri="{FF2B5EF4-FFF2-40B4-BE49-F238E27FC236}">
                <a16:creationId xmlns:a16="http://schemas.microsoft.com/office/drawing/2014/main" id="{E10E7F21-D8BE-0A26-3846-DEC5C2D33314}"/>
              </a:ext>
            </a:extLst>
          </p:cNvPr>
          <p:cNvSpPr>
            <a:spLocks noChangeArrowheads="1"/>
          </p:cNvSpPr>
          <p:nvPr/>
        </p:nvSpPr>
        <p:spPr bwMode="auto">
          <a:xfrm>
            <a:off x="555071" y="60603"/>
            <a:ext cx="11081857" cy="215444"/>
          </a:xfrm>
          <a:prstGeom prst="rect">
            <a:avLst/>
          </a:prstGeom>
          <a:noFill/>
          <a:ln w="9525">
            <a:noFill/>
            <a:miter lim="800000"/>
            <a:headEnd/>
            <a:tailEnd/>
          </a:ln>
          <a:effectLst/>
        </p:spPr>
        <p:txBody>
          <a:bodyPr vert="horz" wrap="square" lIns="91440" tIns="45720" rIns="91440" bIns="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Муниципальная программа социальной поддержки инвалидов Анучинского муниципального округа «Доступная среда»  на 2025-2029 годы</a:t>
            </a:r>
            <a:endParaRPr kumimoji="0" lang="ru-RU" sz="1800" b="0" i="0" u="none" strike="noStrike" cap="none" normalizeH="0" baseline="0" dirty="0">
              <a:ln>
                <a:noFill/>
              </a:ln>
              <a:solidFill>
                <a:srgbClr val="7030A0"/>
              </a:solidFill>
              <a:effectLst/>
              <a:latin typeface="Arial" pitchFamily="34" charset="0"/>
              <a:cs typeface="Arial" pitchFamily="34" charset="0"/>
            </a:endParaRPr>
          </a:p>
        </p:txBody>
      </p:sp>
      <p:sp>
        <p:nvSpPr>
          <p:cNvPr id="6" name="TextBox 5">
            <a:extLst>
              <a:ext uri="{FF2B5EF4-FFF2-40B4-BE49-F238E27FC236}">
                <a16:creationId xmlns:a16="http://schemas.microsoft.com/office/drawing/2014/main" id="{581A6C86-0A4A-65DC-E678-61C67A826049}"/>
              </a:ext>
            </a:extLst>
          </p:cNvPr>
          <p:cNvSpPr txBox="1"/>
          <p:nvPr/>
        </p:nvSpPr>
        <p:spPr>
          <a:xfrm>
            <a:off x="3236054" y="303843"/>
            <a:ext cx="6153324" cy="261610"/>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20.08.2024 № 783</a:t>
            </a:r>
          </a:p>
        </p:txBody>
      </p:sp>
      <p:sp>
        <p:nvSpPr>
          <p:cNvPr id="8" name="TextBox 7">
            <a:extLst>
              <a:ext uri="{FF2B5EF4-FFF2-40B4-BE49-F238E27FC236}">
                <a16:creationId xmlns:a16="http://schemas.microsoft.com/office/drawing/2014/main" id="{DA7B1F49-31FD-433F-3F56-FF2421A1517F}"/>
              </a:ext>
            </a:extLst>
          </p:cNvPr>
          <p:cNvSpPr txBox="1"/>
          <p:nvPr/>
        </p:nvSpPr>
        <p:spPr>
          <a:xfrm>
            <a:off x="2364296" y="574374"/>
            <a:ext cx="9522904" cy="430887"/>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Целью программы является создание правовых, экономических и социальных условий, способствующих интеграции инвалидов в общество и повышению уровня их жизни.</a:t>
            </a:r>
            <a:endParaRPr kumimoji="0" lang="ru-RU" sz="11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 name="TextBox 11">
            <a:extLst>
              <a:ext uri="{FF2B5EF4-FFF2-40B4-BE49-F238E27FC236}">
                <a16:creationId xmlns:a16="http://schemas.microsoft.com/office/drawing/2014/main" id="{F954C206-8800-F89E-9B33-FD101886BEE8}"/>
              </a:ext>
            </a:extLst>
          </p:cNvPr>
          <p:cNvSpPr txBox="1"/>
          <p:nvPr/>
        </p:nvSpPr>
        <p:spPr>
          <a:xfrm>
            <a:off x="2213294" y="1000101"/>
            <a:ext cx="9757795" cy="93871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Задачи Программы: </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SimSun" pitchFamily="2" charset="-122"/>
                <a:cs typeface="Times New Roman" pitchFamily="18" charset="0"/>
              </a:rPr>
              <a:t>- совершенствование организационной основы формирования доступной среды жизнедеятельности инвалидов и других маломобильных групп населения;  </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SimSun" pitchFamily="2" charset="-122"/>
                <a:cs typeface="Times New Roman" pitchFamily="18" charset="0"/>
              </a:rPr>
              <a:t>- повышение уровня доступности для инвалидов и других маломобильных групп населения объектов и услуг социальной инфраструктуры;</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srgbClr val="22272F"/>
                </a:solidFill>
                <a:effectLst/>
                <a:uLnTx/>
                <a:uFillTx/>
                <a:latin typeface="Times New Roman" pitchFamily="18" charset="0"/>
                <a:ea typeface="Calibri" pitchFamily="34" charset="0"/>
                <a:cs typeface="Times New Roman" pitchFamily="18" charset="0"/>
              </a:rPr>
              <a:t>- обеспечение </a:t>
            </a: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социальной адаптации инвалидов и </a:t>
            </a:r>
            <a:r>
              <a:rPr kumimoji="0" lang="ru-RU" sz="1100" b="0" i="0" u="none" strike="noStrike" kern="1200" cap="none" spc="0" normalizeH="0" baseline="0" noProof="0" dirty="0">
                <a:ln>
                  <a:noFill/>
                </a:ln>
                <a:solidFill>
                  <a:srgbClr val="22272F"/>
                </a:solidFill>
                <a:effectLst/>
                <a:uLnTx/>
                <a:uFillTx/>
                <a:latin typeface="Times New Roman" pitchFamily="18" charset="0"/>
                <a:ea typeface="Calibri" pitchFamily="34" charset="0"/>
                <a:cs typeface="Times New Roman" pitchFamily="18" charset="0"/>
              </a:rPr>
              <a:t>других маломобильных групп населения</a:t>
            </a: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 в общество;</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 формирование в обществе толерантного отношения к инвалидам. </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graphicFrame>
        <p:nvGraphicFramePr>
          <p:cNvPr id="13" name="Таблица 12">
            <a:extLst>
              <a:ext uri="{FF2B5EF4-FFF2-40B4-BE49-F238E27FC236}">
                <a16:creationId xmlns:a16="http://schemas.microsoft.com/office/drawing/2014/main" id="{55B616FF-9E07-91DD-FE9A-7AFCB02DA2CC}"/>
              </a:ext>
            </a:extLst>
          </p:cNvPr>
          <p:cNvGraphicFramePr>
            <a:graphicFrameLocks noGrp="1"/>
          </p:cNvGraphicFramePr>
          <p:nvPr>
            <p:extLst>
              <p:ext uri="{D42A27DB-BD31-4B8C-83A1-F6EECF244321}">
                <p14:modId xmlns:p14="http://schemas.microsoft.com/office/powerpoint/2010/main" val="1168140670"/>
              </p:ext>
            </p:extLst>
          </p:nvPr>
        </p:nvGraphicFramePr>
        <p:xfrm>
          <a:off x="163902" y="2143075"/>
          <a:ext cx="11656802" cy="1135191"/>
        </p:xfrm>
        <a:graphic>
          <a:graphicData uri="http://schemas.openxmlformats.org/drawingml/2006/table">
            <a:tbl>
              <a:tblPr>
                <a:tableStyleId>{0505E3EF-67EA-436B-97B2-0124C06EBD24}</a:tableStyleId>
              </a:tblPr>
              <a:tblGrid>
                <a:gridCol w="398160">
                  <a:extLst>
                    <a:ext uri="{9D8B030D-6E8A-4147-A177-3AD203B41FA5}">
                      <a16:colId xmlns:a16="http://schemas.microsoft.com/office/drawing/2014/main" val="2817818507"/>
                    </a:ext>
                  </a:extLst>
                </a:gridCol>
                <a:gridCol w="8514826">
                  <a:extLst>
                    <a:ext uri="{9D8B030D-6E8A-4147-A177-3AD203B41FA5}">
                      <a16:colId xmlns:a16="http://schemas.microsoft.com/office/drawing/2014/main" val="20000"/>
                    </a:ext>
                  </a:extLst>
                </a:gridCol>
                <a:gridCol w="620785">
                  <a:extLst>
                    <a:ext uri="{9D8B030D-6E8A-4147-A177-3AD203B41FA5}">
                      <a16:colId xmlns:a16="http://schemas.microsoft.com/office/drawing/2014/main" val="20001"/>
                    </a:ext>
                  </a:extLst>
                </a:gridCol>
                <a:gridCol w="813733">
                  <a:extLst>
                    <a:ext uri="{9D8B030D-6E8A-4147-A177-3AD203B41FA5}">
                      <a16:colId xmlns:a16="http://schemas.microsoft.com/office/drawing/2014/main" val="20002"/>
                    </a:ext>
                  </a:extLst>
                </a:gridCol>
                <a:gridCol w="629174">
                  <a:extLst>
                    <a:ext uri="{9D8B030D-6E8A-4147-A177-3AD203B41FA5}">
                      <a16:colId xmlns:a16="http://schemas.microsoft.com/office/drawing/2014/main" val="20003"/>
                    </a:ext>
                  </a:extLst>
                </a:gridCol>
                <a:gridCol w="680124">
                  <a:extLst>
                    <a:ext uri="{9D8B030D-6E8A-4147-A177-3AD203B41FA5}">
                      <a16:colId xmlns:a16="http://schemas.microsoft.com/office/drawing/2014/main" val="20004"/>
                    </a:ext>
                  </a:extLst>
                </a:gridCol>
              </a:tblGrid>
              <a:tr h="0">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tc>
                <a:tc>
                  <a:txBody>
                    <a:bodyPr/>
                    <a:lstStyle/>
                    <a:p>
                      <a:pPr algn="ctr">
                        <a:lnSpc>
                          <a:spcPct val="150000"/>
                        </a:lnSpc>
                        <a:spcAft>
                          <a:spcPts val="0"/>
                        </a:spcAft>
                      </a:pPr>
                      <a:r>
                        <a:rPr lang="ru-RU" sz="1000" b="1" dirty="0">
                          <a:latin typeface="Times New Roman" pitchFamily="18" charset="0"/>
                          <a:cs typeface="Times New Roman" pitchFamily="18" charset="0"/>
                        </a:rPr>
                        <a:t>2026год</a:t>
                      </a:r>
                      <a:endParaRPr lang="ru-RU" sz="1000" b="1"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b="1" dirty="0">
                          <a:latin typeface="Times New Roman" pitchFamily="18" charset="0"/>
                          <a:cs typeface="Times New Roman" pitchFamily="18" charset="0"/>
                        </a:rPr>
                        <a:t>2027 год</a:t>
                      </a:r>
                      <a:endParaRPr lang="ru-RU" sz="1000" b="1"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b="1" dirty="0">
                          <a:latin typeface="Times New Roman" pitchFamily="18" charset="0"/>
                          <a:cs typeface="Times New Roman" pitchFamily="18" charset="0"/>
                        </a:rPr>
                        <a:t>2028 год</a:t>
                      </a:r>
                      <a:endParaRPr lang="ru-RU" sz="1000" b="1"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0">
                <a:tc>
                  <a:txBody>
                    <a:bodyPr/>
                    <a:lstStyle/>
                    <a:p>
                      <a:pPr algn="ctr">
                        <a:lnSpc>
                          <a:spcPct val="115000"/>
                        </a:lnSpc>
                        <a:spcAft>
                          <a:spcPts val="0"/>
                        </a:spcAft>
                      </a:pPr>
                      <a:r>
                        <a:rPr lang="ru-RU" sz="1000" dirty="0">
                          <a:latin typeface="Times New Roman" pitchFamily="18" charset="0"/>
                          <a:ea typeface="Calibri"/>
                          <a:cs typeface="Times New Roman" pitchFamily="18" charset="0"/>
                        </a:rPr>
                        <a:t>1</a:t>
                      </a:r>
                    </a:p>
                  </a:txBody>
                  <a:tcPr marL="68580" marR="68580" marT="0" marB="0"/>
                </a:tc>
                <a:tc>
                  <a:txBody>
                    <a:bodyPr/>
                    <a:lstStyle/>
                    <a:p>
                      <a:pPr algn="just">
                        <a:lnSpc>
                          <a:spcPct val="115000"/>
                        </a:lnSpc>
                        <a:spcAft>
                          <a:spcPts val="0"/>
                        </a:spcAft>
                      </a:pPr>
                      <a:r>
                        <a:rPr lang="ru-RU" sz="1000" dirty="0">
                          <a:latin typeface="Times New Roman" pitchFamily="18" charset="0"/>
                          <a:cs typeface="Times New Roman" pitchFamily="18" charset="0"/>
                        </a:rPr>
                        <a:t>Доля приоритетных объектов и услуг в приоритетных сферах жизнедеятельности инвалидов, нанесенных на карту доступности по результатам их паспортизации среди всех приоритетных объектов и услуг</a:t>
                      </a:r>
                      <a:r>
                        <a:rPr lang="ru-RU" sz="1000" spc="-15" dirty="0">
                          <a:latin typeface="Times New Roman" pitchFamily="18" charset="0"/>
                          <a:cs typeface="Times New Roman" pitchFamily="18" charset="0"/>
                        </a:rPr>
                        <a:t> от общей численности данной категории населения</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6,0</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6,0</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a:latin typeface="Times New Roman" pitchFamily="18" charset="0"/>
                          <a:cs typeface="Times New Roman" pitchFamily="18" charset="0"/>
                        </a:rPr>
                        <a:t>6,0</a:t>
                      </a:r>
                      <a:endParaRPr lang="ru-RU" sz="100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0">
                <a:tc>
                  <a:txBody>
                    <a:bodyPr/>
                    <a:lstStyle/>
                    <a:p>
                      <a:pPr algn="ctr">
                        <a:lnSpc>
                          <a:spcPct val="115000"/>
                        </a:lnSpc>
                        <a:spcAft>
                          <a:spcPts val="0"/>
                        </a:spcAft>
                      </a:pPr>
                      <a:r>
                        <a:rPr lang="ru-RU" sz="1000" dirty="0">
                          <a:latin typeface="Times New Roman" pitchFamily="18" charset="0"/>
                          <a:ea typeface="Calibri"/>
                          <a:cs typeface="Times New Roman" pitchFamily="18" charset="0"/>
                        </a:rPr>
                        <a:t>2</a:t>
                      </a:r>
                    </a:p>
                  </a:txBody>
                  <a:tcPr marL="68580" marR="68580" marT="0" marB="0"/>
                </a:tc>
                <a:tc>
                  <a:txBody>
                    <a:bodyPr/>
                    <a:lstStyle/>
                    <a:p>
                      <a:pPr algn="just">
                        <a:lnSpc>
                          <a:spcPct val="115000"/>
                        </a:lnSpc>
                        <a:spcAft>
                          <a:spcPts val="0"/>
                        </a:spcAft>
                      </a:pPr>
                      <a:r>
                        <a:rPr lang="ru-RU" sz="1000" spc="-15">
                          <a:latin typeface="Times New Roman" pitchFamily="18" charset="0"/>
                          <a:cs typeface="Times New Roman" pitchFamily="18" charset="0"/>
                        </a:rPr>
                        <a:t>Доля культурно-массовых мероприятий, посещаемых инвалидами, от общей численности мероприятий</a:t>
                      </a:r>
                      <a:endParaRPr lang="ru-RU" sz="100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17,0</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dirty="0">
                          <a:latin typeface="Times New Roman" pitchFamily="18" charset="0"/>
                          <a:cs typeface="Times New Roman" pitchFamily="18" charset="0"/>
                        </a:rPr>
                        <a:t>17,0</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a:latin typeface="Times New Roman" pitchFamily="18" charset="0"/>
                          <a:cs typeface="Times New Roman" pitchFamily="18" charset="0"/>
                        </a:rPr>
                        <a:t>17,0</a:t>
                      </a:r>
                      <a:endParaRPr lang="ru-RU" sz="100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r h="0">
                <a:tc>
                  <a:txBody>
                    <a:bodyPr/>
                    <a:lstStyle/>
                    <a:p>
                      <a:pPr algn="ctr">
                        <a:lnSpc>
                          <a:spcPct val="115000"/>
                        </a:lnSpc>
                        <a:spcAft>
                          <a:spcPts val="0"/>
                        </a:spcAft>
                      </a:pPr>
                      <a:r>
                        <a:rPr lang="ru-RU" sz="1000" dirty="0">
                          <a:latin typeface="Times New Roman" pitchFamily="18" charset="0"/>
                          <a:ea typeface="Calibri"/>
                          <a:cs typeface="Times New Roman" pitchFamily="18" charset="0"/>
                        </a:rPr>
                        <a:t>3</a:t>
                      </a:r>
                    </a:p>
                  </a:txBody>
                  <a:tcPr marL="68580" marR="68580" marT="0" marB="0"/>
                </a:tc>
                <a:tc>
                  <a:txBody>
                    <a:bodyPr/>
                    <a:lstStyle/>
                    <a:p>
                      <a:pPr algn="just">
                        <a:lnSpc>
                          <a:spcPct val="115000"/>
                        </a:lnSpc>
                        <a:spcAft>
                          <a:spcPts val="0"/>
                        </a:spcAft>
                      </a:pPr>
                      <a:r>
                        <a:rPr lang="ru-RU" sz="1000" spc="-15">
                          <a:latin typeface="Times New Roman" pitchFamily="18" charset="0"/>
                          <a:cs typeface="Times New Roman" pitchFamily="18" charset="0"/>
                        </a:rPr>
                        <a:t>Количество  трудоустроенных </a:t>
                      </a:r>
                      <a:r>
                        <a:rPr lang="ru-RU" sz="1000">
                          <a:latin typeface="Times New Roman" pitchFamily="18" charset="0"/>
                          <a:cs typeface="Times New Roman" pitchFamily="18" charset="0"/>
                        </a:rPr>
                        <a:t>инвалидов, зарегистрированных в органах службы занятости населения </a:t>
                      </a:r>
                      <a:endParaRPr lang="ru-RU" sz="100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a:latin typeface="Times New Roman" pitchFamily="18" charset="0"/>
                          <a:cs typeface="Times New Roman" pitchFamily="18" charset="0"/>
                        </a:rPr>
                        <a:t>ед.</a:t>
                      </a:r>
                      <a:endParaRPr lang="ru-RU" sz="100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dirty="0">
                          <a:latin typeface="Times New Roman" pitchFamily="18" charset="0"/>
                          <a:cs typeface="Times New Roman" pitchFamily="18" charset="0"/>
                        </a:rPr>
                        <a:t>8</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dirty="0">
                          <a:latin typeface="Times New Roman" pitchFamily="18" charset="0"/>
                          <a:cs typeface="Times New Roman" pitchFamily="18" charset="0"/>
                        </a:rPr>
                        <a:t>8</a:t>
                      </a:r>
                      <a:endParaRPr lang="ru-RU" sz="1000" dirty="0">
                        <a:latin typeface="Times New Roman" pitchFamily="18" charset="0"/>
                        <a:ea typeface="Calibri"/>
                        <a:cs typeface="Times New Roman" pitchFamily="18" charset="0"/>
                      </a:endParaRPr>
                    </a:p>
                  </a:txBody>
                  <a:tcPr marL="68580" marR="68580" marT="0" marB="0"/>
                </a:tc>
                <a:tc>
                  <a:txBody>
                    <a:bodyPr/>
                    <a:lstStyle/>
                    <a:p>
                      <a:pPr algn="ctr">
                        <a:lnSpc>
                          <a:spcPct val="115000"/>
                        </a:lnSpc>
                        <a:spcAft>
                          <a:spcPts val="0"/>
                        </a:spcAft>
                      </a:pPr>
                      <a:r>
                        <a:rPr lang="ru-RU" sz="1000" dirty="0">
                          <a:latin typeface="Times New Roman" pitchFamily="18" charset="0"/>
                          <a:cs typeface="Times New Roman" pitchFamily="18" charset="0"/>
                        </a:rPr>
                        <a:t>8</a:t>
                      </a:r>
                      <a:endParaRPr lang="ru-RU" sz="1000"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bl>
          </a:graphicData>
        </a:graphic>
      </p:graphicFrame>
      <p:pic>
        <p:nvPicPr>
          <p:cNvPr id="1026" name="Picture 2" descr="Физкультура и спорт - Викулово72.ру. Новости Викуловского района">
            <a:extLst>
              <a:ext uri="{FF2B5EF4-FFF2-40B4-BE49-F238E27FC236}">
                <a16:creationId xmlns:a16="http://schemas.microsoft.com/office/drawing/2014/main" id="{748A9BD8-37BC-CCE1-E4EB-F08DF1C043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447" y="3539909"/>
            <a:ext cx="1038520" cy="1235817"/>
          </a:xfrm>
          <a:prstGeom prst="rect">
            <a:avLst/>
          </a:prstGeom>
          <a:noFill/>
          <a:extLst>
            <a:ext uri="{909E8E84-426E-40DD-AFC4-6F175D3DCCD1}">
              <a14:hiddenFill xmlns:a14="http://schemas.microsoft.com/office/drawing/2010/main">
                <a:solidFill>
                  <a:srgbClr val="FFFFFF"/>
                </a:solidFill>
              </a14:hiddenFill>
            </a:ext>
          </a:extLst>
        </p:spPr>
      </p:pic>
      <p:pic>
        <p:nvPicPr>
          <p:cNvPr id="14" name="Рисунок 13">
            <a:extLst>
              <a:ext uri="{FF2B5EF4-FFF2-40B4-BE49-F238E27FC236}">
                <a16:creationId xmlns:a16="http://schemas.microsoft.com/office/drawing/2014/main" id="{B11C92C5-A57A-F1FF-87F5-E56391BCDFC3}"/>
              </a:ext>
            </a:extLst>
          </p:cNvPr>
          <p:cNvPicPr>
            <a:picLocks noChangeAspect="1"/>
          </p:cNvPicPr>
          <p:nvPr/>
        </p:nvPicPr>
        <p:blipFill>
          <a:blip r:embed="rId5"/>
          <a:stretch>
            <a:fillRect/>
          </a:stretch>
        </p:blipFill>
        <p:spPr>
          <a:xfrm>
            <a:off x="10714489" y="3567963"/>
            <a:ext cx="1182848" cy="1115817"/>
          </a:xfrm>
          <a:prstGeom prst="rect">
            <a:avLst/>
          </a:prstGeom>
        </p:spPr>
      </p:pic>
      <p:sp>
        <p:nvSpPr>
          <p:cNvPr id="15" name="Rectangle 1">
            <a:extLst>
              <a:ext uri="{FF2B5EF4-FFF2-40B4-BE49-F238E27FC236}">
                <a16:creationId xmlns:a16="http://schemas.microsoft.com/office/drawing/2014/main" id="{B424116A-3664-0845-C3C5-D225CD582F4D}"/>
              </a:ext>
            </a:extLst>
          </p:cNvPr>
          <p:cNvSpPr>
            <a:spLocks noChangeArrowheads="1"/>
          </p:cNvSpPr>
          <p:nvPr/>
        </p:nvSpPr>
        <p:spPr bwMode="auto">
          <a:xfrm>
            <a:off x="230399" y="3471410"/>
            <a:ext cx="11656801"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Муниципальная программа «Развитие физической культуры, спорта и туризма в Анучинском муниципальном округе на 2025-2029 гг.»</a:t>
            </a:r>
            <a:r>
              <a:rPr kumimoji="0" lang="ru-RU" sz="1100" b="0" i="0" u="none" strike="noStrike" cap="none" normalizeH="0" baseline="0" dirty="0">
                <a:ln>
                  <a:noFill/>
                </a:ln>
                <a:solidFill>
                  <a:srgbClr val="6600FF"/>
                </a:solidFill>
                <a:effectLst/>
                <a:latin typeface="Arial" pitchFamily="34" charset="0"/>
                <a:cs typeface="Arial" pitchFamily="34" charset="0"/>
              </a:rPr>
              <a:t> </a:t>
            </a:r>
          </a:p>
        </p:txBody>
      </p:sp>
      <p:sp>
        <p:nvSpPr>
          <p:cNvPr id="16" name="TextBox 15">
            <a:extLst>
              <a:ext uri="{FF2B5EF4-FFF2-40B4-BE49-F238E27FC236}">
                <a16:creationId xmlns:a16="http://schemas.microsoft.com/office/drawing/2014/main" id="{0480F2C9-AECD-7EAA-63EB-8C17C9391593}"/>
              </a:ext>
            </a:extLst>
          </p:cNvPr>
          <p:cNvSpPr txBox="1"/>
          <p:nvPr/>
        </p:nvSpPr>
        <p:spPr>
          <a:xfrm>
            <a:off x="3236054" y="3654450"/>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26.08.2024 № 804</a:t>
            </a:r>
          </a:p>
        </p:txBody>
      </p:sp>
      <p:sp>
        <p:nvSpPr>
          <p:cNvPr id="20" name="TextBox 19">
            <a:extLst>
              <a:ext uri="{FF2B5EF4-FFF2-40B4-BE49-F238E27FC236}">
                <a16:creationId xmlns:a16="http://schemas.microsoft.com/office/drawing/2014/main" id="{8F65C781-8073-3C0B-8827-DA80D1C471FF}"/>
              </a:ext>
            </a:extLst>
          </p:cNvPr>
          <p:cNvSpPr txBox="1"/>
          <p:nvPr/>
        </p:nvSpPr>
        <p:spPr>
          <a:xfrm>
            <a:off x="1192285" y="3836621"/>
            <a:ext cx="9522204" cy="430887"/>
          </a:xfrm>
          <a:prstGeom prst="rect">
            <a:avLst/>
          </a:prstGeom>
          <a:noFill/>
        </p:spPr>
        <p:txBody>
          <a:bodyPr wrap="square">
            <a:spAutoFit/>
          </a:bodyPr>
          <a:lstStyle/>
          <a:p>
            <a:pPr marL="0" marR="0" lvl="0" indent="45085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srgbClr val="000000"/>
                </a:solidFill>
                <a:effectLst/>
                <a:uLnTx/>
                <a:uFillTx/>
                <a:latin typeface="Times New Roman" pitchFamily="18" charset="0"/>
                <a:ea typeface="Times New Roman" pitchFamily="18" charset="0"/>
                <a:cs typeface="Times New Roman" pitchFamily="18" charset="0"/>
              </a:rPr>
              <a:t>Целью программы является о</a:t>
            </a: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беспечение условий для развития физической культуры, школьного спорта и массового спорта, </a:t>
            </a:r>
            <a:r>
              <a:rPr kumimoji="0" lang="ru-RU" sz="1100" b="0" i="0" u="none" strike="noStrike" kern="1200" cap="none" spc="0" normalizeH="0" baseline="0" noProof="0" dirty="0">
                <a:ln>
                  <a:noFill/>
                </a:ln>
                <a:solidFill>
                  <a:srgbClr val="000000"/>
                </a:solidFill>
                <a:effectLst/>
                <a:uLnTx/>
                <a:uFillTx/>
                <a:latin typeface="Times New Roman" pitchFamily="18" charset="0"/>
                <a:ea typeface="Calibri" pitchFamily="34" charset="0"/>
                <a:cs typeface="Times New Roman" pitchFamily="18" charset="0"/>
              </a:rPr>
              <a:t>внутреннего и внешнего туризма на территории округа</a:t>
            </a: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a:t>
            </a:r>
            <a:endPar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21" name="Прямоугольник 20">
            <a:extLst>
              <a:ext uri="{FF2B5EF4-FFF2-40B4-BE49-F238E27FC236}">
                <a16:creationId xmlns:a16="http://schemas.microsoft.com/office/drawing/2014/main" id="{A8935B5B-8309-29E1-4242-78213F116178}"/>
              </a:ext>
            </a:extLst>
          </p:cNvPr>
          <p:cNvSpPr/>
          <p:nvPr/>
        </p:nvSpPr>
        <p:spPr>
          <a:xfrm>
            <a:off x="1213967" y="4175562"/>
            <a:ext cx="9522204" cy="600164"/>
          </a:xfrm>
          <a:prstGeom prst="rect">
            <a:avLst/>
          </a:prstGeom>
        </p:spPr>
        <p:txBody>
          <a:bodyPr wrap="square">
            <a:spAutoFit/>
          </a:bodyPr>
          <a:lstStyle/>
          <a:p>
            <a:pPr lvl="0" algn="just" fontAlgn="base">
              <a:spcBef>
                <a:spcPct val="0"/>
              </a:spcBef>
              <a:spcAft>
                <a:spcPct val="0"/>
              </a:spcAft>
            </a:pPr>
            <a:r>
              <a:rPr lang="ru-RU" sz="1100" dirty="0">
                <a:latin typeface="Times New Roman" pitchFamily="18" charset="0"/>
                <a:ea typeface="Calibri" pitchFamily="34" charset="0"/>
                <a:cs typeface="Times New Roman" pitchFamily="18" charset="0"/>
              </a:rPr>
              <a:t>Основные задачи программы:</a:t>
            </a:r>
          </a:p>
          <a:p>
            <a:pPr lvl="0" algn="just" fontAlgn="base">
              <a:spcBef>
                <a:spcPct val="0"/>
              </a:spcBef>
              <a:spcAft>
                <a:spcPct val="0"/>
              </a:spcAft>
              <a:buFontTx/>
              <a:buChar char="-"/>
            </a:pPr>
            <a:r>
              <a:rPr lang="ru-RU" sz="1100" dirty="0">
                <a:latin typeface="Times New Roman" pitchFamily="18" charset="0"/>
                <a:cs typeface="Times New Roman" pitchFamily="18" charset="0"/>
              </a:rPr>
              <a:t>создание условий для вовлечения различных групп населения округа к регулярным занятиям физической культурой и спортом;</a:t>
            </a:r>
          </a:p>
          <a:p>
            <a:pPr algn="just" fontAlgn="base">
              <a:spcBef>
                <a:spcPct val="0"/>
              </a:spcBef>
              <a:spcAft>
                <a:spcPct val="0"/>
              </a:spcAft>
              <a:buFontTx/>
              <a:buChar char="-"/>
            </a:pPr>
            <a:r>
              <a:rPr lang="ru-RU" sz="1100" dirty="0">
                <a:latin typeface="Times New Roman" pitchFamily="18" charset="0"/>
                <a:cs typeface="Times New Roman" pitchFamily="18" charset="0"/>
              </a:rPr>
              <a:t>укрепление материально-технической базы физической культуры и спорта;</a:t>
            </a:r>
          </a:p>
        </p:txBody>
      </p:sp>
      <p:sp>
        <p:nvSpPr>
          <p:cNvPr id="23" name="TextBox 22">
            <a:extLst>
              <a:ext uri="{FF2B5EF4-FFF2-40B4-BE49-F238E27FC236}">
                <a16:creationId xmlns:a16="http://schemas.microsoft.com/office/drawing/2014/main" id="{B93C117E-35CF-9297-A088-BF52D46533A1}"/>
              </a:ext>
            </a:extLst>
          </p:cNvPr>
          <p:cNvSpPr txBox="1"/>
          <p:nvPr/>
        </p:nvSpPr>
        <p:spPr>
          <a:xfrm>
            <a:off x="81211" y="4775726"/>
            <a:ext cx="11822184" cy="938719"/>
          </a:xfrm>
          <a:prstGeom prst="rect">
            <a:avLst/>
          </a:prstGeom>
          <a:noFill/>
        </p:spPr>
        <p:txBody>
          <a:bodyPr wrap="square">
            <a:spAutoFit/>
          </a:bodyPr>
          <a:lstStyle/>
          <a:p>
            <a:pPr lvl="0" algn="just" fontAlgn="base">
              <a:spcBef>
                <a:spcPct val="0"/>
              </a:spcBef>
              <a:spcAft>
                <a:spcPct val="0"/>
              </a:spcAft>
              <a:buFontTx/>
              <a:buChar char="-"/>
            </a:pPr>
            <a:r>
              <a:rPr lang="ru-RU" sz="1100" dirty="0">
                <a:latin typeface="Times New Roman" pitchFamily="18" charset="0"/>
                <a:cs typeface="Times New Roman" pitchFamily="18" charset="0"/>
              </a:rPr>
              <a:t>увеличение численности занимающихся физической культурой и спортом;</a:t>
            </a:r>
          </a:p>
          <a:p>
            <a:pPr algn="just" fontAlgn="base">
              <a:spcBef>
                <a:spcPct val="0"/>
              </a:spcBef>
              <a:spcAft>
                <a:spcPct val="0"/>
              </a:spcAft>
              <a:buFontTx/>
              <a:buChar char="-"/>
            </a:pPr>
            <a:r>
              <a:rPr lang="ru-RU" sz="1100" dirty="0">
                <a:latin typeface="Times New Roman" pitchFamily="18" charset="0"/>
                <a:cs typeface="Times New Roman" pitchFamily="18" charset="0"/>
              </a:rPr>
              <a:t>целенаправленная пропаганда физической культуры и формирование здорового образа жизни;</a:t>
            </a:r>
          </a:p>
          <a:p>
            <a:pPr lvl="0" algn="just" fontAlgn="base">
              <a:spcBef>
                <a:spcPct val="0"/>
              </a:spcBef>
              <a:spcAft>
                <a:spcPct val="0"/>
              </a:spcAft>
              <a:buFontTx/>
              <a:buChar char="-"/>
            </a:pPr>
            <a:r>
              <a:rPr lang="ru-RU" sz="1100" dirty="0">
                <a:latin typeface="Times New Roman" pitchFamily="18" charset="0"/>
                <a:cs typeface="Times New Roman" pitchFamily="18" charset="0"/>
              </a:rPr>
              <a:t>качество подготовки - спортивных резервов и команд по игровым видам спорта;</a:t>
            </a:r>
          </a:p>
          <a:p>
            <a:pPr algn="just" fontAlgn="base">
              <a:spcBef>
                <a:spcPct val="0"/>
              </a:spcBef>
              <a:spcAft>
                <a:spcPct val="0"/>
              </a:spcAft>
              <a:buFontTx/>
              <a:buChar char="-"/>
            </a:pPr>
            <a:r>
              <a:rPr lang="ru-RU" sz="1100" dirty="0">
                <a:latin typeface="Times New Roman" pitchFamily="18" charset="0"/>
                <a:cs typeface="Times New Roman" pitchFamily="18" charset="0"/>
              </a:rPr>
              <a:t>создание условий для системного развития секторов делового, экологического, культурно-исторического, сельского, развлекательного туризма.</a:t>
            </a:r>
          </a:p>
          <a:p>
            <a:pPr lvl="0" algn="just" fontAlgn="base">
              <a:spcBef>
                <a:spcPct val="0"/>
              </a:spcBef>
              <a:spcAft>
                <a:spcPct val="0"/>
              </a:spcAft>
              <a:buFontTx/>
              <a:buChar char="-"/>
            </a:pPr>
            <a:r>
              <a:rPr lang="ru-RU" sz="1100" dirty="0">
                <a:latin typeface="Times New Roman" pitchFamily="18" charset="0"/>
                <a:cs typeface="Times New Roman" pitchFamily="18" charset="0"/>
              </a:rPr>
              <a:t>развитие инфраструктуры в сфере физической культуры и спорта.</a:t>
            </a:r>
            <a:endParaRPr lang="ru-RU" sz="1100" dirty="0">
              <a:latin typeface="Times New Roman" pitchFamily="18" charset="0"/>
              <a:ea typeface="Calibri" pitchFamily="34" charset="0"/>
              <a:cs typeface="Times New Roman" pitchFamily="18" charset="0"/>
            </a:endParaRPr>
          </a:p>
        </p:txBody>
      </p:sp>
      <p:graphicFrame>
        <p:nvGraphicFramePr>
          <p:cNvPr id="24" name="Таблица 18">
            <a:extLst>
              <a:ext uri="{FF2B5EF4-FFF2-40B4-BE49-F238E27FC236}">
                <a16:creationId xmlns:a16="http://schemas.microsoft.com/office/drawing/2014/main" id="{3F9038A8-5BC4-7CBD-DF1F-D7B7EFDBC90B}"/>
              </a:ext>
            </a:extLst>
          </p:cNvPr>
          <p:cNvGraphicFramePr>
            <a:graphicFrameLocks noGrp="1"/>
          </p:cNvGraphicFramePr>
          <p:nvPr>
            <p:extLst>
              <p:ext uri="{D42A27DB-BD31-4B8C-83A1-F6EECF244321}">
                <p14:modId xmlns:p14="http://schemas.microsoft.com/office/powerpoint/2010/main" val="2965845861"/>
              </p:ext>
            </p:extLst>
          </p:nvPr>
        </p:nvGraphicFramePr>
        <p:xfrm>
          <a:off x="151001" y="5762611"/>
          <a:ext cx="11603757" cy="988079"/>
        </p:xfrm>
        <a:graphic>
          <a:graphicData uri="http://schemas.openxmlformats.org/drawingml/2006/table">
            <a:tbl>
              <a:tblPr firstRow="1" bandRow="1">
                <a:tableStyleId>{8A107856-5554-42FB-B03E-39F5DBC370BA}</a:tableStyleId>
              </a:tblPr>
              <a:tblGrid>
                <a:gridCol w="4521775">
                  <a:extLst>
                    <a:ext uri="{9D8B030D-6E8A-4147-A177-3AD203B41FA5}">
                      <a16:colId xmlns:a16="http://schemas.microsoft.com/office/drawing/2014/main" val="1756908769"/>
                    </a:ext>
                  </a:extLst>
                </a:gridCol>
                <a:gridCol w="1356849">
                  <a:extLst>
                    <a:ext uri="{9D8B030D-6E8A-4147-A177-3AD203B41FA5}">
                      <a16:colId xmlns:a16="http://schemas.microsoft.com/office/drawing/2014/main" val="2972828671"/>
                    </a:ext>
                  </a:extLst>
                </a:gridCol>
                <a:gridCol w="1405832">
                  <a:extLst>
                    <a:ext uri="{9D8B030D-6E8A-4147-A177-3AD203B41FA5}">
                      <a16:colId xmlns:a16="http://schemas.microsoft.com/office/drawing/2014/main" val="1140601564"/>
                    </a:ext>
                  </a:extLst>
                </a:gridCol>
                <a:gridCol w="1413385">
                  <a:extLst>
                    <a:ext uri="{9D8B030D-6E8A-4147-A177-3AD203B41FA5}">
                      <a16:colId xmlns:a16="http://schemas.microsoft.com/office/drawing/2014/main" val="3858202059"/>
                    </a:ext>
                  </a:extLst>
                </a:gridCol>
                <a:gridCol w="1424691">
                  <a:extLst>
                    <a:ext uri="{9D8B030D-6E8A-4147-A177-3AD203B41FA5}">
                      <a16:colId xmlns:a16="http://schemas.microsoft.com/office/drawing/2014/main" val="3329245531"/>
                    </a:ext>
                  </a:extLst>
                </a:gridCol>
                <a:gridCol w="1481225">
                  <a:extLst>
                    <a:ext uri="{9D8B030D-6E8A-4147-A177-3AD203B41FA5}">
                      <a16:colId xmlns:a16="http://schemas.microsoft.com/office/drawing/2014/main" val="1340474206"/>
                    </a:ext>
                  </a:extLst>
                </a:gridCol>
              </a:tblGrid>
              <a:tr h="256478">
                <a:tc>
                  <a:txBody>
                    <a:bodyPr/>
                    <a:lstStyle/>
                    <a:p>
                      <a:r>
                        <a:rPr lang="ru-RU" sz="1000" dirty="0">
                          <a:latin typeface="Times New Roman" pitchFamily="18" charset="0"/>
                          <a:cs typeface="Times New Roman" pitchFamily="18" charset="0"/>
                        </a:rPr>
                        <a:t>Подпрограммы</a:t>
                      </a:r>
                    </a:p>
                  </a:txBody>
                  <a:tcPr/>
                </a:tc>
                <a:tc>
                  <a:txBody>
                    <a:bodyPr/>
                    <a:lstStyle/>
                    <a:p>
                      <a:pPr algn="ctr"/>
                      <a:r>
                        <a:rPr lang="ru-RU" sz="1000" dirty="0">
                          <a:latin typeface="Times New Roman" pitchFamily="18" charset="0"/>
                          <a:cs typeface="Times New Roman" pitchFamily="18" charset="0"/>
                        </a:rPr>
                        <a:t>2024(факт)</a:t>
                      </a:r>
                    </a:p>
                  </a:txBody>
                  <a:tcPr/>
                </a:tc>
                <a:tc>
                  <a:txBody>
                    <a:bodyPr/>
                    <a:lstStyle/>
                    <a:p>
                      <a:pPr algn="ctr"/>
                      <a:r>
                        <a:rPr lang="ru-RU" sz="1000" dirty="0">
                          <a:latin typeface="Times New Roman" pitchFamily="18" charset="0"/>
                          <a:cs typeface="Times New Roman" pitchFamily="18" charset="0"/>
                        </a:rPr>
                        <a:t>2025г(оценка)</a:t>
                      </a:r>
                    </a:p>
                  </a:txBody>
                  <a:tcPr/>
                </a:tc>
                <a:tc>
                  <a:txBody>
                    <a:bodyPr/>
                    <a:lstStyle/>
                    <a:p>
                      <a:pPr algn="ctr"/>
                      <a:r>
                        <a:rPr lang="ru-RU" sz="1000" dirty="0">
                          <a:latin typeface="Times New Roman" pitchFamily="18" charset="0"/>
                          <a:cs typeface="Times New Roman" pitchFamily="18" charset="0"/>
                        </a:rPr>
                        <a:t>2026г(прогноз)</a:t>
                      </a:r>
                    </a:p>
                  </a:txBody>
                  <a:tcPr/>
                </a:tc>
                <a:tc>
                  <a:txBody>
                    <a:bodyPr/>
                    <a:lstStyle/>
                    <a:p>
                      <a:pPr algn="ctr"/>
                      <a:r>
                        <a:rPr lang="ru-RU" sz="1000" dirty="0">
                          <a:latin typeface="Times New Roman" pitchFamily="18" charset="0"/>
                          <a:cs typeface="Times New Roman" pitchFamily="18" charset="0"/>
                        </a:rPr>
                        <a:t>2027г(прогноз)</a:t>
                      </a:r>
                    </a:p>
                  </a:txBody>
                  <a:tcPr/>
                </a:tc>
                <a:tc>
                  <a:txBody>
                    <a:bodyPr/>
                    <a:lstStyle/>
                    <a:p>
                      <a:pPr algn="ctr"/>
                      <a:r>
                        <a:rPr lang="ru-RU" sz="1000" dirty="0">
                          <a:latin typeface="Times New Roman" pitchFamily="18" charset="0"/>
                          <a:cs typeface="Times New Roman" pitchFamily="18" charset="0"/>
                        </a:rPr>
                        <a:t>2028г(прогноз)</a:t>
                      </a:r>
                    </a:p>
                  </a:txBody>
                  <a:tcPr/>
                </a:tc>
                <a:extLst>
                  <a:ext uri="{0D108BD9-81ED-4DB2-BD59-A6C34878D82A}">
                    <a16:rowId xmlns:a16="http://schemas.microsoft.com/office/drawing/2014/main" val="335547516"/>
                  </a:ext>
                </a:extLst>
              </a:tr>
              <a:tr h="243921">
                <a:tc>
                  <a:txBody>
                    <a:bodyPr/>
                    <a:lstStyle/>
                    <a:p>
                      <a:r>
                        <a:rPr lang="ru-RU" sz="1000" dirty="0">
                          <a:latin typeface="Times New Roman" pitchFamily="18" charset="0"/>
                          <a:cs typeface="Times New Roman" pitchFamily="18" charset="0"/>
                        </a:rPr>
                        <a:t>Развитие физической культуры и спорта</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5151906,71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1015740,00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5182283,95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830666,59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830719,70</a:t>
                      </a:r>
                    </a:p>
                  </a:txBody>
                  <a:tcPr marL="7620" marR="7620" marT="7620" marB="0"/>
                </a:tc>
                <a:extLst>
                  <a:ext uri="{0D108BD9-81ED-4DB2-BD59-A6C34878D82A}">
                    <a16:rowId xmlns:a16="http://schemas.microsoft.com/office/drawing/2014/main" val="3313264423"/>
                  </a:ext>
                </a:extLst>
              </a:tr>
              <a:tr h="224420">
                <a:tc>
                  <a:txBody>
                    <a:bodyPr/>
                    <a:lstStyle/>
                    <a:p>
                      <a:r>
                        <a:rPr lang="ru-RU" sz="1000" dirty="0">
                          <a:latin typeface="Times New Roman" pitchFamily="18" charset="0"/>
                          <a:cs typeface="Times New Roman" pitchFamily="18" charset="0"/>
                        </a:rPr>
                        <a:t>Развитие внутреннего и въездного туризма</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514260,00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100000,00</a:t>
                      </a:r>
                    </a:p>
                  </a:txBody>
                  <a:tcPr marL="7620" marR="7620" marT="7620" marB="0"/>
                </a:tc>
                <a:extLst>
                  <a:ext uri="{0D108BD9-81ED-4DB2-BD59-A6C34878D82A}">
                    <a16:rowId xmlns:a16="http://schemas.microsoft.com/office/drawing/2014/main" val="3649035074"/>
                  </a:ext>
                </a:extLst>
              </a:tr>
              <a:tr h="204460">
                <a:tc>
                  <a:txBody>
                    <a:bodyPr/>
                    <a:lstStyle/>
                    <a:p>
                      <a:r>
                        <a:rPr lang="ru-RU" sz="1000" dirty="0">
                          <a:latin typeface="Times New Roman" panose="02020603050405020304" pitchFamily="18" charset="0"/>
                          <a:cs typeface="Times New Roman" panose="02020603050405020304" pitchFamily="18" charset="0"/>
                        </a:rPr>
                        <a:t>ИТОГО</a:t>
                      </a:r>
                      <a:endParaRPr lang="ru-RU" sz="1000" b="1" dirty="0">
                        <a:latin typeface="Times New Roman" pitchFamily="18" charset="0"/>
                        <a:cs typeface="Times New Roman" pitchFamily="18" charset="0"/>
                      </a:endParaRP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5651906,71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1530000,00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5782283,95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930666,59</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930719,70</a:t>
                      </a:r>
                    </a:p>
                  </a:txBody>
                  <a:tcPr marL="7620" marR="7620" marT="7620" marB="0"/>
                </a:tc>
                <a:extLst>
                  <a:ext uri="{0D108BD9-81ED-4DB2-BD59-A6C34878D82A}">
                    <a16:rowId xmlns:a16="http://schemas.microsoft.com/office/drawing/2014/main" val="2223811994"/>
                  </a:ext>
                </a:extLst>
              </a:tr>
            </a:tbl>
          </a:graphicData>
        </a:graphic>
      </p:graphicFrame>
    </p:spTree>
    <p:extLst>
      <p:ext uri="{BB962C8B-B14F-4D97-AF65-F5344CB8AC3E}">
        <p14:creationId xmlns:p14="http://schemas.microsoft.com/office/powerpoint/2010/main" val="13005229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33B98B7-EAAE-A11C-C516-5723B666F166}"/>
              </a:ext>
            </a:extLst>
          </p:cNvPr>
          <p:cNvPicPr>
            <a:picLocks noChangeAspect="1"/>
          </p:cNvPicPr>
          <p:nvPr/>
        </p:nvPicPr>
        <p:blipFill>
          <a:blip r:embed="rId2"/>
          <a:stretch>
            <a:fillRect/>
          </a:stretch>
        </p:blipFill>
        <p:spPr>
          <a:xfrm>
            <a:off x="0" y="-9255"/>
            <a:ext cx="12192000" cy="6857999"/>
          </a:xfrm>
          <a:prstGeom prst="rect">
            <a:avLst/>
          </a:prstGeom>
        </p:spPr>
      </p:pic>
      <p:sp>
        <p:nvSpPr>
          <p:cNvPr id="3" name="Rectangle 1">
            <a:extLst>
              <a:ext uri="{FF2B5EF4-FFF2-40B4-BE49-F238E27FC236}">
                <a16:creationId xmlns:a16="http://schemas.microsoft.com/office/drawing/2014/main" id="{76674B1A-0C6C-2EB6-2B0C-F402CD8F6EA5}"/>
              </a:ext>
            </a:extLst>
          </p:cNvPr>
          <p:cNvSpPr>
            <a:spLocks noChangeArrowheads="1"/>
          </p:cNvSpPr>
          <p:nvPr/>
        </p:nvSpPr>
        <p:spPr bwMode="auto">
          <a:xfrm>
            <a:off x="267599" y="73869"/>
            <a:ext cx="11656801"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Муниципальная программа «Развитие физической культуры, спорта и туризма в Анучинском муниципальном округе на 2025-2029 гг.»</a:t>
            </a:r>
            <a:r>
              <a:rPr kumimoji="0" lang="ru-RU" sz="1100" b="0" i="0" u="none" strike="noStrike" cap="none" normalizeH="0" baseline="0" dirty="0">
                <a:ln>
                  <a:noFill/>
                </a:ln>
                <a:solidFill>
                  <a:srgbClr val="6600FF"/>
                </a:solidFill>
                <a:effectLst/>
                <a:latin typeface="Arial" pitchFamily="34" charset="0"/>
                <a:cs typeface="Arial" pitchFamily="34" charset="0"/>
              </a:rPr>
              <a:t> </a:t>
            </a:r>
          </a:p>
        </p:txBody>
      </p:sp>
      <p:graphicFrame>
        <p:nvGraphicFramePr>
          <p:cNvPr id="4" name="Таблица 3">
            <a:extLst>
              <a:ext uri="{FF2B5EF4-FFF2-40B4-BE49-F238E27FC236}">
                <a16:creationId xmlns:a16="http://schemas.microsoft.com/office/drawing/2014/main" id="{C91E0557-758E-F1A0-98E1-0D85B16D5565}"/>
              </a:ext>
            </a:extLst>
          </p:cNvPr>
          <p:cNvGraphicFramePr>
            <a:graphicFrameLocks noGrp="1"/>
          </p:cNvGraphicFramePr>
          <p:nvPr>
            <p:extLst>
              <p:ext uri="{D42A27DB-BD31-4B8C-83A1-F6EECF244321}">
                <p14:modId xmlns:p14="http://schemas.microsoft.com/office/powerpoint/2010/main" val="70549622"/>
              </p:ext>
            </p:extLst>
          </p:nvPr>
        </p:nvGraphicFramePr>
        <p:xfrm>
          <a:off x="150371" y="418603"/>
          <a:ext cx="11891256" cy="1982262"/>
        </p:xfrm>
        <a:graphic>
          <a:graphicData uri="http://schemas.openxmlformats.org/drawingml/2006/table">
            <a:tbl>
              <a:tblPr firstRow="1" bandRow="1">
                <a:tableStyleId>{8A107856-5554-42FB-B03E-39F5DBC370BA}</a:tableStyleId>
              </a:tblPr>
              <a:tblGrid>
                <a:gridCol w="606117">
                  <a:extLst>
                    <a:ext uri="{9D8B030D-6E8A-4147-A177-3AD203B41FA5}">
                      <a16:colId xmlns:a16="http://schemas.microsoft.com/office/drawing/2014/main" val="4012155347"/>
                    </a:ext>
                  </a:extLst>
                </a:gridCol>
                <a:gridCol w="8745938">
                  <a:extLst>
                    <a:ext uri="{9D8B030D-6E8A-4147-A177-3AD203B41FA5}">
                      <a16:colId xmlns:a16="http://schemas.microsoft.com/office/drawing/2014/main" val="2429840478"/>
                    </a:ext>
                  </a:extLst>
                </a:gridCol>
                <a:gridCol w="666020">
                  <a:extLst>
                    <a:ext uri="{9D8B030D-6E8A-4147-A177-3AD203B41FA5}">
                      <a16:colId xmlns:a16="http://schemas.microsoft.com/office/drawing/2014/main" val="2734536931"/>
                    </a:ext>
                  </a:extLst>
                </a:gridCol>
                <a:gridCol w="572362">
                  <a:extLst>
                    <a:ext uri="{9D8B030D-6E8A-4147-A177-3AD203B41FA5}">
                      <a16:colId xmlns:a16="http://schemas.microsoft.com/office/drawing/2014/main" val="658678647"/>
                    </a:ext>
                  </a:extLst>
                </a:gridCol>
                <a:gridCol w="686832">
                  <a:extLst>
                    <a:ext uri="{9D8B030D-6E8A-4147-A177-3AD203B41FA5}">
                      <a16:colId xmlns:a16="http://schemas.microsoft.com/office/drawing/2014/main" val="927975918"/>
                    </a:ext>
                  </a:extLst>
                </a:gridCol>
                <a:gridCol w="613987">
                  <a:extLst>
                    <a:ext uri="{9D8B030D-6E8A-4147-A177-3AD203B41FA5}">
                      <a16:colId xmlns:a16="http://schemas.microsoft.com/office/drawing/2014/main" val="2141856157"/>
                    </a:ext>
                  </a:extLst>
                </a:gridCol>
              </a:tblGrid>
              <a:tr h="266395">
                <a:tc>
                  <a:txBody>
                    <a:bodyPr/>
                    <a:lstStyle/>
                    <a:p>
                      <a:r>
                        <a:rPr lang="ru-RU" sz="1000" dirty="0">
                          <a:latin typeface="Times New Roman" pitchFamily="18" charset="0"/>
                          <a:cs typeface="Times New Roman" pitchFamily="18" charset="0"/>
                        </a:rPr>
                        <a:t>№ п/п</a:t>
                      </a:r>
                    </a:p>
                  </a:txBody>
                  <a:tcPr/>
                </a:tc>
                <a:tc>
                  <a:txBody>
                    <a:bodyPr/>
                    <a:lstStyle/>
                    <a:p>
                      <a:pPr algn="ctr"/>
                      <a:r>
                        <a:rPr lang="ru-RU" sz="1000" dirty="0">
                          <a:latin typeface="Times New Roman" pitchFamily="18" charset="0"/>
                          <a:cs typeface="Times New Roman" pitchFamily="18" charset="0"/>
                        </a:rPr>
                        <a:t>Показатель (индикатор)</a:t>
                      </a:r>
                    </a:p>
                  </a:txBody>
                  <a:tcPr/>
                </a:tc>
                <a:tc>
                  <a:txBody>
                    <a:bodyPr/>
                    <a:lstStyle/>
                    <a:p>
                      <a:pPr algn="ctr"/>
                      <a:r>
                        <a:rPr lang="ru-RU" sz="1000" dirty="0">
                          <a:latin typeface="Times New Roman" pitchFamily="18" charset="0"/>
                          <a:cs typeface="Times New Roman" pitchFamily="18" charset="0"/>
                        </a:rPr>
                        <a:t>Ед. изм.</a:t>
                      </a:r>
                    </a:p>
                  </a:txBody>
                  <a:tcPr/>
                </a:tc>
                <a:tc>
                  <a:txBody>
                    <a:bodyPr/>
                    <a:lstStyle/>
                    <a:p>
                      <a:pPr algn="ctr"/>
                      <a:r>
                        <a:rPr lang="ru-RU" sz="1000" dirty="0">
                          <a:latin typeface="Times New Roman" pitchFamily="18" charset="0"/>
                          <a:cs typeface="Times New Roman" pitchFamily="18" charset="0"/>
                        </a:rPr>
                        <a:t>2026г</a:t>
                      </a:r>
                    </a:p>
                  </a:txBody>
                  <a:tcPr/>
                </a:tc>
                <a:tc>
                  <a:txBody>
                    <a:bodyPr/>
                    <a:lstStyle/>
                    <a:p>
                      <a:pPr algn="ctr"/>
                      <a:r>
                        <a:rPr lang="ru-RU" sz="1000" dirty="0">
                          <a:latin typeface="Times New Roman" pitchFamily="18" charset="0"/>
                          <a:cs typeface="Times New Roman" pitchFamily="18" charset="0"/>
                        </a:rPr>
                        <a:t>2027г </a:t>
                      </a:r>
                    </a:p>
                  </a:txBody>
                  <a:tcPr/>
                </a:tc>
                <a:tc>
                  <a:txBody>
                    <a:bodyPr/>
                    <a:lstStyle/>
                    <a:p>
                      <a:pPr algn="ctr"/>
                      <a:r>
                        <a:rPr lang="ru-RU" sz="1000" dirty="0">
                          <a:latin typeface="Times New Roman" pitchFamily="18" charset="0"/>
                          <a:cs typeface="Times New Roman" pitchFamily="18" charset="0"/>
                        </a:rPr>
                        <a:t>2028г</a:t>
                      </a:r>
                    </a:p>
                  </a:txBody>
                  <a:tcPr/>
                </a:tc>
                <a:extLst>
                  <a:ext uri="{0D108BD9-81ED-4DB2-BD59-A6C34878D82A}">
                    <a16:rowId xmlns:a16="http://schemas.microsoft.com/office/drawing/2014/main" val="464017353"/>
                  </a:ext>
                </a:extLst>
              </a:tr>
              <a:tr h="218114">
                <a:tc gridSpan="6">
                  <a:txBody>
                    <a:bodyPr/>
                    <a:lstStyle/>
                    <a:p>
                      <a:r>
                        <a:rPr lang="ru-RU" sz="1000" b="1" i="1" dirty="0">
                          <a:latin typeface="Times New Roman" panose="02020603050405020304" pitchFamily="18" charset="0"/>
                          <a:cs typeface="Times New Roman" panose="02020603050405020304" pitchFamily="18" charset="0"/>
                        </a:rPr>
                        <a:t>Подпрограмма «</a:t>
                      </a:r>
                      <a:r>
                        <a:rPr lang="ru-RU" sz="1000" b="1" i="1" kern="1200" dirty="0">
                          <a:solidFill>
                            <a:schemeClr val="dk1"/>
                          </a:solidFill>
                          <a:latin typeface="Times New Roman" panose="02020603050405020304" pitchFamily="18" charset="0"/>
                          <a:cs typeface="Times New Roman" panose="02020603050405020304" pitchFamily="18" charset="0"/>
                        </a:rPr>
                        <a:t>Развитие физической культуры и спорта </a:t>
                      </a:r>
                      <a:r>
                        <a:rPr lang="ru-RU" sz="1000" b="1" i="1" dirty="0">
                          <a:latin typeface="Times New Roman" pitchFamily="18" charset="0"/>
                          <a:cs typeface="Times New Roman" pitchFamily="18" charset="0"/>
                        </a:rPr>
                        <a:t>»</a:t>
                      </a: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53957385"/>
                  </a:ext>
                </a:extLst>
              </a:tr>
              <a:tr h="243878">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Доля детей и молодежи, систематически занимающегося физической культурой и спортом, в общей численности детей и молодежи</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a:t>
                      </a:r>
                      <a:endParaRPr lang="ru-RU" sz="100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ea typeface="Calibri"/>
                          <a:cs typeface="Times New Roman" panose="02020603050405020304" pitchFamily="18" charset="0"/>
                        </a:rPr>
                        <a:t>88</a:t>
                      </a: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ea typeface="Calibri"/>
                          <a:cs typeface="Times New Roman" panose="02020603050405020304" pitchFamily="18" charset="0"/>
                        </a:rPr>
                        <a:t>90</a:t>
                      </a: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ea typeface="Calibri"/>
                          <a:cs typeface="Times New Roman" panose="02020603050405020304" pitchFamily="18" charset="0"/>
                        </a:rPr>
                        <a:t>92</a:t>
                      </a:r>
                    </a:p>
                  </a:txBody>
                  <a:tcPr marL="68580" marR="68580" marT="0" marB="0"/>
                </a:tc>
                <a:extLst>
                  <a:ext uri="{0D108BD9-81ED-4DB2-BD59-A6C34878D82A}">
                    <a16:rowId xmlns:a16="http://schemas.microsoft.com/office/drawing/2014/main" val="656095139"/>
                  </a:ext>
                </a:extLst>
              </a:tr>
              <a:tr h="0">
                <a:tc>
                  <a:txBody>
                    <a:bodyPr/>
                    <a:lstStyle/>
                    <a:p>
                      <a:pPr algn="ctr"/>
                      <a:r>
                        <a:rPr lang="ru-RU" sz="1000" dirty="0">
                          <a:latin typeface="Times New Roman" pitchFamily="18" charset="0"/>
                          <a:cs typeface="Times New Roman" pitchFamily="18" charset="0"/>
                        </a:rPr>
                        <a:t>2.</a:t>
                      </a:r>
                    </a:p>
                  </a:txBody>
                  <a:tcPr/>
                </a:tc>
                <a:tc>
                  <a:txBody>
                    <a:bodyPr/>
                    <a:lstStyle/>
                    <a:p>
                      <a:pPr indent="111125" algn="just">
                        <a:lnSpc>
                          <a:spcPct val="115000"/>
                        </a:lnSpc>
                        <a:spcAft>
                          <a:spcPts val="0"/>
                        </a:spcAft>
                      </a:pPr>
                      <a:r>
                        <a:rPr lang="ru-RU" sz="1000" dirty="0">
                          <a:latin typeface="Times New Roman" panose="02020603050405020304" pitchFamily="18" charset="0"/>
                          <a:cs typeface="Times New Roman" panose="02020603050405020304" pitchFamily="18" charset="0"/>
                        </a:rPr>
                        <a:t>Доля населения среднего возраста, систематически занимающегося физической культурой и спортом, в общей численности населения среднего возраста;</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a:t>
                      </a:r>
                      <a:endParaRPr lang="ru-RU" sz="100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ea typeface="Calibri"/>
                          <a:cs typeface="Times New Roman" panose="02020603050405020304" pitchFamily="18" charset="0"/>
                        </a:rPr>
                        <a:t>57</a:t>
                      </a:r>
                    </a:p>
                  </a:txBody>
                  <a:tcPr marL="68580" marR="68580" marT="0" marB="0"/>
                </a:tc>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58</a:t>
                      </a:r>
                    </a:p>
                  </a:txBody>
                  <a:tcPr marL="68580" marR="68580" marT="0" marB="0"/>
                </a:tc>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59</a:t>
                      </a:r>
                    </a:p>
                  </a:txBody>
                  <a:tcPr marL="68580" marR="68580" marT="0" marB="0"/>
                </a:tc>
                <a:extLst>
                  <a:ext uri="{0D108BD9-81ED-4DB2-BD59-A6C34878D82A}">
                    <a16:rowId xmlns:a16="http://schemas.microsoft.com/office/drawing/2014/main" val="992924883"/>
                  </a:ext>
                </a:extLst>
              </a:tr>
              <a:tr h="0">
                <a:tc>
                  <a:txBody>
                    <a:bodyPr/>
                    <a:lstStyle/>
                    <a:p>
                      <a:pPr algn="ctr"/>
                      <a:r>
                        <a:rPr lang="ru-RU" sz="1000" dirty="0">
                          <a:latin typeface="Times New Roman" pitchFamily="18" charset="0"/>
                          <a:cs typeface="Times New Roman" pitchFamily="18" charset="0"/>
                        </a:rPr>
                        <a:t>3.</a:t>
                      </a:r>
                    </a:p>
                  </a:txBody>
                  <a:tcPr/>
                </a:tc>
                <a:tc>
                  <a:txBody>
                    <a:bodyPr/>
                    <a:lstStyle/>
                    <a:p>
                      <a:pPr indent="111125" algn="just">
                        <a:lnSpc>
                          <a:spcPct val="115000"/>
                        </a:lnSpc>
                        <a:spcAft>
                          <a:spcPts val="0"/>
                        </a:spcAft>
                      </a:pPr>
                      <a:r>
                        <a:rPr lang="ru-RU" sz="1000" dirty="0">
                          <a:latin typeface="Times New Roman" panose="02020603050405020304" pitchFamily="18" charset="0"/>
                          <a:cs typeface="Times New Roman" panose="02020603050405020304" pitchFamily="18" charset="0"/>
                        </a:rPr>
                        <a:t>Доля населения старшего возраста, систематически занимающегося физической культурой и спортом, в общей численности населения старшего возраста;</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ea typeface="Calibri"/>
                          <a:cs typeface="Times New Roman" panose="02020603050405020304" pitchFamily="18" charset="0"/>
                        </a:rPr>
                        <a:t>7</a:t>
                      </a:r>
                    </a:p>
                  </a:txBody>
                  <a:tcPr marL="68580" marR="68580" marT="0" marB="0"/>
                </a:tc>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11</a:t>
                      </a:r>
                    </a:p>
                  </a:txBody>
                  <a:tcPr marL="68580" marR="68580" marT="0" marB="0"/>
                </a:tc>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14</a:t>
                      </a:r>
                    </a:p>
                  </a:txBody>
                  <a:tcPr marL="68580" marR="68580" marT="0" marB="0"/>
                </a:tc>
                <a:extLst>
                  <a:ext uri="{0D108BD9-81ED-4DB2-BD59-A6C34878D82A}">
                    <a16:rowId xmlns:a16="http://schemas.microsoft.com/office/drawing/2014/main" val="106173165"/>
                  </a:ext>
                </a:extLst>
              </a:tr>
              <a:tr h="228568">
                <a:tc>
                  <a:txBody>
                    <a:bodyPr/>
                    <a:lstStyle/>
                    <a:p>
                      <a:pPr algn="ctr"/>
                      <a:r>
                        <a:rPr lang="ru-RU" sz="1000" dirty="0">
                          <a:latin typeface="Times New Roman" pitchFamily="18" charset="0"/>
                          <a:cs typeface="Times New Roman" pitchFamily="18" charset="0"/>
                        </a:rPr>
                        <a:t>4.</a:t>
                      </a:r>
                    </a:p>
                  </a:txBody>
                  <a:tcPr/>
                </a:tc>
                <a:tc>
                  <a:txBody>
                    <a:bodyPr/>
                    <a:lstStyle/>
                    <a:p>
                      <a:pPr algn="just">
                        <a:lnSpc>
                          <a:spcPct val="115000"/>
                        </a:lnSpc>
                        <a:spcAft>
                          <a:spcPts val="0"/>
                        </a:spcAft>
                      </a:pPr>
                      <a:r>
                        <a:rPr lang="ru-RU" sz="1000" dirty="0">
                          <a:latin typeface="Times New Roman" panose="02020603050405020304" pitchFamily="18" charset="0"/>
                          <a:cs typeface="Times New Roman" panose="02020603050405020304" pitchFamily="18" charset="0"/>
                        </a:rPr>
                        <a:t>Строительство спортивных сооружений </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err="1">
                          <a:latin typeface="Times New Roman" panose="02020603050405020304" pitchFamily="18" charset="0"/>
                          <a:cs typeface="Times New Roman" panose="02020603050405020304" pitchFamily="18" charset="0"/>
                        </a:rPr>
                        <a:t>шт</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ea typeface="Calibri"/>
                          <a:cs typeface="Times New Roman" panose="02020603050405020304" pitchFamily="18" charset="0"/>
                        </a:rPr>
                        <a:t>1</a:t>
                      </a:r>
                    </a:p>
                  </a:txBody>
                  <a:tcPr marL="68580" marR="68580" marT="0" marB="0"/>
                </a:tc>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1</a:t>
                      </a:r>
                    </a:p>
                  </a:txBody>
                  <a:tcPr marL="68580" marR="68580" marT="0" marB="0"/>
                </a:tc>
                <a:tc>
                  <a:txBody>
                    <a:bodyPr/>
                    <a:lstStyle/>
                    <a:p>
                      <a:pPr algn="ctr">
                        <a:lnSpc>
                          <a:spcPct val="115000"/>
                        </a:lnSpc>
                        <a:spcAft>
                          <a:spcPts val="0"/>
                        </a:spcAft>
                      </a:pPr>
                      <a:r>
                        <a:rPr lang="ru-RU" sz="1000" dirty="0">
                          <a:latin typeface="Times New Roman" panose="02020603050405020304" pitchFamily="18" charset="0"/>
                          <a:ea typeface="Calibri"/>
                          <a:cs typeface="Times New Roman" panose="02020603050405020304" pitchFamily="18" charset="0"/>
                        </a:rPr>
                        <a:t>1</a:t>
                      </a:r>
                    </a:p>
                  </a:txBody>
                  <a:tcPr marL="68580" marR="68580" marT="0" marB="0"/>
                </a:tc>
                <a:extLst>
                  <a:ext uri="{0D108BD9-81ED-4DB2-BD59-A6C34878D82A}">
                    <a16:rowId xmlns:a16="http://schemas.microsoft.com/office/drawing/2014/main" val="1608806361"/>
                  </a:ext>
                </a:extLst>
              </a:tr>
              <a:tr h="252789">
                <a:tc gridSpan="6">
                  <a:txBody>
                    <a:bodyPr/>
                    <a:lstStyle/>
                    <a:p>
                      <a:pPr algn="l"/>
                      <a:r>
                        <a:rPr lang="ru-RU" sz="1000" b="1" i="1" dirty="0">
                          <a:latin typeface="Times New Roman" panose="02020603050405020304" pitchFamily="18" charset="0"/>
                          <a:cs typeface="Times New Roman" panose="02020603050405020304" pitchFamily="18" charset="0"/>
                        </a:rPr>
                        <a:t>Подпрограмма «</a:t>
                      </a:r>
                      <a:r>
                        <a:rPr lang="ru-RU" sz="1000" b="1" i="1" kern="1200" dirty="0">
                          <a:solidFill>
                            <a:schemeClr val="dk1"/>
                          </a:solidFill>
                          <a:latin typeface="Times New Roman" panose="02020603050405020304" pitchFamily="18" charset="0"/>
                          <a:cs typeface="Times New Roman" panose="02020603050405020304" pitchFamily="18" charset="0"/>
                        </a:rPr>
                        <a:t>Развитие внутреннего и въездного туризма </a:t>
                      </a:r>
                      <a:r>
                        <a:rPr lang="ru-RU" sz="1000" b="1" i="1" dirty="0">
                          <a:latin typeface="Times New Roman" pitchFamily="18" charset="0"/>
                          <a:cs typeface="Times New Roman" pitchFamily="18" charset="0"/>
                        </a:rPr>
                        <a:t>»</a:t>
                      </a:r>
                    </a:p>
                  </a:txBody>
                  <a:tcPr/>
                </a:tc>
                <a:tc hMerge="1">
                  <a:txBody>
                    <a:bodyPr/>
                    <a:lstStyle/>
                    <a:p>
                      <a:endParaRPr lang="ru-RU" sz="11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l"/>
                      <a:endParaRPr lang="ru-RU" sz="10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3129782"/>
                  </a:ext>
                </a:extLst>
              </a:tr>
              <a:tr h="232495">
                <a:tc>
                  <a:txBody>
                    <a:bodyPr/>
                    <a:lstStyle/>
                    <a:p>
                      <a:pPr algn="ctr"/>
                      <a:r>
                        <a:rPr lang="ru-RU" sz="1000" dirty="0">
                          <a:latin typeface="Times New Roman" pitchFamily="18" charset="0"/>
                          <a:cs typeface="Times New Roman" pitchFamily="18" charset="0"/>
                        </a:rPr>
                        <a:t>1.</a:t>
                      </a:r>
                    </a:p>
                  </a:txBody>
                  <a:tcPr/>
                </a:tc>
                <a:tc>
                  <a:txBody>
                    <a:bodyPr/>
                    <a:lstStyle/>
                    <a:p>
                      <a:pPr algn="just">
                        <a:lnSpc>
                          <a:spcPct val="115000"/>
                        </a:lnSpc>
                        <a:spcAft>
                          <a:spcPts val="0"/>
                        </a:spcAft>
                      </a:pPr>
                      <a:r>
                        <a:rPr lang="ru-RU" sz="1000" spc="-15" dirty="0">
                          <a:solidFill>
                            <a:srgbClr val="000000"/>
                          </a:solidFill>
                          <a:latin typeface="Times New Roman" panose="02020603050405020304" pitchFamily="18" charset="0"/>
                          <a:cs typeface="Times New Roman" panose="02020603050405020304" pitchFamily="18" charset="0"/>
                        </a:rPr>
                        <a:t>Количество туристов, посещающих мероприятия, направленные на развитие туристической привлекательности округа</a:t>
                      </a:r>
                      <a:r>
                        <a:rPr lang="ru-RU" sz="1000" dirty="0">
                          <a:latin typeface="Times New Roman" panose="02020603050405020304" pitchFamily="18" charset="0"/>
                          <a:cs typeface="Times New Roman" panose="02020603050405020304" pitchFamily="18" charset="0"/>
                        </a:rPr>
                        <a:t> </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a:latin typeface="Times New Roman" panose="02020603050405020304" pitchFamily="18" charset="0"/>
                          <a:cs typeface="Times New Roman" panose="02020603050405020304" pitchFamily="18" charset="0"/>
                        </a:rPr>
                        <a:t>чел.</a:t>
                      </a:r>
                      <a:endParaRPr lang="ru-RU" sz="100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1200</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1400</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algn="ctr">
                        <a:lnSpc>
                          <a:spcPct val="150000"/>
                        </a:lnSpc>
                        <a:spcAft>
                          <a:spcPts val="0"/>
                        </a:spcAft>
                      </a:pPr>
                      <a:r>
                        <a:rPr lang="ru-RU" sz="1000" dirty="0">
                          <a:latin typeface="Times New Roman" panose="02020603050405020304" pitchFamily="18" charset="0"/>
                          <a:cs typeface="Times New Roman" panose="02020603050405020304" pitchFamily="18" charset="0"/>
                        </a:rPr>
                        <a:t>1600</a:t>
                      </a:r>
                      <a:endParaRPr lang="ru-RU" sz="1000" dirty="0">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3245823608"/>
                  </a:ext>
                </a:extLst>
              </a:tr>
            </a:tbl>
          </a:graphicData>
        </a:graphic>
      </p:graphicFrame>
      <p:pic>
        <p:nvPicPr>
          <p:cNvPr id="5" name="Рисунок 4">
            <a:extLst>
              <a:ext uri="{FF2B5EF4-FFF2-40B4-BE49-F238E27FC236}">
                <a16:creationId xmlns:a16="http://schemas.microsoft.com/office/drawing/2014/main" id="{9658A51F-5212-6BEB-E6CD-8474FF40E544}"/>
              </a:ext>
            </a:extLst>
          </p:cNvPr>
          <p:cNvPicPr>
            <a:picLocks noChangeAspect="1"/>
          </p:cNvPicPr>
          <p:nvPr/>
        </p:nvPicPr>
        <p:blipFill>
          <a:blip r:embed="rId3"/>
          <a:stretch>
            <a:fillRect/>
          </a:stretch>
        </p:blipFill>
        <p:spPr>
          <a:xfrm>
            <a:off x="150370" y="2940252"/>
            <a:ext cx="1424334" cy="977496"/>
          </a:xfrm>
          <a:prstGeom prst="rect">
            <a:avLst/>
          </a:prstGeom>
        </p:spPr>
      </p:pic>
      <p:sp>
        <p:nvSpPr>
          <p:cNvPr id="6" name="TextBox 5">
            <a:extLst>
              <a:ext uri="{FF2B5EF4-FFF2-40B4-BE49-F238E27FC236}">
                <a16:creationId xmlns:a16="http://schemas.microsoft.com/office/drawing/2014/main" id="{4EA398CC-4153-6A4D-8638-E7F6091ADD9C}"/>
              </a:ext>
            </a:extLst>
          </p:cNvPr>
          <p:cNvSpPr txBox="1"/>
          <p:nvPr/>
        </p:nvSpPr>
        <p:spPr>
          <a:xfrm>
            <a:off x="1467076" y="2413769"/>
            <a:ext cx="8917497" cy="291298"/>
          </a:xfrm>
          <a:prstGeom prst="rect">
            <a:avLst/>
          </a:prstGeom>
          <a:noFill/>
        </p:spPr>
        <p:txBody>
          <a:bodyPr wrap="square">
            <a:spAutoFit/>
          </a:bodyPr>
          <a:lstStyle/>
          <a:p>
            <a:pPr indent="107950" algn="ctr">
              <a:lnSpc>
                <a:spcPct val="115000"/>
              </a:lnSpc>
              <a:tabLst>
                <a:tab pos="2969895" algn="ctr"/>
                <a:tab pos="5940425" algn="r"/>
              </a:tabLst>
            </a:pPr>
            <a:r>
              <a:rPr lang="ru-RU" sz="12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 Сохранение и развитие культуры Анучинского муниципального округа  на 2025-2029 годы»</a:t>
            </a:r>
            <a:endParaRPr lang="ru-RU" sz="1200" dirty="0">
              <a:solidFill>
                <a:srgbClr val="6600FF"/>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CD3B481-593B-428E-9114-7025C5035B0A}"/>
              </a:ext>
            </a:extLst>
          </p:cNvPr>
          <p:cNvSpPr txBox="1"/>
          <p:nvPr/>
        </p:nvSpPr>
        <p:spPr>
          <a:xfrm>
            <a:off x="3509938" y="2697918"/>
            <a:ext cx="4831772"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11.09.2024г № 879-па  </a:t>
            </a:r>
          </a:p>
        </p:txBody>
      </p:sp>
      <p:pic>
        <p:nvPicPr>
          <p:cNvPr id="8" name="Рисунок 7">
            <a:extLst>
              <a:ext uri="{FF2B5EF4-FFF2-40B4-BE49-F238E27FC236}">
                <a16:creationId xmlns:a16="http://schemas.microsoft.com/office/drawing/2014/main" id="{EBA5D432-5E58-D28A-F14D-8E6FAF37A113}"/>
              </a:ext>
            </a:extLst>
          </p:cNvPr>
          <p:cNvPicPr>
            <a:picLocks noChangeAspect="1"/>
          </p:cNvPicPr>
          <p:nvPr/>
        </p:nvPicPr>
        <p:blipFill>
          <a:blip r:embed="rId4"/>
          <a:stretch>
            <a:fillRect/>
          </a:stretch>
        </p:blipFill>
        <p:spPr>
          <a:xfrm>
            <a:off x="150370" y="4135233"/>
            <a:ext cx="1424334" cy="1148420"/>
          </a:xfrm>
          <a:prstGeom prst="rect">
            <a:avLst/>
          </a:prstGeom>
        </p:spPr>
      </p:pic>
      <p:pic>
        <p:nvPicPr>
          <p:cNvPr id="9" name="Рисунок 8">
            <a:extLst>
              <a:ext uri="{FF2B5EF4-FFF2-40B4-BE49-F238E27FC236}">
                <a16:creationId xmlns:a16="http://schemas.microsoft.com/office/drawing/2014/main" id="{6722C261-BDEC-CB46-FA8F-B6D3683680A3}"/>
              </a:ext>
            </a:extLst>
          </p:cNvPr>
          <p:cNvPicPr>
            <a:picLocks noChangeAspect="1"/>
          </p:cNvPicPr>
          <p:nvPr/>
        </p:nvPicPr>
        <p:blipFill>
          <a:blip r:embed="rId5"/>
          <a:stretch>
            <a:fillRect/>
          </a:stretch>
        </p:blipFill>
        <p:spPr>
          <a:xfrm>
            <a:off x="150371" y="5387963"/>
            <a:ext cx="1424333" cy="1012024"/>
          </a:xfrm>
          <a:prstGeom prst="rect">
            <a:avLst/>
          </a:prstGeom>
        </p:spPr>
      </p:pic>
      <p:sp>
        <p:nvSpPr>
          <p:cNvPr id="10" name="TextBox 9">
            <a:extLst>
              <a:ext uri="{FF2B5EF4-FFF2-40B4-BE49-F238E27FC236}">
                <a16:creationId xmlns:a16="http://schemas.microsoft.com/office/drawing/2014/main" id="{3655E275-9CBC-896C-8F03-03E67AEBFBDB}"/>
              </a:ext>
            </a:extLst>
          </p:cNvPr>
          <p:cNvSpPr txBox="1"/>
          <p:nvPr/>
        </p:nvSpPr>
        <p:spPr>
          <a:xfrm>
            <a:off x="1644241" y="2885867"/>
            <a:ext cx="10397385" cy="3647152"/>
          </a:xfrm>
          <a:prstGeom prst="rect">
            <a:avLst/>
          </a:prstGeom>
          <a:noFill/>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ru-RU" sz="1100" dirty="0">
                <a:latin typeface="Times New Roman" pitchFamily="18" charset="0"/>
                <a:ea typeface="Times New Roman" panose="02020603050405020304" pitchFamily="18" charset="0"/>
                <a:cs typeface="Times New Roman" pitchFamily="18" charset="0"/>
              </a:rPr>
              <a:t>О</a:t>
            </a:r>
            <a:r>
              <a:rPr lang="ru-RU" sz="1100" dirty="0">
                <a:effectLst/>
                <a:latin typeface="Times New Roman" panose="02020603050405020304" pitchFamily="18" charset="0"/>
                <a:ea typeface="Times New Roman" panose="02020603050405020304" pitchFamily="18" charset="0"/>
              </a:rPr>
              <a:t>сновными целями муниципальной программы являются:</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 создание условий для дальнейшего развития учреждений культуры и искусства Анучинского муниципального округа, сохранения культурных традиций для формирования духовно-нравственных ориентиров граждан,</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повышение роли культуры в решении перспективных задач социально-экономического развития АМО;</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творческое и техническое совершенствование культурной среды, усиление ее                                                         </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позитивного влияния на формирование духовно-нравственных ориентиров граждан;</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обеспечение максимальной доступности широких слоев населения к культурно-историческому наследию;</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сохранение и пополнение музейных фондов.  </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Для достижения поставленной цели необходимо комплексное решение следующих задач:</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создание условий для сохранения лучших традиций и художественного </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совершенствования творческих коллективов, исполнителей;</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 поддержка театрального и музыкального искусства, создание условий для выявления и становления одаренной творческой молодежи;</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сохранение и развитие различных форм культурной- досуговой деятельности и любительского творчества;</a:t>
            </a:r>
            <a:endParaRPr lang="ru-RU" sz="1100" dirty="0">
              <a:latin typeface="Times New Roman" panose="02020603050405020304" pitchFamily="18" charset="0"/>
              <a:ea typeface="Times New Roman" panose="02020603050405020304" pitchFamily="18" charset="0"/>
            </a:endParaRP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сохранение лучших национально-культурных традиций в сфере культуры, </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выявление и поддержка молодых дарований;</a:t>
            </a:r>
          </a:p>
          <a:p>
            <a:pPr marL="171450" marR="0" lvl="0" indent="-171450" algn="just" defTabSz="914400" rtl="0" eaLnBrk="1" fontAlgn="base" latinLnBrk="0" hangingPunct="1">
              <a:lnSpc>
                <a:spcPct val="100000"/>
              </a:lnSpc>
              <a:spcBef>
                <a:spcPct val="0"/>
              </a:spcBef>
              <a:spcAft>
                <a:spcPct val="0"/>
              </a:spcAft>
              <a:buClrTx/>
              <a:buSzTx/>
              <a:buFontTx/>
              <a:buChar char="-"/>
              <a:tabLst/>
            </a:pPr>
            <a:r>
              <a:rPr lang="ru-RU" sz="1100" dirty="0">
                <a:effectLst/>
                <a:latin typeface="Times New Roman" panose="02020603050405020304" pitchFamily="18" charset="0"/>
                <a:ea typeface="Times New Roman" panose="02020603050405020304" pitchFamily="18" charset="0"/>
              </a:rPr>
              <a:t>создание условий для сохранения и пополнения библиотечных фондов, стимулирование работы библиотек по оперативному обеспечению потребностей пользователей;</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 обеспечение жизнедеятельности учреждений культуры и искусства в современных условиях, сочетание их традиционной инфраструктуры с открытостью к инновационным формам и методам деятельности, откликом на новые потребности и запросы потребителей культурных услуг;</a:t>
            </a:r>
          </a:p>
          <a:p>
            <a:pPr marR="0" lvl="0" algn="just" defTabSz="914400" rtl="0" eaLnBrk="1" fontAlgn="base" latinLnBrk="0" hangingPunct="1">
              <a:lnSpc>
                <a:spcPct val="100000"/>
              </a:lnSpc>
              <a:spcBef>
                <a:spcPct val="0"/>
              </a:spcBef>
              <a:spcAft>
                <a:spcPct val="0"/>
              </a:spcAft>
              <a:buClrTx/>
              <a:buSzTx/>
              <a:tabLst/>
            </a:pPr>
            <a:r>
              <a:rPr lang="ru-RU" sz="1100" dirty="0">
                <a:effectLst/>
                <a:latin typeface="Times New Roman" panose="02020603050405020304" pitchFamily="18" charset="0"/>
                <a:ea typeface="Times New Roman" panose="02020603050405020304" pitchFamily="18" charset="0"/>
              </a:rPr>
              <a:t>- модернизация материально-технической базы учреждений культуры и искусства для удовлетворения изменяющихся культурных запросов различных групп населения в современных условиях.</a:t>
            </a:r>
          </a:p>
        </p:txBody>
      </p:sp>
    </p:spTree>
    <p:extLst>
      <p:ext uri="{BB962C8B-B14F-4D97-AF65-F5344CB8AC3E}">
        <p14:creationId xmlns:p14="http://schemas.microsoft.com/office/powerpoint/2010/main" val="19366967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D93D791-D32D-6FFF-3BA2-4C07D665D924}"/>
              </a:ext>
            </a:extLst>
          </p:cNvPr>
          <p:cNvPicPr>
            <a:picLocks noChangeAspect="1"/>
          </p:cNvPicPr>
          <p:nvPr/>
        </p:nvPicPr>
        <p:blipFill>
          <a:blip r:embed="rId2"/>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4F43C240-A1E8-842C-E524-BF5AAF077D3C}"/>
              </a:ext>
            </a:extLst>
          </p:cNvPr>
          <p:cNvSpPr txBox="1"/>
          <p:nvPr/>
        </p:nvSpPr>
        <p:spPr>
          <a:xfrm>
            <a:off x="1576133" y="81630"/>
            <a:ext cx="8917497" cy="291298"/>
          </a:xfrm>
          <a:prstGeom prst="rect">
            <a:avLst/>
          </a:prstGeom>
          <a:noFill/>
        </p:spPr>
        <p:txBody>
          <a:bodyPr wrap="square">
            <a:spAutoFit/>
          </a:bodyPr>
          <a:lstStyle/>
          <a:p>
            <a:pPr indent="107950" algn="ctr">
              <a:lnSpc>
                <a:spcPct val="115000"/>
              </a:lnSpc>
              <a:tabLst>
                <a:tab pos="2969895" algn="ctr"/>
                <a:tab pos="5940425" algn="r"/>
              </a:tabLst>
            </a:pPr>
            <a:r>
              <a:rPr lang="ru-RU" sz="12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 Сохранение и развитие культуры Анучинского муниципального округа  на 2025-2029 годы»</a:t>
            </a:r>
            <a:endParaRPr lang="ru-RU" sz="1200" dirty="0">
              <a:solidFill>
                <a:srgbClr val="6600FF"/>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Таблица 18">
            <a:extLst>
              <a:ext uri="{FF2B5EF4-FFF2-40B4-BE49-F238E27FC236}">
                <a16:creationId xmlns:a16="http://schemas.microsoft.com/office/drawing/2014/main" id="{52BC0435-91C1-EC5B-2120-5FC15297DCF5}"/>
              </a:ext>
            </a:extLst>
          </p:cNvPr>
          <p:cNvGraphicFramePr>
            <a:graphicFrameLocks noGrp="1"/>
          </p:cNvGraphicFramePr>
          <p:nvPr>
            <p:extLst>
              <p:ext uri="{D42A27DB-BD31-4B8C-83A1-F6EECF244321}">
                <p14:modId xmlns:p14="http://schemas.microsoft.com/office/powerpoint/2010/main" val="1799604423"/>
              </p:ext>
            </p:extLst>
          </p:nvPr>
        </p:nvGraphicFramePr>
        <p:xfrm>
          <a:off x="353398" y="410025"/>
          <a:ext cx="11485204" cy="1239749"/>
        </p:xfrm>
        <a:graphic>
          <a:graphicData uri="http://schemas.openxmlformats.org/drawingml/2006/table">
            <a:tbl>
              <a:tblPr firstRow="1" bandRow="1">
                <a:tableStyleId>{8A107856-5554-42FB-B03E-39F5DBC370BA}</a:tableStyleId>
              </a:tblPr>
              <a:tblGrid>
                <a:gridCol w="5191725">
                  <a:extLst>
                    <a:ext uri="{9D8B030D-6E8A-4147-A177-3AD203B41FA5}">
                      <a16:colId xmlns:a16="http://schemas.microsoft.com/office/drawing/2014/main" val="1756908769"/>
                    </a:ext>
                  </a:extLst>
                </a:gridCol>
                <a:gridCol w="1652631">
                  <a:extLst>
                    <a:ext uri="{9D8B030D-6E8A-4147-A177-3AD203B41FA5}">
                      <a16:colId xmlns:a16="http://schemas.microsoft.com/office/drawing/2014/main" val="3858202059"/>
                    </a:ext>
                  </a:extLst>
                </a:gridCol>
                <a:gridCol w="1493240">
                  <a:extLst>
                    <a:ext uri="{9D8B030D-6E8A-4147-A177-3AD203B41FA5}">
                      <a16:colId xmlns:a16="http://schemas.microsoft.com/office/drawing/2014/main" val="3329245531"/>
                    </a:ext>
                  </a:extLst>
                </a:gridCol>
                <a:gridCol w="1573804">
                  <a:extLst>
                    <a:ext uri="{9D8B030D-6E8A-4147-A177-3AD203B41FA5}">
                      <a16:colId xmlns:a16="http://schemas.microsoft.com/office/drawing/2014/main" val="1340474206"/>
                    </a:ext>
                  </a:extLst>
                </a:gridCol>
                <a:gridCol w="1573804">
                  <a:extLst>
                    <a:ext uri="{9D8B030D-6E8A-4147-A177-3AD203B41FA5}">
                      <a16:colId xmlns:a16="http://schemas.microsoft.com/office/drawing/2014/main" val="1922134934"/>
                    </a:ext>
                  </a:extLst>
                </a:gridCol>
              </a:tblGrid>
              <a:tr h="256478">
                <a:tc>
                  <a:txBody>
                    <a:bodyPr/>
                    <a:lstStyle/>
                    <a:p>
                      <a:r>
                        <a:rPr lang="ru-RU" sz="1000" dirty="0">
                          <a:solidFill>
                            <a:schemeClr val="tx1">
                              <a:lumMod val="95000"/>
                              <a:lumOff val="5000"/>
                            </a:schemeClr>
                          </a:solidFill>
                          <a:latin typeface="Times New Roman" panose="02020603050405020304" pitchFamily="18" charset="0"/>
                          <a:cs typeface="Times New Roman" panose="02020603050405020304" pitchFamily="18" charset="0"/>
                        </a:rPr>
                        <a:t>Подпрограммы</a:t>
                      </a:r>
                    </a:p>
                  </a:txBody>
                  <a:tcPr/>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2025г (оценка)</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2026г (прогноз)</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2027г (прогноз)</a:t>
                      </a:r>
                      <a:endPar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r>
                        <a:rPr lang="ru-RU" sz="1000" b="1" i="0" u="none" strike="noStrike" dirty="0">
                          <a:solidFill>
                            <a:schemeClr val="tx1">
                              <a:lumMod val="95000"/>
                              <a:lumOff val="5000"/>
                            </a:schemeClr>
                          </a:solidFill>
                          <a:latin typeface="Times New Roman" panose="02020603050405020304" pitchFamily="18" charset="0"/>
                          <a:cs typeface="Times New Roman" panose="02020603050405020304" pitchFamily="18" charset="0"/>
                        </a:rPr>
                        <a:t>2028г (прогноз)</a:t>
                      </a:r>
                    </a:p>
                  </a:txBody>
                  <a:tcPr marL="7620" marR="7620" marT="7620" marB="0"/>
                </a:tc>
                <a:extLst>
                  <a:ext uri="{0D108BD9-81ED-4DB2-BD59-A6C34878D82A}">
                    <a16:rowId xmlns:a16="http://schemas.microsoft.com/office/drawing/2014/main" val="335547516"/>
                  </a:ext>
                </a:extLst>
              </a:tr>
              <a:tr h="243921">
                <a:tc>
                  <a:txBody>
                    <a:bodyPr/>
                    <a:lstStyle/>
                    <a:p>
                      <a:r>
                        <a:rPr lang="ru-RU" sz="1000" b="0" kern="1200" dirty="0">
                          <a:solidFill>
                            <a:schemeClr val="dk1"/>
                          </a:solidFill>
                          <a:effectLst/>
                          <a:latin typeface="Times New Roman" panose="02020603050405020304" pitchFamily="18" charset="0"/>
                          <a:cs typeface="Times New Roman" panose="02020603050405020304" pitchFamily="18" charset="0"/>
                        </a:rPr>
                        <a:t>Обеспечение деятельности Анучинского историко-краеведческого музея</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22461949,24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7863100,00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5402793,00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6268040,00</a:t>
                      </a:r>
                    </a:p>
                  </a:txBody>
                  <a:tcPr marL="7620" marR="7620" marT="7620" marB="0"/>
                </a:tc>
                <a:extLst>
                  <a:ext uri="{0D108BD9-81ED-4DB2-BD59-A6C34878D82A}">
                    <a16:rowId xmlns:a16="http://schemas.microsoft.com/office/drawing/2014/main" val="3313264423"/>
                  </a:ext>
                </a:extLst>
              </a:tr>
              <a:tr h="251670">
                <a:tc>
                  <a:txBody>
                    <a:bodyPr/>
                    <a:lstStyle/>
                    <a:p>
                      <a:r>
                        <a:rPr lang="ru-RU" sz="1000" b="0" dirty="0">
                          <a:effectLst/>
                          <a:latin typeface="Times New Roman" panose="02020603050405020304" pitchFamily="18" charset="0"/>
                          <a:cs typeface="Times New Roman" panose="02020603050405020304" pitchFamily="18" charset="0"/>
                        </a:rPr>
                        <a:t>Обеспечение деятельности учреждений культуры и библиотек</a:t>
                      </a:r>
                      <a:endParaRPr lang="ru-RU" sz="1000" b="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114665561,77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100799518,80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91344812,50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94322644,50</a:t>
                      </a:r>
                    </a:p>
                  </a:txBody>
                  <a:tcPr marL="7620" marR="7620" marT="7620" marB="0"/>
                </a:tc>
                <a:extLst>
                  <a:ext uri="{0D108BD9-81ED-4DB2-BD59-A6C34878D82A}">
                    <a16:rowId xmlns:a16="http://schemas.microsoft.com/office/drawing/2014/main" val="3649035074"/>
                  </a:ext>
                </a:extLst>
              </a:tr>
              <a:tr h="204460">
                <a:tc>
                  <a:txBody>
                    <a:bodyPr/>
                    <a:lstStyle/>
                    <a:p>
                      <a:r>
                        <a:rPr lang="ru-RU" sz="1000" dirty="0">
                          <a:effectLst/>
                          <a:latin typeface="Times New Roman" panose="02020603050405020304" pitchFamily="18" charset="0"/>
                          <a:cs typeface="Times New Roman" panose="02020603050405020304" pitchFamily="18" charset="0"/>
                        </a:rPr>
                        <a:t>Развитие дополнительного образования детей в области культуры и искусства</a:t>
                      </a:r>
                      <a:endParaRPr lang="ru-RU" sz="1000" b="1"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17585688,62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14551400,00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15701400,00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16693700,00</a:t>
                      </a:r>
                    </a:p>
                  </a:txBody>
                  <a:tcPr marL="7620" marR="7620" marT="7620" marB="0"/>
                </a:tc>
                <a:extLst>
                  <a:ext uri="{0D108BD9-81ED-4DB2-BD59-A6C34878D82A}">
                    <a16:rowId xmlns:a16="http://schemas.microsoft.com/office/drawing/2014/main" val="2223811994"/>
                  </a:ext>
                </a:extLst>
              </a:tr>
              <a:tr h="204460">
                <a:tc>
                  <a:txBody>
                    <a:bodyPr/>
                    <a:lstStyle/>
                    <a:p>
                      <a:r>
                        <a:rPr lang="ru-RU" sz="1000" b="1" dirty="0">
                          <a:solidFill>
                            <a:schemeClr val="tx1">
                              <a:lumMod val="95000"/>
                              <a:lumOff val="5000"/>
                            </a:schemeClr>
                          </a:solidFill>
                          <a:latin typeface="Times New Roman" panose="02020603050405020304" pitchFamily="18" charset="0"/>
                          <a:cs typeface="Times New Roman" panose="02020603050405020304" pitchFamily="18" charset="0"/>
                        </a:rPr>
                        <a:t>ИТОГО</a:t>
                      </a:r>
                    </a:p>
                  </a:txBody>
                  <a:tcPr/>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154713199,63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123214018,00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112449005,50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117284384,50</a:t>
                      </a:r>
                    </a:p>
                  </a:txBody>
                  <a:tcPr marL="7620" marR="7620" marT="7620" marB="0"/>
                </a:tc>
                <a:extLst>
                  <a:ext uri="{0D108BD9-81ED-4DB2-BD59-A6C34878D82A}">
                    <a16:rowId xmlns:a16="http://schemas.microsoft.com/office/drawing/2014/main" val="3470131232"/>
                  </a:ext>
                </a:extLst>
              </a:tr>
            </a:tbl>
          </a:graphicData>
        </a:graphic>
      </p:graphicFrame>
      <p:graphicFrame>
        <p:nvGraphicFramePr>
          <p:cNvPr id="5" name="Таблица 14">
            <a:extLst>
              <a:ext uri="{FF2B5EF4-FFF2-40B4-BE49-F238E27FC236}">
                <a16:creationId xmlns:a16="http://schemas.microsoft.com/office/drawing/2014/main" id="{AB7D3FF3-B3F4-70E0-EDFB-9301599282B8}"/>
              </a:ext>
            </a:extLst>
          </p:cNvPr>
          <p:cNvGraphicFramePr>
            <a:graphicFrameLocks noGrp="1"/>
          </p:cNvGraphicFramePr>
          <p:nvPr>
            <p:extLst>
              <p:ext uri="{D42A27DB-BD31-4B8C-83A1-F6EECF244321}">
                <p14:modId xmlns:p14="http://schemas.microsoft.com/office/powerpoint/2010/main" val="1247715435"/>
              </p:ext>
            </p:extLst>
          </p:nvPr>
        </p:nvGraphicFramePr>
        <p:xfrm>
          <a:off x="232405" y="1762613"/>
          <a:ext cx="11727190" cy="5017972"/>
        </p:xfrm>
        <a:graphic>
          <a:graphicData uri="http://schemas.openxmlformats.org/drawingml/2006/table">
            <a:tbl>
              <a:tblPr firstRow="1" bandRow="1">
                <a:tableStyleId>{8A107856-5554-42FB-B03E-39F5DBC370BA}</a:tableStyleId>
              </a:tblPr>
              <a:tblGrid>
                <a:gridCol w="539382">
                  <a:extLst>
                    <a:ext uri="{9D8B030D-6E8A-4147-A177-3AD203B41FA5}">
                      <a16:colId xmlns:a16="http://schemas.microsoft.com/office/drawing/2014/main" val="2745974887"/>
                    </a:ext>
                  </a:extLst>
                </a:gridCol>
                <a:gridCol w="8296712">
                  <a:extLst>
                    <a:ext uri="{9D8B030D-6E8A-4147-A177-3AD203B41FA5}">
                      <a16:colId xmlns:a16="http://schemas.microsoft.com/office/drawing/2014/main" val="1338889454"/>
                    </a:ext>
                  </a:extLst>
                </a:gridCol>
                <a:gridCol w="746620">
                  <a:extLst>
                    <a:ext uri="{9D8B030D-6E8A-4147-A177-3AD203B41FA5}">
                      <a16:colId xmlns:a16="http://schemas.microsoft.com/office/drawing/2014/main" val="3987464427"/>
                    </a:ext>
                  </a:extLst>
                </a:gridCol>
                <a:gridCol w="679509">
                  <a:extLst>
                    <a:ext uri="{9D8B030D-6E8A-4147-A177-3AD203B41FA5}">
                      <a16:colId xmlns:a16="http://schemas.microsoft.com/office/drawing/2014/main" val="2906711518"/>
                    </a:ext>
                  </a:extLst>
                </a:gridCol>
                <a:gridCol w="746620">
                  <a:extLst>
                    <a:ext uri="{9D8B030D-6E8A-4147-A177-3AD203B41FA5}">
                      <a16:colId xmlns:a16="http://schemas.microsoft.com/office/drawing/2014/main" val="3112902265"/>
                    </a:ext>
                  </a:extLst>
                </a:gridCol>
                <a:gridCol w="718347">
                  <a:extLst>
                    <a:ext uri="{9D8B030D-6E8A-4147-A177-3AD203B41FA5}">
                      <a16:colId xmlns:a16="http://schemas.microsoft.com/office/drawing/2014/main" val="876648554"/>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 п/п</a:t>
                      </a:r>
                    </a:p>
                  </a:txBody>
                  <a:tcPr/>
                </a:tc>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3655732101"/>
                  </a:ext>
                </a:extLst>
              </a:tr>
              <a:tr h="263424">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anose="02020603050405020304" pitchFamily="18" charset="0"/>
                          <a:cs typeface="Times New Roman" panose="02020603050405020304" pitchFamily="18" charset="0"/>
                        </a:rPr>
                        <a:t>Подпрограмма «</a:t>
                      </a:r>
                      <a:r>
                        <a:rPr lang="ru-RU" sz="1000" b="1" i="1" dirty="0">
                          <a:effectLst/>
                          <a:latin typeface="Times New Roman" panose="02020603050405020304" pitchFamily="18" charset="0"/>
                          <a:cs typeface="Times New Roman" panose="02020603050405020304" pitchFamily="18" charset="0"/>
                        </a:rPr>
                        <a:t> Обеспечение деятельности Анучинского историко-краеведческого музея.</a:t>
                      </a:r>
                      <a:r>
                        <a:rPr lang="ru-RU" sz="1000" b="1" i="1" dirty="0">
                          <a:latin typeface="Times New Roman" panose="02020603050405020304" pitchFamily="18" charset="0"/>
                          <a:cs typeface="Times New Roman" panose="02020603050405020304" pitchFamily="18" charset="0"/>
                        </a:rPr>
                        <a:t>»</a:t>
                      </a:r>
                    </a:p>
                  </a:txBody>
                  <a:tcPr/>
                </a:tc>
                <a:tc hMerge="1">
                  <a:txBody>
                    <a:bodyPr/>
                    <a:lstStyle/>
                    <a:p>
                      <a:endParaRPr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21956815"/>
                  </a:ext>
                </a:extLst>
              </a:tr>
              <a:tr h="216945">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just">
                        <a:lnSpc>
                          <a:spcPct val="115000"/>
                        </a:lnSpc>
                        <a:spcAft>
                          <a:spcPts val="1000"/>
                        </a:spcAft>
                        <a:tabLst>
                          <a:tab pos="279400" algn="l"/>
                        </a:tabLst>
                      </a:pPr>
                      <a:r>
                        <a:rPr lang="ru-RU" sz="1000" b="0" dirty="0">
                          <a:effectLst/>
                          <a:latin typeface="Times New Roman" panose="02020603050405020304" pitchFamily="18" charset="0"/>
                          <a:cs typeface="Times New Roman" panose="02020603050405020304" pitchFamily="18" charset="0"/>
                        </a:rPr>
                        <a:t>Приобретение</a:t>
                      </a:r>
                      <a:r>
                        <a:rPr lang="ru-RU" sz="1000" dirty="0">
                          <a:effectLst/>
                          <a:latin typeface="Times New Roman" panose="02020603050405020304" pitchFamily="18" charset="0"/>
                          <a:cs typeface="Times New Roman" panose="02020603050405020304" pitchFamily="18" charset="0"/>
                        </a:rPr>
                        <a:t> необходимого специализированного оборудования для хранения и экспонирования музейных предметов.</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ед.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20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20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20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02022200"/>
                  </a:ext>
                </a:extLst>
              </a:tr>
              <a:tr h="87492">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Посещаемость музейных мероприятий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 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4050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4080</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4090</a:t>
                      </a:r>
                    </a:p>
                  </a:txBody>
                  <a:tcPr marL="68580" marR="68580" marT="0" marB="0"/>
                </a:tc>
                <a:extLst>
                  <a:ext uri="{0D108BD9-81ED-4DB2-BD59-A6C34878D82A}">
                    <a16:rowId xmlns:a16="http://schemas.microsoft.com/office/drawing/2014/main" val="3489912661"/>
                  </a:ext>
                </a:extLst>
              </a:tr>
              <a:tr h="181837">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наглядной агитации и иных материалов по вопросам музейного дела.</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10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10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10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7141994"/>
                  </a:ext>
                </a:extLst>
              </a:tr>
              <a:tr h="19033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Количество</a:t>
                      </a:r>
                      <a:r>
                        <a:rPr lang="ru-RU" sz="1000" dirty="0">
                          <a:solidFill>
                            <a:srgbClr val="000000"/>
                          </a:solidFill>
                          <a:effectLst/>
                          <a:latin typeface="Times New Roman" panose="02020603050405020304" pitchFamily="18" charset="0"/>
                          <a:cs typeface="Times New Roman" panose="02020603050405020304" pitchFamily="18" charset="0"/>
                        </a:rPr>
                        <a:t>  </a:t>
                      </a:r>
                      <a:r>
                        <a:rPr lang="ru-RU" sz="1000" dirty="0">
                          <a:effectLst/>
                          <a:latin typeface="Times New Roman" panose="02020603050405020304" pitchFamily="18" charset="0"/>
                          <a:cs typeface="Times New Roman" panose="02020603050405020304" pitchFamily="18" charset="0"/>
                        </a:rPr>
                        <a:t>текущего и капитального ремонта музея.</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об..</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2</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2</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2</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1736288"/>
                  </a:ext>
                </a:extLst>
              </a:tr>
              <a:tr h="0">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anose="02020603050405020304" pitchFamily="18" charset="0"/>
                          <a:cs typeface="Times New Roman" panose="02020603050405020304" pitchFamily="18" charset="0"/>
                        </a:rPr>
                        <a:t>Подпрограмма «</a:t>
                      </a:r>
                      <a:r>
                        <a:rPr lang="ru-RU" sz="1000" b="1" i="1" dirty="0">
                          <a:effectLst/>
                          <a:latin typeface="Times New Roman" panose="02020603050405020304" pitchFamily="18" charset="0"/>
                          <a:cs typeface="Times New Roman" panose="02020603050405020304" pitchFamily="18" charset="0"/>
                        </a:rPr>
                        <a:t>Обеспечение деятельности учреждений культуры и библиотек</a:t>
                      </a:r>
                      <a:r>
                        <a:rPr lang="ru-RU" sz="1000" b="1" i="1" dirty="0">
                          <a:latin typeface="Times New Roman" panose="02020603050405020304" pitchFamily="18" charset="0"/>
                          <a:cs typeface="Times New Roman" panose="02020603050405020304" pitchFamily="18" charset="0"/>
                        </a:rPr>
                        <a:t>»</a:t>
                      </a:r>
                    </a:p>
                  </a:txBody>
                  <a:tcPr/>
                </a:tc>
                <a:tc hMerge="1">
                  <a:txBody>
                    <a:bodyPr/>
                    <a:lstStyle/>
                    <a:p>
                      <a:endParaRPr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978247692"/>
                  </a:ext>
                </a:extLst>
              </a:tr>
              <a:tr h="151148">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a:t>
                      </a:r>
                      <a:r>
                        <a:rPr lang="ru-RU" sz="1000" dirty="0">
                          <a:solidFill>
                            <a:srgbClr val="000000"/>
                          </a:solidFill>
                          <a:effectLst/>
                          <a:latin typeface="Times New Roman" panose="02020603050405020304" pitchFamily="18" charset="0"/>
                          <a:cs typeface="Times New Roman" panose="02020603050405020304" pitchFamily="18" charset="0"/>
                        </a:rPr>
                        <a:t>  </a:t>
                      </a:r>
                      <a:r>
                        <a:rPr lang="ru-RU" sz="1000" dirty="0">
                          <a:effectLst/>
                          <a:latin typeface="Times New Roman" panose="02020603050405020304" pitchFamily="18" charset="0"/>
                          <a:cs typeface="Times New Roman" panose="02020603050405020304" pitchFamily="18" charset="0"/>
                        </a:rPr>
                        <a:t>текущего и капитального ремонта учреждений культуры.</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Об..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12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12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12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5623061"/>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проведенных культурно-массовых мероприятий.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ед. </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3315</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3647</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4012</a:t>
                      </a:r>
                    </a:p>
                  </a:txBody>
                  <a:tcPr marL="68580" marR="68580" marT="0" marB="0"/>
                </a:tc>
                <a:extLst>
                  <a:ext uri="{0D108BD9-81ED-4DB2-BD59-A6C34878D82A}">
                    <a16:rowId xmlns:a16="http://schemas.microsoft.com/office/drawing/2014/main" val="1350610985"/>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Число посещений культурно массовых мероприятий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172925</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190218</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209240</a:t>
                      </a:r>
                    </a:p>
                  </a:txBody>
                  <a:tcPr marL="68580" marR="68580" marT="0" marB="0"/>
                </a:tc>
                <a:extLst>
                  <a:ext uri="{0D108BD9-81ED-4DB2-BD59-A6C34878D82A}">
                    <a16:rowId xmlns:a16="http://schemas.microsoft.com/office/drawing/2014/main" val="4146383276"/>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участников в клубных формированиях, клубах по интересам, кружках.</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3315</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3647</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4011</a:t>
                      </a:r>
                    </a:p>
                  </a:txBody>
                  <a:tcPr marL="68580" marR="68580" marT="0" marB="0"/>
                </a:tc>
                <a:extLst>
                  <a:ext uri="{0D108BD9-81ED-4DB2-BD59-A6C34878D82A}">
                    <a16:rowId xmlns:a16="http://schemas.microsoft.com/office/drawing/2014/main" val="131371231"/>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tc>
                <a:tc>
                  <a:txBody>
                    <a:bodyPr/>
                    <a:lstStyle/>
                    <a:p>
                      <a:pPr algn="just">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   Количество участий в смотрах, фестивалях, конкурсах.</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tc>
                <a:extLst>
                  <a:ext uri="{0D108BD9-81ED-4DB2-BD59-A6C34878D82A}">
                    <a16:rowId xmlns:a16="http://schemas.microsoft.com/office/drawing/2014/main" val="3229772061"/>
                  </a:ext>
                </a:extLst>
              </a:tr>
              <a:tr h="0">
                <a:tc>
                  <a:txBody>
                    <a:bodyPr/>
                    <a:lstStyle/>
                    <a:p>
                      <a:pPr algn="ctr">
                        <a:lnSpc>
                          <a:spcPct val="115000"/>
                        </a:lnSpc>
                        <a:spcAft>
                          <a:spcPts val="1000"/>
                        </a:spcAft>
                        <a:tabLst>
                          <a:tab pos="279400" algn="l"/>
                          <a:tab pos="3322955" algn="r"/>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tc>
                <a:tc>
                  <a:txBody>
                    <a:bodyPr/>
                    <a:lstStyle/>
                    <a:p>
                      <a:pPr algn="just">
                        <a:lnSpc>
                          <a:spcPct val="115000"/>
                        </a:lnSpc>
                        <a:spcAft>
                          <a:spcPts val="1000"/>
                        </a:spcAft>
                        <a:tabLst>
                          <a:tab pos="279400" algn="l"/>
                          <a:tab pos="3322955" algn="r"/>
                        </a:tabLst>
                      </a:pPr>
                      <a:r>
                        <a:rPr lang="ru-RU" sz="1000">
                          <a:effectLst/>
                          <a:latin typeface="Times New Roman" panose="02020603050405020304" pitchFamily="18" charset="0"/>
                          <a:cs typeface="Times New Roman" panose="02020603050405020304" pitchFamily="18" charset="0"/>
                        </a:rPr>
                        <a:t>  Обучение работников культуры.	</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 pos="3322955" algn="r"/>
                        </a:tabLst>
                      </a:pPr>
                      <a:r>
                        <a:rPr lang="ru-RU" sz="1000">
                          <a:effectLst/>
                          <a:latin typeface="Times New Roman" panose="02020603050405020304" pitchFamily="18" charset="0"/>
                          <a:cs typeface="Times New Roman" panose="02020603050405020304" pitchFamily="18" charset="0"/>
                        </a:rPr>
                        <a:t>чел.</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 pos="3322955" algn="r"/>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ctr">
                        <a:lnSpc>
                          <a:spcPct val="115000"/>
                        </a:lnSpc>
                        <a:spcAft>
                          <a:spcPts val="1000"/>
                        </a:spcAft>
                        <a:tabLst>
                          <a:tab pos="279400" algn="l"/>
                          <a:tab pos="3322955" algn="r"/>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ctr">
                        <a:lnSpc>
                          <a:spcPct val="115000"/>
                        </a:lnSpc>
                        <a:spcAft>
                          <a:spcPts val="1000"/>
                        </a:spcAft>
                        <a:tabLst>
                          <a:tab pos="279400" algn="l"/>
                          <a:tab pos="3322955" algn="r"/>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extLst>
                  <a:ext uri="{0D108BD9-81ED-4DB2-BD59-A6C34878D82A}">
                    <a16:rowId xmlns:a16="http://schemas.microsoft.com/office/drawing/2014/main" val="3035335022"/>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just">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  Участие в конкурсе на лучшего работника учреждения культуры.</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184202916"/>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tc>
                <a:tc>
                  <a:txBody>
                    <a:bodyPr/>
                    <a:lstStyle/>
                    <a:p>
                      <a:pPr algn="just">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  Пополнения книжного фонда, оборудования.</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ед.</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70</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80</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90</a:t>
                      </a:r>
                    </a:p>
                  </a:txBody>
                  <a:tcPr marL="68580" marR="68580" marT="0" marB="0"/>
                </a:tc>
                <a:extLst>
                  <a:ext uri="{0D108BD9-81ED-4DB2-BD59-A6C34878D82A}">
                    <a16:rowId xmlns:a16="http://schemas.microsoft.com/office/drawing/2014/main" val="3298129172"/>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tc>
                <a:tc>
                  <a:txBody>
                    <a:bodyPr/>
                    <a:lstStyle/>
                    <a:p>
                      <a:pPr algn="just">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  Число пользователей библиотек.</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чел.</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3535</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3560</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3580</a:t>
                      </a:r>
                    </a:p>
                  </a:txBody>
                  <a:tcPr marL="68580" marR="68580" marT="0" marB="0"/>
                </a:tc>
                <a:extLst>
                  <a:ext uri="{0D108BD9-81ED-4DB2-BD59-A6C34878D82A}">
                    <a16:rowId xmlns:a16="http://schemas.microsoft.com/office/drawing/2014/main" val="2216441351"/>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10</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Число посещений.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63617</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64241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64865</a:t>
                      </a:r>
                    </a:p>
                  </a:txBody>
                  <a:tcPr marL="68580" marR="68580" marT="0" marB="0"/>
                </a:tc>
                <a:extLst>
                  <a:ext uri="{0D108BD9-81ED-4DB2-BD59-A6C34878D82A}">
                    <a16:rowId xmlns:a16="http://schemas.microsoft.com/office/drawing/2014/main" val="4162073278"/>
                  </a:ext>
                </a:extLst>
              </a:tr>
              <a:tr h="201336">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Приобретение информационно-технического оборудования, сценического оборудования, мебели, звуковой, музыкальной  аппаратуры, оргтехники.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extLst>
                  <a:ext uri="{0D108BD9-81ED-4DB2-BD59-A6C34878D82A}">
                    <a16:rowId xmlns:a16="http://schemas.microsoft.com/office/drawing/2014/main" val="3503789638"/>
                  </a:ext>
                </a:extLst>
              </a:tr>
              <a:tr h="220425">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12</a:t>
                      </a: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  Содержание и благоустройство территорий, прилегающих к учреждениям культуры и искусства.</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extLst>
                  <a:ext uri="{0D108BD9-81ED-4DB2-BD59-A6C34878D82A}">
                    <a16:rowId xmlns:a16="http://schemas.microsoft.com/office/drawing/2014/main" val="3197293654"/>
                  </a:ext>
                </a:extLst>
              </a:tr>
              <a:tr h="247083">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13</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Доля проведенных мероприятий к общему количеству мероприятий по противопожарной безопасности объектов культуры.</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75</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80</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85</a:t>
                      </a:r>
                    </a:p>
                  </a:txBody>
                  <a:tcPr marL="68580" marR="68580" marT="0" marB="0"/>
                </a:tc>
                <a:extLst>
                  <a:ext uri="{0D108BD9-81ED-4DB2-BD59-A6C34878D82A}">
                    <a16:rowId xmlns:a16="http://schemas.microsoft.com/office/drawing/2014/main" val="4282172260"/>
                  </a:ext>
                </a:extLst>
              </a:tr>
              <a:tr h="247083">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14</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Доля проведенных мероприятий к общему количеству мероприятий по антитеррористической защищенности  объектов культуры.</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0380933"/>
                  </a:ext>
                </a:extLst>
              </a:tr>
              <a:tr h="247083">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  Количество разработанных ПСД.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602554"/>
                  </a:ext>
                </a:extLst>
              </a:tr>
              <a:tr h="247083">
                <a:tc gridSpan="6">
                  <a:txBody>
                    <a:bodyPr/>
                    <a:lstStyle/>
                    <a:p>
                      <a:pPr marL="0" marR="0" lvl="0" indent="0" algn="just" defTabSz="914400" rtl="0" eaLnBrk="1" fontAlgn="auto" latinLnBrk="0" hangingPunct="1">
                        <a:lnSpc>
                          <a:spcPct val="115000"/>
                        </a:lnSpc>
                        <a:spcBef>
                          <a:spcPts val="0"/>
                        </a:spcBef>
                        <a:spcAft>
                          <a:spcPts val="1000"/>
                        </a:spcAft>
                        <a:buClrTx/>
                        <a:buSzTx/>
                        <a:buFontTx/>
                        <a:buNone/>
                        <a:tabLst>
                          <a:tab pos="279400" algn="l"/>
                        </a:tabLst>
                        <a:defRPr/>
                      </a:pPr>
                      <a:r>
                        <a:rPr lang="ru-RU" sz="1000" b="1" i="1" dirty="0">
                          <a:latin typeface="Times New Roman" panose="02020603050405020304" pitchFamily="18" charset="0"/>
                          <a:cs typeface="Times New Roman" panose="02020603050405020304" pitchFamily="18" charset="0"/>
                        </a:rPr>
                        <a:t>Подпрограмма «</a:t>
                      </a:r>
                      <a:r>
                        <a:rPr lang="ru-RU" sz="1000" b="1" i="1" dirty="0">
                          <a:effectLst/>
                          <a:latin typeface="Times New Roman" panose="02020603050405020304" pitchFamily="18" charset="0"/>
                          <a:ea typeface="Calibri" panose="020F0502020204030204" pitchFamily="34" charset="0"/>
                        </a:rPr>
                        <a:t>Развитие дополнительного образования детей в области культуры и искусства</a:t>
                      </a:r>
                      <a:r>
                        <a:rPr lang="ru-RU" sz="1000" b="1" i="1" dirty="0">
                          <a:latin typeface="Times New Roman" panose="02020603050405020304" pitchFamily="18" charset="0"/>
                          <a:cs typeface="Times New Roman" panose="02020603050405020304" pitchFamily="18" charset="0"/>
                        </a:rPr>
                        <a:t>»</a:t>
                      </a:r>
                      <a:endParaRPr lang="ru-RU" sz="1000" b="1"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pPr algn="just">
                        <a:lnSpc>
                          <a:spcPct val="115000"/>
                        </a:lnSpc>
                        <a:spcAft>
                          <a:spcPts val="1000"/>
                        </a:spcAft>
                        <a:tabLst>
                          <a:tab pos="279400" algn="l"/>
                        </a:tabLs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50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50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50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pPr algn="ctr">
                        <a:lnSpc>
                          <a:spcPct val="150000"/>
                        </a:lnSpc>
                        <a:spcAft>
                          <a:spcPts val="1000"/>
                        </a:spcAft>
                      </a:pP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35353343"/>
                  </a:ext>
                </a:extLst>
              </a:tr>
              <a:tr h="247083">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marL="0" marR="0" lvl="0" indent="0" algn="just" defTabSz="914400" rtl="0" eaLnBrk="1" fontAlgn="auto" latinLnBrk="0" hangingPunct="1">
                        <a:lnSpc>
                          <a:spcPct val="115000"/>
                        </a:lnSpc>
                        <a:spcBef>
                          <a:spcPts val="0"/>
                        </a:spcBef>
                        <a:spcAft>
                          <a:spcPts val="1000"/>
                        </a:spcAft>
                        <a:buClrTx/>
                        <a:buSzTx/>
                        <a:buFontTx/>
                        <a:buNone/>
                        <a:tabLst>
                          <a:tab pos="279400" algn="l"/>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Реализация дополнительных предпрофессиональных общеобразовательных программ в области искусства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Чел.- час</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8925</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8925</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8925</a:t>
                      </a:r>
                    </a:p>
                  </a:txBody>
                  <a:tcPr marL="68580" marR="68580" marT="0" marB="0"/>
                </a:tc>
                <a:extLst>
                  <a:ext uri="{0D108BD9-81ED-4DB2-BD59-A6C34878D82A}">
                    <a16:rowId xmlns:a16="http://schemas.microsoft.com/office/drawing/2014/main" val="3424133403"/>
                  </a:ext>
                </a:extLst>
              </a:tr>
              <a:tr h="247083">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marL="0" marR="0" lvl="0" indent="0" algn="just" defTabSz="914400" rtl="0" eaLnBrk="1" fontAlgn="auto" latinLnBrk="0" hangingPunct="1">
                        <a:lnSpc>
                          <a:spcPct val="115000"/>
                        </a:lnSpc>
                        <a:spcBef>
                          <a:spcPts val="0"/>
                        </a:spcBef>
                        <a:spcAft>
                          <a:spcPts val="1000"/>
                        </a:spcAft>
                        <a:buClrTx/>
                        <a:buSzTx/>
                        <a:buFontTx/>
                        <a:buNone/>
                        <a:tabLst>
                          <a:tab pos="279400" algn="l"/>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обучающихся</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Чел.</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90</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90</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90</a:t>
                      </a:r>
                    </a:p>
                  </a:txBody>
                  <a:tcPr marL="68580" marR="68580" marT="0" marB="0"/>
                </a:tc>
                <a:extLst>
                  <a:ext uri="{0D108BD9-81ED-4DB2-BD59-A6C34878D82A}">
                    <a16:rowId xmlns:a16="http://schemas.microsoft.com/office/drawing/2014/main" val="254493752"/>
                  </a:ext>
                </a:extLst>
              </a:tr>
            </a:tbl>
          </a:graphicData>
        </a:graphic>
      </p:graphicFrame>
    </p:spTree>
    <p:extLst>
      <p:ext uri="{BB962C8B-B14F-4D97-AF65-F5344CB8AC3E}">
        <p14:creationId xmlns:p14="http://schemas.microsoft.com/office/powerpoint/2010/main" val="18950070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32A8A7E-42B3-3958-8502-C78BA24F432C}"/>
              </a:ext>
            </a:extLst>
          </p:cNvPr>
          <p:cNvPicPr>
            <a:picLocks noChangeAspect="1"/>
          </p:cNvPicPr>
          <p:nvPr/>
        </p:nvPicPr>
        <p:blipFill>
          <a:blip r:embed="rId2"/>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53955DA4-183B-F75D-5642-F61335626096}"/>
              </a:ext>
            </a:extLst>
          </p:cNvPr>
          <p:cNvSpPr txBox="1"/>
          <p:nvPr/>
        </p:nvSpPr>
        <p:spPr>
          <a:xfrm>
            <a:off x="1576133" y="81630"/>
            <a:ext cx="8917497" cy="291298"/>
          </a:xfrm>
          <a:prstGeom prst="rect">
            <a:avLst/>
          </a:prstGeom>
          <a:noFill/>
        </p:spPr>
        <p:txBody>
          <a:bodyPr wrap="square">
            <a:spAutoFit/>
          </a:bodyPr>
          <a:lstStyle/>
          <a:p>
            <a:pPr indent="107950" algn="ctr">
              <a:lnSpc>
                <a:spcPct val="115000"/>
              </a:lnSpc>
              <a:tabLst>
                <a:tab pos="2969895" algn="ctr"/>
                <a:tab pos="5940425" algn="r"/>
              </a:tabLst>
            </a:pPr>
            <a:r>
              <a:rPr lang="ru-RU" sz="12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 Сохранение и развитие культуры Анучинского муниципального округа  на 2025-2029 годы»</a:t>
            </a:r>
            <a:endParaRPr lang="ru-RU" sz="1200" dirty="0">
              <a:solidFill>
                <a:srgbClr val="6600FF"/>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Таблица 14">
            <a:extLst>
              <a:ext uri="{FF2B5EF4-FFF2-40B4-BE49-F238E27FC236}">
                <a16:creationId xmlns:a16="http://schemas.microsoft.com/office/drawing/2014/main" id="{85ABB518-6A46-171A-BA22-FFDD16A10E1E}"/>
              </a:ext>
            </a:extLst>
          </p:cNvPr>
          <p:cNvGraphicFramePr>
            <a:graphicFrameLocks noGrp="1"/>
          </p:cNvGraphicFramePr>
          <p:nvPr>
            <p:extLst>
              <p:ext uri="{D42A27DB-BD31-4B8C-83A1-F6EECF244321}">
                <p14:modId xmlns:p14="http://schemas.microsoft.com/office/powerpoint/2010/main" val="2006784491"/>
              </p:ext>
            </p:extLst>
          </p:nvPr>
        </p:nvGraphicFramePr>
        <p:xfrm>
          <a:off x="104685" y="454557"/>
          <a:ext cx="11727190" cy="1768669"/>
        </p:xfrm>
        <a:graphic>
          <a:graphicData uri="http://schemas.openxmlformats.org/drawingml/2006/table">
            <a:tbl>
              <a:tblPr firstRow="1" bandRow="1">
                <a:tableStyleId>{8A107856-5554-42FB-B03E-39F5DBC370BA}</a:tableStyleId>
              </a:tblPr>
              <a:tblGrid>
                <a:gridCol w="407043">
                  <a:extLst>
                    <a:ext uri="{9D8B030D-6E8A-4147-A177-3AD203B41FA5}">
                      <a16:colId xmlns:a16="http://schemas.microsoft.com/office/drawing/2014/main" val="2101315588"/>
                    </a:ext>
                  </a:extLst>
                </a:gridCol>
                <a:gridCol w="8237989">
                  <a:extLst>
                    <a:ext uri="{9D8B030D-6E8A-4147-A177-3AD203B41FA5}">
                      <a16:colId xmlns:a16="http://schemas.microsoft.com/office/drawing/2014/main" val="1338889454"/>
                    </a:ext>
                  </a:extLst>
                </a:gridCol>
                <a:gridCol w="947956">
                  <a:extLst>
                    <a:ext uri="{9D8B030D-6E8A-4147-A177-3AD203B41FA5}">
                      <a16:colId xmlns:a16="http://schemas.microsoft.com/office/drawing/2014/main" val="3255035523"/>
                    </a:ext>
                  </a:extLst>
                </a:gridCol>
                <a:gridCol w="637564">
                  <a:extLst>
                    <a:ext uri="{9D8B030D-6E8A-4147-A177-3AD203B41FA5}">
                      <a16:colId xmlns:a16="http://schemas.microsoft.com/office/drawing/2014/main" val="1651430518"/>
                    </a:ext>
                  </a:extLst>
                </a:gridCol>
                <a:gridCol w="687897">
                  <a:extLst>
                    <a:ext uri="{9D8B030D-6E8A-4147-A177-3AD203B41FA5}">
                      <a16:colId xmlns:a16="http://schemas.microsoft.com/office/drawing/2014/main" val="805484769"/>
                    </a:ext>
                  </a:extLst>
                </a:gridCol>
                <a:gridCol w="808741">
                  <a:extLst>
                    <a:ext uri="{9D8B030D-6E8A-4147-A177-3AD203B41FA5}">
                      <a16:colId xmlns:a16="http://schemas.microsoft.com/office/drawing/2014/main" val="2356484328"/>
                    </a:ext>
                  </a:extLst>
                </a:gridCol>
              </a:tblGrid>
              <a:tr h="226133">
                <a:tc>
                  <a:txBody>
                    <a:bodyPr/>
                    <a:lstStyle/>
                    <a:p>
                      <a:pPr algn="ctr"/>
                      <a:r>
                        <a:rPr lang="ru-RU" sz="1000" dirty="0">
                          <a:latin typeface="Times New Roman" panose="02020603050405020304" pitchFamily="18" charset="0"/>
                          <a:cs typeface="Times New Roman" panose="02020603050405020304" pitchFamily="18" charset="0"/>
                        </a:rPr>
                        <a:t>№ п/п</a:t>
                      </a:r>
                    </a:p>
                  </a:txBody>
                  <a:tcPr/>
                </a:tc>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tc>
                <a:tc>
                  <a:txBody>
                    <a:bodyPr/>
                    <a:lstStyle/>
                    <a:p>
                      <a:pPr algn="ctr"/>
                      <a:r>
                        <a:rPr lang="ru-RU" sz="1000" dirty="0">
                          <a:latin typeface="Times New Roman" panose="02020603050405020304" pitchFamily="18" charset="0"/>
                          <a:cs typeface="Times New Roman" panose="02020603050405020304" pitchFamily="18" charset="0"/>
                        </a:rPr>
                        <a:t>2027г</a:t>
                      </a:r>
                    </a:p>
                  </a:txBody>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tc>
                <a:extLst>
                  <a:ext uri="{0D108BD9-81ED-4DB2-BD59-A6C34878D82A}">
                    <a16:rowId xmlns:a16="http://schemas.microsoft.com/office/drawing/2014/main" val="3655732101"/>
                  </a:ext>
                </a:extLst>
              </a:tr>
              <a:tr h="0">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anose="02020603050405020304" pitchFamily="18" charset="0"/>
                          <a:cs typeface="Times New Roman" panose="02020603050405020304" pitchFamily="18" charset="0"/>
                        </a:rPr>
                        <a:t>Подпрограмма «</a:t>
                      </a:r>
                      <a:r>
                        <a:rPr lang="ru-RU" sz="1000" b="1" i="1" dirty="0">
                          <a:effectLst/>
                          <a:latin typeface="Times New Roman" panose="02020603050405020304" pitchFamily="18" charset="0"/>
                          <a:cs typeface="Times New Roman" panose="02020603050405020304" pitchFamily="18" charset="0"/>
                        </a:rPr>
                        <a:t>Развитие дополнительного образования детей в области культуры и искусства</a:t>
                      </a:r>
                      <a:r>
                        <a:rPr lang="ru-RU" sz="1000" b="1" i="1" dirty="0">
                          <a:latin typeface="Times New Roman" panose="02020603050405020304" pitchFamily="18" charset="0"/>
                          <a:cs typeface="Times New Roman" panose="02020603050405020304" pitchFamily="18" charset="0"/>
                        </a:rPr>
                        <a:t>»</a:t>
                      </a:r>
                    </a:p>
                  </a:txBody>
                  <a:tcPr/>
                </a:tc>
                <a:tc hMerge="1">
                  <a:txBody>
                    <a:bodyPr/>
                    <a:lstStyle/>
                    <a:p>
                      <a:endParaRPr dirty="0"/>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978247692"/>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приобретенных музыкальных инструментов.</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4146383276"/>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4</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приобретенного художественного инвентаря.</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131371231"/>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приобретенной мебели.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ед.</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30</a:t>
                      </a:r>
                    </a:p>
                  </a:txBody>
                  <a:tcPr marL="68580" marR="68580" marT="0" marB="0"/>
                </a:tc>
                <a:extLst>
                  <a:ext uri="{0D108BD9-81ED-4DB2-BD59-A6C34878D82A}">
                    <a16:rowId xmlns:a16="http://schemas.microsoft.com/office/drawing/2014/main" val="3229772061"/>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проведенного текущего и капитального ремонта ДШИ с. Анучино.</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об.</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extLst>
                  <a:ext uri="{0D108BD9-81ED-4DB2-BD59-A6C34878D82A}">
                    <a16:rowId xmlns:a16="http://schemas.microsoft.com/office/drawing/2014/main" val="3035335022"/>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7</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проведенных мероприятий по противопожарной безопасности объектов ДШИ.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ед.</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extLst>
                  <a:ext uri="{0D108BD9-81ED-4DB2-BD59-A6C34878D82A}">
                    <a16:rowId xmlns:a16="http://schemas.microsoft.com/office/drawing/2014/main" val="184202916"/>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8</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проведенных мероприятий по антитеррористической защищенности объектов ДШИ.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a:effectLst/>
                          <a:latin typeface="Times New Roman" panose="02020603050405020304" pitchFamily="18" charset="0"/>
                          <a:cs typeface="Times New Roman" panose="02020603050405020304" pitchFamily="18" charset="0"/>
                        </a:rPr>
                        <a:t>ед.</a:t>
                      </a:r>
                      <a:endParaRPr lang="ru-RU" sz="1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extLst>
                  <a:ext uri="{0D108BD9-81ED-4DB2-BD59-A6C34878D82A}">
                    <a16:rowId xmlns:a16="http://schemas.microsoft.com/office/drawing/2014/main" val="3298129172"/>
                  </a:ext>
                </a:extLst>
              </a:tr>
              <a:tr h="0">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9</a:t>
                      </a:r>
                    </a:p>
                  </a:txBody>
                  <a:tcPr marL="68580" marR="68580" marT="0" marB="0"/>
                </a:tc>
                <a:tc>
                  <a:txBody>
                    <a:bodyPr/>
                    <a:lstStyle/>
                    <a:p>
                      <a:pPr algn="just">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  Количество разработанных ПСД.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ctr">
                        <a:lnSpc>
                          <a:spcPct val="115000"/>
                        </a:lnSpc>
                        <a:spcAft>
                          <a:spcPts val="1000"/>
                        </a:spcAft>
                        <a:tabLst>
                          <a:tab pos="279400" algn="l"/>
                        </a:tabLs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tc>
                <a:extLst>
                  <a:ext uri="{0D108BD9-81ED-4DB2-BD59-A6C34878D82A}">
                    <a16:rowId xmlns:a16="http://schemas.microsoft.com/office/drawing/2014/main" val="2216441351"/>
                  </a:ext>
                </a:extLst>
              </a:tr>
            </a:tbl>
          </a:graphicData>
        </a:graphic>
      </p:graphicFrame>
      <p:pic>
        <p:nvPicPr>
          <p:cNvPr id="5" name="Рисунок 4">
            <a:extLst>
              <a:ext uri="{FF2B5EF4-FFF2-40B4-BE49-F238E27FC236}">
                <a16:creationId xmlns:a16="http://schemas.microsoft.com/office/drawing/2014/main" id="{4106C922-4B4C-614E-8A42-89796AE420C6}"/>
              </a:ext>
            </a:extLst>
          </p:cNvPr>
          <p:cNvPicPr>
            <a:picLocks noChangeAspect="1"/>
          </p:cNvPicPr>
          <p:nvPr/>
        </p:nvPicPr>
        <p:blipFill>
          <a:blip r:embed="rId3"/>
          <a:stretch>
            <a:fillRect/>
          </a:stretch>
        </p:blipFill>
        <p:spPr>
          <a:xfrm>
            <a:off x="167835" y="2403887"/>
            <a:ext cx="1408298" cy="1652107"/>
          </a:xfrm>
          <a:prstGeom prst="rect">
            <a:avLst/>
          </a:prstGeom>
        </p:spPr>
      </p:pic>
      <p:sp>
        <p:nvSpPr>
          <p:cNvPr id="6" name="Rectangle 1">
            <a:extLst>
              <a:ext uri="{FF2B5EF4-FFF2-40B4-BE49-F238E27FC236}">
                <a16:creationId xmlns:a16="http://schemas.microsoft.com/office/drawing/2014/main" id="{DE71D4FE-5577-F093-3AE5-2263E6B2190F}"/>
              </a:ext>
            </a:extLst>
          </p:cNvPr>
          <p:cNvSpPr>
            <a:spLocks noChangeArrowheads="1"/>
          </p:cNvSpPr>
          <p:nvPr/>
        </p:nvSpPr>
        <p:spPr bwMode="auto">
          <a:xfrm>
            <a:off x="1046910" y="2304855"/>
            <a:ext cx="9842740"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Муниципальная программа «</a:t>
            </a:r>
            <a:r>
              <a:rPr lang="ru-RU" sz="1100" b="1" dirty="0">
                <a:solidFill>
                  <a:srgbClr val="6600FF"/>
                </a:solidFill>
                <a:effectLst/>
                <a:latin typeface="Times New Roman" panose="02020603050405020304" pitchFamily="18" charset="0"/>
                <a:ea typeface="Calibri" panose="020F0502020204030204" pitchFamily="34" charset="0"/>
              </a:rPr>
              <a:t>Укрепление общественного здоровья в Анучинском муниципальном округе  на 2025-2029 годы</a:t>
            </a:r>
            <a:r>
              <a:rPr kumimoji="0" lang="ru-RU" sz="1100" b="1" i="0" u="none" strike="noStrike" cap="none" normalizeH="0" baseline="0" dirty="0">
                <a:ln>
                  <a:noFill/>
                </a:ln>
                <a:solidFill>
                  <a:srgbClr val="6600FF"/>
                </a:solidFill>
                <a:effectLst/>
                <a:latin typeface="Times New Roman" pitchFamily="18" charset="0"/>
                <a:ea typeface="Calibri" pitchFamily="34" charset="0"/>
                <a:cs typeface="Times New Roman" pitchFamily="18" charset="0"/>
              </a:rPr>
              <a:t>»</a:t>
            </a:r>
            <a:r>
              <a:rPr kumimoji="0" lang="ru-RU" sz="1100" b="0" i="0" u="none" strike="noStrike" cap="none" normalizeH="0" baseline="0" dirty="0">
                <a:ln>
                  <a:noFill/>
                </a:ln>
                <a:solidFill>
                  <a:srgbClr val="6600FF"/>
                </a:solidFill>
                <a:effectLst/>
                <a:latin typeface="Arial" pitchFamily="34" charset="0"/>
                <a:cs typeface="Arial" pitchFamily="34" charset="0"/>
              </a:rPr>
              <a:t> </a:t>
            </a:r>
          </a:p>
        </p:txBody>
      </p:sp>
      <p:sp>
        <p:nvSpPr>
          <p:cNvPr id="7" name="TextBox 6">
            <a:extLst>
              <a:ext uri="{FF2B5EF4-FFF2-40B4-BE49-F238E27FC236}">
                <a16:creationId xmlns:a16="http://schemas.microsoft.com/office/drawing/2014/main" id="{327ACF87-A929-31A8-EBE9-F79FAD76D4DB}"/>
              </a:ext>
            </a:extLst>
          </p:cNvPr>
          <p:cNvSpPr txBox="1"/>
          <p:nvPr/>
        </p:nvSpPr>
        <p:spPr>
          <a:xfrm>
            <a:off x="3354286" y="2517289"/>
            <a:ext cx="4612160"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11.09.2024г № 867 </a:t>
            </a:r>
          </a:p>
        </p:txBody>
      </p:sp>
      <p:sp>
        <p:nvSpPr>
          <p:cNvPr id="8" name="TextBox 7">
            <a:extLst>
              <a:ext uri="{FF2B5EF4-FFF2-40B4-BE49-F238E27FC236}">
                <a16:creationId xmlns:a16="http://schemas.microsoft.com/office/drawing/2014/main" id="{A7838F59-0743-D38F-FCC9-799D7549CE32}"/>
              </a:ext>
            </a:extLst>
          </p:cNvPr>
          <p:cNvSpPr txBox="1"/>
          <p:nvPr/>
        </p:nvSpPr>
        <p:spPr>
          <a:xfrm>
            <a:off x="1576133" y="2743520"/>
            <a:ext cx="10319456" cy="1312475"/>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   Целью программы -</a:t>
            </a:r>
            <a:r>
              <a:rPr lang="ru-RU" sz="1100" dirty="0">
                <a:effectLst/>
                <a:latin typeface="Times New Roman" panose="02020603050405020304" pitchFamily="18" charset="0"/>
                <a:ea typeface="Calibri" panose="020F0502020204030204" pitchFamily="34" charset="0"/>
              </a:rPr>
              <a:t>является снижение смертности трудоспособного населения Анучинского муниципального округа за счет обеспечения увеличения доли граждан, ведущих здоровый образ жизни.</a:t>
            </a:r>
          </a:p>
          <a:p>
            <a:pPr algn="just"/>
            <a:r>
              <a:rPr lang="ru-RU" sz="1100" dirty="0">
                <a:latin typeface="Times New Roman" panose="02020603050405020304" pitchFamily="18" charset="0"/>
                <a:cs typeface="Times New Roman" panose="02020603050405020304" pitchFamily="18" charset="0"/>
              </a:rPr>
              <a:t>   Задачи Программы:</a:t>
            </a:r>
          </a:p>
          <a:p>
            <a:pPr algn="just"/>
            <a:r>
              <a:rPr lang="ru-RU" sz="1100" dirty="0">
                <a:latin typeface="Times New Roman" panose="02020603050405020304" pitchFamily="18" charset="0"/>
                <a:cs typeface="Times New Roman" panose="02020603050405020304" pitchFamily="18" charset="0"/>
              </a:rPr>
              <a:t>- формирование среды, способствующей ведению гражданами здорового образа жизни за счет мотивирования граждан и некоммерческих организаций в мероприятия по укреплению общественного здоровья посредством информационно – коммуникационной кампании;</a:t>
            </a:r>
          </a:p>
          <a:p>
            <a:pPr algn="just">
              <a:lnSpc>
                <a:spcPct val="115000"/>
              </a:lnSpc>
              <a:spcAft>
                <a:spcPts val="1000"/>
              </a:spcAft>
            </a:pPr>
            <a:r>
              <a:rPr lang="ru-RU" sz="11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у</a:t>
            </a:r>
            <a:r>
              <a:rPr lang="ru-RU" sz="11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величение охвата населения профилактическими мероприятиями, направленными на снижение распространенности неинфекционных заболеваний, а также увеличение доли населения, ведущего здоровый образ жизни.</a:t>
            </a:r>
            <a:endParaRPr lang="ru-RU" sz="1100" dirty="0">
              <a:latin typeface="Times New Roman" panose="02020603050405020304" pitchFamily="18" charset="0"/>
              <a:cs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C7CB17DE-CE2F-E413-821B-0C9E49538107}"/>
              </a:ext>
            </a:extLst>
          </p:cNvPr>
          <p:cNvGraphicFramePr>
            <a:graphicFrameLocks noGrp="1"/>
          </p:cNvGraphicFramePr>
          <p:nvPr>
            <p:extLst>
              <p:ext uri="{D42A27DB-BD31-4B8C-83A1-F6EECF244321}">
                <p14:modId xmlns:p14="http://schemas.microsoft.com/office/powerpoint/2010/main" val="4158169915"/>
              </p:ext>
            </p:extLst>
          </p:nvPr>
        </p:nvGraphicFramePr>
        <p:xfrm>
          <a:off x="173966" y="4194874"/>
          <a:ext cx="11844067" cy="847536"/>
        </p:xfrm>
        <a:graphic>
          <a:graphicData uri="http://schemas.openxmlformats.org/drawingml/2006/table">
            <a:tbl>
              <a:tblPr>
                <a:tableStyleId>{8A107856-5554-42FB-B03E-39F5DBC370BA}</a:tableStyleId>
              </a:tblPr>
              <a:tblGrid>
                <a:gridCol w="673322">
                  <a:extLst>
                    <a:ext uri="{9D8B030D-6E8A-4147-A177-3AD203B41FA5}">
                      <a16:colId xmlns:a16="http://schemas.microsoft.com/office/drawing/2014/main" val="20000"/>
                    </a:ext>
                  </a:extLst>
                </a:gridCol>
                <a:gridCol w="7821640">
                  <a:extLst>
                    <a:ext uri="{9D8B030D-6E8A-4147-A177-3AD203B41FA5}">
                      <a16:colId xmlns:a16="http://schemas.microsoft.com/office/drawing/2014/main" val="3011766243"/>
                    </a:ext>
                  </a:extLst>
                </a:gridCol>
                <a:gridCol w="729842">
                  <a:extLst>
                    <a:ext uri="{9D8B030D-6E8A-4147-A177-3AD203B41FA5}">
                      <a16:colId xmlns:a16="http://schemas.microsoft.com/office/drawing/2014/main" val="20001"/>
                    </a:ext>
                  </a:extLst>
                </a:gridCol>
                <a:gridCol w="788565">
                  <a:extLst>
                    <a:ext uri="{9D8B030D-6E8A-4147-A177-3AD203B41FA5}">
                      <a16:colId xmlns:a16="http://schemas.microsoft.com/office/drawing/2014/main" val="20002"/>
                    </a:ext>
                  </a:extLst>
                </a:gridCol>
                <a:gridCol w="889233">
                  <a:extLst>
                    <a:ext uri="{9D8B030D-6E8A-4147-A177-3AD203B41FA5}">
                      <a16:colId xmlns:a16="http://schemas.microsoft.com/office/drawing/2014/main" val="20003"/>
                    </a:ext>
                  </a:extLst>
                </a:gridCol>
                <a:gridCol w="941465">
                  <a:extLst>
                    <a:ext uri="{9D8B030D-6E8A-4147-A177-3AD203B41FA5}">
                      <a16:colId xmlns:a16="http://schemas.microsoft.com/office/drawing/2014/main" val="20004"/>
                    </a:ext>
                  </a:extLst>
                </a:gridCol>
              </a:tblGrid>
              <a:tr h="0">
                <a:tc>
                  <a:txBody>
                    <a:bodyPr/>
                    <a:lstStyle/>
                    <a:p>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r>
                        <a:rPr lang="ru-RU" sz="1000" b="1" dirty="0">
                          <a:latin typeface="Times New Roman" panose="02020603050405020304" pitchFamily="18" charset="0"/>
                          <a:cs typeface="Times New Roman" panose="02020603050405020304" pitchFamily="18" charset="0"/>
                        </a:rPr>
                        <a:t>Ед. изм.</a:t>
                      </a:r>
                    </a:p>
                  </a:txBody>
                  <a:tcPr/>
                </a:tc>
                <a:tc>
                  <a:txBody>
                    <a:bodyPr/>
                    <a:lstStyle/>
                    <a:p>
                      <a:pPr algn="ctr">
                        <a:lnSpc>
                          <a:spcPct val="150000"/>
                        </a:lnSpc>
                        <a:spcAft>
                          <a:spcPts val="0"/>
                        </a:spcAft>
                      </a:pPr>
                      <a:r>
                        <a:rPr lang="ru-RU" sz="1000" b="1" dirty="0">
                          <a:latin typeface="Times New Roman" panose="02020603050405020304" pitchFamily="18" charset="0"/>
                          <a:cs typeface="Times New Roman" panose="02020603050405020304" pitchFamily="18" charset="0"/>
                        </a:rPr>
                        <a:t>2026год</a:t>
                      </a:r>
                      <a:endParaRPr lang="ru-RU" sz="1000" b="1"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b="1" dirty="0">
                          <a:latin typeface="Times New Roman" panose="02020603050405020304" pitchFamily="18" charset="0"/>
                          <a:cs typeface="Times New Roman" panose="02020603050405020304" pitchFamily="18" charset="0"/>
                        </a:rPr>
                        <a:t>2027 год</a:t>
                      </a:r>
                      <a:endParaRPr lang="ru-RU" sz="1000" b="1" dirty="0">
                        <a:latin typeface="Times New Roman" pitchFamily="18" charset="0"/>
                        <a:ea typeface="Calibri"/>
                        <a:cs typeface="Times New Roman" pitchFamily="18" charset="0"/>
                      </a:endParaRPr>
                    </a:p>
                  </a:txBody>
                  <a:tcPr marL="68580" marR="68580" marT="0" marB="0"/>
                </a:tc>
                <a:tc>
                  <a:txBody>
                    <a:bodyPr/>
                    <a:lstStyle/>
                    <a:p>
                      <a:pPr algn="ctr">
                        <a:lnSpc>
                          <a:spcPct val="150000"/>
                        </a:lnSpc>
                        <a:spcAft>
                          <a:spcPts val="0"/>
                        </a:spcAft>
                      </a:pPr>
                      <a:r>
                        <a:rPr lang="ru-RU" sz="1000" b="1" dirty="0">
                          <a:latin typeface="Times New Roman" panose="02020603050405020304" pitchFamily="18" charset="0"/>
                          <a:cs typeface="Times New Roman" panose="02020603050405020304" pitchFamily="18" charset="0"/>
                        </a:rPr>
                        <a:t>2028 год</a:t>
                      </a:r>
                      <a:endParaRPr lang="ru-RU" sz="1000" b="1" dirty="0">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0">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Смертность мужчин трудоспособного возраста на 100 тыс. населения</a:t>
                      </a:r>
                      <a:r>
                        <a:rPr lang="ru-RU" sz="1000" dirty="0">
                          <a:solidFill>
                            <a:srgbClr val="000000"/>
                          </a:solidFill>
                          <a:effectLst/>
                          <a:latin typeface="Times New Roman" panose="02020603050405020304" pitchFamily="18" charset="0"/>
                          <a:cs typeface="Times New Roman" panose="02020603050405020304" pitchFamily="18" charset="0"/>
                        </a:rPr>
                        <a:t>, в возрасте 16-59 лет </a:t>
                      </a:r>
                      <a:r>
                        <a:rPr lang="ru-RU" sz="1000" dirty="0">
                          <a:effectLst/>
                          <a:latin typeface="Times New Roman" panose="02020603050405020304" pitchFamily="18" charset="0"/>
                          <a:cs typeface="Times New Roman" panose="02020603050405020304" pitchFamily="18" charset="0"/>
                        </a:rPr>
                        <a:t>(случаев)</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err="1">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19/499,1</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18/477,2</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17/455,3</a:t>
                      </a:r>
                    </a:p>
                  </a:txBody>
                  <a:tcPr marL="68580" marR="68580" marT="0" marB="0"/>
                </a:tc>
                <a:extLst>
                  <a:ext uri="{0D108BD9-81ED-4DB2-BD59-A6C34878D82A}">
                    <a16:rowId xmlns:a16="http://schemas.microsoft.com/office/drawing/2014/main" val="10002"/>
                  </a:ext>
                </a:extLst>
              </a:tr>
              <a:tr h="0">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Смертность женщин трудоспособного возраста на 100 тыс. населения</a:t>
                      </a:r>
                      <a:r>
                        <a:rPr lang="ru-RU" sz="1000" dirty="0">
                          <a:solidFill>
                            <a:srgbClr val="000000"/>
                          </a:solidFill>
                          <a:effectLst/>
                          <a:latin typeface="Times New Roman" panose="02020603050405020304" pitchFamily="18" charset="0"/>
                          <a:cs typeface="Times New Roman" panose="02020603050405020304" pitchFamily="18" charset="0"/>
                        </a:rPr>
                        <a:t>, в возрасте 16-54 лет </a:t>
                      </a:r>
                      <a:r>
                        <a:rPr lang="ru-RU" sz="1000" dirty="0">
                          <a:effectLst/>
                          <a:latin typeface="Times New Roman" panose="02020603050405020304" pitchFamily="18" charset="0"/>
                          <a:cs typeface="Times New Roman" panose="02020603050405020304" pitchFamily="18" charset="0"/>
                        </a:rPr>
                        <a:t>(случаев)</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err="1">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5/183,7</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5/185,4</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5/187,3</a:t>
                      </a:r>
                    </a:p>
                  </a:txBody>
                  <a:tcPr marL="68580" marR="68580" marT="0" marB="0"/>
                </a:tc>
                <a:extLst>
                  <a:ext uri="{0D108BD9-81ED-4DB2-BD59-A6C34878D82A}">
                    <a16:rowId xmlns:a16="http://schemas.microsoft.com/office/drawing/2014/main" val="10003"/>
                  </a:ext>
                </a:extLst>
              </a:tr>
              <a:tr h="0">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tc>
                <a:tc>
                  <a:txBody>
                    <a:bodyPr/>
                    <a:lstStyle/>
                    <a:p>
                      <a:pPr algn="just">
                        <a:lnSpc>
                          <a:spcPct val="115000"/>
                        </a:lnSpc>
                        <a:spcAft>
                          <a:spcPts val="1000"/>
                        </a:spcAft>
                      </a:pPr>
                      <a:r>
                        <a:rPr lang="ru-RU" sz="1000" dirty="0">
                          <a:solidFill>
                            <a:srgbClr val="000000"/>
                          </a:solidFill>
                          <a:effectLst/>
                          <a:latin typeface="Times New Roman" panose="02020603050405020304" pitchFamily="18" charset="0"/>
                          <a:cs typeface="Times New Roman" panose="02020603050405020304" pitchFamily="18" charset="0"/>
                        </a:rPr>
                        <a:t>Количество жителей, обратившихся в медицинские учреждения Анучинского муниципального округа по вопросам здорового образа жизни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235</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240</a:t>
                      </a:r>
                    </a:p>
                  </a:txBody>
                  <a:tcPr marL="68580" marR="68580" marT="0" marB="0"/>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245</a:t>
                      </a:r>
                    </a:p>
                  </a:txBody>
                  <a:tcPr marL="68580" marR="68580" marT="0" marB="0"/>
                </a:tc>
                <a:extLst>
                  <a:ext uri="{0D108BD9-81ED-4DB2-BD59-A6C34878D82A}">
                    <a16:rowId xmlns:a16="http://schemas.microsoft.com/office/drawing/2014/main" val="3998433043"/>
                  </a:ext>
                </a:extLst>
              </a:tr>
            </a:tbl>
          </a:graphicData>
        </a:graphic>
      </p:graphicFrame>
    </p:spTree>
    <p:extLst>
      <p:ext uri="{BB962C8B-B14F-4D97-AF65-F5344CB8AC3E}">
        <p14:creationId xmlns:p14="http://schemas.microsoft.com/office/powerpoint/2010/main" val="17120028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F8EA856-B3AB-B758-2575-2C430929476E}"/>
              </a:ext>
            </a:extLst>
          </p:cNvPr>
          <p:cNvPicPr>
            <a:picLocks noChangeAspect="1"/>
          </p:cNvPicPr>
          <p:nvPr/>
        </p:nvPicPr>
        <p:blipFill>
          <a:blip r:embed="rId2"/>
          <a:stretch>
            <a:fillRect/>
          </a:stretch>
        </p:blipFill>
        <p:spPr>
          <a:xfrm>
            <a:off x="0" y="1"/>
            <a:ext cx="12192000" cy="6857999"/>
          </a:xfrm>
          <a:prstGeom prst="rect">
            <a:avLst/>
          </a:prstGeom>
        </p:spPr>
      </p:pic>
      <p:sp>
        <p:nvSpPr>
          <p:cNvPr id="3" name="Блок-схема: альтернативный процесс 2">
            <a:extLst>
              <a:ext uri="{FF2B5EF4-FFF2-40B4-BE49-F238E27FC236}">
                <a16:creationId xmlns:a16="http://schemas.microsoft.com/office/drawing/2014/main" id="{ABD63618-5CB9-C33A-A20B-815C9F7DFFAA}"/>
              </a:ext>
            </a:extLst>
          </p:cNvPr>
          <p:cNvSpPr/>
          <p:nvPr/>
        </p:nvSpPr>
        <p:spPr>
          <a:xfrm>
            <a:off x="251669" y="148441"/>
            <a:ext cx="4630723" cy="343948"/>
          </a:xfrm>
          <a:prstGeom prst="flowChartAlternateProcess">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200" b="1" dirty="0">
                <a:solidFill>
                  <a:srgbClr val="6600FF"/>
                </a:solidFill>
                <a:latin typeface="Times New Roman" panose="02020603050405020304" pitchFamily="18" charset="0"/>
                <a:cs typeface="Times New Roman" panose="02020603050405020304" pitchFamily="18" charset="0"/>
              </a:rPr>
              <a:t>Обеспечение безопасности жизнедеятельности – 3 программы</a:t>
            </a:r>
          </a:p>
        </p:txBody>
      </p:sp>
      <p:graphicFrame>
        <p:nvGraphicFramePr>
          <p:cNvPr id="4" name="Таблица 6">
            <a:extLst>
              <a:ext uri="{FF2B5EF4-FFF2-40B4-BE49-F238E27FC236}">
                <a16:creationId xmlns:a16="http://schemas.microsoft.com/office/drawing/2014/main" id="{8BC42C68-7A20-2030-086E-B4361D351659}"/>
              </a:ext>
            </a:extLst>
          </p:cNvPr>
          <p:cNvGraphicFramePr>
            <a:graphicFrameLocks noGrp="1"/>
          </p:cNvGraphicFramePr>
          <p:nvPr>
            <p:extLst>
              <p:ext uri="{D42A27DB-BD31-4B8C-83A1-F6EECF244321}">
                <p14:modId xmlns:p14="http://schemas.microsoft.com/office/powerpoint/2010/main" val="3227267689"/>
              </p:ext>
            </p:extLst>
          </p:nvPr>
        </p:nvGraphicFramePr>
        <p:xfrm>
          <a:off x="119345" y="640830"/>
          <a:ext cx="11810729" cy="1674115"/>
        </p:xfrm>
        <a:graphic>
          <a:graphicData uri="http://schemas.openxmlformats.org/drawingml/2006/table">
            <a:tbl>
              <a:tblPr firstRow="1" bandRow="1">
                <a:tableStyleId>{0505E3EF-67EA-436B-97B2-0124C06EBD24}</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2025г</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Комплексные меры по противодействию экстремизму, терроризму, правонарушениям и наркомании</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96672,00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113900,00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113900,00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117,82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80400,00</a:t>
                      </a:r>
                    </a:p>
                  </a:txBody>
                  <a:tcPr marL="7620" marR="7620" marT="7620" marB="0"/>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Совершенствование гражданской обороны, защита населения и территории от чрезвычайных ситуаций, обеспечение пожарной безопасности</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2436577,42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4870000,00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3155000,00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129,48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64,78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4070362,87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1870000,00</a:t>
                      </a:r>
                    </a:p>
                  </a:txBody>
                  <a:tcPr marL="7620" marR="7620" marT="7620" marB="0"/>
                </a:tc>
                <a:extLst>
                  <a:ext uri="{0D108BD9-81ED-4DB2-BD59-A6C34878D82A}">
                    <a16:rowId xmlns:a16="http://schemas.microsoft.com/office/drawing/2014/main" val="3251504740"/>
                  </a:ext>
                </a:extLst>
              </a:tr>
              <a:tr h="257419">
                <a:tc>
                  <a:txBody>
                    <a:bodyPr/>
                    <a:lstStyle/>
                    <a:p>
                      <a:pPr algn="just"/>
                      <a:r>
                        <a:rPr lang="ru-RU" sz="1000" b="0" dirty="0">
                          <a:solidFill>
                            <a:srgbClr val="0D0D0D"/>
                          </a:solidFill>
                          <a:effectLst/>
                          <a:latin typeface="Times New Roman" panose="02020603050405020304" pitchFamily="18" charset="0"/>
                          <a:cs typeface="Times New Roman" panose="02020603050405020304" pitchFamily="18" charset="0"/>
                        </a:rPr>
                        <a:t>Капитальный ремонт гидротехнических сооружений</a:t>
                      </a:r>
                      <a:endParaRPr lang="ru-RU" sz="1000" b="0" dirty="0">
                        <a:latin typeface="Times New Roman" panose="02020603050405020304" pitchFamily="18" charset="0"/>
                        <a:cs typeface="Times New Roman" panose="02020603050405020304" pitchFamily="18" charset="0"/>
                      </a:endParaRP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185962,50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840000,00</a:t>
                      </a:r>
                    </a:p>
                  </a:txBody>
                  <a:tcPr marL="7620" marR="7620" marT="7620" marB="0" anchor="ct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290000,00</a:t>
                      </a:r>
                    </a:p>
                  </a:txBody>
                  <a:tcPr marL="7620" marR="7620" marT="7620" marB="0" anchor="ct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155,95</a:t>
                      </a:r>
                    </a:p>
                  </a:txBody>
                  <a:tcPr marL="7620" marR="7620" marT="7620" marB="0" anchor="ct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34,52</a:t>
                      </a:r>
                    </a:p>
                  </a:txBody>
                  <a:tcPr marL="7620" marR="7620" marT="7620" marB="0" anchor="ct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2759218132"/>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2719211,92</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5823900,00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3558900,00</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130,88</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61,11</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4150762,87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1950400,00</a:t>
                      </a:r>
                    </a:p>
                  </a:txBody>
                  <a:tcPr marL="7620" marR="7620" marT="7620" marB="0"/>
                </a:tc>
                <a:extLst>
                  <a:ext uri="{0D108BD9-81ED-4DB2-BD59-A6C34878D82A}">
                    <a16:rowId xmlns:a16="http://schemas.microsoft.com/office/drawing/2014/main" val="1357753566"/>
                  </a:ext>
                </a:extLst>
              </a:tr>
            </a:tbl>
          </a:graphicData>
        </a:graphic>
      </p:graphicFrame>
      <p:graphicFrame>
        <p:nvGraphicFramePr>
          <p:cNvPr id="5" name="Диаграмма 4">
            <a:extLst>
              <a:ext uri="{FF2B5EF4-FFF2-40B4-BE49-F238E27FC236}">
                <a16:creationId xmlns:a16="http://schemas.microsoft.com/office/drawing/2014/main" id="{9B5C34ED-87F3-3C59-88CC-2D39FC9426E9}"/>
              </a:ext>
            </a:extLst>
          </p:cNvPr>
          <p:cNvGraphicFramePr/>
          <p:nvPr>
            <p:extLst>
              <p:ext uri="{D42A27DB-BD31-4B8C-83A1-F6EECF244321}">
                <p14:modId xmlns:p14="http://schemas.microsoft.com/office/powerpoint/2010/main" val="1900493680"/>
              </p:ext>
            </p:extLst>
          </p:nvPr>
        </p:nvGraphicFramePr>
        <p:xfrm>
          <a:off x="1480887" y="2634144"/>
          <a:ext cx="8128000" cy="369529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7999886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E0496B3-AA33-0B83-E282-9AA1B7C21265}"/>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30EEE4C9-5D16-4FB9-4BD1-7D51A1D10E76}"/>
              </a:ext>
            </a:extLst>
          </p:cNvPr>
          <p:cNvSpPr txBox="1"/>
          <p:nvPr/>
        </p:nvSpPr>
        <p:spPr>
          <a:xfrm>
            <a:off x="577020" y="62241"/>
            <a:ext cx="10888911" cy="430887"/>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latin typeface="Times New Roman" panose="02020603050405020304" pitchFamily="18" charset="0"/>
                <a:cs typeface="Times New Roman" panose="02020603050405020304" pitchFamily="18" charset="0"/>
              </a:rPr>
              <a:t>Комплексные меры по противодействию экстремизму, терроризму, правонарушениям и наркомании </a:t>
            </a:r>
          </a:p>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в Анучинском муниципальном округе на 2025-2029 гг.</a:t>
            </a:r>
            <a:r>
              <a:rPr lang="ru-RU" sz="11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100" b="1" dirty="0">
              <a:solidFill>
                <a:srgbClr val="7030A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16420DB-1F74-100A-0591-1A1063971435}"/>
              </a:ext>
            </a:extLst>
          </p:cNvPr>
          <p:cNvSpPr txBox="1"/>
          <p:nvPr/>
        </p:nvSpPr>
        <p:spPr>
          <a:xfrm>
            <a:off x="3900887" y="426628"/>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19.07.2024г № 672</a:t>
            </a:r>
          </a:p>
        </p:txBody>
      </p:sp>
      <p:pic>
        <p:nvPicPr>
          <p:cNvPr id="5" name="Рисунок 4">
            <a:extLst>
              <a:ext uri="{FF2B5EF4-FFF2-40B4-BE49-F238E27FC236}">
                <a16:creationId xmlns:a16="http://schemas.microsoft.com/office/drawing/2014/main" id="{DD1BB934-D2CB-BA2A-ECCD-006C89D913CD}"/>
              </a:ext>
            </a:extLst>
          </p:cNvPr>
          <p:cNvPicPr>
            <a:picLocks noChangeAspect="1"/>
          </p:cNvPicPr>
          <p:nvPr/>
        </p:nvPicPr>
        <p:blipFill>
          <a:blip r:embed="rId3"/>
          <a:stretch>
            <a:fillRect/>
          </a:stretch>
        </p:blipFill>
        <p:spPr>
          <a:xfrm>
            <a:off x="145825" y="334587"/>
            <a:ext cx="1236546" cy="1023459"/>
          </a:xfrm>
          <a:prstGeom prst="rect">
            <a:avLst/>
          </a:prstGeom>
        </p:spPr>
      </p:pic>
      <p:pic>
        <p:nvPicPr>
          <p:cNvPr id="6" name="Рисунок 5">
            <a:extLst>
              <a:ext uri="{FF2B5EF4-FFF2-40B4-BE49-F238E27FC236}">
                <a16:creationId xmlns:a16="http://schemas.microsoft.com/office/drawing/2014/main" id="{B7502AB6-D96F-5DFF-04A2-776127D151EA}"/>
              </a:ext>
            </a:extLst>
          </p:cNvPr>
          <p:cNvPicPr>
            <a:picLocks noChangeAspect="1"/>
          </p:cNvPicPr>
          <p:nvPr/>
        </p:nvPicPr>
        <p:blipFill>
          <a:blip r:embed="rId4"/>
          <a:stretch>
            <a:fillRect/>
          </a:stretch>
        </p:blipFill>
        <p:spPr>
          <a:xfrm>
            <a:off x="69659" y="2179823"/>
            <a:ext cx="1170133" cy="1387341"/>
          </a:xfrm>
          <a:prstGeom prst="rect">
            <a:avLst/>
          </a:prstGeom>
        </p:spPr>
      </p:pic>
      <p:pic>
        <p:nvPicPr>
          <p:cNvPr id="7" name="Рисунок 6">
            <a:extLst>
              <a:ext uri="{FF2B5EF4-FFF2-40B4-BE49-F238E27FC236}">
                <a16:creationId xmlns:a16="http://schemas.microsoft.com/office/drawing/2014/main" id="{DAA9252A-3A71-805A-8000-FC900B3DD571}"/>
              </a:ext>
            </a:extLst>
          </p:cNvPr>
          <p:cNvPicPr>
            <a:picLocks noChangeAspect="1"/>
          </p:cNvPicPr>
          <p:nvPr/>
        </p:nvPicPr>
        <p:blipFill>
          <a:blip r:embed="rId5"/>
          <a:stretch>
            <a:fillRect/>
          </a:stretch>
        </p:blipFill>
        <p:spPr>
          <a:xfrm>
            <a:off x="10493577" y="321571"/>
            <a:ext cx="1456887" cy="1036476"/>
          </a:xfrm>
          <a:prstGeom prst="rect">
            <a:avLst/>
          </a:prstGeom>
        </p:spPr>
      </p:pic>
      <p:sp>
        <p:nvSpPr>
          <p:cNvPr id="8" name="TextBox 7">
            <a:extLst>
              <a:ext uri="{FF2B5EF4-FFF2-40B4-BE49-F238E27FC236}">
                <a16:creationId xmlns:a16="http://schemas.microsoft.com/office/drawing/2014/main" id="{834EDD49-CA36-3131-B8BD-3EC224DCE0A8}"/>
              </a:ext>
            </a:extLst>
          </p:cNvPr>
          <p:cNvSpPr txBox="1"/>
          <p:nvPr/>
        </p:nvSpPr>
        <p:spPr>
          <a:xfrm>
            <a:off x="1407191" y="582152"/>
            <a:ext cx="9136026" cy="807913"/>
          </a:xfrm>
          <a:prstGeom prst="rect">
            <a:avLst/>
          </a:prstGeom>
          <a:noFill/>
        </p:spPr>
        <p:txBody>
          <a:bodyPr wrap="square" rtlCol="0">
            <a:spAutoFit/>
          </a:bodyPr>
          <a:lstStyle/>
          <a:p>
            <a:pPr algn="just"/>
            <a:r>
              <a:rPr lang="ru-RU" sz="1100" dirty="0">
                <a:latin typeface="Times New Roman" panose="02020603050405020304" pitchFamily="18" charset="0"/>
                <a:cs typeface="Times New Roman" panose="02020603050405020304" pitchFamily="18" charset="0"/>
              </a:rPr>
              <a:t>Целью муниципальной программы является повышение уровня обеспечения общественной безопасности населения на территории округа.</a:t>
            </a:r>
          </a:p>
          <a:p>
            <a:pPr algn="just"/>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Задачи программы:</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1.Совершенствование системы профилактики правонарушений;</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R="0" lvl="0" algn="just" defTabSz="914400" rtl="0" eaLnBrk="1" fontAlgn="auto" latinLnBrk="0" hangingPunct="1">
              <a:lnSpc>
                <a:spcPct val="115000"/>
              </a:lnSpc>
              <a:spcBef>
                <a:spcPts val="0"/>
              </a:spcBef>
              <a:spcAft>
                <a:spcPts val="0"/>
              </a:spcAft>
              <a:buClrTx/>
              <a:buSzTx/>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2.Снижение незаконного потребления наркотических средств и психотропных веществ на территории </a:t>
            </a:r>
            <a:r>
              <a:rPr kumimoji="0" lang="ru-RU" sz="1100" b="0" i="0" u="none" strike="noStrike" kern="1200" cap="none" spc="10" normalizeH="0" baseline="0" noProof="0" dirty="0">
                <a:ln>
                  <a:noFill/>
                </a:ln>
                <a:solidFill>
                  <a:srgbClr val="000000"/>
                </a:solidFill>
                <a:effectLst/>
                <a:highlight>
                  <a:srgbClr val="FFFFFF"/>
                </a:highlight>
                <a:uLnTx/>
                <a:uFillTx/>
                <a:latin typeface="Times New Roman" panose="02020603050405020304" pitchFamily="18" charset="0"/>
                <a:ea typeface="Calibri" panose="020F0502020204030204" pitchFamily="34" charset="0"/>
                <a:cs typeface="Times New Roman" panose="02020603050405020304" pitchFamily="18" charset="0"/>
              </a:rPr>
              <a:t>Анучинского муниципального </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округа</a:t>
            </a: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9" name="Таблица 18">
            <a:extLst>
              <a:ext uri="{FF2B5EF4-FFF2-40B4-BE49-F238E27FC236}">
                <a16:creationId xmlns:a16="http://schemas.microsoft.com/office/drawing/2014/main" id="{CFA6248B-E542-1D19-FB38-AE90D32873D0}"/>
              </a:ext>
            </a:extLst>
          </p:cNvPr>
          <p:cNvGraphicFramePr>
            <a:graphicFrameLocks noGrp="1"/>
          </p:cNvGraphicFramePr>
          <p:nvPr>
            <p:extLst>
              <p:ext uri="{D42A27DB-BD31-4B8C-83A1-F6EECF244321}">
                <p14:modId xmlns:p14="http://schemas.microsoft.com/office/powerpoint/2010/main" val="1692379448"/>
              </p:ext>
            </p:extLst>
          </p:nvPr>
        </p:nvGraphicFramePr>
        <p:xfrm>
          <a:off x="1300294" y="2179823"/>
          <a:ext cx="10650169" cy="1387341"/>
        </p:xfrm>
        <a:graphic>
          <a:graphicData uri="http://schemas.openxmlformats.org/drawingml/2006/table">
            <a:tbl>
              <a:tblPr firstRow="1" bandRow="1">
                <a:tableStyleId>{8A107856-5554-42FB-B03E-39F5DBC370BA}</a:tableStyleId>
              </a:tblPr>
              <a:tblGrid>
                <a:gridCol w="6711192">
                  <a:extLst>
                    <a:ext uri="{9D8B030D-6E8A-4147-A177-3AD203B41FA5}">
                      <a16:colId xmlns:a16="http://schemas.microsoft.com/office/drawing/2014/main" val="1756908769"/>
                    </a:ext>
                  </a:extLst>
                </a:gridCol>
                <a:gridCol w="1040235">
                  <a:extLst>
                    <a:ext uri="{9D8B030D-6E8A-4147-A177-3AD203B41FA5}">
                      <a16:colId xmlns:a16="http://schemas.microsoft.com/office/drawing/2014/main" val="2972828671"/>
                    </a:ext>
                  </a:extLst>
                </a:gridCol>
                <a:gridCol w="696286">
                  <a:extLst>
                    <a:ext uri="{9D8B030D-6E8A-4147-A177-3AD203B41FA5}">
                      <a16:colId xmlns:a16="http://schemas.microsoft.com/office/drawing/2014/main" val="1140601564"/>
                    </a:ext>
                  </a:extLst>
                </a:gridCol>
                <a:gridCol w="687898">
                  <a:extLst>
                    <a:ext uri="{9D8B030D-6E8A-4147-A177-3AD203B41FA5}">
                      <a16:colId xmlns:a16="http://schemas.microsoft.com/office/drawing/2014/main" val="3858202059"/>
                    </a:ext>
                  </a:extLst>
                </a:gridCol>
                <a:gridCol w="721453">
                  <a:extLst>
                    <a:ext uri="{9D8B030D-6E8A-4147-A177-3AD203B41FA5}">
                      <a16:colId xmlns:a16="http://schemas.microsoft.com/office/drawing/2014/main" val="3329245531"/>
                    </a:ext>
                  </a:extLst>
                </a:gridCol>
                <a:gridCol w="793105">
                  <a:extLst>
                    <a:ext uri="{9D8B030D-6E8A-4147-A177-3AD203B41FA5}">
                      <a16:colId xmlns:a16="http://schemas.microsoft.com/office/drawing/2014/main" val="1340474206"/>
                    </a:ext>
                  </a:extLst>
                </a:gridCol>
              </a:tblGrid>
              <a:tr h="256478">
                <a:tc>
                  <a:txBody>
                    <a:bodyPr/>
                    <a:lstStyle/>
                    <a:p>
                      <a:r>
                        <a:rPr lang="ru-RU" sz="1000" dirty="0">
                          <a:latin typeface="Times New Roman" panose="02020603050405020304" pitchFamily="18" charset="0"/>
                          <a:cs typeface="Times New Roman" panose="02020603050405020304" pitchFamily="18" charset="0"/>
                        </a:rPr>
                        <a:t>Подпрограммы</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факт</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solidFill>
                      <a:schemeClr val="bg2"/>
                    </a:solidFill>
                  </a:tcPr>
                </a:tc>
                <a:extLst>
                  <a:ext uri="{0D108BD9-81ED-4DB2-BD59-A6C34878D82A}">
                    <a16:rowId xmlns:a16="http://schemas.microsoft.com/office/drawing/2014/main" val="335547516"/>
                  </a:ext>
                </a:extLst>
              </a:tr>
              <a:tr h="243921">
                <a:tc>
                  <a:txBody>
                    <a:bodyPr/>
                    <a:lstStyle/>
                    <a:p>
                      <a:r>
                        <a:rPr lang="ru-RU" sz="1000" dirty="0">
                          <a:latin typeface="Times New Roman" panose="02020603050405020304" pitchFamily="18" charset="0"/>
                          <a:cs typeface="Times New Roman" panose="02020603050405020304" pitchFamily="18" charset="0"/>
                        </a:rPr>
                        <a:t>Профилактика экстремизма и терроризма</a:t>
                      </a:r>
                    </a:p>
                  </a:txBody>
                  <a:tcPr>
                    <a:solidFill>
                      <a:schemeClr val="bg2"/>
                    </a:solidFill>
                  </a:tcPr>
                </a:tc>
                <a:tc>
                  <a:txBody>
                    <a:bodyPr/>
                    <a:lstStyle/>
                    <a:p>
                      <a:pPr algn="ctr" fontAlgn="t"/>
                      <a:r>
                        <a:rPr lang="ru-RU" sz="1000" b="0" i="0" u="none" strike="noStrike" dirty="0">
                          <a:solidFill>
                            <a:srgbClr val="000000"/>
                          </a:solidFill>
                          <a:latin typeface="Times New Roman"/>
                        </a:rPr>
                        <a:t>31672,00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48900,00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48900,00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30400,00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30400,00</a:t>
                      </a:r>
                    </a:p>
                  </a:txBody>
                  <a:tcPr marL="7620" marR="7620" marT="7620" marB="0">
                    <a:solidFill>
                      <a:schemeClr val="bg2"/>
                    </a:solidFill>
                  </a:tcPr>
                </a:tc>
                <a:extLst>
                  <a:ext uri="{0D108BD9-81ED-4DB2-BD59-A6C34878D82A}">
                    <a16:rowId xmlns:a16="http://schemas.microsoft.com/office/drawing/2014/main" val="3313264423"/>
                  </a:ext>
                </a:extLst>
              </a:tr>
              <a:tr h="251670">
                <a:tc>
                  <a:txBody>
                    <a:bodyPr/>
                    <a:lstStyle/>
                    <a:p>
                      <a:r>
                        <a:rPr lang="ru-RU" sz="1000" dirty="0">
                          <a:latin typeface="Times New Roman" panose="02020603050405020304" pitchFamily="18" charset="0"/>
                          <a:cs typeface="Times New Roman" panose="02020603050405020304" pitchFamily="18" charset="0"/>
                        </a:rPr>
                        <a:t>Профилактика правонарушений</a:t>
                      </a:r>
                    </a:p>
                  </a:txBody>
                  <a:tcPr>
                    <a:solidFill>
                      <a:schemeClr val="bg2"/>
                    </a:solidFill>
                  </a:tcPr>
                </a:tc>
                <a:tc>
                  <a:txBody>
                    <a:bodyPr/>
                    <a:lstStyle/>
                    <a:p>
                      <a:pPr algn="ctr" fontAlgn="t"/>
                      <a:r>
                        <a:rPr lang="ru-RU" sz="1000" b="0" i="0" u="none" strike="noStrike" dirty="0">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15000,00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15000,00</a:t>
                      </a:r>
                    </a:p>
                  </a:txBody>
                  <a:tcPr marL="7620" marR="7620" marT="7620" marB="0">
                    <a:solidFill>
                      <a:schemeClr val="bg2"/>
                    </a:solidFill>
                  </a:tcPr>
                </a:tc>
                <a:extLst>
                  <a:ext uri="{0D108BD9-81ED-4DB2-BD59-A6C34878D82A}">
                    <a16:rowId xmlns:a16="http://schemas.microsoft.com/office/drawing/2014/main" val="3649035074"/>
                  </a:ext>
                </a:extLst>
              </a:tr>
              <a:tr h="251670">
                <a:tc>
                  <a:txBody>
                    <a:bodyPr/>
                    <a:lstStyle/>
                    <a:p>
                      <a:r>
                        <a:rPr lang="ru-RU" sz="1000" dirty="0">
                          <a:latin typeface="Times New Roman" panose="02020603050405020304" pitchFamily="18" charset="0"/>
                          <a:cs typeface="Times New Roman" panose="02020603050405020304" pitchFamily="18" charset="0"/>
                        </a:rPr>
                        <a:t>Профилактика наркомании, незаконного потребления наркотических и психотропных веществ</a:t>
                      </a:r>
                    </a:p>
                  </a:txBody>
                  <a:tcPr>
                    <a:solidFill>
                      <a:schemeClr val="bg2"/>
                    </a:solidFill>
                  </a:tcPr>
                </a:tc>
                <a:tc>
                  <a:txBody>
                    <a:bodyPr/>
                    <a:lstStyle/>
                    <a:p>
                      <a:pPr algn="ctr" fontAlgn="t"/>
                      <a:r>
                        <a:rPr lang="ru-RU" sz="1000" b="0" i="0" u="none" strike="noStrike" dirty="0">
                          <a:solidFill>
                            <a:srgbClr val="000000"/>
                          </a:solidFill>
                          <a:latin typeface="Times New Roman"/>
                        </a:rPr>
                        <a:t>50000,00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50000,00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50000,00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50000,00</a:t>
                      </a:r>
                    </a:p>
                  </a:txBody>
                  <a:tcPr marL="7620" marR="7620" marT="7620" marB="0">
                    <a:solidFill>
                      <a:schemeClr val="bg2"/>
                    </a:solidFill>
                  </a:tcPr>
                </a:tc>
                <a:tc>
                  <a:txBody>
                    <a:bodyPr/>
                    <a:lstStyle/>
                    <a:p>
                      <a:pPr algn="ctr" fontAlgn="t"/>
                      <a:r>
                        <a:rPr lang="ru-RU" sz="1000" b="0" i="0" u="none" strike="noStrike" dirty="0">
                          <a:solidFill>
                            <a:srgbClr val="000000"/>
                          </a:solidFill>
                          <a:latin typeface="Times New Roman"/>
                        </a:rPr>
                        <a:t>50000,00</a:t>
                      </a:r>
                    </a:p>
                  </a:txBody>
                  <a:tcPr marL="7620" marR="7620" marT="7620" marB="0">
                    <a:solidFill>
                      <a:schemeClr val="bg2"/>
                    </a:solidFill>
                  </a:tcPr>
                </a:tc>
                <a:extLst>
                  <a:ext uri="{0D108BD9-81ED-4DB2-BD59-A6C34878D82A}">
                    <a16:rowId xmlns:a16="http://schemas.microsoft.com/office/drawing/2014/main" val="1370019041"/>
                  </a:ext>
                </a:extLst>
              </a:tr>
              <a:tr h="204460">
                <a:tc>
                  <a:txBody>
                    <a:bodyPr/>
                    <a:lstStyle/>
                    <a:p>
                      <a:r>
                        <a:rPr lang="ru-RU" sz="1000" b="1" dirty="0">
                          <a:latin typeface="Times New Roman" panose="02020603050405020304" pitchFamily="18" charset="0"/>
                          <a:cs typeface="Times New Roman" panose="02020603050405020304" pitchFamily="18" charset="0"/>
                        </a:rPr>
                        <a:t>ИТОГО</a:t>
                      </a:r>
                    </a:p>
                  </a:txBody>
                  <a:tcPr>
                    <a:solidFill>
                      <a:schemeClr val="bg2"/>
                    </a:solidFill>
                  </a:tcPr>
                </a:tc>
                <a:tc>
                  <a:txBody>
                    <a:bodyPr/>
                    <a:lstStyle/>
                    <a:p>
                      <a:pPr algn="ctr" fontAlgn="t"/>
                      <a:endParaRPr lang="ru-RU" sz="1000" b="1"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1"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1"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1" i="0" u="none" strike="noStrike" dirty="0">
                        <a:solidFill>
                          <a:srgbClr val="000000"/>
                        </a:solidFill>
                        <a:latin typeface="Times New Roman"/>
                      </a:endParaRPr>
                    </a:p>
                  </a:txBody>
                  <a:tcPr marL="7620" marR="7620" marT="7620" marB="0">
                    <a:solidFill>
                      <a:schemeClr val="bg2"/>
                    </a:solidFill>
                  </a:tcPr>
                </a:tc>
                <a:tc>
                  <a:txBody>
                    <a:bodyPr/>
                    <a:lstStyle/>
                    <a:p>
                      <a:pPr algn="ctr" fontAlgn="t"/>
                      <a:endParaRPr lang="ru-RU" sz="1000" b="1" i="0" u="none" strike="noStrike" dirty="0">
                        <a:solidFill>
                          <a:srgbClr val="000000"/>
                        </a:solidFill>
                        <a:latin typeface="Times New Roman"/>
                      </a:endParaRPr>
                    </a:p>
                  </a:txBody>
                  <a:tcPr marL="7620" marR="7620" marT="7620" marB="0">
                    <a:solidFill>
                      <a:schemeClr val="bg2"/>
                    </a:solidFill>
                  </a:tcPr>
                </a:tc>
                <a:extLst>
                  <a:ext uri="{0D108BD9-81ED-4DB2-BD59-A6C34878D82A}">
                    <a16:rowId xmlns:a16="http://schemas.microsoft.com/office/drawing/2014/main" val="2223811994"/>
                  </a:ext>
                </a:extLst>
              </a:tr>
            </a:tbl>
          </a:graphicData>
        </a:graphic>
      </p:graphicFrame>
      <p:sp>
        <p:nvSpPr>
          <p:cNvPr id="13" name="TextBox 12">
            <a:extLst>
              <a:ext uri="{FF2B5EF4-FFF2-40B4-BE49-F238E27FC236}">
                <a16:creationId xmlns:a16="http://schemas.microsoft.com/office/drawing/2014/main" id="{78943505-9ADB-99B9-407A-249B8EE22D2A}"/>
              </a:ext>
            </a:extLst>
          </p:cNvPr>
          <p:cNvSpPr txBox="1"/>
          <p:nvPr/>
        </p:nvSpPr>
        <p:spPr>
          <a:xfrm>
            <a:off x="121004" y="1334207"/>
            <a:ext cx="11829459" cy="845616"/>
          </a:xfrm>
          <a:prstGeom prst="rect">
            <a:avLst/>
          </a:prstGeom>
          <a:noFill/>
        </p:spPr>
        <p:txBody>
          <a:bodyPr wrap="square">
            <a:spAutoFit/>
          </a:bodyPr>
          <a:lstStyle/>
          <a:p>
            <a:pPr marL="0" marR="0" lvl="0" indent="0" algn="just" defTabSz="914400" rtl="0" eaLnBrk="1" fontAlgn="auto" latinLnBrk="0" hangingPunct="1">
              <a:lnSpc>
                <a:spcPct val="115000"/>
              </a:lnSpc>
              <a:spcBef>
                <a:spcPts val="0"/>
              </a:spcBef>
              <a:spcAft>
                <a:spcPts val="0"/>
              </a:spcAft>
              <a:buClrTx/>
              <a:buSzTx/>
              <a:buFontTx/>
              <a:buNone/>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3.Распространение норм и установок толерантного сознания и поведения, формирование уважительного отношения к этнокультурным и конфессиональным различиям;</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15000"/>
              </a:lnSpc>
              <a:spcBef>
                <a:spcPts val="0"/>
              </a:spcBef>
              <a:spcAft>
                <a:spcPts val="0"/>
              </a:spcAft>
              <a:buClrTx/>
              <a:buSzTx/>
              <a:buFontTx/>
              <a:buNone/>
              <a:tabLst/>
              <a:defRPr/>
            </a:pPr>
            <a:r>
              <a:rPr kumimoji="0" lang="ru-RU" sz="1100" b="0" i="0" u="none" strike="noStrike" kern="1200" cap="none" spc="1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4.Создание безопасной информационно-образовательной среды для обеспечения, сохранения и укрепления нравственного, физического, психологического и социального здоровья населения;</a:t>
            </a:r>
            <a:endParaRPr kumimoji="0" lang="ru-RU"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5.Информационно-пропагандистское противодействие экстремистским и террористическим проявлениям, профилактика правонарушений.</a:t>
            </a:r>
          </a:p>
        </p:txBody>
      </p:sp>
      <p:graphicFrame>
        <p:nvGraphicFramePr>
          <p:cNvPr id="14" name="Таблица 14">
            <a:extLst>
              <a:ext uri="{FF2B5EF4-FFF2-40B4-BE49-F238E27FC236}">
                <a16:creationId xmlns:a16="http://schemas.microsoft.com/office/drawing/2014/main" id="{F2ACC82B-1348-C72B-CDE5-F0E7204B468B}"/>
              </a:ext>
            </a:extLst>
          </p:cNvPr>
          <p:cNvGraphicFramePr>
            <a:graphicFrameLocks noGrp="1"/>
          </p:cNvGraphicFramePr>
          <p:nvPr>
            <p:extLst>
              <p:ext uri="{D42A27DB-BD31-4B8C-83A1-F6EECF244321}">
                <p14:modId xmlns:p14="http://schemas.microsoft.com/office/powerpoint/2010/main" val="1277881748"/>
              </p:ext>
            </p:extLst>
          </p:nvPr>
        </p:nvGraphicFramePr>
        <p:xfrm>
          <a:off x="101044" y="3652720"/>
          <a:ext cx="11869377" cy="3119722"/>
        </p:xfrm>
        <a:graphic>
          <a:graphicData uri="http://schemas.openxmlformats.org/drawingml/2006/table">
            <a:tbl>
              <a:tblPr firstRow="1" bandRow="1">
                <a:tableStyleId>{0505E3EF-67EA-436B-97B2-0124C06EBD24}</a:tableStyleId>
              </a:tblPr>
              <a:tblGrid>
                <a:gridCol w="578464">
                  <a:extLst>
                    <a:ext uri="{9D8B030D-6E8A-4147-A177-3AD203B41FA5}">
                      <a16:colId xmlns:a16="http://schemas.microsoft.com/office/drawing/2014/main" val="3907508719"/>
                    </a:ext>
                  </a:extLst>
                </a:gridCol>
                <a:gridCol w="8839475">
                  <a:extLst>
                    <a:ext uri="{9D8B030D-6E8A-4147-A177-3AD203B41FA5}">
                      <a16:colId xmlns:a16="http://schemas.microsoft.com/office/drawing/2014/main" val="1338889454"/>
                    </a:ext>
                  </a:extLst>
                </a:gridCol>
                <a:gridCol w="755009">
                  <a:extLst>
                    <a:ext uri="{9D8B030D-6E8A-4147-A177-3AD203B41FA5}">
                      <a16:colId xmlns:a16="http://schemas.microsoft.com/office/drawing/2014/main" val="1765864354"/>
                    </a:ext>
                  </a:extLst>
                </a:gridCol>
                <a:gridCol w="511728">
                  <a:extLst>
                    <a:ext uri="{9D8B030D-6E8A-4147-A177-3AD203B41FA5}">
                      <a16:colId xmlns:a16="http://schemas.microsoft.com/office/drawing/2014/main" val="180283861"/>
                    </a:ext>
                  </a:extLst>
                </a:gridCol>
                <a:gridCol w="562062">
                  <a:extLst>
                    <a:ext uri="{9D8B030D-6E8A-4147-A177-3AD203B41FA5}">
                      <a16:colId xmlns:a16="http://schemas.microsoft.com/office/drawing/2014/main" val="3834040370"/>
                    </a:ext>
                  </a:extLst>
                </a:gridCol>
                <a:gridCol w="622639">
                  <a:extLst>
                    <a:ext uri="{9D8B030D-6E8A-4147-A177-3AD203B41FA5}">
                      <a16:colId xmlns:a16="http://schemas.microsoft.com/office/drawing/2014/main" val="2517232448"/>
                    </a:ext>
                  </a:extLst>
                </a:gridCol>
              </a:tblGrid>
              <a:tr h="177120">
                <a:tc>
                  <a:txBody>
                    <a:bodyPr/>
                    <a:lstStyle/>
                    <a:p>
                      <a:pPr algn="ctr"/>
                      <a:r>
                        <a:rPr lang="ru-RU" sz="1000" dirty="0">
                          <a:latin typeface="Times New Roman" panose="02020603050405020304" pitchFamily="18" charset="0"/>
                          <a:cs typeface="Times New Roman" panose="02020603050405020304" pitchFamily="18" charset="0"/>
                        </a:rPr>
                        <a:t>№ п/п</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Показатель (индикатор)</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txBody>
                  <a:tcPr>
                    <a:solidFill>
                      <a:schemeClr val="bg2"/>
                    </a:solidFill>
                  </a:tcPr>
                </a:tc>
                <a:tc>
                  <a:txBody>
                    <a:bodyPr/>
                    <a:lstStyle/>
                    <a:p>
                      <a:pPr algn="ctr"/>
                      <a:r>
                        <a:rPr lang="ru-RU" sz="1000" dirty="0">
                          <a:latin typeface="Times New Roman" pitchFamily="18" charset="0"/>
                          <a:cs typeface="Times New Roman" pitchFamily="18" charset="0"/>
                        </a:rPr>
                        <a:t>2027г</a:t>
                      </a:r>
                    </a:p>
                  </a:txBody>
                  <a:tcPr>
                    <a:solidFill>
                      <a:schemeClr val="bg2"/>
                    </a:solidFill>
                  </a:tcPr>
                </a:tc>
                <a:tc>
                  <a:txBody>
                    <a:bodyPr/>
                    <a:lstStyle/>
                    <a:p>
                      <a:pPr algn="ctr"/>
                      <a:r>
                        <a:rPr lang="ru-RU" sz="1000" dirty="0">
                          <a:latin typeface="Times New Roman" panose="02020603050405020304" pitchFamily="18" charset="0"/>
                          <a:cs typeface="Times New Roman" panose="02020603050405020304" pitchFamily="18" charset="0"/>
                        </a:rPr>
                        <a:t>2028г</a:t>
                      </a:r>
                    </a:p>
                  </a:txBody>
                  <a:tcPr>
                    <a:solidFill>
                      <a:schemeClr val="bg2"/>
                    </a:solidFill>
                  </a:tcPr>
                </a:tc>
                <a:extLst>
                  <a:ext uri="{0D108BD9-81ED-4DB2-BD59-A6C34878D82A}">
                    <a16:rowId xmlns:a16="http://schemas.microsoft.com/office/drawing/2014/main" val="3655732101"/>
                  </a:ext>
                </a:extLst>
              </a:tr>
              <a:tr h="219434">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anose="02020603050405020304" pitchFamily="18" charset="0"/>
                          <a:cs typeface="Times New Roman" panose="02020603050405020304" pitchFamily="18" charset="0"/>
                        </a:rPr>
                        <a:t>Подпрограмма « Профилактика экстремизма и терроризма»</a:t>
                      </a:r>
                    </a:p>
                  </a:txBody>
                  <a:tcPr>
                    <a:solidFill>
                      <a:schemeClr val="bg2"/>
                    </a:solidFill>
                  </a:tcPr>
                </a:tc>
                <a:tc hMerge="1">
                  <a:txBody>
                    <a:bodyPr/>
                    <a:lstStyle/>
                    <a:p>
                      <a:endParaRPr dirty="0"/>
                    </a:p>
                  </a:txBody>
                  <a:tcPr>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a16="http://schemas.microsoft.com/office/drawing/2014/main" val="821956815"/>
                  </a:ext>
                </a:extLst>
              </a:tr>
              <a:tr h="185319">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tc>
                  <a:txBody>
                    <a:bodyPr/>
                    <a:lstStyle/>
                    <a:p>
                      <a:pPr algn="just">
                        <a:lnSpc>
                          <a:spcPct val="115000"/>
                        </a:lnSpc>
                        <a:spcAft>
                          <a:spcPts val="1000"/>
                        </a:spcAft>
                      </a:pPr>
                      <a:r>
                        <a:rPr lang="ru-RU" sz="1000" dirty="0">
                          <a:solidFill>
                            <a:srgbClr val="000000"/>
                          </a:solidFill>
                          <a:effectLst/>
                          <a:latin typeface="Times New Roman" panose="02020603050405020304" pitchFamily="18" charset="0"/>
                          <a:cs typeface="Times New Roman" panose="02020603050405020304" pitchFamily="18" charset="0"/>
                        </a:rPr>
                        <a:t>Количество зарегистрированных проявлений терроризма и экстремизма на территории </a:t>
                      </a:r>
                      <a:r>
                        <a:rPr lang="ru-RU" sz="1000" dirty="0">
                          <a:effectLst/>
                          <a:latin typeface="Times New Roman" panose="02020603050405020304" pitchFamily="18" charset="0"/>
                          <a:cs typeface="Times New Roman" panose="02020603050405020304" pitchFamily="18" charset="0"/>
                        </a:rPr>
                        <a:t>округа</a:t>
                      </a:r>
                      <a:r>
                        <a:rPr lang="ru-RU" sz="1000" dirty="0">
                          <a:solidFill>
                            <a:srgbClr val="000000"/>
                          </a:solidFill>
                          <a:effectLst/>
                          <a:latin typeface="Times New Roman" panose="02020603050405020304" pitchFamily="18" charset="0"/>
                          <a:cs typeface="Times New Roman" panose="02020603050405020304" pitchFamily="18" charset="0"/>
                        </a:rPr>
                        <a:t> от общего количества правонарушений</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bg2"/>
                    </a:solidFill>
                  </a:tcPr>
                </a:tc>
                <a:tc>
                  <a:txBody>
                    <a:bodyPr/>
                    <a:lstStyle/>
                    <a:p>
                      <a:pPr algn="ct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2102022200"/>
                  </a:ext>
                </a:extLst>
              </a:tr>
              <a:tr h="87492">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chemeClr val="bg2"/>
                    </a:solidFill>
                  </a:tcPr>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проведенных мероприятий по профилактике терроризма и экстремизма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11</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11</a:t>
                      </a:r>
                    </a:p>
                  </a:txBody>
                  <a:tcPr marL="68580" marR="68580" marT="0" marB="0">
                    <a:solidFill>
                      <a:schemeClr val="bg2"/>
                    </a:solidFill>
                  </a:tcPr>
                </a:tc>
                <a:extLst>
                  <a:ext uri="{0D108BD9-81ED-4DB2-BD59-A6C34878D82A}">
                    <a16:rowId xmlns:a16="http://schemas.microsoft.com/office/drawing/2014/main" val="3489912661"/>
                  </a:ext>
                </a:extLst>
              </a:tr>
              <a:tr h="370840">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chemeClr val="bg2"/>
                    </a:solidFill>
                  </a:tcPr>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изготовленных баннеров, наглядной агитации, публикаций и иных материалов по вопросам терроризма и экстремизма, межнациональных и межконфессиональных отношений, размещенных в средствах массовой информации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extLst>
                  <a:ext uri="{0D108BD9-81ED-4DB2-BD59-A6C34878D82A}">
                    <a16:rowId xmlns:a16="http://schemas.microsoft.com/office/drawing/2014/main" val="567141994"/>
                  </a:ext>
                </a:extLst>
              </a:tr>
              <a:tr h="0">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anose="02020603050405020304" pitchFamily="18" charset="0"/>
                          <a:cs typeface="Times New Roman" panose="02020603050405020304" pitchFamily="18" charset="0"/>
                        </a:rPr>
                        <a:t>Подпрограмма «Профилактика правонарушений»</a:t>
                      </a:r>
                    </a:p>
                  </a:txBody>
                  <a:tcPr>
                    <a:solidFill>
                      <a:schemeClr val="bg2"/>
                    </a:solidFill>
                  </a:tcPr>
                </a:tc>
                <a:tc hMerge="1">
                  <a:txBody>
                    <a:bodyPr/>
                    <a:lstStyle/>
                    <a:p>
                      <a:endParaRPr dirty="0"/>
                    </a:p>
                  </a:txBody>
                  <a:tcPr>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000" i="1" dirty="0">
                        <a:latin typeface="Times New Roman" panose="02020603050405020304" pitchFamily="18" charset="0"/>
                        <a:cs typeface="Times New Roman" panose="02020603050405020304" pitchFamily="18" charset="0"/>
                      </a:endParaRPr>
                    </a:p>
                  </a:txBody>
                  <a:tcPr>
                    <a:solidFill>
                      <a:schemeClr val="bg2"/>
                    </a:solidFill>
                  </a:tcPr>
                </a:tc>
                <a:extLst>
                  <a:ext uri="{0D108BD9-81ED-4DB2-BD59-A6C34878D82A}">
                    <a16:rowId xmlns:a16="http://schemas.microsoft.com/office/drawing/2014/main" val="3978247692"/>
                  </a:ext>
                </a:extLst>
              </a:tr>
              <a:tr h="151148">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проведенных мероприятий по профилактике правонарушений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err="1">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endParaRPr lang="ru-RU"/>
                    </a:p>
                  </a:txBody>
                  <a:tcPr marL="68580" marR="68580" marT="0" marB="0">
                    <a:solidFill>
                      <a:schemeClr val="bg2"/>
                    </a:solidFill>
                  </a:tcPr>
                </a:tc>
                <a:extLst>
                  <a:ext uri="{0D108BD9-81ED-4DB2-BD59-A6C34878D82A}">
                    <a16:rowId xmlns:a16="http://schemas.microsoft.com/office/drawing/2014/main" val="3775623061"/>
                  </a:ext>
                </a:extLst>
              </a:tr>
              <a:tr h="0">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chemeClr val="bg2"/>
                    </a:solidFill>
                  </a:tcPr>
                </a:tc>
                <a:tc>
                  <a: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Количество изготовленных баннеров, наглядной агитации, публикаций и иных материалов по вопросам правонарушений, размещенных в средствах массовой информации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a:effectLst/>
                          <a:latin typeface="Times New Roman" panose="02020603050405020304" pitchFamily="18" charset="0"/>
                          <a:ea typeface="Calibri" panose="020F0502020204030204" pitchFamily="34" charset="0"/>
                          <a:cs typeface="Times New Roman" panose="02020603050405020304" pitchFamily="18" charset="0"/>
                        </a:rPr>
                        <a:t>6</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6</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r>
                        <a:rPr lang="ru-RU" sz="1000">
                          <a:effectLst/>
                          <a:latin typeface="Times New Roman" panose="02020603050405020304" pitchFamily="18" charset="0"/>
                          <a:ea typeface="Calibri" panose="020F0502020204030204" pitchFamily="34" charset="0"/>
                          <a:cs typeface="Times New Roman" panose="02020603050405020304" pitchFamily="18" charset="0"/>
                        </a:rPr>
                        <a:t>6</a:t>
                      </a:r>
                      <a:endParaRPr lang="ru-RU"/>
                    </a:p>
                  </a:txBody>
                  <a:tcPr marL="68580" marR="68580" marT="0" marB="0">
                    <a:solidFill>
                      <a:schemeClr val="bg2"/>
                    </a:solidFill>
                  </a:tcPr>
                </a:tc>
                <a:extLst>
                  <a:ext uri="{0D108BD9-81ED-4DB2-BD59-A6C34878D82A}">
                    <a16:rowId xmlns:a16="http://schemas.microsoft.com/office/drawing/2014/main" val="1350610985"/>
                  </a:ext>
                </a:extLst>
              </a:tr>
              <a:tr h="0">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chemeClr val="bg2"/>
                    </a:solidFill>
                  </a:tcPr>
                </a:tc>
                <a:tc>
                  <a: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профилактических бесед</a:t>
                      </a:r>
                    </a:p>
                  </a:txBody>
                  <a:tcPr marL="68580" marR="68580" marT="0" marB="0">
                    <a:solidFill>
                      <a:schemeClr val="bg2"/>
                    </a:solid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p>
                  </a:txBody>
                  <a:tcPr marL="68580" marR="68580" marT="0" marB="0">
                    <a:solidFill>
                      <a:schemeClr val="bg2"/>
                    </a:solid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tc>
                  <a:txBody>
                    <a:bodyPr/>
                    <a:lstStyle/>
                    <a:p>
                      <a:pPr algn="ct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dirty="0"/>
                    </a:p>
                  </a:txBody>
                  <a:tcPr marL="68580" marR="68580" marT="0" marB="0">
                    <a:solidFill>
                      <a:schemeClr val="bg2"/>
                    </a:solidFill>
                  </a:tcPr>
                </a:tc>
                <a:extLst>
                  <a:ext uri="{0D108BD9-81ED-4DB2-BD59-A6C34878D82A}">
                    <a16:rowId xmlns:a16="http://schemas.microsoft.com/office/drawing/2014/main" val="4146383276"/>
                  </a:ext>
                </a:extLst>
              </a:tr>
              <a:tr h="192616">
                <a:tc gridSpan="6">
                  <a:txBody>
                    <a:bodyPr/>
                    <a:lstStyle/>
                    <a:p>
                      <a:pPr algn="just">
                        <a:lnSpc>
                          <a:spcPct val="115000"/>
                        </a:lnSpc>
                        <a:spcAft>
                          <a:spcPts val="1000"/>
                        </a:spcAft>
                      </a:pPr>
                      <a:r>
                        <a:rPr lang="ru-RU" sz="1000" b="1" i="1" dirty="0">
                          <a:solidFill>
                            <a:srgbClr val="000000"/>
                          </a:solidFill>
                          <a:effectLst/>
                          <a:latin typeface="Times New Roman" panose="02020603050405020304" pitchFamily="18" charset="0"/>
                          <a:cs typeface="Times New Roman" panose="02020603050405020304" pitchFamily="18" charset="0"/>
                        </a:rPr>
                        <a:t>Подпрограмма «Профилактика наркомании, незаконного потребления наркотических средств и психотропных веществ»</a:t>
                      </a:r>
                      <a:endParaRPr lang="ru-RU" sz="1000" b="1" i="1" dirty="0">
                        <a:effectLst/>
                        <a:latin typeface="Times New Roman" panose="02020603050405020304" pitchFamily="18" charset="0"/>
                        <a:cs typeface="Times New Roman" panose="02020603050405020304" pitchFamily="18" charset="0"/>
                      </a:endParaRPr>
                    </a:p>
                  </a:txBody>
                  <a:tcPr marL="68580" marR="68580" marT="0" marB="0">
                    <a:solidFill>
                      <a:schemeClr val="bg2"/>
                    </a:solidFill>
                  </a:tcPr>
                </a:tc>
                <a:tc hMerge="1">
                  <a:txBody>
                    <a:bodyPr/>
                    <a:lstStyle/>
                    <a:p>
                      <a:endParaRPr dirty="0"/>
                    </a:p>
                  </a:txBody>
                  <a:tcPr marL="68580" marR="68580" marT="0" marB="0">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just">
                        <a:lnSpc>
                          <a:spcPct val="115000"/>
                        </a:lnSpc>
                        <a:spcAft>
                          <a:spcPts val="1000"/>
                        </a:spcAft>
                      </a:pPr>
                      <a:endParaRPr lang="ru-RU" sz="1000" i="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extLst>
                  <a:ext uri="{0D108BD9-81ED-4DB2-BD59-A6C34878D82A}">
                    <a16:rowId xmlns:a16="http://schemas.microsoft.com/office/drawing/2014/main" val="3557409922"/>
                  </a:ext>
                </a:extLst>
              </a:tr>
              <a:tr h="201336">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p>
                  </a:txBody>
                  <a:tcPr marL="68580" marR="68580" marT="0" marB="0">
                    <a:solidFill>
                      <a:schemeClr val="bg2"/>
                    </a:solidFill>
                  </a:tcPr>
                </a:tc>
                <a:tc>
                  <a:txBody>
                    <a:bodyPr/>
                    <a:lstStyle/>
                    <a:p>
                      <a:pPr algn="just">
                        <a:lnSpc>
                          <a:spcPct val="115000"/>
                        </a:lnSpc>
                        <a:spcAft>
                          <a:spcPts val="1000"/>
                        </a:spcAft>
                      </a:pPr>
                      <a:r>
                        <a:rPr lang="ru-RU" sz="1000" dirty="0">
                          <a:effectLst/>
                          <a:latin typeface="Times New Roman" panose="02020603050405020304" pitchFamily="18" charset="0"/>
                          <a:cs typeface="Times New Roman" panose="02020603050405020304" pitchFamily="18" charset="0"/>
                        </a:rPr>
                        <a:t>Количество проведенных мероприятий по профилактике наркомании</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r>
                        <a:rPr lang="ru-RU" sz="1000">
                          <a:effectLst/>
                          <a:latin typeface="Times New Roman" panose="02020603050405020304" pitchFamily="18" charset="0"/>
                          <a:ea typeface="Calibri" panose="020F0502020204030204" pitchFamily="34" charset="0"/>
                          <a:cs typeface="Times New Roman" panose="02020603050405020304" pitchFamily="18" charset="0"/>
                        </a:rPr>
                        <a:t>10</a:t>
                      </a:r>
                      <a:endParaRPr lang="ru-RU"/>
                    </a:p>
                  </a:txBody>
                  <a:tcPr marL="68580" marR="68580" marT="0" marB="0">
                    <a:solidFill>
                      <a:schemeClr val="bg2"/>
                    </a:solidFill>
                  </a:tcPr>
                </a:tc>
                <a:extLst>
                  <a:ext uri="{0D108BD9-81ED-4DB2-BD59-A6C34878D82A}">
                    <a16:rowId xmlns:a16="http://schemas.microsoft.com/office/drawing/2014/main" val="3503789638"/>
                  </a:ext>
                </a:extLst>
              </a:tr>
              <a:tr h="370840">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chemeClr val="bg2"/>
                    </a:solidFill>
                  </a:tcPr>
                </a:tc>
                <a:tc>
                  <a:txBody>
                    <a:bodyPr/>
                    <a:lstStyle/>
                    <a:p>
                      <a:pPr marL="0" marR="0" lvl="0" indent="0" algn="just" defTabSz="914400" rtl="0" eaLnBrk="1" fontAlgn="auto" latinLnBrk="0" hangingPunct="1">
                        <a:lnSpc>
                          <a:spcPct val="115000"/>
                        </a:lnSpc>
                        <a:spcBef>
                          <a:spcPts val="0"/>
                        </a:spcBef>
                        <a:spcAft>
                          <a:spcPts val="100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Количество изготовленных баннеров, наглядной агитации, публикаций и иных материалов по вопросам наркомании, размещенных в средствах массовой информации </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6</a:t>
                      </a:r>
                    </a:p>
                  </a:txBody>
                  <a:tcPr marL="68580" marR="68580" marT="0" marB="0">
                    <a:solidFill>
                      <a:schemeClr val="bg2"/>
                    </a:solidFill>
                  </a:tcPr>
                </a:tc>
                <a:tc>
                  <a:txBody>
                    <a:bodyPr/>
                    <a:lstStyle/>
                    <a:p>
                      <a:pPr algn="ctr"/>
                      <a:r>
                        <a:rPr lang="ru-RU" sz="1000">
                          <a:effectLst/>
                          <a:latin typeface="Times New Roman" panose="02020603050405020304" pitchFamily="18" charset="0"/>
                          <a:ea typeface="Calibri" panose="020F0502020204030204" pitchFamily="34" charset="0"/>
                          <a:cs typeface="Times New Roman" panose="02020603050405020304" pitchFamily="18" charset="0"/>
                        </a:rPr>
                        <a:t>6</a:t>
                      </a:r>
                      <a:endParaRPr lang="ru-RU"/>
                    </a:p>
                  </a:txBody>
                  <a:tcPr marL="68580" marR="68580" marT="0" marB="0">
                    <a:solidFill>
                      <a:schemeClr val="bg2"/>
                    </a:solidFill>
                  </a:tcPr>
                </a:tc>
                <a:extLst>
                  <a:ext uri="{0D108BD9-81ED-4DB2-BD59-A6C34878D82A}">
                    <a16:rowId xmlns:a16="http://schemas.microsoft.com/office/drawing/2014/main" val="3197293654"/>
                  </a:ext>
                </a:extLst>
              </a:tr>
              <a:tr h="247083">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chemeClr val="bg2"/>
                    </a:solidFill>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человек, поставленных на профилактический учет с первичной заболеваемостью наркоманией</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cs typeface="Times New Roman" panose="02020603050405020304" pitchFamily="18" charset="0"/>
                        </a:rPr>
                        <a:t>чел</a:t>
                      </a:r>
                      <a:endParaRPr lang="ru-RU"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bg2"/>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solidFill>
                      <a:schemeClr val="bg2"/>
                    </a:solidFill>
                  </a:tcPr>
                </a:tc>
                <a:tc>
                  <a:txBody>
                    <a:bodyPr/>
                    <a:lstStyle/>
                    <a:p>
                      <a:pPr algn="ct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dirty="0"/>
                    </a:p>
                  </a:txBody>
                  <a:tcPr marL="68580" marR="68580" marT="0" marB="0">
                    <a:solidFill>
                      <a:schemeClr val="bg2"/>
                    </a:solidFill>
                  </a:tcPr>
                </a:tc>
                <a:extLst>
                  <a:ext uri="{0D108BD9-81ED-4DB2-BD59-A6C34878D82A}">
                    <a16:rowId xmlns:a16="http://schemas.microsoft.com/office/drawing/2014/main" val="4282172260"/>
                  </a:ext>
                </a:extLst>
              </a:tr>
            </a:tbl>
          </a:graphicData>
        </a:graphic>
      </p:graphicFrame>
    </p:spTree>
    <p:extLst>
      <p:ext uri="{BB962C8B-B14F-4D97-AF65-F5344CB8AC3E}">
        <p14:creationId xmlns:p14="http://schemas.microsoft.com/office/powerpoint/2010/main" val="4667725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EC2CA9C-B446-D49D-4C52-D01ED10095B5}"/>
              </a:ext>
            </a:extLst>
          </p:cNvPr>
          <p:cNvPicPr>
            <a:picLocks noChangeAspect="1"/>
          </p:cNvPicPr>
          <p:nvPr/>
        </p:nvPicPr>
        <p:blipFill>
          <a:blip r:embed="rId2"/>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4F858592-9390-1077-B3DE-A66378EE0CF7}"/>
              </a:ext>
            </a:extLst>
          </p:cNvPr>
          <p:cNvSpPr txBox="1"/>
          <p:nvPr/>
        </p:nvSpPr>
        <p:spPr>
          <a:xfrm>
            <a:off x="118891" y="167038"/>
            <a:ext cx="11659251" cy="430887"/>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latin typeface="Times New Roman" pitchFamily="18" charset="0"/>
                <a:cs typeface="Times New Roman" pitchFamily="18" charset="0"/>
              </a:rPr>
              <a:t>Совершенствование гражданской обороны, защита населения и территории от чрезвычайных ситуаций, обеспечение пожарной безопасности </a:t>
            </a:r>
            <a:r>
              <a:rPr lang="ru-RU" sz="1100" b="1" dirty="0" err="1">
                <a:solidFill>
                  <a:srgbClr val="7030A0"/>
                </a:solidFill>
                <a:latin typeface="Times New Roman" pitchFamily="18" charset="0"/>
                <a:cs typeface="Times New Roman" pitchFamily="18" charset="0"/>
              </a:rPr>
              <a:t>Анучинского</a:t>
            </a:r>
            <a:r>
              <a:rPr lang="ru-RU" sz="1100" b="1" dirty="0">
                <a:solidFill>
                  <a:srgbClr val="7030A0"/>
                </a:solidFill>
                <a:latin typeface="Times New Roman" pitchFamily="18" charset="0"/>
                <a:cs typeface="Times New Roman" pitchFamily="18" charset="0"/>
              </a:rPr>
              <a:t> муниципального округа на 2025-2029 годы</a:t>
            </a: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b="1" dirty="0">
              <a:solidFill>
                <a:srgbClr val="7030A0"/>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FD482497-A9E7-6E66-E090-27C6EA017B5A}"/>
              </a:ext>
            </a:extLst>
          </p:cNvPr>
          <p:cNvPicPr>
            <a:picLocks noChangeAspect="1"/>
          </p:cNvPicPr>
          <p:nvPr/>
        </p:nvPicPr>
        <p:blipFill>
          <a:blip r:embed="rId3"/>
          <a:stretch>
            <a:fillRect/>
          </a:stretch>
        </p:blipFill>
        <p:spPr>
          <a:xfrm>
            <a:off x="234892" y="597924"/>
            <a:ext cx="1119121" cy="980405"/>
          </a:xfrm>
          <a:prstGeom prst="rect">
            <a:avLst/>
          </a:prstGeom>
        </p:spPr>
      </p:pic>
      <p:sp>
        <p:nvSpPr>
          <p:cNvPr id="8" name="TextBox 7">
            <a:extLst>
              <a:ext uri="{FF2B5EF4-FFF2-40B4-BE49-F238E27FC236}">
                <a16:creationId xmlns:a16="http://schemas.microsoft.com/office/drawing/2014/main" id="{B3ADE5CC-EA0E-191C-98E5-F1AE252A1300}"/>
              </a:ext>
            </a:extLst>
          </p:cNvPr>
          <p:cNvSpPr txBox="1"/>
          <p:nvPr/>
        </p:nvSpPr>
        <p:spPr>
          <a:xfrm>
            <a:off x="3697448" y="503352"/>
            <a:ext cx="6153324"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Утверждена постановлением администрации АМО от 12.08.2024г № 756</a:t>
            </a:r>
          </a:p>
        </p:txBody>
      </p:sp>
      <p:sp>
        <p:nvSpPr>
          <p:cNvPr id="9" name="Прямоугольник 8">
            <a:extLst>
              <a:ext uri="{FF2B5EF4-FFF2-40B4-BE49-F238E27FC236}">
                <a16:creationId xmlns:a16="http://schemas.microsoft.com/office/drawing/2014/main" id="{B39A57C2-412A-9677-2946-C251EB84F69F}"/>
              </a:ext>
            </a:extLst>
          </p:cNvPr>
          <p:cNvSpPr/>
          <p:nvPr/>
        </p:nvSpPr>
        <p:spPr>
          <a:xfrm>
            <a:off x="1416419" y="764962"/>
            <a:ext cx="10410989" cy="430887"/>
          </a:xfrm>
          <a:prstGeom prst="rect">
            <a:avLst/>
          </a:prstGeom>
        </p:spPr>
        <p:txBody>
          <a:bodyPr wrap="square">
            <a:spAutoFit/>
          </a:bodyPr>
          <a:lstStyle/>
          <a:p>
            <a:pPr algn="just"/>
            <a:r>
              <a:rPr lang="ru-RU" sz="1100" dirty="0">
                <a:latin typeface="Times New Roman" pitchFamily="18" charset="0"/>
                <a:cs typeface="Times New Roman" pitchFamily="18" charset="0"/>
              </a:rPr>
              <a:t>Основной целью Программы является минимизация социального и экономического ущерба, наносимого населению и экономике </a:t>
            </a:r>
            <a:r>
              <a:rPr lang="ru-RU" sz="1100" dirty="0" err="1">
                <a:latin typeface="Times New Roman" pitchFamily="18" charset="0"/>
                <a:cs typeface="Times New Roman" pitchFamily="18" charset="0"/>
              </a:rPr>
              <a:t>Анучинского</a:t>
            </a:r>
            <a:r>
              <a:rPr lang="ru-RU" sz="1100" dirty="0">
                <a:latin typeface="Times New Roman" pitchFamily="18" charset="0"/>
                <a:cs typeface="Times New Roman" pitchFamily="18" charset="0"/>
              </a:rPr>
              <a:t> муниципального округа при возникновении чрезвычайных ситуаций природного и техногенного характера, пожаров</a:t>
            </a:r>
          </a:p>
        </p:txBody>
      </p:sp>
      <p:sp>
        <p:nvSpPr>
          <p:cNvPr id="11" name="Прямоугольник 10">
            <a:extLst>
              <a:ext uri="{FF2B5EF4-FFF2-40B4-BE49-F238E27FC236}">
                <a16:creationId xmlns:a16="http://schemas.microsoft.com/office/drawing/2014/main" id="{9D3AC718-DA1D-64E2-BD59-2C7D13A8EA9C}"/>
              </a:ext>
            </a:extLst>
          </p:cNvPr>
          <p:cNvSpPr/>
          <p:nvPr/>
        </p:nvSpPr>
        <p:spPr>
          <a:xfrm>
            <a:off x="234892" y="1578329"/>
            <a:ext cx="11592516" cy="1446550"/>
          </a:xfrm>
          <a:prstGeom prst="rect">
            <a:avLst/>
          </a:prstGeom>
        </p:spPr>
        <p:txBody>
          <a:bodyPr wrap="square">
            <a:spAutoFit/>
          </a:bodyPr>
          <a:lstStyle/>
          <a:p>
            <a:pPr lvl="0" algn="just">
              <a:buFontTx/>
              <a:buChar char="-"/>
            </a:pPr>
            <a:r>
              <a:rPr lang="ru-RU" sz="1100" dirty="0">
                <a:latin typeface="Times New Roman" pitchFamily="18" charset="0"/>
                <a:ea typeface="Times New Roman" pitchFamily="18" charset="0"/>
                <a:cs typeface="Times New Roman" pitchFamily="18" charset="0"/>
              </a:rPr>
              <a:t>обеспечение и поддержание в готовности сил и средств гражданской обороны, защита населения и территорий округа от чрезвычайных ситуаций природного и техногенного характера, обеспечения пожарной безопасности;</a:t>
            </a:r>
          </a:p>
          <a:p>
            <a:pPr lvl="0" algn="just">
              <a:buFontTx/>
              <a:buChar char="-"/>
            </a:pPr>
            <a:r>
              <a:rPr lang="ru-RU" sz="1100" dirty="0">
                <a:latin typeface="Times New Roman" pitchFamily="18" charset="0"/>
                <a:ea typeface="Times New Roman" pitchFamily="18" charset="0"/>
                <a:cs typeface="Times New Roman" pitchFamily="18" charset="0"/>
              </a:rPr>
              <a:t>обеспечение эффективной деятельности и управления в системе мобилизационной подготовки, гражданской обороны, защита населения и территорий округа от чрезвычайных ситуаций, обеспечения пожарной безопасности;</a:t>
            </a:r>
          </a:p>
          <a:p>
            <a:pPr lvl="0" algn="just">
              <a:buFontTx/>
              <a:buChar char="-"/>
            </a:pPr>
            <a:r>
              <a:rPr lang="ru-RU" sz="1100" dirty="0">
                <a:latin typeface="Times New Roman" pitchFamily="18" charset="0"/>
                <a:ea typeface="Times New Roman" pitchFamily="18" charset="0"/>
                <a:cs typeface="Times New Roman" pitchFamily="18" charset="0"/>
              </a:rPr>
              <a:t> совершенствование системы предупреждения и оповещения населения об опасностях на территории округа;</a:t>
            </a:r>
          </a:p>
          <a:p>
            <a:pPr lvl="0" algn="just">
              <a:buFontTx/>
              <a:buChar char="-"/>
            </a:pPr>
            <a:r>
              <a:rPr lang="ru-RU" sz="1100" dirty="0">
                <a:latin typeface="Times New Roman" pitchFamily="18" charset="0"/>
                <a:ea typeface="Times New Roman" pitchFamily="18" charset="0"/>
                <a:cs typeface="Times New Roman" pitchFamily="18" charset="0"/>
              </a:rPr>
              <a:t>. обеспечение своевременного оповещения населения </a:t>
            </a:r>
            <a:r>
              <a:rPr lang="ru-RU" sz="1100" dirty="0" err="1">
                <a:latin typeface="Times New Roman" pitchFamily="18" charset="0"/>
                <a:ea typeface="Times New Roman" pitchFamily="18" charset="0"/>
                <a:cs typeface="Times New Roman" pitchFamily="18" charset="0"/>
              </a:rPr>
              <a:t>Анучинского</a:t>
            </a:r>
            <a:r>
              <a:rPr lang="ru-RU" sz="1100" dirty="0">
                <a:latin typeface="Times New Roman" pitchFamily="18" charset="0"/>
                <a:ea typeface="Times New Roman" pitchFamily="18" charset="0"/>
                <a:cs typeface="Times New Roman" pitchFamily="18" charset="0"/>
              </a:rPr>
              <a:t> муниципального округа об угрозе возникновения пожаров или чрезвычайных ситуаций;</a:t>
            </a:r>
          </a:p>
          <a:p>
            <a:pPr lvl="0" algn="just">
              <a:buFontTx/>
              <a:buChar char="-"/>
            </a:pPr>
            <a:r>
              <a:rPr lang="ru-RU" sz="1100" dirty="0">
                <a:latin typeface="Times New Roman" pitchFamily="18" charset="0"/>
                <a:ea typeface="Times New Roman" pitchFamily="18" charset="0"/>
                <a:cs typeface="Times New Roman" pitchFamily="18" charset="0"/>
              </a:rPr>
              <a:t>информирование населения округа по вопросам обеспечения безопасности людей на водных объектах;</a:t>
            </a:r>
          </a:p>
          <a:p>
            <a:pPr algn="just">
              <a:buFontTx/>
              <a:buChar char="-"/>
            </a:pPr>
            <a:r>
              <a:rPr lang="ru-RU" sz="1100" dirty="0">
                <a:latin typeface="Times New Roman" pitchFamily="18" charset="0"/>
                <a:ea typeface="Times New Roman" pitchFamily="18" charset="0"/>
                <a:cs typeface="Times New Roman" pitchFamily="18" charset="0"/>
              </a:rPr>
              <a:t>повышение пожарной безопасности.</a:t>
            </a:r>
            <a:endParaRPr lang="ru-RU" sz="1100" dirty="0">
              <a:latin typeface="Times New Roman" pitchFamily="18" charset="0"/>
              <a:cs typeface="Times New Roman" pitchFamily="18" charset="0"/>
            </a:endParaRPr>
          </a:p>
        </p:txBody>
      </p:sp>
      <p:sp>
        <p:nvSpPr>
          <p:cNvPr id="13" name="TextBox 12">
            <a:extLst>
              <a:ext uri="{FF2B5EF4-FFF2-40B4-BE49-F238E27FC236}">
                <a16:creationId xmlns:a16="http://schemas.microsoft.com/office/drawing/2014/main" id="{10D6A10E-D1AF-9255-8DB7-682F1FD145B9}"/>
              </a:ext>
            </a:extLst>
          </p:cNvPr>
          <p:cNvSpPr txBox="1"/>
          <p:nvPr/>
        </p:nvSpPr>
        <p:spPr>
          <a:xfrm>
            <a:off x="1416419" y="1147442"/>
            <a:ext cx="10473395" cy="43088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itchFamily="18" charset="0"/>
                <a:cs typeface="Times New Roman" pitchFamily="18" charset="0"/>
              </a:rPr>
              <a:t>Задачами Программы являются:</a:t>
            </a:r>
          </a:p>
          <a:p>
            <a:pPr marL="0" marR="0" lvl="0" indent="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itchFamily="18" charset="0"/>
                <a:cs typeface="Times New Roman" pitchFamily="18" charset="0"/>
              </a:rPr>
              <a:t>обеспечение эффективного предупреждения и ликвидации чрезвычайных ситуаций природного и техногенного характера, пожаров;</a:t>
            </a:r>
          </a:p>
        </p:txBody>
      </p:sp>
      <p:graphicFrame>
        <p:nvGraphicFramePr>
          <p:cNvPr id="14" name="Таблица 13">
            <a:extLst>
              <a:ext uri="{FF2B5EF4-FFF2-40B4-BE49-F238E27FC236}">
                <a16:creationId xmlns:a16="http://schemas.microsoft.com/office/drawing/2014/main" id="{2AB0C16D-4173-98DB-80F4-83C974E0318E}"/>
              </a:ext>
            </a:extLst>
          </p:cNvPr>
          <p:cNvGraphicFramePr>
            <a:graphicFrameLocks noGrp="1"/>
          </p:cNvGraphicFramePr>
          <p:nvPr>
            <p:extLst>
              <p:ext uri="{D42A27DB-BD31-4B8C-83A1-F6EECF244321}">
                <p14:modId xmlns:p14="http://schemas.microsoft.com/office/powerpoint/2010/main" val="1749949537"/>
              </p:ext>
            </p:extLst>
          </p:nvPr>
        </p:nvGraphicFramePr>
        <p:xfrm>
          <a:off x="118891" y="3106068"/>
          <a:ext cx="11554604" cy="2513954"/>
        </p:xfrm>
        <a:graphic>
          <a:graphicData uri="http://schemas.openxmlformats.org/drawingml/2006/table">
            <a:tbl>
              <a:tblPr/>
              <a:tblGrid>
                <a:gridCol w="543839">
                  <a:extLst>
                    <a:ext uri="{9D8B030D-6E8A-4147-A177-3AD203B41FA5}">
                      <a16:colId xmlns:a16="http://schemas.microsoft.com/office/drawing/2014/main" val="20000"/>
                    </a:ext>
                  </a:extLst>
                </a:gridCol>
                <a:gridCol w="8179266">
                  <a:extLst>
                    <a:ext uri="{9D8B030D-6E8A-4147-A177-3AD203B41FA5}">
                      <a16:colId xmlns:a16="http://schemas.microsoft.com/office/drawing/2014/main" val="20001"/>
                    </a:ext>
                  </a:extLst>
                </a:gridCol>
                <a:gridCol w="612397">
                  <a:extLst>
                    <a:ext uri="{9D8B030D-6E8A-4147-A177-3AD203B41FA5}">
                      <a16:colId xmlns:a16="http://schemas.microsoft.com/office/drawing/2014/main" val="20002"/>
                    </a:ext>
                  </a:extLst>
                </a:gridCol>
                <a:gridCol w="696286">
                  <a:extLst>
                    <a:ext uri="{9D8B030D-6E8A-4147-A177-3AD203B41FA5}">
                      <a16:colId xmlns:a16="http://schemas.microsoft.com/office/drawing/2014/main" val="20003"/>
                    </a:ext>
                  </a:extLst>
                </a:gridCol>
                <a:gridCol w="704675">
                  <a:extLst>
                    <a:ext uri="{9D8B030D-6E8A-4147-A177-3AD203B41FA5}">
                      <a16:colId xmlns:a16="http://schemas.microsoft.com/office/drawing/2014/main" val="20004"/>
                    </a:ext>
                  </a:extLst>
                </a:gridCol>
                <a:gridCol w="818141">
                  <a:extLst>
                    <a:ext uri="{9D8B030D-6E8A-4147-A177-3AD203B41FA5}">
                      <a16:colId xmlns:a16="http://schemas.microsoft.com/office/drawing/2014/main" val="20005"/>
                    </a:ext>
                  </a:extLst>
                </a:gridCol>
              </a:tblGrid>
              <a:tr h="328149">
                <a:tc>
                  <a:txBody>
                    <a:bodyPr/>
                    <a:lstStyle/>
                    <a:p>
                      <a:r>
                        <a:rPr lang="ru-RU" sz="1000" b="1" dirty="0">
                          <a:latin typeface="Times New Roman" panose="02020603050405020304" pitchFamily="18" charset="0"/>
                          <a:cs typeface="Times New Roman" panose="02020603050405020304" pitchFamily="18" charset="0"/>
                        </a:rPr>
                        <a:t>№ п/п</a:t>
                      </a:r>
                    </a:p>
                  </a:txBody>
                  <a:tcPr>
                    <a:solidFill>
                      <a:schemeClr val="bg2"/>
                    </a:solidFill>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solidFill>
                      <a:schemeClr val="bg2"/>
                    </a:solidFill>
                  </a:tcPr>
                </a:tc>
                <a:tc>
                  <a:txBody>
                    <a:bodyPr/>
                    <a:lstStyle/>
                    <a:p>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solidFill>
                      <a:schemeClr val="bg2"/>
                    </a:solidFill>
                  </a:tcPr>
                </a:tc>
                <a:tc>
                  <a:txBody>
                    <a:bodyPr/>
                    <a:lstStyle/>
                    <a:p>
                      <a:pPr algn="ctr">
                        <a:spcAft>
                          <a:spcPts val="0"/>
                        </a:spcAft>
                      </a:pPr>
                      <a:r>
                        <a:rPr lang="ru-RU" sz="1000" b="1" dirty="0">
                          <a:latin typeface="Times New Roman" panose="02020603050405020304" pitchFamily="18" charset="0"/>
                          <a:ea typeface="Times New Roman"/>
                          <a:cs typeface="Times New Roman" panose="02020603050405020304" pitchFamily="18" charset="0"/>
                        </a:rPr>
                        <a:t>2026 год</a:t>
                      </a:r>
                    </a:p>
                  </a:txBody>
                  <a:tcPr marL="56795" marR="56795"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b="1" dirty="0">
                          <a:latin typeface="Times New Roman" panose="02020603050405020304" pitchFamily="18" charset="0"/>
                          <a:ea typeface="Times New Roman"/>
                          <a:cs typeface="Times New Roman" panose="02020603050405020304" pitchFamily="18" charset="0"/>
                        </a:rPr>
                        <a:t>2027 год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b="1" dirty="0">
                          <a:latin typeface="Times New Roman" panose="02020603050405020304" pitchFamily="18" charset="0"/>
                          <a:ea typeface="Times New Roman"/>
                          <a:cs typeface="Times New Roman" panose="02020603050405020304" pitchFamily="18" charset="0"/>
                        </a:rPr>
                        <a:t>2028 год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79144">
                <a:tc>
                  <a:txBody>
                    <a:bodyPr/>
                    <a:lstStyle/>
                    <a:p>
                      <a:pPr algn="ctr">
                        <a:spcAft>
                          <a:spcPts val="0"/>
                        </a:spcAft>
                      </a:pPr>
                      <a:r>
                        <a:rPr lang="en-US" sz="1000" dirty="0">
                          <a:latin typeface="Times New Roman"/>
                          <a:ea typeface="Times New Roman"/>
                          <a:cs typeface="Times New Roman"/>
                        </a:rPr>
                        <a:t>1</a:t>
                      </a:r>
                      <a:endParaRPr lang="ru-RU" sz="1000" dirty="0">
                        <a:latin typeface="Times New Roman"/>
                        <a:ea typeface="Times New Roman"/>
                        <a:cs typeface="Times New Roman"/>
                      </a:endParaRP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2"/>
                    </a:solidFill>
                  </a:tcPr>
                </a:tc>
                <a:tc>
                  <a:txBody>
                    <a:bodyPr/>
                    <a:lstStyle/>
                    <a:p>
                      <a:pPr marL="50800" marR="85090" algn="just">
                        <a:spcAft>
                          <a:spcPts val="0"/>
                        </a:spcAft>
                      </a:pPr>
                      <a:r>
                        <a:rPr lang="ru-RU" sz="1000" dirty="0">
                          <a:latin typeface="Times New Roman"/>
                          <a:ea typeface="Times New Roman"/>
                          <a:cs typeface="Times New Roman"/>
                        </a:rPr>
                        <a:t>Количество деструктивных событий (чрезвычайных ситуаций, пожаров, происшествий на водных объектах)</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ед.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3"/>
                  </a:ext>
                </a:extLst>
              </a:tr>
              <a:tr h="335445">
                <a:tc>
                  <a:txBody>
                    <a:bodyPr/>
                    <a:lstStyle/>
                    <a:p>
                      <a:pPr algn="ctr">
                        <a:spcAft>
                          <a:spcPts val="0"/>
                        </a:spcAft>
                      </a:pPr>
                      <a:r>
                        <a:rPr lang="ru-RU" sz="100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just">
                        <a:spcAft>
                          <a:spcPts val="0"/>
                        </a:spcAft>
                      </a:pPr>
                      <a:r>
                        <a:rPr lang="ru-RU" sz="1000" dirty="0">
                          <a:latin typeface="Times New Roman"/>
                          <a:ea typeface="Times New Roman"/>
                          <a:cs typeface="Times New Roman"/>
                        </a:rPr>
                        <a:t>Численность населения погибшего, травмированного и пострадавшего, вследствие  деструктивных событий</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a:latin typeface="Times New Roman"/>
                          <a:ea typeface="Times New Roman"/>
                          <a:cs typeface="Times New Roman"/>
                        </a:rPr>
                        <a:t>чел.</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215661">
                <a:tc>
                  <a:txBody>
                    <a:bodyPr/>
                    <a:lstStyle/>
                    <a:p>
                      <a:pPr algn="ctr">
                        <a:spcAft>
                          <a:spcPts val="0"/>
                        </a:spcAft>
                      </a:pPr>
                      <a:r>
                        <a:rPr lang="ru-RU" sz="1000">
                          <a:latin typeface="Times New Roman"/>
                          <a:ea typeface="Times New Roman"/>
                          <a:cs typeface="Times New Roman"/>
                        </a:rPr>
                        <a:t>3</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50800" marR="85090" algn="just">
                        <a:spcAft>
                          <a:spcPts val="0"/>
                        </a:spcAft>
                      </a:pPr>
                      <a:r>
                        <a:rPr lang="ru-RU" sz="1000" dirty="0">
                          <a:latin typeface="Times New Roman"/>
                          <a:ea typeface="Times New Roman"/>
                          <a:cs typeface="Times New Roman"/>
                        </a:rPr>
                        <a:t>Численность населения спасенного, вследствие  деструктивных событий</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a:latin typeface="Times New Roman"/>
                          <a:ea typeface="Times New Roman"/>
                          <a:cs typeface="Times New Roman"/>
                        </a:rPr>
                        <a:t>чел.</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2</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336430">
                <a:tc>
                  <a:txBody>
                    <a:bodyPr/>
                    <a:lstStyle/>
                    <a:p>
                      <a:pPr algn="ctr">
                        <a:spcAft>
                          <a:spcPts val="0"/>
                        </a:spcAft>
                      </a:pPr>
                      <a:r>
                        <a:rPr lang="ru-RU" sz="1000">
                          <a:latin typeface="Times New Roman"/>
                          <a:ea typeface="Times New Roman"/>
                          <a:cs typeface="Times New Roman"/>
                        </a:rPr>
                        <a:t>4</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50800" marR="85090" algn="just">
                        <a:spcAft>
                          <a:spcPts val="0"/>
                        </a:spcAft>
                      </a:pPr>
                      <a:r>
                        <a:rPr lang="ru-RU" sz="1000" dirty="0">
                          <a:latin typeface="Times New Roman"/>
                          <a:ea typeface="Times New Roman"/>
                          <a:cs typeface="Times New Roman"/>
                        </a:rPr>
                        <a:t>Количество созданных подразделений добровольной пожарной охраны (команды).</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a:latin typeface="Times New Roman"/>
                          <a:ea typeface="Times New Roman"/>
                          <a:cs typeface="Times New Roman"/>
                        </a:rPr>
                        <a:t>ед.</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543464">
                <a:tc>
                  <a:txBody>
                    <a:bodyPr/>
                    <a:lstStyle/>
                    <a:p>
                      <a:pPr algn="ctr">
                        <a:spcAft>
                          <a:spcPts val="0"/>
                        </a:spcAft>
                      </a:pPr>
                      <a:r>
                        <a:rPr lang="ru-RU" sz="1000">
                          <a:latin typeface="Times New Roman"/>
                          <a:ea typeface="Times New Roman"/>
                          <a:cs typeface="Times New Roman"/>
                        </a:rPr>
                        <a:t>5</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50800" marR="85090" algn="just">
                        <a:spcAft>
                          <a:spcPts val="0"/>
                        </a:spcAft>
                      </a:pPr>
                      <a:r>
                        <a:rPr lang="ru-RU" sz="1000" dirty="0">
                          <a:latin typeface="Times New Roman"/>
                          <a:ea typeface="Times New Roman"/>
                          <a:cs typeface="Times New Roman"/>
                        </a:rPr>
                        <a:t>Количество руководителей, должностных лиц и специалистов прошедших обучение по повышению объёма знаний и навыков в области пожарной безопасности защиты от чрезвычайных ситуаций населения и территорий</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чел.</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1</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7"/>
                  </a:ext>
                </a:extLst>
              </a:tr>
              <a:tr h="475661">
                <a:tc>
                  <a:txBody>
                    <a:bodyPr/>
                    <a:lstStyle/>
                    <a:p>
                      <a:pPr algn="ctr">
                        <a:spcAft>
                          <a:spcPts val="0"/>
                        </a:spcAft>
                      </a:pPr>
                      <a:r>
                        <a:rPr lang="ru-RU" sz="1000" dirty="0">
                          <a:latin typeface="Times New Roman"/>
                          <a:ea typeface="Times New Roman"/>
                          <a:cs typeface="Times New Roman"/>
                        </a:rPr>
                        <a:t>6</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50800" marR="85090" algn="just">
                        <a:spcAft>
                          <a:spcPts val="0"/>
                        </a:spcAft>
                      </a:pPr>
                      <a:r>
                        <a:rPr lang="ru-RU" sz="1000" dirty="0">
                          <a:latin typeface="Times New Roman"/>
                          <a:ea typeface="Times New Roman"/>
                          <a:cs typeface="Times New Roman"/>
                        </a:rPr>
                        <a:t>Количество изготовленных баннеров, плакатов, листовок,  публикаций и иных материалов по вопросам чрезвычайных ситуаций пожарной безопасности, происшествий на водных объектах, размещённых в средствах массовой информации.</a:t>
                      </a:r>
                    </a:p>
                  </a:txBody>
                  <a:tcPr marL="56795" marR="567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шт.</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1000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1000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spcAft>
                          <a:spcPts val="0"/>
                        </a:spcAft>
                      </a:pPr>
                      <a:r>
                        <a:rPr lang="ru-RU" sz="1000" dirty="0">
                          <a:latin typeface="Times New Roman"/>
                          <a:ea typeface="Times New Roman"/>
                          <a:cs typeface="Times New Roman"/>
                        </a:rPr>
                        <a:t>1000</a:t>
                      </a:r>
                    </a:p>
                  </a:txBody>
                  <a:tcPr marL="56795" marR="567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4859274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A272F89-9409-EA5A-0DB9-140D187B843F}"/>
              </a:ext>
            </a:extLst>
          </p:cNvPr>
          <p:cNvPicPr>
            <a:picLocks noChangeAspect="1"/>
          </p:cNvPicPr>
          <p:nvPr/>
        </p:nvPicPr>
        <p:blipFill>
          <a:blip r:embed="rId2"/>
          <a:stretch>
            <a:fillRect/>
          </a:stretch>
        </p:blipFill>
        <p:spPr>
          <a:xfrm>
            <a:off x="0" y="1"/>
            <a:ext cx="12192000" cy="6857999"/>
          </a:xfrm>
          <a:prstGeom prst="rect">
            <a:avLst/>
          </a:prstGeom>
        </p:spPr>
      </p:pic>
      <p:sp>
        <p:nvSpPr>
          <p:cNvPr id="3" name="TextBox 2">
            <a:extLst>
              <a:ext uri="{FF2B5EF4-FFF2-40B4-BE49-F238E27FC236}">
                <a16:creationId xmlns:a16="http://schemas.microsoft.com/office/drawing/2014/main" id="{9B4C5194-7E26-9B62-71A4-EF686107E961}"/>
              </a:ext>
            </a:extLst>
          </p:cNvPr>
          <p:cNvSpPr txBox="1"/>
          <p:nvPr/>
        </p:nvSpPr>
        <p:spPr>
          <a:xfrm>
            <a:off x="353538" y="123726"/>
            <a:ext cx="11484924" cy="261610"/>
          </a:xfrm>
          <a:prstGeom prst="rect">
            <a:avLst/>
          </a:prstGeom>
          <a:noFill/>
        </p:spPr>
        <p:txBody>
          <a:bodyPr wrap="square">
            <a:spAutoFit/>
          </a:bodyPr>
          <a:lstStyle/>
          <a:p>
            <a:pPr algn="ctr"/>
            <a:r>
              <a:rPr lang="ru-RU" sz="1100" b="1"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a:t>
            </a:r>
            <a:r>
              <a:rPr lang="ru-RU" sz="1100" b="1" dirty="0">
                <a:solidFill>
                  <a:srgbClr val="6600FF"/>
                </a:solidFill>
                <a:effectLst/>
                <a:latin typeface="Times New Roman" panose="02020603050405020304" pitchFamily="18" charset="0"/>
                <a:ea typeface="Times New Roman" panose="02020603050405020304" pitchFamily="18" charset="0"/>
              </a:rPr>
              <a:t>Капитальный ремонт гидротехнических сооружений - на территории Анучинского муниципального округа на 2025 – 2029 годы»</a:t>
            </a:r>
            <a:r>
              <a:rPr lang="ru-RU" sz="1100" b="1" dirty="0">
                <a:solidFill>
                  <a:srgbClr val="6600FF"/>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b="1" dirty="0">
              <a:solidFill>
                <a:srgbClr val="6600FF"/>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CC9598B-6F96-FC50-8AE8-EF87D80E2588}"/>
              </a:ext>
            </a:extLst>
          </p:cNvPr>
          <p:cNvSpPr txBox="1"/>
          <p:nvPr/>
        </p:nvSpPr>
        <p:spPr>
          <a:xfrm>
            <a:off x="3951609" y="313774"/>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10.09.2024г № 864</a:t>
            </a:r>
          </a:p>
        </p:txBody>
      </p:sp>
      <p:pic>
        <p:nvPicPr>
          <p:cNvPr id="5" name="Рисунок 4">
            <a:extLst>
              <a:ext uri="{FF2B5EF4-FFF2-40B4-BE49-F238E27FC236}">
                <a16:creationId xmlns:a16="http://schemas.microsoft.com/office/drawing/2014/main" id="{1A8BED2F-7384-3C70-6407-6828A5B6AA97}"/>
              </a:ext>
            </a:extLst>
          </p:cNvPr>
          <p:cNvPicPr>
            <a:picLocks noChangeAspect="1"/>
          </p:cNvPicPr>
          <p:nvPr/>
        </p:nvPicPr>
        <p:blipFill>
          <a:blip r:embed="rId3"/>
          <a:stretch>
            <a:fillRect/>
          </a:stretch>
        </p:blipFill>
        <p:spPr>
          <a:xfrm>
            <a:off x="111963" y="385335"/>
            <a:ext cx="1863842" cy="1802173"/>
          </a:xfrm>
          <a:prstGeom prst="rect">
            <a:avLst/>
          </a:prstGeom>
        </p:spPr>
      </p:pic>
      <p:sp>
        <p:nvSpPr>
          <p:cNvPr id="6" name="TextBox 5">
            <a:extLst>
              <a:ext uri="{FF2B5EF4-FFF2-40B4-BE49-F238E27FC236}">
                <a16:creationId xmlns:a16="http://schemas.microsoft.com/office/drawing/2014/main" id="{2B2E882B-01A0-0371-66A2-36C5472D444C}"/>
              </a:ext>
            </a:extLst>
          </p:cNvPr>
          <p:cNvSpPr txBox="1"/>
          <p:nvPr/>
        </p:nvSpPr>
        <p:spPr>
          <a:xfrm>
            <a:off x="1978800" y="529832"/>
            <a:ext cx="9859662" cy="430887"/>
          </a:xfrm>
          <a:prstGeom prst="rect">
            <a:avLst/>
          </a:prstGeom>
          <a:noFill/>
        </p:spPr>
        <p:txBody>
          <a:bodyPr wrap="square">
            <a:spAutoFit/>
          </a:bodyPr>
          <a:lstStyle/>
          <a:p>
            <a:pPr algn="just"/>
            <a:r>
              <a:rPr lang="ru-RU" sz="1100" dirty="0">
                <a:effectLst/>
                <a:latin typeface="Times New Roman" panose="02020603050405020304" pitchFamily="18" charset="0"/>
                <a:ea typeface="Times New Roman" panose="02020603050405020304" pitchFamily="18" charset="0"/>
              </a:rPr>
              <a:t>Основными целями программы являются </a:t>
            </a:r>
            <a:r>
              <a:rPr lang="ru-RU" sz="1100" dirty="0">
                <a:effectLst/>
                <a:latin typeface="Times New Roman" panose="02020603050405020304" pitchFamily="18" charset="0"/>
                <a:ea typeface="Calibri" panose="020F0502020204030204" pitchFamily="34" charset="0"/>
              </a:rPr>
              <a:t>обеспечение защищенности населения и объектов экономики </a:t>
            </a:r>
            <a:r>
              <a:rPr lang="ru-RU" sz="1100" dirty="0">
                <a:effectLst/>
                <a:latin typeface="Times New Roman" panose="02020603050405020304" pitchFamily="18" charset="0"/>
                <a:ea typeface="Times New Roman" panose="02020603050405020304" pitchFamily="18" charset="0"/>
              </a:rPr>
              <a:t>Анучинского</a:t>
            </a:r>
            <a:r>
              <a:rPr lang="ru-RU" sz="1100" dirty="0">
                <a:effectLst/>
                <a:latin typeface="Times New Roman" panose="02020603050405020304" pitchFamily="18" charset="0"/>
                <a:ea typeface="Calibri" panose="020F0502020204030204" pitchFamily="34" charset="0"/>
              </a:rPr>
              <a:t> муниципального округа от наводнений и иного негативного воздействия вод.</a:t>
            </a:r>
            <a:endParaRPr lang="ru-RU" sz="1100" dirty="0">
              <a:effectLst/>
              <a:latin typeface="Times New Roman" panose="02020603050405020304" pitchFamily="18" charset="0"/>
              <a:ea typeface="Times New Roman" panose="02020603050405020304" pitchFamily="18" charset="0"/>
            </a:endParaRPr>
          </a:p>
        </p:txBody>
      </p:sp>
      <p:sp>
        <p:nvSpPr>
          <p:cNvPr id="10" name="TextBox 9">
            <a:extLst>
              <a:ext uri="{FF2B5EF4-FFF2-40B4-BE49-F238E27FC236}">
                <a16:creationId xmlns:a16="http://schemas.microsoft.com/office/drawing/2014/main" id="{84EEEA6C-1CB0-1569-3EE8-D38B1B6BC345}"/>
              </a:ext>
            </a:extLst>
          </p:cNvPr>
          <p:cNvSpPr txBox="1"/>
          <p:nvPr/>
        </p:nvSpPr>
        <p:spPr>
          <a:xfrm>
            <a:off x="1975805" y="910236"/>
            <a:ext cx="9785560" cy="127727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Задачи программы: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повышение эксплуатационной надежности гидротехнических сооружений путем их приведения к безопасному техническому состоянию;</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обеспечение защищенности населения и объектов экономики от негативного воздействия вод сооружениями инженерной защиты.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Основные мероприятия: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разработка проектно-сметной документации ГТС;</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капитальный ремонт ГТС;</a:t>
            </a:r>
            <a:endPar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декларирование и страхование ГТС.</a:t>
            </a:r>
            <a:endParaRPr lang="ru-RU" dirty="0"/>
          </a:p>
        </p:txBody>
      </p:sp>
      <p:graphicFrame>
        <p:nvGraphicFramePr>
          <p:cNvPr id="11" name="Таблица 10">
            <a:extLst>
              <a:ext uri="{FF2B5EF4-FFF2-40B4-BE49-F238E27FC236}">
                <a16:creationId xmlns:a16="http://schemas.microsoft.com/office/drawing/2014/main" id="{BA2F0870-AED0-5127-A44B-5B6CB1D3B513}"/>
              </a:ext>
            </a:extLst>
          </p:cNvPr>
          <p:cNvGraphicFramePr>
            <a:graphicFrameLocks noGrp="1"/>
          </p:cNvGraphicFramePr>
          <p:nvPr>
            <p:extLst>
              <p:ext uri="{D42A27DB-BD31-4B8C-83A1-F6EECF244321}">
                <p14:modId xmlns:p14="http://schemas.microsoft.com/office/powerpoint/2010/main" val="2577163204"/>
              </p:ext>
            </p:extLst>
          </p:nvPr>
        </p:nvGraphicFramePr>
        <p:xfrm>
          <a:off x="163457" y="2366581"/>
          <a:ext cx="11675004" cy="1090005"/>
        </p:xfrm>
        <a:graphic>
          <a:graphicData uri="http://schemas.openxmlformats.org/drawingml/2006/table">
            <a:tbl>
              <a:tblPr>
                <a:tableStyleId>{69CF1AB2-1976-4502-BF36-3FF5EA218861}</a:tableStyleId>
              </a:tblPr>
              <a:tblGrid>
                <a:gridCol w="507662">
                  <a:extLst>
                    <a:ext uri="{9D8B030D-6E8A-4147-A177-3AD203B41FA5}">
                      <a16:colId xmlns:a16="http://schemas.microsoft.com/office/drawing/2014/main" val="621562438"/>
                    </a:ext>
                  </a:extLst>
                </a:gridCol>
                <a:gridCol w="8481270">
                  <a:extLst>
                    <a:ext uri="{9D8B030D-6E8A-4147-A177-3AD203B41FA5}">
                      <a16:colId xmlns:a16="http://schemas.microsoft.com/office/drawing/2014/main" val="2286274677"/>
                    </a:ext>
                  </a:extLst>
                </a:gridCol>
                <a:gridCol w="637563">
                  <a:extLst>
                    <a:ext uri="{9D8B030D-6E8A-4147-A177-3AD203B41FA5}">
                      <a16:colId xmlns:a16="http://schemas.microsoft.com/office/drawing/2014/main" val="1151076475"/>
                    </a:ext>
                  </a:extLst>
                </a:gridCol>
                <a:gridCol w="679509">
                  <a:extLst>
                    <a:ext uri="{9D8B030D-6E8A-4147-A177-3AD203B41FA5}">
                      <a16:colId xmlns:a16="http://schemas.microsoft.com/office/drawing/2014/main" val="3569273127"/>
                    </a:ext>
                  </a:extLst>
                </a:gridCol>
                <a:gridCol w="654341">
                  <a:extLst>
                    <a:ext uri="{9D8B030D-6E8A-4147-A177-3AD203B41FA5}">
                      <a16:colId xmlns:a16="http://schemas.microsoft.com/office/drawing/2014/main" val="594428283"/>
                    </a:ext>
                  </a:extLst>
                </a:gridCol>
                <a:gridCol w="714659">
                  <a:extLst>
                    <a:ext uri="{9D8B030D-6E8A-4147-A177-3AD203B41FA5}">
                      <a16:colId xmlns:a16="http://schemas.microsoft.com/office/drawing/2014/main" val="384420515"/>
                    </a:ext>
                  </a:extLst>
                </a:gridCol>
              </a:tblGrid>
              <a:tr h="188601">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tc>
                <a:tc>
                  <a:txBody>
                    <a:bodyPr/>
                    <a:lstStyle/>
                    <a:p>
                      <a:pPr algn="ctr"/>
                      <a:r>
                        <a:rPr lang="ru-RU" sz="1000" b="1" dirty="0">
                          <a:effectLst/>
                          <a:latin typeface="Times New Roman" panose="02020603050405020304" pitchFamily="18" charset="0"/>
                          <a:cs typeface="Times New Roman" panose="02020603050405020304" pitchFamily="18" charset="0"/>
                        </a:rPr>
                        <a:t>2026 год</a:t>
                      </a:r>
                      <a:endParaRPr lang="ru-RU"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a:txBody>
                    <a:bodyPr/>
                    <a:lstStyle/>
                    <a:p>
                      <a:pPr algn="ctr"/>
                      <a:r>
                        <a:rPr lang="ru-RU" sz="1000" b="1" dirty="0">
                          <a:effectLst/>
                          <a:latin typeface="Times New Roman" panose="02020603050405020304" pitchFamily="18" charset="0"/>
                          <a:cs typeface="Times New Roman" panose="02020603050405020304" pitchFamily="18" charset="0"/>
                        </a:rPr>
                        <a:t>2027 год</a:t>
                      </a:r>
                      <a:endParaRPr lang="ru-RU"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a:txBody>
                    <a:bodyPr/>
                    <a:lstStyle/>
                    <a:p>
                      <a:pPr algn="ctr"/>
                      <a:r>
                        <a:rPr lang="ru-RU" sz="1000" b="1" dirty="0">
                          <a:effectLst/>
                          <a:latin typeface="Times New Roman" panose="02020603050405020304" pitchFamily="18" charset="0"/>
                          <a:cs typeface="Times New Roman" panose="02020603050405020304" pitchFamily="18" charset="0"/>
                        </a:rPr>
                        <a:t>2028 год</a:t>
                      </a:r>
                      <a:endParaRPr lang="ru-RU" sz="10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extLst>
                  <a:ext uri="{0D108BD9-81ED-4DB2-BD59-A6C34878D82A}">
                    <a16:rowId xmlns:a16="http://schemas.microsoft.com/office/drawing/2014/main" val="3847278679"/>
                  </a:ext>
                </a:extLst>
              </a:tr>
              <a:tr h="192947">
                <a:tc>
                  <a:txBody>
                    <a:bodyPr/>
                    <a:lstStyle/>
                    <a:p>
                      <a:pPr algn="ctr">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59713" marR="59713" marT="0" marB="0"/>
                </a:tc>
                <a:tc>
                  <a:txBody>
                    <a:bodyPr/>
                    <a:lstStyle/>
                    <a:p>
                      <a:pPr algn="l">
                        <a:spcAft>
                          <a:spcPts val="0"/>
                        </a:spcAft>
                      </a:pPr>
                      <a:r>
                        <a:rPr lang="ru-RU" sz="1000">
                          <a:effectLst/>
                          <a:latin typeface="Times New Roman" panose="02020603050405020304" pitchFamily="18" charset="0"/>
                          <a:cs typeface="Times New Roman" panose="02020603050405020304" pitchFamily="18" charset="0"/>
                        </a:rPr>
                        <a:t>Количество разработанной проектно-сметной документации для осуществления капитального ремонта гидротехнических сооружений, </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tc>
                <a:tc>
                  <a:txBody>
                    <a:bodyPr/>
                    <a:lstStyle/>
                    <a:p>
                      <a:pPr algn="ctr"/>
                      <a:r>
                        <a:rPr lang="ru-RU" sz="1000">
                          <a:effectLst/>
                          <a:latin typeface="Times New Roman" panose="02020603050405020304" pitchFamily="18" charset="0"/>
                          <a:cs typeface="Times New Roman" panose="02020603050405020304" pitchFamily="18" charset="0"/>
                        </a:rPr>
                        <a:t>ед.</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0</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0</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extLst>
                  <a:ext uri="{0D108BD9-81ED-4DB2-BD59-A6C34878D82A}">
                    <a16:rowId xmlns:a16="http://schemas.microsoft.com/office/drawing/2014/main" val="960690130"/>
                  </a:ext>
                </a:extLst>
              </a:tr>
              <a:tr h="184558">
                <a:tc>
                  <a:txBody>
                    <a:bodyPr/>
                    <a:lstStyle/>
                    <a:p>
                      <a:pPr algn="ctr">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3</a:t>
                      </a:r>
                    </a:p>
                  </a:txBody>
                  <a:tcPr marL="59713" marR="59713" marT="0" marB="0" anchor="ctr"/>
                </a:tc>
                <a:tc>
                  <a:txBody>
                    <a:bodyPr/>
                    <a:lstStyle/>
                    <a:p>
                      <a:pPr algn="l">
                        <a:spcAft>
                          <a:spcPts val="0"/>
                        </a:spcAft>
                      </a:pPr>
                      <a:r>
                        <a:rPr lang="ru-RU" sz="1000" dirty="0">
                          <a:effectLst/>
                          <a:latin typeface="Times New Roman" panose="02020603050405020304" pitchFamily="18" charset="0"/>
                          <a:cs typeface="Times New Roman" panose="02020603050405020304" pitchFamily="18" charset="0"/>
                        </a:rPr>
                        <a:t>Декларация ГТС</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шт.</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0</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0</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extLst>
                  <a:ext uri="{0D108BD9-81ED-4DB2-BD59-A6C34878D82A}">
                    <a16:rowId xmlns:a16="http://schemas.microsoft.com/office/drawing/2014/main" val="2871706091"/>
                  </a:ext>
                </a:extLst>
              </a:tr>
              <a:tr h="316260">
                <a:tc>
                  <a:txBody>
                    <a:bodyPr/>
                    <a:lstStyle/>
                    <a:p>
                      <a:pPr algn="ctr">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59713" marR="59713" marT="0" marB="0" anchor="ctr"/>
                </a:tc>
                <a:tc>
                  <a:txBody>
                    <a:bodyPr/>
                    <a:lstStyle/>
                    <a:p>
                      <a:pPr algn="l">
                        <a:spcAft>
                          <a:spcPts val="0"/>
                        </a:spcAft>
                      </a:pPr>
                      <a:r>
                        <a:rPr lang="ru-RU" sz="1000" dirty="0">
                          <a:effectLst/>
                          <a:latin typeface="Times New Roman" panose="02020603050405020304" pitchFamily="18" charset="0"/>
                          <a:cs typeface="Times New Roman" panose="02020603050405020304" pitchFamily="18" charset="0"/>
                        </a:rPr>
                        <a:t>Страхование ГТС</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a:effectLst/>
                          <a:latin typeface="Times New Roman" panose="02020603050405020304" pitchFamily="18" charset="0"/>
                          <a:cs typeface="Times New Roman" panose="02020603050405020304" pitchFamily="18" charset="0"/>
                        </a:rPr>
                        <a:t>шт.</a:t>
                      </a:r>
                      <a:endParaRPr lang="ru-RU" sz="1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tc>
                  <a:txBody>
                    <a:bodyPr/>
                    <a:lstStyle/>
                    <a:p>
                      <a:pPr algn="ctr"/>
                      <a:r>
                        <a:rPr lang="ru-RU" sz="1000" dirty="0">
                          <a:effectLst/>
                          <a:latin typeface="Times New Roman" panose="02020603050405020304" pitchFamily="18" charset="0"/>
                          <a:cs typeface="Times New Roman" panose="02020603050405020304" pitchFamily="18" charset="0"/>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9713" marR="59713" marT="0" marB="0" anchor="ctr"/>
                </a:tc>
                <a:extLst>
                  <a:ext uri="{0D108BD9-81ED-4DB2-BD59-A6C34878D82A}">
                    <a16:rowId xmlns:a16="http://schemas.microsoft.com/office/drawing/2014/main" val="1192140096"/>
                  </a:ext>
                </a:extLst>
              </a:tr>
            </a:tbl>
          </a:graphicData>
        </a:graphic>
      </p:graphicFrame>
    </p:spTree>
    <p:extLst>
      <p:ext uri="{BB962C8B-B14F-4D97-AF65-F5344CB8AC3E}">
        <p14:creationId xmlns:p14="http://schemas.microsoft.com/office/powerpoint/2010/main" val="21754860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7B979B6-2BC2-2C1B-4373-295DBF35E5DE}"/>
              </a:ext>
            </a:extLst>
          </p:cNvPr>
          <p:cNvPicPr>
            <a:picLocks noChangeAspect="1"/>
          </p:cNvPicPr>
          <p:nvPr/>
        </p:nvPicPr>
        <p:blipFill>
          <a:blip r:embed="rId2"/>
          <a:stretch>
            <a:fillRect/>
          </a:stretch>
        </p:blipFill>
        <p:spPr>
          <a:xfrm>
            <a:off x="0" y="1"/>
            <a:ext cx="12192000" cy="6857999"/>
          </a:xfrm>
          <a:prstGeom prst="rect">
            <a:avLst/>
          </a:prstGeom>
        </p:spPr>
      </p:pic>
      <p:sp>
        <p:nvSpPr>
          <p:cNvPr id="3" name="Блок-схема: альтернативный процесс 2">
            <a:extLst>
              <a:ext uri="{FF2B5EF4-FFF2-40B4-BE49-F238E27FC236}">
                <a16:creationId xmlns:a16="http://schemas.microsoft.com/office/drawing/2014/main" id="{755511B5-50FE-1B91-C3A6-1C63ED0B0833}"/>
              </a:ext>
            </a:extLst>
          </p:cNvPr>
          <p:cNvSpPr/>
          <p:nvPr/>
        </p:nvSpPr>
        <p:spPr>
          <a:xfrm>
            <a:off x="251669" y="148441"/>
            <a:ext cx="4630723" cy="343948"/>
          </a:xfrm>
          <a:prstGeom prst="flowChartAlternateProcess">
            <a:avLst/>
          </a:prstGeom>
          <a:solidFill>
            <a:srgbClr val="CA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Общего характера– 4 программы</a:t>
            </a:r>
          </a:p>
        </p:txBody>
      </p:sp>
      <p:graphicFrame>
        <p:nvGraphicFramePr>
          <p:cNvPr id="4" name="Таблица 6">
            <a:extLst>
              <a:ext uri="{FF2B5EF4-FFF2-40B4-BE49-F238E27FC236}">
                <a16:creationId xmlns:a16="http://schemas.microsoft.com/office/drawing/2014/main" id="{056FF7FC-AD5F-2FB7-A7E0-091B19C753CD}"/>
              </a:ext>
            </a:extLst>
          </p:cNvPr>
          <p:cNvGraphicFramePr>
            <a:graphicFrameLocks noGrp="1"/>
          </p:cNvGraphicFramePr>
          <p:nvPr>
            <p:extLst>
              <p:ext uri="{D42A27DB-BD31-4B8C-83A1-F6EECF244321}">
                <p14:modId xmlns:p14="http://schemas.microsoft.com/office/powerpoint/2010/main" val="1028103257"/>
              </p:ext>
            </p:extLst>
          </p:nvPr>
        </p:nvGraphicFramePr>
        <p:xfrm>
          <a:off x="85126" y="640830"/>
          <a:ext cx="11810729" cy="1569869"/>
        </p:xfrm>
        <a:graphic>
          <a:graphicData uri="http://schemas.openxmlformats.org/drawingml/2006/table">
            <a:tbl>
              <a:tblPr firstRow="1" bandRow="1">
                <a:tableStyleId>{C4B1156A-380E-4F78-BDF5-A606A8083BF9}</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 2026г к 2024г</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 2026г к 2025г</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202г (прогноз)</a:t>
                      </a:r>
                    </a:p>
                  </a:txBody>
                  <a:tcPr>
                    <a:solidFill>
                      <a:srgbClr val="CAFE8A"/>
                    </a:solidFill>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Муниципальное управление</a:t>
                      </a:r>
                    </a:p>
                  </a:txBody>
                  <a:tcPr>
                    <a:solidFill>
                      <a:srgbClr val="CAFE8A"/>
                    </a:solidFill>
                  </a:tcPr>
                </a:tc>
                <a:tc>
                  <a:txBody>
                    <a:bodyPr/>
                    <a:lstStyle/>
                    <a:p>
                      <a:pPr algn="ctr" fontAlgn="t"/>
                      <a:r>
                        <a:rPr lang="ru-RU" sz="1000" b="0" i="0" u="none" strike="noStrike" dirty="0">
                          <a:solidFill>
                            <a:srgbClr val="000000"/>
                          </a:solidFill>
                          <a:latin typeface="Times New Roman"/>
                        </a:rPr>
                        <a:t>100532467,86</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106835380,32</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118745303,00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118,12</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111,15</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113493649,00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114427768,00</a:t>
                      </a:r>
                    </a:p>
                  </a:txBody>
                  <a:tcPr marL="7620" marR="7620" marT="7620" marB="0">
                    <a:solidFill>
                      <a:srgbClr val="CAFE8A"/>
                    </a:solidFill>
                  </a:tcPr>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Противодействие коррупции</a:t>
                      </a:r>
                    </a:p>
                  </a:txBody>
                  <a:tcPr>
                    <a:solidFill>
                      <a:srgbClr val="CAFE8A"/>
                    </a:solidFill>
                  </a:tcPr>
                </a:tc>
                <a:tc>
                  <a:txBody>
                    <a:bodyPr/>
                    <a:lstStyle/>
                    <a:p>
                      <a:pPr algn="ctr" fontAlgn="t"/>
                      <a:r>
                        <a:rPr lang="ru-RU" sz="1000" b="0" i="0" u="none" strike="noStrike" dirty="0">
                          <a:solidFill>
                            <a:srgbClr val="000000"/>
                          </a:solidFill>
                          <a:latin typeface="Times New Roman"/>
                        </a:rPr>
                        <a:t>53000,00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60000,00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60000,00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113,21</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60000,00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60000,00</a:t>
                      </a:r>
                    </a:p>
                  </a:txBody>
                  <a:tcPr marL="7620" marR="7620" marT="7620" marB="0">
                    <a:solidFill>
                      <a:srgbClr val="CAFE8A"/>
                    </a:solidFill>
                  </a:tcPr>
                </a:tc>
                <a:extLst>
                  <a:ext uri="{0D108BD9-81ED-4DB2-BD59-A6C34878D82A}">
                    <a16:rowId xmlns:a16="http://schemas.microsoft.com/office/drawing/2014/main" val="3251504740"/>
                  </a:ext>
                </a:extLst>
              </a:tr>
              <a:tr h="180774">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Повышение эффективности управления муниципальными финансами</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25714388,15</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26987500,00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29315400,00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114,00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108,63</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30574200,00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30739200,00</a:t>
                      </a:r>
                    </a:p>
                  </a:txBody>
                  <a:tcPr marL="7620" marR="7620" marT="7620" marB="0">
                    <a:solidFill>
                      <a:srgbClr val="CAFE8A"/>
                    </a:solidFill>
                  </a:tcPr>
                </a:tc>
                <a:extLst>
                  <a:ext uri="{0D108BD9-81ED-4DB2-BD59-A6C34878D82A}">
                    <a16:rowId xmlns:a16="http://schemas.microsoft.com/office/drawing/2014/main" val="40820312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Управление и распоряжение муниципальным имуществом</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23354600,11</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25985605,42</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15031576,96</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64,36</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57,85</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13907076,96</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4657076,96</a:t>
                      </a:r>
                    </a:p>
                  </a:txBody>
                  <a:tcPr marL="7620" marR="7620" marT="7620" marB="0">
                    <a:solidFill>
                      <a:srgbClr val="CAFE8A"/>
                    </a:solidFill>
                  </a:tcPr>
                </a:tc>
                <a:extLst>
                  <a:ext uri="{0D108BD9-81ED-4DB2-BD59-A6C34878D82A}">
                    <a16:rowId xmlns:a16="http://schemas.microsoft.com/office/drawing/2014/main" val="618865041"/>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CAFE8A"/>
                    </a:solidFill>
                  </a:tcPr>
                </a:tc>
                <a:tc>
                  <a:txBody>
                    <a:bodyPr/>
                    <a:lstStyle/>
                    <a:p>
                      <a:pPr algn="ctr" fontAlgn="t"/>
                      <a:r>
                        <a:rPr lang="ru-RU" sz="1000" b="1" i="0" u="none" strike="noStrike" dirty="0">
                          <a:solidFill>
                            <a:srgbClr val="000000"/>
                          </a:solidFill>
                          <a:latin typeface="Times New Roman"/>
                        </a:rPr>
                        <a:t>149654456,12</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159868485,74</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163152279,96</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109,02</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102,05</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158034925,96</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149884044,96</a:t>
                      </a:r>
                    </a:p>
                  </a:txBody>
                  <a:tcPr marL="7620" marR="7620" marT="7620" marB="0">
                    <a:solidFill>
                      <a:srgbClr val="CAFE8A"/>
                    </a:solidFill>
                  </a:tcPr>
                </a:tc>
                <a:extLst>
                  <a:ext uri="{0D108BD9-81ED-4DB2-BD59-A6C34878D82A}">
                    <a16:rowId xmlns:a16="http://schemas.microsoft.com/office/drawing/2014/main" val="1357753566"/>
                  </a:ext>
                </a:extLst>
              </a:tr>
            </a:tbl>
          </a:graphicData>
        </a:graphic>
      </p:graphicFrame>
      <p:graphicFrame>
        <p:nvGraphicFramePr>
          <p:cNvPr id="5" name="Диаграмма 4">
            <a:extLst>
              <a:ext uri="{FF2B5EF4-FFF2-40B4-BE49-F238E27FC236}">
                <a16:creationId xmlns:a16="http://schemas.microsoft.com/office/drawing/2014/main" id="{BE86C216-F79C-F287-E0A1-64F9F258AA37}"/>
              </a:ext>
            </a:extLst>
          </p:cNvPr>
          <p:cNvGraphicFramePr/>
          <p:nvPr>
            <p:extLst>
              <p:ext uri="{D42A27DB-BD31-4B8C-83A1-F6EECF244321}">
                <p14:modId xmlns:p14="http://schemas.microsoft.com/office/powerpoint/2010/main" val="3651290708"/>
              </p:ext>
            </p:extLst>
          </p:nvPr>
        </p:nvGraphicFramePr>
        <p:xfrm>
          <a:off x="1772118" y="2701255"/>
          <a:ext cx="8128000" cy="357183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21017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0AD8F2C-8435-5894-DEAF-303913C41CAC}"/>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398A7E5-3ECF-9954-5952-CC4886225842}"/>
              </a:ext>
            </a:extLst>
          </p:cNvPr>
          <p:cNvSpPr txBox="1"/>
          <p:nvPr/>
        </p:nvSpPr>
        <p:spPr>
          <a:xfrm>
            <a:off x="2573323" y="129894"/>
            <a:ext cx="9120930" cy="261610"/>
          </a:xfrm>
          <a:prstGeom prst="rect">
            <a:avLst/>
          </a:prstGeom>
          <a:noFill/>
        </p:spPr>
        <p:txBody>
          <a:bodyPr wrap="square">
            <a:spAutoFit/>
          </a:bodyPr>
          <a:lstStyle/>
          <a:p>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Муниципальная программа «</a:t>
            </a:r>
            <a:r>
              <a:rPr kumimoji="0" lang="ru-RU" sz="1100" b="1" i="0" u="none" strike="noStrike" kern="0" cap="none" spc="0" normalizeH="0" baseline="0" noProof="0" dirty="0">
                <a:ln>
                  <a:noFill/>
                </a:ln>
                <a:solidFill>
                  <a:srgbClr val="7030A0"/>
                </a:solidFill>
                <a:effectLst/>
                <a:uLnTx/>
                <a:uFillTx/>
                <a:latin typeface="Times New Roman" panose="02020603050405020304" pitchFamily="18" charset="0"/>
                <a:ea typeface="+mn-ea"/>
                <a:cs typeface="+mn-cs"/>
              </a:rPr>
              <a:t>Муниципальное управление Анучинского муниципального округа </a:t>
            </a: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SimSun" panose="02010600030101010101" pitchFamily="2" charset="-122"/>
                <a:cs typeface="+mn-cs"/>
              </a:rPr>
              <a:t>на 2025-2029годы»</a:t>
            </a:r>
            <a:endParaRPr lang="ru-RU" sz="1100" dirty="0">
              <a:solidFill>
                <a:srgbClr val="7030A0"/>
              </a:solidFill>
            </a:endParaRPr>
          </a:p>
        </p:txBody>
      </p:sp>
      <p:pic>
        <p:nvPicPr>
          <p:cNvPr id="4" name="Рисунок 3">
            <a:extLst>
              <a:ext uri="{FF2B5EF4-FFF2-40B4-BE49-F238E27FC236}">
                <a16:creationId xmlns:a16="http://schemas.microsoft.com/office/drawing/2014/main" id="{44710216-CA90-4C95-15BF-08A46202191E}"/>
              </a:ext>
            </a:extLst>
          </p:cNvPr>
          <p:cNvPicPr>
            <a:picLocks noChangeAspect="1"/>
          </p:cNvPicPr>
          <p:nvPr/>
        </p:nvPicPr>
        <p:blipFill>
          <a:blip r:embed="rId3"/>
          <a:stretch>
            <a:fillRect/>
          </a:stretch>
        </p:blipFill>
        <p:spPr>
          <a:xfrm>
            <a:off x="9734550" y="521398"/>
            <a:ext cx="2085013" cy="1054699"/>
          </a:xfrm>
          <a:prstGeom prst="rect">
            <a:avLst/>
          </a:prstGeom>
        </p:spPr>
      </p:pic>
      <p:sp>
        <p:nvSpPr>
          <p:cNvPr id="5" name="TextBox 4">
            <a:extLst>
              <a:ext uri="{FF2B5EF4-FFF2-40B4-BE49-F238E27FC236}">
                <a16:creationId xmlns:a16="http://schemas.microsoft.com/office/drawing/2014/main" id="{C7A1FD36-F4C3-0322-BB21-DD12C29ED115}"/>
              </a:ext>
            </a:extLst>
          </p:cNvPr>
          <p:cNvSpPr txBox="1"/>
          <p:nvPr/>
        </p:nvSpPr>
        <p:spPr>
          <a:xfrm>
            <a:off x="4003816" y="391504"/>
            <a:ext cx="4552849"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10.07.2024г № 643</a:t>
            </a:r>
          </a:p>
        </p:txBody>
      </p:sp>
      <p:sp>
        <p:nvSpPr>
          <p:cNvPr id="6" name="TextBox 5">
            <a:extLst>
              <a:ext uri="{FF2B5EF4-FFF2-40B4-BE49-F238E27FC236}">
                <a16:creationId xmlns:a16="http://schemas.microsoft.com/office/drawing/2014/main" id="{26A15754-06A2-A1B2-FD81-45293E38D56D}"/>
              </a:ext>
            </a:extLst>
          </p:cNvPr>
          <p:cNvSpPr txBox="1"/>
          <p:nvPr/>
        </p:nvSpPr>
        <p:spPr>
          <a:xfrm>
            <a:off x="116921" y="653114"/>
            <a:ext cx="11904503" cy="2800767"/>
          </a:xfrm>
          <a:prstGeom prst="rect">
            <a:avLst/>
          </a:prstGeom>
          <a:noFill/>
        </p:spPr>
        <p:txBody>
          <a:bodyPr wrap="square">
            <a:spAutoFit/>
          </a:bodyPr>
          <a:lstStyle/>
          <a:p>
            <a:pPr marR="0" lvl="0" algn="just" defTabSz="914400" rtl="0" eaLnBrk="1" fontAlgn="auto" latinLnBrk="0" hangingPunct="1">
              <a:lnSpc>
                <a:spcPct val="100000"/>
              </a:lnSpc>
              <a:spcBef>
                <a:spcPts val="0"/>
              </a:spcBef>
              <a:spcAft>
                <a:spcPts val="0"/>
              </a:spcAft>
              <a:buClrTx/>
              <a:buSzPts val="1300"/>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Основной  целью  Программы является -</a:t>
            </a:r>
            <a:r>
              <a:rPr lang="ru-RU" sz="1100" dirty="0">
                <a:solidFill>
                  <a:prstClr val="black"/>
                </a:solidFill>
                <a:latin typeface="Times New Roman" panose="02020603050405020304" pitchFamily="18" charset="0"/>
                <a:ea typeface="SimSun" panose="02010600030101010101" pitchFamily="2" charset="-122"/>
              </a:rPr>
              <a:t>- п</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овышение</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эффективности деятельности органов местного самоуправления в </a:t>
            </a:r>
            <a:r>
              <a:rPr lang="ru-RU" sz="1100" dirty="0">
                <a:solidFill>
                  <a:prstClr val="black"/>
                </a:solidFill>
                <a:latin typeface="Times New Roman" panose="02020603050405020304" pitchFamily="18" charset="0"/>
                <a:ea typeface="SimSun" panose="02010600030101010101" pitchFamily="2" charset="-122"/>
              </a:rPr>
              <a:t>Анучинском МО</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Достижение основной цели Программы обеспечивается за счет решения следующих основных задач:</a:t>
            </a:r>
          </a:p>
          <a:p>
            <a:pPr marL="21590" marR="0" lvl="0" indent="0" algn="just" defTabSz="914400" rtl="0" eaLnBrk="1" fontAlgn="auto" latinLnBrk="0" hangingPunct="0">
              <a:lnSpc>
                <a:spcPct val="100000"/>
              </a:lnSpc>
              <a:spcBef>
                <a:spcPts val="0"/>
              </a:spcBef>
              <a:spcAft>
                <a:spcPts val="0"/>
              </a:spcAft>
              <a:buClrTx/>
              <a:buSzTx/>
              <a:buFontTx/>
              <a:buNone/>
              <a:tabLst>
                <a:tab pos="201930" algn="l"/>
                <a:tab pos="291465" algn="l"/>
              </a:tabLst>
              <a:defRPr/>
            </a:pPr>
            <a:r>
              <a:rPr lang="ru-RU" sz="1100" dirty="0">
                <a:solidFill>
                  <a:prstClr val="black"/>
                </a:solidFill>
                <a:latin typeface="Times New Roman" panose="02020603050405020304" pitchFamily="18" charset="0"/>
                <a:ea typeface="SimSun" panose="02010600030101010101" pitchFamily="2" charset="-122"/>
              </a:rPr>
              <a:t>- с</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нижение</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показателя  текучести   кадров   в   администрации Анучинского МО, обеспечение достойного уровня заработной платы;</a:t>
            </a:r>
          </a:p>
          <a:p>
            <a:pPr marL="21590" marR="0" lvl="0" indent="0" algn="just" defTabSz="914400" rtl="0" eaLnBrk="1" fontAlgn="auto" latinLnBrk="0" hangingPunct="0">
              <a:lnSpc>
                <a:spcPct val="100000"/>
              </a:lnSpc>
              <a:spcBef>
                <a:spcPts val="0"/>
              </a:spcBef>
              <a:spcAft>
                <a:spcPts val="0"/>
              </a:spcAft>
              <a:buClrTx/>
              <a:buSzTx/>
              <a:buFontTx/>
              <a:buNone/>
              <a:tabLst>
                <a:tab pos="21590" algn="l"/>
                <a:tab pos="201930" algn="l"/>
                <a:tab pos="291465" algn="l"/>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-оптимизация функций администрации Анучинского МО и ее структурных подразделений;</a:t>
            </a:r>
          </a:p>
          <a:p>
            <a:pPr marL="21590" marR="0" lvl="0" indent="0" algn="just" defTabSz="914400" rtl="0" eaLnBrk="1" fontAlgn="auto" latinLnBrk="0" hangingPunct="0">
              <a:lnSpc>
                <a:spcPct val="100000"/>
              </a:lnSpc>
              <a:spcBef>
                <a:spcPts val="0"/>
              </a:spcBef>
              <a:spcAft>
                <a:spcPts val="0"/>
              </a:spcAft>
              <a:buClrTx/>
              <a:buSzTx/>
              <a:buFontTx/>
              <a:buNone/>
              <a:tabLst>
                <a:tab pos="21590" algn="l"/>
                <a:tab pos="201930" algn="l"/>
                <a:tab pos="291465" algn="l"/>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предоставление ежемесячной денежной выплаты, осуществляемая в связи с прекращением замещения муниципальной должности на постоянной основе</a:t>
            </a:r>
          </a:p>
          <a:p>
            <a:pPr marL="21590" marR="0" lvl="0" indent="0" algn="just" defTabSz="914400" rtl="0" eaLnBrk="1" fontAlgn="auto" latinLnBrk="0" hangingPunct="0">
              <a:lnSpc>
                <a:spcPct val="100000"/>
              </a:lnSpc>
              <a:spcBef>
                <a:spcPts val="0"/>
              </a:spcBef>
              <a:spcAft>
                <a:spcPts val="0"/>
              </a:spcAft>
              <a:buClrTx/>
              <a:buSzTx/>
              <a:buFontTx/>
              <a:buNone/>
              <a:tabLst>
                <a:tab pos="21590" algn="l"/>
                <a:tab pos="201930" algn="l"/>
                <a:tab pos="291465" algn="l"/>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или должности муниципальной службы при выходе на пенсию;</a:t>
            </a:r>
          </a:p>
          <a:p>
            <a:pPr marL="0" marR="0" lvl="0" indent="0" algn="just" defTabSz="914400" rtl="0" eaLnBrk="1" fontAlgn="base"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обеспечение открытости и прозрачности  в деятельности органов местного самоуправления;</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21590" marR="0" lvl="0" indent="0" algn="just" defTabSz="914400" rtl="0" eaLnBrk="1" fontAlgn="auto" latinLnBrk="0" hangingPunct="0">
              <a:lnSpc>
                <a:spcPct val="100000"/>
              </a:lnSpc>
              <a:spcBef>
                <a:spcPts val="0"/>
              </a:spcBef>
              <a:spcAft>
                <a:spcPts val="0"/>
              </a:spcAft>
              <a:buClrTx/>
              <a:buSzTx/>
              <a:buFontTx/>
              <a:buNone/>
              <a:tabLst>
                <a:tab pos="201930" algn="l"/>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организация государственных услуг по государственной регистрации актов гражданского состояния.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снижение числа преступлений и общественно опасных деяний, совершенных несовершеннолетними;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сокращение числа семей, находящихся в социально опасном положении;</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повышение качества рабочих мест и условий труда; </a:t>
            </a: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развитие системы обучения требованиям охраны труда;</a:t>
            </a: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снижение числа нарушений в области благоустройства и санитарного содержания территории Анучинского МО среди населения;</a:t>
            </a:r>
          </a:p>
          <a:p>
            <a:pPr marR="0" lvl="0" algn="l" defTabSz="914400" rtl="0" eaLnBrk="1" fontAlgn="auto" latinLnBrk="0" hangingPunct="0">
              <a:lnSpc>
                <a:spcPct val="100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реализация единой государственной политики в сфере защиты прав и законных интересов несовершеннолетних, в том числе детей-сирот и детей, оставшихся без попечения родителей, детей, нуждающихся в помощи государства, а также лиц из числа детей-сирот и детей, оставшихся без попечения родителей, на территории Анучинского МО;</a:t>
            </a:r>
            <a:endParaRPr lang="ru-RU" sz="1100" dirty="0">
              <a:solidFill>
                <a:prstClr val="black"/>
              </a:solidFill>
              <a:latin typeface="Times New Roman" panose="02020603050405020304" pitchFamily="18" charset="0"/>
              <a:ea typeface="SimSun" panose="02010600030101010101" pitchFamily="2" charset="-122"/>
            </a:endParaRPr>
          </a:p>
          <a:p>
            <a:pPr marR="0" lvl="0" algn="l" defTabSz="914400" rtl="0" eaLnBrk="1" fontAlgn="auto" latinLnBrk="0" hangingPunct="0">
              <a:lnSpc>
                <a:spcPct val="100000"/>
              </a:lnSpc>
              <a:spcBef>
                <a:spcPts val="0"/>
              </a:spcBef>
              <a:spcAft>
                <a:spcPts val="0"/>
              </a:spcAft>
              <a:buClrTx/>
              <a:buSzTx/>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оптимизация финансовых расходов на материально-техническое и организационное обеспечение деятельности администрации Анучинского МО.     </a:t>
            </a:r>
            <a:endParaRPr kumimoji="0" lang="ru-RU"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7" name="Таблица 6">
            <a:extLst>
              <a:ext uri="{FF2B5EF4-FFF2-40B4-BE49-F238E27FC236}">
                <a16:creationId xmlns:a16="http://schemas.microsoft.com/office/drawing/2014/main" id="{FC1EE048-5AF9-9B7B-BE53-1ED1C5E6DDA0}"/>
              </a:ext>
            </a:extLst>
          </p:cNvPr>
          <p:cNvGraphicFramePr>
            <a:graphicFrameLocks noGrp="1"/>
          </p:cNvGraphicFramePr>
          <p:nvPr>
            <p:extLst>
              <p:ext uri="{D42A27DB-BD31-4B8C-83A1-F6EECF244321}">
                <p14:modId xmlns:p14="http://schemas.microsoft.com/office/powerpoint/2010/main" val="1952354979"/>
              </p:ext>
            </p:extLst>
          </p:nvPr>
        </p:nvGraphicFramePr>
        <p:xfrm>
          <a:off x="116921" y="3453881"/>
          <a:ext cx="11842811" cy="3238546"/>
        </p:xfrm>
        <a:graphic>
          <a:graphicData uri="http://schemas.openxmlformats.org/drawingml/2006/table">
            <a:tbl>
              <a:tblPr firstRow="1" bandRow="1">
                <a:tableStyleId>{16D9F66E-5EB9-4882-86FB-DCBF35E3C3E4}</a:tableStyleId>
              </a:tblPr>
              <a:tblGrid>
                <a:gridCol w="418686">
                  <a:extLst>
                    <a:ext uri="{9D8B030D-6E8A-4147-A177-3AD203B41FA5}">
                      <a16:colId xmlns:a16="http://schemas.microsoft.com/office/drawing/2014/main" val="3552395152"/>
                    </a:ext>
                  </a:extLst>
                </a:gridCol>
                <a:gridCol w="8650338">
                  <a:extLst>
                    <a:ext uri="{9D8B030D-6E8A-4147-A177-3AD203B41FA5}">
                      <a16:colId xmlns:a16="http://schemas.microsoft.com/office/drawing/2014/main" val="3059868666"/>
                    </a:ext>
                  </a:extLst>
                </a:gridCol>
                <a:gridCol w="629174">
                  <a:extLst>
                    <a:ext uri="{9D8B030D-6E8A-4147-A177-3AD203B41FA5}">
                      <a16:colId xmlns:a16="http://schemas.microsoft.com/office/drawing/2014/main" val="3116357261"/>
                    </a:ext>
                  </a:extLst>
                </a:gridCol>
                <a:gridCol w="687898">
                  <a:extLst>
                    <a:ext uri="{9D8B030D-6E8A-4147-A177-3AD203B41FA5}">
                      <a16:colId xmlns:a16="http://schemas.microsoft.com/office/drawing/2014/main" val="566982424"/>
                    </a:ext>
                  </a:extLst>
                </a:gridCol>
                <a:gridCol w="738231">
                  <a:extLst>
                    <a:ext uri="{9D8B030D-6E8A-4147-A177-3AD203B41FA5}">
                      <a16:colId xmlns:a16="http://schemas.microsoft.com/office/drawing/2014/main" val="4084061568"/>
                    </a:ext>
                  </a:extLst>
                </a:gridCol>
                <a:gridCol w="718484">
                  <a:extLst>
                    <a:ext uri="{9D8B030D-6E8A-4147-A177-3AD203B41FA5}">
                      <a16:colId xmlns:a16="http://schemas.microsoft.com/office/drawing/2014/main" val="1253693386"/>
                    </a:ext>
                  </a:extLst>
                </a:gridCol>
              </a:tblGrid>
              <a:tr h="231777">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tc>
                <a:tc>
                  <a:txBody>
                    <a:bodyPr/>
                    <a:lstStyle/>
                    <a:p>
                      <a:pPr algn="ctr"/>
                      <a:r>
                        <a:rPr lang="ru-RU" sz="10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000" b="1" dirty="0">
                          <a:latin typeface="Times New Roman" panose="02020603050405020304" pitchFamily="18" charset="0"/>
                          <a:cs typeface="Times New Roman" panose="02020603050405020304" pitchFamily="18" charset="0"/>
                        </a:rPr>
                        <a:t>2027 год</a:t>
                      </a:r>
                    </a:p>
                  </a:txBody>
                  <a:tcPr/>
                </a:tc>
                <a:tc>
                  <a:txBody>
                    <a:bodyPr/>
                    <a:lstStyle/>
                    <a:p>
                      <a:pPr algn="ctr"/>
                      <a:r>
                        <a:rPr lang="ru-RU" sz="1000" b="1">
                          <a:latin typeface="Times New Roman" panose="02020603050405020304" pitchFamily="18" charset="0"/>
                          <a:cs typeface="Times New Roman" panose="02020603050405020304" pitchFamily="18" charset="0"/>
                        </a:rPr>
                        <a:t>2028 год</a:t>
                      </a: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8859180"/>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just"/>
                      <a:r>
                        <a:rPr lang="ru-RU" sz="1000" dirty="0">
                          <a:latin typeface="Times New Roman" panose="02020603050405020304" pitchFamily="18" charset="0"/>
                          <a:cs typeface="Times New Roman" panose="02020603050405020304" pitchFamily="18" charset="0"/>
                        </a:rPr>
                        <a:t>Число муниципальных служащих, прошедших обучение</a:t>
                      </a:r>
                    </a:p>
                  </a:txBody>
                  <a:tcPr/>
                </a:tc>
                <a:tc>
                  <a:txBody>
                    <a:bodyPr/>
                    <a:lstStyle/>
                    <a:p>
                      <a:pPr algn="ctr"/>
                      <a:r>
                        <a:rPr lang="ru-RU" sz="1000" dirty="0">
                          <a:latin typeface="Times New Roman" panose="02020603050405020304" pitchFamily="18" charset="0"/>
                          <a:cs typeface="Times New Roman" panose="02020603050405020304" pitchFamily="18" charset="0"/>
                        </a:rPr>
                        <a:t>ед.</a:t>
                      </a:r>
                    </a:p>
                  </a:txBody>
                  <a:tcPr/>
                </a:tc>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algn="ctr"/>
                      <a:r>
                        <a:rPr lang="ru-RU" sz="10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2008240502"/>
                  </a:ext>
                </a:extLst>
              </a:tr>
              <a:tr h="202888">
                <a:tc>
                  <a:txBody>
                    <a:bodyPr/>
                    <a:lstStyle/>
                    <a:p>
                      <a:pPr algn="ctr"/>
                      <a:r>
                        <a:rPr lang="ru-RU" sz="1000" dirty="0">
                          <a:latin typeface="Times New Roman" panose="02020603050405020304" pitchFamily="18" charset="0"/>
                          <a:cs typeface="Times New Roman" panose="02020603050405020304" pitchFamily="18" charset="0"/>
                        </a:rPr>
                        <a:t>2</a:t>
                      </a:r>
                    </a:p>
                  </a:txBody>
                  <a:tcPr/>
                </a:tc>
                <a:tc>
                  <a:txBody>
                    <a:bodyPr/>
                    <a:lstStyle/>
                    <a:p>
                      <a:pPr algn="just"/>
                      <a:r>
                        <a:rPr lang="ru-RU" sz="1000" dirty="0">
                          <a:latin typeface="Times New Roman" panose="02020603050405020304" pitchFamily="18" charset="0"/>
                          <a:cs typeface="Times New Roman" panose="02020603050405020304" pitchFamily="18" charset="0"/>
                        </a:rPr>
                        <a:t>Обеспечение исполнения расходной части бюджета Анучинского МО</a:t>
                      </a:r>
                    </a:p>
                  </a:txBody>
                  <a:tcPr/>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extLst>
                  <a:ext uri="{0D108BD9-81ED-4DB2-BD59-A6C34878D82A}">
                    <a16:rowId xmlns:a16="http://schemas.microsoft.com/office/drawing/2014/main" val="153727281"/>
                  </a:ext>
                </a:extLst>
              </a:tr>
              <a:tr h="0">
                <a:tc>
                  <a:txBody>
                    <a:bodyPr/>
                    <a:lstStyle/>
                    <a:p>
                      <a:pPr algn="ctr"/>
                      <a:r>
                        <a:rPr lang="ru-RU" sz="1000" dirty="0">
                          <a:latin typeface="Times New Roman" panose="02020603050405020304" pitchFamily="18" charset="0"/>
                          <a:cs typeface="Times New Roman" panose="02020603050405020304" pitchFamily="18" charset="0"/>
                        </a:rPr>
                        <a:t>3</a:t>
                      </a:r>
                    </a:p>
                  </a:txBody>
                  <a:tcPr/>
                </a:tc>
                <a:tc>
                  <a:txBody>
                    <a:bodyPr/>
                    <a:lstStyle/>
                    <a:p>
                      <a:pPr algn="just"/>
                      <a:r>
                        <a:rPr lang="ru-RU" sz="1000" dirty="0">
                          <a:effectLst/>
                          <a:latin typeface="Times New Roman" panose="02020603050405020304" pitchFamily="18" charset="0"/>
                          <a:cs typeface="Times New Roman" panose="02020603050405020304" pitchFamily="18" charset="0"/>
                        </a:rPr>
                        <a:t>Пенсионное обеспечение   за выслугу лет лицам, замещавших муниципальные должности и должности муниципальных служащих в органах местного самоуправления Анучинского муниципального округ</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extLst>
                  <a:ext uri="{0D108BD9-81ED-4DB2-BD59-A6C34878D82A}">
                    <a16:rowId xmlns:a16="http://schemas.microsoft.com/office/drawing/2014/main" val="708735103"/>
                  </a:ext>
                </a:extLst>
              </a:tr>
              <a:tr h="370840">
                <a:tc>
                  <a:txBody>
                    <a:bodyPr/>
                    <a:lstStyle/>
                    <a:p>
                      <a:pPr algn="ctr"/>
                      <a:r>
                        <a:rPr lang="ru-RU" sz="1000" dirty="0">
                          <a:latin typeface="Times New Roman" panose="02020603050405020304" pitchFamily="18" charset="0"/>
                          <a:cs typeface="Times New Roman" panose="02020603050405020304" pitchFamily="18" charset="0"/>
                        </a:rPr>
                        <a:t>4</a:t>
                      </a:r>
                    </a:p>
                  </a:txBody>
                  <a:tcPr/>
                </a:tc>
                <a:tc>
                  <a:txBody>
                    <a:bodyPr/>
                    <a:lstStyle/>
                    <a:p>
                      <a:pPr algn="just" hangingPunct="0"/>
                      <a:r>
                        <a:rPr lang="ru-RU" sz="1000" dirty="0">
                          <a:effectLst/>
                          <a:latin typeface="Times New Roman" panose="02020603050405020304" pitchFamily="18" charset="0"/>
                          <a:cs typeface="Times New Roman" panose="02020603050405020304" pitchFamily="18" charset="0"/>
                        </a:rPr>
                        <a:t>Реализация основных мероприятий администрации Анучинского муниципального округа и ее структурных подразделений в рамках программных и непрограммных мероприятий</a:t>
                      </a:r>
                      <a:endParaRPr lang="ru-RU" sz="1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95</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95</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95</a:t>
                      </a:r>
                    </a:p>
                  </a:txBody>
                  <a:tcPr marL="0" marR="0" marT="0" marB="0"/>
                </a:tc>
                <a:extLst>
                  <a:ext uri="{0D108BD9-81ED-4DB2-BD59-A6C34878D82A}">
                    <a16:rowId xmlns:a16="http://schemas.microsoft.com/office/drawing/2014/main" val="2965617575"/>
                  </a:ext>
                </a:extLst>
              </a:tr>
              <a:tr h="188572">
                <a:tc>
                  <a:txBody>
                    <a:bodyPr/>
                    <a:lstStyle/>
                    <a:p>
                      <a:pPr algn="ctr"/>
                      <a:r>
                        <a:rPr lang="ru-RU" sz="1000" dirty="0">
                          <a:latin typeface="Times New Roman" panose="02020603050405020304" pitchFamily="18" charset="0"/>
                          <a:cs typeface="Times New Roman" panose="02020603050405020304" pitchFamily="18" charset="0"/>
                        </a:rPr>
                        <a:t>5</a:t>
                      </a:r>
                    </a:p>
                  </a:txBody>
                  <a:tcPr/>
                </a:tc>
                <a:tc>
                  <a:txBody>
                    <a:bodyPr/>
                    <a:lstStyle/>
                    <a:p>
                      <a:pPr algn="just" hangingPunct="0"/>
                      <a:r>
                        <a:rPr lang="ru-RU" sz="1000" dirty="0">
                          <a:solidFill>
                            <a:srgbClr val="000000"/>
                          </a:solidFill>
                          <a:effectLst/>
                          <a:latin typeface="Times New Roman" panose="02020603050405020304" pitchFamily="18" charset="0"/>
                          <a:cs typeface="Times New Roman" panose="02020603050405020304" pitchFamily="18" charset="0"/>
                        </a:rPr>
                        <a:t>Информационное обеспечение органов местного самоуправления Анучинского муниципального округа</a:t>
                      </a:r>
                      <a:endParaRPr lang="ru-RU" sz="1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a:effectLst/>
                          <a:latin typeface="Times New Roman" panose="02020603050405020304" pitchFamily="18" charset="0"/>
                          <a:cs typeface="Times New Roman" panose="02020603050405020304" pitchFamily="18" charset="0"/>
                        </a:rPr>
                        <a:t>%</a:t>
                      </a:r>
                      <a:endParaRPr lang="ru-RU" sz="100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100</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100</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100</a:t>
                      </a:r>
                    </a:p>
                  </a:txBody>
                  <a:tcPr marL="0" marR="0" marT="0" marB="0"/>
                </a:tc>
                <a:extLst>
                  <a:ext uri="{0D108BD9-81ED-4DB2-BD59-A6C34878D82A}">
                    <a16:rowId xmlns:a16="http://schemas.microsoft.com/office/drawing/2014/main" val="412699305"/>
                  </a:ext>
                </a:extLst>
              </a:tr>
              <a:tr h="275613">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algn="just" hangingPunct="0"/>
                      <a:r>
                        <a:rPr lang="ru-RU" sz="1000" dirty="0">
                          <a:effectLst/>
                          <a:latin typeface="Times New Roman" panose="02020603050405020304" pitchFamily="18" charset="0"/>
                          <a:cs typeface="Times New Roman" panose="02020603050405020304" pitchFamily="18" charset="0"/>
                        </a:rPr>
                        <a:t>Проведение и участие в мероприятиях, направленных на пропаганду семейных ценностей, повышение роли, значения и влияния института семьи в обществе</a:t>
                      </a:r>
                      <a:endParaRPr lang="ru-RU" sz="1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2</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2</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2</a:t>
                      </a:r>
                    </a:p>
                  </a:txBody>
                  <a:tcPr marL="0" marR="0" marT="0" marB="0"/>
                </a:tc>
                <a:extLst>
                  <a:ext uri="{0D108BD9-81ED-4DB2-BD59-A6C34878D82A}">
                    <a16:rowId xmlns:a16="http://schemas.microsoft.com/office/drawing/2014/main" val="3605489754"/>
                  </a:ext>
                </a:extLst>
              </a:tr>
              <a:tr h="128377">
                <a:tc>
                  <a:txBody>
                    <a:bodyPr/>
                    <a:lstStyle/>
                    <a:p>
                      <a:pPr algn="ctr"/>
                      <a:r>
                        <a:rPr lang="ru-RU" sz="1000" dirty="0">
                          <a:latin typeface="Times New Roman" panose="02020603050405020304" pitchFamily="18" charset="0"/>
                          <a:cs typeface="Times New Roman" panose="02020603050405020304" pitchFamily="18" charset="0"/>
                        </a:rPr>
                        <a:t>7</a:t>
                      </a:r>
                    </a:p>
                  </a:txBody>
                  <a:tcPr/>
                </a:tc>
                <a:tc>
                  <a:txBody>
                    <a:bodyPr/>
                    <a:lstStyle/>
                    <a:p>
                      <a:pPr algn="just" hangingPunct="0"/>
                      <a:r>
                        <a:rPr lang="ru-RU" sz="1000" dirty="0">
                          <a:effectLst/>
                          <a:latin typeface="Times New Roman" panose="02020603050405020304" pitchFamily="18" charset="0"/>
                          <a:cs typeface="Times New Roman" panose="02020603050405020304" pitchFamily="18" charset="0"/>
                        </a:rPr>
                        <a:t>Увеличение количества проведенных мероприятий с целью повышения культуры охраны труда граждан (конкурсы по охране  труда)</a:t>
                      </a:r>
                      <a:endParaRPr lang="ru-RU" sz="1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dirty="0">
                          <a:effectLst/>
                          <a:latin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2</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2</a:t>
                      </a:r>
                    </a:p>
                  </a:txBody>
                  <a:tcPr marL="0" marR="0" marT="0" marB="0"/>
                </a:tc>
                <a:tc>
                  <a:txBody>
                    <a:bodyPr/>
                    <a:lstStyle/>
                    <a:p>
                      <a:pPr algn="ctr" hangingPunct="0"/>
                      <a:r>
                        <a:rPr lang="ru-RU" sz="1000">
                          <a:effectLst/>
                          <a:latin typeface="Times New Roman" panose="02020603050405020304" pitchFamily="18" charset="0"/>
                          <a:ea typeface="SimSun" panose="02010600030101010101" pitchFamily="2" charset="-122"/>
                          <a:cs typeface="Times New Roman" panose="02020603050405020304" pitchFamily="18" charset="0"/>
                        </a:rPr>
                        <a:t>2</a:t>
                      </a:r>
                      <a:endParaRPr lang="ru-RU" sz="1000" dirty="0">
                        <a:effectLst/>
                        <a:latin typeface="Times New Roman" panose="02020603050405020304" pitchFamily="18" charset="0"/>
                        <a:ea typeface="SimSun" panose="02010600030101010101" pitchFamily="2" charset="-122"/>
                        <a:cs typeface="Times New Roman" panose="02020603050405020304" pitchFamily="18" charset="0"/>
                      </a:endParaRPr>
                    </a:p>
                  </a:txBody>
                  <a:tcPr marL="0" marR="0" marT="0" marB="0"/>
                </a:tc>
                <a:extLst>
                  <a:ext uri="{0D108BD9-81ED-4DB2-BD59-A6C34878D82A}">
                    <a16:rowId xmlns:a16="http://schemas.microsoft.com/office/drawing/2014/main" val="2179426631"/>
                  </a:ext>
                </a:extLst>
              </a:tr>
              <a:tr h="133863">
                <a:tc>
                  <a:txBody>
                    <a:bodyPr/>
                    <a:lstStyle/>
                    <a:p>
                      <a:pPr algn="ctr"/>
                      <a:r>
                        <a:rPr lang="ru-RU" sz="1000" dirty="0">
                          <a:latin typeface="Times New Roman" panose="02020603050405020304" pitchFamily="18" charset="0"/>
                          <a:cs typeface="Times New Roman" panose="02020603050405020304" pitchFamily="18" charset="0"/>
                        </a:rPr>
                        <a:t>8</a:t>
                      </a:r>
                    </a:p>
                  </a:txBody>
                  <a:tcPr/>
                </a:tc>
                <a:tc>
                  <a:txBody>
                    <a:bodyPr/>
                    <a:lstStyle/>
                    <a:p>
                      <a:pPr hangingPunct="0"/>
                      <a:r>
                        <a:rPr lang="ru-RU" sz="1000" dirty="0">
                          <a:effectLst/>
                          <a:latin typeface="Times New Roman" panose="02020603050405020304" pitchFamily="18" charset="0"/>
                          <a:ea typeface="SimSun" panose="02010600030101010101" pitchFamily="2" charset="-122"/>
                        </a:rPr>
                        <a:t>Снижение количества несовершеннолетних, состоящих на учете в КДН и ЗП </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19</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19</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rPr>
                        <a:t>18</a:t>
                      </a:r>
                    </a:p>
                  </a:txBody>
                  <a:tcPr marL="0" marR="0" marT="0" marB="0"/>
                </a:tc>
                <a:extLst>
                  <a:ext uri="{0D108BD9-81ED-4DB2-BD59-A6C34878D82A}">
                    <a16:rowId xmlns:a16="http://schemas.microsoft.com/office/drawing/2014/main" val="3155162836"/>
                  </a:ext>
                </a:extLst>
              </a:tr>
              <a:tr h="275613">
                <a:tc>
                  <a:txBody>
                    <a:bodyPr/>
                    <a:lstStyle/>
                    <a:p>
                      <a:pPr algn="ctr"/>
                      <a:r>
                        <a:rPr lang="ru-RU" sz="1000" dirty="0">
                          <a:latin typeface="Times New Roman" panose="02020603050405020304" pitchFamily="18" charset="0"/>
                          <a:cs typeface="Times New Roman" panose="02020603050405020304" pitchFamily="18" charset="0"/>
                        </a:rPr>
                        <a:t>9</a:t>
                      </a:r>
                    </a:p>
                  </a:txBody>
                  <a:tcPr/>
                </a:tc>
                <a:tc>
                  <a:txBody>
                    <a:bodyPr/>
                    <a:lstStyle/>
                    <a:p>
                      <a:pPr hangingPunct="0"/>
                      <a:r>
                        <a:rPr lang="ru-RU" sz="1000" dirty="0">
                          <a:solidFill>
                            <a:srgbClr val="000000"/>
                          </a:solidFill>
                          <a:effectLst/>
                          <a:latin typeface="Times New Roman" panose="02020603050405020304" pitchFamily="18" charset="0"/>
                          <a:ea typeface="SimSun" panose="02010600030101010101" pitchFamily="2" charset="-122"/>
                        </a:rPr>
                        <a:t>Снижение количества преступлений, совершенных несовершеннолетними</a:t>
                      </a:r>
                      <a:endParaRPr lang="ru-RU" sz="1000" dirty="0">
                        <a:effectLst/>
                        <a:latin typeface="Times New Roman" panose="02020603050405020304" pitchFamily="18" charset="0"/>
                        <a:ea typeface="SimSun" panose="02010600030101010101" pitchFamily="2" charset="-122"/>
                      </a:endParaRPr>
                    </a:p>
                  </a:txBody>
                  <a:tcPr marL="44450" marR="44450" marT="0" marB="0"/>
                </a:tc>
                <a:tc>
                  <a:txBody>
                    <a:bodyPr/>
                    <a:lstStyle/>
                    <a:p>
                      <a:pPr algn="ctr" hangingPunct="0"/>
                      <a:r>
                        <a:rPr lang="ru-RU" sz="1000">
                          <a:effectLst/>
                          <a:latin typeface="Times New Roman" panose="02020603050405020304" pitchFamily="18" charset="0"/>
                          <a:ea typeface="SimSun" panose="02010600030101010101" pitchFamily="2" charset="-122"/>
                        </a:rPr>
                        <a:t>ед.</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3</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2</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rPr>
                        <a:t>2</a:t>
                      </a:r>
                    </a:p>
                  </a:txBody>
                  <a:tcPr marL="0" marR="0" marT="0" marB="0"/>
                </a:tc>
                <a:extLst>
                  <a:ext uri="{0D108BD9-81ED-4DB2-BD59-A6C34878D82A}">
                    <a16:rowId xmlns:a16="http://schemas.microsoft.com/office/drawing/2014/main" val="88886429"/>
                  </a:ext>
                </a:extLst>
              </a:tr>
              <a:tr h="275613">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hangingPunct="0"/>
                      <a:r>
                        <a:rPr lang="ru-RU" sz="1000" dirty="0">
                          <a:effectLst/>
                          <a:latin typeface="Times New Roman" panose="02020603050405020304" pitchFamily="18" charset="0"/>
                          <a:ea typeface="SimSun" panose="02010600030101010101" pitchFamily="2" charset="-122"/>
                        </a:rPr>
                        <a:t>Обеспечение</a:t>
                      </a:r>
                      <a:r>
                        <a:rPr lang="en-US" sz="1000" dirty="0">
                          <a:effectLst/>
                          <a:latin typeface="Times New Roman" panose="02020603050405020304" pitchFamily="18" charset="0"/>
                          <a:ea typeface="SimSun" panose="02010600030101010101" pitchFamily="2" charset="-122"/>
                        </a:rPr>
                        <a:t> деятельности избирательных  </a:t>
                      </a:r>
                      <a:r>
                        <a:rPr lang="en-US" sz="1000" dirty="0" err="1">
                          <a:effectLst/>
                          <a:latin typeface="Times New Roman" panose="02020603050405020304" pitchFamily="18" charset="0"/>
                          <a:ea typeface="SimSun" panose="02010600030101010101" pitchFamily="2" charset="-122"/>
                        </a:rPr>
                        <a:t>комиссий</a:t>
                      </a:r>
                      <a:r>
                        <a:rPr lang="en-US" sz="1000" dirty="0">
                          <a:effectLst/>
                          <a:latin typeface="Times New Roman" panose="02020603050405020304" pitchFamily="18" charset="0"/>
                          <a:ea typeface="SimSun" panose="02010600030101010101" pitchFamily="2" charset="-122"/>
                        </a:rPr>
                        <a:t> и </a:t>
                      </a:r>
                      <a:r>
                        <a:rPr lang="en-US" sz="1000" dirty="0" err="1">
                          <a:effectLst/>
                          <a:latin typeface="Times New Roman" panose="02020603050405020304" pitchFamily="18" charset="0"/>
                          <a:ea typeface="SimSun" panose="02010600030101010101" pitchFamily="2" charset="-122"/>
                        </a:rPr>
                        <a:t>оказание</a:t>
                      </a:r>
                      <a:r>
                        <a:rPr lang="en-US" sz="1000" dirty="0">
                          <a:effectLst/>
                          <a:latin typeface="Times New Roman" panose="02020603050405020304" pitchFamily="18" charset="0"/>
                          <a:ea typeface="SimSun" panose="02010600030101010101" pitchFamily="2" charset="-122"/>
                        </a:rPr>
                        <a:t>  </a:t>
                      </a:r>
                      <a:r>
                        <a:rPr lang="en-US" sz="1000" dirty="0" err="1">
                          <a:effectLst/>
                          <a:latin typeface="Times New Roman" panose="02020603050405020304" pitchFamily="18" charset="0"/>
                          <a:ea typeface="SimSun" panose="02010600030101010101" pitchFamily="2" charset="-122"/>
                        </a:rPr>
                        <a:t>им</a:t>
                      </a:r>
                      <a:r>
                        <a:rPr lang="en-US" sz="1000" dirty="0">
                          <a:effectLst/>
                          <a:latin typeface="Times New Roman" panose="02020603050405020304" pitchFamily="18" charset="0"/>
                          <a:ea typeface="SimSun" panose="02010600030101010101" pitchFamily="2" charset="-122"/>
                        </a:rPr>
                        <a:t> </a:t>
                      </a:r>
                      <a:r>
                        <a:rPr lang="en-US" sz="1000" dirty="0" err="1">
                          <a:effectLst/>
                          <a:latin typeface="Times New Roman" panose="02020603050405020304" pitchFamily="18" charset="0"/>
                          <a:ea typeface="SimSun" panose="02010600030101010101" pitchFamily="2" charset="-122"/>
                        </a:rPr>
                        <a:t>содействия</a:t>
                      </a:r>
                      <a:r>
                        <a:rPr lang="en-US" sz="1000" dirty="0">
                          <a:effectLst/>
                          <a:latin typeface="Times New Roman" panose="02020603050405020304" pitchFamily="18" charset="0"/>
                          <a:ea typeface="SimSun" panose="02010600030101010101" pitchFamily="2" charset="-122"/>
                        </a:rPr>
                        <a:t> в </a:t>
                      </a:r>
                      <a:r>
                        <a:rPr lang="en-US" sz="1000" dirty="0" err="1">
                          <a:effectLst/>
                          <a:latin typeface="Times New Roman" panose="02020603050405020304" pitchFamily="18" charset="0"/>
                          <a:ea typeface="SimSun" panose="02010600030101010101" pitchFamily="2" charset="-122"/>
                        </a:rPr>
                        <a:t>организации</a:t>
                      </a:r>
                      <a:r>
                        <a:rPr lang="en-US" sz="1000" dirty="0">
                          <a:effectLst/>
                          <a:latin typeface="Times New Roman" panose="02020603050405020304" pitchFamily="18" charset="0"/>
                          <a:ea typeface="SimSun" panose="02010600030101010101" pitchFamily="2" charset="-122"/>
                        </a:rPr>
                        <a:t> и</a:t>
                      </a:r>
                      <a:r>
                        <a:rPr lang="ru-RU" sz="1000" dirty="0">
                          <a:effectLst/>
                          <a:latin typeface="Times New Roman" panose="02020603050405020304" pitchFamily="18" charset="0"/>
                          <a:ea typeface="SimSun" panose="02010600030101010101" pitchFamily="2" charset="-122"/>
                        </a:rPr>
                        <a:t> подготовке в проведение выборов и референдумов</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100</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rPr>
                        <a:t>100</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rPr>
                        <a:t>100</a:t>
                      </a:r>
                    </a:p>
                  </a:txBody>
                  <a:tcPr marL="0" marR="0" marT="0" marB="0"/>
                </a:tc>
                <a:extLst>
                  <a:ext uri="{0D108BD9-81ED-4DB2-BD59-A6C34878D82A}">
                    <a16:rowId xmlns:a16="http://schemas.microsoft.com/office/drawing/2014/main" val="3513776477"/>
                  </a:ext>
                </a:extLst>
              </a:tr>
            </a:tbl>
          </a:graphicData>
        </a:graphic>
      </p:graphicFrame>
    </p:spTree>
    <p:extLst>
      <p:ext uri="{BB962C8B-B14F-4D97-AF65-F5344CB8AC3E}">
        <p14:creationId xmlns:p14="http://schemas.microsoft.com/office/powerpoint/2010/main" val="27065607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8CB9665-A06E-8321-450B-33EB432DAC0F}"/>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A6AA7BA-41B2-92CD-AC76-D17EF4579C73}"/>
              </a:ext>
            </a:extLst>
          </p:cNvPr>
          <p:cNvSpPr txBox="1"/>
          <p:nvPr/>
        </p:nvSpPr>
        <p:spPr>
          <a:xfrm>
            <a:off x="1815169" y="64947"/>
            <a:ext cx="9120930" cy="261610"/>
          </a:xfrm>
          <a:prstGeom prst="rect">
            <a:avLst/>
          </a:prstGeom>
          <a:noFill/>
        </p:spPr>
        <p:txBody>
          <a:bodyPr wrap="square">
            <a:spAutoFit/>
          </a:bodyPr>
          <a:lstStyle/>
          <a:p>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Муниципальная программа «</a:t>
            </a:r>
            <a:r>
              <a:rPr kumimoji="0" lang="ru-RU" sz="1100" b="1" i="0" u="none" strike="noStrike" kern="0" cap="none" spc="0" normalizeH="0" baseline="0" noProof="0" dirty="0">
                <a:ln>
                  <a:noFill/>
                </a:ln>
                <a:solidFill>
                  <a:srgbClr val="7030A0"/>
                </a:solidFill>
                <a:effectLst/>
                <a:uLnTx/>
                <a:uFillTx/>
                <a:latin typeface="Times New Roman" panose="02020603050405020304" pitchFamily="18" charset="0"/>
                <a:ea typeface="+mn-ea"/>
                <a:cs typeface="+mn-cs"/>
              </a:rPr>
              <a:t>Муниципальное управление Анучинского муниципального округа </a:t>
            </a:r>
            <a:r>
              <a:rPr kumimoji="0" lang="ru-RU" sz="1100" b="1" i="0" u="none" strike="noStrike" kern="1200" cap="none" spc="0" normalizeH="0" baseline="0" noProof="0" dirty="0">
                <a:ln>
                  <a:noFill/>
                </a:ln>
                <a:solidFill>
                  <a:srgbClr val="7030A0"/>
                </a:solidFill>
                <a:effectLst/>
                <a:uLnTx/>
                <a:uFillTx/>
                <a:latin typeface="Times New Roman" panose="02020603050405020304" pitchFamily="18" charset="0"/>
                <a:ea typeface="SimSun" panose="02010600030101010101" pitchFamily="2" charset="-122"/>
                <a:cs typeface="+mn-cs"/>
              </a:rPr>
              <a:t>на 2025-2029годы»</a:t>
            </a:r>
            <a:endParaRPr lang="ru-RU" sz="1100" dirty="0">
              <a:solidFill>
                <a:srgbClr val="7030A0"/>
              </a:solidFill>
            </a:endParaRPr>
          </a:p>
        </p:txBody>
      </p:sp>
      <p:graphicFrame>
        <p:nvGraphicFramePr>
          <p:cNvPr id="4" name="Таблица 3">
            <a:extLst>
              <a:ext uri="{FF2B5EF4-FFF2-40B4-BE49-F238E27FC236}">
                <a16:creationId xmlns:a16="http://schemas.microsoft.com/office/drawing/2014/main" id="{374E8F4B-9F90-6EEE-F917-800D80480C30}"/>
              </a:ext>
            </a:extLst>
          </p:cNvPr>
          <p:cNvGraphicFramePr>
            <a:graphicFrameLocks noGrp="1"/>
          </p:cNvGraphicFramePr>
          <p:nvPr>
            <p:extLst>
              <p:ext uri="{D42A27DB-BD31-4B8C-83A1-F6EECF244321}">
                <p14:modId xmlns:p14="http://schemas.microsoft.com/office/powerpoint/2010/main" val="4173457322"/>
              </p:ext>
            </p:extLst>
          </p:nvPr>
        </p:nvGraphicFramePr>
        <p:xfrm>
          <a:off x="174594" y="317349"/>
          <a:ext cx="11842811" cy="1894496"/>
        </p:xfrm>
        <a:graphic>
          <a:graphicData uri="http://schemas.openxmlformats.org/drawingml/2006/table">
            <a:tbl>
              <a:tblPr firstRow="1" bandRow="1">
                <a:tableStyleId>{16D9F66E-5EB9-4882-86FB-DCBF35E3C3E4}</a:tableStyleId>
              </a:tblPr>
              <a:tblGrid>
                <a:gridCol w="756584">
                  <a:extLst>
                    <a:ext uri="{9D8B030D-6E8A-4147-A177-3AD203B41FA5}">
                      <a16:colId xmlns:a16="http://schemas.microsoft.com/office/drawing/2014/main" val="3552395152"/>
                    </a:ext>
                  </a:extLst>
                </a:gridCol>
                <a:gridCol w="8312440">
                  <a:extLst>
                    <a:ext uri="{9D8B030D-6E8A-4147-A177-3AD203B41FA5}">
                      <a16:colId xmlns:a16="http://schemas.microsoft.com/office/drawing/2014/main" val="3059868666"/>
                    </a:ext>
                  </a:extLst>
                </a:gridCol>
                <a:gridCol w="629174">
                  <a:extLst>
                    <a:ext uri="{9D8B030D-6E8A-4147-A177-3AD203B41FA5}">
                      <a16:colId xmlns:a16="http://schemas.microsoft.com/office/drawing/2014/main" val="3116357261"/>
                    </a:ext>
                  </a:extLst>
                </a:gridCol>
                <a:gridCol w="687898">
                  <a:extLst>
                    <a:ext uri="{9D8B030D-6E8A-4147-A177-3AD203B41FA5}">
                      <a16:colId xmlns:a16="http://schemas.microsoft.com/office/drawing/2014/main" val="566982424"/>
                    </a:ext>
                  </a:extLst>
                </a:gridCol>
                <a:gridCol w="738231">
                  <a:extLst>
                    <a:ext uri="{9D8B030D-6E8A-4147-A177-3AD203B41FA5}">
                      <a16:colId xmlns:a16="http://schemas.microsoft.com/office/drawing/2014/main" val="4084061568"/>
                    </a:ext>
                  </a:extLst>
                </a:gridCol>
                <a:gridCol w="718484">
                  <a:extLst>
                    <a:ext uri="{9D8B030D-6E8A-4147-A177-3AD203B41FA5}">
                      <a16:colId xmlns:a16="http://schemas.microsoft.com/office/drawing/2014/main" val="1253693386"/>
                    </a:ext>
                  </a:extLst>
                </a:gridCol>
              </a:tblGrid>
              <a:tr h="231777">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tc>
                <a:tc>
                  <a:txBody>
                    <a:bodyPr/>
                    <a:lstStyle/>
                    <a:p>
                      <a:pPr algn="ctr"/>
                      <a:r>
                        <a:rPr lang="ru-RU" sz="10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000" b="1" dirty="0">
                          <a:latin typeface="Times New Roman" panose="02020603050405020304" pitchFamily="18" charset="0"/>
                          <a:cs typeface="Times New Roman" panose="02020603050405020304" pitchFamily="18" charset="0"/>
                        </a:rPr>
                        <a:t>2027 год</a:t>
                      </a:r>
                    </a:p>
                  </a:txBody>
                  <a:tcPr/>
                </a:tc>
                <a:tc>
                  <a:txBody>
                    <a:bodyPr/>
                    <a:lstStyle/>
                    <a:p>
                      <a:pPr algn="ctr"/>
                      <a:r>
                        <a:rPr lang="ru-RU" sz="1000" b="1">
                          <a:latin typeface="Times New Roman" panose="02020603050405020304" pitchFamily="18" charset="0"/>
                          <a:cs typeface="Times New Roman" panose="02020603050405020304" pitchFamily="18" charset="0"/>
                        </a:rPr>
                        <a:t>2028 год</a:t>
                      </a: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8859180"/>
                  </a:ext>
                </a:extLst>
              </a:tr>
              <a:tr h="0">
                <a:tc>
                  <a:txBody>
                    <a:bodyPr/>
                    <a:lstStyle/>
                    <a:p>
                      <a:pPr algn="ctr" hangingPunct="0"/>
                      <a:r>
                        <a:rPr lang="ru-RU" sz="1000" dirty="0">
                          <a:effectLst/>
                          <a:latin typeface="Times New Roman" panose="02020603050405020304" pitchFamily="18" charset="0"/>
                          <a:ea typeface="SimSun" panose="02010600030101010101" pitchFamily="2" charset="-122"/>
                        </a:rPr>
                        <a:t>11</a:t>
                      </a:r>
                    </a:p>
                  </a:txBody>
                  <a:tcPr marL="44450" marR="44450" marT="0" marB="0"/>
                </a:tc>
                <a:tc>
                  <a:txBody>
                    <a:bodyPr/>
                    <a:lstStyle/>
                    <a:p>
                      <a:pPr hangingPunct="0"/>
                      <a:r>
                        <a:rPr lang="ru-RU" sz="1000" spc="-5" dirty="0">
                          <a:effectLst/>
                          <a:latin typeface="Times New Roman" panose="02020603050405020304" pitchFamily="18" charset="0"/>
                          <a:ea typeface="SimSun" panose="02010600030101010101" pitchFamily="2" charset="-122"/>
                        </a:rPr>
                        <a:t>Доля экономии бюджетных средств в результате проведения процедур размещения заказов на поставку товаров, выполнение работ, оказание услуг для нужд администрации</a:t>
                      </a:r>
                      <a:endParaRPr lang="ru-RU" sz="1000" dirty="0">
                        <a:effectLst/>
                        <a:latin typeface="Times New Roman" panose="02020603050405020304" pitchFamily="18" charset="0"/>
                        <a:ea typeface="SimSun" panose="02010600030101010101" pitchFamily="2" charset="-122"/>
                      </a:endParaRPr>
                    </a:p>
                  </a:txBody>
                  <a:tcPr marL="44450" marR="44450" marT="0" marB="0"/>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algn="ctr"/>
                      <a:r>
                        <a:rPr lang="ru-RU" sz="1000" dirty="0">
                          <a:latin typeface="Times New Roman" panose="02020603050405020304" pitchFamily="18" charset="0"/>
                          <a:cs typeface="Times New Roman" panose="02020603050405020304" pitchFamily="18" charset="0"/>
                        </a:rPr>
                        <a:t>6</a:t>
                      </a:r>
                    </a:p>
                  </a:txBody>
                  <a:tcPr/>
                </a:tc>
                <a:extLst>
                  <a:ext uri="{0D108BD9-81ED-4DB2-BD59-A6C34878D82A}">
                    <a16:rowId xmlns:a16="http://schemas.microsoft.com/office/drawing/2014/main" val="2008240502"/>
                  </a:ext>
                </a:extLst>
              </a:tr>
              <a:tr h="202888">
                <a:tc>
                  <a:txBody>
                    <a:bodyPr/>
                    <a:lstStyle/>
                    <a:p>
                      <a:pPr algn="ctr" hangingPunct="0"/>
                      <a:r>
                        <a:rPr lang="ru-RU" sz="1000" dirty="0">
                          <a:effectLst/>
                          <a:latin typeface="Times New Roman" panose="02020603050405020304" pitchFamily="18" charset="0"/>
                          <a:ea typeface="SimSun" panose="02010600030101010101" pitchFamily="2" charset="-122"/>
                        </a:rPr>
                        <a:t>12</a:t>
                      </a:r>
                    </a:p>
                  </a:txBody>
                  <a:tcPr marL="44450" marR="44450" marT="0" marB="0"/>
                </a:tc>
                <a:tc>
                  <a:txBody>
                    <a:bodyPr/>
                    <a:lstStyle/>
                    <a:p>
                      <a:pPr hangingPunct="0"/>
                      <a:r>
                        <a:rPr lang="ru-RU" sz="1000" dirty="0">
                          <a:effectLst/>
                          <a:latin typeface="Times New Roman" panose="02020603050405020304" pitchFamily="18" charset="0"/>
                          <a:ea typeface="SimSun" panose="02010600030101010101" pitchFamily="2" charset="-122"/>
                        </a:rPr>
                        <a:t>Защита информации при проведении мероприятий мобилизационной подготовки</a:t>
                      </a:r>
                    </a:p>
                  </a:txBody>
                  <a:tcPr marL="44450" marR="44450" marT="0" marB="0"/>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153727281"/>
                  </a:ext>
                </a:extLst>
              </a:tr>
              <a:tr h="0">
                <a:tc>
                  <a:txBody>
                    <a:bodyPr/>
                    <a:lstStyle/>
                    <a:p>
                      <a:pPr algn="ctr" hangingPunct="0"/>
                      <a:r>
                        <a:rPr lang="ru-RU" sz="1000" dirty="0">
                          <a:effectLst/>
                          <a:latin typeface="Times New Roman" panose="02020603050405020304" pitchFamily="18" charset="0"/>
                          <a:ea typeface="SimSun" panose="02010600030101010101" pitchFamily="2" charset="-122"/>
                        </a:rPr>
                        <a:t>13</a:t>
                      </a:r>
                    </a:p>
                  </a:txBody>
                  <a:tcPr marL="44450" marR="44450" marT="0" marB="0"/>
                </a:tc>
                <a:tc>
                  <a:txBody>
                    <a:bodyPr/>
                    <a:lstStyle/>
                    <a:p>
                      <a:pPr hangingPunct="0"/>
                      <a:r>
                        <a:rPr lang="ru-RU" sz="1000" dirty="0">
                          <a:effectLst/>
                          <a:latin typeface="Times New Roman" panose="02020603050405020304" pitchFamily="18" charset="0"/>
                          <a:ea typeface="SimSun" panose="02010600030101010101" pitchFamily="2" charset="-122"/>
                        </a:rPr>
                        <a:t>Обеспечение безопасности работников (специалистов) в процессе их трудовой деятельности и их прав  на рабочие места, соответствующие государственным нормативным требованиям охраны труда</a:t>
                      </a:r>
                    </a:p>
                  </a:txBody>
                  <a:tcPr marL="44450" marR="44450" marT="0" marB="0"/>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708735103"/>
                  </a:ext>
                </a:extLst>
              </a:tr>
              <a:tr h="187616">
                <a:tc>
                  <a:txBody>
                    <a:bodyPr/>
                    <a:lstStyle/>
                    <a:p>
                      <a:pPr algn="ctr" hangingPunct="0"/>
                      <a:r>
                        <a:rPr lang="ru-RU" sz="1000" dirty="0">
                          <a:effectLst/>
                          <a:latin typeface="Times New Roman" panose="02020603050405020304" pitchFamily="18" charset="0"/>
                          <a:ea typeface="SimSun" panose="02010600030101010101" pitchFamily="2" charset="-122"/>
                        </a:rPr>
                        <a:t>14</a:t>
                      </a:r>
                    </a:p>
                  </a:txBody>
                  <a:tcPr marL="44450" marR="44450" marT="0" marB="0"/>
                </a:tc>
                <a:tc>
                  <a:txBody>
                    <a:bodyPr/>
                    <a:lstStyle/>
                    <a:p>
                      <a:pPr hangingPunct="0"/>
                      <a:r>
                        <a:rPr lang="ru-RU" sz="1000" dirty="0">
                          <a:solidFill>
                            <a:srgbClr val="000000"/>
                          </a:solidFill>
                          <a:effectLst/>
                          <a:latin typeface="Times New Roman" panose="02020603050405020304" pitchFamily="18" charset="0"/>
                          <a:ea typeface="SimSun" panose="02010600030101010101" pitchFamily="2" charset="-122"/>
                        </a:rPr>
                        <a:t>Увеличение количества протоколов в области благоустройства и санитарного содержания  территории Анучинского муниципального округа</a:t>
                      </a:r>
                      <a:endParaRPr lang="ru-RU" sz="1000" dirty="0">
                        <a:effectLst/>
                        <a:latin typeface="Times New Roman" panose="02020603050405020304" pitchFamily="18" charset="0"/>
                        <a:ea typeface="SimSun" panose="02010600030101010101" pitchFamily="2" charset="-122"/>
                      </a:endParaRP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Ед.</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7</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7</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8</a:t>
                      </a:r>
                    </a:p>
                  </a:txBody>
                  <a:tcPr marL="0" marR="0" marT="0" marB="0"/>
                </a:tc>
                <a:extLst>
                  <a:ext uri="{0D108BD9-81ED-4DB2-BD59-A6C34878D82A}">
                    <a16:rowId xmlns:a16="http://schemas.microsoft.com/office/drawing/2014/main" val="2965617575"/>
                  </a:ext>
                </a:extLst>
              </a:tr>
              <a:tr h="188572">
                <a:tc>
                  <a:txBody>
                    <a:bodyPr/>
                    <a:lstStyle/>
                    <a:p>
                      <a:pPr algn="ctr" hangingPunct="0"/>
                      <a:r>
                        <a:rPr lang="ru-RU" sz="1000" dirty="0">
                          <a:effectLst/>
                          <a:latin typeface="Times New Roman" panose="02020603050405020304" pitchFamily="18" charset="0"/>
                          <a:ea typeface="SimSun" panose="02010600030101010101" pitchFamily="2" charset="-122"/>
                        </a:rPr>
                        <a:t>15</a:t>
                      </a:r>
                    </a:p>
                  </a:txBody>
                  <a:tcPr marL="44450" marR="44450" marT="0" marB="0"/>
                </a:tc>
                <a:tc>
                  <a:txBody>
                    <a:bodyPr/>
                    <a:lstStyle/>
                    <a:p>
                      <a:pPr hangingPunct="0"/>
                      <a:r>
                        <a:rPr lang="ru-RU" sz="1000" dirty="0">
                          <a:effectLst/>
                          <a:latin typeface="Times New Roman" panose="02020603050405020304" pitchFamily="18" charset="0"/>
                          <a:ea typeface="SimSun" panose="02010600030101010101" pitchFamily="2" charset="-122"/>
                        </a:rPr>
                        <a:t>Увеличение  количества  детей-сирот и детей, оставшихся без попечения родителей в замещающие семьи граждан на территории Анучинского муниципального округа</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Ед.</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a:t>
                      </a:r>
                    </a:p>
                  </a:txBody>
                  <a:tcPr marL="0" marR="0" marT="0" marB="0"/>
                </a:tc>
                <a:extLst>
                  <a:ext uri="{0D108BD9-81ED-4DB2-BD59-A6C34878D82A}">
                    <a16:rowId xmlns:a16="http://schemas.microsoft.com/office/drawing/2014/main" val="412699305"/>
                  </a:ext>
                </a:extLst>
              </a:tr>
              <a:tr h="275613">
                <a:tc>
                  <a:txBody>
                    <a:bodyPr/>
                    <a:lstStyle/>
                    <a:p>
                      <a:pPr algn="ctr" hangingPunct="0"/>
                      <a:r>
                        <a:rPr lang="ru-RU" sz="1000" dirty="0">
                          <a:effectLst/>
                          <a:latin typeface="Times New Roman" panose="02020603050405020304" pitchFamily="18" charset="0"/>
                          <a:ea typeface="SimSun" panose="02010600030101010101" pitchFamily="2" charset="-122"/>
                        </a:rPr>
                        <a:t>16</a:t>
                      </a:r>
                    </a:p>
                  </a:txBody>
                  <a:tcPr marL="44450" marR="44450" marT="0" marB="0"/>
                </a:tc>
                <a:tc>
                  <a:txBody>
                    <a:bodyPr/>
                    <a:lstStyle/>
                    <a:p>
                      <a:pPr hangingPunct="0"/>
                      <a:r>
                        <a:rPr lang="ru-RU" sz="1000" dirty="0">
                          <a:effectLst/>
                          <a:latin typeface="Times New Roman" panose="02020603050405020304" pitchFamily="18" charset="0"/>
                          <a:ea typeface="SimSun" panose="02010600030101010101" pitchFamily="2" charset="-122"/>
                        </a:rPr>
                        <a:t>Создание необходимых условий для эффективного осуществления переданных полномочий</a:t>
                      </a:r>
                    </a:p>
                    <a:p>
                      <a:pPr hangingPunct="0"/>
                      <a:r>
                        <a:rPr lang="ru-RU" sz="1000" dirty="0">
                          <a:effectLst/>
                          <a:latin typeface="Times New Roman" panose="02020603050405020304" pitchFamily="18" charset="0"/>
                          <a:ea typeface="SimSun" panose="02010600030101010101" pitchFamily="2" charset="-122"/>
                        </a:rPr>
                        <a:t> (</a:t>
                      </a:r>
                      <a:r>
                        <a:rPr lang="ru-RU" sz="1000" i="1" dirty="0">
                          <a:effectLst/>
                          <a:latin typeface="Times New Roman" panose="02020603050405020304" pitchFamily="18" charset="0"/>
                          <a:ea typeface="SimSun" panose="02010600030101010101" pitchFamily="2" charset="-122"/>
                        </a:rPr>
                        <a:t>по сферам деятельности</a:t>
                      </a:r>
                      <a:r>
                        <a:rPr lang="ru-RU" sz="1000" dirty="0">
                          <a:effectLst/>
                          <a:latin typeface="Times New Roman" panose="02020603050405020304" pitchFamily="18" charset="0"/>
                          <a:ea typeface="SimSun" panose="02010600030101010101" pitchFamily="2" charset="-122"/>
                        </a:rPr>
                        <a:t>)</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100</a:t>
                      </a:r>
                    </a:p>
                  </a:txBody>
                  <a:tcPr marL="44450" marR="4445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100</a:t>
                      </a:r>
                    </a:p>
                  </a:txBody>
                  <a:tcPr marL="0" marR="0" marT="0" marB="0"/>
                </a:tc>
                <a:tc>
                  <a:txBody>
                    <a:bodyPr/>
                    <a:lstStyle/>
                    <a:p>
                      <a:pPr algn="ctr" hangingPunct="0"/>
                      <a:r>
                        <a:rPr lang="ru-RU" sz="1000" dirty="0">
                          <a:effectLst/>
                          <a:latin typeface="Times New Roman" panose="02020603050405020304" pitchFamily="18" charset="0"/>
                          <a:ea typeface="SimSun" panose="02010600030101010101" pitchFamily="2" charset="-122"/>
                          <a:cs typeface="Times New Roman" panose="02020603050405020304" pitchFamily="18" charset="0"/>
                        </a:rPr>
                        <a:t>100</a:t>
                      </a:r>
                    </a:p>
                  </a:txBody>
                  <a:tcPr marL="0" marR="0" marT="0" marB="0"/>
                </a:tc>
                <a:extLst>
                  <a:ext uri="{0D108BD9-81ED-4DB2-BD59-A6C34878D82A}">
                    <a16:rowId xmlns:a16="http://schemas.microsoft.com/office/drawing/2014/main" val="3605489754"/>
                  </a:ext>
                </a:extLst>
              </a:tr>
            </a:tbl>
          </a:graphicData>
        </a:graphic>
      </p:graphicFrame>
      <p:sp>
        <p:nvSpPr>
          <p:cNvPr id="5" name="TextBox 4">
            <a:extLst>
              <a:ext uri="{FF2B5EF4-FFF2-40B4-BE49-F238E27FC236}">
                <a16:creationId xmlns:a16="http://schemas.microsoft.com/office/drawing/2014/main" id="{FF7FBBC5-3FA9-B25B-3D7A-28098110EC70}"/>
              </a:ext>
            </a:extLst>
          </p:cNvPr>
          <p:cNvSpPr txBox="1"/>
          <p:nvPr/>
        </p:nvSpPr>
        <p:spPr>
          <a:xfrm>
            <a:off x="412048" y="2201412"/>
            <a:ext cx="11174603" cy="276999"/>
          </a:xfrm>
          <a:prstGeom prst="rect">
            <a:avLst/>
          </a:prstGeom>
          <a:noFill/>
        </p:spPr>
        <p:txBody>
          <a:bodyPr wrap="square">
            <a:spAutoFit/>
          </a:bodyPr>
          <a:lstStyle/>
          <a:p>
            <a:pPr lvl="0" algn="ctr" hangingPunct="0">
              <a:buSzPts val="1300"/>
            </a:pPr>
            <a:r>
              <a:rPr lang="ru-RU" sz="1200" b="1" kern="0" dirty="0">
                <a:solidFill>
                  <a:srgbClr val="7030A0"/>
                </a:solidFill>
                <a:effectLst/>
                <a:latin typeface="Times New Roman" panose="02020603050405020304" pitchFamily="18" charset="0"/>
              </a:rPr>
              <a:t>Муниципальная программа «Противодействие коррупции в органах местного самоуправления Анучинского муниципального округа на 2025-2029годы»</a:t>
            </a:r>
          </a:p>
        </p:txBody>
      </p:sp>
      <p:pic>
        <p:nvPicPr>
          <p:cNvPr id="6" name="Рисунок 5">
            <a:extLst>
              <a:ext uri="{FF2B5EF4-FFF2-40B4-BE49-F238E27FC236}">
                <a16:creationId xmlns:a16="http://schemas.microsoft.com/office/drawing/2014/main" id="{350D1070-2FE8-F8DC-B04C-999244B9115E}"/>
              </a:ext>
            </a:extLst>
          </p:cNvPr>
          <p:cNvPicPr>
            <a:picLocks noChangeAspect="1"/>
          </p:cNvPicPr>
          <p:nvPr/>
        </p:nvPicPr>
        <p:blipFill>
          <a:blip r:embed="rId3"/>
          <a:stretch>
            <a:fillRect/>
          </a:stretch>
        </p:blipFill>
        <p:spPr>
          <a:xfrm>
            <a:off x="174593" y="2498532"/>
            <a:ext cx="1424730" cy="915793"/>
          </a:xfrm>
          <a:prstGeom prst="rect">
            <a:avLst/>
          </a:prstGeom>
        </p:spPr>
      </p:pic>
      <p:sp>
        <p:nvSpPr>
          <p:cNvPr id="7" name="TextBox 6">
            <a:extLst>
              <a:ext uri="{FF2B5EF4-FFF2-40B4-BE49-F238E27FC236}">
                <a16:creationId xmlns:a16="http://schemas.microsoft.com/office/drawing/2014/main" id="{8BE722E4-C8BB-C013-C855-A553A5EBF8CE}"/>
              </a:ext>
            </a:extLst>
          </p:cNvPr>
          <p:cNvSpPr txBox="1"/>
          <p:nvPr/>
        </p:nvSpPr>
        <p:spPr>
          <a:xfrm>
            <a:off x="1599323" y="2604449"/>
            <a:ext cx="10418081" cy="430887"/>
          </a:xfrm>
          <a:prstGeom prst="rect">
            <a:avLst/>
          </a:prstGeom>
          <a:noFill/>
        </p:spPr>
        <p:txBody>
          <a:bodyPr wrap="square">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Целью Программы  является</a:t>
            </a:r>
            <a:r>
              <a:rPr lang="ru-RU" sz="1100" dirty="0">
                <a:solidFill>
                  <a:prstClr val="black"/>
                </a:solidFill>
                <a:latin typeface="Times New Roman" panose="02020603050405020304" pitchFamily="18" charset="0"/>
                <a:ea typeface="SimSun" panose="02010600030101010101" pitchFamily="2" charset="-122"/>
              </a:rPr>
              <a:t> - с</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SimSun" panose="02010600030101010101" pitchFamily="2" charset="-122"/>
                <a:cs typeface="+mn-cs"/>
              </a:rPr>
              <a:t>овершенствование</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системы  мер , направленных на профилактику и противодействие коррупции в органах местного самоуправления и в муниципальных учреждениях Анучинского муниципального округа. </a:t>
            </a:r>
          </a:p>
        </p:txBody>
      </p:sp>
      <p:sp>
        <p:nvSpPr>
          <p:cNvPr id="8" name="TextBox 7">
            <a:extLst>
              <a:ext uri="{FF2B5EF4-FFF2-40B4-BE49-F238E27FC236}">
                <a16:creationId xmlns:a16="http://schemas.microsoft.com/office/drawing/2014/main" id="{2C8101BA-3BE6-EC02-6DE5-AC3304275547}"/>
              </a:ext>
            </a:extLst>
          </p:cNvPr>
          <p:cNvSpPr txBox="1"/>
          <p:nvPr/>
        </p:nvSpPr>
        <p:spPr>
          <a:xfrm>
            <a:off x="3357695" y="2430829"/>
            <a:ext cx="6153324"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Утверждена постановлением администрации АМО от 23.07.2024г № 677</a:t>
            </a:r>
          </a:p>
        </p:txBody>
      </p:sp>
      <p:sp>
        <p:nvSpPr>
          <p:cNvPr id="12" name="TextBox 11">
            <a:extLst>
              <a:ext uri="{FF2B5EF4-FFF2-40B4-BE49-F238E27FC236}">
                <a16:creationId xmlns:a16="http://schemas.microsoft.com/office/drawing/2014/main" id="{248B7732-1534-0445-8F21-388BA1A49ACB}"/>
              </a:ext>
            </a:extLst>
          </p:cNvPr>
          <p:cNvSpPr txBox="1"/>
          <p:nvPr/>
        </p:nvSpPr>
        <p:spPr>
          <a:xfrm>
            <a:off x="1599322" y="2983438"/>
            <a:ext cx="10321434" cy="430887"/>
          </a:xfrm>
          <a:prstGeom prst="rect">
            <a:avLst/>
          </a:prstGeom>
          <a:noFill/>
        </p:spPr>
        <p:txBody>
          <a:bodyPr wrap="square">
            <a:spAutoFit/>
          </a:bodyPr>
          <a:lstStyle/>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Для достижения поставленной цели необходимо решение следующих задач: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исключение причин и условий, способствующих возникновению коррупционных проявлений в Анучинском муниципальном округе;</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p:txBody>
      </p:sp>
      <p:sp>
        <p:nvSpPr>
          <p:cNvPr id="14" name="TextBox 13">
            <a:extLst>
              <a:ext uri="{FF2B5EF4-FFF2-40B4-BE49-F238E27FC236}">
                <a16:creationId xmlns:a16="http://schemas.microsoft.com/office/drawing/2014/main" id="{0D80E53F-3F6E-8121-FD37-4A3D8198DD84}"/>
              </a:ext>
            </a:extLst>
          </p:cNvPr>
          <p:cNvSpPr txBox="1"/>
          <p:nvPr/>
        </p:nvSpPr>
        <p:spPr>
          <a:xfrm>
            <a:off x="174594" y="3345233"/>
            <a:ext cx="11842810" cy="1107996"/>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усиление влияния этических и нравственных норм на соблюдение лицами, замещающими должности муниципальной службы, запретов, ограничений и требований, установленных в целях противодействия коррупции;</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повышение эффективности информационных и просветительских мер, направленных на создание в Анучинском муниципальном округе атмосферы нетерпимости к коррупционным проявлениям; - предупреждение коррупционных проявлений;  просвещение в сфере противодействия коррупции;</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сотрудничество и межведомственное взаимодействие в сфере предупреждения коррупционных проявлений;</a:t>
            </a:r>
            <a:endParaRPr kumimoji="0" lang="ru-RU" sz="1100" b="0"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mn-cs"/>
            </a:endParaRPr>
          </a:p>
          <a:p>
            <a:pPr marL="0" marR="0" lvl="0" indent="0" algn="just" defTabSz="914400" rtl="0" eaLnBrk="1" fontAlgn="auto" latinLnBrk="0" hangingPunct="0">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n-cs"/>
              </a:rPr>
              <a:t>- принятие информационно-пропагандистских и просветительских мер, направленных на создание в обществе атмосферы нетерпимости к коррупционным проявлениям.</a:t>
            </a: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5" name="Таблица 14">
            <a:extLst>
              <a:ext uri="{FF2B5EF4-FFF2-40B4-BE49-F238E27FC236}">
                <a16:creationId xmlns:a16="http://schemas.microsoft.com/office/drawing/2014/main" id="{507413AC-D501-BE93-E9A9-54D11F065EE0}"/>
              </a:ext>
            </a:extLst>
          </p:cNvPr>
          <p:cNvGraphicFramePr>
            <a:graphicFrameLocks noGrp="1"/>
          </p:cNvGraphicFramePr>
          <p:nvPr>
            <p:extLst>
              <p:ext uri="{D42A27DB-BD31-4B8C-83A1-F6EECF244321}">
                <p14:modId xmlns:p14="http://schemas.microsoft.com/office/powerpoint/2010/main" val="3439068282"/>
              </p:ext>
            </p:extLst>
          </p:nvPr>
        </p:nvGraphicFramePr>
        <p:xfrm>
          <a:off x="174593" y="4466718"/>
          <a:ext cx="11842811" cy="2073933"/>
        </p:xfrm>
        <a:graphic>
          <a:graphicData uri="http://schemas.openxmlformats.org/drawingml/2006/table">
            <a:tbl>
              <a:tblPr firstRow="1" bandRow="1">
                <a:tableStyleId>{16D9F66E-5EB9-4882-86FB-DCBF35E3C3E4}</a:tableStyleId>
              </a:tblPr>
              <a:tblGrid>
                <a:gridCol w="418686">
                  <a:extLst>
                    <a:ext uri="{9D8B030D-6E8A-4147-A177-3AD203B41FA5}">
                      <a16:colId xmlns:a16="http://schemas.microsoft.com/office/drawing/2014/main" val="3552395152"/>
                    </a:ext>
                  </a:extLst>
                </a:gridCol>
                <a:gridCol w="8650338">
                  <a:extLst>
                    <a:ext uri="{9D8B030D-6E8A-4147-A177-3AD203B41FA5}">
                      <a16:colId xmlns:a16="http://schemas.microsoft.com/office/drawing/2014/main" val="3059868666"/>
                    </a:ext>
                  </a:extLst>
                </a:gridCol>
                <a:gridCol w="629174">
                  <a:extLst>
                    <a:ext uri="{9D8B030D-6E8A-4147-A177-3AD203B41FA5}">
                      <a16:colId xmlns:a16="http://schemas.microsoft.com/office/drawing/2014/main" val="3116357261"/>
                    </a:ext>
                  </a:extLst>
                </a:gridCol>
                <a:gridCol w="687898">
                  <a:extLst>
                    <a:ext uri="{9D8B030D-6E8A-4147-A177-3AD203B41FA5}">
                      <a16:colId xmlns:a16="http://schemas.microsoft.com/office/drawing/2014/main" val="566982424"/>
                    </a:ext>
                  </a:extLst>
                </a:gridCol>
                <a:gridCol w="738231">
                  <a:extLst>
                    <a:ext uri="{9D8B030D-6E8A-4147-A177-3AD203B41FA5}">
                      <a16:colId xmlns:a16="http://schemas.microsoft.com/office/drawing/2014/main" val="4084061568"/>
                    </a:ext>
                  </a:extLst>
                </a:gridCol>
                <a:gridCol w="718484">
                  <a:extLst>
                    <a:ext uri="{9D8B030D-6E8A-4147-A177-3AD203B41FA5}">
                      <a16:colId xmlns:a16="http://schemas.microsoft.com/office/drawing/2014/main" val="1253693386"/>
                    </a:ext>
                  </a:extLst>
                </a:gridCol>
              </a:tblGrid>
              <a:tr h="0">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tc>
                <a:tc>
                  <a:txBody>
                    <a:bodyPr/>
                    <a:lstStyle/>
                    <a:p>
                      <a:pPr algn="ctr"/>
                      <a:r>
                        <a:rPr lang="ru-RU" sz="10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000" b="1" dirty="0">
                          <a:latin typeface="Times New Roman" panose="02020603050405020304" pitchFamily="18" charset="0"/>
                          <a:cs typeface="Times New Roman" panose="02020603050405020304" pitchFamily="18" charset="0"/>
                        </a:rPr>
                        <a:t>2027 год</a:t>
                      </a:r>
                    </a:p>
                  </a:txBody>
                  <a:tcPr/>
                </a:tc>
                <a:tc>
                  <a:txBody>
                    <a:bodyPr/>
                    <a:lstStyle/>
                    <a:p>
                      <a:pPr algn="ctr"/>
                      <a:r>
                        <a:rPr lang="ru-RU" sz="1000" b="1">
                          <a:latin typeface="Times New Roman" panose="02020603050405020304" pitchFamily="18" charset="0"/>
                          <a:cs typeface="Times New Roman" panose="02020603050405020304" pitchFamily="18" charset="0"/>
                        </a:rPr>
                        <a:t>2028 год</a:t>
                      </a: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8859180"/>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just"/>
                      <a:r>
                        <a:rPr lang="ru-RU" sz="1000" dirty="0">
                          <a:latin typeface="Times New Roman" panose="02020603050405020304" pitchFamily="18" charset="0"/>
                          <a:cs typeface="Times New Roman" panose="02020603050405020304" pitchFamily="18" charset="0"/>
                        </a:rPr>
                        <a:t>Доля выполнения мероприятий, предусмотренных Программой к реализации в соответствующем году, от общего количества мероприятий</a:t>
                      </a:r>
                    </a:p>
                  </a:txBody>
                  <a:tcPr/>
                </a:tc>
                <a:tc>
                  <a:txBody>
                    <a:bodyPr/>
                    <a:lstStyle/>
                    <a:p>
                      <a:pPr algn="ctr" hangingPunct="0"/>
                      <a:r>
                        <a:rPr lang="ru-RU" sz="1000" dirty="0">
                          <a:effectLst/>
                          <a:latin typeface="Times New Roman" panose="02020603050405020304" pitchFamily="18" charset="0"/>
                          <a:ea typeface="SimSun" panose="02010600030101010101" pitchFamily="2" charset="-122"/>
                        </a:rPr>
                        <a:t>%</a:t>
                      </a:r>
                    </a:p>
                  </a:txBody>
                  <a:tcPr marL="44450" marR="4445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68580" marR="68580" marT="0" marB="0"/>
                </a:tc>
                <a:extLst>
                  <a:ext uri="{0D108BD9-81ED-4DB2-BD59-A6C34878D82A}">
                    <a16:rowId xmlns:a16="http://schemas.microsoft.com/office/drawing/2014/main" val="2008240502"/>
                  </a:ext>
                </a:extLst>
              </a:tr>
              <a:tr h="202888">
                <a:tc>
                  <a:txBody>
                    <a:bodyPr/>
                    <a:lstStyle/>
                    <a:p>
                      <a:pPr algn="ctr"/>
                      <a:r>
                        <a:rPr lang="ru-RU" sz="1000" dirty="0">
                          <a:latin typeface="Times New Roman" panose="02020603050405020304" pitchFamily="18" charset="0"/>
                          <a:cs typeface="Times New Roman" panose="02020603050405020304" pitchFamily="18" charset="0"/>
                        </a:rPr>
                        <a:t>2</a:t>
                      </a:r>
                    </a:p>
                  </a:txBody>
                  <a:tcPr/>
                </a:tc>
                <a:tc>
                  <a:txBody>
                    <a:bodyPr/>
                    <a:lstStyle/>
                    <a:p>
                      <a:pPr algn="just" hangingPunct="0"/>
                      <a:r>
                        <a:rPr lang="ru-RU" sz="1000" dirty="0">
                          <a:effectLst/>
                          <a:latin typeface="Times New Roman" panose="02020603050405020304" pitchFamily="18" charset="0"/>
                          <a:ea typeface="SimSun" panose="02010600030101010101" pitchFamily="2" charset="-122"/>
                        </a:rPr>
                        <a:t>Доля нарушений по вопросам противодействия коррупции, допущенных муниципальными служащими органов местного самоуправления и  работниками муниципальных учреждений Анучинского муниципального округа</a:t>
                      </a:r>
                    </a:p>
                  </a:txBody>
                  <a:tcPr marL="44450" marR="44450" marT="0" marB="0" anchor="ctr"/>
                </a:tc>
                <a:tc>
                  <a:txBody>
                    <a:bodyPr/>
                    <a:lstStyle/>
                    <a:p>
                      <a:pPr algn="ctr" hangingPunct="0"/>
                      <a:r>
                        <a:rPr lang="ru-RU" sz="1000" dirty="0">
                          <a:effectLst/>
                          <a:latin typeface="Times New Roman" panose="02020603050405020304" pitchFamily="18" charset="0"/>
                          <a:ea typeface="SimSun" panose="02010600030101010101" pitchFamily="2" charset="-122"/>
                        </a:rPr>
                        <a:t>%</a:t>
                      </a:r>
                    </a:p>
                  </a:txBody>
                  <a:tcPr marL="44450" marR="4445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nchor="ctr"/>
                </a:tc>
                <a:extLst>
                  <a:ext uri="{0D108BD9-81ED-4DB2-BD59-A6C34878D82A}">
                    <a16:rowId xmlns:a16="http://schemas.microsoft.com/office/drawing/2014/main" val="153727281"/>
                  </a:ext>
                </a:extLst>
              </a:tr>
              <a:tr h="0">
                <a:tc>
                  <a:txBody>
                    <a:bodyPr/>
                    <a:lstStyle/>
                    <a:p>
                      <a:pPr algn="ctr"/>
                      <a:r>
                        <a:rPr lang="ru-RU" sz="1000" dirty="0">
                          <a:latin typeface="Times New Roman" panose="02020603050405020304" pitchFamily="18" charset="0"/>
                          <a:cs typeface="Times New Roman" panose="02020603050405020304" pitchFamily="18" charset="0"/>
                        </a:rPr>
                        <a:t>3</a:t>
                      </a:r>
                    </a:p>
                  </a:txBody>
                  <a:tcPr/>
                </a:tc>
                <a:tc>
                  <a:txBody>
                    <a:bodyPr/>
                    <a:lstStyle/>
                    <a:p>
                      <a:pPr algn="just" hangingPunct="0"/>
                      <a:r>
                        <a:rPr lang="ru-RU" sz="1000" dirty="0">
                          <a:effectLst/>
                          <a:latin typeface="Times New Roman" panose="02020603050405020304" pitchFamily="18" charset="0"/>
                          <a:ea typeface="SimSun" panose="02010600030101010101" pitchFamily="2" charset="-122"/>
                        </a:rPr>
                        <a:t>Количество направленных должностными лицами  органов администрации  и муниципальных учреждений Анучинского МО в установленном порядке уведомлений о личной заинтересованности при исполнении должностных обязанностей, которая приводит или может привести к конфликту интересов</a:t>
                      </a:r>
                    </a:p>
                  </a:txBody>
                  <a:tcPr marL="44450" marR="44450" marT="0" marB="0" anchor="ctr"/>
                </a:tc>
                <a:tc>
                  <a:txBody>
                    <a:bodyPr/>
                    <a:lstStyle/>
                    <a:p>
                      <a:pPr algn="ctr" hangingPunct="0"/>
                      <a:r>
                        <a:rPr lang="ru-RU" sz="10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68580" marR="68580" marT="0" marB="0" anchor="ctr"/>
                </a:tc>
                <a:extLst>
                  <a:ext uri="{0D108BD9-81ED-4DB2-BD59-A6C34878D82A}">
                    <a16:rowId xmlns:a16="http://schemas.microsoft.com/office/drawing/2014/main" val="708735103"/>
                  </a:ext>
                </a:extLst>
              </a:tr>
              <a:tr h="187616">
                <a:tc>
                  <a:txBody>
                    <a:bodyPr/>
                    <a:lstStyle/>
                    <a:p>
                      <a:pPr algn="ctr"/>
                      <a:r>
                        <a:rPr lang="ru-RU" sz="1000" dirty="0">
                          <a:latin typeface="Times New Roman" panose="02020603050405020304" pitchFamily="18" charset="0"/>
                          <a:cs typeface="Times New Roman" panose="02020603050405020304" pitchFamily="18" charset="0"/>
                        </a:rPr>
                        <a:t>4</a:t>
                      </a:r>
                    </a:p>
                  </a:txBody>
                  <a:tcPr/>
                </a:tc>
                <a:tc>
                  <a:txBody>
                    <a:bodyPr/>
                    <a:lstStyle/>
                    <a:p>
                      <a:pPr algn="just" hangingPunct="0"/>
                      <a:r>
                        <a:rPr lang="ru-RU" sz="1000" dirty="0">
                          <a:effectLst/>
                          <a:latin typeface="Times New Roman" panose="02020603050405020304" pitchFamily="18" charset="0"/>
                          <a:ea typeface="SimSun" panose="02010600030101010101" pitchFamily="2" charset="-122"/>
                        </a:rPr>
                        <a:t>Количество сообщений, поступивших в адрес органов местного самоуправления и муниципальных учреждений Анучинского МО, содержащих подтвержденные сведения коррупционных проявлений в системе муниципального управления</a:t>
                      </a:r>
                    </a:p>
                  </a:txBody>
                  <a:tcPr marL="44450" marR="44450" marT="0" marB="0" anchor="ctr"/>
                </a:tc>
                <a:tc>
                  <a:txBody>
                    <a:bodyPr/>
                    <a:lstStyle/>
                    <a:p>
                      <a:pPr algn="ctr" hangingPunct="0"/>
                      <a:r>
                        <a:rPr lang="ru-RU" sz="10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nchor="ctr"/>
                </a:tc>
                <a:extLst>
                  <a:ext uri="{0D108BD9-81ED-4DB2-BD59-A6C34878D82A}">
                    <a16:rowId xmlns:a16="http://schemas.microsoft.com/office/drawing/2014/main" val="2965617575"/>
                  </a:ext>
                </a:extLst>
              </a:tr>
              <a:tr h="188572">
                <a:tc>
                  <a:txBody>
                    <a:bodyPr/>
                    <a:lstStyle/>
                    <a:p>
                      <a:pPr algn="ctr"/>
                      <a:r>
                        <a:rPr lang="ru-RU" sz="1000" dirty="0">
                          <a:latin typeface="Times New Roman" panose="02020603050405020304" pitchFamily="18" charset="0"/>
                          <a:cs typeface="Times New Roman" panose="02020603050405020304" pitchFamily="18" charset="0"/>
                        </a:rPr>
                        <a:t>5</a:t>
                      </a:r>
                    </a:p>
                  </a:txBody>
                  <a:tcPr/>
                </a:tc>
                <a:tc>
                  <a:txBody>
                    <a:bodyPr/>
                    <a:lstStyle/>
                    <a:p>
                      <a:pPr algn="just" hangingPunct="0"/>
                      <a:r>
                        <a:rPr lang="ru-RU" sz="1000" dirty="0">
                          <a:effectLst/>
                          <a:latin typeface="Times New Roman" panose="02020603050405020304" pitchFamily="18" charset="0"/>
                          <a:ea typeface="SimSun" panose="02010600030101010101" pitchFamily="2" charset="-122"/>
                        </a:rPr>
                        <a:t>Количество муниципальных служащих, прошедших обучение   по образовательным программам в области противодействия коррупции</a:t>
                      </a:r>
                    </a:p>
                  </a:txBody>
                  <a:tcPr marL="44450" marR="44450" marT="0" marB="0" anchor="ctr"/>
                </a:tc>
                <a:tc>
                  <a:txBody>
                    <a:bodyPr/>
                    <a:lstStyle/>
                    <a:p>
                      <a:pPr algn="ctr" hangingPunct="0"/>
                      <a:r>
                        <a:rPr lang="ru-RU" sz="10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nchor="ctr"/>
                </a:tc>
                <a:extLst>
                  <a:ext uri="{0D108BD9-81ED-4DB2-BD59-A6C34878D82A}">
                    <a16:rowId xmlns:a16="http://schemas.microsoft.com/office/drawing/2014/main" val="412699305"/>
                  </a:ext>
                </a:extLst>
              </a:tr>
              <a:tr h="275613">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algn="just" hangingPunct="0"/>
                      <a:r>
                        <a:rPr lang="ru-RU" sz="1000" dirty="0">
                          <a:effectLst/>
                          <a:latin typeface="Times New Roman" panose="02020603050405020304" pitchFamily="18" charset="0"/>
                          <a:ea typeface="SimSun" panose="02010600030101010101" pitchFamily="2" charset="-122"/>
                        </a:rPr>
                        <a:t>Количество публикаций в СМИ, на  официальном сайте   администрации Анучинского МО  по вопросам противодействия коррупции</a:t>
                      </a:r>
                    </a:p>
                  </a:txBody>
                  <a:tcPr marL="44450" marR="44450" marT="0" marB="0" anchor="ctr"/>
                </a:tc>
                <a:tc>
                  <a:txBody>
                    <a:bodyPr/>
                    <a:lstStyle/>
                    <a:p>
                      <a:pPr algn="ctr" hangingPunct="0"/>
                      <a:r>
                        <a:rPr lang="ru-RU" sz="1000" dirty="0">
                          <a:effectLst/>
                          <a:latin typeface="Times New Roman" panose="02020603050405020304" pitchFamily="18" charset="0"/>
                          <a:ea typeface="SimSun" panose="02010600030101010101" pitchFamily="2" charset="-122"/>
                        </a:rPr>
                        <a:t>ед.</a:t>
                      </a:r>
                    </a:p>
                  </a:txBody>
                  <a:tcPr marL="44450" marR="4445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a:t>
                      </a:r>
                    </a:p>
                  </a:txBody>
                  <a:tcPr marL="68580" marR="68580" marT="0" marB="0" anchor="ct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68580" marR="68580" marT="0" marB="0" anchor="ctr"/>
                </a:tc>
                <a:extLst>
                  <a:ext uri="{0D108BD9-81ED-4DB2-BD59-A6C34878D82A}">
                    <a16:rowId xmlns:a16="http://schemas.microsoft.com/office/drawing/2014/main" val="3605489754"/>
                  </a:ext>
                </a:extLst>
              </a:tr>
            </a:tbl>
          </a:graphicData>
        </a:graphic>
      </p:graphicFrame>
    </p:spTree>
    <p:extLst>
      <p:ext uri="{BB962C8B-B14F-4D97-AF65-F5344CB8AC3E}">
        <p14:creationId xmlns:p14="http://schemas.microsoft.com/office/powerpoint/2010/main" val="27212376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7976B4F-7D03-9A61-8957-0E30D212E65D}"/>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F4B5C26C-E00E-197D-4421-FC91C7161546}"/>
              </a:ext>
            </a:extLst>
          </p:cNvPr>
          <p:cNvSpPr/>
          <p:nvPr/>
        </p:nvSpPr>
        <p:spPr>
          <a:xfrm>
            <a:off x="1949095" y="63557"/>
            <a:ext cx="8669547" cy="261610"/>
          </a:xfrm>
          <a:prstGeom prst="rect">
            <a:avLst/>
          </a:prstGeom>
        </p:spPr>
        <p:txBody>
          <a:bodyPr wrap="square">
            <a:spAutoFit/>
          </a:bodyPr>
          <a:lstStyle/>
          <a:p>
            <a:r>
              <a:rPr lang="ru-RU" sz="1100" b="1" dirty="0">
                <a:solidFill>
                  <a:srgbClr val="7030A0"/>
                </a:solidFill>
                <a:latin typeface="Times New Roman" panose="02020603050405020304" pitchFamily="18" charset="0"/>
                <a:cs typeface="Times New Roman" panose="02020603050405020304" pitchFamily="18" charset="0"/>
              </a:rPr>
              <a:t>Муниципальная программа «Повышение эффективности управления муниципальными финансами» на 2025 – 2029годы</a:t>
            </a:r>
            <a:endParaRPr lang="ru-RU" sz="1100" dirty="0">
              <a:solidFill>
                <a:srgbClr val="7030A0"/>
              </a:solidFill>
            </a:endParaRPr>
          </a:p>
        </p:txBody>
      </p:sp>
      <p:pic>
        <p:nvPicPr>
          <p:cNvPr id="4" name="Рисунок 3">
            <a:extLst>
              <a:ext uri="{FF2B5EF4-FFF2-40B4-BE49-F238E27FC236}">
                <a16:creationId xmlns:a16="http://schemas.microsoft.com/office/drawing/2014/main" id="{5B1C5216-D53F-4D26-1804-12BA0C03D1E0}"/>
              </a:ext>
            </a:extLst>
          </p:cNvPr>
          <p:cNvPicPr>
            <a:picLocks noChangeAspect="1"/>
          </p:cNvPicPr>
          <p:nvPr/>
        </p:nvPicPr>
        <p:blipFill>
          <a:blip r:embed="rId3"/>
          <a:stretch>
            <a:fillRect/>
          </a:stretch>
        </p:blipFill>
        <p:spPr>
          <a:xfrm>
            <a:off x="9882229" y="63557"/>
            <a:ext cx="1918283" cy="1563968"/>
          </a:xfrm>
          <a:prstGeom prst="rect">
            <a:avLst/>
          </a:prstGeom>
        </p:spPr>
      </p:pic>
      <p:sp>
        <p:nvSpPr>
          <p:cNvPr id="5" name="TextBox 4">
            <a:extLst>
              <a:ext uri="{FF2B5EF4-FFF2-40B4-BE49-F238E27FC236}">
                <a16:creationId xmlns:a16="http://schemas.microsoft.com/office/drawing/2014/main" id="{20B780E5-6CEE-FFC8-827E-FC437482EC4C}"/>
              </a:ext>
            </a:extLst>
          </p:cNvPr>
          <p:cNvSpPr txBox="1"/>
          <p:nvPr/>
        </p:nvSpPr>
        <p:spPr>
          <a:xfrm>
            <a:off x="3417601" y="257919"/>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23.05.2024г № 460</a:t>
            </a:r>
          </a:p>
        </p:txBody>
      </p:sp>
      <p:sp>
        <p:nvSpPr>
          <p:cNvPr id="9" name="TextBox 8">
            <a:extLst>
              <a:ext uri="{FF2B5EF4-FFF2-40B4-BE49-F238E27FC236}">
                <a16:creationId xmlns:a16="http://schemas.microsoft.com/office/drawing/2014/main" id="{A0BB65B3-86E0-78E0-E8C3-D84D9A8D4222}"/>
              </a:ext>
            </a:extLst>
          </p:cNvPr>
          <p:cNvSpPr txBox="1"/>
          <p:nvPr/>
        </p:nvSpPr>
        <p:spPr>
          <a:xfrm>
            <a:off x="190849" y="519529"/>
            <a:ext cx="9691379" cy="1107996"/>
          </a:xfrm>
          <a:prstGeom prst="rect">
            <a:avLst/>
          </a:prstGeom>
          <a:noFill/>
        </p:spPr>
        <p:txBody>
          <a:bodyPr wrap="square">
            <a:spAutoFit/>
          </a:bodyPr>
          <a:lstStyle/>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mn-cs"/>
              </a:rPr>
              <a:t>Целью программы является повышение эффективности и качества управления муниципальными финансами. Достижение указанной цели – это эффективное использование бюджетных ресурсов для обеспечения динамичного развития экономики, повышения уровня жизни населения и формирования благоприятных условий жизнедеятельности.</a:t>
            </a:r>
          </a:p>
          <a:p>
            <a:pPr marL="0" marR="0" lvl="0" indent="18034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Для достижения данной цели Программа предусматривает решение следующих задач:</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реалистичность и надежность экономических прогнозов и предпосылок, положенных в основу бюджетного планирования;</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формирование бюджета с учетом долгосрочного прогноза основных параметров бюджетной системы;</a:t>
            </a:r>
          </a:p>
        </p:txBody>
      </p:sp>
      <p:sp>
        <p:nvSpPr>
          <p:cNvPr id="11" name="TextBox 10">
            <a:extLst>
              <a:ext uri="{FF2B5EF4-FFF2-40B4-BE49-F238E27FC236}">
                <a16:creationId xmlns:a16="http://schemas.microsoft.com/office/drawing/2014/main" id="{03D6083E-8685-793A-5034-89D57509C079}"/>
              </a:ext>
            </a:extLst>
          </p:cNvPr>
          <p:cNvSpPr txBox="1"/>
          <p:nvPr/>
        </p:nvSpPr>
        <p:spPr>
          <a:xfrm>
            <a:off x="190848" y="1502269"/>
            <a:ext cx="11696352" cy="1446550"/>
          </a:xfrm>
          <a:prstGeom prst="rect">
            <a:avLst/>
          </a:prstGeom>
          <a:noFill/>
        </p:spPr>
        <p:txBody>
          <a:bodyPr wrap="square">
            <a:spAutoFit/>
          </a:bodyPr>
          <a:lstStyle/>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ограничение дефицита бюджета округа и муниципального долга;</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полнота учета и прогнозирование объема финансовых и других ресурсов, которые могут быть направлены на достижение конкретных целей, проведение оптимизационных мероприятий;</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планирование бюджетных ассигнований исходя из необходимости безусловного исполнения действующих расходных обязательств;</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принятие новых расходных обязательств при наличии взвешенного, экономически обоснованного подхода и четкой оценки, необходимых для их исполнения, бюджетных ассигнований;</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соблюдение установленных бюджетных ограничений и обеспечение финансовой устойчивости и платежеспособности бюджета округа при принятии новых расходных обязательств, в том числе при условии и в пределах реструктуризации (сокращении) ранее принятых обязательств (в случае необходимости);</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осуществление мероприятий по контролю за правильностью, эффективностью и целевым использованием бюджетных средств главными распорядителями, распорядителями и получателями бюджетных средств, другими участниками бюджетного процесса. </a:t>
            </a:r>
          </a:p>
        </p:txBody>
      </p:sp>
      <p:graphicFrame>
        <p:nvGraphicFramePr>
          <p:cNvPr id="12" name="Таблица 11">
            <a:extLst>
              <a:ext uri="{FF2B5EF4-FFF2-40B4-BE49-F238E27FC236}">
                <a16:creationId xmlns:a16="http://schemas.microsoft.com/office/drawing/2014/main" id="{FDFBD220-1BA0-1629-0E51-5B742683AC8B}"/>
              </a:ext>
            </a:extLst>
          </p:cNvPr>
          <p:cNvGraphicFramePr>
            <a:graphicFrameLocks noGrp="1"/>
          </p:cNvGraphicFramePr>
          <p:nvPr>
            <p:extLst>
              <p:ext uri="{D42A27DB-BD31-4B8C-83A1-F6EECF244321}">
                <p14:modId xmlns:p14="http://schemas.microsoft.com/office/powerpoint/2010/main" val="1986795186"/>
              </p:ext>
            </p:extLst>
          </p:nvPr>
        </p:nvGraphicFramePr>
        <p:xfrm>
          <a:off x="117618" y="3066237"/>
          <a:ext cx="11842811" cy="2468880"/>
        </p:xfrm>
        <a:graphic>
          <a:graphicData uri="http://schemas.openxmlformats.org/drawingml/2006/table">
            <a:tbl>
              <a:tblPr firstRow="1" bandRow="1">
                <a:tableStyleId>{16D9F66E-5EB9-4882-86FB-DCBF35E3C3E4}</a:tableStyleId>
              </a:tblPr>
              <a:tblGrid>
                <a:gridCol w="587057">
                  <a:extLst>
                    <a:ext uri="{9D8B030D-6E8A-4147-A177-3AD203B41FA5}">
                      <a16:colId xmlns:a16="http://schemas.microsoft.com/office/drawing/2014/main" val="3552395152"/>
                    </a:ext>
                  </a:extLst>
                </a:gridCol>
                <a:gridCol w="8481967">
                  <a:extLst>
                    <a:ext uri="{9D8B030D-6E8A-4147-A177-3AD203B41FA5}">
                      <a16:colId xmlns:a16="http://schemas.microsoft.com/office/drawing/2014/main" val="3059868666"/>
                    </a:ext>
                  </a:extLst>
                </a:gridCol>
                <a:gridCol w="629174">
                  <a:extLst>
                    <a:ext uri="{9D8B030D-6E8A-4147-A177-3AD203B41FA5}">
                      <a16:colId xmlns:a16="http://schemas.microsoft.com/office/drawing/2014/main" val="3116357261"/>
                    </a:ext>
                  </a:extLst>
                </a:gridCol>
                <a:gridCol w="687898">
                  <a:extLst>
                    <a:ext uri="{9D8B030D-6E8A-4147-A177-3AD203B41FA5}">
                      <a16:colId xmlns:a16="http://schemas.microsoft.com/office/drawing/2014/main" val="566982424"/>
                    </a:ext>
                  </a:extLst>
                </a:gridCol>
                <a:gridCol w="738231">
                  <a:extLst>
                    <a:ext uri="{9D8B030D-6E8A-4147-A177-3AD203B41FA5}">
                      <a16:colId xmlns:a16="http://schemas.microsoft.com/office/drawing/2014/main" val="4084061568"/>
                    </a:ext>
                  </a:extLst>
                </a:gridCol>
                <a:gridCol w="718484">
                  <a:extLst>
                    <a:ext uri="{9D8B030D-6E8A-4147-A177-3AD203B41FA5}">
                      <a16:colId xmlns:a16="http://schemas.microsoft.com/office/drawing/2014/main" val="1253693386"/>
                    </a:ext>
                  </a:extLst>
                </a:gridCol>
              </a:tblGrid>
              <a:tr h="0">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tc>
                <a:tc>
                  <a:txBody>
                    <a:bodyPr/>
                    <a:lstStyle/>
                    <a:p>
                      <a:pPr algn="ctr"/>
                      <a:r>
                        <a:rPr lang="ru-RU" sz="10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000" b="1" dirty="0">
                          <a:latin typeface="Times New Roman" panose="02020603050405020304" pitchFamily="18" charset="0"/>
                          <a:cs typeface="Times New Roman" panose="02020603050405020304" pitchFamily="18" charset="0"/>
                        </a:rPr>
                        <a:t>2027 год</a:t>
                      </a:r>
                    </a:p>
                  </a:txBody>
                  <a:tcPr/>
                </a:tc>
                <a:tc>
                  <a:txBody>
                    <a:bodyPr/>
                    <a:lstStyle/>
                    <a:p>
                      <a:pPr algn="ctr"/>
                      <a:r>
                        <a:rPr lang="ru-RU" sz="1000" b="1">
                          <a:latin typeface="Times New Roman" panose="02020603050405020304" pitchFamily="18" charset="0"/>
                          <a:cs typeface="Times New Roman" panose="02020603050405020304" pitchFamily="18" charset="0"/>
                        </a:rPr>
                        <a:t>2028 год</a:t>
                      </a: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8859180"/>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r>
                        <a:rPr lang="ru-RU" sz="1000" dirty="0">
                          <a:latin typeface="Times New Roman" panose="02020603050405020304" pitchFamily="18" charset="0"/>
                          <a:cs typeface="Times New Roman" panose="02020603050405020304" pitchFamily="18" charset="0"/>
                        </a:rPr>
                        <a:t>Утверждение местного бюджета на трехлетний период (на очередной финансовый год и на плановый период)</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0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000" dirty="0">
                          <a:latin typeface="Times New Roman" panose="02020603050405020304" pitchFamily="18" charset="0"/>
                          <a:cs typeface="Times New Roman" panose="02020603050405020304" pitchFamily="18" charset="0"/>
                        </a:rPr>
                        <a:t>ежегодно</a:t>
                      </a:r>
                    </a:p>
                  </a:txBody>
                  <a:tcPr/>
                </a:tc>
                <a:extLst>
                  <a:ext uri="{0D108BD9-81ED-4DB2-BD59-A6C34878D82A}">
                    <a16:rowId xmlns:a16="http://schemas.microsoft.com/office/drawing/2014/main" val="2008240502"/>
                  </a:ext>
                </a:extLst>
              </a:tr>
              <a:tr h="202888">
                <a:tc>
                  <a:txBody>
                    <a:bodyPr/>
                    <a:lstStyle/>
                    <a:p>
                      <a:pPr algn="ctr"/>
                      <a:r>
                        <a:rPr lang="ru-RU" sz="1000" dirty="0">
                          <a:latin typeface="Times New Roman" panose="02020603050405020304" pitchFamily="18" charset="0"/>
                          <a:cs typeface="Times New Roman" panose="02020603050405020304" pitchFamily="18" charset="0"/>
                        </a:rPr>
                        <a:t>2</a:t>
                      </a:r>
                    </a:p>
                  </a:txBody>
                  <a:tcPr/>
                </a:tc>
                <a:tc>
                  <a:txBody>
                    <a:bodyPr/>
                    <a:lstStyle/>
                    <a:p>
                      <a:r>
                        <a:rPr lang="ru-RU" sz="1000" dirty="0">
                          <a:latin typeface="Times New Roman" panose="02020603050405020304" pitchFamily="18" charset="0"/>
                          <a:cs typeface="Times New Roman" panose="02020603050405020304" pitchFamily="18" charset="0"/>
                        </a:rPr>
                        <a:t>Обеспечение исполнения расходных обязательств местного бюджета</a:t>
                      </a:r>
                    </a:p>
                  </a:txBody>
                  <a:tcPr/>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tc>
                  <a:txBody>
                    <a:bodyPr/>
                    <a:lstStyle/>
                    <a:p>
                      <a:pPr algn="ctr"/>
                      <a:r>
                        <a:rPr lang="ru-RU" sz="1000" dirty="0">
                          <a:latin typeface="Times New Roman" panose="02020603050405020304" pitchFamily="18" charset="0"/>
                          <a:cs typeface="Times New Roman" panose="02020603050405020304" pitchFamily="18" charset="0"/>
                        </a:rPr>
                        <a:t>95</a:t>
                      </a:r>
                    </a:p>
                  </a:txBody>
                  <a:tcPr/>
                </a:tc>
                <a:extLst>
                  <a:ext uri="{0D108BD9-81ED-4DB2-BD59-A6C34878D82A}">
                    <a16:rowId xmlns:a16="http://schemas.microsoft.com/office/drawing/2014/main" val="153727281"/>
                  </a:ext>
                </a:extLst>
              </a:tr>
              <a:tr h="0">
                <a:tc>
                  <a:txBody>
                    <a:bodyPr/>
                    <a:lstStyle/>
                    <a:p>
                      <a:pPr algn="ctr"/>
                      <a:r>
                        <a:rPr lang="ru-RU" sz="1000" dirty="0">
                          <a:latin typeface="Times New Roman" panose="02020603050405020304" pitchFamily="18" charset="0"/>
                          <a:cs typeface="Times New Roman" panose="02020603050405020304" pitchFamily="18" charset="0"/>
                        </a:rPr>
                        <a:t>3</a:t>
                      </a:r>
                    </a:p>
                  </a:txBody>
                  <a:tcPr/>
                </a:tc>
                <a:tc>
                  <a:txBody>
                    <a:bodyPr/>
                    <a:lstStyle/>
                    <a:p>
                      <a:r>
                        <a:rPr lang="ru-RU" sz="1000" dirty="0">
                          <a:latin typeface="Times New Roman" panose="02020603050405020304" pitchFamily="18" charset="0"/>
                          <a:cs typeface="Times New Roman" panose="02020603050405020304" pitchFamily="18" charset="0"/>
                        </a:rPr>
                        <a:t>Объем просроченной кредиторской задолженности местного бюджета</a:t>
                      </a:r>
                    </a:p>
                  </a:txBody>
                  <a:tcPr/>
                </a:tc>
                <a:tc>
                  <a:txBody>
                    <a:bodyPr/>
                    <a:lstStyle/>
                    <a:p>
                      <a:pPr algn="ctr"/>
                      <a:r>
                        <a:rPr lang="ru-RU" sz="1000" dirty="0" err="1">
                          <a:latin typeface="Times New Roman" panose="02020603050405020304" pitchFamily="18" charset="0"/>
                          <a:cs typeface="Times New Roman" panose="02020603050405020304" pitchFamily="18" charset="0"/>
                        </a:rPr>
                        <a:t>Тыс.руб</a:t>
                      </a: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tc>
                  <a:txBody>
                    <a:bodyPr/>
                    <a:lstStyle/>
                    <a:p>
                      <a:pPr algn="ctr"/>
                      <a:r>
                        <a:rPr lang="ru-RU" sz="1000" dirty="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708735103"/>
                  </a:ext>
                </a:extLst>
              </a:tr>
              <a:tr h="187616">
                <a:tc>
                  <a:txBody>
                    <a:bodyPr/>
                    <a:lstStyle/>
                    <a:p>
                      <a:pPr algn="ctr"/>
                      <a:r>
                        <a:rPr lang="ru-RU" sz="1000" dirty="0">
                          <a:latin typeface="Times New Roman" panose="02020603050405020304" pitchFamily="18" charset="0"/>
                          <a:cs typeface="Times New Roman" panose="02020603050405020304" pitchFamily="18" charset="0"/>
                        </a:rPr>
                        <a:t>4</a:t>
                      </a:r>
                    </a:p>
                  </a:txBody>
                  <a:tcPr/>
                </a:tc>
                <a:tc>
                  <a:txBody>
                    <a:bodyPr/>
                    <a:lstStyle/>
                    <a:p>
                      <a:r>
                        <a:rPr lang="ru-RU" sz="1000" dirty="0">
                          <a:latin typeface="Times New Roman" panose="02020603050405020304" pitchFamily="18" charset="0"/>
                          <a:cs typeface="Times New Roman" panose="02020603050405020304" pitchFamily="18" charset="0"/>
                        </a:rPr>
                        <a:t>Отношение объема средств местного бюджета, охваченных проверками, к общему объему средств местного бюджета без учета расходов на обслуживание муниципального долга</a:t>
                      </a:r>
                    </a:p>
                  </a:txBody>
                  <a:tcPr/>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algn="ctr"/>
                      <a:r>
                        <a:rPr lang="ru-RU" sz="1000" dirty="0">
                          <a:latin typeface="Times New Roman" panose="02020603050405020304" pitchFamily="18" charset="0"/>
                          <a:cs typeface="Times New Roman" panose="02020603050405020304" pitchFamily="18" charset="0"/>
                        </a:rPr>
                        <a:t>10</a:t>
                      </a:r>
                    </a:p>
                  </a:txBody>
                  <a:tcPr/>
                </a:tc>
                <a:extLst>
                  <a:ext uri="{0D108BD9-81ED-4DB2-BD59-A6C34878D82A}">
                    <a16:rowId xmlns:a16="http://schemas.microsoft.com/office/drawing/2014/main" val="2965617575"/>
                  </a:ext>
                </a:extLst>
              </a:tr>
              <a:tr h="188572">
                <a:tc>
                  <a:txBody>
                    <a:bodyPr/>
                    <a:lstStyle/>
                    <a:p>
                      <a:pPr algn="ctr"/>
                      <a:r>
                        <a:rPr lang="ru-RU" sz="1000" dirty="0">
                          <a:latin typeface="Times New Roman" panose="02020603050405020304" pitchFamily="18" charset="0"/>
                          <a:cs typeface="Times New Roman" panose="02020603050405020304" pitchFamily="18" charset="0"/>
                        </a:rPr>
                        <a:t>5</a:t>
                      </a:r>
                    </a:p>
                  </a:txBody>
                  <a:tcPr/>
                </a:tc>
                <a:tc>
                  <a:txBody>
                    <a:bodyPr/>
                    <a:lstStyle/>
                    <a:p>
                      <a:r>
                        <a:rPr lang="ru-RU" sz="1000" dirty="0">
                          <a:latin typeface="Times New Roman" panose="02020603050405020304" pitchFamily="18" charset="0"/>
                          <a:cs typeface="Times New Roman" panose="02020603050405020304" pitchFamily="18" charset="0"/>
                        </a:rPr>
                        <a:t>Поддержание в актуальном состоянии раздела «Открытый бюджет» на официальном интернет – сайте администрации округа</a:t>
                      </a:r>
                    </a:p>
                  </a:txBody>
                  <a:tcPr/>
                </a:tc>
                <a:tc>
                  <a:txBody>
                    <a:bodyPr/>
                    <a:lstStyle/>
                    <a:p>
                      <a:pPr algn="ctr"/>
                      <a:endParaRPr lang="ru-RU" sz="1000" dirty="0">
                        <a:latin typeface="Times New Roman" panose="02020603050405020304" pitchFamily="18" charset="0"/>
                        <a:cs typeface="Times New Roman" panose="02020603050405020304" pitchFamily="18" charset="0"/>
                      </a:endParaRPr>
                    </a:p>
                  </a:txBody>
                  <a:tcPr/>
                </a:tc>
                <a:tc>
                  <a:txBody>
                    <a:bodyPr/>
                    <a:lstStyle/>
                    <a:p>
                      <a:pPr algn="ctr"/>
                      <a:r>
                        <a:rPr lang="ru-RU" sz="10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000" dirty="0">
                          <a:latin typeface="Times New Roman" panose="02020603050405020304" pitchFamily="18" charset="0"/>
                          <a:cs typeface="Times New Roman" panose="02020603050405020304" pitchFamily="18" charset="0"/>
                        </a:rPr>
                        <a:t>ежегодно</a:t>
                      </a:r>
                    </a:p>
                  </a:txBody>
                  <a:tcPr/>
                </a:tc>
                <a:tc>
                  <a:txBody>
                    <a:bodyPr/>
                    <a:lstStyle/>
                    <a:p>
                      <a:pPr algn="ctr"/>
                      <a:r>
                        <a:rPr lang="ru-RU" sz="1000" dirty="0">
                          <a:latin typeface="Times New Roman" panose="02020603050405020304" pitchFamily="18" charset="0"/>
                          <a:cs typeface="Times New Roman" panose="02020603050405020304" pitchFamily="18" charset="0"/>
                        </a:rPr>
                        <a:t>ежегодно</a:t>
                      </a:r>
                    </a:p>
                  </a:txBody>
                  <a:tcPr/>
                </a:tc>
                <a:extLst>
                  <a:ext uri="{0D108BD9-81ED-4DB2-BD59-A6C34878D82A}">
                    <a16:rowId xmlns:a16="http://schemas.microsoft.com/office/drawing/2014/main" val="412699305"/>
                  </a:ext>
                </a:extLst>
              </a:tr>
              <a:tr h="275613">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r>
                        <a:rPr lang="ru-RU" sz="1000" dirty="0">
                          <a:latin typeface="Times New Roman" panose="02020603050405020304" pitchFamily="18" charset="0"/>
                          <a:cs typeface="Times New Roman" panose="02020603050405020304" pitchFamily="18" charset="0"/>
                        </a:rPr>
                        <a:t>Доля контрольных мероприятий, по результатам которых приняты меры, направленные на устранение выявленных нарушений (направлены представления, предписания, предложения; информационные письма, возбуждено административное производство, прочее) в общем объеме контрольных мероприятий, требующих принятия таких мер</a:t>
                      </a:r>
                    </a:p>
                  </a:txBody>
                  <a:tcPr/>
                </a:tc>
                <a:tc>
                  <a:txBody>
                    <a:bodyPr/>
                    <a:lstStyle/>
                    <a:p>
                      <a:pPr algn="ctr"/>
                      <a:r>
                        <a:rPr lang="ru-RU" sz="1000" dirty="0">
                          <a:latin typeface="Times New Roman" panose="02020603050405020304" pitchFamily="18" charset="0"/>
                          <a:cs typeface="Times New Roman" panose="02020603050405020304" pitchFamily="18" charset="0"/>
                        </a:rPr>
                        <a:t>%</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tc>
                  <a:txBody>
                    <a:bodyPr/>
                    <a:lstStyle/>
                    <a:p>
                      <a:pPr algn="ctr"/>
                      <a:r>
                        <a:rPr lang="ru-RU" sz="1000" dirty="0">
                          <a:latin typeface="Times New Roman" panose="02020603050405020304" pitchFamily="18" charset="0"/>
                          <a:cs typeface="Times New Roman" panose="02020603050405020304" pitchFamily="18" charset="0"/>
                        </a:rPr>
                        <a:t>100</a:t>
                      </a:r>
                    </a:p>
                  </a:txBody>
                  <a:tcPr/>
                </a:tc>
                <a:extLst>
                  <a:ext uri="{0D108BD9-81ED-4DB2-BD59-A6C34878D82A}">
                    <a16:rowId xmlns:a16="http://schemas.microsoft.com/office/drawing/2014/main" val="3605489754"/>
                  </a:ext>
                </a:extLst>
              </a:tr>
            </a:tbl>
          </a:graphicData>
        </a:graphic>
      </p:graphicFrame>
    </p:spTree>
    <p:extLst>
      <p:ext uri="{BB962C8B-B14F-4D97-AF65-F5344CB8AC3E}">
        <p14:creationId xmlns:p14="http://schemas.microsoft.com/office/powerpoint/2010/main" val="1327659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D4D956B-A973-80E0-7F71-CC3BFFDF08AD}"/>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5289A54-8063-6700-16C8-F23F17160129}"/>
              </a:ext>
            </a:extLst>
          </p:cNvPr>
          <p:cNvSpPr txBox="1"/>
          <p:nvPr/>
        </p:nvSpPr>
        <p:spPr>
          <a:xfrm>
            <a:off x="174071" y="165250"/>
            <a:ext cx="11243345" cy="430887"/>
          </a:xfrm>
          <a:prstGeom prst="rect">
            <a:avLst/>
          </a:prstGeom>
          <a:noFill/>
        </p:spPr>
        <p:txBody>
          <a:bodyPr wrap="square">
            <a:spAutoFit/>
          </a:bodyPr>
          <a:lstStyle/>
          <a:p>
            <a:pPr algn="ctr"/>
            <a:r>
              <a:rPr lang="ru-RU" sz="1100" b="1" dirty="0">
                <a:solidFill>
                  <a:srgbClr val="6600FF"/>
                </a:solidFill>
                <a:effectLst/>
                <a:latin typeface="Times New Roman" panose="02020603050405020304" pitchFamily="18" charset="0"/>
                <a:ea typeface="SimSun" panose="02010600030101010101" pitchFamily="2" charset="-122"/>
              </a:rPr>
              <a:t>Муниципальная программа «Управление и распоряжение муниципальным имуществом </a:t>
            </a:r>
            <a:endParaRPr lang="ru-RU" sz="1100" dirty="0">
              <a:solidFill>
                <a:srgbClr val="6600FF"/>
              </a:solidFill>
              <a:effectLst/>
              <a:latin typeface="Times New Roman" panose="02020603050405020304" pitchFamily="18" charset="0"/>
              <a:ea typeface="SimSun" panose="02010600030101010101" pitchFamily="2" charset="-122"/>
            </a:endParaRPr>
          </a:p>
          <a:p>
            <a:pPr algn="ctr"/>
            <a:r>
              <a:rPr lang="ru-RU" sz="1100" b="1" dirty="0">
                <a:solidFill>
                  <a:srgbClr val="6600FF"/>
                </a:solidFill>
                <a:effectLst/>
                <a:latin typeface="Times New Roman" panose="02020603050405020304" pitchFamily="18" charset="0"/>
                <a:ea typeface="SimSun" panose="02010600030101010101" pitchFamily="2" charset="-122"/>
              </a:rPr>
              <a:t>Анучинского муниципального округа» на 2025-2029 годы</a:t>
            </a:r>
            <a:endParaRPr lang="ru-RU" sz="1100" dirty="0">
              <a:solidFill>
                <a:srgbClr val="6600FF"/>
              </a:solidFill>
              <a:effectLst/>
              <a:latin typeface="Times New Roman" panose="02020603050405020304" pitchFamily="18" charset="0"/>
              <a:ea typeface="SimSun" panose="02010600030101010101" pitchFamily="2" charset="-122"/>
            </a:endParaRPr>
          </a:p>
        </p:txBody>
      </p:sp>
      <p:sp>
        <p:nvSpPr>
          <p:cNvPr id="4" name="TextBox 3">
            <a:extLst>
              <a:ext uri="{FF2B5EF4-FFF2-40B4-BE49-F238E27FC236}">
                <a16:creationId xmlns:a16="http://schemas.microsoft.com/office/drawing/2014/main" id="{BF8CCDE1-4843-61D4-730D-FE99EB64FCBE}"/>
              </a:ext>
            </a:extLst>
          </p:cNvPr>
          <p:cNvSpPr txBox="1"/>
          <p:nvPr/>
        </p:nvSpPr>
        <p:spPr>
          <a:xfrm>
            <a:off x="3507296" y="499777"/>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23.05.2024г № 460</a:t>
            </a:r>
          </a:p>
        </p:txBody>
      </p:sp>
      <p:pic>
        <p:nvPicPr>
          <p:cNvPr id="5" name="Рисунок 4">
            <a:extLst>
              <a:ext uri="{FF2B5EF4-FFF2-40B4-BE49-F238E27FC236}">
                <a16:creationId xmlns:a16="http://schemas.microsoft.com/office/drawing/2014/main" id="{65AEA5F4-9C0A-8750-F5C5-4F836BC6A2CF}"/>
              </a:ext>
            </a:extLst>
          </p:cNvPr>
          <p:cNvPicPr>
            <a:picLocks noChangeAspect="1"/>
          </p:cNvPicPr>
          <p:nvPr/>
        </p:nvPicPr>
        <p:blipFill>
          <a:blip r:embed="rId3"/>
          <a:stretch>
            <a:fillRect/>
          </a:stretch>
        </p:blipFill>
        <p:spPr>
          <a:xfrm>
            <a:off x="218112" y="69953"/>
            <a:ext cx="1870747" cy="1767000"/>
          </a:xfrm>
          <a:prstGeom prst="rect">
            <a:avLst/>
          </a:prstGeom>
        </p:spPr>
      </p:pic>
      <p:sp>
        <p:nvSpPr>
          <p:cNvPr id="6" name="TextBox 5">
            <a:extLst>
              <a:ext uri="{FF2B5EF4-FFF2-40B4-BE49-F238E27FC236}">
                <a16:creationId xmlns:a16="http://schemas.microsoft.com/office/drawing/2014/main" id="{D5480130-C348-D8C2-AAAA-57AF68A1565C}"/>
              </a:ext>
            </a:extLst>
          </p:cNvPr>
          <p:cNvSpPr txBox="1"/>
          <p:nvPr/>
        </p:nvSpPr>
        <p:spPr>
          <a:xfrm>
            <a:off x="2223083" y="691435"/>
            <a:ext cx="9680895" cy="430887"/>
          </a:xfrm>
          <a:prstGeom prst="rect">
            <a:avLst/>
          </a:prstGeom>
          <a:noFill/>
        </p:spPr>
        <p:txBody>
          <a:bodyPr wrap="square">
            <a:spAutoFit/>
          </a:bodyPr>
          <a:lstStyle/>
          <a:p>
            <a:pPr algn="just"/>
            <a:r>
              <a:rPr lang="ru-RU" sz="1100" dirty="0">
                <a:effectLst/>
                <a:latin typeface="Times New Roman" panose="02020603050405020304" pitchFamily="18" charset="0"/>
                <a:ea typeface="SimSun" panose="02010600030101010101" pitchFamily="2" charset="-122"/>
              </a:rPr>
              <a:t>Основная цель муниципальной программы - Повышение эффективности управления, распоряжения и использования муниципального имущества, в т.ч. земельных участков на территории  Анучинского муниципального округа.</a:t>
            </a:r>
          </a:p>
        </p:txBody>
      </p:sp>
      <p:sp>
        <p:nvSpPr>
          <p:cNvPr id="7" name="TextBox 6">
            <a:extLst>
              <a:ext uri="{FF2B5EF4-FFF2-40B4-BE49-F238E27FC236}">
                <a16:creationId xmlns:a16="http://schemas.microsoft.com/office/drawing/2014/main" id="{C53A989A-B7F3-D808-0795-FC83AF70EE3B}"/>
              </a:ext>
            </a:extLst>
          </p:cNvPr>
          <p:cNvSpPr txBox="1"/>
          <p:nvPr/>
        </p:nvSpPr>
        <p:spPr>
          <a:xfrm>
            <a:off x="2306971" y="1067511"/>
            <a:ext cx="9597007" cy="769441"/>
          </a:xfrm>
          <a:prstGeom prst="rect">
            <a:avLst/>
          </a:prstGeom>
          <a:noFill/>
        </p:spPr>
        <p:txBody>
          <a:bodyPr wrap="square">
            <a:spAutoFit/>
          </a:bodyPr>
          <a:lstStyle/>
          <a:p>
            <a:pPr algn="just"/>
            <a:r>
              <a:rPr lang="ru-RU" sz="1100" dirty="0">
                <a:effectLst/>
                <a:latin typeface="Times New Roman" panose="02020603050405020304" pitchFamily="18" charset="0"/>
                <a:ea typeface="SimSun" panose="02010600030101010101" pitchFamily="2" charset="-122"/>
              </a:rPr>
              <a:t>Для успешного достижения поставленной цели, предполагается решение следующих задач: </a:t>
            </a:r>
          </a:p>
          <a:p>
            <a:r>
              <a:rPr lang="ru-RU" sz="1100" dirty="0">
                <a:effectLst/>
                <a:latin typeface="Times New Roman" panose="02020603050405020304" pitchFamily="18" charset="0"/>
                <a:ea typeface="SimSun" panose="02010600030101010101" pitchFamily="2" charset="-122"/>
              </a:rPr>
              <a:t>-  совершенствование системы учета  объектов муниципального округа;</a:t>
            </a:r>
          </a:p>
          <a:p>
            <a:r>
              <a:rPr lang="ru-RU" sz="1100" dirty="0">
                <a:effectLst/>
                <a:latin typeface="Times New Roman" panose="02020603050405020304" pitchFamily="18" charset="0"/>
                <a:ea typeface="SimSun" panose="02010600030101010101" pitchFamily="2" charset="-122"/>
              </a:rPr>
              <a:t>- обеспечение доступных неналоговых доходов в бюджет  муниципального округа;</a:t>
            </a:r>
          </a:p>
          <a:p>
            <a:r>
              <a:rPr lang="ru-RU" sz="1100" dirty="0">
                <a:effectLst/>
                <a:latin typeface="Times New Roman" panose="02020603050405020304" pitchFamily="18" charset="0"/>
                <a:ea typeface="SimSun" panose="02010600030101010101" pitchFamily="2" charset="-122"/>
              </a:rPr>
              <a:t>- обеспечение рационального и эффективного использования земель на территории Анучинского муниципального округа.</a:t>
            </a:r>
          </a:p>
        </p:txBody>
      </p:sp>
      <p:graphicFrame>
        <p:nvGraphicFramePr>
          <p:cNvPr id="8" name="Таблица 7">
            <a:extLst>
              <a:ext uri="{FF2B5EF4-FFF2-40B4-BE49-F238E27FC236}">
                <a16:creationId xmlns:a16="http://schemas.microsoft.com/office/drawing/2014/main" id="{D32AC180-60FB-F732-F4EE-4C5749B4628F}"/>
              </a:ext>
            </a:extLst>
          </p:cNvPr>
          <p:cNvGraphicFramePr>
            <a:graphicFrameLocks noGrp="1"/>
          </p:cNvGraphicFramePr>
          <p:nvPr>
            <p:extLst>
              <p:ext uri="{D42A27DB-BD31-4B8C-83A1-F6EECF244321}">
                <p14:modId xmlns:p14="http://schemas.microsoft.com/office/powerpoint/2010/main" val="3881826103"/>
              </p:ext>
            </p:extLst>
          </p:nvPr>
        </p:nvGraphicFramePr>
        <p:xfrm>
          <a:off x="218112" y="2002203"/>
          <a:ext cx="11842811" cy="2956560"/>
        </p:xfrm>
        <a:graphic>
          <a:graphicData uri="http://schemas.openxmlformats.org/drawingml/2006/table">
            <a:tbl>
              <a:tblPr firstRow="1" bandRow="1">
                <a:tableStyleId>{16D9F66E-5EB9-4882-86FB-DCBF35E3C3E4}</a:tableStyleId>
              </a:tblPr>
              <a:tblGrid>
                <a:gridCol w="587057">
                  <a:extLst>
                    <a:ext uri="{9D8B030D-6E8A-4147-A177-3AD203B41FA5}">
                      <a16:colId xmlns:a16="http://schemas.microsoft.com/office/drawing/2014/main" val="3552395152"/>
                    </a:ext>
                  </a:extLst>
                </a:gridCol>
                <a:gridCol w="8481967">
                  <a:extLst>
                    <a:ext uri="{9D8B030D-6E8A-4147-A177-3AD203B41FA5}">
                      <a16:colId xmlns:a16="http://schemas.microsoft.com/office/drawing/2014/main" val="3059868666"/>
                    </a:ext>
                  </a:extLst>
                </a:gridCol>
                <a:gridCol w="629174">
                  <a:extLst>
                    <a:ext uri="{9D8B030D-6E8A-4147-A177-3AD203B41FA5}">
                      <a16:colId xmlns:a16="http://schemas.microsoft.com/office/drawing/2014/main" val="3116357261"/>
                    </a:ext>
                  </a:extLst>
                </a:gridCol>
                <a:gridCol w="687898">
                  <a:extLst>
                    <a:ext uri="{9D8B030D-6E8A-4147-A177-3AD203B41FA5}">
                      <a16:colId xmlns:a16="http://schemas.microsoft.com/office/drawing/2014/main" val="566982424"/>
                    </a:ext>
                  </a:extLst>
                </a:gridCol>
                <a:gridCol w="738231">
                  <a:extLst>
                    <a:ext uri="{9D8B030D-6E8A-4147-A177-3AD203B41FA5}">
                      <a16:colId xmlns:a16="http://schemas.microsoft.com/office/drawing/2014/main" val="4084061568"/>
                    </a:ext>
                  </a:extLst>
                </a:gridCol>
                <a:gridCol w="718484">
                  <a:extLst>
                    <a:ext uri="{9D8B030D-6E8A-4147-A177-3AD203B41FA5}">
                      <a16:colId xmlns:a16="http://schemas.microsoft.com/office/drawing/2014/main" val="1253693386"/>
                    </a:ext>
                  </a:extLst>
                </a:gridCol>
              </a:tblGrid>
              <a:tr h="0">
                <a:tc>
                  <a:txBody>
                    <a:bodyPr/>
                    <a:lstStyle/>
                    <a:p>
                      <a:pPr algn="ctr"/>
                      <a:r>
                        <a:rPr lang="ru-RU" sz="1000" b="1" dirty="0">
                          <a:latin typeface="Times New Roman" panose="02020603050405020304" pitchFamily="18" charset="0"/>
                          <a:cs typeface="Times New Roman" panose="02020603050405020304" pitchFamily="18" charset="0"/>
                        </a:rPr>
                        <a:t>№ п/п</a:t>
                      </a:r>
                    </a:p>
                  </a:txBody>
                  <a:tcPr/>
                </a:tc>
                <a:tc>
                  <a:txBody>
                    <a:bodyPr/>
                    <a:lstStyle/>
                    <a:p>
                      <a:pPr algn="ctr"/>
                      <a:r>
                        <a:rPr lang="ru-RU" sz="1000" b="1" dirty="0">
                          <a:latin typeface="Times New Roman" panose="02020603050405020304" pitchFamily="18" charset="0"/>
                          <a:cs typeface="Times New Roman" panose="02020603050405020304" pitchFamily="18" charset="0"/>
                        </a:rPr>
                        <a:t>Показатель (индикатор)</a:t>
                      </a:r>
                    </a:p>
                  </a:txBody>
                  <a:tcPr/>
                </a:tc>
                <a:tc>
                  <a:txBody>
                    <a:bodyPr/>
                    <a:lstStyle/>
                    <a:p>
                      <a:pPr algn="ctr"/>
                      <a:r>
                        <a:rPr lang="ru-RU" sz="1000" b="1" dirty="0" err="1">
                          <a:latin typeface="Times New Roman" panose="02020603050405020304" pitchFamily="18" charset="0"/>
                          <a:cs typeface="Times New Roman" panose="02020603050405020304" pitchFamily="18" charset="0"/>
                        </a:rPr>
                        <a:t>Ед.изм</a:t>
                      </a:r>
                      <a:r>
                        <a:rPr lang="ru-RU" sz="1000" b="1" dirty="0">
                          <a:latin typeface="Times New Roman" panose="02020603050405020304" pitchFamily="18" charset="0"/>
                          <a:cs typeface="Times New Roman" panose="02020603050405020304" pitchFamily="18" charset="0"/>
                        </a:rPr>
                        <a:t>.</a:t>
                      </a:r>
                    </a:p>
                  </a:txBody>
                  <a:tcPr/>
                </a:tc>
                <a:tc>
                  <a:txBody>
                    <a:bodyPr/>
                    <a:lstStyle/>
                    <a:p>
                      <a:pPr algn="ctr"/>
                      <a:r>
                        <a:rPr lang="ru-RU" sz="1000" b="1" dirty="0">
                          <a:latin typeface="Times New Roman" panose="02020603050405020304" pitchFamily="18" charset="0"/>
                          <a:cs typeface="Times New Roman" panose="02020603050405020304" pitchFamily="18" charset="0"/>
                        </a:rPr>
                        <a:t>2026 год</a:t>
                      </a:r>
                    </a:p>
                  </a:txBody>
                  <a:tcPr/>
                </a:tc>
                <a:tc>
                  <a:txBody>
                    <a:bodyPr/>
                    <a:lstStyle/>
                    <a:p>
                      <a:pPr algn="ctr"/>
                      <a:r>
                        <a:rPr lang="ru-RU" sz="1000" b="1" dirty="0">
                          <a:latin typeface="Times New Roman" panose="02020603050405020304" pitchFamily="18" charset="0"/>
                          <a:cs typeface="Times New Roman" panose="02020603050405020304" pitchFamily="18" charset="0"/>
                        </a:rPr>
                        <a:t>2027 год</a:t>
                      </a:r>
                    </a:p>
                  </a:txBody>
                  <a:tcPr/>
                </a:tc>
                <a:tc>
                  <a:txBody>
                    <a:bodyPr/>
                    <a:lstStyle/>
                    <a:p>
                      <a:pPr algn="ctr"/>
                      <a:r>
                        <a:rPr lang="ru-RU" sz="1000" b="1">
                          <a:latin typeface="Times New Roman" panose="02020603050405020304" pitchFamily="18" charset="0"/>
                          <a:cs typeface="Times New Roman" panose="02020603050405020304" pitchFamily="18" charset="0"/>
                        </a:rPr>
                        <a:t>2028 год</a:t>
                      </a:r>
                      <a:endParaRPr lang="ru-RU"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8859180"/>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tc>
                <a:tc>
                  <a:txBody>
                    <a:bodyPr/>
                    <a:lstStyle/>
                    <a:p>
                      <a:pPr algn="l">
                        <a:spcAft>
                          <a:spcPts val="0"/>
                        </a:spcAft>
                      </a:pPr>
                      <a:r>
                        <a:rPr lang="ru-RU" sz="1000" dirty="0">
                          <a:effectLst/>
                          <a:latin typeface="Times New Roman" panose="02020603050405020304" pitchFamily="18" charset="0"/>
                          <a:ea typeface="SimSun" panose="02010600030101010101" pitchFamily="2" charset="-122"/>
                        </a:rPr>
                        <a:t>Выявление и учет объектов муниципальной собственности</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шт.</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20</a:t>
                      </a:r>
                    </a:p>
                  </a:txBody>
                  <a:tcPr marL="68580" marR="68580" marT="0" marB="0"/>
                </a:tc>
                <a:extLst>
                  <a:ext uri="{0D108BD9-81ED-4DB2-BD59-A6C34878D82A}">
                    <a16:rowId xmlns:a16="http://schemas.microsoft.com/office/drawing/2014/main" val="2008240502"/>
                  </a:ext>
                </a:extLst>
              </a:tr>
              <a:tr h="0">
                <a:tc>
                  <a:txBody>
                    <a:bodyPr/>
                    <a:lstStyle/>
                    <a:p>
                      <a:pPr algn="ctr"/>
                      <a:r>
                        <a:rPr lang="ru-RU" sz="1000" dirty="0">
                          <a:latin typeface="Times New Roman" panose="02020603050405020304" pitchFamily="18" charset="0"/>
                          <a:cs typeface="Times New Roman" panose="02020603050405020304" pitchFamily="18" charset="0"/>
                        </a:rPr>
                        <a:t>2</a:t>
                      </a:r>
                    </a:p>
                  </a:txBody>
                  <a:tcPr/>
                </a:tc>
                <a:tc>
                  <a:txBody>
                    <a:bodyPr/>
                    <a:lstStyle/>
                    <a:p>
                      <a:pPr algn="just">
                        <a:spcAft>
                          <a:spcPts val="0"/>
                        </a:spcAft>
                      </a:pPr>
                      <a:r>
                        <a:rPr lang="ru-RU" sz="1000" dirty="0">
                          <a:effectLst/>
                          <a:latin typeface="Times New Roman" panose="02020603050405020304" pitchFamily="18" charset="0"/>
                          <a:ea typeface="SimSun" panose="02010600030101010101" pitchFamily="2" charset="-122"/>
                        </a:rPr>
                        <a:t>Выявление и учет земельных участков , собственность на которые не разграничена</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шт.</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20</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20</a:t>
                      </a:r>
                    </a:p>
                  </a:txBody>
                  <a:tcPr marL="68580" marR="68580" marT="0" marB="0"/>
                </a:tc>
                <a:extLst>
                  <a:ext uri="{0D108BD9-81ED-4DB2-BD59-A6C34878D82A}">
                    <a16:rowId xmlns:a16="http://schemas.microsoft.com/office/drawing/2014/main" val="2159362596"/>
                  </a:ext>
                </a:extLst>
              </a:tr>
              <a:tr h="0">
                <a:tc>
                  <a:txBody>
                    <a:bodyPr/>
                    <a:lstStyle/>
                    <a:p>
                      <a:pPr algn="ctr"/>
                      <a:r>
                        <a:rPr lang="ru-RU" sz="1000" dirty="0">
                          <a:latin typeface="Times New Roman" panose="02020603050405020304" pitchFamily="18" charset="0"/>
                          <a:cs typeface="Times New Roman" panose="02020603050405020304" pitchFamily="18" charset="0"/>
                        </a:rPr>
                        <a:t>3</a:t>
                      </a:r>
                    </a:p>
                  </a:txBody>
                  <a:tcPr/>
                </a:tc>
                <a:tc>
                  <a:txBody>
                    <a:bodyPr/>
                    <a:lstStyle/>
                    <a:p>
                      <a:pPr marL="76200" indent="-76200" algn="just"/>
                      <a:r>
                        <a:rPr lang="ru-RU" sz="1000" dirty="0">
                          <a:effectLst/>
                          <a:latin typeface="Times New Roman" panose="02020603050405020304" pitchFamily="18" charset="0"/>
                          <a:ea typeface="SimSun" panose="02010600030101010101" pitchFamily="2" charset="-122"/>
                        </a:rPr>
                        <a:t>Содержание и обслуживание объектов имущества казны </a:t>
                      </a:r>
                    </a:p>
                  </a:txBody>
                  <a:tcPr marL="68580" marR="68580" marT="0" marB="0"/>
                </a:tc>
                <a:tc>
                  <a:txBody>
                    <a:bodyPr/>
                    <a:lstStyle/>
                    <a:p>
                      <a:pPr algn="ctr"/>
                      <a:r>
                        <a:rPr lang="ru-RU" sz="1000" dirty="0" err="1">
                          <a:effectLst/>
                          <a:latin typeface="Times New Roman" panose="02020603050405020304" pitchFamily="18" charset="0"/>
                          <a:ea typeface="SimSun" panose="02010600030101010101" pitchFamily="2" charset="-122"/>
                        </a:rPr>
                        <a:t>шт</a:t>
                      </a:r>
                      <a:endParaRPr lang="ru-RU" sz="10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3750</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3750</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3750</a:t>
                      </a:r>
                    </a:p>
                  </a:txBody>
                  <a:tcPr marL="68580" marR="68580" marT="0" marB="0"/>
                </a:tc>
                <a:extLst>
                  <a:ext uri="{0D108BD9-81ED-4DB2-BD59-A6C34878D82A}">
                    <a16:rowId xmlns:a16="http://schemas.microsoft.com/office/drawing/2014/main" val="82429429"/>
                  </a:ext>
                </a:extLst>
              </a:tr>
              <a:tr h="0">
                <a:tc>
                  <a:txBody>
                    <a:bodyPr/>
                    <a:lstStyle/>
                    <a:p>
                      <a:pPr algn="ctr"/>
                      <a:r>
                        <a:rPr lang="ru-RU" sz="1000" dirty="0">
                          <a:latin typeface="Times New Roman" panose="02020603050405020304" pitchFamily="18" charset="0"/>
                          <a:cs typeface="Times New Roman" panose="02020603050405020304" pitchFamily="18" charset="0"/>
                        </a:rPr>
                        <a:t>4</a:t>
                      </a:r>
                    </a:p>
                  </a:txBody>
                  <a:tcPr/>
                </a:tc>
                <a:tc>
                  <a:txBody>
                    <a:bodyPr/>
                    <a:lstStyle/>
                    <a:p>
                      <a:pPr algn="l">
                        <a:spcAft>
                          <a:spcPts val="0"/>
                        </a:spcAft>
                      </a:pPr>
                      <a:r>
                        <a:rPr lang="ru-RU" sz="1000" dirty="0">
                          <a:effectLst/>
                          <a:latin typeface="Times New Roman" panose="02020603050405020304" pitchFamily="18" charset="0"/>
                          <a:ea typeface="SimSun" panose="02010600030101010101" pitchFamily="2" charset="-122"/>
                        </a:rPr>
                        <a:t>Увеличение объектов имущества казны</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10</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10</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10</a:t>
                      </a:r>
                    </a:p>
                  </a:txBody>
                  <a:tcPr marL="68580" marR="68580" marT="0" marB="0"/>
                </a:tc>
                <a:extLst>
                  <a:ext uri="{0D108BD9-81ED-4DB2-BD59-A6C34878D82A}">
                    <a16:rowId xmlns:a16="http://schemas.microsoft.com/office/drawing/2014/main" val="2162812234"/>
                  </a:ext>
                </a:extLst>
              </a:tr>
              <a:tr h="0">
                <a:tc>
                  <a:txBody>
                    <a:bodyPr/>
                    <a:lstStyle/>
                    <a:p>
                      <a:pPr algn="ctr"/>
                      <a:r>
                        <a:rPr lang="ru-RU" sz="1000" dirty="0">
                          <a:latin typeface="Times New Roman" panose="02020603050405020304" pitchFamily="18" charset="0"/>
                          <a:cs typeface="Times New Roman" panose="02020603050405020304" pitchFamily="18" charset="0"/>
                        </a:rPr>
                        <a:t>5</a:t>
                      </a:r>
                    </a:p>
                  </a:txBody>
                  <a:tcPr/>
                </a:tc>
                <a:tc>
                  <a:txBody>
                    <a:bodyPr/>
                    <a:lstStyle/>
                    <a:p>
                      <a:pPr marL="76200" indent="-76200" algn="just"/>
                      <a:r>
                        <a:rPr lang="ru-RU" sz="1000" dirty="0">
                          <a:effectLst/>
                          <a:latin typeface="Times New Roman" panose="02020603050405020304" pitchFamily="18" charset="0"/>
                          <a:ea typeface="SimSun" panose="02010600030101010101" pitchFamily="2" charset="-122"/>
                        </a:rPr>
                        <a:t>Оформление  </a:t>
                      </a:r>
                      <a:r>
                        <a:rPr lang="ru-RU" sz="1000" dirty="0" err="1">
                          <a:effectLst/>
                          <a:latin typeface="Times New Roman" panose="02020603050405020304" pitchFamily="18" charset="0"/>
                          <a:ea typeface="SimSun" panose="02010600030101010101" pitchFamily="2" charset="-122"/>
                        </a:rPr>
                        <a:t>проектно</a:t>
                      </a:r>
                      <a:r>
                        <a:rPr lang="ru-RU" sz="1000" dirty="0">
                          <a:effectLst/>
                          <a:latin typeface="Times New Roman" panose="02020603050405020304" pitchFamily="18" charset="0"/>
                          <a:ea typeface="SimSun" panose="02010600030101010101" pitchFamily="2" charset="-122"/>
                        </a:rPr>
                        <a:t> -сметной документации, экспертиз, сметы, обследований для   объектов муниципального имущества </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1</a:t>
                      </a:r>
                    </a:p>
                  </a:txBody>
                  <a:tcPr marL="68580" marR="68580" marT="0" marB="0"/>
                </a:tc>
                <a:extLst>
                  <a:ext uri="{0D108BD9-81ED-4DB2-BD59-A6C34878D82A}">
                    <a16:rowId xmlns:a16="http://schemas.microsoft.com/office/drawing/2014/main" val="1046174450"/>
                  </a:ext>
                </a:extLst>
              </a:tr>
              <a:tr h="202888">
                <a:tc>
                  <a:txBody>
                    <a:bodyPr/>
                    <a:lstStyle/>
                    <a:p>
                      <a:pPr algn="ctr"/>
                      <a:r>
                        <a:rPr lang="ru-RU" sz="1000" dirty="0">
                          <a:latin typeface="Times New Roman" panose="02020603050405020304" pitchFamily="18" charset="0"/>
                          <a:cs typeface="Times New Roman" panose="02020603050405020304" pitchFamily="18" charset="0"/>
                        </a:rPr>
                        <a:t>6</a:t>
                      </a:r>
                    </a:p>
                  </a:txBody>
                  <a:tcPr/>
                </a:tc>
                <a:tc>
                  <a:txBody>
                    <a:bodyPr/>
                    <a:lstStyle/>
                    <a:p>
                      <a:pPr algn="l">
                        <a:spcAft>
                          <a:spcPts val="0"/>
                        </a:spcAft>
                      </a:pPr>
                      <a:r>
                        <a:rPr lang="ru-RU" sz="1000" dirty="0">
                          <a:effectLst/>
                          <a:latin typeface="Times New Roman" panose="02020603050405020304" pitchFamily="18" charset="0"/>
                          <a:ea typeface="SimSun" panose="02010600030101010101" pitchFamily="2" charset="-122"/>
                        </a:rPr>
                        <a:t>Сведения, выписки  об основных  характеристиках и зарегистрированных правах на объекты недвижимости ,в т.ч. земельные участки</a:t>
                      </a:r>
                    </a:p>
                  </a:txBody>
                  <a:tcPr marL="68580" marR="68580" marT="0" marB="0"/>
                </a:tc>
                <a:tc>
                  <a:txBody>
                    <a:bodyPr/>
                    <a:lstStyle/>
                    <a:p>
                      <a:pPr algn="ctr"/>
                      <a:r>
                        <a:rPr lang="ru-RU" sz="1000" dirty="0" err="1">
                          <a:effectLst/>
                          <a:latin typeface="Times New Roman" panose="02020603050405020304" pitchFamily="18" charset="0"/>
                          <a:ea typeface="SimSun" panose="02010600030101010101" pitchFamily="2" charset="-122"/>
                        </a:rPr>
                        <a:t>шт</a:t>
                      </a:r>
                      <a:endParaRPr lang="ru-RU" sz="10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150</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150</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150</a:t>
                      </a:r>
                    </a:p>
                  </a:txBody>
                  <a:tcPr marL="68580" marR="68580" marT="0" marB="0"/>
                </a:tc>
                <a:extLst>
                  <a:ext uri="{0D108BD9-81ED-4DB2-BD59-A6C34878D82A}">
                    <a16:rowId xmlns:a16="http://schemas.microsoft.com/office/drawing/2014/main" val="153727281"/>
                  </a:ext>
                </a:extLst>
              </a:tr>
              <a:tr h="0">
                <a:tc>
                  <a:txBody>
                    <a:bodyPr/>
                    <a:lstStyle/>
                    <a:p>
                      <a:pPr algn="ctr"/>
                      <a:r>
                        <a:rPr lang="ru-RU" sz="1000" dirty="0">
                          <a:latin typeface="Times New Roman" panose="02020603050405020304" pitchFamily="18" charset="0"/>
                          <a:cs typeface="Times New Roman" panose="02020603050405020304" pitchFamily="18" charset="0"/>
                        </a:rPr>
                        <a:t>7</a:t>
                      </a:r>
                    </a:p>
                  </a:txBody>
                  <a:tcPr/>
                </a:tc>
                <a:tc>
                  <a:txBody>
                    <a:bodyPr/>
                    <a:lstStyle/>
                    <a:p>
                      <a:pPr algn="l"/>
                      <a:r>
                        <a:rPr lang="ru-RU" sz="1000" dirty="0">
                          <a:effectLst/>
                          <a:latin typeface="Times New Roman" panose="02020603050405020304" pitchFamily="18" charset="0"/>
                          <a:ea typeface="SimSun" panose="02010600030101010101" pitchFamily="2" charset="-122"/>
                        </a:rPr>
                        <a:t>Содержание и ремонт колодцев расположенных на территории округа </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8</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8</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8</a:t>
                      </a:r>
                    </a:p>
                  </a:txBody>
                  <a:tcPr marL="68580" marR="68580" marT="0" marB="0"/>
                </a:tc>
                <a:extLst>
                  <a:ext uri="{0D108BD9-81ED-4DB2-BD59-A6C34878D82A}">
                    <a16:rowId xmlns:a16="http://schemas.microsoft.com/office/drawing/2014/main" val="708735103"/>
                  </a:ext>
                </a:extLst>
              </a:tr>
              <a:tr h="187616">
                <a:tc>
                  <a:txBody>
                    <a:bodyPr/>
                    <a:lstStyle/>
                    <a:p>
                      <a:pPr algn="ctr"/>
                      <a:r>
                        <a:rPr lang="ru-RU" sz="1000" dirty="0">
                          <a:latin typeface="Times New Roman" panose="02020603050405020304" pitchFamily="18" charset="0"/>
                          <a:cs typeface="Times New Roman" panose="02020603050405020304" pitchFamily="18" charset="0"/>
                        </a:rPr>
                        <a:t>8</a:t>
                      </a:r>
                    </a:p>
                  </a:txBody>
                  <a:tcPr/>
                </a:tc>
                <a:tc>
                  <a:txBody>
                    <a:bodyPr/>
                    <a:lstStyle/>
                    <a:p>
                      <a:pPr algn="l"/>
                      <a:r>
                        <a:rPr lang="ru-RU" sz="1000" dirty="0">
                          <a:effectLst/>
                          <a:latin typeface="Times New Roman" panose="02020603050405020304" pitchFamily="18" charset="0"/>
                          <a:ea typeface="SimSun" panose="02010600030101010101" pitchFamily="2" charset="-122"/>
                        </a:rPr>
                        <a:t>Оформление градостроительной документации (проекты планировки, </a:t>
                      </a:r>
                      <a:r>
                        <a:rPr lang="ru-RU" sz="1000" dirty="0" err="1">
                          <a:effectLst/>
                          <a:latin typeface="Times New Roman" panose="02020603050405020304" pitchFamily="18" charset="0"/>
                          <a:ea typeface="SimSun" panose="02010600030101010101" pitchFamily="2" charset="-122"/>
                        </a:rPr>
                        <a:t>перепланировки,ПЗЗ</a:t>
                      </a:r>
                      <a:r>
                        <a:rPr lang="ru-RU" sz="1000" dirty="0">
                          <a:effectLst/>
                          <a:latin typeface="Times New Roman" panose="02020603050405020304" pitchFamily="18" charset="0"/>
                          <a:ea typeface="SimSun" panose="02010600030101010101" pitchFamily="2" charset="-122"/>
                        </a:rPr>
                        <a:t>, Генпланы,  схема  территориального планирования,  схема рекламных конструкции и  другие) </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шт</a:t>
                      </a:r>
                    </a:p>
                  </a:txBody>
                  <a:tcPr marL="68580" marR="68580" marT="0" marB="0"/>
                </a:tc>
                <a:tc>
                  <a:txBody>
                    <a:bodyPr/>
                    <a:lstStyle/>
                    <a:p>
                      <a:pPr algn="ctr"/>
                      <a:r>
                        <a:rPr lang="ru-RU" sz="1000">
                          <a:effectLst/>
                          <a:latin typeface="Times New Roman" panose="02020603050405020304" pitchFamily="18" charset="0"/>
                          <a:ea typeface="SimSun" panose="02010600030101010101" pitchFamily="2" charset="-122"/>
                        </a:rPr>
                        <a:t>1</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tc>
                <a:extLst>
                  <a:ext uri="{0D108BD9-81ED-4DB2-BD59-A6C34878D82A}">
                    <a16:rowId xmlns:a16="http://schemas.microsoft.com/office/drawing/2014/main" val="2965617575"/>
                  </a:ext>
                </a:extLst>
              </a:tr>
              <a:tr h="188572">
                <a:tc>
                  <a:txBody>
                    <a:bodyPr/>
                    <a:lstStyle/>
                    <a:p>
                      <a:pPr algn="ctr"/>
                      <a:r>
                        <a:rPr lang="ru-RU" sz="1000" dirty="0">
                          <a:latin typeface="Times New Roman" panose="02020603050405020304" pitchFamily="18" charset="0"/>
                          <a:cs typeface="Times New Roman" panose="02020603050405020304" pitchFamily="18" charset="0"/>
                        </a:rPr>
                        <a:t>9</a:t>
                      </a:r>
                    </a:p>
                  </a:txBody>
                  <a:tcPr/>
                </a:tc>
                <a:tc>
                  <a:txBody>
                    <a:bodyPr/>
                    <a:lstStyle/>
                    <a:p>
                      <a:pPr algn="l"/>
                      <a:r>
                        <a:rPr lang="ru-RU" sz="1000" dirty="0">
                          <a:effectLst/>
                          <a:latin typeface="Times New Roman" panose="02020603050405020304" pitchFamily="18" charset="0"/>
                          <a:ea typeface="SimSun" panose="02010600030101010101" pitchFamily="2" charset="-122"/>
                        </a:rPr>
                        <a:t>Обслуживание программного обеспечения программы «Барс» </a:t>
                      </a:r>
                    </a:p>
                  </a:txBody>
                  <a:tcPr marL="68580" marR="68580" marT="0" marB="0"/>
                </a:tc>
                <a:tc>
                  <a:txBody>
                    <a:bodyPr/>
                    <a:lstStyle/>
                    <a:p>
                      <a:pPr algn="ctr"/>
                      <a:r>
                        <a:rPr lang="ru-RU" sz="1000" dirty="0" err="1">
                          <a:effectLst/>
                          <a:latin typeface="Times New Roman" panose="02020603050405020304" pitchFamily="18" charset="0"/>
                          <a:ea typeface="SimSun" panose="02010600030101010101" pitchFamily="2" charset="-122"/>
                        </a:rPr>
                        <a:t>шт</a:t>
                      </a:r>
                      <a:endParaRPr lang="ru-RU" sz="10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1</a:t>
                      </a:r>
                    </a:p>
                  </a:txBody>
                  <a:tcPr marL="68580" marR="68580" marT="0" marB="0"/>
                </a:tc>
                <a:extLst>
                  <a:ext uri="{0D108BD9-81ED-4DB2-BD59-A6C34878D82A}">
                    <a16:rowId xmlns:a16="http://schemas.microsoft.com/office/drawing/2014/main" val="412699305"/>
                  </a:ext>
                </a:extLst>
              </a:tr>
              <a:tr h="275613">
                <a:tc>
                  <a:txBody>
                    <a:bodyPr/>
                    <a:lstStyle/>
                    <a:p>
                      <a:pPr algn="ctr"/>
                      <a:r>
                        <a:rPr lang="ru-RU" sz="1000" dirty="0">
                          <a:latin typeface="Times New Roman" panose="02020603050405020304" pitchFamily="18" charset="0"/>
                          <a:cs typeface="Times New Roman" panose="02020603050405020304" pitchFamily="18" charset="0"/>
                        </a:rPr>
                        <a:t>10</a:t>
                      </a:r>
                    </a:p>
                  </a:txBody>
                  <a:tcPr/>
                </a:tc>
                <a:tc>
                  <a:txBody>
                    <a:bodyPr/>
                    <a:lstStyle/>
                    <a:p>
                      <a:pPr algn="l"/>
                      <a:r>
                        <a:rPr lang="ru-RU" sz="1000" dirty="0">
                          <a:effectLst/>
                          <a:latin typeface="Times New Roman" panose="02020603050405020304" pitchFamily="18" charset="0"/>
                          <a:ea typeface="SimSun" panose="02010600030101010101" pitchFamily="2" charset="-122"/>
                        </a:rPr>
                        <a:t>Приобретение  муниципального   имущества  для детей-сирот и детей, оставшихся без попечения родителей, лиц из числа детей-сирот и детей, оставшихся без попечения родителей, </a:t>
                      </a:r>
                    </a:p>
                    <a:p>
                      <a:pPr algn="l">
                        <a:spcAft>
                          <a:spcPts val="0"/>
                        </a:spcAft>
                      </a:pPr>
                      <a:r>
                        <a:rPr lang="ru-RU" sz="1000" dirty="0">
                          <a:effectLst/>
                          <a:latin typeface="Times New Roman" panose="02020603050405020304" pitchFamily="18" charset="0"/>
                          <a:ea typeface="SimSun" panose="02010600030101010101" pitchFamily="2" charset="-122"/>
                        </a:rPr>
                        <a:t> </a:t>
                      </a:r>
                    </a:p>
                  </a:txBody>
                  <a:tcPr marL="68580" marR="68580" marT="0" marB="0"/>
                </a:tc>
                <a:tc>
                  <a:txBody>
                    <a:bodyPr/>
                    <a:lstStyle/>
                    <a:p>
                      <a:pPr algn="ctr"/>
                      <a:r>
                        <a:rPr lang="ru-RU" sz="1000" dirty="0" err="1">
                          <a:effectLst/>
                          <a:latin typeface="Times New Roman" panose="02020603050405020304" pitchFamily="18" charset="0"/>
                          <a:ea typeface="SimSun" panose="02010600030101010101" pitchFamily="2" charset="-122"/>
                        </a:rPr>
                        <a:t>шт</a:t>
                      </a:r>
                      <a:endParaRPr lang="ru-RU" sz="1000" dirty="0">
                        <a:effectLst/>
                        <a:latin typeface="Times New Roman" panose="02020603050405020304" pitchFamily="18" charset="0"/>
                        <a:ea typeface="SimSun" panose="02010600030101010101" pitchFamily="2" charset="-122"/>
                      </a:endParaRP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3</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3</a:t>
                      </a:r>
                    </a:p>
                  </a:txBody>
                  <a:tcPr marL="68580" marR="68580" marT="0" marB="0"/>
                </a:tc>
                <a:tc>
                  <a:txBody>
                    <a:bodyPr/>
                    <a:lstStyle/>
                    <a:p>
                      <a:pPr algn="ctr"/>
                      <a:r>
                        <a:rPr lang="ru-RU" sz="1000" dirty="0">
                          <a:effectLst/>
                          <a:latin typeface="Times New Roman" panose="02020603050405020304" pitchFamily="18" charset="0"/>
                          <a:ea typeface="SimSun" panose="02010600030101010101" pitchFamily="2" charset="-122"/>
                        </a:rPr>
                        <a:t>3</a:t>
                      </a:r>
                    </a:p>
                  </a:txBody>
                  <a:tcPr marL="68580" marR="68580" marT="0" marB="0"/>
                </a:tc>
                <a:extLst>
                  <a:ext uri="{0D108BD9-81ED-4DB2-BD59-A6C34878D82A}">
                    <a16:rowId xmlns:a16="http://schemas.microsoft.com/office/drawing/2014/main" val="3605489754"/>
                  </a:ext>
                </a:extLst>
              </a:tr>
            </a:tbl>
          </a:graphicData>
        </a:graphic>
      </p:graphicFrame>
    </p:spTree>
    <p:extLst>
      <p:ext uri="{BB962C8B-B14F-4D97-AF65-F5344CB8AC3E}">
        <p14:creationId xmlns:p14="http://schemas.microsoft.com/office/powerpoint/2010/main" val="5621839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E1ECBD6-2CFC-9CEB-EF6B-5A09AAE6B235}"/>
              </a:ext>
            </a:extLst>
          </p:cNvPr>
          <p:cNvPicPr>
            <a:picLocks noChangeAspect="1"/>
          </p:cNvPicPr>
          <p:nvPr/>
        </p:nvPicPr>
        <p:blipFill>
          <a:blip r:embed="rId2"/>
          <a:stretch>
            <a:fillRect/>
          </a:stretch>
        </p:blipFill>
        <p:spPr>
          <a:xfrm>
            <a:off x="0" y="0"/>
            <a:ext cx="12192000" cy="6857999"/>
          </a:xfrm>
          <a:prstGeom prst="rect">
            <a:avLst/>
          </a:prstGeom>
        </p:spPr>
      </p:pic>
      <p:sp>
        <p:nvSpPr>
          <p:cNvPr id="3" name="Блок-схема: альтернативный процесс 2">
            <a:extLst>
              <a:ext uri="{FF2B5EF4-FFF2-40B4-BE49-F238E27FC236}">
                <a16:creationId xmlns:a16="http://schemas.microsoft.com/office/drawing/2014/main" id="{AFC9FBC7-AFC7-9927-D78C-6348D70184A3}"/>
              </a:ext>
            </a:extLst>
          </p:cNvPr>
          <p:cNvSpPr/>
          <p:nvPr/>
        </p:nvSpPr>
        <p:spPr>
          <a:xfrm rot="16200000">
            <a:off x="-1609316" y="1897281"/>
            <a:ext cx="4181707" cy="624193"/>
          </a:xfrm>
          <a:prstGeom prst="flowChartAlternateProcess">
            <a:avLst/>
          </a:prstGeom>
          <a:solidFill>
            <a:srgbClr val="CAFE8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1" i="0" u="none" strike="noStrike" kern="1200" cap="none" spc="0" normalizeH="0" baseline="0" noProof="0" dirty="0">
                <a:ln>
                  <a:noFill/>
                </a:ln>
                <a:solidFill>
                  <a:srgbClr val="6600FF"/>
                </a:solidFill>
                <a:effectLst/>
                <a:uLnTx/>
                <a:uFillTx/>
                <a:latin typeface="Times New Roman" panose="02020603050405020304" pitchFamily="18" charset="0"/>
                <a:ea typeface="+mn-ea"/>
                <a:cs typeface="Times New Roman" panose="02020603050405020304" pitchFamily="18" charset="0"/>
              </a:rPr>
              <a:t>Поддержка отраслей экономики– 12 программ</a:t>
            </a:r>
          </a:p>
        </p:txBody>
      </p:sp>
      <p:graphicFrame>
        <p:nvGraphicFramePr>
          <p:cNvPr id="4" name="Таблица 3">
            <a:extLst>
              <a:ext uri="{FF2B5EF4-FFF2-40B4-BE49-F238E27FC236}">
                <a16:creationId xmlns:a16="http://schemas.microsoft.com/office/drawing/2014/main" id="{D8C82EA6-97A6-1708-6FAD-956374B2F588}"/>
              </a:ext>
            </a:extLst>
          </p:cNvPr>
          <p:cNvGraphicFramePr>
            <a:graphicFrameLocks noGrp="1"/>
          </p:cNvGraphicFramePr>
          <p:nvPr>
            <p:extLst>
              <p:ext uri="{D42A27DB-BD31-4B8C-83A1-F6EECF244321}">
                <p14:modId xmlns:p14="http://schemas.microsoft.com/office/powerpoint/2010/main" val="2729808234"/>
              </p:ext>
            </p:extLst>
          </p:nvPr>
        </p:nvGraphicFramePr>
        <p:xfrm>
          <a:off x="913328" y="123320"/>
          <a:ext cx="10947992" cy="4181706"/>
        </p:xfrm>
        <a:graphic>
          <a:graphicData uri="http://schemas.openxmlformats.org/drawingml/2006/table">
            <a:tbl>
              <a:tblPr firstRow="1" bandRow="1">
                <a:tableStyleId>{C4B1156A-380E-4F78-BDF5-A606A8083BF9}</a:tableStyleId>
              </a:tblPr>
              <a:tblGrid>
                <a:gridCol w="4199410">
                  <a:extLst>
                    <a:ext uri="{9D8B030D-6E8A-4147-A177-3AD203B41FA5}">
                      <a16:colId xmlns:a16="http://schemas.microsoft.com/office/drawing/2014/main" val="222308242"/>
                    </a:ext>
                  </a:extLst>
                </a:gridCol>
                <a:gridCol w="937618">
                  <a:extLst>
                    <a:ext uri="{9D8B030D-6E8A-4147-A177-3AD203B41FA5}">
                      <a16:colId xmlns:a16="http://schemas.microsoft.com/office/drawing/2014/main" val="167635593"/>
                    </a:ext>
                  </a:extLst>
                </a:gridCol>
                <a:gridCol w="979004">
                  <a:extLst>
                    <a:ext uri="{9D8B030D-6E8A-4147-A177-3AD203B41FA5}">
                      <a16:colId xmlns:a16="http://schemas.microsoft.com/office/drawing/2014/main" val="1102175848"/>
                    </a:ext>
                  </a:extLst>
                </a:gridCol>
                <a:gridCol w="1173250">
                  <a:extLst>
                    <a:ext uri="{9D8B030D-6E8A-4147-A177-3AD203B41FA5}">
                      <a16:colId xmlns:a16="http://schemas.microsoft.com/office/drawing/2014/main" val="4111027455"/>
                    </a:ext>
                  </a:extLst>
                </a:gridCol>
                <a:gridCol w="808068">
                  <a:extLst>
                    <a:ext uri="{9D8B030D-6E8A-4147-A177-3AD203B41FA5}">
                      <a16:colId xmlns:a16="http://schemas.microsoft.com/office/drawing/2014/main" val="1012964849"/>
                    </a:ext>
                  </a:extLst>
                </a:gridCol>
                <a:gridCol w="943915">
                  <a:extLst>
                    <a:ext uri="{9D8B030D-6E8A-4147-A177-3AD203B41FA5}">
                      <a16:colId xmlns:a16="http://schemas.microsoft.com/office/drawing/2014/main" val="4090492372"/>
                    </a:ext>
                  </a:extLst>
                </a:gridCol>
                <a:gridCol w="943915">
                  <a:extLst>
                    <a:ext uri="{9D8B030D-6E8A-4147-A177-3AD203B41FA5}">
                      <a16:colId xmlns:a16="http://schemas.microsoft.com/office/drawing/2014/main" val="2136198863"/>
                    </a:ext>
                  </a:extLst>
                </a:gridCol>
                <a:gridCol w="962812">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программы</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 2026г к 2024г</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 2026г к 2025г</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solidFill>
                      <a:srgbClr val="CAFE8A"/>
                    </a:solidFill>
                  </a:tcPr>
                </a:tc>
                <a:tc>
                  <a:txBody>
                    <a:bodyPr/>
                    <a:lstStyle/>
                    <a:p>
                      <a:pPr algn="ctr"/>
                      <a:r>
                        <a:rPr lang="ru-RU" sz="1000" dirty="0">
                          <a:latin typeface="Times New Roman" panose="02020603050405020304" pitchFamily="18" charset="0"/>
                          <a:cs typeface="Times New Roman" panose="02020603050405020304" pitchFamily="18" charset="0"/>
                        </a:rPr>
                        <a:t>2028г (прогноз)</a:t>
                      </a:r>
                    </a:p>
                  </a:txBody>
                  <a:tcPr>
                    <a:solidFill>
                      <a:srgbClr val="CAFE8A"/>
                    </a:solidFill>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Дорожная деятельность в отношении автомобильных дорог местного значения</a:t>
                      </a:r>
                    </a:p>
                  </a:txBody>
                  <a:tcPr>
                    <a:solidFill>
                      <a:srgbClr val="CAFE8A"/>
                    </a:solidFill>
                  </a:tcPr>
                </a:tc>
                <a:tc>
                  <a:txBody>
                    <a:bodyPr/>
                    <a:lstStyle/>
                    <a:p>
                      <a:pPr algn="ctr" fontAlgn="t"/>
                      <a:r>
                        <a:rPr lang="ru-RU" sz="1000" b="0" i="0" u="none" strike="noStrike" dirty="0">
                          <a:solidFill>
                            <a:srgbClr val="000000"/>
                          </a:solidFill>
                          <a:latin typeface="Times New Roman"/>
                        </a:rPr>
                        <a:t>137613299,30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55350564,84</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42414000,00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30,82</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76,63</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57166000,00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60709000,00</a:t>
                      </a:r>
                    </a:p>
                  </a:txBody>
                  <a:tcPr marL="7620" marR="7620" marT="7620" marB="0">
                    <a:solidFill>
                      <a:srgbClr val="CAFE8A"/>
                    </a:solidFill>
                  </a:tcPr>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Обеспечение качественными услугами жилищно-коммунального хозяйства</a:t>
                      </a:r>
                    </a:p>
                  </a:txBody>
                  <a:tcPr>
                    <a:solidFill>
                      <a:srgbClr val="CAFE8A"/>
                    </a:solidFill>
                  </a:tcPr>
                </a:tc>
                <a:tc>
                  <a:txBody>
                    <a:bodyPr/>
                    <a:lstStyle/>
                    <a:p>
                      <a:pPr algn="ctr" fontAlgn="t"/>
                      <a:r>
                        <a:rPr lang="ru-RU" sz="1000" b="0" i="0" u="none" strike="noStrike" dirty="0">
                          <a:solidFill>
                            <a:srgbClr val="000000"/>
                          </a:solidFill>
                          <a:latin typeface="Times New Roman"/>
                        </a:rPr>
                        <a:t>7624130,18</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26939970,92</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22594568,09</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296,36</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83,87</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3393572,00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3200000,00</a:t>
                      </a:r>
                    </a:p>
                  </a:txBody>
                  <a:tcPr marL="7620" marR="7620" marT="7620" marB="0">
                    <a:solidFill>
                      <a:srgbClr val="CAFE8A"/>
                    </a:solidFill>
                  </a:tcPr>
                </a:tc>
                <a:extLst>
                  <a:ext uri="{0D108BD9-81ED-4DB2-BD59-A6C34878D82A}">
                    <a16:rowId xmlns:a16="http://schemas.microsoft.com/office/drawing/2014/main" val="3251504740"/>
                  </a:ext>
                </a:extLst>
              </a:tr>
              <a:tr h="180774">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 энергосбережении и повышении энергетической эффективности</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545000,00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16000,00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600000,00</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110,09</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3750,00</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100000,00</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100000,00</a:t>
                      </a:r>
                    </a:p>
                  </a:txBody>
                  <a:tcPr marL="7620" marR="7620" marT="7620" marB="0" anchor="ctr">
                    <a:solidFill>
                      <a:srgbClr val="CAFE8A"/>
                    </a:solidFill>
                  </a:tcPr>
                </a:tc>
                <a:extLst>
                  <a:ext uri="{0D108BD9-81ED-4DB2-BD59-A6C34878D82A}">
                    <a16:rowId xmlns:a16="http://schemas.microsoft.com/office/drawing/2014/main" val="40820312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Создание условий предоставления транспортных услуг населению и организация транспортного обслуживания населения</a:t>
                      </a:r>
                    </a:p>
                  </a:txBody>
                  <a:tcPr marL="9525" marR="9525" marT="9525" marB="0">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6223097,76</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4945089,72</a:t>
                      </a:r>
                    </a:p>
                  </a:txBody>
                  <a:tcPr marL="7620" marR="7620" marT="7620" marB="0" anchor="ctr">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79,46</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663489,72</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663489,72</a:t>
                      </a:r>
                    </a:p>
                  </a:txBody>
                  <a:tcPr marL="7620" marR="7620" marT="7620" marB="0" anchor="ctr">
                    <a:solidFill>
                      <a:srgbClr val="CAFE8A"/>
                    </a:solidFill>
                  </a:tcPr>
                </a:tc>
                <a:extLst>
                  <a:ext uri="{0D108BD9-81ED-4DB2-BD59-A6C34878D82A}">
                    <a16:rowId xmlns:a16="http://schemas.microsoft.com/office/drawing/2014/main" val="618865041"/>
                  </a:ext>
                </a:extLst>
              </a:tr>
              <a:tr h="174859">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граждан твердым топливом (дровами)</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4259919,24</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2895287,68</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5481742,77</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128,68</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189,33</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200000,00</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200000,00</a:t>
                      </a:r>
                    </a:p>
                  </a:txBody>
                  <a:tcPr marL="7620" marR="7620" marT="7620" marB="0" anchor="ctr">
                    <a:solidFill>
                      <a:srgbClr val="CAFE8A"/>
                    </a:solidFill>
                  </a:tcPr>
                </a:tc>
                <a:extLst>
                  <a:ext uri="{0D108BD9-81ED-4DB2-BD59-A6C34878D82A}">
                    <a16:rowId xmlns:a16="http://schemas.microsoft.com/office/drawing/2014/main" val="3980191908"/>
                  </a:ext>
                </a:extLst>
              </a:tr>
              <a:tr h="223886">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Организация ритуальных услуг и содержание мест захоронения</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2537085,40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2574080,43</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586170,00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23,10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22,77</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590270,22</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592120,50</a:t>
                      </a:r>
                    </a:p>
                  </a:txBody>
                  <a:tcPr marL="7620" marR="7620" marT="7620" marB="0">
                    <a:solidFill>
                      <a:srgbClr val="CAFE8A"/>
                    </a:solidFill>
                  </a:tcPr>
                </a:tc>
                <a:extLst>
                  <a:ext uri="{0D108BD9-81ED-4DB2-BD59-A6C34878D82A}">
                    <a16:rowId xmlns:a16="http://schemas.microsoft.com/office/drawing/2014/main" val="325784613"/>
                  </a:ext>
                </a:extLst>
              </a:tr>
              <a:tr h="198408">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Обеспечение инженерной инфраструктурой земельных участков, предоставляемых бесплатно для индивидуального строительства семьям, имеющим трех и более детей</a:t>
                      </a:r>
                    </a:p>
                  </a:txBody>
                  <a:tcPr marL="9525" marR="9525" marT="9525" marB="0">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12000,00</a:t>
                      </a: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700000,00</a:t>
                      </a:r>
                    </a:p>
                  </a:txBody>
                  <a:tcPr marL="7620" marR="7620" marT="7620" marB="0" anchor="ctr">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CAFE8A"/>
                    </a:solidFill>
                  </a:tcPr>
                </a:tc>
                <a:tc>
                  <a:txBody>
                    <a:bodyPr/>
                    <a:lstStyle/>
                    <a:p>
                      <a:pPr algn="ctr" fontAlgn="t"/>
                      <a:r>
                        <a:rPr lang="ru-RU" sz="1000" b="0" i="0" u="none" strike="noStrike" dirty="0">
                          <a:solidFill>
                            <a:srgbClr val="000000"/>
                          </a:solidFill>
                          <a:latin typeface="Times New Roman"/>
                        </a:rPr>
                        <a:t>5833,33</a:t>
                      </a:r>
                    </a:p>
                  </a:txBody>
                  <a:tcPr marL="7620" marR="7620" marT="7620" marB="0" anchor="ctr">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nchor="ctr">
                    <a:solidFill>
                      <a:srgbClr val="CAFE8A"/>
                    </a:solidFill>
                  </a:tcPr>
                </a:tc>
                <a:extLst>
                  <a:ext uri="{0D108BD9-81ED-4DB2-BD59-A6C34878D82A}">
                    <a16:rowId xmlns:a16="http://schemas.microsoft.com/office/drawing/2014/main" val="1609780498"/>
                  </a:ext>
                </a:extLst>
              </a:tr>
              <a:tr h="26362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Содействие развитию 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355000,00</a:t>
                      </a:r>
                    </a:p>
                  </a:txBody>
                  <a:tcPr marL="7620" marR="7620" marT="7620" marB="0">
                    <a:solidFill>
                      <a:srgbClr val="CAFE8A"/>
                    </a:solidFill>
                  </a:tcPr>
                </a:tc>
                <a:extLst>
                  <a:ext uri="{0D108BD9-81ED-4DB2-BD59-A6C34878D82A}">
                    <a16:rowId xmlns:a16="http://schemas.microsoft.com/office/drawing/2014/main" val="127402948"/>
                  </a:ext>
                </a:extLst>
              </a:tr>
              <a:tr h="21019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Благоустройство территории населенных пунктов</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24417741,75</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1621974,49</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10500000,00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43,00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64,61</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6500000,00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6500000,00</a:t>
                      </a:r>
                    </a:p>
                  </a:txBody>
                  <a:tcPr marL="7620" marR="7620" marT="7620" marB="0">
                    <a:solidFill>
                      <a:srgbClr val="CAFE8A"/>
                    </a:solidFill>
                  </a:tcPr>
                </a:tc>
                <a:extLst>
                  <a:ext uri="{0D108BD9-81ED-4DB2-BD59-A6C34878D82A}">
                    <a16:rowId xmlns:a16="http://schemas.microsoft.com/office/drawing/2014/main" val="2625620185"/>
                  </a:ext>
                </a:extLst>
              </a:tr>
              <a:tr h="188109">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13770253,34</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3000,01</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4128100,00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29,98</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В 137,6 раз</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8219543,00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9219543,00</a:t>
                      </a:r>
                    </a:p>
                  </a:txBody>
                  <a:tcPr marL="7620" marR="7620" marT="7620" marB="0">
                    <a:solidFill>
                      <a:srgbClr val="CAFE8A"/>
                    </a:solidFill>
                  </a:tcPr>
                </a:tc>
                <a:extLst>
                  <a:ext uri="{0D108BD9-81ED-4DB2-BD59-A6C34878D82A}">
                    <a16:rowId xmlns:a16="http://schemas.microsoft.com/office/drawing/2014/main" val="976704702"/>
                  </a:ext>
                </a:extLst>
              </a:tr>
              <a:tr h="194070">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Комплексное развитие сельских территорий</a:t>
                      </a:r>
                    </a:p>
                  </a:txBody>
                  <a:tcPr marL="9525" marR="9525" marT="9525" marB="0">
                    <a:solidFill>
                      <a:srgbClr val="CAFE8A"/>
                    </a:solidFill>
                  </a:tcPr>
                </a:tc>
                <a:tc>
                  <a:txBody>
                    <a:bodyPr/>
                    <a:lstStyle/>
                    <a:p>
                      <a:pPr algn="ctr" fontAlgn="t"/>
                      <a:r>
                        <a:rPr lang="ru-RU" sz="1000" b="0" i="0" u="none" strike="noStrike" dirty="0">
                          <a:solidFill>
                            <a:srgbClr val="000000"/>
                          </a:solidFill>
                          <a:latin typeface="Times New Roman"/>
                        </a:rPr>
                        <a:t>70380,00</a:t>
                      </a:r>
                    </a:p>
                  </a:txBody>
                  <a:tcPr marL="7620" marR="7620" marT="7620" marB="0">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378400,00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537,65</a:t>
                      </a:r>
                    </a:p>
                  </a:txBody>
                  <a:tcPr marL="7620" marR="7620" marT="7620" marB="0">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378400,00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78400,00</a:t>
                      </a:r>
                    </a:p>
                  </a:txBody>
                  <a:tcPr marL="7620" marR="7620" marT="7620" marB="0">
                    <a:solidFill>
                      <a:srgbClr val="CAFE8A"/>
                    </a:solidFill>
                  </a:tcPr>
                </a:tc>
                <a:extLst>
                  <a:ext uri="{0D108BD9-81ED-4DB2-BD59-A6C34878D82A}">
                    <a16:rowId xmlns:a16="http://schemas.microsoft.com/office/drawing/2014/main" val="10011"/>
                  </a:ext>
                </a:extLst>
              </a:tr>
              <a:tr h="192947">
                <a:tc>
                  <a:txBody>
                    <a:bodyPr/>
                    <a:lstStyle/>
                    <a:p>
                      <a:pPr algn="just" fontAlgn="b"/>
                      <a:r>
                        <a:rPr lang="ru-RU" sz="1000" b="0" i="0" u="none" strike="noStrike" dirty="0">
                          <a:solidFill>
                            <a:srgbClr val="000000"/>
                          </a:solidFill>
                          <a:effectLst/>
                          <a:latin typeface="Times New Roman" panose="02020603050405020304" pitchFamily="18" charset="0"/>
                          <a:cs typeface="Times New Roman" panose="02020603050405020304" pitchFamily="18" charset="0"/>
                        </a:rPr>
                        <a:t>Поддержка социально ориентированных некоммерческих организаций</a:t>
                      </a:r>
                    </a:p>
                  </a:txBody>
                  <a:tcPr marL="9525" marR="9525" marT="9525" marB="0">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30000,00</a:t>
                      </a:r>
                    </a:p>
                  </a:txBody>
                  <a:tcPr marL="7620" marR="7620" marT="7620" marB="0">
                    <a:solidFill>
                      <a:srgbClr val="CAFE8A"/>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100,00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30000,00</a:t>
                      </a:r>
                    </a:p>
                  </a:txBody>
                  <a:tcPr marL="7620" marR="7620" marT="7620" marB="0">
                    <a:solidFill>
                      <a:srgbClr val="CAFE8A"/>
                    </a:solidFill>
                  </a:tcPr>
                </a:tc>
                <a:tc>
                  <a:txBody>
                    <a:bodyPr/>
                    <a:lstStyle/>
                    <a:p>
                      <a:pPr algn="ctr" fontAlgn="t"/>
                      <a:r>
                        <a:rPr lang="ru-RU" sz="1000" b="0" i="0" u="none" strike="noStrike" dirty="0">
                          <a:solidFill>
                            <a:srgbClr val="000000"/>
                          </a:solidFill>
                          <a:latin typeface="Times New Roman"/>
                        </a:rPr>
                        <a:t>30000,00</a:t>
                      </a:r>
                    </a:p>
                  </a:txBody>
                  <a:tcPr marL="7620" marR="7620" marT="7620" marB="0">
                    <a:solidFill>
                      <a:srgbClr val="CAFE8A"/>
                    </a:solidFill>
                  </a:tcPr>
                </a:tc>
                <a:extLst>
                  <a:ext uri="{0D108BD9-81ED-4DB2-BD59-A6C34878D82A}">
                    <a16:rowId xmlns:a16="http://schemas.microsoft.com/office/drawing/2014/main" val="1392876820"/>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solidFill>
                      <a:srgbClr val="CAFE8A"/>
                    </a:solidFill>
                  </a:tcPr>
                </a:tc>
                <a:tc>
                  <a:txBody>
                    <a:bodyPr/>
                    <a:lstStyle/>
                    <a:p>
                      <a:pPr algn="ctr" fontAlgn="t"/>
                      <a:r>
                        <a:rPr lang="ru-RU" sz="1000" b="1" i="0" u="none" strike="noStrike" dirty="0">
                          <a:solidFill>
                            <a:srgbClr val="000000"/>
                          </a:solidFill>
                          <a:latin typeface="Times New Roman"/>
                        </a:rPr>
                        <a:t>191192809,21</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110650876,13</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92713070,58</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48,49</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83,79</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77596274,94</a:t>
                      </a:r>
                    </a:p>
                  </a:txBody>
                  <a:tcPr marL="7620" marR="7620" marT="7620" marB="0">
                    <a:solidFill>
                      <a:srgbClr val="CAFE8A"/>
                    </a:solidFill>
                  </a:tcPr>
                </a:tc>
                <a:tc>
                  <a:txBody>
                    <a:bodyPr/>
                    <a:lstStyle/>
                    <a:p>
                      <a:pPr algn="ctr" fontAlgn="t"/>
                      <a:r>
                        <a:rPr lang="ru-RU" sz="1000" b="1" i="0" u="none" strike="noStrike" dirty="0">
                          <a:solidFill>
                            <a:srgbClr val="000000"/>
                          </a:solidFill>
                          <a:latin typeface="Times New Roman"/>
                        </a:rPr>
                        <a:t>80647553,22</a:t>
                      </a:r>
                    </a:p>
                  </a:txBody>
                  <a:tcPr marL="7620" marR="7620" marT="7620" marB="0">
                    <a:solidFill>
                      <a:srgbClr val="CAFE8A"/>
                    </a:solidFill>
                  </a:tcPr>
                </a:tc>
                <a:extLst>
                  <a:ext uri="{0D108BD9-81ED-4DB2-BD59-A6C34878D82A}">
                    <a16:rowId xmlns:a16="http://schemas.microsoft.com/office/drawing/2014/main" val="1357753566"/>
                  </a:ext>
                </a:extLst>
              </a:tr>
            </a:tbl>
          </a:graphicData>
        </a:graphic>
      </p:graphicFrame>
      <p:graphicFrame>
        <p:nvGraphicFramePr>
          <p:cNvPr id="5" name="Диаграмма 4">
            <a:extLst>
              <a:ext uri="{FF2B5EF4-FFF2-40B4-BE49-F238E27FC236}">
                <a16:creationId xmlns:a16="http://schemas.microsoft.com/office/drawing/2014/main" id="{84713E4E-F57C-36D8-EC95-D8360162A27E}"/>
              </a:ext>
            </a:extLst>
          </p:cNvPr>
          <p:cNvGraphicFramePr/>
          <p:nvPr>
            <p:extLst>
              <p:ext uri="{D42A27DB-BD31-4B8C-83A1-F6EECF244321}">
                <p14:modId xmlns:p14="http://schemas.microsoft.com/office/powerpoint/2010/main" val="2478208870"/>
              </p:ext>
            </p:extLst>
          </p:nvPr>
        </p:nvGraphicFramePr>
        <p:xfrm>
          <a:off x="617856" y="4428346"/>
          <a:ext cx="10748513" cy="23063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72785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1B22800-CD61-908B-1E42-97556CCA6FA3}"/>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97B9782-C15B-1117-0794-D5DE0E094821}"/>
              </a:ext>
            </a:extLst>
          </p:cNvPr>
          <p:cNvSpPr txBox="1"/>
          <p:nvPr/>
        </p:nvSpPr>
        <p:spPr>
          <a:xfrm>
            <a:off x="155814" y="142339"/>
            <a:ext cx="11882387"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«Дорожная деятельность в отношении автомобильных дорог местного значения на территории Анучинского муниципального округа» на 2025-2029 годы</a:t>
            </a:r>
            <a:endParaRPr lang="ru-RU" sz="1100" b="1" dirty="0">
              <a:solidFill>
                <a:srgbClr val="7030A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EB1B0C58-00C9-48E1-74E0-5687A6F261FE}"/>
              </a:ext>
            </a:extLst>
          </p:cNvPr>
          <p:cNvSpPr txBox="1"/>
          <p:nvPr/>
        </p:nvSpPr>
        <p:spPr>
          <a:xfrm>
            <a:off x="3561230" y="403949"/>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01.07.2024г № 619</a:t>
            </a:r>
          </a:p>
        </p:txBody>
      </p:sp>
      <p:pic>
        <p:nvPicPr>
          <p:cNvPr id="5" name="Рисунок 4">
            <a:extLst>
              <a:ext uri="{FF2B5EF4-FFF2-40B4-BE49-F238E27FC236}">
                <a16:creationId xmlns:a16="http://schemas.microsoft.com/office/drawing/2014/main" id="{0E1BAAA8-B45D-7DB2-8BA1-FB6A177AEF3D}"/>
              </a:ext>
            </a:extLst>
          </p:cNvPr>
          <p:cNvPicPr>
            <a:picLocks noChangeAspect="1"/>
          </p:cNvPicPr>
          <p:nvPr/>
        </p:nvPicPr>
        <p:blipFill>
          <a:blip r:embed="rId3"/>
          <a:stretch>
            <a:fillRect/>
          </a:stretch>
        </p:blipFill>
        <p:spPr>
          <a:xfrm>
            <a:off x="153799" y="403949"/>
            <a:ext cx="1511583" cy="1441754"/>
          </a:xfrm>
          <a:prstGeom prst="rect">
            <a:avLst/>
          </a:prstGeom>
        </p:spPr>
      </p:pic>
      <p:sp>
        <p:nvSpPr>
          <p:cNvPr id="7" name="Прямоугольник 6">
            <a:extLst>
              <a:ext uri="{FF2B5EF4-FFF2-40B4-BE49-F238E27FC236}">
                <a16:creationId xmlns:a16="http://schemas.microsoft.com/office/drawing/2014/main" id="{7C2D7EBF-D1F5-767A-F112-64660137B76D}"/>
              </a:ext>
            </a:extLst>
          </p:cNvPr>
          <p:cNvSpPr/>
          <p:nvPr/>
        </p:nvSpPr>
        <p:spPr>
          <a:xfrm>
            <a:off x="1716924" y="590356"/>
            <a:ext cx="10187053" cy="430887"/>
          </a:xfrm>
          <a:prstGeom prst="rect">
            <a:avLst/>
          </a:prstGeom>
        </p:spPr>
        <p:txBody>
          <a:bodyPr wrap="square">
            <a:spAutoFit/>
          </a:bodyPr>
          <a:lstStyle/>
          <a:p>
            <a:pPr algn="just"/>
            <a:r>
              <a:rPr lang="ru-RU" sz="1100" dirty="0">
                <a:latin typeface="Times New Roman" pitchFamily="18" charset="0"/>
                <a:cs typeface="Times New Roman" pitchFamily="18" charset="0"/>
              </a:rPr>
              <a:t>Цель программы - р</a:t>
            </a:r>
            <a:r>
              <a:rPr lang="ru-RU" sz="1100" dirty="0">
                <a:latin typeface="Times New Roman" pitchFamily="18" charset="0"/>
                <a:ea typeface="Times New Roman" pitchFamily="18" charset="0"/>
                <a:cs typeface="Times New Roman" pitchFamily="18" charset="0"/>
              </a:rPr>
              <a:t>азвитие и обслуживание </a:t>
            </a:r>
            <a:r>
              <a:rPr lang="ru-RU" sz="1100" dirty="0" err="1">
                <a:latin typeface="Times New Roman" pitchFamily="18" charset="0"/>
                <a:ea typeface="Times New Roman" pitchFamily="18" charset="0"/>
                <a:cs typeface="Times New Roman" pitchFamily="18" charset="0"/>
              </a:rPr>
              <a:t>улично</a:t>
            </a:r>
            <a:r>
              <a:rPr lang="ru-RU" sz="1100" dirty="0">
                <a:latin typeface="Times New Roman" pitchFamily="18" charset="0"/>
                <a:ea typeface="Times New Roman" pitchFamily="18" charset="0"/>
                <a:cs typeface="Times New Roman" pitchFamily="18" charset="0"/>
              </a:rPr>
              <a:t> - дорожной сети для обеспечения снижения транспортных издержек пользователей автомобильных дорог и повышения комплексной безопасности в сфере дорожного хозяйства.</a:t>
            </a:r>
          </a:p>
        </p:txBody>
      </p:sp>
      <p:sp>
        <p:nvSpPr>
          <p:cNvPr id="8" name="TextBox 7">
            <a:extLst>
              <a:ext uri="{FF2B5EF4-FFF2-40B4-BE49-F238E27FC236}">
                <a16:creationId xmlns:a16="http://schemas.microsoft.com/office/drawing/2014/main" id="{16E7519E-8244-AB58-8CBF-4D14CA34C973}"/>
              </a:ext>
            </a:extLst>
          </p:cNvPr>
          <p:cNvSpPr txBox="1"/>
          <p:nvPr/>
        </p:nvSpPr>
        <p:spPr>
          <a:xfrm>
            <a:off x="1716924" y="906984"/>
            <a:ext cx="10254165" cy="938719"/>
          </a:xfrm>
          <a:prstGeom prst="rect">
            <a:avLst/>
          </a:prstGeom>
          <a:noFill/>
        </p:spPr>
        <p:txBody>
          <a:bodyPr wrap="square" rtlCol="0">
            <a:spAutoFit/>
          </a:bodyPr>
          <a:lstStyle/>
          <a:p>
            <a:pPr algn="just"/>
            <a:r>
              <a:rPr lang="ru-RU" sz="1100" dirty="0">
                <a:latin typeface="Times New Roman" pitchFamily="18" charset="0"/>
                <a:cs typeface="Times New Roman" pitchFamily="18" charset="0"/>
              </a:rPr>
              <a:t>Задачи программы:</a:t>
            </a:r>
          </a:p>
          <a:p>
            <a:pPr algn="just"/>
            <a:r>
              <a:rPr lang="ru-RU" sz="1100" dirty="0">
                <a:latin typeface="Times New Roman" pitchFamily="18" charset="0"/>
                <a:cs typeface="Times New Roman" pitchFamily="18" charset="0"/>
              </a:rPr>
              <a:t>- </a:t>
            </a:r>
            <a:r>
              <a:rPr lang="ru-RU" sz="1100" dirty="0"/>
              <a:t> </a:t>
            </a:r>
            <a:r>
              <a:rPr lang="ru-RU" sz="1100" dirty="0">
                <a:latin typeface="Times New Roman" pitchFamily="18" charset="0"/>
                <a:cs typeface="Times New Roman" pitchFamily="18" charset="0"/>
              </a:rPr>
              <a:t>увеличение протяженности автомобильных дорог местного значения, соответствующих нормативным требованиям;</a:t>
            </a:r>
          </a:p>
          <a:p>
            <a:pPr algn="just">
              <a:buFontTx/>
              <a:buChar char="-"/>
            </a:pPr>
            <a:r>
              <a:rPr lang="ru-RU" sz="1100" dirty="0">
                <a:latin typeface="Times New Roman" pitchFamily="18" charset="0"/>
                <a:cs typeface="Times New Roman" pitchFamily="18" charset="0"/>
              </a:rPr>
              <a:t>поддержание автомобильных дорог общего пользования местного значения на уровне, соответствующем категории дороги, путем выполнения нормативных мероприятий по содержанию и ремонту дорог;</a:t>
            </a:r>
          </a:p>
          <a:p>
            <a:pPr algn="just">
              <a:buFontTx/>
              <a:buChar char="-"/>
            </a:pPr>
            <a:r>
              <a:rPr lang="ru-RU" sz="1100" dirty="0">
                <a:latin typeface="Times New Roman" pitchFamily="18" charset="0"/>
                <a:cs typeface="Times New Roman" pitchFamily="18" charset="0"/>
              </a:rPr>
              <a:t> повышение надежности и безопасности движения на автомобильных дорогах местного значения.</a:t>
            </a:r>
          </a:p>
        </p:txBody>
      </p:sp>
      <p:graphicFrame>
        <p:nvGraphicFramePr>
          <p:cNvPr id="9" name="Таблица 14">
            <a:extLst>
              <a:ext uri="{FF2B5EF4-FFF2-40B4-BE49-F238E27FC236}">
                <a16:creationId xmlns:a16="http://schemas.microsoft.com/office/drawing/2014/main" id="{8C712357-AD26-218E-9973-DABA98DD4425}"/>
              </a:ext>
            </a:extLst>
          </p:cNvPr>
          <p:cNvGraphicFramePr>
            <a:graphicFrameLocks noGrp="1"/>
          </p:cNvGraphicFramePr>
          <p:nvPr>
            <p:extLst>
              <p:ext uri="{D42A27DB-BD31-4B8C-83A1-F6EECF244321}">
                <p14:modId xmlns:p14="http://schemas.microsoft.com/office/powerpoint/2010/main" val="964075295"/>
              </p:ext>
            </p:extLst>
          </p:nvPr>
        </p:nvGraphicFramePr>
        <p:xfrm>
          <a:off x="159369" y="1909001"/>
          <a:ext cx="11549487" cy="1636963"/>
        </p:xfrm>
        <a:graphic>
          <a:graphicData uri="http://schemas.openxmlformats.org/drawingml/2006/table">
            <a:tbl>
              <a:tblPr firstRow="1" bandRow="1">
                <a:tableStyleId>{16D9F66E-5EB9-4882-86FB-DCBF35E3C3E4}</a:tableStyleId>
              </a:tblPr>
              <a:tblGrid>
                <a:gridCol w="794157">
                  <a:extLst>
                    <a:ext uri="{9D8B030D-6E8A-4147-A177-3AD203B41FA5}">
                      <a16:colId xmlns:a16="http://schemas.microsoft.com/office/drawing/2014/main" val="1338889454"/>
                    </a:ext>
                  </a:extLst>
                </a:gridCol>
                <a:gridCol w="7089105">
                  <a:extLst>
                    <a:ext uri="{9D8B030D-6E8A-4147-A177-3AD203B41FA5}">
                      <a16:colId xmlns:a16="http://schemas.microsoft.com/office/drawing/2014/main" val="20001"/>
                    </a:ext>
                  </a:extLst>
                </a:gridCol>
                <a:gridCol w="957532">
                  <a:extLst>
                    <a:ext uri="{9D8B030D-6E8A-4147-A177-3AD203B41FA5}">
                      <a16:colId xmlns:a16="http://schemas.microsoft.com/office/drawing/2014/main" val="2105377302"/>
                    </a:ext>
                  </a:extLst>
                </a:gridCol>
                <a:gridCol w="914400">
                  <a:extLst>
                    <a:ext uri="{9D8B030D-6E8A-4147-A177-3AD203B41FA5}">
                      <a16:colId xmlns:a16="http://schemas.microsoft.com/office/drawing/2014/main" val="3713090237"/>
                    </a:ext>
                  </a:extLst>
                </a:gridCol>
                <a:gridCol w="845389">
                  <a:extLst>
                    <a:ext uri="{9D8B030D-6E8A-4147-A177-3AD203B41FA5}">
                      <a16:colId xmlns:a16="http://schemas.microsoft.com/office/drawing/2014/main" val="3346621175"/>
                    </a:ext>
                  </a:extLst>
                </a:gridCol>
                <a:gridCol w="948904">
                  <a:extLst>
                    <a:ext uri="{9D8B030D-6E8A-4147-A177-3AD203B41FA5}">
                      <a16:colId xmlns:a16="http://schemas.microsoft.com/office/drawing/2014/main" val="1625200990"/>
                    </a:ext>
                  </a:extLst>
                </a:gridCol>
              </a:tblGrid>
              <a:tr h="247709">
                <a:tc>
                  <a:txBody>
                    <a:bodyPr/>
                    <a:lstStyle/>
                    <a:p>
                      <a:pPr algn="ctr"/>
                      <a:r>
                        <a:rPr lang="ru-RU" sz="1000"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3655732101"/>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1</a:t>
                      </a:r>
                    </a:p>
                  </a:txBody>
                  <a:tcPr marL="68580" marR="68580" marT="0" marB="0" anchor="ctr">
                    <a:solidFill>
                      <a:srgbClr val="D8FBFE"/>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a:ea typeface="Calibri"/>
                        </a:rPr>
                        <a:t>Ремонт автомобильных дорог местного значения</a:t>
                      </a: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a:ea typeface="Times New Roman"/>
                        </a:rPr>
                        <a:t>км</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8</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10</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10</a:t>
                      </a:r>
                    </a:p>
                  </a:txBody>
                  <a:tcPr marL="64508" marR="64508" marT="0" marB="0" anchor="ctr">
                    <a:solidFill>
                      <a:srgbClr val="D8FBFE"/>
                    </a:solidFill>
                  </a:tcPr>
                </a:tc>
                <a:extLst>
                  <a:ext uri="{0D108BD9-81ED-4DB2-BD59-A6C34878D82A}">
                    <a16:rowId xmlns:a16="http://schemas.microsoft.com/office/drawing/2014/main" val="10002"/>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2</a:t>
                      </a:r>
                    </a:p>
                  </a:txBody>
                  <a:tcPr marL="68580" marR="68580" marT="0" marB="0" anchor="ctr">
                    <a:solidFill>
                      <a:srgbClr val="D8FBFE"/>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a:ea typeface="Calibri"/>
                        </a:rPr>
                        <a:t>Содержание автомобильных дорог местного значения:</a:t>
                      </a: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algn="ctr">
                        <a:lnSpc>
                          <a:spcPct val="115000"/>
                        </a:lnSpc>
                        <a:spcAft>
                          <a:spcPts val="1000"/>
                        </a:spcAft>
                      </a:pPr>
                      <a:endParaRPr lang="ru-RU" sz="1000" dirty="0">
                        <a:effectLst/>
                        <a:latin typeface="Times New Roman" pitchFamily="18" charset="0"/>
                        <a:ea typeface="Calibri" panose="020F0502020204030204" pitchFamily="34" charset="0"/>
                        <a:cs typeface="Times New Roman" pitchFamily="18" charset="0"/>
                      </a:endParaRPr>
                    </a:p>
                  </a:txBody>
                  <a:tcPr marL="68580" marR="68580" marT="0" marB="0" anchor="ctr">
                    <a:solidFill>
                      <a:srgbClr val="D8FBFE"/>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3"/>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indent="457200">
                        <a:spcAft>
                          <a:spcPts val="0"/>
                        </a:spcAft>
                      </a:pPr>
                      <a:r>
                        <a:rPr lang="ru-RU" sz="1000" dirty="0">
                          <a:latin typeface="Times New Roman"/>
                          <a:ea typeface="Calibri"/>
                        </a:rPr>
                        <a:t>зимнее содержание</a:t>
                      </a:r>
                      <a:endParaRPr lang="ru-RU" sz="1000" dirty="0">
                        <a:latin typeface="Arial"/>
                        <a:ea typeface="Times New Roman"/>
                      </a:endParaRPr>
                    </a:p>
                  </a:txBody>
                  <a:tcPr marL="64508" marR="64508" marT="0" marB="0" anchor="ctr">
                    <a:solidFill>
                      <a:srgbClr val="D8FBFE"/>
                    </a:solidFill>
                  </a:tcPr>
                </a:tc>
                <a:tc>
                  <a:txBody>
                    <a:bodyPr/>
                    <a:lstStyle/>
                    <a:p>
                      <a:pPr algn="ctr">
                        <a:spcAft>
                          <a:spcPts val="0"/>
                        </a:spcAft>
                      </a:pPr>
                      <a:r>
                        <a:rPr lang="ru-RU" sz="1000" dirty="0">
                          <a:latin typeface="Times New Roman"/>
                          <a:ea typeface="Times New Roman"/>
                        </a:rPr>
                        <a:t>км</a:t>
                      </a:r>
                    </a:p>
                  </a:txBody>
                  <a:tcPr marL="64508" marR="64508" marT="0" marB="0" anchor="ctr">
                    <a:solidFill>
                      <a:srgbClr val="D8FBFE"/>
                    </a:solidFill>
                  </a:tcPr>
                </a:tc>
                <a:tc>
                  <a:txBody>
                    <a:bodyPr/>
                    <a:lstStyle/>
                    <a:p>
                      <a:pPr marL="179705" algn="ctr">
                        <a:spcAft>
                          <a:spcPts val="0"/>
                        </a:spcAft>
                      </a:pPr>
                      <a:r>
                        <a:rPr lang="ru-RU" sz="1000">
                          <a:latin typeface="Times New Roman"/>
                          <a:ea typeface="Times New Roman"/>
                        </a:rPr>
                        <a:t>315,3</a:t>
                      </a:r>
                    </a:p>
                  </a:txBody>
                  <a:tcPr marL="64508" marR="64508" marT="0" marB="0" anchor="ctr">
                    <a:solidFill>
                      <a:srgbClr val="D8FBFE"/>
                    </a:solidFill>
                  </a:tcPr>
                </a:tc>
                <a:tc>
                  <a:txBody>
                    <a:bodyPr/>
                    <a:lstStyle/>
                    <a:p>
                      <a:pPr algn="ctr">
                        <a:spcAft>
                          <a:spcPts val="0"/>
                        </a:spcAft>
                      </a:pPr>
                      <a:r>
                        <a:rPr lang="ru-RU" sz="1000">
                          <a:latin typeface="Times New Roman"/>
                          <a:ea typeface="Times New Roman"/>
                        </a:rPr>
                        <a:t>315,3</a:t>
                      </a:r>
                    </a:p>
                  </a:txBody>
                  <a:tcPr marL="64508" marR="64508" marT="0" marB="0" anchor="ctr">
                    <a:solidFill>
                      <a:srgbClr val="D8FBFE"/>
                    </a:solidFill>
                  </a:tcPr>
                </a:tc>
                <a:tc>
                  <a:txBody>
                    <a:bodyPr/>
                    <a:lstStyle/>
                    <a:p>
                      <a:pPr algn="ctr">
                        <a:spcAft>
                          <a:spcPts val="0"/>
                        </a:spcAft>
                      </a:pPr>
                      <a:r>
                        <a:rPr lang="ru-RU" sz="1000">
                          <a:latin typeface="Times New Roman"/>
                          <a:ea typeface="Times New Roman"/>
                        </a:rPr>
                        <a:t>315,3</a:t>
                      </a:r>
                    </a:p>
                  </a:txBody>
                  <a:tcPr marL="64508" marR="64508" marT="0" marB="0" anchor="ctr">
                    <a:solidFill>
                      <a:srgbClr val="D8FBFE"/>
                    </a:solidFill>
                  </a:tcPr>
                </a:tc>
                <a:extLst>
                  <a:ext uri="{0D108BD9-81ED-4DB2-BD59-A6C34878D82A}">
                    <a16:rowId xmlns:a16="http://schemas.microsoft.com/office/drawing/2014/main" val="10004"/>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indent="457200">
                        <a:spcAft>
                          <a:spcPts val="0"/>
                        </a:spcAft>
                      </a:pPr>
                      <a:r>
                        <a:rPr lang="ru-RU" sz="1000" dirty="0">
                          <a:latin typeface="Times New Roman"/>
                          <a:ea typeface="Calibri"/>
                        </a:rPr>
                        <a:t>весенне-летнее содержание</a:t>
                      </a:r>
                      <a:endParaRPr lang="ru-RU" sz="1000" dirty="0">
                        <a:latin typeface="Arial"/>
                        <a:ea typeface="Times New Roman"/>
                      </a:endParaRPr>
                    </a:p>
                  </a:txBody>
                  <a:tcPr marL="64508" marR="64508" marT="0" marB="0" anchor="ctr">
                    <a:solidFill>
                      <a:srgbClr val="D8FBFE"/>
                    </a:solidFill>
                  </a:tcPr>
                </a:tc>
                <a:tc>
                  <a:txBody>
                    <a:bodyPr/>
                    <a:lstStyle/>
                    <a:p>
                      <a:pPr algn="ctr">
                        <a:spcAft>
                          <a:spcPts val="0"/>
                        </a:spcAft>
                      </a:pPr>
                      <a:r>
                        <a:rPr lang="ru-RU" sz="1000" dirty="0">
                          <a:latin typeface="Times New Roman"/>
                          <a:ea typeface="Times New Roman"/>
                        </a:rPr>
                        <a:t>км</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150</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150</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150</a:t>
                      </a:r>
                    </a:p>
                  </a:txBody>
                  <a:tcPr marL="64508" marR="64508" marT="0" marB="0" anchor="ctr">
                    <a:solidFill>
                      <a:srgbClr val="D8FBFE"/>
                    </a:solidFill>
                  </a:tcPr>
                </a:tc>
                <a:extLst>
                  <a:ext uri="{0D108BD9-81ED-4DB2-BD59-A6C34878D82A}">
                    <a16:rowId xmlns:a16="http://schemas.microsoft.com/office/drawing/2014/main" val="10005"/>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3</a:t>
                      </a:r>
                    </a:p>
                  </a:txBody>
                  <a:tcPr marL="68580" marR="68580" marT="0" marB="0" anchor="ctr">
                    <a:solidFill>
                      <a:srgbClr val="D8FBFE"/>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000" dirty="0">
                          <a:latin typeface="Times New Roman"/>
                          <a:ea typeface="Calibri"/>
                        </a:rPr>
                        <a:t>Повышение безопасности дорожного движения: </a:t>
                      </a: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algn="ctr">
                        <a:lnSpc>
                          <a:spcPct val="115000"/>
                        </a:lnSpc>
                        <a:spcAft>
                          <a:spcPts val="1000"/>
                        </a:spcAft>
                      </a:pPr>
                      <a:endParaRPr lang="ru-RU" sz="1000" dirty="0">
                        <a:effectLst/>
                        <a:latin typeface="Times New Roman" pitchFamily="18" charset="0"/>
                        <a:ea typeface="Calibri" panose="020F0502020204030204" pitchFamily="34" charset="0"/>
                        <a:cs typeface="Times New Roman" pitchFamily="18" charset="0"/>
                      </a:endParaRPr>
                    </a:p>
                  </a:txBody>
                  <a:tcPr marL="68580" marR="68580" marT="0" marB="0" anchor="ctr">
                    <a:solidFill>
                      <a:srgbClr val="D8FBFE"/>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marL="179705" algn="ctr">
                        <a:spcAft>
                          <a:spcPts val="600"/>
                        </a:spcAft>
                      </a:pP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6"/>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indent="457200">
                        <a:spcAft>
                          <a:spcPts val="0"/>
                        </a:spcAft>
                      </a:pPr>
                      <a:r>
                        <a:rPr lang="ru-RU" sz="1000" dirty="0">
                          <a:latin typeface="Times New Roman"/>
                          <a:ea typeface="Calibri"/>
                        </a:rPr>
                        <a:t>нанесение дорожной разметки</a:t>
                      </a:r>
                      <a:endParaRPr lang="ru-RU" sz="1000" dirty="0">
                        <a:latin typeface="Arial"/>
                        <a:ea typeface="Times New Roman"/>
                      </a:endParaRPr>
                    </a:p>
                  </a:txBody>
                  <a:tcPr marL="64508" marR="64508" marT="0" marB="0" anchor="ctr">
                    <a:solidFill>
                      <a:srgbClr val="D8FBFE"/>
                    </a:solidFill>
                  </a:tcPr>
                </a:tc>
                <a:tc>
                  <a:txBody>
                    <a:bodyPr/>
                    <a:lstStyle/>
                    <a:p>
                      <a:pPr algn="ctr">
                        <a:spcAft>
                          <a:spcPts val="0"/>
                        </a:spcAft>
                      </a:pPr>
                      <a:r>
                        <a:rPr lang="ru-RU" sz="1000">
                          <a:latin typeface="Times New Roman"/>
                          <a:ea typeface="Times New Roman"/>
                        </a:rPr>
                        <a:t>км</a:t>
                      </a:r>
                    </a:p>
                  </a:txBody>
                  <a:tcPr marL="64508" marR="64508" marT="0" marB="0" anchor="ctr">
                    <a:solidFill>
                      <a:srgbClr val="D8FBFE"/>
                    </a:solidFill>
                  </a:tcPr>
                </a:tc>
                <a:tc>
                  <a:txBody>
                    <a:bodyPr/>
                    <a:lstStyle/>
                    <a:p>
                      <a:pPr marL="179705" algn="ctr">
                        <a:spcAft>
                          <a:spcPts val="0"/>
                        </a:spcAft>
                      </a:pPr>
                      <a:r>
                        <a:rPr lang="ru-RU" sz="1000">
                          <a:latin typeface="Times New Roman"/>
                          <a:ea typeface="Times New Roman"/>
                        </a:rPr>
                        <a:t>2,5</a:t>
                      </a:r>
                    </a:p>
                  </a:txBody>
                  <a:tcPr marL="64508" marR="64508" marT="0" marB="0" anchor="ctr">
                    <a:solidFill>
                      <a:srgbClr val="D8FBFE"/>
                    </a:solidFill>
                  </a:tcPr>
                </a:tc>
                <a:tc>
                  <a:txBody>
                    <a:bodyPr/>
                    <a:lstStyle/>
                    <a:p>
                      <a:pPr algn="ctr">
                        <a:spcAft>
                          <a:spcPts val="0"/>
                        </a:spcAft>
                      </a:pPr>
                      <a:r>
                        <a:rPr lang="ru-RU" sz="1000">
                          <a:latin typeface="Times New Roman"/>
                          <a:ea typeface="Times New Roman"/>
                        </a:rPr>
                        <a:t>2,5</a:t>
                      </a:r>
                    </a:p>
                  </a:txBody>
                  <a:tcPr marL="64508" marR="64508" marT="0" marB="0" anchor="ctr">
                    <a:solidFill>
                      <a:srgbClr val="D8FBFE"/>
                    </a:solidFill>
                  </a:tcPr>
                </a:tc>
                <a:tc>
                  <a:txBody>
                    <a:bodyPr/>
                    <a:lstStyle/>
                    <a:p>
                      <a:pPr algn="ctr">
                        <a:spcAft>
                          <a:spcPts val="0"/>
                        </a:spcAft>
                      </a:pPr>
                      <a:r>
                        <a:rPr lang="ru-RU" sz="1000">
                          <a:latin typeface="Times New Roman"/>
                          <a:ea typeface="Times New Roman"/>
                        </a:rPr>
                        <a:t>2,5</a:t>
                      </a:r>
                    </a:p>
                  </a:txBody>
                  <a:tcPr marL="64508" marR="64508" marT="0" marB="0" anchor="ctr">
                    <a:solidFill>
                      <a:srgbClr val="D8FBFE"/>
                    </a:solidFill>
                  </a:tcPr>
                </a:tc>
                <a:extLst>
                  <a:ext uri="{0D108BD9-81ED-4DB2-BD59-A6C34878D82A}">
                    <a16:rowId xmlns:a16="http://schemas.microsoft.com/office/drawing/2014/main" val="10007"/>
                  </a:ext>
                </a:extLst>
              </a:tr>
              <a:tr h="111860">
                <a:tc>
                  <a:txBody>
                    <a:bodyPr/>
                    <a:lstStyle/>
                    <a:p>
                      <a:pPr algn="ctr"/>
                      <a:endParaRPr lang="ru-RU" sz="1000" dirty="0">
                        <a:effectLst/>
                        <a:latin typeface="Times New Roman" pitchFamily="18" charset="0"/>
                        <a:ea typeface="Times New Roman" panose="02020603050405020304" pitchFamily="18" charset="0"/>
                        <a:cs typeface="Times New Roman" pitchFamily="18" charset="0"/>
                      </a:endParaRPr>
                    </a:p>
                  </a:txBody>
                  <a:tcPr marL="68580" marR="68580" marT="0" marB="0" anchor="ctr">
                    <a:solidFill>
                      <a:srgbClr val="D8FBFE"/>
                    </a:solidFill>
                  </a:tcPr>
                </a:tc>
                <a:tc>
                  <a:txBody>
                    <a:bodyPr/>
                    <a:lstStyle/>
                    <a:p>
                      <a:pPr indent="457200">
                        <a:spcAft>
                          <a:spcPts val="0"/>
                        </a:spcAft>
                      </a:pPr>
                      <a:r>
                        <a:rPr lang="ru-RU" sz="1000" dirty="0">
                          <a:latin typeface="Times New Roman"/>
                          <a:ea typeface="Calibri"/>
                        </a:rPr>
                        <a:t> установка дорожных знаков</a:t>
                      </a:r>
                      <a:endParaRPr lang="ru-RU" sz="1000" dirty="0">
                        <a:latin typeface="Arial"/>
                        <a:ea typeface="Times New Roman"/>
                      </a:endParaRPr>
                    </a:p>
                  </a:txBody>
                  <a:tcPr marL="64508" marR="64508" marT="0" marB="0" anchor="ctr">
                    <a:solidFill>
                      <a:srgbClr val="D8FBFE"/>
                    </a:solidFill>
                  </a:tcPr>
                </a:tc>
                <a:tc>
                  <a:txBody>
                    <a:bodyPr/>
                    <a:lstStyle/>
                    <a:p>
                      <a:pPr algn="ctr">
                        <a:spcAft>
                          <a:spcPts val="0"/>
                        </a:spcAft>
                      </a:pPr>
                      <a:r>
                        <a:rPr lang="ru-RU" sz="1000" dirty="0" err="1">
                          <a:latin typeface="Times New Roman"/>
                          <a:ea typeface="Times New Roman"/>
                        </a:rPr>
                        <a:t>шт</a:t>
                      </a:r>
                      <a:endParaRPr lang="ru-RU" sz="1000" dirty="0">
                        <a:latin typeface="Times New Roman"/>
                        <a:ea typeface="Times New Roman"/>
                      </a:endParaRP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5</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5</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5</a:t>
                      </a:r>
                    </a:p>
                  </a:txBody>
                  <a:tcPr marL="64508" marR="64508" marT="0" marB="0" anchor="ctr">
                    <a:solidFill>
                      <a:srgbClr val="D8FBFE"/>
                    </a:solidFill>
                  </a:tcPr>
                </a:tc>
                <a:extLst>
                  <a:ext uri="{0D108BD9-81ED-4DB2-BD59-A6C34878D82A}">
                    <a16:rowId xmlns:a16="http://schemas.microsoft.com/office/drawing/2014/main" val="10008"/>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4</a:t>
                      </a:r>
                    </a:p>
                  </a:txBody>
                  <a:tcPr marL="68580" marR="68580" marT="0" marB="0" anchor="ctr">
                    <a:solidFill>
                      <a:srgbClr val="D8FBFE"/>
                    </a:solidFill>
                  </a:tcPr>
                </a:tc>
                <a:tc>
                  <a:txBody>
                    <a:bodyPr/>
                    <a:lstStyle/>
                    <a:p>
                      <a:pPr indent="457200">
                        <a:spcAft>
                          <a:spcPts val="0"/>
                        </a:spcAft>
                      </a:pPr>
                      <a:r>
                        <a:rPr lang="ru-RU" sz="1000" dirty="0">
                          <a:latin typeface="Times New Roman"/>
                          <a:ea typeface="Calibri"/>
                        </a:rPr>
                        <a:t>Разработка ПСД</a:t>
                      </a:r>
                      <a:endParaRPr lang="ru-RU" sz="1000" dirty="0">
                        <a:latin typeface="Arial"/>
                        <a:ea typeface="Times New Roman"/>
                      </a:endParaRPr>
                    </a:p>
                  </a:txBody>
                  <a:tcPr marL="64508" marR="64508" marT="0" marB="0" anchor="ctr">
                    <a:solidFill>
                      <a:srgbClr val="D8FBFE"/>
                    </a:solidFill>
                  </a:tcPr>
                </a:tc>
                <a:tc>
                  <a:txBody>
                    <a:bodyPr/>
                    <a:lstStyle/>
                    <a:p>
                      <a:pPr algn="ctr">
                        <a:spcAft>
                          <a:spcPts val="0"/>
                        </a:spcAft>
                      </a:pPr>
                      <a:r>
                        <a:rPr lang="ru-RU" sz="1000" dirty="0" err="1">
                          <a:latin typeface="Times New Roman"/>
                          <a:ea typeface="Times New Roman"/>
                        </a:rPr>
                        <a:t>шт</a:t>
                      </a:r>
                      <a:endParaRPr lang="ru-RU" sz="1000" dirty="0">
                        <a:latin typeface="Times New Roman"/>
                        <a:ea typeface="Times New Roman"/>
                      </a:endParaRP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10</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10</a:t>
                      </a:r>
                    </a:p>
                  </a:txBody>
                  <a:tcPr marL="64508" marR="64508" marT="0" marB="0" anchor="ctr">
                    <a:solidFill>
                      <a:srgbClr val="D8FBFE"/>
                    </a:solidFill>
                  </a:tcPr>
                </a:tc>
                <a:tc>
                  <a:txBody>
                    <a:bodyPr/>
                    <a:lstStyle/>
                    <a:p>
                      <a:pPr marL="179705" algn="ctr">
                        <a:spcAft>
                          <a:spcPts val="0"/>
                        </a:spcAft>
                      </a:pPr>
                      <a:r>
                        <a:rPr lang="ru-RU" sz="1000">
                          <a:latin typeface="Times New Roman"/>
                          <a:ea typeface="Times New Roman"/>
                        </a:rPr>
                        <a:t>10</a:t>
                      </a:r>
                    </a:p>
                  </a:txBody>
                  <a:tcPr marL="64508" marR="64508" marT="0" marB="0" anchor="ctr">
                    <a:solidFill>
                      <a:srgbClr val="D8FBFE"/>
                    </a:solidFill>
                  </a:tcPr>
                </a:tc>
                <a:extLst>
                  <a:ext uri="{0D108BD9-81ED-4DB2-BD59-A6C34878D82A}">
                    <a16:rowId xmlns:a16="http://schemas.microsoft.com/office/drawing/2014/main" val="10009"/>
                  </a:ext>
                </a:extLst>
              </a:tr>
              <a:tr h="111860">
                <a:tc>
                  <a:txBody>
                    <a:bodyPr/>
                    <a:lstStyle/>
                    <a:p>
                      <a:pPr algn="ctr"/>
                      <a:r>
                        <a:rPr lang="ru-RU" sz="1000" dirty="0">
                          <a:effectLst/>
                          <a:latin typeface="Times New Roman" pitchFamily="18" charset="0"/>
                          <a:ea typeface="Times New Roman" panose="02020603050405020304" pitchFamily="18" charset="0"/>
                          <a:cs typeface="Times New Roman" pitchFamily="18" charset="0"/>
                        </a:rPr>
                        <a:t>5</a:t>
                      </a:r>
                    </a:p>
                  </a:txBody>
                  <a:tcPr marL="68580" marR="68580" marT="0" marB="0" anchor="ctr">
                    <a:solidFill>
                      <a:srgbClr val="D8FBFE"/>
                    </a:solidFill>
                  </a:tcPr>
                </a:tc>
                <a:tc>
                  <a:txBody>
                    <a:bodyPr/>
                    <a:lstStyle/>
                    <a:p>
                      <a:pPr indent="457200">
                        <a:spcAft>
                          <a:spcPts val="0"/>
                        </a:spcAft>
                      </a:pPr>
                      <a:r>
                        <a:rPr lang="ru-RU" sz="1000" dirty="0">
                          <a:latin typeface="Times New Roman"/>
                          <a:ea typeface="Calibri"/>
                        </a:rPr>
                        <a:t>Приобретение </a:t>
                      </a:r>
                      <a:r>
                        <a:rPr lang="ru-RU" sz="1000" dirty="0">
                          <a:latin typeface="Times New Roman"/>
                          <a:ea typeface="Times New Roman"/>
                        </a:rPr>
                        <a:t>дорожно-эксплуатационной техники</a:t>
                      </a:r>
                      <a:endParaRPr lang="ru-RU" sz="1000" dirty="0">
                        <a:latin typeface="Arial"/>
                        <a:ea typeface="Times New Roman"/>
                      </a:endParaRPr>
                    </a:p>
                  </a:txBody>
                  <a:tcPr marL="64508" marR="64508" marT="0" marB="0" anchor="ctr">
                    <a:solidFill>
                      <a:srgbClr val="D8FBFE"/>
                    </a:solidFill>
                  </a:tcPr>
                </a:tc>
                <a:tc>
                  <a:txBody>
                    <a:bodyPr/>
                    <a:lstStyle/>
                    <a:p>
                      <a:pPr algn="ctr">
                        <a:spcAft>
                          <a:spcPts val="0"/>
                        </a:spcAft>
                      </a:pPr>
                      <a:r>
                        <a:rPr lang="ru-RU" sz="1000" dirty="0" err="1">
                          <a:latin typeface="Times New Roman"/>
                          <a:ea typeface="Times New Roman"/>
                        </a:rPr>
                        <a:t>ед</a:t>
                      </a:r>
                      <a:endParaRPr lang="ru-RU" sz="1000" dirty="0">
                        <a:latin typeface="Times New Roman"/>
                        <a:ea typeface="Times New Roman"/>
                      </a:endParaRP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0</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0</a:t>
                      </a:r>
                    </a:p>
                  </a:txBody>
                  <a:tcPr marL="64508" marR="64508" marT="0" marB="0" anchor="ctr">
                    <a:solidFill>
                      <a:srgbClr val="D8FBFE"/>
                    </a:solidFill>
                  </a:tcPr>
                </a:tc>
                <a:tc>
                  <a:txBody>
                    <a:bodyPr/>
                    <a:lstStyle/>
                    <a:p>
                      <a:pPr marL="179705" algn="ctr">
                        <a:spcAft>
                          <a:spcPts val="0"/>
                        </a:spcAft>
                      </a:pPr>
                      <a:r>
                        <a:rPr lang="ru-RU" sz="1000" dirty="0">
                          <a:latin typeface="Times New Roman"/>
                          <a:ea typeface="Times New Roman"/>
                        </a:rPr>
                        <a:t>0</a:t>
                      </a:r>
                    </a:p>
                  </a:txBody>
                  <a:tcPr marL="64508" marR="64508" marT="0" marB="0" anchor="ctr">
                    <a:solidFill>
                      <a:srgbClr val="D8FBFE"/>
                    </a:solidFill>
                  </a:tcPr>
                </a:tc>
                <a:extLst>
                  <a:ext uri="{0D108BD9-81ED-4DB2-BD59-A6C34878D82A}">
                    <a16:rowId xmlns:a16="http://schemas.microsoft.com/office/drawing/2014/main" val="10010"/>
                  </a:ext>
                </a:extLst>
              </a:tr>
            </a:tbl>
          </a:graphicData>
        </a:graphic>
      </p:graphicFrame>
      <p:sp>
        <p:nvSpPr>
          <p:cNvPr id="10" name="Rectangle 1">
            <a:extLst>
              <a:ext uri="{FF2B5EF4-FFF2-40B4-BE49-F238E27FC236}">
                <a16:creationId xmlns:a16="http://schemas.microsoft.com/office/drawing/2014/main" id="{7A7A85B5-B117-A9F0-35EA-5DD6F80ACFF0}"/>
              </a:ext>
            </a:extLst>
          </p:cNvPr>
          <p:cNvSpPr>
            <a:spLocks noChangeArrowheads="1"/>
          </p:cNvSpPr>
          <p:nvPr/>
        </p:nvSpPr>
        <p:spPr bwMode="auto">
          <a:xfrm>
            <a:off x="-446959" y="3570577"/>
            <a:ext cx="124180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69875"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Муниципальная программа «Обеспечение качественными услугами жилищно-коммунального хозяйства на территории </a:t>
            </a:r>
            <a:r>
              <a:rPr kumimoji="0" lang="ru-RU" sz="11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Анучинского</a:t>
            </a:r>
            <a:r>
              <a:rPr kumimoji="0" lang="ru-RU" sz="11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муниципального округа» на 2025-2029 годы</a:t>
            </a:r>
            <a:endParaRPr kumimoji="0" lang="ru-RU" sz="1100" b="0" i="0" u="none" strike="noStrike" cap="none" normalizeH="0" baseline="0" dirty="0">
              <a:ln>
                <a:noFill/>
              </a:ln>
              <a:solidFill>
                <a:srgbClr val="7030A0"/>
              </a:solidFill>
              <a:effectLst/>
              <a:latin typeface="Arial" pitchFamily="34" charset="0"/>
              <a:cs typeface="Arial" pitchFamily="34" charset="0"/>
            </a:endParaRPr>
          </a:p>
        </p:txBody>
      </p:sp>
      <p:sp>
        <p:nvSpPr>
          <p:cNvPr id="11" name="TextBox 10">
            <a:extLst>
              <a:ext uri="{FF2B5EF4-FFF2-40B4-BE49-F238E27FC236}">
                <a16:creationId xmlns:a16="http://schemas.microsoft.com/office/drawing/2014/main" id="{22488430-B80B-0B31-5D68-922AE41CA7C7}"/>
              </a:ext>
            </a:extLst>
          </p:cNvPr>
          <p:cNvSpPr txBox="1"/>
          <p:nvPr/>
        </p:nvSpPr>
        <p:spPr>
          <a:xfrm>
            <a:off x="3406506" y="3763953"/>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28.08.2024г № 808</a:t>
            </a:r>
          </a:p>
        </p:txBody>
      </p:sp>
      <p:pic>
        <p:nvPicPr>
          <p:cNvPr id="12" name="Рисунок 11">
            <a:extLst>
              <a:ext uri="{FF2B5EF4-FFF2-40B4-BE49-F238E27FC236}">
                <a16:creationId xmlns:a16="http://schemas.microsoft.com/office/drawing/2014/main" id="{5FE288EE-CBC8-4EF2-156A-34BE4D680971}"/>
              </a:ext>
            </a:extLst>
          </p:cNvPr>
          <p:cNvPicPr>
            <a:picLocks noChangeAspect="1"/>
          </p:cNvPicPr>
          <p:nvPr/>
        </p:nvPicPr>
        <p:blipFill>
          <a:blip r:embed="rId4"/>
          <a:stretch>
            <a:fillRect/>
          </a:stretch>
        </p:blipFill>
        <p:spPr>
          <a:xfrm>
            <a:off x="153799" y="3825860"/>
            <a:ext cx="1915093" cy="957430"/>
          </a:xfrm>
          <a:prstGeom prst="rect">
            <a:avLst/>
          </a:prstGeom>
        </p:spPr>
      </p:pic>
      <p:sp>
        <p:nvSpPr>
          <p:cNvPr id="13" name="Rectangle 2">
            <a:extLst>
              <a:ext uri="{FF2B5EF4-FFF2-40B4-BE49-F238E27FC236}">
                <a16:creationId xmlns:a16="http://schemas.microsoft.com/office/drawing/2014/main" id="{9204D8DA-4669-CF27-C867-83DC71391166}"/>
              </a:ext>
            </a:extLst>
          </p:cNvPr>
          <p:cNvSpPr>
            <a:spLocks noChangeArrowheads="1"/>
          </p:cNvSpPr>
          <p:nvPr/>
        </p:nvSpPr>
        <p:spPr bwMode="auto">
          <a:xfrm>
            <a:off x="2068892" y="3970967"/>
            <a:ext cx="6418745"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a:ln>
                  <a:noFill/>
                </a:ln>
                <a:solidFill>
                  <a:schemeClr val="tx1"/>
                </a:solidFill>
                <a:effectLst/>
                <a:latin typeface="Times New Roman" pitchFamily="18" charset="0"/>
                <a:ea typeface="Times New Roman" pitchFamily="18" charset="0"/>
                <a:cs typeface="Times New Roman" pitchFamily="18" charset="0"/>
              </a:rPr>
              <a:t>Цель Программы - п</a:t>
            </a:r>
            <a:r>
              <a:rPr kumimoji="0" lang="ru-RU" sz="1100" b="0" i="0" u="none" strike="noStrike" cap="none" normalizeH="0" baseline="0" dirty="0">
                <a:ln>
                  <a:noFill/>
                </a:ln>
                <a:solidFill>
                  <a:srgbClr val="000000"/>
                </a:solidFill>
                <a:effectLst/>
                <a:latin typeface="Times New Roman" pitchFamily="18" charset="0"/>
                <a:ea typeface="Times New Roman" pitchFamily="18" charset="0"/>
                <a:cs typeface="Times New Roman" pitchFamily="18" charset="0"/>
              </a:rPr>
              <a:t>овышение качества и надежности предоставления жилищно-коммунальных услуг.</a:t>
            </a:r>
            <a:r>
              <a:rPr kumimoji="0" lang="ru-RU" sz="1100" b="0" i="0" u="none" strike="noStrike" cap="none" normalizeH="0" baseline="0" dirty="0">
                <a:ln>
                  <a:noFill/>
                </a:ln>
                <a:solidFill>
                  <a:schemeClr val="tx1"/>
                </a:solidFill>
                <a:effectLst/>
                <a:latin typeface="Times New Roman" pitchFamily="18" charset="0"/>
                <a:ea typeface="Calibri" pitchFamily="34" charset="0"/>
                <a:cs typeface="Times New Roman" pitchFamily="18" charset="0"/>
              </a:rPr>
              <a:t> </a:t>
            </a:r>
            <a:endParaRPr kumimoji="0" lang="ru-RU" sz="1100" b="0" i="0" u="none" strike="noStrike" cap="none" normalizeH="0" baseline="0" dirty="0">
              <a:ln>
                <a:noFill/>
              </a:ln>
              <a:solidFill>
                <a:schemeClr val="tx1"/>
              </a:solidFill>
              <a:effectLst/>
              <a:latin typeface="Times New Roman" pitchFamily="18" charset="0"/>
              <a:cs typeface="Times New Roman" pitchFamily="18" charset="0"/>
            </a:endParaRPr>
          </a:p>
        </p:txBody>
      </p:sp>
      <p:sp>
        <p:nvSpPr>
          <p:cNvPr id="17" name="TextBox 16">
            <a:extLst>
              <a:ext uri="{FF2B5EF4-FFF2-40B4-BE49-F238E27FC236}">
                <a16:creationId xmlns:a16="http://schemas.microsoft.com/office/drawing/2014/main" id="{16AD1681-15E3-2519-5295-89D4B06FC05A}"/>
              </a:ext>
            </a:extLst>
          </p:cNvPr>
          <p:cNvSpPr txBox="1"/>
          <p:nvPr/>
        </p:nvSpPr>
        <p:spPr>
          <a:xfrm>
            <a:off x="2048023" y="4183126"/>
            <a:ext cx="9658985" cy="600164"/>
          </a:xfrm>
          <a:prstGeom prst="rect">
            <a:avLst/>
          </a:prstGeom>
          <a:noFill/>
        </p:spPr>
        <p:txBody>
          <a:bodyPr wrap="square">
            <a:spAutoFit/>
          </a:bodyPr>
          <a:lstStyle/>
          <a:p>
            <a:pPr marL="0" marR="0" lvl="0" indent="34290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Calibri" pitchFamily="34" charset="0"/>
                <a:cs typeface="Times New Roman" pitchFamily="18" charset="0"/>
              </a:rPr>
              <a:t>Достижение поставленной цели требует формирования комплексного подхода в муниципальном управлении, реализации скоординированных по ресурсам, срокам, исполнителям и результатам мероприятий для решения следующих задач</a:t>
            </a: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itchFamily="18" charset="0"/>
                <a:cs typeface="Times New Roman" pitchFamily="18" charset="0"/>
              </a:rPr>
              <a:t> Программы - повышение надежности функционирования систем коммунальной инфраструктуры; о</a:t>
            </a:r>
            <a:r>
              <a:rPr kumimoji="0" lang="ru-RU" sz="1100" b="0" i="0" u="none" strike="noStrike" kern="1200" cap="none" spc="0" normalizeH="0" baseline="0" noProof="0" dirty="0">
                <a:ln>
                  <a:noFill/>
                </a:ln>
                <a:solidFill>
                  <a:srgbClr val="000000"/>
                </a:solidFill>
                <a:effectLst/>
                <a:uLnTx/>
                <a:uFillTx/>
                <a:latin typeface="Times New Roman" pitchFamily="18" charset="0"/>
                <a:ea typeface="Times New Roman" pitchFamily="18" charset="0"/>
                <a:cs typeface="Times New Roman" pitchFamily="18" charset="0"/>
              </a:rPr>
              <a:t>рганизация системы сбора и вывоза ТКО на территории округа и о</a:t>
            </a: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itchFamily="18" charset="0"/>
                <a:cs typeface="Times New Roman" pitchFamily="18" charset="0"/>
              </a:rPr>
              <a:t>беспечение населения качественной питьевой водой.</a:t>
            </a:r>
          </a:p>
        </p:txBody>
      </p:sp>
      <p:graphicFrame>
        <p:nvGraphicFramePr>
          <p:cNvPr id="18" name="Таблица 17">
            <a:extLst>
              <a:ext uri="{FF2B5EF4-FFF2-40B4-BE49-F238E27FC236}">
                <a16:creationId xmlns:a16="http://schemas.microsoft.com/office/drawing/2014/main" id="{FCF3F842-7B23-B238-08AD-C193BB47E490}"/>
              </a:ext>
            </a:extLst>
          </p:cNvPr>
          <p:cNvGraphicFramePr>
            <a:graphicFrameLocks noGrp="1"/>
          </p:cNvGraphicFramePr>
          <p:nvPr>
            <p:extLst>
              <p:ext uri="{D42A27DB-BD31-4B8C-83A1-F6EECF244321}">
                <p14:modId xmlns:p14="http://schemas.microsoft.com/office/powerpoint/2010/main" val="725063483"/>
              </p:ext>
            </p:extLst>
          </p:nvPr>
        </p:nvGraphicFramePr>
        <p:xfrm>
          <a:off x="153799" y="4940853"/>
          <a:ext cx="11662915" cy="1671328"/>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175097">
                <a:tc>
                  <a:txBody>
                    <a:bodyPr/>
                    <a:lstStyle/>
                    <a:p>
                      <a:pPr marL="179705" algn="ctr">
                        <a:spcAft>
                          <a:spcPts val="0"/>
                        </a:spcAft>
                      </a:pPr>
                      <a:r>
                        <a:rPr lang="ru-RU" sz="1000">
                          <a:latin typeface="Times New Roman" pitchFamily="18" charset="0"/>
                          <a:cs typeface="Times New Roman" pitchFamily="18" charset="0"/>
                        </a:rPr>
                        <a:t>1</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just">
                        <a:spcAft>
                          <a:spcPts val="0"/>
                        </a:spcAft>
                      </a:pPr>
                      <a:r>
                        <a:rPr lang="ru-RU" sz="1000" dirty="0">
                          <a:latin typeface="Times New Roman" pitchFamily="18" charset="0"/>
                          <a:cs typeface="Times New Roman" pitchFamily="18" charset="0"/>
                        </a:rPr>
                        <a:t>Протяженность отремонтированных сетей к общей протяженности</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a:latin typeface="Times New Roman" pitchFamily="18" charset="0"/>
                          <a:cs typeface="Times New Roman" pitchFamily="18" charset="0"/>
                        </a:rPr>
                        <a:t>%</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extLst>
                  <a:ext uri="{0D108BD9-81ED-4DB2-BD59-A6C34878D82A}">
                    <a16:rowId xmlns:a16="http://schemas.microsoft.com/office/drawing/2014/main" val="10002"/>
                  </a:ext>
                </a:extLst>
              </a:tr>
              <a:tr h="144080">
                <a:tc>
                  <a:txBody>
                    <a:bodyPr/>
                    <a:lstStyle/>
                    <a:p>
                      <a:pPr marL="179705" algn="ctr">
                        <a:spcAft>
                          <a:spcPts val="0"/>
                        </a:spcAft>
                      </a:pPr>
                      <a:r>
                        <a:rPr lang="ru-RU" sz="1000">
                          <a:latin typeface="Times New Roman" pitchFamily="18" charset="0"/>
                          <a:cs typeface="Times New Roman" pitchFamily="18" charset="0"/>
                        </a:rPr>
                        <a:t>2</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just">
                        <a:spcAft>
                          <a:spcPts val="0"/>
                        </a:spcAft>
                      </a:pPr>
                      <a:r>
                        <a:rPr lang="ru-RU" sz="1000" dirty="0">
                          <a:latin typeface="Times New Roman" pitchFamily="18" charset="0"/>
                          <a:cs typeface="Times New Roman" pitchFamily="18" charset="0"/>
                        </a:rPr>
                        <a:t>Обустроено (отремонтировано) мест накопления твердых коммунальных отходов</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a:latin typeface="Times New Roman" pitchFamily="18" charset="0"/>
                          <a:cs typeface="Times New Roman" pitchFamily="18" charset="0"/>
                        </a:rPr>
                        <a:t>ед.</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2</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2</a:t>
                      </a:r>
                    </a:p>
                  </a:txBody>
                  <a:tcPr marL="38705" marR="38705" marT="0" marB="0">
                    <a:solidFill>
                      <a:srgbClr val="D8FBFE"/>
                    </a:solidFill>
                  </a:tcPr>
                </a:tc>
                <a:extLst>
                  <a:ext uri="{0D108BD9-81ED-4DB2-BD59-A6C34878D82A}">
                    <a16:rowId xmlns:a16="http://schemas.microsoft.com/office/drawing/2014/main" val="10003"/>
                  </a:ext>
                </a:extLst>
              </a:tr>
              <a:tr h="215078">
                <a:tc>
                  <a:txBody>
                    <a:bodyPr/>
                    <a:lstStyle/>
                    <a:p>
                      <a:pPr marL="179705" algn="ctr">
                        <a:spcAft>
                          <a:spcPts val="0"/>
                        </a:spcAft>
                      </a:pPr>
                      <a:r>
                        <a:rPr lang="ru-RU" sz="1000">
                          <a:latin typeface="Times New Roman" pitchFamily="18" charset="0"/>
                          <a:cs typeface="Times New Roman" pitchFamily="18" charset="0"/>
                        </a:rPr>
                        <a:t>3</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just">
                        <a:spcAft>
                          <a:spcPts val="0"/>
                        </a:spcAft>
                      </a:pPr>
                      <a:r>
                        <a:rPr lang="ru-RU" sz="1000" dirty="0">
                          <a:latin typeface="Times New Roman" pitchFamily="18" charset="0"/>
                          <a:cs typeface="Times New Roman" pitchFamily="18" charset="0"/>
                        </a:rPr>
                        <a:t>Проведено лабораторных исследований воды из нецентрализованных источников водоснабжения (колодцев)</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cs typeface="Times New Roman" pitchFamily="18" charset="0"/>
                        </a:rPr>
                        <a:t>ед.</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10</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10</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10</a:t>
                      </a:r>
                    </a:p>
                  </a:txBody>
                  <a:tcPr marL="38705" marR="38705" marT="0" marB="0">
                    <a:solidFill>
                      <a:srgbClr val="D8FBFE"/>
                    </a:solidFill>
                  </a:tcPr>
                </a:tc>
                <a:extLst>
                  <a:ext uri="{0D108BD9-81ED-4DB2-BD59-A6C34878D82A}">
                    <a16:rowId xmlns:a16="http://schemas.microsoft.com/office/drawing/2014/main" val="10004"/>
                  </a:ext>
                </a:extLst>
              </a:tr>
              <a:tr h="161019">
                <a:tc>
                  <a:txBody>
                    <a:bodyPr/>
                    <a:lstStyle/>
                    <a:p>
                      <a:pPr marL="179705" algn="ctr">
                        <a:spcAft>
                          <a:spcPts val="0"/>
                        </a:spcAft>
                      </a:pPr>
                      <a:r>
                        <a:rPr lang="ru-RU" sz="1000">
                          <a:latin typeface="Times New Roman" pitchFamily="18" charset="0"/>
                          <a:cs typeface="Times New Roman" pitchFamily="18" charset="0"/>
                        </a:rPr>
                        <a:t>4</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just">
                        <a:spcAft>
                          <a:spcPts val="0"/>
                        </a:spcAft>
                      </a:pPr>
                      <a:r>
                        <a:rPr lang="ru-RU" sz="1000" dirty="0">
                          <a:latin typeface="Times New Roman" pitchFamily="18" charset="0"/>
                          <a:cs typeface="Times New Roman" pitchFamily="18" charset="0"/>
                        </a:rPr>
                        <a:t>Приобретено коммунальной техники</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cs typeface="Times New Roman" pitchFamily="18" charset="0"/>
                        </a:rPr>
                        <a:t>ед.</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0</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0</a:t>
                      </a:r>
                    </a:p>
                  </a:txBody>
                  <a:tcPr marL="38705" marR="38705" marT="0" marB="0">
                    <a:solidFill>
                      <a:srgbClr val="D8FBFE"/>
                    </a:solidFill>
                  </a:tcPr>
                </a:tc>
                <a:extLst>
                  <a:ext uri="{0D108BD9-81ED-4DB2-BD59-A6C34878D82A}">
                    <a16:rowId xmlns:a16="http://schemas.microsoft.com/office/drawing/2014/main" val="10005"/>
                  </a:ext>
                </a:extLst>
              </a:tr>
              <a:tr h="268002">
                <a:tc>
                  <a:txBody>
                    <a:bodyPr/>
                    <a:lstStyle/>
                    <a:p>
                      <a:pPr marL="179705" algn="ctr">
                        <a:spcAft>
                          <a:spcPts val="0"/>
                        </a:spcAft>
                      </a:pPr>
                      <a:r>
                        <a:rPr lang="ru-RU" sz="1000">
                          <a:latin typeface="Times New Roman" pitchFamily="18" charset="0"/>
                          <a:cs typeface="Times New Roman" pitchFamily="18" charset="0"/>
                        </a:rPr>
                        <a:t>5</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just">
                        <a:spcAft>
                          <a:spcPts val="0"/>
                        </a:spcAft>
                      </a:pPr>
                      <a:r>
                        <a:rPr lang="ru-RU" sz="1000" dirty="0">
                          <a:latin typeface="Times New Roman" pitchFamily="18" charset="0"/>
                          <a:cs typeface="Times New Roman" pitchFamily="18" charset="0"/>
                        </a:rPr>
                        <a:t>Разработано, актуализировано схем тепло-, водоснабжения, водоотведения; программ комплексного развития коммунальной инфраструктуры</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cs typeface="Times New Roman" pitchFamily="18" charset="0"/>
                        </a:rPr>
                        <a:t>шт.</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extLst>
                  <a:ext uri="{0D108BD9-81ED-4DB2-BD59-A6C34878D82A}">
                    <a16:rowId xmlns:a16="http://schemas.microsoft.com/office/drawing/2014/main" val="10006"/>
                  </a:ext>
                </a:extLst>
              </a:tr>
              <a:tr h="146649">
                <a:tc>
                  <a:txBody>
                    <a:bodyPr/>
                    <a:lstStyle/>
                    <a:p>
                      <a:pPr marL="179705" algn="ctr">
                        <a:spcAft>
                          <a:spcPts val="0"/>
                        </a:spcAft>
                      </a:pPr>
                      <a:r>
                        <a:rPr lang="ru-RU" sz="1000">
                          <a:latin typeface="Times New Roman" pitchFamily="18" charset="0"/>
                          <a:cs typeface="Times New Roman" pitchFamily="18" charset="0"/>
                        </a:rPr>
                        <a:t>6</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just">
                        <a:spcAft>
                          <a:spcPts val="0"/>
                        </a:spcAft>
                      </a:pPr>
                      <a:r>
                        <a:rPr lang="ru-RU" sz="1000" dirty="0">
                          <a:latin typeface="Times New Roman" pitchFamily="18" charset="0"/>
                          <a:cs typeface="Times New Roman" pitchFamily="18" charset="0"/>
                        </a:rPr>
                        <a:t>Ликвидировано несанкционированных свалок</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a:latin typeface="Times New Roman" pitchFamily="18" charset="0"/>
                          <a:cs typeface="Times New Roman" pitchFamily="18" charset="0"/>
                        </a:rPr>
                        <a:t>ед.</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3</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3</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3</a:t>
                      </a:r>
                    </a:p>
                  </a:txBody>
                  <a:tcPr marL="38705" marR="38705" marT="0" marB="0">
                    <a:solidFill>
                      <a:srgbClr val="D8FBFE"/>
                    </a:solidFill>
                  </a:tcPr>
                </a:tc>
                <a:extLst>
                  <a:ext uri="{0D108BD9-81ED-4DB2-BD59-A6C34878D82A}">
                    <a16:rowId xmlns:a16="http://schemas.microsoft.com/office/drawing/2014/main" val="10007"/>
                  </a:ext>
                </a:extLst>
              </a:tr>
              <a:tr h="266694">
                <a:tc>
                  <a:txBody>
                    <a:bodyPr/>
                    <a:lstStyle/>
                    <a:p>
                      <a:pPr marL="179705" algn="ctr">
                        <a:spcAft>
                          <a:spcPts val="0"/>
                        </a:spcAft>
                      </a:pPr>
                      <a:r>
                        <a:rPr lang="ru-RU" sz="1000">
                          <a:latin typeface="Times New Roman" pitchFamily="18" charset="0"/>
                          <a:cs typeface="Times New Roman" pitchFamily="18" charset="0"/>
                        </a:rPr>
                        <a:t>7</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just">
                        <a:spcAft>
                          <a:spcPts val="0"/>
                        </a:spcAft>
                      </a:pPr>
                      <a:r>
                        <a:rPr lang="ru-RU" sz="1000" dirty="0">
                          <a:latin typeface="Times New Roman" pitchFamily="18" charset="0"/>
                          <a:cs typeface="Times New Roman" pitchFamily="18" charset="0"/>
                        </a:rPr>
                        <a:t>Разработано и проведено экспертизы проектно-сметной документации, инженерных изысканий – 5 шт.</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a:latin typeface="Times New Roman" pitchFamily="18" charset="0"/>
                          <a:cs typeface="Times New Roman" pitchFamily="18" charset="0"/>
                        </a:rPr>
                        <a:t>шт.</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3502971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F600AF1-29F6-B54D-1B36-A34D0766840F}"/>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384B8E0-A2CC-1B35-9D6F-18F48B546894}"/>
              </a:ext>
            </a:extLst>
          </p:cNvPr>
          <p:cNvSpPr txBox="1"/>
          <p:nvPr/>
        </p:nvSpPr>
        <p:spPr>
          <a:xfrm>
            <a:off x="402672" y="81278"/>
            <a:ext cx="11216081" cy="274691"/>
          </a:xfrm>
          <a:prstGeom prst="rect">
            <a:avLst/>
          </a:prstGeom>
          <a:noFill/>
        </p:spPr>
        <p:txBody>
          <a:bodyPr wrap="square">
            <a:spAutoFit/>
          </a:bodyPr>
          <a:lstStyle/>
          <a:p>
            <a:pPr algn="ctr">
              <a:lnSpc>
                <a:spcPct val="115000"/>
              </a:lnSpc>
              <a:spcAft>
                <a:spcPts val="1000"/>
              </a:spcAft>
              <a:tabLst>
                <a:tab pos="4714875" algn="l"/>
              </a:tabLst>
            </a:pPr>
            <a:r>
              <a:rPr lang="ru-RU" sz="1100" b="1" dirty="0">
                <a:solidFill>
                  <a:srgbClr val="7030A0"/>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a:t>
            </a:r>
            <a:r>
              <a:rPr lang="ru-RU" sz="1100" b="1" dirty="0">
                <a:solidFill>
                  <a:srgbClr val="7030A0"/>
                </a:solidFill>
                <a:effectLst/>
                <a:latin typeface="Times New Roman" panose="02020603050405020304" pitchFamily="18" charset="0"/>
                <a:ea typeface="Calibri" panose="020F0502020204030204" pitchFamily="34" charset="0"/>
              </a:rPr>
              <a:t>«Об энергосбережении и повышении энергетической эффективности на территории Анучинского муниципального округа» на 2025-2029 годы</a:t>
            </a:r>
            <a:endParaRPr lang="ru-RU" sz="1100" dirty="0">
              <a:solidFill>
                <a:srgbClr val="7030A0"/>
              </a:solidFill>
            </a:endParaRPr>
          </a:p>
        </p:txBody>
      </p:sp>
      <p:pic>
        <p:nvPicPr>
          <p:cNvPr id="2050" name="Picture 2" descr="Энергосбережение и повышение энергетической эффективности — ГБОУ школа 593  Невского района Санкт-Петербурга">
            <a:extLst>
              <a:ext uri="{FF2B5EF4-FFF2-40B4-BE49-F238E27FC236}">
                <a16:creationId xmlns:a16="http://schemas.microsoft.com/office/drawing/2014/main" id="{9D54DE33-6791-9B2B-802B-F7B60AC41E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81" y="437248"/>
            <a:ext cx="1392572" cy="9387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8545552-3521-3708-D901-4292CF8776EC}"/>
              </a:ext>
            </a:extLst>
          </p:cNvPr>
          <p:cNvSpPr txBox="1"/>
          <p:nvPr/>
        </p:nvSpPr>
        <p:spPr>
          <a:xfrm>
            <a:off x="4399056" y="355969"/>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28.08.2024г № 807</a:t>
            </a:r>
          </a:p>
        </p:txBody>
      </p:sp>
      <p:sp>
        <p:nvSpPr>
          <p:cNvPr id="5" name="TextBox 4">
            <a:extLst>
              <a:ext uri="{FF2B5EF4-FFF2-40B4-BE49-F238E27FC236}">
                <a16:creationId xmlns:a16="http://schemas.microsoft.com/office/drawing/2014/main" id="{524F0E63-75B6-DCF8-2FD8-68243FC065BE}"/>
              </a:ext>
            </a:extLst>
          </p:cNvPr>
          <p:cNvSpPr txBox="1"/>
          <p:nvPr/>
        </p:nvSpPr>
        <p:spPr>
          <a:xfrm>
            <a:off x="1734425" y="617579"/>
            <a:ext cx="9414544" cy="938719"/>
          </a:xfrm>
          <a:prstGeom prst="rect">
            <a:avLst/>
          </a:prstGeom>
          <a:noFill/>
        </p:spPr>
        <p:txBody>
          <a:bodyPr wrap="square">
            <a:spAutoFit/>
          </a:bodyPr>
          <a:lstStyle/>
          <a:p>
            <a:r>
              <a:rPr lang="ru-RU" sz="1100" dirty="0">
                <a:effectLst/>
                <a:latin typeface="Times New Roman" panose="02020603050405020304" pitchFamily="18" charset="0"/>
                <a:ea typeface="Calibri" panose="020F0502020204030204" pitchFamily="34" charset="0"/>
              </a:rPr>
              <a:t>Цель муниципальной программы -повышение эффективности использования энергетических ресурсов.</a:t>
            </a:r>
          </a:p>
          <a:p>
            <a:r>
              <a:rPr lang="ru-RU" sz="1100" dirty="0">
                <a:latin typeface="Times New Roman" panose="02020603050405020304" pitchFamily="18" charset="0"/>
                <a:ea typeface="Calibri" panose="020F0502020204030204" pitchFamily="34" charset="0"/>
              </a:rPr>
              <a:t>Задачи муниципальной программы:</a:t>
            </a:r>
          </a:p>
          <a:p>
            <a:r>
              <a:rPr lang="ru-RU" sz="1100" dirty="0">
                <a:latin typeface="Times New Roman" panose="02020603050405020304" pitchFamily="18" charset="0"/>
                <a:ea typeface="Calibri" panose="020F0502020204030204" pitchFamily="34" charset="0"/>
              </a:rPr>
              <a:t>- снижение затрат на оплату потребляемых энергоресурсов;</a:t>
            </a:r>
          </a:p>
          <a:p>
            <a:pPr marL="171450" indent="-171450">
              <a:buFontTx/>
              <a:buChar char="-"/>
            </a:pPr>
            <a:r>
              <a:rPr lang="ru-RU" sz="1100" dirty="0">
                <a:latin typeface="Times New Roman" panose="02020603050405020304" pitchFamily="18" charset="0"/>
              </a:rPr>
              <a:t>в</a:t>
            </a:r>
            <a:r>
              <a:rPr lang="ru-RU" sz="1100" dirty="0">
                <a:latin typeface="Times New Roman" panose="02020603050405020304" pitchFamily="18" charset="0"/>
                <a:ea typeface="Calibri" panose="020F0502020204030204" pitchFamily="34" charset="0"/>
              </a:rPr>
              <a:t>ыявление бесхозяйных сетей.</a:t>
            </a:r>
          </a:p>
          <a:p>
            <a:r>
              <a:rPr lang="ru-RU" sz="1100" dirty="0">
                <a:effectLst/>
                <a:latin typeface="Times New Roman" panose="02020603050405020304" pitchFamily="18" charset="0"/>
                <a:ea typeface="Calibri" panose="020F0502020204030204" pitchFamily="34" charset="0"/>
              </a:rPr>
              <a:t> </a:t>
            </a:r>
            <a:endParaRPr lang="ru-RU" sz="1100" dirty="0"/>
          </a:p>
        </p:txBody>
      </p:sp>
      <p:graphicFrame>
        <p:nvGraphicFramePr>
          <p:cNvPr id="6" name="Таблица 5">
            <a:extLst>
              <a:ext uri="{FF2B5EF4-FFF2-40B4-BE49-F238E27FC236}">
                <a16:creationId xmlns:a16="http://schemas.microsoft.com/office/drawing/2014/main" id="{28F4DAFA-2B8F-C5F5-6468-E8A852AC8019}"/>
              </a:ext>
            </a:extLst>
          </p:cNvPr>
          <p:cNvGraphicFramePr>
            <a:graphicFrameLocks noGrp="1"/>
          </p:cNvGraphicFramePr>
          <p:nvPr>
            <p:extLst>
              <p:ext uri="{D42A27DB-BD31-4B8C-83A1-F6EECF244321}">
                <p14:modId xmlns:p14="http://schemas.microsoft.com/office/powerpoint/2010/main" val="3711455361"/>
              </p:ext>
            </p:extLst>
          </p:nvPr>
        </p:nvGraphicFramePr>
        <p:xfrm>
          <a:off x="179254" y="1556298"/>
          <a:ext cx="11662915" cy="1295172"/>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175097">
                <a:tc>
                  <a:txBody>
                    <a:bodyPr/>
                    <a:lstStyle/>
                    <a:p>
                      <a:pPr marL="179705" algn="ctr">
                        <a:spcAft>
                          <a:spcPts val="0"/>
                        </a:spcAft>
                      </a:pPr>
                      <a:r>
                        <a:rPr lang="ru-RU" sz="1000" dirty="0">
                          <a:latin typeface="Times New Roman" panose="02020603050405020304" pitchFamily="18" charset="0"/>
                          <a:cs typeface="Times New Roman" panose="02020603050405020304" pitchFamily="18" charset="0"/>
                        </a:rPr>
                        <a:t>1</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Установка приборов учета ресурсов</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solidFill>
                      <a:srgbClr val="D8FBFE"/>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15000"/>
                        </a:lnSpc>
                        <a:spcAft>
                          <a:spcPts val="1000"/>
                        </a:spcAft>
                      </a:pPr>
                      <a:r>
                        <a:rPr lang="ru-RU" sz="1000" dirty="0">
                          <a:effectLst/>
                          <a:latin typeface="Calibri" panose="020F0502020204030204" pitchFamily="34" charset="0"/>
                          <a:ea typeface="Calibri" panose="020F0502020204030204" pitchFamily="34" charset="0"/>
                          <a:cs typeface="Times New Roman" panose="02020603050405020304" pitchFamily="18" charset="0"/>
                        </a:rPr>
                        <a:t>1</a:t>
                      </a:r>
                    </a:p>
                  </a:txBody>
                  <a:tcPr marL="68580" marR="68580" marT="0" marB="0">
                    <a:solidFill>
                      <a:srgbClr val="D8FBFE"/>
                    </a:solidFill>
                  </a:tcPr>
                </a:tc>
                <a:extLst>
                  <a:ext uri="{0D108BD9-81ED-4DB2-BD59-A6C34878D82A}">
                    <a16:rowId xmlns:a16="http://schemas.microsoft.com/office/drawing/2014/main" val="10002"/>
                  </a:ext>
                </a:extLst>
              </a:tr>
              <a:tr h="144080">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2</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Утепление зданий</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68580" marR="68580" marT="0" marB="0">
                    <a:solidFill>
                      <a:srgbClr val="D8FBFE"/>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extLst>
                  <a:ext uri="{0D108BD9-81ED-4DB2-BD59-A6C34878D82A}">
                    <a16:rowId xmlns:a16="http://schemas.microsoft.com/office/drawing/2014/main" val="10003"/>
                  </a:ext>
                </a:extLst>
              </a:tr>
              <a:tr h="192756">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3</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Замена котельного оборудования на энергоэффективное</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extLst>
                  <a:ext uri="{0D108BD9-81ED-4DB2-BD59-A6C34878D82A}">
                    <a16:rowId xmlns:a16="http://schemas.microsoft.com/office/drawing/2014/main" val="10004"/>
                  </a:ext>
                </a:extLst>
              </a:tr>
              <a:tr h="161019">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4</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Ремонт сетей и внутренних систем теплоснабжения</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пм</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68580" marR="68580" marT="0" marB="0">
                    <a:solidFill>
                      <a:srgbClr val="D8FBFE"/>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200</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extLst>
                  <a:ext uri="{0D108BD9-81ED-4DB2-BD59-A6C34878D82A}">
                    <a16:rowId xmlns:a16="http://schemas.microsoft.com/office/drawing/2014/main" val="10005"/>
                  </a:ext>
                </a:extLst>
              </a:tr>
              <a:tr h="191035">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5</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Выявление бесхозяйных сетей</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пм</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marL="179705" algn="ctr">
                        <a:spcAft>
                          <a:spcPts val="600"/>
                        </a:spcAft>
                      </a:pP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68580" marR="68580" marT="0" marB="0">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extLst>
                  <a:ext uri="{0D108BD9-81ED-4DB2-BD59-A6C34878D82A}">
                    <a16:rowId xmlns:a16="http://schemas.microsoft.com/office/drawing/2014/main" val="10006"/>
                  </a:ext>
                </a:extLst>
              </a:tr>
              <a:tr h="146649">
                <a:tc>
                  <a:txBody>
                    <a:bodyPr/>
                    <a:lstStyle/>
                    <a:p>
                      <a:pPr marL="179705" algn="ctr">
                        <a:spcAft>
                          <a:spcPts val="0"/>
                        </a:spcAft>
                      </a:pPr>
                      <a:r>
                        <a:rPr lang="ru-RU" sz="1000">
                          <a:latin typeface="Times New Roman" panose="02020603050405020304" pitchFamily="18" charset="0"/>
                          <a:cs typeface="Times New Roman" panose="02020603050405020304" pitchFamily="18" charset="0"/>
                        </a:rPr>
                        <a:t>6</a:t>
                      </a:r>
                      <a:endParaRPr lang="ru-RU" sz="100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Энергетическое обследование зданий</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marL="179705" algn="ctr">
                        <a:spcAft>
                          <a:spcPts val="60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extLst>
                  <a:ext uri="{0D108BD9-81ED-4DB2-BD59-A6C34878D82A}">
                    <a16:rowId xmlns:a16="http://schemas.microsoft.com/office/drawing/2014/main" val="10007"/>
                  </a:ext>
                </a:extLst>
              </a:tr>
            </a:tbl>
          </a:graphicData>
        </a:graphic>
      </p:graphicFrame>
      <p:sp>
        <p:nvSpPr>
          <p:cNvPr id="7" name="TextBox 6">
            <a:extLst>
              <a:ext uri="{FF2B5EF4-FFF2-40B4-BE49-F238E27FC236}">
                <a16:creationId xmlns:a16="http://schemas.microsoft.com/office/drawing/2014/main" id="{91D88FB0-C00A-8E71-4CED-B2E29E491C3C}"/>
              </a:ext>
            </a:extLst>
          </p:cNvPr>
          <p:cNvSpPr txBox="1"/>
          <p:nvPr/>
        </p:nvSpPr>
        <p:spPr>
          <a:xfrm>
            <a:off x="1179278" y="2867065"/>
            <a:ext cx="9833443" cy="461665"/>
          </a:xfrm>
          <a:prstGeom prst="rect">
            <a:avLst/>
          </a:prstGeom>
          <a:noFill/>
        </p:spPr>
        <p:txBody>
          <a:bodyPr wrap="square">
            <a:spAutoFit/>
          </a:bodyPr>
          <a:lstStyle/>
          <a:p>
            <a:pPr algn="ctr"/>
            <a:r>
              <a:rPr lang="ru-RU" sz="1200" b="1" dirty="0">
                <a:solidFill>
                  <a:srgbClr val="7030A0"/>
                </a:solidFill>
                <a:latin typeface="Times New Roman" panose="02020603050405020304" pitchFamily="18" charset="0"/>
                <a:cs typeface="Times New Roman" panose="02020603050405020304" pitchFamily="18" charset="0"/>
              </a:rPr>
              <a:t>Муниципальная программа «</a:t>
            </a:r>
            <a:r>
              <a:rPr lang="ru-RU" sz="1200" b="1" dirty="0">
                <a:solidFill>
                  <a:srgbClr val="7030A0"/>
                </a:solidFill>
                <a:effectLst/>
                <a:latin typeface="Times New Roman" panose="02020603050405020304" pitchFamily="18" charset="0"/>
                <a:ea typeface="Times New Roman" panose="02020603050405020304" pitchFamily="18" charset="0"/>
              </a:rPr>
              <a:t>Создание условий для предоставления транспортных услуг населению и организация транспортного обслуживания населения в границах Анучинского муниципального округа</a:t>
            </a:r>
            <a:r>
              <a:rPr lang="ru-RU" sz="1200" b="1" dirty="0">
                <a:solidFill>
                  <a:srgbClr val="7030A0"/>
                </a:solidFill>
                <a:latin typeface="Times New Roman" panose="02020603050405020304" pitchFamily="18" charset="0"/>
                <a:cs typeface="Times New Roman" panose="02020603050405020304" pitchFamily="18" charset="0"/>
              </a:rPr>
              <a:t>» на 2025 – 2029годы</a:t>
            </a:r>
          </a:p>
        </p:txBody>
      </p:sp>
      <p:sp>
        <p:nvSpPr>
          <p:cNvPr id="8" name="TextBox 7">
            <a:extLst>
              <a:ext uri="{FF2B5EF4-FFF2-40B4-BE49-F238E27FC236}">
                <a16:creationId xmlns:a16="http://schemas.microsoft.com/office/drawing/2014/main" id="{298655E2-E290-58B7-A1C1-1B490FA5ACEA}"/>
              </a:ext>
            </a:extLst>
          </p:cNvPr>
          <p:cNvSpPr txBox="1"/>
          <p:nvPr/>
        </p:nvSpPr>
        <p:spPr>
          <a:xfrm>
            <a:off x="3623922" y="3267661"/>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28.06.2024г № 600</a:t>
            </a:r>
          </a:p>
        </p:txBody>
      </p:sp>
      <p:pic>
        <p:nvPicPr>
          <p:cNvPr id="9" name="Рисунок 8">
            <a:extLst>
              <a:ext uri="{FF2B5EF4-FFF2-40B4-BE49-F238E27FC236}">
                <a16:creationId xmlns:a16="http://schemas.microsoft.com/office/drawing/2014/main" id="{C0450BC7-877F-72AC-38BB-0B5D099D805A}"/>
              </a:ext>
            </a:extLst>
          </p:cNvPr>
          <p:cNvPicPr>
            <a:picLocks noChangeAspect="1"/>
          </p:cNvPicPr>
          <p:nvPr/>
        </p:nvPicPr>
        <p:blipFill>
          <a:blip r:embed="rId4"/>
          <a:stretch>
            <a:fillRect/>
          </a:stretch>
        </p:blipFill>
        <p:spPr>
          <a:xfrm>
            <a:off x="179254" y="3183917"/>
            <a:ext cx="1850882" cy="1223851"/>
          </a:xfrm>
          <a:prstGeom prst="rect">
            <a:avLst/>
          </a:prstGeom>
        </p:spPr>
      </p:pic>
      <p:sp>
        <p:nvSpPr>
          <p:cNvPr id="10" name="TextBox 9">
            <a:extLst>
              <a:ext uri="{FF2B5EF4-FFF2-40B4-BE49-F238E27FC236}">
                <a16:creationId xmlns:a16="http://schemas.microsoft.com/office/drawing/2014/main" id="{83E77390-C759-264E-5CBA-012DF7772228}"/>
              </a:ext>
            </a:extLst>
          </p:cNvPr>
          <p:cNvSpPr txBox="1"/>
          <p:nvPr/>
        </p:nvSpPr>
        <p:spPr>
          <a:xfrm>
            <a:off x="2030136" y="3469049"/>
            <a:ext cx="7151317" cy="938719"/>
          </a:xfrm>
          <a:prstGeom prst="rect">
            <a:avLst/>
          </a:prstGeom>
          <a:noFill/>
        </p:spPr>
        <p:txBody>
          <a:bodyPr wrap="none" rtlCol="0">
            <a:spAutoFit/>
          </a:bodyPr>
          <a:lstStyle/>
          <a:p>
            <a:pPr algn="just"/>
            <a:r>
              <a:rPr lang="ru-RU" sz="1100" dirty="0">
                <a:latin typeface="Times New Roman" pitchFamily="18" charset="0"/>
                <a:cs typeface="Times New Roman" pitchFamily="18" charset="0"/>
              </a:rPr>
              <a:t>Цель программы – повышение доступности транспортных услуг для жителей округа.</a:t>
            </a:r>
          </a:p>
          <a:p>
            <a:pPr algn="just"/>
            <a:r>
              <a:rPr lang="ru-RU" sz="1100" dirty="0">
                <a:latin typeface="Times New Roman" pitchFamily="18" charset="0"/>
                <a:cs typeface="Times New Roman" pitchFamily="18" charset="0"/>
              </a:rPr>
              <a:t>Задачи программы:</a:t>
            </a:r>
          </a:p>
          <a:p>
            <a:pPr marL="342900" lvl="0" indent="-342900" algn="just"/>
            <a:r>
              <a:rPr lang="ru-RU" sz="1100" dirty="0">
                <a:latin typeface="Times New Roman" panose="02020603050405020304" pitchFamily="18" charset="0"/>
                <a:ea typeface="Times New Roman" panose="02020603050405020304" pitchFamily="18" charset="0"/>
              </a:rPr>
              <a:t>- развитие системы общественного транспорта;</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создание условий для деятельности перевозчиков, осуществляющих перевозку пассажиров на территории округа;</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обеспечение бесперебойности движения автобусов по утвержденным маршрутам.</a:t>
            </a:r>
            <a:endParaRPr lang="ru-RU" sz="1100" dirty="0">
              <a:latin typeface="Times New Roman" pitchFamily="18" charset="0"/>
              <a:cs typeface="Times New Roman" pitchFamily="18" charset="0"/>
            </a:endParaRPr>
          </a:p>
        </p:txBody>
      </p:sp>
      <p:graphicFrame>
        <p:nvGraphicFramePr>
          <p:cNvPr id="11" name="Таблица 10">
            <a:extLst>
              <a:ext uri="{FF2B5EF4-FFF2-40B4-BE49-F238E27FC236}">
                <a16:creationId xmlns:a16="http://schemas.microsoft.com/office/drawing/2014/main" id="{569E6AD7-95E9-59DF-AF80-DB6D65EB3BD1}"/>
              </a:ext>
            </a:extLst>
          </p:cNvPr>
          <p:cNvGraphicFramePr>
            <a:graphicFrameLocks noGrp="1"/>
          </p:cNvGraphicFramePr>
          <p:nvPr>
            <p:extLst>
              <p:ext uri="{D42A27DB-BD31-4B8C-83A1-F6EECF244321}">
                <p14:modId xmlns:p14="http://schemas.microsoft.com/office/powerpoint/2010/main" val="2818009822"/>
              </p:ext>
            </p:extLst>
          </p:nvPr>
        </p:nvGraphicFramePr>
        <p:xfrm>
          <a:off x="179253" y="4466038"/>
          <a:ext cx="11662915" cy="418937"/>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175097">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50800" marR="85090">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Выполнение перевозчиками планового количества рейсов по муниципальным маршрутам</a:t>
                      </a:r>
                    </a:p>
                  </a:txBody>
                  <a:tcPr marL="68580" marR="68580" marT="0" marB="0">
                    <a:solidFill>
                      <a:srgbClr val="D8FBFE"/>
                    </a:solidFill>
                  </a:tcPr>
                </a:tc>
                <a:tc>
                  <a:txBody>
                    <a:bodyPr/>
                    <a:lstStyle/>
                    <a:p>
                      <a:pPr algn="ctr"/>
                      <a:r>
                        <a:rPr lang="ru-RU" sz="1000" dirty="0" err="1">
                          <a:effectLst/>
                          <a:latin typeface="Times New Roman" panose="02020603050405020304" pitchFamily="18" charset="0"/>
                          <a:ea typeface="Times New Roman" panose="02020603050405020304" pitchFamily="18" charset="0"/>
                          <a:cs typeface="Times New Roman" panose="02020603050405020304" pitchFamily="18" charset="0"/>
                        </a:rPr>
                        <a:t>ед</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68580" marR="68580" marT="0" marB="0">
                    <a:solidFill>
                      <a:srgbClr val="D8FBFE"/>
                    </a:solidFill>
                  </a:tcPr>
                </a:tc>
                <a:extLst>
                  <a:ext uri="{0D108BD9-81ED-4DB2-BD59-A6C34878D82A}">
                    <a16:rowId xmlns:a16="http://schemas.microsoft.com/office/drawing/2014/main" val="10002"/>
                  </a:ext>
                </a:extLst>
              </a:tr>
            </a:tbl>
          </a:graphicData>
        </a:graphic>
      </p:graphicFrame>
      <p:sp>
        <p:nvSpPr>
          <p:cNvPr id="12" name="TextBox 11">
            <a:extLst>
              <a:ext uri="{FF2B5EF4-FFF2-40B4-BE49-F238E27FC236}">
                <a16:creationId xmlns:a16="http://schemas.microsoft.com/office/drawing/2014/main" id="{6E126C0E-B2FD-27D8-A40C-E5735AD082C6}"/>
              </a:ext>
            </a:extLst>
          </p:cNvPr>
          <p:cNvSpPr txBox="1"/>
          <p:nvPr/>
        </p:nvSpPr>
        <p:spPr>
          <a:xfrm>
            <a:off x="85947" y="4943245"/>
            <a:ext cx="11756221" cy="261610"/>
          </a:xfrm>
          <a:prstGeom prst="rect">
            <a:avLst/>
          </a:prstGeom>
          <a:noFill/>
        </p:spPr>
        <p:txBody>
          <a:bodyPr wrap="square">
            <a:spAutoFit/>
          </a:bodyPr>
          <a:lstStyle/>
          <a:p>
            <a:pPr algn="ctr"/>
            <a:r>
              <a:rPr lang="ru-RU" sz="1100" b="1" dirty="0">
                <a:solidFill>
                  <a:srgbClr val="7030A0"/>
                </a:solidFill>
                <a:latin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effectLst/>
                <a:latin typeface="Times New Roman" panose="02020603050405020304" pitchFamily="18" charset="0"/>
                <a:ea typeface="Times New Roman" panose="02020603050405020304" pitchFamily="18" charset="0"/>
              </a:rPr>
              <a:t>Обеспечение граждан твердым топливом (дровами) на территории Анучинского муниципального округа</a:t>
            </a:r>
            <a:r>
              <a:rPr lang="ru-RU" sz="1100" b="1" dirty="0">
                <a:solidFill>
                  <a:srgbClr val="7030A0"/>
                </a:solidFill>
                <a:latin typeface="Times New Roman" panose="02020603050405020304" pitchFamily="18" charset="0"/>
                <a:cs typeface="Times New Roman" panose="02020603050405020304" pitchFamily="18" charset="0"/>
              </a:rPr>
              <a:t>» на 2025-2029 годы</a:t>
            </a:r>
          </a:p>
        </p:txBody>
      </p:sp>
      <p:pic>
        <p:nvPicPr>
          <p:cNvPr id="13" name="Рисунок 12">
            <a:extLst>
              <a:ext uri="{FF2B5EF4-FFF2-40B4-BE49-F238E27FC236}">
                <a16:creationId xmlns:a16="http://schemas.microsoft.com/office/drawing/2014/main" id="{A734E48F-30EC-ED29-68A8-7A69A429A1CD}"/>
              </a:ext>
            </a:extLst>
          </p:cNvPr>
          <p:cNvPicPr>
            <a:picLocks noChangeAspect="1"/>
          </p:cNvPicPr>
          <p:nvPr/>
        </p:nvPicPr>
        <p:blipFill>
          <a:blip r:embed="rId5"/>
          <a:stretch>
            <a:fillRect/>
          </a:stretch>
        </p:blipFill>
        <p:spPr>
          <a:xfrm>
            <a:off x="179253" y="5204855"/>
            <a:ext cx="1170439" cy="1312478"/>
          </a:xfrm>
          <a:prstGeom prst="rect">
            <a:avLst/>
          </a:prstGeom>
        </p:spPr>
      </p:pic>
      <p:sp>
        <p:nvSpPr>
          <p:cNvPr id="14" name="TextBox 13">
            <a:extLst>
              <a:ext uri="{FF2B5EF4-FFF2-40B4-BE49-F238E27FC236}">
                <a16:creationId xmlns:a16="http://schemas.microsoft.com/office/drawing/2014/main" id="{B328FD74-E357-D74C-8B0B-06AD611BE8EA}"/>
              </a:ext>
            </a:extLst>
          </p:cNvPr>
          <p:cNvSpPr txBox="1"/>
          <p:nvPr/>
        </p:nvSpPr>
        <p:spPr>
          <a:xfrm>
            <a:off x="1418748" y="5328955"/>
            <a:ext cx="10423420" cy="769441"/>
          </a:xfrm>
          <a:prstGeom prst="rect">
            <a:avLst/>
          </a:prstGeom>
          <a:noFill/>
        </p:spPr>
        <p:txBody>
          <a:bodyPr wrap="square" rtlCol="0">
            <a:spAutoFit/>
          </a:bodyPr>
          <a:lstStyle/>
          <a:p>
            <a:pPr algn="just"/>
            <a:r>
              <a:rPr lang="ru-RU" sz="1100" dirty="0">
                <a:latin typeface="Times New Roman" pitchFamily="18" charset="0"/>
                <a:cs typeface="Times New Roman" pitchFamily="18" charset="0"/>
              </a:rPr>
              <a:t>Цель программы – </a:t>
            </a:r>
            <a:r>
              <a:rPr lang="ru-RU" sz="1100" dirty="0">
                <a:latin typeface="Times New Roman" panose="02020603050405020304" pitchFamily="18" charset="0"/>
                <a:ea typeface="Times New Roman" panose="02020603050405020304" pitchFamily="18" charset="0"/>
              </a:rPr>
              <a:t>о</a:t>
            </a:r>
            <a:r>
              <a:rPr lang="ru-RU" sz="1100" dirty="0">
                <a:solidFill>
                  <a:srgbClr val="000000"/>
                </a:solidFill>
                <a:latin typeface="Times New Roman" panose="02020603050405020304" pitchFamily="18" charset="0"/>
                <a:ea typeface="Times New Roman" panose="02020603050405020304" pitchFamily="18" charset="0"/>
              </a:rPr>
              <a:t>беспечение граждан твердым топливом (дровами) в необходимом объеме и надлежащего качества.</a:t>
            </a:r>
            <a:r>
              <a:rPr lang="ru-RU" sz="1100" dirty="0">
                <a:latin typeface="Times New Roman" panose="02020603050405020304" pitchFamily="18" charset="0"/>
                <a:ea typeface="Times New Roman" panose="02020603050405020304" pitchFamily="18" charset="0"/>
              </a:rPr>
              <a:t> </a:t>
            </a:r>
            <a:endParaRPr lang="ru-RU" sz="1100" dirty="0">
              <a:latin typeface="Times New Roman" pitchFamily="18" charset="0"/>
              <a:cs typeface="Times New Roman" pitchFamily="18" charset="0"/>
            </a:endParaRPr>
          </a:p>
          <a:p>
            <a:pPr algn="just"/>
            <a:r>
              <a:rPr lang="ru-RU" sz="1100" dirty="0">
                <a:latin typeface="Times New Roman" pitchFamily="18" charset="0"/>
                <a:cs typeface="Times New Roman" pitchFamily="18" charset="0"/>
              </a:rPr>
              <a:t>Задачи программы:</a:t>
            </a:r>
          </a:p>
          <a:p>
            <a:pPr marL="50800" indent="-1905" algn="just">
              <a:spcAft>
                <a:spcPts val="45"/>
              </a:spcAft>
            </a:pPr>
            <a:r>
              <a:rPr lang="ru-RU" sz="1100" kern="100" dirty="0">
                <a:solidFill>
                  <a:srgbClr val="000000"/>
                </a:solidFill>
                <a:latin typeface="Times New Roman" panose="02020603050405020304" pitchFamily="18" charset="0"/>
                <a:ea typeface="Times New Roman" panose="02020603050405020304" pitchFamily="18" charset="0"/>
              </a:rPr>
              <a:t>- создание условий для обеспечения граждан твердым топливом (дровами), обеспечение бесперебойного снабжения граждан твердым топливом (дровами);</a:t>
            </a:r>
          </a:p>
          <a:p>
            <a:pPr marL="50800" indent="-1905" algn="just">
              <a:spcAft>
                <a:spcPts val="45"/>
              </a:spcAft>
              <a:buFontTx/>
              <a:buChar char="-"/>
            </a:pPr>
            <a:r>
              <a:rPr lang="ru-RU" sz="1100" kern="100" dirty="0">
                <a:solidFill>
                  <a:srgbClr val="000000"/>
                </a:solidFill>
                <a:latin typeface="Times New Roman" panose="02020603050405020304" pitchFamily="18" charset="0"/>
                <a:ea typeface="Times New Roman" panose="02020603050405020304" pitchFamily="18" charset="0"/>
              </a:rPr>
              <a:t> возмещение затрат </a:t>
            </a:r>
            <a:r>
              <a:rPr lang="ru-RU" sz="1100" kern="100" dirty="0" err="1">
                <a:solidFill>
                  <a:srgbClr val="000000"/>
                </a:solidFill>
                <a:latin typeface="Times New Roman" panose="02020603050405020304" pitchFamily="18" charset="0"/>
                <a:ea typeface="Times New Roman" panose="02020603050405020304" pitchFamily="18" charset="0"/>
              </a:rPr>
              <a:t>топливоснабжающей</a:t>
            </a:r>
            <a:r>
              <a:rPr lang="ru-RU" sz="1100" kern="100" dirty="0">
                <a:solidFill>
                  <a:srgbClr val="000000"/>
                </a:solidFill>
                <a:latin typeface="Times New Roman" panose="02020603050405020304" pitchFamily="18" charset="0"/>
                <a:ea typeface="Times New Roman" panose="02020603050405020304" pitchFamily="18" charset="0"/>
              </a:rPr>
              <a:t> организации в связи с обеспечением граждан твердым топливом (дровами).</a:t>
            </a:r>
            <a:endParaRPr lang="ru-RU" sz="1100" dirty="0">
              <a:latin typeface="Times New Roman" pitchFamily="18" charset="0"/>
              <a:cs typeface="Times New Roman" pitchFamily="18" charset="0"/>
            </a:endParaRPr>
          </a:p>
        </p:txBody>
      </p:sp>
      <p:sp>
        <p:nvSpPr>
          <p:cNvPr id="15" name="TextBox 14">
            <a:extLst>
              <a:ext uri="{FF2B5EF4-FFF2-40B4-BE49-F238E27FC236}">
                <a16:creationId xmlns:a16="http://schemas.microsoft.com/office/drawing/2014/main" id="{792F09F3-F0E8-6664-3CF5-5B93F6E93A80}"/>
              </a:ext>
            </a:extLst>
          </p:cNvPr>
          <p:cNvSpPr txBox="1"/>
          <p:nvPr/>
        </p:nvSpPr>
        <p:spPr>
          <a:xfrm>
            <a:off x="3088584" y="5132320"/>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19.06.2024г № 553</a:t>
            </a:r>
          </a:p>
        </p:txBody>
      </p:sp>
      <p:graphicFrame>
        <p:nvGraphicFramePr>
          <p:cNvPr id="16" name="Таблица 15">
            <a:extLst>
              <a:ext uri="{FF2B5EF4-FFF2-40B4-BE49-F238E27FC236}">
                <a16:creationId xmlns:a16="http://schemas.microsoft.com/office/drawing/2014/main" id="{DDB6D15F-0670-6D48-F5B5-AA54E2D5F839}"/>
              </a:ext>
            </a:extLst>
          </p:cNvPr>
          <p:cNvGraphicFramePr>
            <a:graphicFrameLocks noGrp="1"/>
          </p:cNvGraphicFramePr>
          <p:nvPr>
            <p:extLst>
              <p:ext uri="{D42A27DB-BD31-4B8C-83A1-F6EECF244321}">
                <p14:modId xmlns:p14="http://schemas.microsoft.com/office/powerpoint/2010/main" val="2294144697"/>
              </p:ext>
            </p:extLst>
          </p:nvPr>
        </p:nvGraphicFramePr>
        <p:xfrm>
          <a:off x="1442998" y="6098396"/>
          <a:ext cx="10569749" cy="548640"/>
        </p:xfrm>
        <a:graphic>
          <a:graphicData uri="http://schemas.openxmlformats.org/drawingml/2006/table">
            <a:tbl>
              <a:tblPr>
                <a:tableStyleId>{69C7853C-536D-4A76-A0AE-DD22124D55A5}</a:tableStyleId>
              </a:tblPr>
              <a:tblGrid>
                <a:gridCol w="523799">
                  <a:extLst>
                    <a:ext uri="{9D8B030D-6E8A-4147-A177-3AD203B41FA5}">
                      <a16:colId xmlns:a16="http://schemas.microsoft.com/office/drawing/2014/main" val="20000"/>
                    </a:ext>
                  </a:extLst>
                </a:gridCol>
                <a:gridCol w="6668635">
                  <a:extLst>
                    <a:ext uri="{9D8B030D-6E8A-4147-A177-3AD203B41FA5}">
                      <a16:colId xmlns:a16="http://schemas.microsoft.com/office/drawing/2014/main" val="20001"/>
                    </a:ext>
                  </a:extLst>
                </a:gridCol>
                <a:gridCol w="727061">
                  <a:extLst>
                    <a:ext uri="{9D8B030D-6E8A-4147-A177-3AD203B41FA5}">
                      <a16:colId xmlns:a16="http://schemas.microsoft.com/office/drawing/2014/main" val="20002"/>
                    </a:ext>
                  </a:extLst>
                </a:gridCol>
                <a:gridCol w="805240">
                  <a:extLst>
                    <a:ext uri="{9D8B030D-6E8A-4147-A177-3AD203B41FA5}">
                      <a16:colId xmlns:a16="http://schemas.microsoft.com/office/drawing/2014/main" val="20003"/>
                    </a:ext>
                  </a:extLst>
                </a:gridCol>
                <a:gridCol w="1047593">
                  <a:extLst>
                    <a:ext uri="{9D8B030D-6E8A-4147-A177-3AD203B41FA5}">
                      <a16:colId xmlns:a16="http://schemas.microsoft.com/office/drawing/2014/main" val="20004"/>
                    </a:ext>
                  </a:extLst>
                </a:gridCol>
                <a:gridCol w="797421">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175097">
                <a:tc>
                  <a:txBody>
                    <a:bodyPr/>
                    <a:lstStyle/>
                    <a:p>
                      <a:pPr marL="179705" algn="ctr">
                        <a:spcAft>
                          <a:spcPts val="0"/>
                        </a:spcAft>
                      </a:pPr>
                      <a:r>
                        <a:rPr lang="ru-RU" sz="1000" dirty="0">
                          <a:latin typeface="Times New Roman" pitchFamily="18" charset="0"/>
                          <a:ea typeface="Times New Roman"/>
                          <a:cs typeface="Times New Roman" pitchFamily="18" charset="0"/>
                        </a:rPr>
                        <a:t>1</a:t>
                      </a:r>
                    </a:p>
                  </a:txBody>
                  <a:tcPr marL="38705" marR="38705" marT="0" marB="0">
                    <a:solidFill>
                      <a:srgbClr val="D8FBFE"/>
                    </a:solidFill>
                  </a:tcPr>
                </a:tc>
                <a:tc>
                  <a:txBody>
                    <a:bodyPr/>
                    <a:lstStyle/>
                    <a:p>
                      <a:pPr marL="50800" marR="85090">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Доля площади жилищного фонда, обеспеченного твердым топливом, в общей площади жилищного фонда с печным отоплением</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15</a:t>
                      </a:r>
                    </a:p>
                  </a:txBody>
                  <a:tcPr marL="68580" marR="68580" marT="0" marB="0">
                    <a:solidFill>
                      <a:srgbClr val="D8FBFE"/>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606162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8DF5638-D71F-FB85-E138-473488C14C2F}"/>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CBAC82E6-759A-226E-92DC-56A3750855D1}"/>
              </a:ext>
            </a:extLst>
          </p:cNvPr>
          <p:cNvSpPr txBox="1"/>
          <p:nvPr/>
        </p:nvSpPr>
        <p:spPr>
          <a:xfrm>
            <a:off x="151002" y="128751"/>
            <a:ext cx="11407723" cy="261610"/>
          </a:xfrm>
          <a:prstGeom prst="rect">
            <a:avLst/>
          </a:prstGeom>
          <a:noFill/>
        </p:spPr>
        <p:txBody>
          <a:bodyPr wrap="square">
            <a:spAutoFit/>
          </a:bodyPr>
          <a:lstStyle/>
          <a:p>
            <a:pPr algn="ctr"/>
            <a:r>
              <a:rPr lang="ru-RU" sz="1100" b="1" dirty="0">
                <a:solidFill>
                  <a:srgbClr val="7030A0"/>
                </a:solidFill>
                <a:latin typeface="Times New Roman" panose="02020603050405020304" pitchFamily="18" charset="0"/>
                <a:cs typeface="Times New Roman" panose="02020603050405020304" pitchFamily="18" charset="0"/>
              </a:rPr>
              <a:t>Муниципальная программа «</a:t>
            </a:r>
            <a:r>
              <a:rPr lang="ru-RU" sz="1100" b="1" dirty="0">
                <a:solidFill>
                  <a:srgbClr val="7030A0"/>
                </a:solidFill>
                <a:effectLst/>
                <a:latin typeface="Times New Roman" panose="02020603050405020304" pitchFamily="18" charset="0"/>
                <a:ea typeface="Times New Roman" panose="02020603050405020304" pitchFamily="18" charset="0"/>
              </a:rPr>
              <a:t>Организация ритуальных услуг и содержание мест захоронения на территории Анучинского муниципального округа</a:t>
            </a:r>
            <a:r>
              <a:rPr lang="ru-RU" sz="1100" b="1" dirty="0">
                <a:solidFill>
                  <a:srgbClr val="7030A0"/>
                </a:solidFill>
                <a:latin typeface="Times New Roman" panose="02020603050405020304" pitchFamily="18" charset="0"/>
                <a:cs typeface="Times New Roman" panose="02020603050405020304" pitchFamily="18" charset="0"/>
              </a:rPr>
              <a:t>» на 2025 – 2029годы</a:t>
            </a:r>
          </a:p>
        </p:txBody>
      </p:sp>
      <p:sp>
        <p:nvSpPr>
          <p:cNvPr id="4" name="TextBox 3">
            <a:extLst>
              <a:ext uri="{FF2B5EF4-FFF2-40B4-BE49-F238E27FC236}">
                <a16:creationId xmlns:a16="http://schemas.microsoft.com/office/drawing/2014/main" id="{11859D72-145D-CC08-D8F5-B15966C396B5}"/>
              </a:ext>
            </a:extLst>
          </p:cNvPr>
          <p:cNvSpPr txBox="1"/>
          <p:nvPr/>
        </p:nvSpPr>
        <p:spPr>
          <a:xfrm>
            <a:off x="3875817" y="388307"/>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25.06.2024г № 587</a:t>
            </a:r>
          </a:p>
        </p:txBody>
      </p:sp>
      <p:pic>
        <p:nvPicPr>
          <p:cNvPr id="5" name="Рисунок 4">
            <a:extLst>
              <a:ext uri="{FF2B5EF4-FFF2-40B4-BE49-F238E27FC236}">
                <a16:creationId xmlns:a16="http://schemas.microsoft.com/office/drawing/2014/main" id="{18B26C45-7A36-2619-64DF-BD6197150A30}"/>
              </a:ext>
            </a:extLst>
          </p:cNvPr>
          <p:cNvPicPr>
            <a:picLocks noChangeAspect="1"/>
          </p:cNvPicPr>
          <p:nvPr/>
        </p:nvPicPr>
        <p:blipFill>
          <a:blip r:embed="rId3"/>
          <a:stretch>
            <a:fillRect/>
          </a:stretch>
        </p:blipFill>
        <p:spPr>
          <a:xfrm>
            <a:off x="264646" y="519113"/>
            <a:ext cx="2619375" cy="1408078"/>
          </a:xfrm>
          <a:prstGeom prst="rect">
            <a:avLst/>
          </a:prstGeom>
        </p:spPr>
      </p:pic>
      <p:sp>
        <p:nvSpPr>
          <p:cNvPr id="7" name="Прямоугольник 6">
            <a:extLst>
              <a:ext uri="{FF2B5EF4-FFF2-40B4-BE49-F238E27FC236}">
                <a16:creationId xmlns:a16="http://schemas.microsoft.com/office/drawing/2014/main" id="{12791887-00F7-0DE5-BEAD-126799081468}"/>
              </a:ext>
            </a:extLst>
          </p:cNvPr>
          <p:cNvSpPr/>
          <p:nvPr/>
        </p:nvSpPr>
        <p:spPr>
          <a:xfrm>
            <a:off x="2980388" y="649917"/>
            <a:ext cx="9115245" cy="1277273"/>
          </a:xfrm>
          <a:prstGeom prst="rect">
            <a:avLst/>
          </a:prstGeom>
        </p:spPr>
        <p:txBody>
          <a:bodyPr wrap="square">
            <a:spAutoFit/>
          </a:bodyPr>
          <a:lstStyle/>
          <a:p>
            <a:pPr indent="182880" algn="just"/>
            <a:r>
              <a:rPr lang="ru-RU" sz="1100" dirty="0">
                <a:latin typeface="Times New Roman" panose="02020603050405020304" pitchFamily="18" charset="0"/>
                <a:ea typeface="Times New Roman" panose="02020603050405020304" pitchFamily="18" charset="0"/>
              </a:rPr>
              <a:t>Цель Программы - повышение уровня благоустройства, содержание мест захоронения (кладбищ) и повышение качества предоставления ритуальных услуг.</a:t>
            </a:r>
          </a:p>
          <a:p>
            <a:pPr indent="182880" algn="just"/>
            <a:r>
              <a:rPr lang="ru-RU" sz="1100" dirty="0">
                <a:latin typeface="Times New Roman" panose="02020603050405020304" pitchFamily="18" charset="0"/>
                <a:ea typeface="Calibri" panose="020F0502020204030204" pitchFamily="34" charset="0"/>
                <a:cs typeface="Arial" panose="020B0604020202020204" pitchFamily="34" charset="0"/>
              </a:rPr>
              <a:t>Задачи</a:t>
            </a:r>
            <a:r>
              <a:rPr lang="ru-RU" sz="1100" dirty="0">
                <a:latin typeface="Times New Roman" panose="02020603050405020304" pitchFamily="18" charset="0"/>
                <a:ea typeface="Times New Roman" panose="02020603050405020304" pitchFamily="18" charset="0"/>
                <a:cs typeface="Arial" panose="020B0604020202020204" pitchFamily="34" charset="0"/>
              </a:rPr>
              <a:t> Программы: </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выполнение комплекса мер по сохранению, благоустройству и надлежащему содержанию мест захоронения (кладбищ);</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100" dirty="0">
                <a:latin typeface="Times New Roman" panose="02020603050405020304" pitchFamily="18" charset="0"/>
                <a:ea typeface="Times New Roman" panose="02020603050405020304" pitchFamily="18" charset="0"/>
              </a:rPr>
              <a:t>- инвентаризация кладбищ, расположенных на территории округа с проведением обследований и составлением электронных реестров, получение</a:t>
            </a:r>
          </a:p>
          <a:p>
            <a:pPr marL="342900" lvl="0" indent="-342900" algn="just"/>
            <a:r>
              <a:rPr lang="ru-RU" sz="1100" dirty="0">
                <a:latin typeface="Times New Roman" panose="02020603050405020304" pitchFamily="18" charset="0"/>
                <a:ea typeface="Times New Roman" panose="02020603050405020304" pitchFamily="18" charset="0"/>
              </a:rPr>
              <a:t>общедоступных результатов;</a:t>
            </a:r>
            <a:endParaRPr lang="ru-RU" sz="1050" dirty="0">
              <a:latin typeface="Times New Roman" panose="02020603050405020304" pitchFamily="18" charset="0"/>
              <a:ea typeface="Times New Roman" panose="02020603050405020304" pitchFamily="18" charset="0"/>
            </a:endParaRPr>
          </a:p>
          <a:p>
            <a:pPr marL="342900" lvl="0" indent="-342900" algn="just"/>
            <a:r>
              <a:rPr lang="ru-RU" sz="1050" dirty="0">
                <a:latin typeface="Times New Roman" panose="02020603050405020304" pitchFamily="18" charset="0"/>
                <a:ea typeface="Times New Roman" panose="02020603050405020304" pitchFamily="18" charset="0"/>
              </a:rPr>
              <a:t>- з</a:t>
            </a:r>
            <a:r>
              <a:rPr lang="ru-RU" sz="1100" dirty="0">
                <a:latin typeface="Times New Roman" panose="02020603050405020304" pitchFamily="18" charset="0"/>
                <a:ea typeface="Times New Roman" panose="02020603050405020304" pitchFamily="18" charset="0"/>
              </a:rPr>
              <a:t>ахоронение невостребованных трупов по гарантированному перечню услуг.</a:t>
            </a:r>
          </a:p>
        </p:txBody>
      </p:sp>
      <p:graphicFrame>
        <p:nvGraphicFramePr>
          <p:cNvPr id="8" name="Таблица 7">
            <a:extLst>
              <a:ext uri="{FF2B5EF4-FFF2-40B4-BE49-F238E27FC236}">
                <a16:creationId xmlns:a16="http://schemas.microsoft.com/office/drawing/2014/main" id="{C37EA05D-CC68-BCDA-AFF3-91201AD29D6E}"/>
              </a:ext>
            </a:extLst>
          </p:cNvPr>
          <p:cNvGraphicFramePr>
            <a:graphicFrameLocks noGrp="1"/>
          </p:cNvGraphicFramePr>
          <p:nvPr>
            <p:extLst>
              <p:ext uri="{D42A27DB-BD31-4B8C-83A1-F6EECF244321}">
                <p14:modId xmlns:p14="http://schemas.microsoft.com/office/powerpoint/2010/main" val="3230534932"/>
              </p:ext>
            </p:extLst>
          </p:nvPr>
        </p:nvGraphicFramePr>
        <p:xfrm>
          <a:off x="258553" y="2055943"/>
          <a:ext cx="11662915" cy="1097280"/>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tc>
                  <a:txBody>
                    <a:bodyPr/>
                    <a:lstStyle/>
                    <a:p>
                      <a:pPr marL="50800" marR="85090">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Улучшение качества содержания мест захоронений (кладбищ)</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60</a:t>
                      </a:r>
                    </a:p>
                  </a:txBody>
                  <a:tcPr marL="68580" marR="68580" marT="0" marB="0">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anose="02020603050405020304" pitchFamily="18" charset="0"/>
                          <a:cs typeface="Times New Roman" panose="02020603050405020304" pitchFamily="18" charset="0"/>
                        </a:rPr>
                        <a:t>2</a:t>
                      </a:r>
                    </a:p>
                  </a:txBody>
                  <a:tcPr>
                    <a:solidFill>
                      <a:srgbClr val="D8FBFE"/>
                    </a:solidFill>
                  </a:tcPr>
                </a:tc>
                <a:tc>
                  <a:txBody>
                    <a:bodyPr/>
                    <a:lstStyle/>
                    <a:p>
                      <a:pPr marL="50800" marR="85090">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Инвентаризация кладбищ, стен скорби, крематориев, а также мест захоронений на кладбищах и в стенах скорби, расположенных на территории Анучинского муниципального округа</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га</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10</a:t>
                      </a:r>
                    </a:p>
                  </a:txBody>
                  <a:tcPr marL="68580" marR="68580" marT="0" marB="0">
                    <a:solidFill>
                      <a:srgbClr val="D8FBFE"/>
                    </a:solidFill>
                  </a:tcPr>
                </a:tc>
                <a:extLst>
                  <a:ext uri="{0D108BD9-81ED-4DB2-BD59-A6C34878D82A}">
                    <a16:rowId xmlns:a16="http://schemas.microsoft.com/office/drawing/2014/main" val="10003"/>
                  </a:ext>
                </a:extLst>
              </a:tr>
              <a:tr h="192756">
                <a:tc>
                  <a:txBody>
                    <a:bodyPr/>
                    <a:lstStyle/>
                    <a:p>
                      <a:pPr algn="ctr"/>
                      <a:r>
                        <a:rPr lang="ru-RU" sz="1000" dirty="0">
                          <a:latin typeface="Times New Roman" panose="02020603050405020304" pitchFamily="18" charset="0"/>
                          <a:cs typeface="Times New Roman" panose="02020603050405020304" pitchFamily="18" charset="0"/>
                        </a:rPr>
                        <a:t>3</a:t>
                      </a:r>
                    </a:p>
                  </a:txBody>
                  <a:tcPr>
                    <a:solidFill>
                      <a:srgbClr val="D8FBFE"/>
                    </a:solidFill>
                  </a:tcPr>
                </a:tc>
                <a:tc>
                  <a:txBody>
                    <a:bodyPr/>
                    <a:lstStyle/>
                    <a:p>
                      <a:pPr marL="50800" marR="85090">
                        <a:spcAft>
                          <a:spcPts val="0"/>
                        </a:spcAft>
                      </a:pP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Совершенствование организации ритуальных услуг (захоронение невостребованных трупов по гарантированному перечню услуг)</a:t>
                      </a:r>
                    </a:p>
                  </a:txBody>
                  <a:tcPr marL="68580" marR="68580" marT="0" marB="0">
                    <a:solidFill>
                      <a:srgbClr val="D8FBFE"/>
                    </a:solidFill>
                  </a:tcPr>
                </a:tc>
                <a:tc>
                  <a:txBody>
                    <a:bodyPr/>
                    <a:lstStyle/>
                    <a:p>
                      <a:pPr algn="ctr"/>
                      <a:r>
                        <a:rPr lang="ru-RU" sz="1000" dirty="0" err="1">
                          <a:effectLst/>
                          <a:latin typeface="Times New Roman" panose="02020603050405020304" pitchFamily="18" charset="0"/>
                          <a:ea typeface="Times New Roman" panose="02020603050405020304" pitchFamily="18" charset="0"/>
                          <a:cs typeface="Times New Roman" panose="02020603050405020304" pitchFamily="18" charset="0"/>
                        </a:rPr>
                        <a:t>шт</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solidFill>
                      <a:srgbClr val="D8FBFE"/>
                    </a:solidFill>
                  </a:tcPr>
                </a:tc>
                <a:tc>
                  <a:txBody>
                    <a:bodyPr/>
                    <a:lstStyle/>
                    <a:p>
                      <a:pPr algn="ctr"/>
                      <a:r>
                        <a:rPr lang="ru-RU" sz="1000" dirty="0">
                          <a:effectLst/>
                          <a:latin typeface="Times New Roman" panose="02020603050405020304" pitchFamily="18" charset="0"/>
                          <a:ea typeface="Times New Roman" panose="02020603050405020304" pitchFamily="18" charset="0"/>
                          <a:cs typeface="Times New Roman" panose="02020603050405020304" pitchFamily="18" charset="0"/>
                        </a:rPr>
                        <a:t>5</a:t>
                      </a:r>
                    </a:p>
                  </a:txBody>
                  <a:tcPr marL="68580" marR="68580" marT="0" marB="0">
                    <a:solidFill>
                      <a:srgbClr val="D8FBFE"/>
                    </a:solidFill>
                  </a:tcPr>
                </a:tc>
                <a:extLst>
                  <a:ext uri="{0D108BD9-81ED-4DB2-BD59-A6C34878D82A}">
                    <a16:rowId xmlns:a16="http://schemas.microsoft.com/office/drawing/2014/main" val="10004"/>
                  </a:ext>
                </a:extLst>
              </a:tr>
            </a:tbl>
          </a:graphicData>
        </a:graphic>
      </p:graphicFrame>
      <p:sp>
        <p:nvSpPr>
          <p:cNvPr id="9" name="TextBox 8">
            <a:extLst>
              <a:ext uri="{FF2B5EF4-FFF2-40B4-BE49-F238E27FC236}">
                <a16:creationId xmlns:a16="http://schemas.microsoft.com/office/drawing/2014/main" id="{A28A4758-FB51-88A9-2733-C56016313924}"/>
              </a:ext>
            </a:extLst>
          </p:cNvPr>
          <p:cNvSpPr txBox="1"/>
          <p:nvPr/>
        </p:nvSpPr>
        <p:spPr>
          <a:xfrm>
            <a:off x="129276" y="3161885"/>
            <a:ext cx="11921468" cy="430887"/>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Calibri" panose="020F0502020204030204" pitchFamily="34" charset="0"/>
              </a:rPr>
              <a:t>Муниципальная программа «Обеспечение инженерной и транспортной инфраструктурой земельных участков, предоставляемых (предоставленных) бесплатно для индивидуального жилищного строительства семьям, имеющим трех и более детей на территории Анучинского муниципального округа» на 2025-2029 годы</a:t>
            </a:r>
            <a:endParaRPr lang="ru-RU" sz="1100" dirty="0">
              <a:solidFill>
                <a:srgbClr val="7030A0"/>
              </a:solidFill>
            </a:endParaRPr>
          </a:p>
        </p:txBody>
      </p:sp>
      <p:pic>
        <p:nvPicPr>
          <p:cNvPr id="10" name="Рисунок 9">
            <a:extLst>
              <a:ext uri="{FF2B5EF4-FFF2-40B4-BE49-F238E27FC236}">
                <a16:creationId xmlns:a16="http://schemas.microsoft.com/office/drawing/2014/main" id="{22B0D1A3-2EBA-8E45-8470-08EDBA0293AB}"/>
              </a:ext>
            </a:extLst>
          </p:cNvPr>
          <p:cNvPicPr>
            <a:picLocks noChangeAspect="1"/>
          </p:cNvPicPr>
          <p:nvPr/>
        </p:nvPicPr>
        <p:blipFill>
          <a:blip r:embed="rId4"/>
          <a:stretch>
            <a:fillRect/>
          </a:stretch>
        </p:blipFill>
        <p:spPr>
          <a:xfrm>
            <a:off x="289312" y="3429000"/>
            <a:ext cx="1285021" cy="949034"/>
          </a:xfrm>
          <a:prstGeom prst="rect">
            <a:avLst/>
          </a:prstGeom>
        </p:spPr>
      </p:pic>
      <p:sp>
        <p:nvSpPr>
          <p:cNvPr id="11" name="TextBox 10">
            <a:extLst>
              <a:ext uri="{FF2B5EF4-FFF2-40B4-BE49-F238E27FC236}">
                <a16:creationId xmlns:a16="http://schemas.microsoft.com/office/drawing/2014/main" id="{DA101191-845D-9DB2-0BBF-539B91DE14C5}"/>
              </a:ext>
            </a:extLst>
          </p:cNvPr>
          <p:cNvSpPr txBox="1"/>
          <p:nvPr/>
        </p:nvSpPr>
        <p:spPr>
          <a:xfrm>
            <a:off x="1574333" y="3777869"/>
            <a:ext cx="10377894" cy="600164"/>
          </a:xfrm>
          <a:prstGeom prst="rect">
            <a:avLst/>
          </a:prstGeom>
          <a:noFill/>
        </p:spPr>
        <p:txBody>
          <a:bodyPr wrap="square">
            <a:spAutoFit/>
          </a:bodyPr>
          <a:lstStyle/>
          <a:p>
            <a:pPr algn="just"/>
            <a:r>
              <a:rPr lang="ru-RU" sz="1100" dirty="0">
                <a:latin typeface="Times New Roman" panose="02020603050405020304" pitchFamily="18" charset="0"/>
                <a:cs typeface="Times New Roman" panose="02020603050405020304" pitchFamily="18" charset="0"/>
              </a:rPr>
              <a:t>Цель муниципальной программы -</a:t>
            </a:r>
            <a:r>
              <a:rPr lang="ru-RU" sz="1100" dirty="0">
                <a:effectLst/>
                <a:latin typeface="Times New Roman" panose="02020603050405020304" pitchFamily="18" charset="0"/>
                <a:ea typeface="Calibri" panose="020F0502020204030204" pitchFamily="34" charset="0"/>
              </a:rPr>
              <a:t>Повышение качества и условий жизни семей, имеющих трех и более детей на территории Анучинского муниципального округа</a:t>
            </a: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r>
              <a:rPr lang="ru-RU" sz="1100" dirty="0">
                <a:latin typeface="Times New Roman" panose="02020603050405020304" pitchFamily="18" charset="0"/>
                <a:cs typeface="Times New Roman" panose="02020603050405020304" pitchFamily="18" charset="0"/>
              </a:rPr>
              <a:t>Задача программы - </a:t>
            </a:r>
            <a:r>
              <a:rPr lang="ru-RU" sz="1100" dirty="0">
                <a:effectLst/>
                <a:latin typeface="Times New Roman" panose="02020603050405020304" pitchFamily="18" charset="0"/>
                <a:ea typeface="Calibri" panose="020F0502020204030204" pitchFamily="34" charset="0"/>
              </a:rPr>
              <a:t>обеспечение инженерной и транспортной инфраструктурой земельных участков, предоставляемых (предоставленных) бесплатно для индивидуального жилищного строительства семьям, имеющим трех и более детей.</a:t>
            </a:r>
            <a:endParaRPr lang="ru-RU" sz="11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FEF3E7A1-5D4E-6FB4-C3AD-605F09FF9E7B}"/>
              </a:ext>
            </a:extLst>
          </p:cNvPr>
          <p:cNvSpPr txBox="1"/>
          <p:nvPr/>
        </p:nvSpPr>
        <p:spPr>
          <a:xfrm>
            <a:off x="4355387" y="3546605"/>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10.09.2024г № 863</a:t>
            </a:r>
          </a:p>
        </p:txBody>
      </p:sp>
      <p:graphicFrame>
        <p:nvGraphicFramePr>
          <p:cNvPr id="13" name="Таблица 12">
            <a:extLst>
              <a:ext uri="{FF2B5EF4-FFF2-40B4-BE49-F238E27FC236}">
                <a16:creationId xmlns:a16="http://schemas.microsoft.com/office/drawing/2014/main" id="{319E89F5-422E-C16C-A012-0D115B425476}"/>
              </a:ext>
            </a:extLst>
          </p:cNvPr>
          <p:cNvGraphicFramePr>
            <a:graphicFrameLocks noGrp="1"/>
          </p:cNvGraphicFramePr>
          <p:nvPr>
            <p:extLst>
              <p:ext uri="{D42A27DB-BD31-4B8C-83A1-F6EECF244321}">
                <p14:modId xmlns:p14="http://schemas.microsoft.com/office/powerpoint/2010/main" val="451926776"/>
              </p:ext>
            </p:extLst>
          </p:nvPr>
        </p:nvGraphicFramePr>
        <p:xfrm>
          <a:off x="289312" y="4540435"/>
          <a:ext cx="11662915" cy="1505904"/>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Разработка проектно-сметной и рабочей документации</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шт.</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Calibri" panose="020F0502020204030204" pitchFamily="34" charset="0"/>
                          <a:ea typeface="Calibri" panose="020F0502020204030204" pitchFamily="34" charset="0"/>
                          <a:cs typeface="Times New Roman" panose="02020603050405020304" pitchFamily="18" charset="0"/>
                        </a:rPr>
                        <a:t>0</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anose="02020603050405020304" pitchFamily="18" charset="0"/>
                          <a:cs typeface="Times New Roman" panose="02020603050405020304" pitchFamily="18" charset="0"/>
                        </a:rPr>
                        <a:t>2</a:t>
                      </a:r>
                    </a:p>
                  </a:txBody>
                  <a:tcPr>
                    <a:solidFill>
                      <a:srgbClr val="D8FBFE"/>
                    </a:solidFill>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земельных участков, обеспеченных транспортной инфраструктурой, предоставляемых (предоставленных) семьям, имеющим трех и более детей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25</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25</a:t>
                      </a:r>
                    </a:p>
                  </a:txBody>
                  <a:tcPr marL="68580" marR="68580" marT="0" marB="0" anchor="ctr">
                    <a:solidFill>
                      <a:srgbClr val="D8FBFE"/>
                    </a:solidFill>
                  </a:tcPr>
                </a:tc>
                <a:extLst>
                  <a:ext uri="{0D108BD9-81ED-4DB2-BD59-A6C34878D82A}">
                    <a16:rowId xmlns:a16="http://schemas.microsoft.com/office/drawing/2014/main" val="10003"/>
                  </a:ext>
                </a:extLst>
              </a:tr>
              <a:tr h="192756">
                <a:tc>
                  <a:txBody>
                    <a:bodyPr/>
                    <a:lstStyle/>
                    <a:p>
                      <a:pPr algn="ctr"/>
                      <a:r>
                        <a:rPr lang="ru-RU" sz="1000" dirty="0">
                          <a:latin typeface="Times New Roman" panose="02020603050405020304" pitchFamily="18" charset="0"/>
                          <a:cs typeface="Times New Roman" panose="02020603050405020304" pitchFamily="18" charset="0"/>
                        </a:rPr>
                        <a:t>3</a:t>
                      </a:r>
                    </a:p>
                  </a:txBody>
                  <a:tcPr>
                    <a:solidFill>
                      <a:srgbClr val="D8FBFE"/>
                    </a:solidFill>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Доля земельных участков, обеспеченных инженерной инфраструктурой, предоставляемых (предоставленных) семьям, имеющим трех и более детей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8FBFE"/>
                    </a:solidFill>
                  </a:tcPr>
                </a:tc>
                <a:tc>
                  <a:txBody>
                    <a:bodyPr/>
                    <a:lstStyle/>
                    <a:p>
                      <a:pPr algn="ctr">
                        <a:lnSpc>
                          <a:spcPct val="115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15</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25</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25</a:t>
                      </a:r>
                    </a:p>
                  </a:txBody>
                  <a:tcPr marL="68580" marR="68580" marT="0" marB="0" anchor="ctr">
                    <a:solidFill>
                      <a:srgbClr val="D8FBFE"/>
                    </a:solidFill>
                  </a:tcPr>
                </a:tc>
                <a:extLst>
                  <a:ext uri="{0D108BD9-81ED-4DB2-BD59-A6C34878D82A}">
                    <a16:rowId xmlns:a16="http://schemas.microsoft.com/office/drawing/2014/main" val="10004"/>
                  </a:ext>
                </a:extLst>
              </a:tr>
              <a:tr h="192756">
                <a:tc>
                  <a:txBody>
                    <a:bodyPr/>
                    <a:lstStyle/>
                    <a:p>
                      <a:pPr algn="ctr"/>
                      <a:r>
                        <a:rPr lang="ru-RU" sz="1000" dirty="0">
                          <a:latin typeface="Times New Roman" panose="02020603050405020304" pitchFamily="18" charset="0"/>
                          <a:cs typeface="Times New Roman" panose="02020603050405020304" pitchFamily="18" charset="0"/>
                        </a:rPr>
                        <a:t>4</a:t>
                      </a:r>
                    </a:p>
                  </a:txBody>
                  <a:tcPr>
                    <a:solidFill>
                      <a:srgbClr val="D8FBFE"/>
                    </a:solidFill>
                  </a:tcPr>
                </a:tc>
                <a:tc>
                  <a:txBody>
                    <a:bodyPr/>
                    <a:lstStyle/>
                    <a:p>
                      <a:pPr algn="l">
                        <a:lnSpc>
                          <a:spcPct val="115000"/>
                        </a:lnSpc>
                        <a:spcAft>
                          <a:spcPts val="1000"/>
                        </a:spcAft>
                      </a:pPr>
                      <a:r>
                        <a:rPr lang="ru-RU" sz="1000" dirty="0">
                          <a:effectLst/>
                          <a:latin typeface="Times New Roman" panose="02020603050405020304" pitchFamily="18" charset="0"/>
                          <a:ea typeface="Calibri" panose="020F0502020204030204" pitchFamily="34" charset="0"/>
                        </a:rPr>
                        <a:t>Доля земельных участков, обеспеченных электроснабжением, предоставляемых (предоставленных) семьям, имеющим трех и более детей</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0</a:t>
                      </a:r>
                    </a:p>
                  </a:txBody>
                  <a:tcPr marL="68580" marR="68580" marT="0" marB="0" anchor="ctr">
                    <a:solidFill>
                      <a:srgbClr val="D8FBFE"/>
                    </a:solidFill>
                  </a:tcPr>
                </a:tc>
                <a:tc>
                  <a:txBody>
                    <a:bodyPr/>
                    <a:lstStyle/>
                    <a:p>
                      <a:pPr algn="ctr">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50</a:t>
                      </a:r>
                    </a:p>
                  </a:txBody>
                  <a:tcPr marL="68580" marR="68580" marT="0" marB="0" anchor="ctr">
                    <a:solidFill>
                      <a:srgbClr val="D8FBFE"/>
                    </a:solidFill>
                  </a:tcPr>
                </a:tc>
                <a:extLst>
                  <a:ext uri="{0D108BD9-81ED-4DB2-BD59-A6C34878D82A}">
                    <a16:rowId xmlns:a16="http://schemas.microsoft.com/office/drawing/2014/main" val="4107894159"/>
                  </a:ext>
                </a:extLst>
              </a:tr>
            </a:tbl>
          </a:graphicData>
        </a:graphic>
      </p:graphicFrame>
    </p:spTree>
    <p:extLst>
      <p:ext uri="{BB962C8B-B14F-4D97-AF65-F5344CB8AC3E}">
        <p14:creationId xmlns:p14="http://schemas.microsoft.com/office/powerpoint/2010/main" val="27229288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FE508BF-0F71-4D2C-DABD-5C6B19EA2763}"/>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43CCCC76-7A92-A02A-FC44-01CE25313FE7}"/>
              </a:ext>
            </a:extLst>
          </p:cNvPr>
          <p:cNvSpPr txBox="1"/>
          <p:nvPr/>
        </p:nvSpPr>
        <p:spPr>
          <a:xfrm>
            <a:off x="689499" y="78417"/>
            <a:ext cx="10813002" cy="430887"/>
          </a:xfrm>
          <a:prstGeom prst="rect">
            <a:avLst/>
          </a:prstGeom>
          <a:noFill/>
        </p:spPr>
        <p:txBody>
          <a:bodyPr wrap="square">
            <a:spAutoFit/>
          </a:bodyPr>
          <a:lstStyle/>
          <a:p>
            <a:pPr algn="ctr"/>
            <a:r>
              <a:rPr lang="ru-RU" sz="1100" b="1" dirty="0">
                <a:solidFill>
                  <a:srgbClr val="7030A0"/>
                </a:solidFill>
                <a:latin typeface="Times New Roman" panose="02020603050405020304" pitchFamily="18" charset="0"/>
                <a:cs typeface="Times New Roman" panose="02020603050405020304" pitchFamily="18" charset="0"/>
              </a:rPr>
              <a:t>Муниципальная программа "Содействие развитию  малого и среднего предпринимательства, социального предпринимательства, а также физических лиц и индивидуальных предпринимателей, применяющих специальный налоговый режим "Налог на профессиональный доход» на 2025-2029 годы</a:t>
            </a:r>
          </a:p>
        </p:txBody>
      </p:sp>
      <p:sp>
        <p:nvSpPr>
          <p:cNvPr id="4" name="TextBox 3">
            <a:extLst>
              <a:ext uri="{FF2B5EF4-FFF2-40B4-BE49-F238E27FC236}">
                <a16:creationId xmlns:a16="http://schemas.microsoft.com/office/drawing/2014/main" id="{CE07E0DE-0F34-2045-3E70-EE0A690D6083}"/>
              </a:ext>
            </a:extLst>
          </p:cNvPr>
          <p:cNvSpPr txBox="1"/>
          <p:nvPr/>
        </p:nvSpPr>
        <p:spPr>
          <a:xfrm>
            <a:off x="3578388" y="456916"/>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11.07.2024г № 645</a:t>
            </a:r>
          </a:p>
        </p:txBody>
      </p:sp>
      <p:pic>
        <p:nvPicPr>
          <p:cNvPr id="5" name="Рисунок 4">
            <a:extLst>
              <a:ext uri="{FF2B5EF4-FFF2-40B4-BE49-F238E27FC236}">
                <a16:creationId xmlns:a16="http://schemas.microsoft.com/office/drawing/2014/main" id="{F8C2039A-FC9E-CAD3-F940-D37914343CA5}"/>
              </a:ext>
            </a:extLst>
          </p:cNvPr>
          <p:cNvPicPr>
            <a:picLocks noChangeAspect="1"/>
          </p:cNvPicPr>
          <p:nvPr/>
        </p:nvPicPr>
        <p:blipFill>
          <a:blip r:embed="rId3"/>
          <a:stretch>
            <a:fillRect/>
          </a:stretch>
        </p:blipFill>
        <p:spPr>
          <a:xfrm>
            <a:off x="159390" y="477566"/>
            <a:ext cx="1912690" cy="908787"/>
          </a:xfrm>
          <a:prstGeom prst="rect">
            <a:avLst/>
          </a:prstGeom>
        </p:spPr>
      </p:pic>
      <p:sp>
        <p:nvSpPr>
          <p:cNvPr id="9" name="TextBox 8">
            <a:extLst>
              <a:ext uri="{FF2B5EF4-FFF2-40B4-BE49-F238E27FC236}">
                <a16:creationId xmlns:a16="http://schemas.microsoft.com/office/drawing/2014/main" id="{2A9CEFDA-ED8C-1530-C0D3-00D80FEDC229}"/>
              </a:ext>
            </a:extLst>
          </p:cNvPr>
          <p:cNvSpPr txBox="1"/>
          <p:nvPr/>
        </p:nvSpPr>
        <p:spPr>
          <a:xfrm>
            <a:off x="2072080" y="667610"/>
            <a:ext cx="9882231" cy="76944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Цель муниципальной программы – создание условий для развития малого и среднего предпринимательства, а также физических лиц, применяющих специальный налоговый режим «Налог на профессиональный доход».</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Достижение указанной цели предполагает решение следующего комплекса задач -  содействие повышению предпринимательской грамотности и конкурентоспособности субъектов малого и среднего предпринимательства, а также физических лиц, применяющих специальный налоговый режим.</a:t>
            </a:r>
          </a:p>
        </p:txBody>
      </p:sp>
      <p:graphicFrame>
        <p:nvGraphicFramePr>
          <p:cNvPr id="10" name="Таблица 9">
            <a:extLst>
              <a:ext uri="{FF2B5EF4-FFF2-40B4-BE49-F238E27FC236}">
                <a16:creationId xmlns:a16="http://schemas.microsoft.com/office/drawing/2014/main" id="{72447FE2-90B2-16C6-2398-B8C724C8B7DC}"/>
              </a:ext>
            </a:extLst>
          </p:cNvPr>
          <p:cNvGraphicFramePr>
            <a:graphicFrameLocks noGrp="1"/>
          </p:cNvGraphicFramePr>
          <p:nvPr>
            <p:extLst>
              <p:ext uri="{D42A27DB-BD31-4B8C-83A1-F6EECF244321}">
                <p14:modId xmlns:p14="http://schemas.microsoft.com/office/powerpoint/2010/main" val="3129585741"/>
              </p:ext>
            </p:extLst>
          </p:nvPr>
        </p:nvGraphicFramePr>
        <p:xfrm>
          <a:off x="159389" y="1436442"/>
          <a:ext cx="11662915" cy="1920240"/>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tc>
                  <a:txBody>
                    <a:bodyPr/>
                    <a:lstStyle/>
                    <a:p>
                      <a:r>
                        <a:rPr lang="ru-RU" sz="1000" dirty="0">
                          <a:latin typeface="Times New Roman" panose="02020603050405020304" pitchFamily="18" charset="0"/>
                          <a:cs typeface="Times New Roman" panose="02020603050405020304" pitchFamily="18" charset="0"/>
                        </a:rPr>
                        <a:t>Численность занятых в сфере малого и среднего предпринимательства, включая индивидуальных предпринимателей</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Ед.</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735</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740</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745</a:t>
                      </a:r>
                    </a:p>
                  </a:txBody>
                  <a:tcPr>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anose="02020603050405020304" pitchFamily="18" charset="0"/>
                          <a:cs typeface="Times New Roman" panose="02020603050405020304" pitchFamily="18" charset="0"/>
                        </a:rPr>
                        <a:t>2</a:t>
                      </a:r>
                    </a:p>
                  </a:txBody>
                  <a:tcPr>
                    <a:solidFill>
                      <a:srgbClr val="D8FBFE"/>
                    </a:solidFill>
                  </a:tcPr>
                </a:tc>
                <a:tc>
                  <a:txBody>
                    <a:bodyPr/>
                    <a:lstStyle/>
                    <a:p>
                      <a:r>
                        <a:rPr lang="ru-RU" sz="1000" dirty="0">
                          <a:latin typeface="Times New Roman" panose="02020603050405020304" pitchFamily="18" charset="0"/>
                          <a:cs typeface="Times New Roman" panose="02020603050405020304" pitchFamily="18" charset="0"/>
                        </a:rPr>
                        <a:t>Доля среднесписочной численности работников (без внешних совместителей) малых и средних предприятий в среднесписочной численности работников(без внешних совместителей) всех предприятий и организаций</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25,6</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25,7</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25,8</a:t>
                      </a:r>
                    </a:p>
                  </a:txBody>
                  <a:tcPr>
                    <a:solidFill>
                      <a:srgbClr val="D8FBFE"/>
                    </a:solidFill>
                  </a:tcPr>
                </a:tc>
                <a:extLst>
                  <a:ext uri="{0D108BD9-81ED-4DB2-BD59-A6C34878D82A}">
                    <a16:rowId xmlns:a16="http://schemas.microsoft.com/office/drawing/2014/main" val="10003"/>
                  </a:ext>
                </a:extLst>
              </a:tr>
              <a:tr h="192756">
                <a:tc>
                  <a:txBody>
                    <a:bodyPr/>
                    <a:lstStyle/>
                    <a:p>
                      <a:pPr algn="ctr"/>
                      <a:r>
                        <a:rPr lang="ru-RU" sz="1000" dirty="0">
                          <a:latin typeface="Times New Roman" panose="02020603050405020304" pitchFamily="18" charset="0"/>
                          <a:cs typeface="Times New Roman" panose="02020603050405020304" pitchFamily="18" charset="0"/>
                        </a:rPr>
                        <a:t>3</a:t>
                      </a:r>
                    </a:p>
                  </a:txBody>
                  <a:tcPr>
                    <a:solidFill>
                      <a:srgbClr val="D8FBFE"/>
                    </a:solidFill>
                  </a:tcPr>
                </a:tc>
                <a:tc>
                  <a:txBody>
                    <a:bodyPr/>
                    <a:lstStyle/>
                    <a:p>
                      <a:r>
                        <a:rPr lang="ru-RU" sz="1000" dirty="0">
                          <a:latin typeface="Times New Roman" panose="02020603050405020304" pitchFamily="18" charset="0"/>
                          <a:cs typeface="Times New Roman" panose="02020603050405020304" pitchFamily="18" charset="0"/>
                        </a:rPr>
                        <a:t>Количество физических лиц и индивидуальных предпринимателей, применяющих специальный налоговый режим «Налог на профессиональный доход»</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Ед.</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650</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675</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700</a:t>
                      </a:r>
                    </a:p>
                  </a:txBody>
                  <a:tcPr>
                    <a:solidFill>
                      <a:srgbClr val="D8FBFE"/>
                    </a:solidFill>
                  </a:tcPr>
                </a:tc>
                <a:extLst>
                  <a:ext uri="{0D108BD9-81ED-4DB2-BD59-A6C34878D82A}">
                    <a16:rowId xmlns:a16="http://schemas.microsoft.com/office/drawing/2014/main" val="10004"/>
                  </a:ext>
                </a:extLst>
              </a:tr>
              <a:tr h="192756">
                <a:tc>
                  <a:txBody>
                    <a:bodyPr/>
                    <a:lstStyle/>
                    <a:p>
                      <a:pPr algn="ctr"/>
                      <a:r>
                        <a:rPr lang="ru-RU" sz="1000" dirty="0">
                          <a:latin typeface="Times New Roman" panose="02020603050405020304" pitchFamily="18" charset="0"/>
                          <a:cs typeface="Times New Roman" panose="02020603050405020304" pitchFamily="18" charset="0"/>
                        </a:rPr>
                        <a:t>4</a:t>
                      </a:r>
                    </a:p>
                  </a:txBody>
                  <a:tcPr>
                    <a:solidFill>
                      <a:srgbClr val="D8FBFE"/>
                    </a:solidFill>
                  </a:tcPr>
                </a:tc>
                <a:tc>
                  <a:txBody>
                    <a:bodyPr/>
                    <a:lstStyle/>
                    <a:p>
                      <a:r>
                        <a:rPr lang="ru-RU" sz="1000" dirty="0">
                          <a:latin typeface="Times New Roman" panose="02020603050405020304" pitchFamily="18" charset="0"/>
                          <a:cs typeface="Times New Roman" panose="02020603050405020304" pitchFamily="18" charset="0"/>
                        </a:rPr>
                        <a:t>Количество субъектов МСП, а также физических лиц и индивидуальных предпринимателей, применяющих специальный налоговый режим, получивших имущественную поддержку путем предоставления муниципального имущества в аренду</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Ед.</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0</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extLst>
                  <a:ext uri="{0D108BD9-81ED-4DB2-BD59-A6C34878D82A}">
                    <a16:rowId xmlns:a16="http://schemas.microsoft.com/office/drawing/2014/main" val="4107894159"/>
                  </a:ext>
                </a:extLst>
              </a:tr>
              <a:tr h="192756">
                <a:tc>
                  <a:txBody>
                    <a:bodyPr/>
                    <a:lstStyle/>
                    <a:p>
                      <a:pPr algn="ctr"/>
                      <a:r>
                        <a:rPr lang="ru-RU" sz="1000" dirty="0">
                          <a:latin typeface="Times New Roman" panose="02020603050405020304" pitchFamily="18" charset="0"/>
                          <a:cs typeface="Times New Roman" panose="02020603050405020304" pitchFamily="18" charset="0"/>
                        </a:rPr>
                        <a:t>5</a:t>
                      </a:r>
                    </a:p>
                  </a:txBody>
                  <a:tcPr>
                    <a:solidFill>
                      <a:srgbClr val="D8FBFE"/>
                    </a:solidFill>
                  </a:tcPr>
                </a:tc>
                <a:tc>
                  <a:txBody>
                    <a:bodyPr/>
                    <a:lstStyle/>
                    <a:p>
                      <a:r>
                        <a:rPr lang="ru-RU" sz="1000" dirty="0">
                          <a:latin typeface="Times New Roman" panose="02020603050405020304" pitchFamily="18" charset="0"/>
                          <a:cs typeface="Times New Roman" panose="02020603050405020304" pitchFamily="18" charset="0"/>
                        </a:rPr>
                        <a:t>Количество субъектов, включенных в реестр социальных предпринимателей</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Ед.</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1</a:t>
                      </a:r>
                    </a:p>
                  </a:txBody>
                  <a:tcPr>
                    <a:solidFill>
                      <a:srgbClr val="D8FBFE"/>
                    </a:solidFill>
                  </a:tcPr>
                </a:tc>
                <a:extLst>
                  <a:ext uri="{0D108BD9-81ED-4DB2-BD59-A6C34878D82A}">
                    <a16:rowId xmlns:a16="http://schemas.microsoft.com/office/drawing/2014/main" val="65203380"/>
                  </a:ext>
                </a:extLst>
              </a:tr>
            </a:tbl>
          </a:graphicData>
        </a:graphic>
      </p:graphicFrame>
      <p:sp>
        <p:nvSpPr>
          <p:cNvPr id="11" name="TextBox 10">
            <a:extLst>
              <a:ext uri="{FF2B5EF4-FFF2-40B4-BE49-F238E27FC236}">
                <a16:creationId xmlns:a16="http://schemas.microsoft.com/office/drawing/2014/main" id="{3728F4C5-3376-9E8B-F18D-36AF07BDFE58}"/>
              </a:ext>
            </a:extLst>
          </p:cNvPr>
          <p:cNvSpPr txBox="1"/>
          <p:nvPr/>
        </p:nvSpPr>
        <p:spPr>
          <a:xfrm>
            <a:off x="1732088" y="3393771"/>
            <a:ext cx="9333780"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«Благоустройство территории населенных пунктов Анучинского муниципального округа» на 2025-2029 годы</a:t>
            </a:r>
            <a:endParaRPr lang="ru-RU" sz="1100" b="1" dirty="0">
              <a:solidFill>
                <a:srgbClr val="7030A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13841231-7E94-E226-79D0-C402274351F1}"/>
              </a:ext>
            </a:extLst>
          </p:cNvPr>
          <p:cNvSpPr txBox="1"/>
          <p:nvPr/>
        </p:nvSpPr>
        <p:spPr>
          <a:xfrm>
            <a:off x="3807553" y="3620778"/>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15.07.2024г № 648</a:t>
            </a:r>
          </a:p>
        </p:txBody>
      </p:sp>
      <p:pic>
        <p:nvPicPr>
          <p:cNvPr id="7" name="Рисунок 6">
            <a:extLst>
              <a:ext uri="{FF2B5EF4-FFF2-40B4-BE49-F238E27FC236}">
                <a16:creationId xmlns:a16="http://schemas.microsoft.com/office/drawing/2014/main" id="{B714FCB3-96DA-DF35-57C9-661B91AF5415}"/>
              </a:ext>
            </a:extLst>
          </p:cNvPr>
          <p:cNvPicPr>
            <a:picLocks noChangeAspect="1"/>
          </p:cNvPicPr>
          <p:nvPr/>
        </p:nvPicPr>
        <p:blipFill>
          <a:blip r:embed="rId4"/>
          <a:stretch>
            <a:fillRect/>
          </a:stretch>
        </p:blipFill>
        <p:spPr>
          <a:xfrm>
            <a:off x="186772" y="3479824"/>
            <a:ext cx="1677799" cy="1553570"/>
          </a:xfrm>
          <a:prstGeom prst="rect">
            <a:avLst/>
          </a:prstGeom>
        </p:spPr>
      </p:pic>
      <p:sp>
        <p:nvSpPr>
          <p:cNvPr id="12" name="TextBox 11">
            <a:extLst>
              <a:ext uri="{FF2B5EF4-FFF2-40B4-BE49-F238E27FC236}">
                <a16:creationId xmlns:a16="http://schemas.microsoft.com/office/drawing/2014/main" id="{99C227F6-ED44-9695-9C19-3628ED8ED2AB}"/>
              </a:ext>
            </a:extLst>
          </p:cNvPr>
          <p:cNvSpPr txBox="1"/>
          <p:nvPr/>
        </p:nvSpPr>
        <p:spPr>
          <a:xfrm>
            <a:off x="1918981" y="3812681"/>
            <a:ext cx="9957732" cy="430887"/>
          </a:xfrm>
          <a:prstGeom prst="rect">
            <a:avLst/>
          </a:prstGeom>
          <a:noFill/>
        </p:spPr>
        <p:txBody>
          <a:bodyPr wrap="square">
            <a:spAutoFit/>
          </a:bodyPr>
          <a:lstStyle/>
          <a:p>
            <a:r>
              <a:rPr lang="ru-RU" sz="1100" dirty="0">
                <a:latin typeface="Times New Roman" panose="02020603050405020304" pitchFamily="18" charset="0"/>
                <a:ea typeface="Calibri" panose="020F0502020204030204" pitchFamily="34" charset="0"/>
              </a:rPr>
              <a:t>Цель Программы- комплексное решение проблем благоустройства, обеспечение и улучшение внешнего вида территории округа, способствующего комфортной жизнедеятельности, создание комфортных условий проживания и отдыха населения.</a:t>
            </a:r>
            <a:endParaRPr lang="ru-RU" sz="1100" dirty="0"/>
          </a:p>
        </p:txBody>
      </p:sp>
      <p:sp>
        <p:nvSpPr>
          <p:cNvPr id="14" name="TextBox 13">
            <a:extLst>
              <a:ext uri="{FF2B5EF4-FFF2-40B4-BE49-F238E27FC236}">
                <a16:creationId xmlns:a16="http://schemas.microsoft.com/office/drawing/2014/main" id="{B619E088-7207-4D41-25A9-02FF2AF88FD3}"/>
              </a:ext>
            </a:extLst>
          </p:cNvPr>
          <p:cNvSpPr txBox="1"/>
          <p:nvPr/>
        </p:nvSpPr>
        <p:spPr>
          <a:xfrm>
            <a:off x="1918981" y="4136091"/>
            <a:ext cx="9903323" cy="964110"/>
          </a:xfrm>
          <a:prstGeom prst="rect">
            <a:avLst/>
          </a:prstGeom>
          <a:noFill/>
        </p:spPr>
        <p:txBody>
          <a:bodyPr wrap="square">
            <a:spAutoFit/>
          </a:bodyPr>
          <a:lstStyle/>
          <a:p>
            <a:pPr algn="just">
              <a:lnSpc>
                <a:spcPct val="115000"/>
              </a:lnSpc>
            </a:pPr>
            <a:r>
              <a:rPr lang="ru-RU" sz="1100" dirty="0">
                <a:latin typeface="Times New Roman" panose="02020603050405020304" pitchFamily="18" charset="0"/>
                <a:ea typeface="Calibri" panose="020F0502020204030204" pitchFamily="34" charset="0"/>
              </a:rPr>
              <a:t>Задачи Программы: </a:t>
            </a:r>
            <a:endParaRPr lang="ru-RU" sz="1100" dirty="0">
              <a:latin typeface="Times New Roman" panose="02020603050405020304" pitchFamily="18" charset="0"/>
              <a:ea typeface="Times New Roman" panose="02020603050405020304" pitchFamily="18" charset="0"/>
            </a:endParaRPr>
          </a:p>
          <a:p>
            <a:pPr marL="171450" indent="-171450" algn="just">
              <a:buFontTx/>
              <a:buChar char="-"/>
            </a:pPr>
            <a:r>
              <a:rPr lang="ru-RU" sz="1100" dirty="0">
                <a:latin typeface="Times New Roman" panose="02020603050405020304" pitchFamily="18" charset="0"/>
                <a:ea typeface="Times New Roman" panose="02020603050405020304" pitchFamily="18" charset="0"/>
              </a:rPr>
              <a:t>организация озеленения территории и обустройство зеленых зон малыми архитектурными формами;</a:t>
            </a:r>
          </a:p>
          <a:p>
            <a:pPr algn="just"/>
            <a:r>
              <a:rPr lang="ru-RU" sz="1100" dirty="0">
                <a:latin typeface="Times New Roman" panose="02020603050405020304" pitchFamily="18" charset="0"/>
                <a:ea typeface="Times New Roman" panose="02020603050405020304" pitchFamily="18" charset="0"/>
              </a:rPr>
              <a:t>-обеспечение освещённости улиц, внедрение современных экологически безопасных осветительных приборов, повышение энергетической эффективности населённых пунктов;</a:t>
            </a:r>
          </a:p>
          <a:p>
            <a:pPr algn="just"/>
            <a:r>
              <a:rPr lang="ru-RU" sz="1100" dirty="0">
                <a:latin typeface="Times New Roman" panose="02020603050405020304" pitchFamily="18" charset="0"/>
                <a:ea typeface="Times New Roman" panose="02020603050405020304" pitchFamily="18" charset="0"/>
              </a:rPr>
              <a:t>-повышение уровня благоустройства общественных и дворовых территорий;</a:t>
            </a:r>
          </a:p>
        </p:txBody>
      </p:sp>
      <p:sp>
        <p:nvSpPr>
          <p:cNvPr id="16" name="TextBox 15">
            <a:extLst>
              <a:ext uri="{FF2B5EF4-FFF2-40B4-BE49-F238E27FC236}">
                <a16:creationId xmlns:a16="http://schemas.microsoft.com/office/drawing/2014/main" id="{7A1975C1-D3F5-1CB8-55B7-AC593CEC52E4}"/>
              </a:ext>
            </a:extLst>
          </p:cNvPr>
          <p:cNvSpPr txBox="1"/>
          <p:nvPr/>
        </p:nvSpPr>
        <p:spPr>
          <a:xfrm>
            <a:off x="159390" y="5006174"/>
            <a:ext cx="11662914" cy="600164"/>
          </a:xfrm>
          <a:prstGeom prst="rect">
            <a:avLst/>
          </a:prstGeom>
          <a:noFill/>
        </p:spPr>
        <p:txBody>
          <a:bodyPr wrap="square">
            <a:spAutoFit/>
          </a:bodyPr>
          <a:lstStyle/>
          <a:p>
            <a:pPr algn="just"/>
            <a:r>
              <a:rPr lang="ru-RU" sz="1100" dirty="0">
                <a:latin typeface="Times New Roman" panose="02020603050405020304" pitchFamily="18" charset="0"/>
                <a:ea typeface="Times New Roman" panose="02020603050405020304" pitchFamily="18" charset="0"/>
                <a:cs typeface="Times New Roman" panose="02020603050405020304" pitchFamily="18" charset="0"/>
              </a:rPr>
              <a:t>- улучшение </a:t>
            </a:r>
            <a:r>
              <a:rPr lang="ru-RU" sz="1100" dirty="0" err="1">
                <a:latin typeface="Times New Roman" panose="02020603050405020304" pitchFamily="18" charset="0"/>
                <a:ea typeface="Times New Roman" panose="02020603050405020304" pitchFamily="18" charset="0"/>
                <a:cs typeface="Times New Roman" panose="02020603050405020304" pitchFamily="18" charset="0"/>
              </a:rPr>
              <a:t>санитарно</a:t>
            </a:r>
            <a:r>
              <a:rPr lang="ru-RU" sz="1100" dirty="0">
                <a:latin typeface="Times New Roman" panose="02020603050405020304" pitchFamily="18" charset="0"/>
                <a:ea typeface="Times New Roman" panose="02020603050405020304" pitchFamily="18" charset="0"/>
                <a:cs typeface="Times New Roman" panose="02020603050405020304" pitchFamily="18" charset="0"/>
              </a:rPr>
              <a:t> -эпидемиологического состояния   территории;</a:t>
            </a:r>
          </a:p>
          <a:p>
            <a:pPr algn="just">
              <a:buFontTx/>
              <a:buChar char="-"/>
            </a:pPr>
            <a:r>
              <a:rPr lang="ru-RU" sz="1100" dirty="0">
                <a:latin typeface="Times New Roman" panose="02020603050405020304" pitchFamily="18" charset="0"/>
                <a:ea typeface="Times New Roman" panose="02020603050405020304" pitchFamily="18" charset="0"/>
                <a:cs typeface="Times New Roman" panose="02020603050405020304" pitchFamily="18" charset="0"/>
              </a:rPr>
              <a:t>приведение в надлежащее состояние объектов благоустройства;</a:t>
            </a:r>
          </a:p>
          <a:p>
            <a:pPr algn="just">
              <a:buFontTx/>
              <a:buChar char="-"/>
            </a:pPr>
            <a:r>
              <a:rPr lang="ru-RU" sz="1100" dirty="0">
                <a:latin typeface="Times New Roman" panose="02020603050405020304" pitchFamily="18" charset="0"/>
                <a:ea typeface="Times New Roman" panose="02020603050405020304" pitchFamily="18" charset="0"/>
                <a:cs typeface="Times New Roman" panose="02020603050405020304" pitchFamily="18" charset="0"/>
              </a:rPr>
              <a:t>реализация проектов инициативного бюджетирования.</a:t>
            </a:r>
            <a:endParaRPr lang="ru-RU" sz="1100" dirty="0">
              <a:latin typeface="Times New Roman" panose="02020603050405020304" pitchFamily="18" charset="0"/>
              <a:cs typeface="Times New Roman" panose="02020603050405020304" pitchFamily="18" charset="0"/>
            </a:endParaRPr>
          </a:p>
        </p:txBody>
      </p:sp>
      <p:graphicFrame>
        <p:nvGraphicFramePr>
          <p:cNvPr id="17" name="Таблица 16">
            <a:extLst>
              <a:ext uri="{FF2B5EF4-FFF2-40B4-BE49-F238E27FC236}">
                <a16:creationId xmlns:a16="http://schemas.microsoft.com/office/drawing/2014/main" id="{9B2BE889-945A-DC68-7B15-02AAAE773375}"/>
              </a:ext>
            </a:extLst>
          </p:cNvPr>
          <p:cNvGraphicFramePr>
            <a:graphicFrameLocks noGrp="1"/>
          </p:cNvGraphicFramePr>
          <p:nvPr>
            <p:extLst>
              <p:ext uri="{D42A27DB-BD31-4B8C-83A1-F6EECF244321}">
                <p14:modId xmlns:p14="http://schemas.microsoft.com/office/powerpoint/2010/main" val="3034400407"/>
              </p:ext>
            </p:extLst>
          </p:nvPr>
        </p:nvGraphicFramePr>
        <p:xfrm>
          <a:off x="159388" y="5605369"/>
          <a:ext cx="11662915" cy="1219200"/>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a:txBody>
                    <a:bodyPr/>
                    <a:lstStyle/>
                    <a:p>
                      <a:pPr algn="ctr"/>
                      <a:r>
                        <a:rPr lang="ru-RU" sz="1000" dirty="0">
                          <a:latin typeface="Times New Roman" pitchFamily="18" charset="0"/>
                          <a:cs typeface="Times New Roman" pitchFamily="18" charset="0"/>
                        </a:rPr>
                        <a:t>1</a:t>
                      </a:r>
                    </a:p>
                  </a:txBody>
                  <a:tcPr>
                    <a:solidFill>
                      <a:srgbClr val="D8FBFE"/>
                    </a:solidFill>
                  </a:tcPr>
                </a:tc>
                <a:tc>
                  <a:txBody>
                    <a:bodyPr/>
                    <a:lstStyle/>
                    <a:p>
                      <a:pPr>
                        <a:spcAft>
                          <a:spcPts val="0"/>
                        </a:spcAft>
                      </a:pPr>
                      <a:r>
                        <a:rPr lang="ru-RU" sz="1000" dirty="0">
                          <a:latin typeface="Times New Roman" pitchFamily="18" charset="0"/>
                          <a:ea typeface="Calibri"/>
                          <a:cs typeface="Times New Roman" pitchFamily="18" charset="0"/>
                        </a:rPr>
                        <a:t>Высажено зелёных насаждений </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err="1">
                          <a:latin typeface="Times New Roman" pitchFamily="18" charset="0"/>
                          <a:ea typeface="Calibri"/>
                          <a:cs typeface="Times New Roman" pitchFamily="18" charset="0"/>
                        </a:rPr>
                        <a:t>шт</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100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100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100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itchFamily="18" charset="0"/>
                          <a:cs typeface="Times New Roman" pitchFamily="18" charset="0"/>
                        </a:rPr>
                        <a:t>2</a:t>
                      </a:r>
                    </a:p>
                  </a:txBody>
                  <a:tcPr>
                    <a:solidFill>
                      <a:srgbClr val="D8FBFE"/>
                    </a:solidFill>
                  </a:tcPr>
                </a:tc>
                <a:tc>
                  <a:txBody>
                    <a:bodyPr/>
                    <a:lstStyle/>
                    <a:p>
                      <a:pPr>
                        <a:spcAft>
                          <a:spcPts val="0"/>
                        </a:spcAft>
                      </a:pPr>
                      <a:r>
                        <a:rPr lang="ru-RU" sz="1000" dirty="0">
                          <a:latin typeface="Times New Roman" pitchFamily="18" charset="0"/>
                          <a:ea typeface="Calibri"/>
                          <a:cs typeface="Times New Roman" pitchFamily="18" charset="0"/>
                        </a:rPr>
                        <a:t>Содержание систем уличного освещения</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км</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13400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a:latin typeface="Times New Roman" pitchFamily="18" charset="0"/>
                          <a:ea typeface="Calibri"/>
                          <a:cs typeface="Times New Roman" pitchFamily="18" charset="0"/>
                        </a:rPr>
                        <a:t>13400</a:t>
                      </a:r>
                      <a:endParaRPr lang="ru-RU" sz="100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13400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3"/>
                  </a:ext>
                </a:extLst>
              </a:tr>
              <a:tr h="192756">
                <a:tc>
                  <a:txBody>
                    <a:bodyPr/>
                    <a:lstStyle/>
                    <a:p>
                      <a:pPr algn="ctr"/>
                      <a:r>
                        <a:rPr lang="ru-RU" sz="1000" dirty="0">
                          <a:latin typeface="Times New Roman" pitchFamily="18" charset="0"/>
                          <a:cs typeface="Times New Roman" pitchFamily="18" charset="0"/>
                        </a:rPr>
                        <a:t>3</a:t>
                      </a:r>
                    </a:p>
                  </a:txBody>
                  <a:tcPr>
                    <a:solidFill>
                      <a:srgbClr val="D8FBFE"/>
                    </a:solidFill>
                  </a:tcPr>
                </a:tc>
                <a:tc>
                  <a:txBody>
                    <a:bodyPr/>
                    <a:lstStyle/>
                    <a:p>
                      <a:pPr>
                        <a:spcAft>
                          <a:spcPts val="0"/>
                        </a:spcAft>
                      </a:pPr>
                      <a:r>
                        <a:rPr lang="ru-RU" sz="1000" dirty="0">
                          <a:latin typeface="Times New Roman" pitchFamily="18" charset="0"/>
                          <a:ea typeface="Calibri"/>
                          <a:cs typeface="Times New Roman" pitchFamily="18" charset="0"/>
                        </a:rPr>
                        <a:t>Увеличение доли протяженности освещенных улиц от общей протяженности улиц</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a:latin typeface="Times New Roman" pitchFamily="18" charset="0"/>
                          <a:ea typeface="Calibri"/>
                          <a:cs typeface="Times New Roman" pitchFamily="18" charset="0"/>
                        </a:rPr>
                        <a:t>%</a:t>
                      </a:r>
                      <a:endParaRPr lang="ru-RU" sz="100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a:latin typeface="Times New Roman" pitchFamily="18" charset="0"/>
                          <a:ea typeface="Calibri"/>
                          <a:cs typeface="Times New Roman" pitchFamily="18" charset="0"/>
                        </a:rPr>
                        <a:t>2</a:t>
                      </a:r>
                      <a:endParaRPr lang="ru-RU" sz="100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2</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2</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4"/>
                  </a:ext>
                </a:extLst>
              </a:tr>
              <a:tr h="192756">
                <a:tc>
                  <a:txBody>
                    <a:bodyPr/>
                    <a:lstStyle/>
                    <a:p>
                      <a:pPr algn="ctr"/>
                      <a:r>
                        <a:rPr lang="ru-RU" sz="1000" dirty="0">
                          <a:latin typeface="Times New Roman" pitchFamily="18" charset="0"/>
                          <a:cs typeface="Times New Roman" pitchFamily="18" charset="0"/>
                        </a:rPr>
                        <a:t>4</a:t>
                      </a:r>
                    </a:p>
                  </a:txBody>
                  <a:tcPr>
                    <a:solidFill>
                      <a:srgbClr val="D8FBFE"/>
                    </a:solidFill>
                  </a:tcPr>
                </a:tc>
                <a:tc>
                  <a:txBody>
                    <a:bodyPr/>
                    <a:lstStyle/>
                    <a:p>
                      <a:pPr>
                        <a:spcAft>
                          <a:spcPts val="0"/>
                        </a:spcAft>
                      </a:pPr>
                      <a:r>
                        <a:rPr lang="ru-RU" sz="1000" dirty="0">
                          <a:latin typeface="Times New Roman" pitchFamily="18" charset="0"/>
                          <a:ea typeface="Calibri"/>
                          <a:cs typeface="Times New Roman" pitchFamily="18" charset="0"/>
                        </a:rPr>
                        <a:t>Содержание объектов благоустройства и общественных территорий</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м</a:t>
                      </a:r>
                      <a:r>
                        <a:rPr lang="ru-RU" sz="1000" baseline="30000" dirty="0">
                          <a:latin typeface="Times New Roman" pitchFamily="18" charset="0"/>
                          <a:ea typeface="Calibri"/>
                          <a:cs typeface="Times New Roman" pitchFamily="18" charset="0"/>
                        </a:rPr>
                        <a:t>2</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57160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57160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57160</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4107894159"/>
                  </a:ext>
                </a:extLst>
              </a:tr>
            </a:tbl>
          </a:graphicData>
        </a:graphic>
      </p:graphicFrame>
    </p:spTree>
    <p:extLst>
      <p:ext uri="{BB962C8B-B14F-4D97-AF65-F5344CB8AC3E}">
        <p14:creationId xmlns:p14="http://schemas.microsoft.com/office/powerpoint/2010/main" val="2178877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97BAA38-84D4-13EB-6EAD-5D7AA7F6AC09}"/>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76599573-3F80-7DA1-E9B4-2A60C48C2217}"/>
              </a:ext>
            </a:extLst>
          </p:cNvPr>
          <p:cNvSpPr txBox="1"/>
          <p:nvPr/>
        </p:nvSpPr>
        <p:spPr>
          <a:xfrm>
            <a:off x="1429110" y="63342"/>
            <a:ext cx="9333780" cy="261610"/>
          </a:xfrm>
          <a:prstGeom prst="rect">
            <a:avLst/>
          </a:prstGeom>
          <a:noFill/>
        </p:spPr>
        <p:txBody>
          <a:bodyPr wrap="square">
            <a:spAutoFit/>
          </a:bodyPr>
          <a:lstStyle/>
          <a:p>
            <a:pPr algn="ctr"/>
            <a:r>
              <a:rPr lang="ru-RU" sz="1100" b="1" dirty="0">
                <a:solidFill>
                  <a:srgbClr val="7030A0"/>
                </a:solidFill>
                <a:effectLst/>
                <a:latin typeface="Times New Roman" panose="02020603050405020304" pitchFamily="18" charset="0"/>
                <a:ea typeface="Times New Roman" panose="02020603050405020304" pitchFamily="18" charset="0"/>
                <a:cs typeface="Times New Roman" panose="02020603050405020304" pitchFamily="18" charset="0"/>
              </a:rPr>
              <a:t>Муниципальная программа  «Благоустройство территории населенных пунктов Анучинского муниципального округа» на 2025-2029 годы</a:t>
            </a:r>
            <a:endParaRPr lang="ru-RU" sz="1100" b="1" dirty="0">
              <a:solidFill>
                <a:srgbClr val="7030A0"/>
              </a:solidFill>
              <a:latin typeface="Times New Roman" panose="02020603050405020304" pitchFamily="18" charset="0"/>
              <a:cs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EB7AFF25-466C-9A6C-0020-F721197CEAA4}"/>
              </a:ext>
            </a:extLst>
          </p:cNvPr>
          <p:cNvGraphicFramePr>
            <a:graphicFrameLocks noGrp="1"/>
          </p:cNvGraphicFramePr>
          <p:nvPr>
            <p:extLst>
              <p:ext uri="{D42A27DB-BD31-4B8C-83A1-F6EECF244321}">
                <p14:modId xmlns:p14="http://schemas.microsoft.com/office/powerpoint/2010/main" val="942481127"/>
              </p:ext>
            </p:extLst>
          </p:nvPr>
        </p:nvGraphicFramePr>
        <p:xfrm>
          <a:off x="264542" y="388294"/>
          <a:ext cx="11662915" cy="924276"/>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a:txBody>
                    <a:bodyPr/>
                    <a:lstStyle/>
                    <a:p>
                      <a:pPr algn="ctr"/>
                      <a:r>
                        <a:rPr lang="ru-RU" sz="1000" dirty="0">
                          <a:latin typeface="Times New Roman" pitchFamily="18" charset="0"/>
                          <a:cs typeface="Times New Roman" pitchFamily="18" charset="0"/>
                        </a:rPr>
                        <a:t>5</a:t>
                      </a:r>
                    </a:p>
                  </a:txBody>
                  <a:tcPr>
                    <a:solidFill>
                      <a:srgbClr val="D8FBFE"/>
                    </a:solidFill>
                  </a:tcPr>
                </a:tc>
                <a:tc>
                  <a:txBody>
                    <a:bodyPr/>
                    <a:lstStyle/>
                    <a:p>
                      <a:pPr>
                        <a:spcAft>
                          <a:spcPts val="0"/>
                        </a:spcAft>
                      </a:pPr>
                      <a:r>
                        <a:rPr lang="ru-RU" sz="1000" dirty="0">
                          <a:latin typeface="Times New Roman" pitchFamily="18" charset="0"/>
                          <a:ea typeface="Calibri"/>
                          <a:cs typeface="Times New Roman" pitchFamily="18" charset="0"/>
                        </a:rPr>
                        <a:t>Установка детских  игровых площадок</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err="1">
                          <a:latin typeface="Times New Roman" pitchFamily="18" charset="0"/>
                          <a:ea typeface="Calibri"/>
                          <a:cs typeface="Times New Roman" pitchFamily="18" charset="0"/>
                        </a:rPr>
                        <a:t>шт</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itchFamily="18" charset="0"/>
                          <a:cs typeface="Times New Roman" pitchFamily="18" charset="0"/>
                        </a:rPr>
                        <a:t>6</a:t>
                      </a:r>
                    </a:p>
                  </a:txBody>
                  <a:tcPr>
                    <a:solidFill>
                      <a:srgbClr val="D8FBFE"/>
                    </a:solidFill>
                  </a:tcPr>
                </a:tc>
                <a:tc>
                  <a:txBody>
                    <a:bodyPr/>
                    <a:lstStyle/>
                    <a:p>
                      <a:pPr>
                        <a:spcAft>
                          <a:spcPts val="0"/>
                        </a:spcAft>
                      </a:pPr>
                      <a:r>
                        <a:rPr lang="ru-RU" sz="1000" dirty="0">
                          <a:latin typeface="Times New Roman" pitchFamily="18" charset="0"/>
                          <a:ea typeface="Calibri"/>
                          <a:cs typeface="Times New Roman" pitchFamily="18" charset="0"/>
                        </a:rPr>
                        <a:t>Разработка и проведение экспертизы    проектно-сметной документации</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err="1">
                          <a:latin typeface="Times New Roman" pitchFamily="18" charset="0"/>
                          <a:ea typeface="Calibri"/>
                          <a:cs typeface="Times New Roman" pitchFamily="18" charset="0"/>
                        </a:rPr>
                        <a:t>шт</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5</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5</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5</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3"/>
                  </a:ext>
                </a:extLst>
              </a:tr>
              <a:tr h="192756">
                <a:tc>
                  <a:txBody>
                    <a:bodyPr/>
                    <a:lstStyle/>
                    <a:p>
                      <a:pPr algn="ctr">
                        <a:spcAft>
                          <a:spcPts val="0"/>
                        </a:spcAft>
                      </a:pPr>
                      <a:r>
                        <a:rPr lang="ru-RU" sz="1000" dirty="0">
                          <a:latin typeface="Times New Roman" pitchFamily="18" charset="0"/>
                          <a:ea typeface="Calibri"/>
                          <a:cs typeface="Times New Roman" pitchFamily="18" charset="0"/>
                        </a:rPr>
                        <a:t>7</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spcAft>
                          <a:spcPts val="0"/>
                        </a:spcAft>
                      </a:pPr>
                      <a:r>
                        <a:rPr lang="ru-RU" sz="1000" dirty="0">
                          <a:latin typeface="Times New Roman" pitchFamily="18" charset="0"/>
                          <a:ea typeface="Calibri"/>
                          <a:cs typeface="Times New Roman" pitchFamily="18" charset="0"/>
                        </a:rPr>
                        <a:t>Приобретение машин и оборудование для благоустройства.</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err="1">
                          <a:latin typeface="Times New Roman" pitchFamily="18" charset="0"/>
                          <a:ea typeface="Calibri"/>
                          <a:cs typeface="Times New Roman" pitchFamily="18" charset="0"/>
                        </a:rPr>
                        <a:t>шт</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Calibri"/>
                          <a:cs typeface="Times New Roman" pitchFamily="18" charset="0"/>
                        </a:rPr>
                        <a:t>1</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4"/>
                  </a:ext>
                </a:extLst>
              </a:tr>
            </a:tbl>
          </a:graphicData>
        </a:graphic>
      </p:graphicFrame>
      <p:sp>
        <p:nvSpPr>
          <p:cNvPr id="5" name="TextBox 4">
            <a:extLst>
              <a:ext uri="{FF2B5EF4-FFF2-40B4-BE49-F238E27FC236}">
                <a16:creationId xmlns:a16="http://schemas.microsoft.com/office/drawing/2014/main" id="{014D9A62-E801-7D57-B91C-28090F81E8AF}"/>
              </a:ext>
            </a:extLst>
          </p:cNvPr>
          <p:cNvSpPr txBox="1"/>
          <p:nvPr/>
        </p:nvSpPr>
        <p:spPr>
          <a:xfrm>
            <a:off x="427838" y="1375912"/>
            <a:ext cx="11207691" cy="261610"/>
          </a:xfrm>
          <a:prstGeom prst="rect">
            <a:avLst/>
          </a:prstGeom>
          <a:noFill/>
        </p:spPr>
        <p:txBody>
          <a:bodyPr wrap="square">
            <a:spAutoFit/>
          </a:bodyPr>
          <a:lstStyle/>
          <a:p>
            <a:pPr marL="274320" indent="-274320" algn="just" hangingPunct="0"/>
            <a:r>
              <a:rPr lang="ru-RU" sz="1100" b="1" dirty="0">
                <a:solidFill>
                  <a:srgbClr val="7030A0"/>
                </a:solidFill>
                <a:latin typeface="Times New Roman" panose="02020603050405020304" pitchFamily="18" charset="0"/>
                <a:cs typeface="Times New Roman" panose="02020603050405020304" pitchFamily="18" charset="0"/>
              </a:rPr>
              <a:t>Муниципальная программа «Формирование современной городской среды населённых пунктов на территории </a:t>
            </a:r>
            <a:r>
              <a:rPr lang="ru-RU" sz="1100" b="1" kern="0" dirty="0">
                <a:solidFill>
                  <a:srgbClr val="7030A0"/>
                </a:solidFill>
                <a:effectLst/>
                <a:latin typeface="Times New Roman" panose="02020603050405020304" pitchFamily="18" charset="0"/>
              </a:rPr>
              <a:t>Анучинского муниципального округа </a:t>
            </a:r>
            <a:r>
              <a:rPr lang="ru-RU" sz="1100" b="1" dirty="0">
                <a:solidFill>
                  <a:srgbClr val="7030A0"/>
                </a:solidFill>
                <a:effectLst/>
                <a:latin typeface="Times New Roman" panose="02020603050405020304" pitchFamily="18" charset="0"/>
                <a:ea typeface="SimSun" panose="02010600030101010101" pitchFamily="2" charset="-122"/>
              </a:rPr>
              <a:t>на 2025-2029годы </a:t>
            </a:r>
            <a:endParaRPr lang="ru-RU" sz="1100" b="1" dirty="0">
              <a:solidFill>
                <a:srgbClr val="7030A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3450F54F-FC94-504B-57DE-2DD693E19C00}"/>
              </a:ext>
            </a:extLst>
          </p:cNvPr>
          <p:cNvSpPr txBox="1"/>
          <p:nvPr/>
        </p:nvSpPr>
        <p:spPr>
          <a:xfrm>
            <a:off x="3371626" y="1637522"/>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15.07.2024г № 649</a:t>
            </a:r>
          </a:p>
        </p:txBody>
      </p:sp>
      <p:pic>
        <p:nvPicPr>
          <p:cNvPr id="7" name="Рисунок 6">
            <a:extLst>
              <a:ext uri="{FF2B5EF4-FFF2-40B4-BE49-F238E27FC236}">
                <a16:creationId xmlns:a16="http://schemas.microsoft.com/office/drawing/2014/main" id="{00FC27D0-33D1-EBCB-90BA-B31733CA4F6D}"/>
              </a:ext>
            </a:extLst>
          </p:cNvPr>
          <p:cNvPicPr>
            <a:picLocks noChangeAspect="1"/>
          </p:cNvPicPr>
          <p:nvPr/>
        </p:nvPicPr>
        <p:blipFill>
          <a:blip r:embed="rId3"/>
          <a:stretch>
            <a:fillRect/>
          </a:stretch>
        </p:blipFill>
        <p:spPr>
          <a:xfrm>
            <a:off x="264542" y="1899132"/>
            <a:ext cx="2132377" cy="1107996"/>
          </a:xfrm>
          <a:prstGeom prst="rect">
            <a:avLst/>
          </a:prstGeom>
        </p:spPr>
      </p:pic>
      <p:sp>
        <p:nvSpPr>
          <p:cNvPr id="8" name="Прямоугольник 7">
            <a:extLst>
              <a:ext uri="{FF2B5EF4-FFF2-40B4-BE49-F238E27FC236}">
                <a16:creationId xmlns:a16="http://schemas.microsoft.com/office/drawing/2014/main" id="{55E7CBE3-D65B-8CF6-1B9C-8DF7210161CA}"/>
              </a:ext>
            </a:extLst>
          </p:cNvPr>
          <p:cNvSpPr/>
          <p:nvPr/>
        </p:nvSpPr>
        <p:spPr>
          <a:xfrm>
            <a:off x="2467339" y="1864116"/>
            <a:ext cx="9460118" cy="1107996"/>
          </a:xfrm>
          <a:prstGeom prst="rect">
            <a:avLst/>
          </a:prstGeom>
        </p:spPr>
        <p:txBody>
          <a:bodyPr wrap="square">
            <a:spAutoFit/>
          </a:bodyPr>
          <a:lstStyle/>
          <a:p>
            <a:r>
              <a:rPr lang="ru-RU" sz="1100" dirty="0">
                <a:latin typeface="Times New Roman" panose="02020603050405020304" pitchFamily="18" charset="0"/>
                <a:cs typeface="Times New Roman" panose="02020603050405020304" pitchFamily="18" charset="0"/>
              </a:rPr>
              <a:t>Цель муниципальной программы- повышение уровня благоустройства территорий  округа и создание благоприятных условий для проживания и отдыха населения. Для достижения поставленных целей требуется формирование комплексного подхода к реализации мероприятий для решения следующих задач: </a:t>
            </a:r>
          </a:p>
          <a:p>
            <a:r>
              <a:rPr lang="ru-RU" sz="1100" dirty="0">
                <a:latin typeface="Times New Roman" panose="02020603050405020304" pitchFamily="18" charset="0"/>
                <a:cs typeface="Times New Roman" panose="02020603050405020304" pitchFamily="18" charset="0"/>
              </a:rPr>
              <a:t>-повышение уровня благоустроенных дворовых территорий;</a:t>
            </a:r>
          </a:p>
          <a:p>
            <a:r>
              <a:rPr lang="ru-RU" sz="1100" dirty="0">
                <a:latin typeface="Times New Roman" panose="02020603050405020304" pitchFamily="18" charset="0"/>
                <a:cs typeface="Times New Roman" panose="02020603050405020304" pitchFamily="18" charset="0"/>
              </a:rPr>
              <a:t>-формирование реализованных практик благоустройства на территории округа (парков, скверов, зон отдыха и др.);</a:t>
            </a:r>
          </a:p>
          <a:p>
            <a:r>
              <a:rPr lang="ru-RU" sz="1100" dirty="0">
                <a:latin typeface="Times New Roman" panose="02020603050405020304" pitchFamily="18" charset="0"/>
                <a:cs typeface="Times New Roman" panose="02020603050405020304" pitchFamily="18" charset="0"/>
              </a:rPr>
              <a:t>-повышение уровня вовлеченности заинтересованных граждан, организаций в реализацию мероприятий по благоустройству территории округа.</a:t>
            </a:r>
          </a:p>
        </p:txBody>
      </p:sp>
      <p:graphicFrame>
        <p:nvGraphicFramePr>
          <p:cNvPr id="9" name="Таблица 18">
            <a:extLst>
              <a:ext uri="{FF2B5EF4-FFF2-40B4-BE49-F238E27FC236}">
                <a16:creationId xmlns:a16="http://schemas.microsoft.com/office/drawing/2014/main" id="{C942E513-8783-9C29-67C0-BC02BB9CCA62}"/>
              </a:ext>
            </a:extLst>
          </p:cNvPr>
          <p:cNvGraphicFramePr>
            <a:graphicFrameLocks noGrp="1"/>
          </p:cNvGraphicFramePr>
          <p:nvPr>
            <p:extLst>
              <p:ext uri="{D42A27DB-BD31-4B8C-83A1-F6EECF244321}">
                <p14:modId xmlns:p14="http://schemas.microsoft.com/office/powerpoint/2010/main" val="2115670957"/>
              </p:ext>
            </p:extLst>
          </p:nvPr>
        </p:nvGraphicFramePr>
        <p:xfrm>
          <a:off x="219154" y="3071015"/>
          <a:ext cx="11708302" cy="1135671"/>
        </p:xfrm>
        <a:graphic>
          <a:graphicData uri="http://schemas.openxmlformats.org/drawingml/2006/table">
            <a:tbl>
              <a:tblPr firstRow="1" bandRow="1">
                <a:tableStyleId>{8A107856-5554-42FB-B03E-39F5DBC370BA}</a:tableStyleId>
              </a:tblPr>
              <a:tblGrid>
                <a:gridCol w="4645232">
                  <a:extLst>
                    <a:ext uri="{9D8B030D-6E8A-4147-A177-3AD203B41FA5}">
                      <a16:colId xmlns:a16="http://schemas.microsoft.com/office/drawing/2014/main" val="1756908769"/>
                    </a:ext>
                  </a:extLst>
                </a:gridCol>
                <a:gridCol w="1094713">
                  <a:extLst>
                    <a:ext uri="{9D8B030D-6E8A-4147-A177-3AD203B41FA5}">
                      <a16:colId xmlns:a16="http://schemas.microsoft.com/office/drawing/2014/main" val="2972828671"/>
                    </a:ext>
                  </a:extLst>
                </a:gridCol>
                <a:gridCol w="1587754">
                  <a:extLst>
                    <a:ext uri="{9D8B030D-6E8A-4147-A177-3AD203B41FA5}">
                      <a16:colId xmlns:a16="http://schemas.microsoft.com/office/drawing/2014/main" val="1140601564"/>
                    </a:ext>
                  </a:extLst>
                </a:gridCol>
                <a:gridCol w="1504187">
                  <a:extLst>
                    <a:ext uri="{9D8B030D-6E8A-4147-A177-3AD203B41FA5}">
                      <a16:colId xmlns:a16="http://schemas.microsoft.com/office/drawing/2014/main" val="3858202059"/>
                    </a:ext>
                  </a:extLst>
                </a:gridCol>
                <a:gridCol w="1428978">
                  <a:extLst>
                    <a:ext uri="{9D8B030D-6E8A-4147-A177-3AD203B41FA5}">
                      <a16:colId xmlns:a16="http://schemas.microsoft.com/office/drawing/2014/main" val="3329245531"/>
                    </a:ext>
                  </a:extLst>
                </a:gridCol>
                <a:gridCol w="1447438">
                  <a:extLst>
                    <a:ext uri="{9D8B030D-6E8A-4147-A177-3AD203B41FA5}">
                      <a16:colId xmlns:a16="http://schemas.microsoft.com/office/drawing/2014/main" val="1340474206"/>
                    </a:ext>
                  </a:extLst>
                </a:gridCol>
              </a:tblGrid>
              <a:tr h="256478">
                <a:tc>
                  <a:txBody>
                    <a:bodyPr/>
                    <a:lstStyle/>
                    <a:p>
                      <a:r>
                        <a:rPr lang="ru-RU" sz="1000" dirty="0">
                          <a:latin typeface="Times New Roman" panose="02020603050405020304" pitchFamily="18" charset="0"/>
                          <a:cs typeface="Times New Roman" panose="02020603050405020304" pitchFamily="18" charset="0"/>
                        </a:rPr>
                        <a:t>Подпрограммы</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факт</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D8FBFE"/>
                    </a:solidFill>
                  </a:tcPr>
                </a:tc>
                <a:extLst>
                  <a:ext uri="{0D108BD9-81ED-4DB2-BD59-A6C34878D82A}">
                    <a16:rowId xmlns:a16="http://schemas.microsoft.com/office/drawing/2014/main" val="335547516"/>
                  </a:ext>
                </a:extLst>
              </a:tr>
              <a:tr h="243921">
                <a:tc>
                  <a:txBody>
                    <a:bodyPr/>
                    <a:lstStyle/>
                    <a:p>
                      <a:r>
                        <a:rPr lang="ru-RU" sz="1000" dirty="0">
                          <a:latin typeface="Times New Roman" panose="02020603050405020304" pitchFamily="18" charset="0"/>
                          <a:cs typeface="Times New Roman" panose="02020603050405020304" pitchFamily="18" charset="0"/>
                        </a:rPr>
                        <a:t>Формирование современной городской среды населенных пунктов </a:t>
                      </a:r>
                    </a:p>
                  </a:txBody>
                  <a:tcPr>
                    <a:solidFill>
                      <a:srgbClr val="D8FBFE"/>
                    </a:solidFill>
                  </a:tcPr>
                </a:tc>
                <a:tc>
                  <a:txBody>
                    <a:bodyPr/>
                    <a:lstStyle/>
                    <a:p>
                      <a:pPr algn="ctr" fontAlgn="t"/>
                      <a:r>
                        <a:rPr lang="ru-RU" sz="1000" b="0" i="0" u="none" strike="noStrike" dirty="0">
                          <a:solidFill>
                            <a:srgbClr val="000000"/>
                          </a:solidFill>
                          <a:latin typeface="Times New Roman"/>
                        </a:rPr>
                        <a:t>8722192,65</a:t>
                      </a:r>
                    </a:p>
                  </a:txBody>
                  <a:tcPr marL="7620" marR="7620" marT="7620" marB="0">
                    <a:solidFill>
                      <a:srgbClr val="D8FBFE"/>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D8FBFE"/>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D8FBFE"/>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D8FBFE"/>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D8FBFE"/>
                    </a:solidFill>
                  </a:tcPr>
                </a:tc>
                <a:extLst>
                  <a:ext uri="{0D108BD9-81ED-4DB2-BD59-A6C34878D82A}">
                    <a16:rowId xmlns:a16="http://schemas.microsoft.com/office/drawing/2014/main" val="3313264423"/>
                  </a:ext>
                </a:extLst>
              </a:tr>
              <a:tr h="251670">
                <a:tc>
                  <a:txBody>
                    <a:bodyPr/>
                    <a:lstStyle/>
                    <a:p>
                      <a:r>
                        <a:rPr lang="ru-RU" sz="1000" dirty="0">
                          <a:latin typeface="Times New Roman" panose="02020603050405020304" pitchFamily="18" charset="0"/>
                          <a:cs typeface="Times New Roman" panose="02020603050405020304" pitchFamily="18" charset="0"/>
                        </a:rPr>
                        <a:t>Благоустройство территорий </a:t>
                      </a:r>
                    </a:p>
                  </a:txBody>
                  <a:tcPr>
                    <a:solidFill>
                      <a:srgbClr val="D8FBFE"/>
                    </a:solidFill>
                  </a:tcPr>
                </a:tc>
                <a:tc>
                  <a:txBody>
                    <a:bodyPr/>
                    <a:lstStyle/>
                    <a:p>
                      <a:pPr algn="ctr" fontAlgn="t"/>
                      <a:r>
                        <a:rPr lang="ru-RU" sz="1000" b="0" i="0" u="none" strike="noStrike" dirty="0">
                          <a:solidFill>
                            <a:srgbClr val="000000"/>
                          </a:solidFill>
                          <a:latin typeface="Times New Roman"/>
                        </a:rPr>
                        <a:t>5048060,69</a:t>
                      </a:r>
                    </a:p>
                  </a:txBody>
                  <a:tcPr marL="7620" marR="7620" marT="7620" marB="0">
                    <a:solidFill>
                      <a:srgbClr val="D8FBFE"/>
                    </a:solidFill>
                  </a:tcPr>
                </a:tc>
                <a:tc>
                  <a:txBody>
                    <a:bodyPr/>
                    <a:lstStyle/>
                    <a:p>
                      <a:pPr algn="ctr" fontAlgn="t"/>
                      <a:r>
                        <a:rPr lang="ru-RU" sz="1000" b="0" i="0" u="none" strike="noStrike" dirty="0">
                          <a:solidFill>
                            <a:srgbClr val="000000"/>
                          </a:solidFill>
                          <a:latin typeface="Times New Roman"/>
                        </a:rPr>
                        <a:t>3000,01</a:t>
                      </a:r>
                    </a:p>
                  </a:txBody>
                  <a:tcPr marL="7620" marR="7620" marT="7620" marB="0">
                    <a:solidFill>
                      <a:srgbClr val="D8FBFE"/>
                    </a:solidFill>
                  </a:tcPr>
                </a:tc>
                <a:tc>
                  <a:txBody>
                    <a:bodyPr/>
                    <a:lstStyle/>
                    <a:p>
                      <a:pPr algn="ctr" fontAlgn="t"/>
                      <a:r>
                        <a:rPr lang="ru-RU" sz="1000" b="0" i="0" u="none" strike="noStrike" dirty="0">
                          <a:solidFill>
                            <a:srgbClr val="000000"/>
                          </a:solidFill>
                          <a:latin typeface="Times New Roman"/>
                        </a:rPr>
                        <a:t>4128100,00</a:t>
                      </a:r>
                    </a:p>
                  </a:txBody>
                  <a:tcPr marL="7620" marR="7620" marT="7620" marB="0">
                    <a:solidFill>
                      <a:srgbClr val="D8FBFE"/>
                    </a:solidFill>
                  </a:tcPr>
                </a:tc>
                <a:tc>
                  <a:txBody>
                    <a:bodyPr/>
                    <a:lstStyle/>
                    <a:p>
                      <a:pPr algn="ctr" fontAlgn="t"/>
                      <a:r>
                        <a:rPr lang="ru-RU" sz="1000" b="0" i="0" u="none" strike="noStrike" dirty="0">
                          <a:solidFill>
                            <a:srgbClr val="000000"/>
                          </a:solidFill>
                          <a:latin typeface="Times New Roman"/>
                        </a:rPr>
                        <a:t>8219543,00</a:t>
                      </a:r>
                    </a:p>
                  </a:txBody>
                  <a:tcPr marL="7620" marR="7620" marT="7620" marB="0">
                    <a:solidFill>
                      <a:srgbClr val="D8FBFE"/>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8219543,00</a:t>
                      </a:r>
                    </a:p>
                  </a:txBody>
                  <a:tcPr marL="7620" marR="7620" marT="7620" marB="0">
                    <a:solidFill>
                      <a:srgbClr val="D8FBFE"/>
                    </a:solidFill>
                  </a:tcPr>
                </a:tc>
                <a:extLst>
                  <a:ext uri="{0D108BD9-81ED-4DB2-BD59-A6C34878D82A}">
                    <a16:rowId xmlns:a16="http://schemas.microsoft.com/office/drawing/2014/main" val="3649035074"/>
                  </a:ext>
                </a:extLst>
              </a:tr>
              <a:tr h="204460">
                <a:tc>
                  <a:txBody>
                    <a:bodyPr/>
                    <a:lstStyle/>
                    <a:p>
                      <a:r>
                        <a:rPr lang="ru-RU" sz="1000" b="1" dirty="0">
                          <a:latin typeface="Times New Roman" panose="02020603050405020304" pitchFamily="18" charset="0"/>
                          <a:cs typeface="Times New Roman" panose="02020603050405020304" pitchFamily="18" charset="0"/>
                        </a:rPr>
                        <a:t>ИТОГО</a:t>
                      </a:r>
                    </a:p>
                  </a:txBody>
                  <a:tcPr>
                    <a:solidFill>
                      <a:srgbClr val="D8FBFE"/>
                    </a:solidFill>
                  </a:tcPr>
                </a:tc>
                <a:tc>
                  <a:txBody>
                    <a:bodyPr/>
                    <a:lstStyle/>
                    <a:p>
                      <a:pPr algn="ctr" fontAlgn="t"/>
                      <a:r>
                        <a:rPr lang="ru-RU" sz="1000" b="1" i="0" u="none" strike="noStrike" dirty="0">
                          <a:solidFill>
                            <a:srgbClr val="000000"/>
                          </a:solidFill>
                          <a:latin typeface="Times New Roman"/>
                        </a:rPr>
                        <a:t>13770253,34</a:t>
                      </a:r>
                    </a:p>
                  </a:txBody>
                  <a:tcPr marL="7620" marR="7620" marT="7620" marB="0">
                    <a:solidFill>
                      <a:srgbClr val="D8FBFE"/>
                    </a:solidFill>
                  </a:tcPr>
                </a:tc>
                <a:tc>
                  <a:txBody>
                    <a:bodyPr/>
                    <a:lstStyle/>
                    <a:p>
                      <a:pPr algn="ctr" fontAlgn="t"/>
                      <a:r>
                        <a:rPr lang="ru-RU" sz="1000" b="1" i="0" u="none" strike="noStrike" dirty="0">
                          <a:solidFill>
                            <a:srgbClr val="000000"/>
                          </a:solidFill>
                          <a:latin typeface="Times New Roman"/>
                        </a:rPr>
                        <a:t>3000,01</a:t>
                      </a:r>
                    </a:p>
                  </a:txBody>
                  <a:tcPr marL="7620" marR="7620" marT="7620" marB="0">
                    <a:solidFill>
                      <a:srgbClr val="D8FBFE"/>
                    </a:solidFill>
                  </a:tcPr>
                </a:tc>
                <a:tc>
                  <a:txBody>
                    <a:bodyPr/>
                    <a:lstStyle/>
                    <a:p>
                      <a:pPr algn="ctr" fontAlgn="t"/>
                      <a:r>
                        <a:rPr lang="ru-RU" sz="1000" b="1" i="0" u="none" strike="noStrike" dirty="0">
                          <a:solidFill>
                            <a:srgbClr val="000000"/>
                          </a:solidFill>
                          <a:latin typeface="Times New Roman"/>
                        </a:rPr>
                        <a:t>4128100,00</a:t>
                      </a:r>
                    </a:p>
                  </a:txBody>
                  <a:tcPr marL="7620" marR="7620" marT="7620" marB="0">
                    <a:solidFill>
                      <a:srgbClr val="D8FBFE"/>
                    </a:solidFill>
                  </a:tcPr>
                </a:tc>
                <a:tc>
                  <a:txBody>
                    <a:bodyPr/>
                    <a:lstStyle/>
                    <a:p>
                      <a:pPr algn="ctr" fontAlgn="t"/>
                      <a:r>
                        <a:rPr lang="ru-RU" sz="1000" b="1" i="0" u="none" strike="noStrike" dirty="0">
                          <a:solidFill>
                            <a:srgbClr val="000000"/>
                          </a:solidFill>
                          <a:latin typeface="Times New Roman"/>
                        </a:rPr>
                        <a:t>8219543,00</a:t>
                      </a:r>
                    </a:p>
                  </a:txBody>
                  <a:tcPr marL="7620" marR="7620" marT="7620" marB="0">
                    <a:solidFill>
                      <a:srgbClr val="D8FBFE"/>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1" i="0" u="none" strike="noStrike" dirty="0">
                          <a:solidFill>
                            <a:srgbClr val="000000"/>
                          </a:solidFill>
                          <a:latin typeface="Times New Roman"/>
                        </a:rPr>
                        <a:t>8219543,00</a:t>
                      </a:r>
                    </a:p>
                  </a:txBody>
                  <a:tcPr marL="7620" marR="7620" marT="7620" marB="0">
                    <a:solidFill>
                      <a:srgbClr val="D8FBFE"/>
                    </a:solidFill>
                  </a:tcPr>
                </a:tc>
                <a:extLst>
                  <a:ext uri="{0D108BD9-81ED-4DB2-BD59-A6C34878D82A}">
                    <a16:rowId xmlns:a16="http://schemas.microsoft.com/office/drawing/2014/main" val="2223811994"/>
                  </a:ext>
                </a:extLst>
              </a:tr>
            </a:tbl>
          </a:graphicData>
        </a:graphic>
      </p:graphicFrame>
      <p:graphicFrame>
        <p:nvGraphicFramePr>
          <p:cNvPr id="10" name="Таблица 9">
            <a:extLst>
              <a:ext uri="{FF2B5EF4-FFF2-40B4-BE49-F238E27FC236}">
                <a16:creationId xmlns:a16="http://schemas.microsoft.com/office/drawing/2014/main" id="{13D53E5A-3A17-E4BB-739C-4FCA3F4C2ADE}"/>
              </a:ext>
            </a:extLst>
          </p:cNvPr>
          <p:cNvGraphicFramePr>
            <a:graphicFrameLocks noGrp="1"/>
          </p:cNvGraphicFramePr>
          <p:nvPr>
            <p:extLst>
              <p:ext uri="{D42A27DB-BD31-4B8C-83A1-F6EECF244321}">
                <p14:modId xmlns:p14="http://schemas.microsoft.com/office/powerpoint/2010/main" val="424917860"/>
              </p:ext>
            </p:extLst>
          </p:nvPr>
        </p:nvGraphicFramePr>
        <p:xfrm>
          <a:off x="219154" y="4557812"/>
          <a:ext cx="11708302" cy="1574232"/>
        </p:xfrm>
        <a:graphic>
          <a:graphicData uri="http://schemas.openxmlformats.org/drawingml/2006/table">
            <a:tbl>
              <a:tblPr>
                <a:tableStyleId>{69C7853C-536D-4A76-A0AE-DD22124D55A5}</a:tableStyleId>
              </a:tblPr>
              <a:tblGrid>
                <a:gridCol w="580221">
                  <a:extLst>
                    <a:ext uri="{9D8B030D-6E8A-4147-A177-3AD203B41FA5}">
                      <a16:colId xmlns:a16="http://schemas.microsoft.com/office/drawing/2014/main" val="20000"/>
                    </a:ext>
                  </a:extLst>
                </a:gridCol>
                <a:gridCol w="7386968">
                  <a:extLst>
                    <a:ext uri="{9D8B030D-6E8A-4147-A177-3AD203B41FA5}">
                      <a16:colId xmlns:a16="http://schemas.microsoft.com/office/drawing/2014/main" val="20001"/>
                    </a:ext>
                  </a:extLst>
                </a:gridCol>
                <a:gridCol w="805379">
                  <a:extLst>
                    <a:ext uri="{9D8B030D-6E8A-4147-A177-3AD203B41FA5}">
                      <a16:colId xmlns:a16="http://schemas.microsoft.com/office/drawing/2014/main" val="20002"/>
                    </a:ext>
                  </a:extLst>
                </a:gridCol>
                <a:gridCol w="891978">
                  <a:extLst>
                    <a:ext uri="{9D8B030D-6E8A-4147-A177-3AD203B41FA5}">
                      <a16:colId xmlns:a16="http://schemas.microsoft.com/office/drawing/2014/main" val="20003"/>
                    </a:ext>
                  </a:extLst>
                </a:gridCol>
                <a:gridCol w="1160438">
                  <a:extLst>
                    <a:ext uri="{9D8B030D-6E8A-4147-A177-3AD203B41FA5}">
                      <a16:colId xmlns:a16="http://schemas.microsoft.com/office/drawing/2014/main" val="20004"/>
                    </a:ext>
                  </a:extLst>
                </a:gridCol>
                <a:gridCol w="883318">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a:txBody>
                    <a:bodyPr/>
                    <a:lstStyle/>
                    <a:p>
                      <a:pPr algn="ctr"/>
                      <a:r>
                        <a:rPr lang="ru-RU" sz="1000" dirty="0">
                          <a:latin typeface="Times New Roman" pitchFamily="18" charset="0"/>
                          <a:cs typeface="Times New Roman" pitchFamily="18" charset="0"/>
                        </a:rPr>
                        <a:t>1</a:t>
                      </a:r>
                    </a:p>
                  </a:txBody>
                  <a:tcPr>
                    <a:solidFill>
                      <a:srgbClr val="D8FBFE"/>
                    </a:solidFill>
                  </a:tcPr>
                </a:tc>
                <a:tc>
                  <a:txBody>
                    <a:bodyPr/>
                    <a:lstStyle/>
                    <a:p>
                      <a:pPr>
                        <a:spcAft>
                          <a:spcPts val="0"/>
                        </a:spcAft>
                      </a:pPr>
                      <a:r>
                        <a:rPr lang="ru-RU" sz="1000" dirty="0">
                          <a:latin typeface="Times New Roman" pitchFamily="18" charset="0"/>
                          <a:ea typeface="Times New Roman"/>
                          <a:cs typeface="Times New Roman" pitchFamily="18" charset="0"/>
                        </a:rPr>
                        <a:t>Количество благоустроенных территорий</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шт.</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itchFamily="18" charset="0"/>
                          <a:cs typeface="Times New Roman" pitchFamily="18" charset="0"/>
                        </a:rPr>
                        <a:t>2</a:t>
                      </a:r>
                    </a:p>
                  </a:txBody>
                  <a:tcPr>
                    <a:solidFill>
                      <a:srgbClr val="D8FBFE"/>
                    </a:solidFill>
                  </a:tcPr>
                </a:tc>
                <a:tc>
                  <a:txBody>
                    <a:bodyPr/>
                    <a:lstStyle/>
                    <a:p>
                      <a:pPr>
                        <a:spcAft>
                          <a:spcPts val="0"/>
                        </a:spcAft>
                      </a:pPr>
                      <a:r>
                        <a:rPr lang="ru-RU" sz="1000" dirty="0">
                          <a:latin typeface="Times New Roman" pitchFamily="18" charset="0"/>
                          <a:ea typeface="Times New Roman"/>
                          <a:cs typeface="Times New Roman" pitchFamily="18" charset="0"/>
                        </a:rPr>
                        <a:t>Количество благоустроенных дворовых территорий многоквартирных жилых домов</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Шт.</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extLst>
                  <a:ext uri="{0D108BD9-81ED-4DB2-BD59-A6C34878D82A}">
                    <a16:rowId xmlns:a16="http://schemas.microsoft.com/office/drawing/2014/main" val="10003"/>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3</a:t>
                      </a:r>
                    </a:p>
                  </a:txBody>
                  <a:tcPr marL="68580" marR="68580" marT="0" marB="0" anchor="ctr">
                    <a:solidFill>
                      <a:srgbClr val="D8FBFE"/>
                    </a:solidFill>
                  </a:tcPr>
                </a:tc>
                <a:tc>
                  <a:txBody>
                    <a:bodyPr/>
                    <a:lstStyle/>
                    <a:p>
                      <a:pPr>
                        <a:spcAft>
                          <a:spcPts val="0"/>
                        </a:spcAft>
                      </a:pPr>
                      <a:r>
                        <a:rPr lang="ru-RU" sz="1000" dirty="0">
                          <a:latin typeface="Times New Roman" pitchFamily="18" charset="0"/>
                          <a:ea typeface="Times New Roman"/>
                          <a:cs typeface="Times New Roman" pitchFamily="18" charset="0"/>
                        </a:rPr>
                        <a:t>Количество благоустроенных общественных территорий муниципальных образований</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Шт.</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extLst>
                  <a:ext uri="{0D108BD9-81ED-4DB2-BD59-A6C34878D82A}">
                    <a16:rowId xmlns:a16="http://schemas.microsoft.com/office/drawing/2014/main" val="10004"/>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4</a:t>
                      </a:r>
                    </a:p>
                  </a:txBody>
                  <a:tcPr marL="68580" marR="68580" marT="0" marB="0" anchor="ctr">
                    <a:solidFill>
                      <a:srgbClr val="D8FBFE"/>
                    </a:solidFill>
                  </a:tcPr>
                </a:tc>
                <a:tc>
                  <a:txBody>
                    <a:bodyPr/>
                    <a:lstStyle/>
                    <a:p>
                      <a:pPr>
                        <a:spcAft>
                          <a:spcPts val="0"/>
                        </a:spcAft>
                      </a:pPr>
                      <a:r>
                        <a:rPr lang="ru-RU" sz="1000" dirty="0">
                          <a:latin typeface="Times New Roman" pitchFamily="18" charset="0"/>
                          <a:ea typeface="Times New Roman"/>
                          <a:cs typeface="Times New Roman" pitchFamily="18" charset="0"/>
                        </a:rPr>
                        <a:t>Охват населения (доля населения, проживающего в округе от общей численности населения округа), принявшего участие в решении вопросов благоустройства, проживающих в муниципальных образованиях, на территории которых реализуются проекты по созданию комфортной среды</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30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35</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40</a:t>
                      </a:r>
                    </a:p>
                  </a:txBody>
                  <a:tcPr marL="68580" marR="68580" marT="0" marB="0" anchor="ctr">
                    <a:solidFill>
                      <a:srgbClr val="D8FBFE"/>
                    </a:solidFill>
                  </a:tcPr>
                </a:tc>
                <a:extLst>
                  <a:ext uri="{0D108BD9-81ED-4DB2-BD59-A6C34878D82A}">
                    <a16:rowId xmlns:a16="http://schemas.microsoft.com/office/drawing/2014/main" val="1426207272"/>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5</a:t>
                      </a:r>
                    </a:p>
                  </a:txBody>
                  <a:tcPr marL="68580" marR="68580" marT="0" marB="0" anchor="ctr">
                    <a:solidFill>
                      <a:srgbClr val="D8FBFE"/>
                    </a:solidFill>
                  </a:tcPr>
                </a:tc>
                <a:tc>
                  <a:txBody>
                    <a:bodyPr/>
                    <a:lstStyle/>
                    <a:p>
                      <a:pPr>
                        <a:spcAft>
                          <a:spcPts val="0"/>
                        </a:spcAft>
                      </a:pPr>
                      <a:r>
                        <a:rPr lang="ru-RU" sz="1000" dirty="0">
                          <a:latin typeface="Times New Roman" pitchFamily="18" charset="0"/>
                          <a:ea typeface="Times New Roman"/>
                          <a:cs typeface="Times New Roman" pitchFamily="18" charset="0"/>
                        </a:rPr>
                        <a:t>Разработка и проведение экспертизы проектно-сметной документации</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Ед.</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extLst>
                  <a:ext uri="{0D108BD9-81ED-4DB2-BD59-A6C34878D82A}">
                    <a16:rowId xmlns:a16="http://schemas.microsoft.com/office/drawing/2014/main" val="2679951194"/>
                  </a:ext>
                </a:extLst>
              </a:tr>
            </a:tbl>
          </a:graphicData>
        </a:graphic>
      </p:graphicFrame>
    </p:spTree>
    <p:extLst>
      <p:ext uri="{BB962C8B-B14F-4D97-AF65-F5344CB8AC3E}">
        <p14:creationId xmlns:p14="http://schemas.microsoft.com/office/powerpoint/2010/main" val="16087250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4736643-C8F9-7ABE-6537-10F911846F8B}"/>
              </a:ext>
            </a:extLst>
          </p:cNvPr>
          <p:cNvPicPr>
            <a:picLocks noChangeAspect="1"/>
          </p:cNvPicPr>
          <p:nvPr/>
        </p:nvPicPr>
        <p:blipFill>
          <a:blip r:embed="rId2"/>
          <a:stretch>
            <a:fillRect/>
          </a:stretch>
        </p:blipFill>
        <p:spPr>
          <a:xfrm>
            <a:off x="0" y="0"/>
            <a:ext cx="12192000" cy="6857999"/>
          </a:xfrm>
          <a:prstGeom prst="rect">
            <a:avLst/>
          </a:prstGeom>
        </p:spPr>
      </p:pic>
      <p:sp>
        <p:nvSpPr>
          <p:cNvPr id="3" name="Rectangle 3">
            <a:extLst>
              <a:ext uri="{FF2B5EF4-FFF2-40B4-BE49-F238E27FC236}">
                <a16:creationId xmlns:a16="http://schemas.microsoft.com/office/drawing/2014/main" id="{0A76EED7-F88E-367E-22D6-662E0607AED6}"/>
              </a:ext>
            </a:extLst>
          </p:cNvPr>
          <p:cNvSpPr>
            <a:spLocks noChangeArrowheads="1"/>
          </p:cNvSpPr>
          <p:nvPr/>
        </p:nvSpPr>
        <p:spPr bwMode="auto">
          <a:xfrm>
            <a:off x="1689116" y="129373"/>
            <a:ext cx="9367573"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1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Муниципальная программа «Комплексное развитие сельских территорий </a:t>
            </a:r>
            <a:r>
              <a:rPr kumimoji="0" lang="ru-RU" sz="1100" b="1" i="0" u="none" strike="noStrike" cap="none" normalizeH="0" baseline="0" dirty="0" err="1">
                <a:ln>
                  <a:noFill/>
                </a:ln>
                <a:solidFill>
                  <a:srgbClr val="7030A0"/>
                </a:solidFill>
                <a:effectLst/>
                <a:latin typeface="Times New Roman" pitchFamily="18" charset="0"/>
                <a:ea typeface="Times New Roman" pitchFamily="18" charset="0"/>
                <a:cs typeface="Times New Roman" pitchFamily="18" charset="0"/>
              </a:rPr>
              <a:t>Анучинского</a:t>
            </a:r>
            <a:r>
              <a:rPr kumimoji="0" lang="ru-RU" sz="1100" b="1" i="0" u="none" strike="noStrike" cap="none" normalizeH="0" baseline="0" dirty="0">
                <a:ln>
                  <a:noFill/>
                </a:ln>
                <a:solidFill>
                  <a:srgbClr val="7030A0"/>
                </a:solidFill>
                <a:effectLst/>
                <a:latin typeface="Times New Roman" pitchFamily="18" charset="0"/>
                <a:ea typeface="Times New Roman" pitchFamily="18" charset="0"/>
                <a:cs typeface="Times New Roman" pitchFamily="18" charset="0"/>
              </a:rPr>
              <a:t> муниципального округа» на 2025-2029 годы</a:t>
            </a:r>
            <a:r>
              <a:rPr kumimoji="0" lang="ru-RU" sz="1100" b="0" i="0" u="none" strike="noStrike" cap="none" normalizeH="0" baseline="0" dirty="0">
                <a:ln>
                  <a:noFill/>
                </a:ln>
                <a:solidFill>
                  <a:srgbClr val="7030A0"/>
                </a:solidFill>
                <a:effectLst/>
                <a:latin typeface="Times New Roman" pitchFamily="18" charset="0"/>
                <a:cs typeface="Times New Roman" pitchFamily="18" charset="0"/>
              </a:rPr>
              <a:t> </a:t>
            </a:r>
          </a:p>
        </p:txBody>
      </p:sp>
      <p:sp>
        <p:nvSpPr>
          <p:cNvPr id="4" name="TextBox 3">
            <a:extLst>
              <a:ext uri="{FF2B5EF4-FFF2-40B4-BE49-F238E27FC236}">
                <a16:creationId xmlns:a16="http://schemas.microsoft.com/office/drawing/2014/main" id="{2D6C6C91-365C-6106-E224-3E953B5B35B5}"/>
              </a:ext>
            </a:extLst>
          </p:cNvPr>
          <p:cNvSpPr txBox="1"/>
          <p:nvPr/>
        </p:nvSpPr>
        <p:spPr>
          <a:xfrm>
            <a:off x="3807553" y="390983"/>
            <a:ext cx="4576894"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22.05.2024г № 449</a:t>
            </a:r>
          </a:p>
        </p:txBody>
      </p:sp>
      <p:pic>
        <p:nvPicPr>
          <p:cNvPr id="1026" name="Picture 2" descr="Муниципальная программа «Комплексное развитие сельских территорий»  Краснослободского муниципального района Республики Мордовия">
            <a:extLst>
              <a:ext uri="{FF2B5EF4-FFF2-40B4-BE49-F238E27FC236}">
                <a16:creationId xmlns:a16="http://schemas.microsoft.com/office/drawing/2014/main" id="{0A42EAD8-19F5-575A-ACB7-2A1BAB6DD7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855" y="461396"/>
            <a:ext cx="1896911" cy="1335963"/>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a:extLst>
              <a:ext uri="{FF2B5EF4-FFF2-40B4-BE49-F238E27FC236}">
                <a16:creationId xmlns:a16="http://schemas.microsoft.com/office/drawing/2014/main" id="{4E592E31-E9BB-8D70-F524-00346B237241}"/>
              </a:ext>
            </a:extLst>
          </p:cNvPr>
          <p:cNvSpPr/>
          <p:nvPr/>
        </p:nvSpPr>
        <p:spPr>
          <a:xfrm>
            <a:off x="2083766" y="636935"/>
            <a:ext cx="8847089" cy="261610"/>
          </a:xfrm>
          <a:prstGeom prst="rect">
            <a:avLst/>
          </a:prstGeom>
        </p:spPr>
        <p:txBody>
          <a:bodyPr wrap="square">
            <a:spAutoFit/>
          </a:bodyPr>
          <a:lstStyle/>
          <a:p>
            <a:pPr lvl="0" indent="450850" fontAlgn="base">
              <a:spcBef>
                <a:spcPct val="0"/>
              </a:spcBef>
              <a:spcAft>
                <a:spcPct val="0"/>
              </a:spcAft>
            </a:pPr>
            <a:r>
              <a:rPr lang="ru-RU" sz="1100" dirty="0">
                <a:latin typeface="Times New Roman" pitchFamily="18" charset="0"/>
                <a:ea typeface="Calibri" pitchFamily="34" charset="0"/>
                <a:cs typeface="Times New Roman" pitchFamily="18" charset="0"/>
              </a:rPr>
              <a:t>В соответствии со стратегическими приоритетами формируется ц</a:t>
            </a:r>
            <a:r>
              <a:rPr lang="ru-RU" sz="1100" dirty="0">
                <a:latin typeface="Times New Roman" pitchFamily="18" charset="0"/>
                <a:ea typeface="Times New Roman" pitchFamily="18" charset="0"/>
                <a:cs typeface="Times New Roman" pitchFamily="18" charset="0"/>
              </a:rPr>
              <a:t>ели и задачи Программы:</a:t>
            </a:r>
            <a:endParaRPr lang="ru-RU" sz="1100" dirty="0">
              <a:latin typeface="Times New Roman" pitchFamily="18" charset="0"/>
              <a:cs typeface="Times New Roman" pitchFamily="18" charset="0"/>
            </a:endParaRPr>
          </a:p>
        </p:txBody>
      </p:sp>
      <p:sp>
        <p:nvSpPr>
          <p:cNvPr id="9" name="TextBox 8">
            <a:extLst>
              <a:ext uri="{FF2B5EF4-FFF2-40B4-BE49-F238E27FC236}">
                <a16:creationId xmlns:a16="http://schemas.microsoft.com/office/drawing/2014/main" id="{18674E8E-279C-944C-0AA1-6BA60CC8CAB4}"/>
              </a:ext>
            </a:extLst>
          </p:cNvPr>
          <p:cNvSpPr txBox="1"/>
          <p:nvPr/>
        </p:nvSpPr>
        <p:spPr>
          <a:xfrm>
            <a:off x="2153874" y="858640"/>
            <a:ext cx="9531990" cy="938719"/>
          </a:xfrm>
          <a:prstGeom prst="rect">
            <a:avLst/>
          </a:prstGeom>
          <a:noFill/>
        </p:spPr>
        <p:txBody>
          <a:bodyPr wrap="square">
            <a:spAutoFit/>
          </a:bodyPr>
          <a:lstStyle/>
          <a:p>
            <a:pPr marL="171450" marR="0" lvl="0" indent="-171450" algn="just" defTabSz="914400" rtl="0" eaLnBrk="1" fontAlgn="base" latinLnBrk="0" hangingPunct="1">
              <a:lnSpc>
                <a:spcPct val="100000"/>
              </a:lnSpc>
              <a:spcBef>
                <a:spcPct val="0"/>
              </a:spcBef>
              <a:spcAft>
                <a:spcPct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itchFamily="18" charset="0"/>
                <a:cs typeface="Times New Roman" pitchFamily="18" charset="0"/>
              </a:rPr>
              <a:t>создание комфортных условий проживания и жизнедеятельности в сельской местности, формирование позитивного отношения к сельской местности, к сельскому образу жизни; </a:t>
            </a:r>
          </a:p>
          <a:p>
            <a:pPr marL="0" marR="0" lvl="0" indent="0" algn="just" defTabSz="914400" rtl="0" eaLnBrk="1" fontAlgn="base" latinLnBrk="0" hangingPunct="1">
              <a:lnSpc>
                <a:spcPct val="100000"/>
              </a:lnSpc>
              <a:spcBef>
                <a:spcPct val="0"/>
              </a:spcBef>
              <a:spcAft>
                <a:spcPct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Times New Roman" pitchFamily="18" charset="0"/>
                <a:cs typeface="Times New Roman" pitchFamily="18" charset="0"/>
              </a:rPr>
              <a:t> - п</a:t>
            </a: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овышение престижности проживания в сельской местности;</a:t>
            </a:r>
          </a:p>
          <a:p>
            <a:pPr marL="0" marR="0" lvl="0" indent="0" algn="just" defTabSz="914400" rtl="0" eaLnBrk="1" fontAlgn="base" latinLnBrk="0" hangingPunct="1">
              <a:lnSpc>
                <a:spcPct val="100000"/>
              </a:lnSpc>
              <a:spcBef>
                <a:spcPct val="0"/>
              </a:spcBef>
              <a:spcAft>
                <a:spcPct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обеспечение граждан жильём надлежащего качества, закрепление кадров на селе и в сельском хозяйстве;</a:t>
            </a:r>
          </a:p>
          <a:p>
            <a:pPr marL="0" marR="0" lvl="0" indent="0" algn="just" defTabSz="914400" rtl="0" eaLnBrk="1" fontAlgn="base" latinLnBrk="0" hangingPunct="1">
              <a:lnSpc>
                <a:spcPct val="100000"/>
              </a:lnSpc>
              <a:spcBef>
                <a:spcPct val="0"/>
              </a:spcBef>
              <a:spcAft>
                <a:spcPct val="0"/>
              </a:spcAft>
              <a:buClrTx/>
              <a:buSzTx/>
              <a:buFontTx/>
              <a:buChar char="-"/>
              <a:tabLst/>
              <a:defRPr/>
            </a:pPr>
            <a:r>
              <a:rPr kumimoji="0" lang="ru-RU" sz="11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улучшения демографической ситуации в Анучинском муниципальном округе.</a:t>
            </a:r>
          </a:p>
        </p:txBody>
      </p:sp>
      <p:graphicFrame>
        <p:nvGraphicFramePr>
          <p:cNvPr id="10" name="Таблица 18">
            <a:extLst>
              <a:ext uri="{FF2B5EF4-FFF2-40B4-BE49-F238E27FC236}">
                <a16:creationId xmlns:a16="http://schemas.microsoft.com/office/drawing/2014/main" id="{EBFFE56B-4A9B-68AD-3DAE-96DD7BF40F5C}"/>
              </a:ext>
            </a:extLst>
          </p:cNvPr>
          <p:cNvGraphicFramePr>
            <a:graphicFrameLocks noGrp="1"/>
          </p:cNvGraphicFramePr>
          <p:nvPr>
            <p:extLst>
              <p:ext uri="{D42A27DB-BD31-4B8C-83A1-F6EECF244321}">
                <p14:modId xmlns:p14="http://schemas.microsoft.com/office/powerpoint/2010/main" val="3932648096"/>
              </p:ext>
            </p:extLst>
          </p:nvPr>
        </p:nvGraphicFramePr>
        <p:xfrm>
          <a:off x="189784" y="1867772"/>
          <a:ext cx="11753689" cy="1036320"/>
        </p:xfrm>
        <a:graphic>
          <a:graphicData uri="http://schemas.openxmlformats.org/drawingml/2006/table">
            <a:tbl>
              <a:tblPr firstRow="1" bandRow="1">
                <a:tableStyleId>{8A107856-5554-42FB-B03E-39F5DBC370BA}</a:tableStyleId>
              </a:tblPr>
              <a:tblGrid>
                <a:gridCol w="4757668">
                  <a:extLst>
                    <a:ext uri="{9D8B030D-6E8A-4147-A177-3AD203B41FA5}">
                      <a16:colId xmlns:a16="http://schemas.microsoft.com/office/drawing/2014/main" val="1756908769"/>
                    </a:ext>
                  </a:extLst>
                </a:gridCol>
                <a:gridCol w="1233577">
                  <a:extLst>
                    <a:ext uri="{9D8B030D-6E8A-4147-A177-3AD203B41FA5}">
                      <a16:colId xmlns:a16="http://schemas.microsoft.com/office/drawing/2014/main" val="2972828671"/>
                    </a:ext>
                  </a:extLst>
                </a:gridCol>
                <a:gridCol w="1500996">
                  <a:extLst>
                    <a:ext uri="{9D8B030D-6E8A-4147-A177-3AD203B41FA5}">
                      <a16:colId xmlns:a16="http://schemas.microsoft.com/office/drawing/2014/main" val="1140601564"/>
                    </a:ext>
                  </a:extLst>
                </a:gridCol>
                <a:gridCol w="1328468">
                  <a:extLst>
                    <a:ext uri="{9D8B030D-6E8A-4147-A177-3AD203B41FA5}">
                      <a16:colId xmlns:a16="http://schemas.microsoft.com/office/drawing/2014/main" val="3858202059"/>
                    </a:ext>
                  </a:extLst>
                </a:gridCol>
                <a:gridCol w="1440611">
                  <a:extLst>
                    <a:ext uri="{9D8B030D-6E8A-4147-A177-3AD203B41FA5}">
                      <a16:colId xmlns:a16="http://schemas.microsoft.com/office/drawing/2014/main" val="3329245531"/>
                    </a:ext>
                  </a:extLst>
                </a:gridCol>
                <a:gridCol w="1492369">
                  <a:extLst>
                    <a:ext uri="{9D8B030D-6E8A-4147-A177-3AD203B41FA5}">
                      <a16:colId xmlns:a16="http://schemas.microsoft.com/office/drawing/2014/main" val="1340474206"/>
                    </a:ext>
                  </a:extLst>
                </a:gridCol>
              </a:tblGrid>
              <a:tr h="256478">
                <a:tc>
                  <a:txBody>
                    <a:bodyPr/>
                    <a:lstStyle/>
                    <a:p>
                      <a:r>
                        <a:rPr lang="ru-RU" sz="1000" dirty="0">
                          <a:latin typeface="Times New Roman" panose="02020603050405020304" pitchFamily="18" charset="0"/>
                          <a:cs typeface="Times New Roman" panose="02020603050405020304" pitchFamily="18" charset="0"/>
                        </a:rPr>
                        <a:t>Подпрограммы</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2024г</a:t>
                      </a:r>
                    </a:p>
                    <a:p>
                      <a:pPr algn="ctr"/>
                      <a:r>
                        <a:rPr lang="ru-RU" sz="1000" dirty="0">
                          <a:latin typeface="Times New Roman" panose="02020603050405020304" pitchFamily="18" charset="0"/>
                          <a:cs typeface="Times New Roman" panose="02020603050405020304" pitchFamily="18" charset="0"/>
                        </a:rPr>
                        <a:t>факт</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2025г</a:t>
                      </a:r>
                    </a:p>
                    <a:p>
                      <a:pPr algn="ctr"/>
                      <a:r>
                        <a:rPr lang="ru-RU" sz="1000" dirty="0">
                          <a:latin typeface="Times New Roman" panose="02020603050405020304" pitchFamily="18" charset="0"/>
                          <a:cs typeface="Times New Roman" panose="02020603050405020304" pitchFamily="18" charset="0"/>
                        </a:rPr>
                        <a:t>оценка</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2026г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2027г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D8FBFE"/>
                    </a:solidFill>
                  </a:tcPr>
                </a:tc>
                <a:tc>
                  <a:txBody>
                    <a:bodyPr/>
                    <a:lstStyle/>
                    <a:p>
                      <a:pPr algn="ctr"/>
                      <a:r>
                        <a:rPr lang="ru-RU" sz="1000" dirty="0">
                          <a:latin typeface="Times New Roman" panose="02020603050405020304" pitchFamily="18" charset="0"/>
                          <a:cs typeface="Times New Roman" panose="02020603050405020304" pitchFamily="18" charset="0"/>
                        </a:rPr>
                        <a:t>2028г</a:t>
                      </a:r>
                    </a:p>
                    <a:p>
                      <a:pPr algn="ctr"/>
                      <a:r>
                        <a:rPr lang="ru-RU" sz="1000" dirty="0">
                          <a:latin typeface="Times New Roman" panose="02020603050405020304" pitchFamily="18" charset="0"/>
                          <a:cs typeface="Times New Roman" panose="02020603050405020304" pitchFamily="18" charset="0"/>
                        </a:rPr>
                        <a:t>прогноз</a:t>
                      </a:r>
                    </a:p>
                  </a:txBody>
                  <a:tcPr>
                    <a:solidFill>
                      <a:srgbClr val="D8FBFE"/>
                    </a:solidFill>
                  </a:tcPr>
                </a:tc>
                <a:extLst>
                  <a:ext uri="{0D108BD9-81ED-4DB2-BD59-A6C34878D82A}">
                    <a16:rowId xmlns:a16="http://schemas.microsoft.com/office/drawing/2014/main" val="335547516"/>
                  </a:ext>
                </a:extLst>
              </a:tr>
              <a:tr h="243921">
                <a:tc>
                  <a:txBody>
                    <a:bodyPr/>
                    <a:lstStyle/>
                    <a:p>
                      <a:r>
                        <a:rPr lang="ru-RU" sz="1000" dirty="0">
                          <a:latin typeface="Times New Roman" panose="02020603050405020304" pitchFamily="18" charset="0"/>
                          <a:cs typeface="Times New Roman" panose="02020603050405020304" pitchFamily="18" charset="0"/>
                        </a:rPr>
                        <a:t>Обеспечение граждан сельских территорий жильем и закрепление молодых специалистов на селе и в сельском хозяйстве</a:t>
                      </a:r>
                    </a:p>
                  </a:txBody>
                  <a:tcPr>
                    <a:solidFill>
                      <a:srgbClr val="D8FBFE"/>
                    </a:solidFill>
                  </a:tcPr>
                </a:tc>
                <a:tc>
                  <a:txBody>
                    <a:bodyPr/>
                    <a:lstStyle/>
                    <a:p>
                      <a:pPr algn="ctr" fontAlgn="t"/>
                      <a:r>
                        <a:rPr lang="ru-RU" sz="1000" b="0" i="0" u="none" strike="noStrike" dirty="0">
                          <a:solidFill>
                            <a:srgbClr val="000000"/>
                          </a:solidFill>
                          <a:latin typeface="Times New Roman"/>
                        </a:rPr>
                        <a:t>70380,00</a:t>
                      </a:r>
                    </a:p>
                  </a:txBody>
                  <a:tcPr marL="7620" marR="7620" marT="7620" marB="0">
                    <a:solidFill>
                      <a:srgbClr val="D8FBFE"/>
                    </a:solidFill>
                  </a:tcPr>
                </a:tc>
                <a:tc>
                  <a:txBody>
                    <a:bodyPr/>
                    <a:lstStyle/>
                    <a:p>
                      <a:pPr algn="ctr" fontAlgn="t"/>
                      <a:endParaRPr lang="ru-RU" sz="1000" b="0" i="0" u="none" strike="noStrike" dirty="0">
                        <a:solidFill>
                          <a:srgbClr val="000000"/>
                        </a:solidFill>
                        <a:latin typeface="Times New Roman"/>
                      </a:endParaRPr>
                    </a:p>
                  </a:txBody>
                  <a:tcPr marL="7620" marR="7620" marT="7620" marB="0">
                    <a:solidFill>
                      <a:srgbClr val="D8FBFE"/>
                    </a:solidFill>
                  </a:tcPr>
                </a:tc>
                <a:tc>
                  <a:txBody>
                    <a:bodyPr/>
                    <a:lstStyle/>
                    <a:p>
                      <a:pPr algn="ctr" fontAlgn="t"/>
                      <a:r>
                        <a:rPr lang="ru-RU" sz="1000" b="0" i="0" u="none" strike="noStrike" dirty="0">
                          <a:solidFill>
                            <a:srgbClr val="000000"/>
                          </a:solidFill>
                          <a:latin typeface="Times New Roman"/>
                        </a:rPr>
                        <a:t>378400,00</a:t>
                      </a:r>
                    </a:p>
                  </a:txBody>
                  <a:tcPr marL="7620" marR="7620" marT="7620" marB="0">
                    <a:solidFill>
                      <a:srgbClr val="D8FBFE"/>
                    </a:solidFill>
                  </a:tcPr>
                </a:tc>
                <a:tc>
                  <a:txBody>
                    <a:bodyPr/>
                    <a:lstStyle/>
                    <a:p>
                      <a:pPr algn="ctr" fontAlgn="t"/>
                      <a:r>
                        <a:rPr lang="ru-RU" sz="1000" b="0" i="0" u="none" strike="noStrike" dirty="0">
                          <a:solidFill>
                            <a:srgbClr val="000000"/>
                          </a:solidFill>
                          <a:latin typeface="Times New Roman"/>
                        </a:rPr>
                        <a:t>378400,00</a:t>
                      </a:r>
                    </a:p>
                  </a:txBody>
                  <a:tcPr marL="7620" marR="7620" marT="7620" marB="0">
                    <a:solidFill>
                      <a:srgbClr val="D8FBFE"/>
                    </a:solidFill>
                  </a:tcPr>
                </a:tc>
                <a:tc>
                  <a:txBody>
                    <a:bodyPr/>
                    <a:lstStyle/>
                    <a:p>
                      <a:pPr algn="ctr" fontAlgn="t"/>
                      <a:r>
                        <a:rPr lang="ru-RU" sz="1000" b="0" i="0" u="none" strike="noStrike" dirty="0">
                          <a:solidFill>
                            <a:srgbClr val="000000"/>
                          </a:solidFill>
                          <a:latin typeface="Times New Roman"/>
                        </a:rPr>
                        <a:t>78400,00</a:t>
                      </a:r>
                    </a:p>
                  </a:txBody>
                  <a:tcPr marL="7620" marR="7620" marT="7620" marB="0">
                    <a:solidFill>
                      <a:srgbClr val="D8FBFE"/>
                    </a:solidFill>
                  </a:tcPr>
                </a:tc>
                <a:extLst>
                  <a:ext uri="{0D108BD9-81ED-4DB2-BD59-A6C34878D82A}">
                    <a16:rowId xmlns:a16="http://schemas.microsoft.com/office/drawing/2014/main" val="3313264423"/>
                  </a:ext>
                </a:extLst>
              </a:tr>
              <a:tr h="204460">
                <a:tc>
                  <a:txBody>
                    <a:bodyPr/>
                    <a:lstStyle/>
                    <a:p>
                      <a:r>
                        <a:rPr lang="ru-RU" sz="1000" b="1" dirty="0">
                          <a:latin typeface="Times New Roman" panose="02020603050405020304" pitchFamily="18" charset="0"/>
                          <a:cs typeface="Times New Roman" panose="02020603050405020304" pitchFamily="18" charset="0"/>
                        </a:rPr>
                        <a:t>ИТОГО</a:t>
                      </a:r>
                    </a:p>
                  </a:txBody>
                  <a:tcPr>
                    <a:solidFill>
                      <a:srgbClr val="D8FBFE"/>
                    </a:solidFill>
                  </a:tcPr>
                </a:tc>
                <a:tc>
                  <a:txBody>
                    <a:bodyPr/>
                    <a:lstStyle/>
                    <a:p>
                      <a:pPr algn="ctr" fontAlgn="t"/>
                      <a:r>
                        <a:rPr lang="ru-RU" sz="1000" b="1" i="0" u="none" strike="noStrike" dirty="0">
                          <a:solidFill>
                            <a:srgbClr val="000000"/>
                          </a:solidFill>
                          <a:latin typeface="Times New Roman"/>
                        </a:rPr>
                        <a:t>70380,00</a:t>
                      </a:r>
                    </a:p>
                  </a:txBody>
                  <a:tcPr marL="7620" marR="7620" marT="7620" marB="0">
                    <a:solidFill>
                      <a:srgbClr val="D8FBFE"/>
                    </a:solidFill>
                  </a:tcPr>
                </a:tc>
                <a:tc>
                  <a:txBody>
                    <a:bodyPr/>
                    <a:lstStyle/>
                    <a:p>
                      <a:pPr algn="ctr" fontAlgn="t"/>
                      <a:endParaRPr lang="ru-RU" sz="1000" b="1" i="0" u="none" strike="noStrike" dirty="0">
                        <a:solidFill>
                          <a:srgbClr val="000000"/>
                        </a:solidFill>
                        <a:latin typeface="Times New Roman"/>
                      </a:endParaRPr>
                    </a:p>
                  </a:txBody>
                  <a:tcPr marL="7620" marR="7620" marT="7620" marB="0">
                    <a:solidFill>
                      <a:srgbClr val="D8FBFE"/>
                    </a:solidFill>
                  </a:tcPr>
                </a:tc>
                <a:tc>
                  <a:txBody>
                    <a:bodyPr/>
                    <a:lstStyle/>
                    <a:p>
                      <a:pPr algn="ctr" fontAlgn="t"/>
                      <a:r>
                        <a:rPr lang="ru-RU" sz="1000" b="1" i="0" u="none" strike="noStrike" dirty="0">
                          <a:solidFill>
                            <a:srgbClr val="000000"/>
                          </a:solidFill>
                          <a:latin typeface="Times New Roman"/>
                        </a:rPr>
                        <a:t>378400,00</a:t>
                      </a:r>
                    </a:p>
                  </a:txBody>
                  <a:tcPr marL="7620" marR="7620" marT="7620" marB="0">
                    <a:solidFill>
                      <a:srgbClr val="D8FBFE"/>
                    </a:solidFill>
                  </a:tcPr>
                </a:tc>
                <a:tc>
                  <a:txBody>
                    <a:bodyPr/>
                    <a:lstStyle/>
                    <a:p>
                      <a:pPr algn="ctr" fontAlgn="t"/>
                      <a:r>
                        <a:rPr lang="ru-RU" sz="1000" b="1" i="0" u="none" strike="noStrike" dirty="0">
                          <a:solidFill>
                            <a:srgbClr val="000000"/>
                          </a:solidFill>
                          <a:latin typeface="Times New Roman"/>
                        </a:rPr>
                        <a:t>378400,00</a:t>
                      </a:r>
                    </a:p>
                  </a:txBody>
                  <a:tcPr marL="7620" marR="7620" marT="7620" marB="0">
                    <a:solidFill>
                      <a:srgbClr val="D8FBFE"/>
                    </a:solidFill>
                  </a:tcPr>
                </a:tc>
                <a:tc>
                  <a:txBody>
                    <a:bodyPr/>
                    <a:lstStyle/>
                    <a:p>
                      <a:pPr algn="ctr" fontAlgn="t"/>
                      <a:r>
                        <a:rPr lang="ru-RU" sz="1000" b="1" i="0" u="none" strike="noStrike" dirty="0">
                          <a:solidFill>
                            <a:srgbClr val="000000"/>
                          </a:solidFill>
                          <a:latin typeface="Times New Roman"/>
                        </a:rPr>
                        <a:t>78400,00</a:t>
                      </a:r>
                    </a:p>
                  </a:txBody>
                  <a:tcPr marL="7620" marR="7620" marT="7620" marB="0">
                    <a:solidFill>
                      <a:srgbClr val="D8FBFE"/>
                    </a:solidFill>
                  </a:tcPr>
                </a:tc>
                <a:extLst>
                  <a:ext uri="{0D108BD9-81ED-4DB2-BD59-A6C34878D82A}">
                    <a16:rowId xmlns:a16="http://schemas.microsoft.com/office/drawing/2014/main" val="2223811994"/>
                  </a:ext>
                </a:extLst>
              </a:tr>
            </a:tbl>
          </a:graphicData>
        </a:graphic>
      </p:graphicFrame>
      <p:graphicFrame>
        <p:nvGraphicFramePr>
          <p:cNvPr id="12" name="Таблица 11">
            <a:extLst>
              <a:ext uri="{FF2B5EF4-FFF2-40B4-BE49-F238E27FC236}">
                <a16:creationId xmlns:a16="http://schemas.microsoft.com/office/drawing/2014/main" id="{65BC47E2-435D-029B-6A93-E5C1397973B1}"/>
              </a:ext>
            </a:extLst>
          </p:cNvPr>
          <p:cNvGraphicFramePr>
            <a:graphicFrameLocks noGrp="1"/>
          </p:cNvGraphicFramePr>
          <p:nvPr>
            <p:extLst>
              <p:ext uri="{D42A27DB-BD31-4B8C-83A1-F6EECF244321}">
                <p14:modId xmlns:p14="http://schemas.microsoft.com/office/powerpoint/2010/main" val="1770149085"/>
              </p:ext>
            </p:extLst>
          </p:nvPr>
        </p:nvGraphicFramePr>
        <p:xfrm>
          <a:off x="186855" y="3344416"/>
          <a:ext cx="11708302" cy="2365860"/>
        </p:xfrm>
        <a:graphic>
          <a:graphicData uri="http://schemas.openxmlformats.org/drawingml/2006/table">
            <a:tbl>
              <a:tblPr>
                <a:tableStyleId>{69C7853C-536D-4A76-A0AE-DD22124D55A5}</a:tableStyleId>
              </a:tblPr>
              <a:tblGrid>
                <a:gridCol w="580221">
                  <a:extLst>
                    <a:ext uri="{9D8B030D-6E8A-4147-A177-3AD203B41FA5}">
                      <a16:colId xmlns:a16="http://schemas.microsoft.com/office/drawing/2014/main" val="20000"/>
                    </a:ext>
                  </a:extLst>
                </a:gridCol>
                <a:gridCol w="7386968">
                  <a:extLst>
                    <a:ext uri="{9D8B030D-6E8A-4147-A177-3AD203B41FA5}">
                      <a16:colId xmlns:a16="http://schemas.microsoft.com/office/drawing/2014/main" val="20001"/>
                    </a:ext>
                  </a:extLst>
                </a:gridCol>
                <a:gridCol w="805379">
                  <a:extLst>
                    <a:ext uri="{9D8B030D-6E8A-4147-A177-3AD203B41FA5}">
                      <a16:colId xmlns:a16="http://schemas.microsoft.com/office/drawing/2014/main" val="20002"/>
                    </a:ext>
                  </a:extLst>
                </a:gridCol>
                <a:gridCol w="891978">
                  <a:extLst>
                    <a:ext uri="{9D8B030D-6E8A-4147-A177-3AD203B41FA5}">
                      <a16:colId xmlns:a16="http://schemas.microsoft.com/office/drawing/2014/main" val="20003"/>
                    </a:ext>
                  </a:extLst>
                </a:gridCol>
                <a:gridCol w="1160438">
                  <a:extLst>
                    <a:ext uri="{9D8B030D-6E8A-4147-A177-3AD203B41FA5}">
                      <a16:colId xmlns:a16="http://schemas.microsoft.com/office/drawing/2014/main" val="20004"/>
                    </a:ext>
                  </a:extLst>
                </a:gridCol>
                <a:gridCol w="883318">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gridSpan="6">
                  <a:txBody>
                    <a:bodyPr/>
                    <a:lstStyle/>
                    <a:p>
                      <a:pPr algn="just"/>
                      <a:r>
                        <a:rPr lang="ru-RU" sz="1000" b="1" i="1" dirty="0">
                          <a:latin typeface="Times New Roman" pitchFamily="18" charset="0"/>
                          <a:cs typeface="Times New Roman" pitchFamily="18" charset="0"/>
                        </a:rPr>
                        <a:t>Подпрограмма «Обеспечение граждан сельских территорий жильем и закрепление молодых специалистов на селе и в сельской местности»</a:t>
                      </a:r>
                    </a:p>
                  </a:txBody>
                  <a:tcPr>
                    <a:solidFill>
                      <a:srgbClr val="D8FBFE"/>
                    </a:solidFill>
                  </a:tcPr>
                </a:tc>
                <a:tc hMerge="1">
                  <a:txBody>
                    <a:bodyPr/>
                    <a:lstStyle/>
                    <a:p>
                      <a:pP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itchFamily="18" charset="0"/>
                          <a:cs typeface="Times New Roman" pitchFamily="18" charset="0"/>
                        </a:rPr>
                        <a:t>1</a:t>
                      </a:r>
                    </a:p>
                  </a:txBody>
                  <a:tcPr>
                    <a:solidFill>
                      <a:srgbClr val="D8FB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itchFamily="18" charset="0"/>
                          <a:cs typeface="Times New Roman" pitchFamily="18" charset="0"/>
                        </a:rPr>
                        <a:t>Количество</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приобретённого</a:t>
                      </a:r>
                      <a:r>
                        <a:rPr lang="en-US" sz="1000" dirty="0">
                          <a:latin typeface="Times New Roman" pitchFamily="18" charset="0"/>
                          <a:cs typeface="Times New Roman" pitchFamily="18" charset="0"/>
                        </a:rPr>
                        <a:t> (построенного) </a:t>
                      </a:r>
                      <a:r>
                        <a:rPr lang="en-US" sz="1000" dirty="0" err="1">
                          <a:latin typeface="Times New Roman" pitchFamily="18" charset="0"/>
                          <a:cs typeface="Times New Roman" pitchFamily="18" charset="0"/>
                        </a:rPr>
                        <a:t>жилья</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Квартир, домов</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extLst>
                  <a:ext uri="{0D108BD9-81ED-4DB2-BD59-A6C34878D82A}">
                    <a16:rowId xmlns:a16="http://schemas.microsoft.com/office/drawing/2014/main" val="10003"/>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itchFamily="18" charset="0"/>
                          <a:cs typeface="Times New Roman" pitchFamily="18" charset="0"/>
                        </a:rPr>
                        <a:t>Количество молодых специалистов</a:t>
                      </a: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Чел.</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extLst>
                  <a:ext uri="{0D108BD9-81ED-4DB2-BD59-A6C34878D82A}">
                    <a16:rowId xmlns:a16="http://schemas.microsoft.com/office/drawing/2014/main" val="10004"/>
                  </a:ext>
                </a:extLst>
              </a:tr>
              <a:tr h="192756">
                <a:tc gridSpan="6">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itchFamily="18" charset="0"/>
                          <a:cs typeface="Times New Roman" pitchFamily="18" charset="0"/>
                        </a:rPr>
                        <a:t>Подпрограмма «Мероприятия по благоустройству сельских территорий»</a:t>
                      </a:r>
                      <a:endParaRPr lang="ru-RU" sz="1000" b="1"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1426207272"/>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a:spcAft>
                          <a:spcPts val="0"/>
                        </a:spcAft>
                      </a:pPr>
                      <a:r>
                        <a:rPr lang="en-US" sz="1000" dirty="0" err="1">
                          <a:latin typeface="Times New Roman" pitchFamily="18" charset="0"/>
                          <a:cs typeface="Times New Roman" pitchFamily="18" charset="0"/>
                        </a:rPr>
                        <a:t>Количество</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обустроенных</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спортивных</a:t>
                      </a:r>
                      <a:r>
                        <a:rPr lang="en-US" sz="1000" dirty="0">
                          <a:latin typeface="Times New Roman" pitchFamily="18" charset="0"/>
                          <a:cs typeface="Times New Roman" pitchFamily="18" charset="0"/>
                        </a:rPr>
                        <a:t> </a:t>
                      </a:r>
                      <a:r>
                        <a:rPr lang="en-US" sz="1000" dirty="0" err="1">
                          <a:latin typeface="Times New Roman" pitchFamily="18" charset="0"/>
                          <a:cs typeface="Times New Roman" pitchFamily="18" charset="0"/>
                        </a:rPr>
                        <a:t>площадок</a:t>
                      </a:r>
                      <a:r>
                        <a:rPr lang="en-US" sz="1000" dirty="0">
                          <a:latin typeface="Times New Roman" pitchFamily="18" charset="0"/>
                          <a:cs typeface="Times New Roman" pitchFamily="18" charset="0"/>
                        </a:rPr>
                        <a:t> </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Ед.</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extLst>
                  <a:ext uri="{0D108BD9-81ED-4DB2-BD59-A6C34878D82A}">
                    <a16:rowId xmlns:a16="http://schemas.microsoft.com/office/drawing/2014/main" val="2679951194"/>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tc>
                  <a:txBody>
                    <a:bodyPr/>
                    <a:lstStyle/>
                    <a:p>
                      <a:pPr>
                        <a:spcAft>
                          <a:spcPts val="0"/>
                        </a:spcAft>
                      </a:pPr>
                      <a:r>
                        <a:rPr lang="ru-RU" sz="1000" dirty="0">
                          <a:latin typeface="Times New Roman" pitchFamily="18" charset="0"/>
                          <a:cs typeface="Times New Roman" pitchFamily="18" charset="0"/>
                        </a:rPr>
                        <a:t>Количество зданий с оформленными фасадами</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Ед.</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extLst>
                  <a:ext uri="{0D108BD9-81ED-4DB2-BD59-A6C34878D82A}">
                    <a16:rowId xmlns:a16="http://schemas.microsoft.com/office/drawing/2014/main" val="298765006"/>
                  </a:ext>
                </a:extLst>
              </a:tr>
              <a:tr h="192756">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b="1" i="1" dirty="0">
                          <a:latin typeface="Times New Roman" pitchFamily="18" charset="0"/>
                          <a:cs typeface="Times New Roman" pitchFamily="18" charset="0"/>
                        </a:rPr>
                        <a:t>Подпрограмма «Создание и развитие инфраструктуры сельских территорий округа»</a:t>
                      </a:r>
                      <a:endParaRPr lang="ru-RU" sz="1000" b="1" dirty="0">
                        <a:latin typeface="Times New Roman" pitchFamily="18" charset="0"/>
                        <a:cs typeface="Times New Roman" pitchFamily="18" charset="0"/>
                      </a:endParaRPr>
                    </a:p>
                  </a:txBody>
                  <a:tcPr marL="68580" marR="68580" marT="0" marB="0" anchor="ctr">
                    <a:solidFill>
                      <a:srgbClr val="D8FBFE"/>
                    </a:solidFill>
                  </a:tcPr>
                </a:tc>
                <a:tc hMerge="1">
                  <a:txBody>
                    <a:bodyPr/>
                    <a:lstStyle/>
                    <a:p>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tc hMerge="1">
                  <a:txBody>
                    <a:bodyPr/>
                    <a:lstStyle/>
                    <a:p>
                      <a:pPr algn="ctr">
                        <a:spcAft>
                          <a:spcPts val="0"/>
                        </a:spcAft>
                      </a:pPr>
                      <a:endParaRPr lang="ru-RU" sz="1000" dirty="0">
                        <a:latin typeface="Times New Roman" pitchFamily="18" charset="0"/>
                        <a:ea typeface="Times New Roman"/>
                        <a:cs typeface="Times New Roman" pitchFamily="18" charset="0"/>
                      </a:endParaRPr>
                    </a:p>
                  </a:txBody>
                  <a:tcPr marL="68580" marR="68580" marT="0" marB="0" anchor="ctr">
                    <a:solidFill>
                      <a:srgbClr val="D8FBFE"/>
                    </a:solidFill>
                  </a:tcPr>
                </a:tc>
                <a:extLst>
                  <a:ext uri="{0D108BD9-81ED-4DB2-BD59-A6C34878D82A}">
                    <a16:rowId xmlns:a16="http://schemas.microsoft.com/office/drawing/2014/main" val="568189324"/>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tc>
                  <a:txBody>
                    <a:bodyPr/>
                    <a:lstStyle/>
                    <a:p>
                      <a:pPr indent="-32385">
                        <a:spcAft>
                          <a:spcPts val="0"/>
                        </a:spcAft>
                      </a:pPr>
                      <a:r>
                        <a:rPr lang="ru-RU" sz="1000" dirty="0">
                          <a:latin typeface="Times New Roman" pitchFamily="18" charset="0"/>
                          <a:cs typeface="Times New Roman" pitchFamily="18" charset="0"/>
                        </a:rPr>
                        <a:t>Количество  построенных и капитально-отремонтированных сетей водоснабжения и (или) водоотведения для обеспечения качественными услугами жилищно-коммунального хозяйства</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Км.</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extLst>
                  <a:ext uri="{0D108BD9-81ED-4DB2-BD59-A6C34878D82A}">
                    <a16:rowId xmlns:a16="http://schemas.microsoft.com/office/drawing/2014/main" val="1203015878"/>
                  </a:ext>
                </a:extLst>
              </a:tr>
              <a:tr h="192756">
                <a:tc>
                  <a:txBody>
                    <a:bodyPr/>
                    <a:lstStyle/>
                    <a:p>
                      <a:pPr algn="ctr">
                        <a:spcAft>
                          <a:spcPts val="0"/>
                        </a:spcAft>
                      </a:pPr>
                      <a:r>
                        <a:rPr lang="ru-RU" sz="1000" dirty="0">
                          <a:latin typeface="Times New Roman" pitchFamily="18" charset="0"/>
                          <a:ea typeface="Times New Roman"/>
                          <a:cs typeface="Times New Roman" pitchFamily="18" charset="0"/>
                        </a:rPr>
                        <a:t>2</a:t>
                      </a:r>
                    </a:p>
                  </a:txBody>
                  <a:tcPr marL="68580" marR="68580" marT="0" marB="0" anchor="ctr">
                    <a:solidFill>
                      <a:srgbClr val="D8FBFE"/>
                    </a:solidFill>
                  </a:tcPr>
                </a:tc>
                <a:tc>
                  <a:txBody>
                    <a:bodyPr/>
                    <a:lstStyle/>
                    <a:p>
                      <a:pPr indent="-32385">
                        <a:spcAft>
                          <a:spcPts val="0"/>
                        </a:spcAft>
                      </a:pPr>
                      <a:r>
                        <a:rPr lang="ru-RU" sz="1000" dirty="0">
                          <a:latin typeface="Times New Roman" pitchFamily="18" charset="0"/>
                          <a:cs typeface="Times New Roman" pitchFamily="18" charset="0"/>
                        </a:rPr>
                        <a:t>Количество учреждений образования и культуры, в которых улучшены </a:t>
                      </a:r>
                      <a:r>
                        <a:rPr lang="ru-RU" sz="1000" spc="25" dirty="0">
                          <a:latin typeface="Times New Roman" pitchFamily="18" charset="0"/>
                          <a:cs typeface="Times New Roman" pitchFamily="18" charset="0"/>
                        </a:rPr>
                        <a:t>условия для повышения качества       образования и предоставления услуг в области культуры</a:t>
                      </a:r>
                      <a:endParaRPr lang="ru-RU" sz="1000" dirty="0">
                        <a:latin typeface="Times New Roman" pitchFamily="18" charset="0"/>
                        <a:ea typeface="Times New Roman"/>
                        <a:cs typeface="Times New Roman" pitchFamily="18" charset="0"/>
                      </a:endParaRPr>
                    </a:p>
                  </a:txBody>
                  <a:tcPr marL="38705" marR="38705" marT="0" marB="0">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Ед.</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0</a:t>
                      </a:r>
                    </a:p>
                  </a:txBody>
                  <a:tcPr marL="68580" marR="68580" marT="0" marB="0" anchor="ctr">
                    <a:solidFill>
                      <a:srgbClr val="D8FBFE"/>
                    </a:solidFill>
                  </a:tcPr>
                </a:tc>
                <a:tc>
                  <a:txBody>
                    <a:bodyPr/>
                    <a:lstStyle/>
                    <a:p>
                      <a:pPr algn="ctr">
                        <a:spcAft>
                          <a:spcPts val="0"/>
                        </a:spcAft>
                      </a:pPr>
                      <a:r>
                        <a:rPr lang="ru-RU" sz="1000" dirty="0">
                          <a:latin typeface="Times New Roman" pitchFamily="18" charset="0"/>
                          <a:ea typeface="Times New Roman"/>
                          <a:cs typeface="Times New Roman" pitchFamily="18" charset="0"/>
                        </a:rPr>
                        <a:t>1</a:t>
                      </a:r>
                    </a:p>
                  </a:txBody>
                  <a:tcPr marL="68580" marR="68580" marT="0" marB="0" anchor="ctr">
                    <a:solidFill>
                      <a:srgbClr val="D8FBFE"/>
                    </a:solidFill>
                  </a:tcPr>
                </a:tc>
                <a:extLst>
                  <a:ext uri="{0D108BD9-81ED-4DB2-BD59-A6C34878D82A}">
                    <a16:rowId xmlns:a16="http://schemas.microsoft.com/office/drawing/2014/main" val="3707592848"/>
                  </a:ext>
                </a:extLst>
              </a:tr>
            </a:tbl>
          </a:graphicData>
        </a:graphic>
      </p:graphicFrame>
    </p:spTree>
    <p:extLst>
      <p:ext uri="{BB962C8B-B14F-4D97-AF65-F5344CB8AC3E}">
        <p14:creationId xmlns:p14="http://schemas.microsoft.com/office/powerpoint/2010/main" val="38606556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A8003E8-4CA9-1CFD-93FF-38FB6728794C}"/>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FBE4AACD-74E6-8F3B-3986-961AA543492A}"/>
              </a:ext>
            </a:extLst>
          </p:cNvPr>
          <p:cNvSpPr txBox="1"/>
          <p:nvPr/>
        </p:nvSpPr>
        <p:spPr>
          <a:xfrm>
            <a:off x="279633" y="58825"/>
            <a:ext cx="11632734" cy="274691"/>
          </a:xfrm>
          <a:prstGeom prst="rect">
            <a:avLst/>
          </a:prstGeom>
          <a:noFill/>
        </p:spPr>
        <p:txBody>
          <a:bodyPr wrap="square">
            <a:spAutoFit/>
          </a:bodyPr>
          <a:lstStyle/>
          <a:p>
            <a:pPr marL="25400" indent="-25400" algn="ctr">
              <a:lnSpc>
                <a:spcPct val="115000"/>
              </a:lnSpc>
              <a:spcAft>
                <a:spcPts val="1000"/>
              </a:spcAft>
            </a:pPr>
            <a:r>
              <a:rPr lang="ru-RU" sz="1100" b="1" dirty="0">
                <a:solidFill>
                  <a:srgbClr val="6600FF"/>
                </a:solidFill>
                <a:effectLst/>
                <a:latin typeface="Times New Roman" panose="02020603050405020304" pitchFamily="18" charset="0"/>
                <a:ea typeface="Calibri" panose="020F0502020204030204" pitchFamily="34" charset="0"/>
                <a:cs typeface="Times New Roman" panose="02020603050405020304" pitchFamily="18" charset="0"/>
              </a:rPr>
              <a:t>Муниципальная программа «Поддержка социально ориентированных некоммерческих организаций на территории Анучинского муниципального округа  на 2025-2029 годы»</a:t>
            </a:r>
            <a:endParaRPr lang="ru-RU" sz="1100" dirty="0">
              <a:solidFill>
                <a:srgbClr val="6600FF"/>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a:extLst>
              <a:ext uri="{FF2B5EF4-FFF2-40B4-BE49-F238E27FC236}">
                <a16:creationId xmlns:a16="http://schemas.microsoft.com/office/drawing/2014/main" id="{BD6B61E1-0E41-BAEE-44BD-5E3E535F7753}"/>
              </a:ext>
            </a:extLst>
          </p:cNvPr>
          <p:cNvPicPr>
            <a:picLocks noChangeAspect="1"/>
          </p:cNvPicPr>
          <p:nvPr/>
        </p:nvPicPr>
        <p:blipFill>
          <a:blip r:embed="rId3"/>
          <a:stretch>
            <a:fillRect/>
          </a:stretch>
        </p:blipFill>
        <p:spPr>
          <a:xfrm>
            <a:off x="344877" y="392341"/>
            <a:ext cx="1804572" cy="1323625"/>
          </a:xfrm>
          <a:prstGeom prst="rect">
            <a:avLst/>
          </a:prstGeom>
        </p:spPr>
      </p:pic>
      <p:sp>
        <p:nvSpPr>
          <p:cNvPr id="5" name="TextBox 4">
            <a:extLst>
              <a:ext uri="{FF2B5EF4-FFF2-40B4-BE49-F238E27FC236}">
                <a16:creationId xmlns:a16="http://schemas.microsoft.com/office/drawing/2014/main" id="{81A84000-0549-464F-656C-BFFE2A657FE0}"/>
              </a:ext>
            </a:extLst>
          </p:cNvPr>
          <p:cNvSpPr txBox="1"/>
          <p:nvPr/>
        </p:nvSpPr>
        <p:spPr>
          <a:xfrm>
            <a:off x="4193656" y="333516"/>
            <a:ext cx="4519186" cy="261610"/>
          </a:xfrm>
          <a:prstGeom prst="rect">
            <a:avLst/>
          </a:prstGeom>
          <a:noFill/>
        </p:spPr>
        <p:txBody>
          <a:bodyPr wrap="none" rtlCol="0">
            <a:spAutoFit/>
          </a:bodyPr>
          <a:lstStyle/>
          <a:p>
            <a:r>
              <a:rPr lang="ru-RU" sz="1100" dirty="0">
                <a:latin typeface="Times New Roman" panose="02020603050405020304" pitchFamily="18" charset="0"/>
                <a:cs typeface="Times New Roman" panose="02020603050405020304" pitchFamily="18" charset="0"/>
              </a:rPr>
              <a:t>Утверждена постановлением администрации АМО от 30.08.2024 № 818</a:t>
            </a:r>
          </a:p>
        </p:txBody>
      </p:sp>
      <p:sp>
        <p:nvSpPr>
          <p:cNvPr id="6" name="TextBox 5">
            <a:extLst>
              <a:ext uri="{FF2B5EF4-FFF2-40B4-BE49-F238E27FC236}">
                <a16:creationId xmlns:a16="http://schemas.microsoft.com/office/drawing/2014/main" id="{967E0194-CBA7-BC14-A8A4-2801D9CC2DB1}"/>
              </a:ext>
            </a:extLst>
          </p:cNvPr>
          <p:cNvSpPr txBox="1"/>
          <p:nvPr/>
        </p:nvSpPr>
        <p:spPr>
          <a:xfrm>
            <a:off x="2149449" y="537803"/>
            <a:ext cx="9697674" cy="664028"/>
          </a:xfrm>
          <a:prstGeom prst="rect">
            <a:avLst/>
          </a:prstGeom>
          <a:noFill/>
        </p:spPr>
        <p:txBody>
          <a:bodyPr wrap="square">
            <a:spAutoFit/>
          </a:bodyPr>
          <a:lstStyle/>
          <a:p>
            <a:pPr algn="just">
              <a:lnSpc>
                <a:spcPct val="115000"/>
              </a:lnSpc>
              <a:spcAft>
                <a:spcPts val="1000"/>
              </a:spcAft>
            </a:pPr>
            <a:r>
              <a:rPr lang="ru-RU" sz="1100" dirty="0">
                <a:effectLst/>
                <a:latin typeface="Times New Roman" panose="02020603050405020304" pitchFamily="18" charset="0"/>
                <a:ea typeface="Calibri" panose="020F0502020204030204" pitchFamily="34" charset="0"/>
                <a:cs typeface="Times New Roman" panose="02020603050405020304" pitchFamily="18" charset="0"/>
              </a:rPr>
              <a:t>Целью программы является обеспечение условий для эффективной деятельности и развития социально ориентированных некоммерческих организаций (далее - СОНКО) на территории округа, формирование механизма партнёрских отношений между администрацией округа и некоммерческими организациями, общественными объединениями округа.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522EA527-7E53-8BF7-6788-1A0B639E6CCF}"/>
              </a:ext>
            </a:extLst>
          </p:cNvPr>
          <p:cNvSpPr txBox="1"/>
          <p:nvPr/>
        </p:nvSpPr>
        <p:spPr>
          <a:xfrm>
            <a:off x="2149449" y="1115802"/>
            <a:ext cx="6721712" cy="600164"/>
          </a:xfrm>
          <a:prstGeom prst="rect">
            <a:avLst/>
          </a:prstGeom>
          <a:noFill/>
        </p:spPr>
        <p:txBody>
          <a:bodyPr wrap="none" rtlCol="0">
            <a:spAutoFit/>
          </a:bodyPr>
          <a:lstStyle/>
          <a:p>
            <a:r>
              <a:rPr lang="ru-RU" sz="1100" dirty="0">
                <a:effectLst/>
                <a:latin typeface="Times New Roman" panose="02020603050405020304" pitchFamily="18" charset="0"/>
                <a:ea typeface="Calibri" panose="020F0502020204030204" pitchFamily="34" charset="0"/>
              </a:rPr>
              <a:t>Задачи Программы:</a:t>
            </a:r>
          </a:p>
          <a:p>
            <a:r>
              <a:rPr lang="ru-RU" sz="1100" dirty="0">
                <a:effectLst/>
                <a:latin typeface="Times New Roman" panose="02020603050405020304" pitchFamily="18" charset="0"/>
                <a:ea typeface="Calibri" panose="020F0502020204030204" pitchFamily="34" charset="0"/>
              </a:rPr>
              <a:t>- вовлечение населения в деятельность СО НКО в целях решения вопросов местного значения;</a:t>
            </a:r>
          </a:p>
          <a:p>
            <a:r>
              <a:rPr lang="ru-RU" sz="1100" dirty="0">
                <a:effectLst/>
                <a:latin typeface="Times New Roman" panose="02020603050405020304" pitchFamily="18" charset="0"/>
                <a:ea typeface="Calibri" panose="020F0502020204030204" pitchFamily="34" charset="0"/>
              </a:rPr>
              <a:t>- оказание имущественной, информационной, консультационной и финансовой поддержки СО НКО округа.</a:t>
            </a:r>
            <a:endParaRPr lang="ru-RU" sz="1100" dirty="0"/>
          </a:p>
        </p:txBody>
      </p:sp>
      <p:graphicFrame>
        <p:nvGraphicFramePr>
          <p:cNvPr id="8" name="Таблица 7">
            <a:extLst>
              <a:ext uri="{FF2B5EF4-FFF2-40B4-BE49-F238E27FC236}">
                <a16:creationId xmlns:a16="http://schemas.microsoft.com/office/drawing/2014/main" id="{AD501BFF-5846-CCC3-EA02-7230C30A1924}"/>
              </a:ext>
            </a:extLst>
          </p:cNvPr>
          <p:cNvGraphicFramePr>
            <a:graphicFrameLocks noGrp="1"/>
          </p:cNvGraphicFramePr>
          <p:nvPr>
            <p:extLst>
              <p:ext uri="{D42A27DB-BD31-4B8C-83A1-F6EECF244321}">
                <p14:modId xmlns:p14="http://schemas.microsoft.com/office/powerpoint/2010/main" val="2669454929"/>
              </p:ext>
            </p:extLst>
          </p:nvPr>
        </p:nvGraphicFramePr>
        <p:xfrm>
          <a:off x="344877" y="1831827"/>
          <a:ext cx="11662915" cy="922656"/>
        </p:xfrm>
        <a:graphic>
          <a:graphicData uri="http://schemas.openxmlformats.org/drawingml/2006/table">
            <a:tbl>
              <a:tblPr>
                <a:tableStyleId>{69C7853C-536D-4A76-A0AE-DD22124D55A5}</a:tableStyleId>
              </a:tblPr>
              <a:tblGrid>
                <a:gridCol w="577972">
                  <a:extLst>
                    <a:ext uri="{9D8B030D-6E8A-4147-A177-3AD203B41FA5}">
                      <a16:colId xmlns:a16="http://schemas.microsoft.com/office/drawing/2014/main" val="20000"/>
                    </a:ext>
                  </a:extLst>
                </a:gridCol>
                <a:gridCol w="7358332">
                  <a:extLst>
                    <a:ext uri="{9D8B030D-6E8A-4147-A177-3AD203B41FA5}">
                      <a16:colId xmlns:a16="http://schemas.microsoft.com/office/drawing/2014/main" val="20001"/>
                    </a:ext>
                  </a:extLst>
                </a:gridCol>
                <a:gridCol w="802257">
                  <a:extLst>
                    <a:ext uri="{9D8B030D-6E8A-4147-A177-3AD203B41FA5}">
                      <a16:colId xmlns:a16="http://schemas.microsoft.com/office/drawing/2014/main" val="20002"/>
                    </a:ext>
                  </a:extLst>
                </a:gridCol>
                <a:gridCol w="888521">
                  <a:extLst>
                    <a:ext uri="{9D8B030D-6E8A-4147-A177-3AD203B41FA5}">
                      <a16:colId xmlns:a16="http://schemas.microsoft.com/office/drawing/2014/main" val="20003"/>
                    </a:ext>
                  </a:extLst>
                </a:gridCol>
                <a:gridCol w="1155939">
                  <a:extLst>
                    <a:ext uri="{9D8B030D-6E8A-4147-A177-3AD203B41FA5}">
                      <a16:colId xmlns:a16="http://schemas.microsoft.com/office/drawing/2014/main" val="20004"/>
                    </a:ext>
                  </a:extLst>
                </a:gridCol>
                <a:gridCol w="879894">
                  <a:extLst>
                    <a:ext uri="{9D8B030D-6E8A-4147-A177-3AD203B41FA5}">
                      <a16:colId xmlns:a16="http://schemas.microsoft.com/office/drawing/2014/main" val="20005"/>
                    </a:ext>
                  </a:extLst>
                </a:gridCol>
              </a:tblGrid>
              <a:tr h="170867">
                <a:tc>
                  <a:txBody>
                    <a:bodyPr/>
                    <a:lstStyle/>
                    <a:p>
                      <a:pPr algn="ctr"/>
                      <a:r>
                        <a:rPr lang="ru-RU" sz="1000" b="1" dirty="0">
                          <a:latin typeface="Times New Roman" panose="02020603050405020304" pitchFamily="18" charset="0"/>
                          <a:cs typeface="Times New Roman" panose="02020603050405020304" pitchFamily="18" charset="0"/>
                        </a:rPr>
                        <a:t>№ п/п</a:t>
                      </a:r>
                    </a:p>
                  </a:txBody>
                  <a:tcPr>
                    <a:solidFill>
                      <a:srgbClr val="D8FBFE"/>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Показатель (индикатор)</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Ед. изм.</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2026год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2027год</a:t>
                      </a:r>
                    </a:p>
                  </a:txBody>
                  <a:tcPr>
                    <a:solidFill>
                      <a:srgbClr val="D8FBFE"/>
                    </a:solidFill>
                  </a:tcPr>
                </a:tc>
                <a:tc>
                  <a:txBody>
                    <a:bodyPr/>
                    <a:lstStyle/>
                    <a:p>
                      <a:pPr algn="ctr"/>
                      <a:r>
                        <a:rPr lang="ru-RU" sz="1000" b="1" dirty="0">
                          <a:latin typeface="Times New Roman" panose="02020603050405020304" pitchFamily="18" charset="0"/>
                          <a:cs typeface="Times New Roman" panose="02020603050405020304" pitchFamily="18" charset="0"/>
                        </a:rPr>
                        <a:t>2028год</a:t>
                      </a:r>
                    </a:p>
                  </a:txBody>
                  <a:tcPr>
                    <a:solidFill>
                      <a:srgbClr val="D8FBFE"/>
                    </a:solidFill>
                  </a:tcPr>
                </a:tc>
                <a:extLst>
                  <a:ext uri="{0D108BD9-81ED-4DB2-BD59-A6C34878D82A}">
                    <a16:rowId xmlns:a16="http://schemas.microsoft.com/office/drawing/2014/main" val="10001"/>
                  </a:ext>
                </a:extLst>
              </a:tr>
              <a:tr h="0">
                <a:tc>
                  <a:txBody>
                    <a:bodyPr/>
                    <a:lstStyle/>
                    <a:p>
                      <a:pPr algn="ctr"/>
                      <a:r>
                        <a:rPr lang="ru-RU" sz="1000" dirty="0">
                          <a:latin typeface="Times New Roman" pitchFamily="18" charset="0"/>
                          <a:cs typeface="Times New Roman" pitchFamily="18" charset="0"/>
                        </a:rPr>
                        <a:t>1</a:t>
                      </a:r>
                    </a:p>
                  </a:txBody>
                  <a:tcPr>
                    <a:solidFill>
                      <a:srgbClr val="D8FBFE"/>
                    </a:solidFill>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некоммерческих организаций, общественных объединений Анучинского муниципального округа, взаимодействующих с администрацией АМО</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rgbClr val="D8FBFE"/>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rgbClr val="D8FBFE"/>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2</a:t>
                      </a:r>
                    </a:p>
                  </a:txBody>
                  <a:tcPr marL="68580" marR="68580" marT="0" marB="0">
                    <a:solidFill>
                      <a:srgbClr val="D8FBFE"/>
                    </a:solidFill>
                  </a:tcPr>
                </a:tc>
                <a:extLst>
                  <a:ext uri="{0D108BD9-81ED-4DB2-BD59-A6C34878D82A}">
                    <a16:rowId xmlns:a16="http://schemas.microsoft.com/office/drawing/2014/main" val="10002"/>
                  </a:ext>
                </a:extLst>
              </a:tr>
              <a:tr h="144080">
                <a:tc>
                  <a:txBody>
                    <a:bodyPr/>
                    <a:lstStyle/>
                    <a:p>
                      <a:pPr algn="ctr"/>
                      <a:r>
                        <a:rPr lang="ru-RU" sz="1000" dirty="0">
                          <a:latin typeface="Times New Roman" pitchFamily="18" charset="0"/>
                          <a:cs typeface="Times New Roman" pitchFamily="18" charset="0"/>
                        </a:rPr>
                        <a:t>2</a:t>
                      </a:r>
                    </a:p>
                  </a:txBody>
                  <a:tcPr>
                    <a:solidFill>
                      <a:srgbClr val="D8FBFE"/>
                    </a:solidFill>
                  </a:tcPr>
                </a:tc>
                <a:tc>
                  <a:txBody>
                    <a:bodyPr/>
                    <a:lstStyle/>
                    <a:p>
                      <a:pPr algn="just">
                        <a:lnSpc>
                          <a:spcPct val="115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Количество проведенных мероприятий, акций некоммерческими организациями, общественными объединениями Анучинского муниципального округа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50000"/>
                        </a:lnSpc>
                        <a:spcAft>
                          <a:spcPts val="1000"/>
                        </a:spcAft>
                      </a:pPr>
                      <a:r>
                        <a:rPr lang="ru-RU" sz="1000">
                          <a:effectLst/>
                          <a:latin typeface="Times New Roman" panose="02020603050405020304" pitchFamily="18" charset="0"/>
                          <a:ea typeface="Calibri" panose="020F0502020204030204" pitchFamily="34" charset="0"/>
                          <a:cs typeface="Times New Roman" panose="02020603050405020304" pitchFamily="18" charset="0"/>
                        </a:rPr>
                        <a:t>Ед.</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rgbClr val="D8FBFE"/>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rgbClr val="D8FBFE"/>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rgbClr val="D8FBFE"/>
                    </a:solidFill>
                  </a:tcPr>
                </a:tc>
                <a:tc>
                  <a:txBody>
                    <a:bodyPr/>
                    <a:lstStyle/>
                    <a:p>
                      <a:pPr algn="ctr">
                        <a:lnSpc>
                          <a:spcPct val="150000"/>
                        </a:lnSpc>
                        <a:spcAft>
                          <a:spcPts val="1000"/>
                        </a:spcAft>
                      </a:pPr>
                      <a:r>
                        <a:rPr lang="ru-RU" sz="1000" dirty="0">
                          <a:effectLst/>
                          <a:latin typeface="Times New Roman" panose="02020603050405020304" pitchFamily="18" charset="0"/>
                          <a:ea typeface="Calibri" panose="020F0502020204030204" pitchFamily="34" charset="0"/>
                          <a:cs typeface="Times New Roman" panose="02020603050405020304" pitchFamily="18" charset="0"/>
                        </a:rPr>
                        <a:t>3</a:t>
                      </a:r>
                    </a:p>
                  </a:txBody>
                  <a:tcPr marL="68580" marR="68580" marT="0" marB="0">
                    <a:solidFill>
                      <a:srgbClr val="D8FBFE"/>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3287482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E7FEBF8-98C3-E476-C8B5-1F72889BF21F}"/>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F6BB7494-E013-0997-A452-DD71AD04C91E}"/>
              </a:ext>
            </a:extLst>
          </p:cNvPr>
          <p:cNvSpPr txBox="1"/>
          <p:nvPr/>
        </p:nvSpPr>
        <p:spPr>
          <a:xfrm>
            <a:off x="1086374" y="52287"/>
            <a:ext cx="9412448" cy="276999"/>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ru-RU" sz="12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Расходы бюджета округа по </a:t>
            </a:r>
            <a:r>
              <a:rPr lang="ru-RU" sz="1200" b="1" dirty="0">
                <a:solidFill>
                  <a:srgbClr val="7030A0"/>
                </a:solidFill>
                <a:latin typeface="Times New Roman" panose="02020603050405020304" pitchFamily="18" charset="0"/>
                <a:cs typeface="Times New Roman" panose="02020603050405020304" pitchFamily="18" charset="0"/>
              </a:rPr>
              <a:t>непрограммным мероприятиям</a:t>
            </a:r>
            <a:r>
              <a:rPr kumimoji="0" lang="ru-RU" sz="1200" b="1" i="0" u="none" strike="noStrike" kern="1200" cap="none" spc="0" normalizeH="0" baseline="0" noProof="0" dirty="0">
                <a:ln>
                  <a:noFill/>
                </a:ln>
                <a:solidFill>
                  <a:srgbClr val="7030A0"/>
                </a:solidFill>
                <a:uLnTx/>
                <a:uFillTx/>
                <a:latin typeface="Times New Roman" panose="02020603050405020304" pitchFamily="18" charset="0"/>
                <a:ea typeface="+mn-ea"/>
                <a:cs typeface="Times New Roman" panose="02020603050405020304" pitchFamily="18" charset="0"/>
              </a:rPr>
              <a:t>(руб.)</a:t>
            </a:r>
          </a:p>
        </p:txBody>
      </p:sp>
      <p:graphicFrame>
        <p:nvGraphicFramePr>
          <p:cNvPr id="4" name="Таблица 6">
            <a:extLst>
              <a:ext uri="{FF2B5EF4-FFF2-40B4-BE49-F238E27FC236}">
                <a16:creationId xmlns:a16="http://schemas.microsoft.com/office/drawing/2014/main" id="{6802A6CD-E3E9-38C7-BB5A-41DAB5F535FD}"/>
              </a:ext>
            </a:extLst>
          </p:cNvPr>
          <p:cNvGraphicFramePr>
            <a:graphicFrameLocks noGrp="1"/>
          </p:cNvGraphicFramePr>
          <p:nvPr>
            <p:extLst>
              <p:ext uri="{D42A27DB-BD31-4B8C-83A1-F6EECF244321}">
                <p14:modId xmlns:p14="http://schemas.microsoft.com/office/powerpoint/2010/main" val="534700539"/>
              </p:ext>
            </p:extLst>
          </p:nvPr>
        </p:nvGraphicFramePr>
        <p:xfrm>
          <a:off x="239402" y="695930"/>
          <a:ext cx="11810729" cy="4033161"/>
        </p:xfrm>
        <a:graphic>
          <a:graphicData uri="http://schemas.openxmlformats.org/drawingml/2006/table">
            <a:tbl>
              <a:tblPr firstRow="1" bandRow="1">
                <a:tableStyleId>{8A107856-5554-42FB-B03E-39F5DBC370BA}</a:tableStyleId>
              </a:tblPr>
              <a:tblGrid>
                <a:gridCol w="4524403">
                  <a:extLst>
                    <a:ext uri="{9D8B030D-6E8A-4147-A177-3AD203B41FA5}">
                      <a16:colId xmlns:a16="http://schemas.microsoft.com/office/drawing/2014/main" val="222308242"/>
                    </a:ext>
                  </a:extLst>
                </a:gridCol>
                <a:gridCol w="1012331">
                  <a:extLst>
                    <a:ext uri="{9D8B030D-6E8A-4147-A177-3AD203B41FA5}">
                      <a16:colId xmlns:a16="http://schemas.microsoft.com/office/drawing/2014/main" val="167635593"/>
                    </a:ext>
                  </a:extLst>
                </a:gridCol>
                <a:gridCol w="1057013">
                  <a:extLst>
                    <a:ext uri="{9D8B030D-6E8A-4147-A177-3AD203B41FA5}">
                      <a16:colId xmlns:a16="http://schemas.microsoft.com/office/drawing/2014/main" val="1102175848"/>
                    </a:ext>
                  </a:extLst>
                </a:gridCol>
                <a:gridCol w="1266737">
                  <a:extLst>
                    <a:ext uri="{9D8B030D-6E8A-4147-A177-3AD203B41FA5}">
                      <a16:colId xmlns:a16="http://schemas.microsoft.com/office/drawing/2014/main" val="4111027455"/>
                    </a:ext>
                  </a:extLst>
                </a:gridCol>
                <a:gridCol w="872455">
                  <a:extLst>
                    <a:ext uri="{9D8B030D-6E8A-4147-A177-3AD203B41FA5}">
                      <a16:colId xmlns:a16="http://schemas.microsoft.com/office/drawing/2014/main" val="1012964849"/>
                    </a:ext>
                  </a:extLst>
                </a:gridCol>
                <a:gridCol w="1019130">
                  <a:extLst>
                    <a:ext uri="{9D8B030D-6E8A-4147-A177-3AD203B41FA5}">
                      <a16:colId xmlns:a16="http://schemas.microsoft.com/office/drawing/2014/main" val="4090492372"/>
                    </a:ext>
                  </a:extLst>
                </a:gridCol>
                <a:gridCol w="1019130">
                  <a:extLst>
                    <a:ext uri="{9D8B030D-6E8A-4147-A177-3AD203B41FA5}">
                      <a16:colId xmlns:a16="http://schemas.microsoft.com/office/drawing/2014/main" val="2136198863"/>
                    </a:ext>
                  </a:extLst>
                </a:gridCol>
                <a:gridCol w="1039530">
                  <a:extLst>
                    <a:ext uri="{9D8B030D-6E8A-4147-A177-3AD203B41FA5}">
                      <a16:colId xmlns:a16="http://schemas.microsoft.com/office/drawing/2014/main" val="1095838260"/>
                    </a:ext>
                  </a:extLst>
                </a:gridCol>
              </a:tblGrid>
              <a:tr h="182293">
                <a:tc>
                  <a:txBody>
                    <a:bodyPr/>
                    <a:lstStyle/>
                    <a:p>
                      <a:pPr algn="ctr"/>
                      <a:r>
                        <a:rPr lang="ru-RU" sz="1000" dirty="0">
                          <a:latin typeface="Times New Roman" panose="02020603050405020304" pitchFamily="18" charset="0"/>
                          <a:cs typeface="Times New Roman" panose="02020603050405020304" pitchFamily="18" charset="0"/>
                        </a:rPr>
                        <a:t>Наименование мероприятия</a:t>
                      </a:r>
                    </a:p>
                  </a:txBody>
                  <a:tcPr/>
                </a:tc>
                <a:tc>
                  <a:txBody>
                    <a:bodyPr/>
                    <a:lstStyle/>
                    <a:p>
                      <a:pPr algn="ctr"/>
                      <a:r>
                        <a:rPr lang="ru-RU" sz="1000" dirty="0">
                          <a:latin typeface="Times New Roman" panose="02020603050405020304" pitchFamily="18" charset="0"/>
                          <a:cs typeface="Times New Roman" panose="02020603050405020304" pitchFamily="18" charset="0"/>
                        </a:rPr>
                        <a:t>2024г (факт)</a:t>
                      </a:r>
                    </a:p>
                  </a:txBody>
                  <a:tcPr/>
                </a:tc>
                <a:tc>
                  <a:txBody>
                    <a:bodyPr/>
                    <a:lstStyle/>
                    <a:p>
                      <a:pPr algn="ctr"/>
                      <a:r>
                        <a:rPr lang="ru-RU" sz="1000" dirty="0">
                          <a:latin typeface="Times New Roman" panose="02020603050405020304" pitchFamily="18" charset="0"/>
                          <a:cs typeface="Times New Roman" panose="02020603050405020304" pitchFamily="18" charset="0"/>
                        </a:rPr>
                        <a:t>2025г (оценка)</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2024г</a:t>
                      </a:r>
                    </a:p>
                  </a:txBody>
                  <a:tcPr/>
                </a:tc>
                <a:tc>
                  <a:txBody>
                    <a:bodyPr/>
                    <a:lstStyle/>
                    <a:p>
                      <a:pPr algn="ctr"/>
                      <a:r>
                        <a:rPr lang="ru-RU" sz="1000" dirty="0">
                          <a:latin typeface="Times New Roman" panose="02020603050405020304" pitchFamily="18" charset="0"/>
                          <a:cs typeface="Times New Roman" panose="02020603050405020304" pitchFamily="18" charset="0"/>
                        </a:rPr>
                        <a:t>% 2026г к 2025г</a:t>
                      </a:r>
                    </a:p>
                  </a:txBody>
                  <a:tcPr/>
                </a:tc>
                <a:tc>
                  <a:txBody>
                    <a:bodyPr/>
                    <a:lstStyle/>
                    <a:p>
                      <a:pPr algn="ctr"/>
                      <a:r>
                        <a:rPr lang="ru-RU" sz="1000" dirty="0">
                          <a:latin typeface="Times New Roman" panose="02020603050405020304" pitchFamily="18" charset="0"/>
                          <a:cs typeface="Times New Roman" panose="02020603050405020304" pitchFamily="18" charset="0"/>
                        </a:rPr>
                        <a:t>2026г  (прогноз)</a:t>
                      </a:r>
                    </a:p>
                  </a:txBody>
                  <a:tcPr/>
                </a:tc>
                <a:tc>
                  <a:txBody>
                    <a:bodyPr/>
                    <a:lstStyle/>
                    <a:p>
                      <a:pPr algn="ctr"/>
                      <a:r>
                        <a:rPr lang="ru-RU" sz="1000" dirty="0">
                          <a:latin typeface="Times New Roman" panose="02020603050405020304" pitchFamily="18" charset="0"/>
                          <a:cs typeface="Times New Roman" panose="02020603050405020304" pitchFamily="18" charset="0"/>
                        </a:rPr>
                        <a:t>2027г (прогноз)</a:t>
                      </a:r>
                    </a:p>
                  </a:txBody>
                  <a:tcPr/>
                </a:tc>
                <a:extLst>
                  <a:ext uri="{0D108BD9-81ED-4DB2-BD59-A6C34878D82A}">
                    <a16:rowId xmlns:a16="http://schemas.microsoft.com/office/drawing/2014/main" val="3008462965"/>
                  </a:ext>
                </a:extLst>
              </a:tr>
              <a:tr h="195778">
                <a:tc>
                  <a:txBody>
                    <a:bodyPr/>
                    <a:lstStyle/>
                    <a:p>
                      <a:pPr algn="just"/>
                      <a:r>
                        <a:rPr lang="ru-RU" sz="1000" dirty="0">
                          <a:latin typeface="Times New Roman" panose="02020603050405020304" pitchFamily="18" charset="0"/>
                          <a:cs typeface="Times New Roman" panose="02020603050405020304" pitchFamily="18" charset="0"/>
                        </a:rPr>
                        <a:t>Функционирование высшего должностного лица субъекта Российской Федерации и муниципального образования</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3784113,60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3705400,00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5030400,00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132,93</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135,76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5030400,00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5030400,00</a:t>
                      </a:r>
                    </a:p>
                  </a:txBody>
                  <a:tcPr marL="7620" marR="7620" marT="7620" marB="0"/>
                </a:tc>
                <a:extLst>
                  <a:ext uri="{0D108BD9-81ED-4DB2-BD59-A6C34878D82A}">
                    <a16:rowId xmlns:a16="http://schemas.microsoft.com/office/drawing/2014/main" val="1759804768"/>
                  </a:ext>
                </a:extLst>
              </a:tr>
              <a:tr h="257419">
                <a:tc>
                  <a:txBody>
                    <a:bodyPr/>
                    <a:lstStyle/>
                    <a:p>
                      <a:pPr algn="just"/>
                      <a:r>
                        <a:rPr lang="ru-RU" sz="1000" dirty="0">
                          <a:latin typeface="Times New Roman" panose="02020603050405020304" pitchFamily="18" charset="0"/>
                          <a:cs typeface="Times New Roman" panose="02020603050405020304"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4442559,24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4728100,00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4894600,00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110,18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103,52</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4960000,00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5012200,00</a:t>
                      </a:r>
                    </a:p>
                  </a:txBody>
                  <a:tcPr marL="7620" marR="7620" marT="7620" marB="0"/>
                </a:tc>
                <a:extLst>
                  <a:ext uri="{0D108BD9-81ED-4DB2-BD59-A6C34878D82A}">
                    <a16:rowId xmlns:a16="http://schemas.microsoft.com/office/drawing/2014/main" val="3251504740"/>
                  </a:ext>
                </a:extLst>
              </a:tr>
              <a:tr h="180774">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Составление (изменение) списков кандидатов в присяжные заседатели федеральных судов общей юрисдикции в Российской Федерации</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8503,00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9481,00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74221,00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872,88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782,84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13347,00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13347,00</a:t>
                      </a:r>
                    </a:p>
                  </a:txBody>
                  <a:tcPr marL="7620" marR="7620" marT="7620" marB="0"/>
                </a:tc>
                <a:extLst>
                  <a:ext uri="{0D108BD9-81ED-4DB2-BD59-A6C34878D82A}">
                    <a16:rowId xmlns:a16="http://schemas.microsoft.com/office/drawing/2014/main" val="408203128"/>
                  </a:ext>
                </a:extLst>
              </a:tr>
              <a:tr h="26362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Резервные средства</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9278753,96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10958370,00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11346930,00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122,29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103,55</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12349920,00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563474,94</a:t>
                      </a:r>
                    </a:p>
                  </a:txBody>
                  <a:tcPr marL="7620" marR="7620" marT="7620" marB="0"/>
                </a:tc>
                <a:extLst>
                  <a:ext uri="{0D108BD9-81ED-4DB2-BD59-A6C34878D82A}">
                    <a16:rowId xmlns:a16="http://schemas.microsoft.com/office/drawing/2014/main" val="618865041"/>
                  </a:ext>
                </a:extLst>
              </a:tr>
              <a:tr h="23258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Расходы связанные с исполнением решений принятых судебными органами </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420000,00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303283,85</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t"/>
                      <a:endParaRPr lang="ru-RU" sz="1000" b="0" i="0" u="none" strike="noStrike">
                        <a:solidFill>
                          <a:srgbClr val="000000"/>
                        </a:solidFill>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val="1644966778"/>
                  </a:ext>
                </a:extLst>
              </a:tr>
              <a:tr h="0">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Выборы представительного органа муниципального образования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tc>
                <a:tc>
                  <a:txBody>
                    <a:bodyPr/>
                    <a:lstStyle/>
                    <a:p>
                      <a:pPr algn="ctr"/>
                      <a:r>
                        <a:rPr lang="ru-RU" sz="1000" dirty="0">
                          <a:latin typeface="Times New Roman" panose="02020603050405020304" pitchFamily="18" charset="0"/>
                          <a:cs typeface="Times New Roman" panose="02020603050405020304" pitchFamily="18" charset="0"/>
                        </a:rPr>
                        <a:t>4000000,00</a:t>
                      </a: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tc>
                  <a:txBody>
                    <a:bodyPr/>
                    <a:lstStyle/>
                    <a:p>
                      <a:pPr algn="ctr"/>
                      <a:endParaRPr lang="ru-RU" sz="10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399572916"/>
                  </a:ext>
                </a:extLst>
              </a:tr>
              <a:tr h="222632">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Осуществление первичного воинского учета на территориях, где отсутствуют военные комиссариаты</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1416041,04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1284972,00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1530390,00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108,08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119,10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1585050,00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1585050,00</a:t>
                      </a:r>
                    </a:p>
                  </a:txBody>
                  <a:tcPr marL="7620" marR="7620" marT="7620" marB="0"/>
                </a:tc>
                <a:extLst>
                  <a:ext uri="{0D108BD9-81ED-4DB2-BD59-A6C34878D82A}">
                    <a16:rowId xmlns:a16="http://schemas.microsoft.com/office/drawing/2014/main" val="3849812772"/>
                  </a:ext>
                </a:extLst>
              </a:tr>
              <a:tr h="222632">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Субвенции на реализацию государственных полномочий по организации проведения мероприятий по предупреждению и ликвидации болезней животных</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1253867,56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1975955,44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2028455,44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161,78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102,66</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1428455,44</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1428455,44</a:t>
                      </a:r>
                    </a:p>
                  </a:txBody>
                  <a:tcPr marL="7620" marR="7620" marT="7620" marB="0"/>
                </a:tc>
                <a:extLst>
                  <a:ext uri="{0D108BD9-81ED-4DB2-BD59-A6C34878D82A}">
                    <a16:rowId xmlns:a16="http://schemas.microsoft.com/office/drawing/2014/main" val="2885914308"/>
                  </a:ext>
                </a:extLst>
              </a:tr>
              <a:tr h="222632">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Расходы на реализацию государственных полномочий по социальной поддержке детей, оставшихся без попечения родителей, и лиц, принявших на воспитание в семью детей, оставшихся без попечения родителей</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17517923,19</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19809526,67</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21929382,91</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125,18</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110,70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21217306,00</a:t>
                      </a:r>
                    </a:p>
                  </a:txBody>
                  <a:tcPr marL="7620" marR="7620" marT="7620"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17953590,55</a:t>
                      </a:r>
                    </a:p>
                  </a:txBody>
                  <a:tcPr marL="7620" marR="7620" marT="7620" marB="0"/>
                </a:tc>
                <a:extLst>
                  <a:ext uri="{0D108BD9-81ED-4DB2-BD59-A6C34878D82A}">
                    <a16:rowId xmlns:a16="http://schemas.microsoft.com/office/drawing/2014/main" val="101521600"/>
                  </a:ext>
                </a:extLst>
              </a:tr>
              <a:tr h="222632">
                <a:tc>
                  <a:txBody>
                    <a:bodyPr/>
                    <a:lstStyle/>
                    <a:p>
                      <a:pPr algn="just" fontAlgn="b"/>
                      <a:r>
                        <a:rPr lang="ru-RU" sz="1000" b="0" u="none" strike="noStrike" dirty="0">
                          <a:solidFill>
                            <a:srgbClr val="000000"/>
                          </a:solidFill>
                          <a:effectLst/>
                          <a:latin typeface="Times New Roman" panose="02020603050405020304" pitchFamily="18" charset="0"/>
                          <a:cs typeface="Times New Roman" panose="02020603050405020304" pitchFamily="18" charset="0"/>
                        </a:rPr>
                        <a:t>на реализацию государственного полномочия в сфере транспортного обслуживания населения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0" i="0" u="none" strike="noStrike" dirty="0">
                          <a:solidFill>
                            <a:srgbClr val="000000"/>
                          </a:solidFill>
                          <a:latin typeface="Times New Roman" panose="02020603050405020304" pitchFamily="18" charset="0"/>
                          <a:cs typeface="Times New Roman" panose="02020603050405020304" pitchFamily="18" charset="0"/>
                        </a:rPr>
                        <a:t>3202025,18</a:t>
                      </a: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tc>
                <a:extLst>
                  <a:ext uri="{0D108BD9-81ED-4DB2-BD59-A6C34878D82A}">
                    <a16:rowId xmlns:a16="http://schemas.microsoft.com/office/drawing/2014/main" val="2321280653"/>
                  </a:ext>
                </a:extLst>
              </a:tr>
              <a:tr h="227976">
                <a:tc>
                  <a:txBody>
                    <a:bodyPr/>
                    <a:lstStyle/>
                    <a:p>
                      <a:pPr algn="ctr" fontAlgn="ctr"/>
                      <a:r>
                        <a:rPr lang="ru-RU" sz="1000" b="1" u="none" strike="noStrike" dirty="0">
                          <a:solidFill>
                            <a:srgbClr val="000000"/>
                          </a:solidFill>
                          <a:effectLst/>
                          <a:latin typeface="Times New Roman" panose="02020603050405020304" pitchFamily="18" charset="0"/>
                          <a:cs typeface="Times New Roman" panose="02020603050405020304" pitchFamily="18" charset="0"/>
                        </a:rPr>
                        <a:t>ВСЕГО</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41323786,77</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46775088,96</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46834379,35</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113,34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100,13</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46584478,44</a:t>
                      </a:r>
                    </a:p>
                  </a:txBody>
                  <a:tcPr marL="7620" marR="7620" marT="7620" marB="0"/>
                </a:tc>
                <a:tc>
                  <a:txBody>
                    <a:bodyPr/>
                    <a:lstStyle/>
                    <a:p>
                      <a:pPr algn="ctr" fontAlgn="t"/>
                      <a:r>
                        <a:rPr lang="ru-RU" sz="1000" b="1" i="0" u="none" strike="noStrike" dirty="0">
                          <a:solidFill>
                            <a:srgbClr val="000000"/>
                          </a:solidFill>
                          <a:latin typeface="Times New Roman" panose="02020603050405020304" pitchFamily="18" charset="0"/>
                          <a:cs typeface="Times New Roman" panose="02020603050405020304" pitchFamily="18" charset="0"/>
                        </a:rPr>
                        <a:t>31586517,93</a:t>
                      </a:r>
                    </a:p>
                  </a:txBody>
                  <a:tcPr marL="7620" marR="7620" marT="7620" marB="0"/>
                </a:tc>
                <a:extLst>
                  <a:ext uri="{0D108BD9-81ED-4DB2-BD59-A6C34878D82A}">
                    <a16:rowId xmlns:a16="http://schemas.microsoft.com/office/drawing/2014/main" val="1357753566"/>
                  </a:ext>
                </a:extLst>
              </a:tr>
            </a:tbl>
          </a:graphicData>
        </a:graphic>
      </p:graphicFrame>
      <p:sp>
        <p:nvSpPr>
          <p:cNvPr id="5" name="Прямоугольник 4">
            <a:extLst>
              <a:ext uri="{FF2B5EF4-FFF2-40B4-BE49-F238E27FC236}">
                <a16:creationId xmlns:a16="http://schemas.microsoft.com/office/drawing/2014/main" id="{4D93A62E-FD6B-B84B-0D86-FE4C7AB3C822}"/>
              </a:ext>
            </a:extLst>
          </p:cNvPr>
          <p:cNvSpPr/>
          <p:nvPr/>
        </p:nvSpPr>
        <p:spPr>
          <a:xfrm>
            <a:off x="2573547" y="328130"/>
            <a:ext cx="6096000" cy="261610"/>
          </a:xfrm>
          <a:prstGeom prst="rect">
            <a:avLst/>
          </a:prstGeom>
        </p:spPr>
        <p:txBody>
          <a:bodyPr>
            <a:spAutoFit/>
          </a:bodyPr>
          <a:lstStyle/>
          <a:p>
            <a:r>
              <a:rPr lang="ru-RU" sz="1100" b="1" dirty="0" err="1">
                <a:solidFill>
                  <a:schemeClr val="tx1">
                    <a:lumMod val="95000"/>
                    <a:lumOff val="5000"/>
                  </a:schemeClr>
                </a:solidFill>
                <a:latin typeface="Times New Roman" panose="02020603050405020304" pitchFamily="18" charset="0"/>
                <a:cs typeface="Times New Roman" panose="02020603050405020304" pitchFamily="18" charset="0"/>
              </a:rPr>
              <a:t>Непрограммные</a:t>
            </a:r>
            <a:r>
              <a:rPr lang="ru-RU" sz="1100" b="1" dirty="0">
                <a:solidFill>
                  <a:schemeClr val="tx1">
                    <a:lumMod val="95000"/>
                    <a:lumOff val="5000"/>
                  </a:schemeClr>
                </a:solidFill>
                <a:latin typeface="Times New Roman" panose="02020603050405020304" pitchFamily="18" charset="0"/>
                <a:cs typeface="Times New Roman" panose="02020603050405020304" pitchFamily="18" charset="0"/>
              </a:rPr>
              <a:t> расходы</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ru-RU" sz="1100" dirty="0" err="1">
                <a:solidFill>
                  <a:schemeClr val="tx1">
                    <a:lumMod val="95000"/>
                    <a:lumOff val="5000"/>
                  </a:schemeClr>
                </a:solidFill>
                <a:latin typeface="Times New Roman" panose="02020603050405020304" pitchFamily="18" charset="0"/>
                <a:cs typeface="Times New Roman" panose="02020603050405020304" pitchFamily="18" charset="0"/>
              </a:rPr>
              <a:t>расходы</a:t>
            </a:r>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 не вошедшие в мероприятия муниципальных программ.</a:t>
            </a:r>
            <a:endParaRPr lang="ru-RU" sz="1100" b="1" dirty="0">
              <a:solidFill>
                <a:srgbClr val="3333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58163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20351B6-4D8B-9CD3-A1C4-26CDC30545C2}"/>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2FAD087A-35FD-61A0-363C-93424E03AF49}"/>
              </a:ext>
            </a:extLst>
          </p:cNvPr>
          <p:cNvSpPr/>
          <p:nvPr/>
        </p:nvSpPr>
        <p:spPr>
          <a:xfrm>
            <a:off x="1574228" y="9178"/>
            <a:ext cx="9043544"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88EE84F1-8F15-F1F6-263A-0FC327D74DD2}"/>
              </a:ext>
            </a:extLst>
          </p:cNvPr>
          <p:cNvGraphicFramePr>
            <a:graphicFrameLocks noGrp="1"/>
          </p:cNvGraphicFramePr>
          <p:nvPr/>
        </p:nvGraphicFramePr>
        <p:xfrm>
          <a:off x="4370408" y="408364"/>
          <a:ext cx="2146300" cy="182880"/>
        </p:xfrm>
        <a:graphic>
          <a:graphicData uri="http://schemas.openxmlformats.org/drawingml/2006/table">
            <a:tbl>
              <a:tblPr/>
              <a:tblGrid>
                <a:gridCol w="2146300">
                  <a:extLst>
                    <a:ext uri="{9D8B030D-6E8A-4147-A177-3AD203B41FA5}">
                      <a16:colId xmlns:a16="http://schemas.microsoft.com/office/drawing/2014/main" val="20000"/>
                    </a:ext>
                  </a:extLst>
                </a:gridCol>
              </a:tblGrid>
              <a:tr h="182880">
                <a:tc>
                  <a:txBody>
                    <a:bodyPr/>
                    <a:lstStyle/>
                    <a:p>
                      <a:pPr algn="ctr" fontAlgn="b"/>
                      <a:r>
                        <a:rPr lang="ru-RU" sz="1100" b="1" i="0" u="none" strike="noStrike" dirty="0">
                          <a:solidFill>
                            <a:srgbClr val="9900FF"/>
                          </a:solidFill>
                          <a:latin typeface="Times New Roman"/>
                        </a:rPr>
                        <a:t>Поддержка семей с детьми</a:t>
                      </a:r>
                    </a:p>
                  </a:txBody>
                  <a:tcPr marL="7620" marR="7620" marT="762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5" name="Таблица 4">
            <a:extLst>
              <a:ext uri="{FF2B5EF4-FFF2-40B4-BE49-F238E27FC236}">
                <a16:creationId xmlns:a16="http://schemas.microsoft.com/office/drawing/2014/main" id="{43088D08-4B74-6558-F9A9-58F3DD390390}"/>
              </a:ext>
            </a:extLst>
          </p:cNvPr>
          <p:cNvGraphicFramePr>
            <a:graphicFrameLocks noGrp="1"/>
          </p:cNvGraphicFramePr>
          <p:nvPr>
            <p:extLst>
              <p:ext uri="{D42A27DB-BD31-4B8C-83A1-F6EECF244321}">
                <p14:modId xmlns:p14="http://schemas.microsoft.com/office/powerpoint/2010/main" val="3388490360"/>
              </p:ext>
            </p:extLst>
          </p:nvPr>
        </p:nvGraphicFramePr>
        <p:xfrm>
          <a:off x="107903" y="637741"/>
          <a:ext cx="11976193" cy="5656823"/>
        </p:xfrm>
        <a:graphic>
          <a:graphicData uri="http://schemas.openxmlformats.org/drawingml/2006/table">
            <a:tbl>
              <a:tblPr firstRow="1" bandRow="1">
                <a:tableStyleId>{E8B1032C-EA38-4F05-BA0D-38AFFFC7BED3}</a:tableStyleId>
              </a:tblPr>
              <a:tblGrid>
                <a:gridCol w="1601692">
                  <a:extLst>
                    <a:ext uri="{9D8B030D-6E8A-4147-A177-3AD203B41FA5}">
                      <a16:colId xmlns:a16="http://schemas.microsoft.com/office/drawing/2014/main" val="4215834913"/>
                    </a:ext>
                  </a:extLst>
                </a:gridCol>
                <a:gridCol w="2598303">
                  <a:extLst>
                    <a:ext uri="{9D8B030D-6E8A-4147-A177-3AD203B41FA5}">
                      <a16:colId xmlns:a16="http://schemas.microsoft.com/office/drawing/2014/main" val="20001"/>
                    </a:ext>
                  </a:extLst>
                </a:gridCol>
                <a:gridCol w="1051488">
                  <a:extLst>
                    <a:ext uri="{9D8B030D-6E8A-4147-A177-3AD203B41FA5}">
                      <a16:colId xmlns:a16="http://schemas.microsoft.com/office/drawing/2014/main" val="20002"/>
                    </a:ext>
                  </a:extLst>
                </a:gridCol>
                <a:gridCol w="2433986">
                  <a:extLst>
                    <a:ext uri="{9D8B030D-6E8A-4147-A177-3AD203B41FA5}">
                      <a16:colId xmlns:a16="http://schemas.microsoft.com/office/drawing/2014/main" val="20003"/>
                    </a:ext>
                  </a:extLst>
                </a:gridCol>
                <a:gridCol w="880845">
                  <a:extLst>
                    <a:ext uri="{9D8B030D-6E8A-4147-A177-3AD203B41FA5}">
                      <a16:colId xmlns:a16="http://schemas.microsoft.com/office/drawing/2014/main" val="12296224"/>
                    </a:ext>
                  </a:extLst>
                </a:gridCol>
                <a:gridCol w="889233">
                  <a:extLst>
                    <a:ext uri="{9D8B030D-6E8A-4147-A177-3AD203B41FA5}">
                      <a16:colId xmlns:a16="http://schemas.microsoft.com/office/drawing/2014/main" val="683379784"/>
                    </a:ext>
                  </a:extLst>
                </a:gridCol>
                <a:gridCol w="788565">
                  <a:extLst>
                    <a:ext uri="{9D8B030D-6E8A-4147-A177-3AD203B41FA5}">
                      <a16:colId xmlns:a16="http://schemas.microsoft.com/office/drawing/2014/main" val="3207021453"/>
                    </a:ext>
                  </a:extLst>
                </a:gridCol>
                <a:gridCol w="855677">
                  <a:extLst>
                    <a:ext uri="{9D8B030D-6E8A-4147-A177-3AD203B41FA5}">
                      <a16:colId xmlns:a16="http://schemas.microsoft.com/office/drawing/2014/main" val="3976886950"/>
                    </a:ext>
                  </a:extLst>
                </a:gridCol>
                <a:gridCol w="876404">
                  <a:extLst>
                    <a:ext uri="{9D8B030D-6E8A-4147-A177-3AD203B41FA5}">
                      <a16:colId xmlns:a16="http://schemas.microsoft.com/office/drawing/2014/main" val="20936713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Численность представителей целевой группы/Доля в общей численности населения %</a:t>
                      </a: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 %</a:t>
                      </a:r>
                      <a:endParaRPr lang="ru-RU"/>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sz="1000" b="0" dirty="0"/>
                    </a:p>
                  </a:txBody>
                  <a:tcPr>
                    <a:solidFill>
                      <a:srgbClr val="00FFFF"/>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251516">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«Развитие системы дошкольного образования»</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192202991"/>
                  </a:ext>
                </a:extLst>
              </a:tr>
              <a:tr h="598262">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Один родитель(законных представителей), внесший родительскую плату за содержание ребенка(присмотр и уход за ребенком) в образовательном учреждении</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dirty="0">
                          <a:latin typeface="Times New Roman" panose="02020603050405020304" pitchFamily="18" charset="0"/>
                          <a:cs typeface="Times New Roman" panose="02020603050405020304" pitchFamily="18" charset="0"/>
                        </a:rPr>
                        <a:t>186</a:t>
                      </a:r>
                    </a:p>
                  </a:txBody>
                  <a:tcPr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Компенсация части платы, взимаемой с родителей (законных представителей) за присмотр и уход за детьми, осваивающими образовательные программы дошкольного образования</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1573382,00</a:t>
                      </a:r>
                    </a:p>
                  </a:txBody>
                  <a:tcPr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1563181,00</a:t>
                      </a:r>
                    </a:p>
                  </a:txBody>
                  <a:tcPr marL="7620" marR="7620" marT="7620" marB="0"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14889212,00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16376729,00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17029272,00</a:t>
                      </a:r>
                    </a:p>
                  </a:txBody>
                  <a:tcPr marL="7620" marR="7620" marT="7620" marB="0" anchor="ctr">
                    <a:solidFill>
                      <a:srgbClr val="FFE5FD"/>
                    </a:solidFill>
                  </a:tcPr>
                </a:tc>
                <a:extLst>
                  <a:ext uri="{0D108BD9-81ED-4DB2-BD59-A6C34878D82A}">
                    <a16:rowId xmlns:a16="http://schemas.microsoft.com/office/drawing/2014/main" val="3816421810"/>
                  </a:ext>
                </a:extLst>
              </a:tr>
              <a:tr h="253324">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186</a:t>
                      </a:r>
                    </a:p>
                  </a:txBody>
                  <a:tcPr anchor="ct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1573382,00</a:t>
                      </a:r>
                    </a:p>
                  </a:txBody>
                  <a:tcPr anchor="ct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1563181,00</a:t>
                      </a:r>
                    </a:p>
                  </a:txBody>
                  <a:tcPr marL="7620" marR="7620" marT="7620" marB="0" anchor="ct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14889212,00</a:t>
                      </a:r>
                    </a:p>
                  </a:txBody>
                  <a:tcPr marL="7620" marR="7620" marT="7620" marB="0" anchor="ctr">
                    <a:solidFill>
                      <a:srgbClr val="FFE5FD"/>
                    </a:solidFill>
                  </a:tcPr>
                </a:tc>
                <a:tc>
                  <a:txBody>
                    <a:bodyPr/>
                    <a:lstStyle/>
                    <a:p>
                      <a:pPr algn="ctr" rtl="0" fontAlgn="t"/>
                      <a:r>
                        <a:rPr lang="ru-RU" sz="1000" b="1" i="0" u="none" strike="noStrike" dirty="0">
                          <a:solidFill>
                            <a:srgbClr val="000000"/>
                          </a:solidFill>
                          <a:latin typeface="Times New Roman"/>
                        </a:rPr>
                        <a:t>16376729,00</a:t>
                      </a:r>
                    </a:p>
                  </a:txBody>
                  <a:tcPr marL="7620" marR="7620" marT="7620" marB="0" anchor="ctr">
                    <a:solidFill>
                      <a:srgbClr val="FFE5FD"/>
                    </a:solidFill>
                  </a:tcPr>
                </a:tc>
                <a:tc>
                  <a:txBody>
                    <a:bodyPr/>
                    <a:lstStyle/>
                    <a:p>
                      <a:pPr algn="ctr" fontAlgn="t"/>
                      <a:r>
                        <a:rPr lang="ru-RU" sz="1000" b="1" i="0" u="none" strike="noStrike" dirty="0">
                          <a:solidFill>
                            <a:srgbClr val="000000"/>
                          </a:solidFill>
                          <a:latin typeface="Times New Roman"/>
                        </a:rPr>
                        <a:t>17029272,00</a:t>
                      </a:r>
                    </a:p>
                  </a:txBody>
                  <a:tcPr marL="7620" marR="7620" marT="7620" marB="0" anchor="ctr">
                    <a:solidFill>
                      <a:srgbClr val="FFE5FD"/>
                    </a:solidFill>
                  </a:tcPr>
                </a:tc>
                <a:extLst>
                  <a:ext uri="{0D108BD9-81ED-4DB2-BD59-A6C34878D82A}">
                    <a16:rowId xmlns:a16="http://schemas.microsoft.com/office/drawing/2014/main" val="2984960656"/>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00FFFF"/>
                    </a:solidFill>
                  </a:tcPr>
                </a:tc>
                <a:extLst>
                  <a:ext uri="{0D108BD9-81ED-4DB2-BD59-A6C34878D82A}">
                    <a16:rowId xmlns:a16="http://schemas.microsoft.com/office/drawing/2014/main" val="3025846410"/>
                  </a:ext>
                </a:extLst>
              </a:tr>
              <a:tr h="370840">
                <a:tc rowSpan="3">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1-4 классах включительно в муниципальных общеобразовательных учреждениях</a:t>
                      </a:r>
                    </a:p>
                  </a:txBody>
                  <a:tcPr>
                    <a:solidFill>
                      <a:srgbClr val="FFE5FD"/>
                    </a:solidFill>
                  </a:tcPr>
                </a:tc>
                <a:tc rowSpan="2">
                  <a:txBody>
                    <a:bodyPr/>
                    <a:lstStyle/>
                    <a:p>
                      <a:pPr algn="ctr" fontAlgn="t"/>
                      <a:r>
                        <a:rPr lang="ru-RU" sz="1000" b="0" i="0" u="none" strike="noStrike" dirty="0">
                          <a:solidFill>
                            <a:srgbClr val="000000"/>
                          </a:solidFill>
                          <a:latin typeface="Times New Roman"/>
                        </a:rPr>
                        <a:t>535</a:t>
                      </a:r>
                    </a:p>
                  </a:txBody>
                  <a:tcPr marL="7620" marR="7620" marT="7620" marB="0"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один раз в день в период учебного процесса в сумме 95руб.</a:t>
                      </a:r>
                    </a:p>
                  </a:txBody>
                  <a:tcPr>
                    <a:solidFill>
                      <a:srgbClr val="FFE5FD"/>
                    </a:solidFill>
                  </a:tcPr>
                </a:tc>
                <a:tc>
                  <a:txBody>
                    <a:bodyPr/>
                    <a:lstStyle/>
                    <a:p>
                      <a:pPr algn="ctr" fontAlgn="t"/>
                      <a:r>
                        <a:rPr lang="ru-RU" sz="1000" b="0" i="0" u="none" strike="noStrike" dirty="0">
                          <a:solidFill>
                            <a:srgbClr val="000000"/>
                          </a:solidFill>
                          <a:latin typeface="Times New Roman"/>
                        </a:rPr>
                        <a:t>6259930,10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10206800,00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9350850,00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9027850,00</a:t>
                      </a:r>
                    </a:p>
                  </a:txBody>
                  <a:tcPr marL="7620" marR="7620" marT="7620" marB="0" anchor="ct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9027850,00</a:t>
                      </a:r>
                    </a:p>
                    <a:p>
                      <a:pPr algn="ctr" fontAlgn="t"/>
                      <a:endParaRPr lang="ru-RU" sz="1000" b="0" i="0" u="none" strike="noStrike" dirty="0">
                        <a:solidFill>
                          <a:srgbClr val="000000"/>
                        </a:solidFill>
                        <a:latin typeface="Times New Roman"/>
                      </a:endParaRPr>
                    </a:p>
                  </a:txBody>
                  <a:tcPr marL="7620" marR="7620" marT="7620" marB="0" anchor="ctr">
                    <a:solidFill>
                      <a:srgbClr val="FFE5FD"/>
                    </a:solidFill>
                  </a:tcPr>
                </a:tc>
                <a:extLst>
                  <a:ext uri="{0D108BD9-81ED-4DB2-BD59-A6C34878D82A}">
                    <a16:rowId xmlns:a16="http://schemas.microsoft.com/office/drawing/2014/main" val="522197189"/>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1-11 классах (включительно) дети-инвалиды и дети с ограниченными возможностями</a:t>
                      </a:r>
                    </a:p>
                  </a:txBody>
                  <a:tcPr>
                    <a:solidFill>
                      <a:srgbClr val="FFE5FD"/>
                    </a:solidFill>
                  </a:tcPr>
                </a:tc>
                <a:tc vMerge="1">
                  <a:txBody>
                    <a:bodyPr/>
                    <a:lstStyle/>
                    <a:p>
                      <a:pPr algn="ctr" rtl="0" fontAlgn="t"/>
                      <a:endParaRPr lang="ru-RU" sz="1000" b="0" i="0" u="none" strike="noStrike" dirty="0">
                        <a:solidFill>
                          <a:srgbClr val="000000"/>
                        </a:solidFill>
                        <a:latin typeface="Times New Roman"/>
                      </a:endParaRPr>
                    </a:p>
                  </a:txBody>
                  <a:tcPr marL="7620" marR="7620" marT="7620" marB="0" anchor="ct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Бесплатное питание (горячее питание) в период учебного процесса на </a:t>
                      </a:r>
                    </a:p>
                    <a:p>
                      <a:pPr algn="ctr"/>
                      <a:r>
                        <a:rPr lang="ru-RU" sz="1000" b="0" dirty="0">
                          <a:latin typeface="Times New Roman" panose="02020603050405020304" pitchFamily="18" charset="0"/>
                          <a:cs typeface="Times New Roman" panose="02020603050405020304" pitchFamily="18" charset="0"/>
                        </a:rPr>
                        <a:t>160 руб.</a:t>
                      </a:r>
                    </a:p>
                  </a:txBody>
                  <a:tcPr>
                    <a:solidFill>
                      <a:srgbClr val="FFE5FD"/>
                    </a:solidFill>
                  </a:tcPr>
                </a:tc>
                <a:tc>
                  <a:txBody>
                    <a:bodyPr/>
                    <a:lstStyle/>
                    <a:p>
                      <a:pPr algn="ctr" fontAlgn="t"/>
                      <a:r>
                        <a:rPr lang="ru-RU" sz="1000" b="0" i="0" u="none" strike="noStrike" dirty="0">
                          <a:solidFill>
                            <a:srgbClr val="000000"/>
                          </a:solidFill>
                          <a:latin typeface="Times New Roman"/>
                        </a:rPr>
                        <a:t>2096974,40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5754500,00</a:t>
                      </a:r>
                    </a:p>
                  </a:txBody>
                  <a:tcPr marL="7620" marR="7620" marT="7620" marB="0" anchor="ctr">
                    <a:solidFill>
                      <a:srgbClr val="FFE5FD"/>
                    </a:solidFill>
                  </a:tcPr>
                </a:tc>
                <a:tc>
                  <a:txBody>
                    <a:bodyPr/>
                    <a:lstStyle/>
                    <a:p>
                      <a:pPr algn="ctr" fontAlgn="t"/>
                      <a:r>
                        <a:rPr lang="ru-RU" sz="1000" b="0" i="0" u="none" strike="noStrike" dirty="0">
                          <a:solidFill>
                            <a:srgbClr val="000000"/>
                          </a:solidFill>
                          <a:latin typeface="Times New Roman"/>
                        </a:rPr>
                        <a:t>5754500,00</a:t>
                      </a:r>
                    </a:p>
                  </a:txBody>
                  <a:tcPr marL="7620" marR="7620" marT="7620" marB="0" anchor="ct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5754500,00</a:t>
                      </a:r>
                    </a:p>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txBody>
                  <a:tcPr marL="7620" marR="7620" marT="7620" marB="0" anchor="ct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p>
                      <a:pPr marL="0" marR="0" lvl="0" indent="0" algn="ctr" defTabSz="914400" rtl="0" eaLnBrk="1" fontAlgn="t" latinLnBrk="0" hangingPunct="1">
                        <a:lnSpc>
                          <a:spcPct val="100000"/>
                        </a:lnSpc>
                        <a:spcBef>
                          <a:spcPts val="0"/>
                        </a:spcBef>
                        <a:spcAft>
                          <a:spcPts val="0"/>
                        </a:spcAft>
                        <a:buClrTx/>
                        <a:buSzTx/>
                        <a:buFontTx/>
                        <a:buNone/>
                        <a:tabLst/>
                        <a:defRPr/>
                      </a:pPr>
                      <a:r>
                        <a:rPr lang="ru-RU" sz="1000" b="0" i="0" u="none" strike="noStrike" dirty="0">
                          <a:solidFill>
                            <a:srgbClr val="000000"/>
                          </a:solidFill>
                          <a:latin typeface="Times New Roman"/>
                        </a:rPr>
                        <a:t>5754500,00</a:t>
                      </a:r>
                    </a:p>
                    <a:p>
                      <a:pPr marL="0" marR="0" lvl="0" indent="0" algn="ctr" defTabSz="914400" rtl="0" eaLnBrk="1" fontAlgn="t" latinLnBrk="0" hangingPunct="1">
                        <a:lnSpc>
                          <a:spcPct val="100000"/>
                        </a:lnSpc>
                        <a:spcBef>
                          <a:spcPts val="0"/>
                        </a:spcBef>
                        <a:spcAft>
                          <a:spcPts val="0"/>
                        </a:spcAft>
                        <a:buClrTx/>
                        <a:buSzTx/>
                        <a:buFontTx/>
                        <a:buNone/>
                        <a:tabLst/>
                        <a:defRPr/>
                      </a:pPr>
                      <a:endParaRPr lang="ru-RU" sz="1000" b="0" i="0" u="none" strike="noStrike" dirty="0">
                        <a:solidFill>
                          <a:srgbClr val="000000"/>
                        </a:solidFill>
                        <a:latin typeface="Times New Roman"/>
                      </a:endParaRPr>
                    </a:p>
                  </a:txBody>
                  <a:tcPr marL="7620" marR="7620" marT="7620" marB="0" anchor="ctr">
                    <a:solidFill>
                      <a:srgbClr val="FFE5FD"/>
                    </a:solidFill>
                  </a:tcPr>
                </a:tc>
                <a:extLst>
                  <a:ext uri="{0D108BD9-81ED-4DB2-BD59-A6C34878D82A}">
                    <a16:rowId xmlns:a16="http://schemas.microsoft.com/office/drawing/2014/main" val="1835658762"/>
                  </a:ext>
                </a:extLst>
              </a:tr>
              <a:tr h="370840">
                <a:tc v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0" dirty="0">
                          <a:latin typeface="Times New Roman" panose="02020603050405020304" pitchFamily="18" charset="0"/>
                          <a:cs typeface="Times New Roman" panose="02020603050405020304" pitchFamily="18" charset="0"/>
                        </a:rPr>
                        <a:t>Обучающиеся в 5-11классах из многодетных семей; из семей, имеющих среднедушевой доход ниже величины прожиточного минимума, установленной в Приморском крае; из семей, находящихся в социально – опасном положении; из числа детей – сирот и детей, оставшихся без попечения родителей, за исключением детей, находящихся на полном государственном обеспечении</a:t>
                      </a:r>
                    </a:p>
                  </a:txBody>
                  <a:tcPr>
                    <a:solidFill>
                      <a:srgbClr val="FFE5FD"/>
                    </a:solidFill>
                  </a:tcPr>
                </a:tc>
                <a:tc>
                  <a:txBody>
                    <a:bodyPr/>
                    <a:lstStyle/>
                    <a:p>
                      <a:pPr algn="ctr" rtl="0" fontAlgn="t"/>
                      <a:r>
                        <a:rPr lang="ru-RU" sz="1000" b="0" i="0" u="none" strike="noStrike" dirty="0">
                          <a:solidFill>
                            <a:srgbClr val="000000"/>
                          </a:solidFill>
                          <a:latin typeface="Times New Roman"/>
                        </a:rPr>
                        <a:t>230</a:t>
                      </a:r>
                    </a:p>
                  </a:txBody>
                  <a:tcPr marL="7620" marR="7620" marT="7620" marB="0" anchor="ct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Бесплатное питание один раз в день в период учебного процесса на сумму 95,0 руб.</a:t>
                      </a:r>
                    </a:p>
                  </a:txBody>
                  <a:tcPr>
                    <a:solidFill>
                      <a:srgbClr val="FFE5FD"/>
                    </a:solidFill>
                  </a:tcPr>
                </a:tc>
                <a:tc>
                  <a:txBody>
                    <a:bodyPr/>
                    <a:lstStyle/>
                    <a:p>
                      <a:pPr algn="ctr" rtl="0" fontAlgn="t"/>
                      <a:r>
                        <a:rPr lang="ru-RU" sz="1000" b="0" i="0" u="none" strike="noStrike" dirty="0">
                          <a:solidFill>
                            <a:srgbClr val="000000"/>
                          </a:solidFill>
                          <a:latin typeface="Times New Roman"/>
                        </a:rPr>
                        <a:t>3105114,22</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7200000,00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5800000,00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5800000,00</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a:rPr>
                        <a:t>5800000,00</a:t>
                      </a:r>
                    </a:p>
                  </a:txBody>
                  <a:tcPr marL="7620" marR="7620" marT="7620" marB="0" anchor="ctr">
                    <a:solidFill>
                      <a:srgbClr val="FFE5FD"/>
                    </a:solidFill>
                  </a:tcPr>
                </a:tc>
                <a:extLst>
                  <a:ext uri="{0D108BD9-81ED-4DB2-BD59-A6C34878D82A}">
                    <a16:rowId xmlns:a16="http://schemas.microsoft.com/office/drawing/2014/main" val="2518261911"/>
                  </a:ext>
                </a:extLst>
              </a:tr>
            </a:tbl>
          </a:graphicData>
        </a:graphic>
      </p:graphicFrame>
      <p:pic>
        <p:nvPicPr>
          <p:cNvPr id="7" name="Рисунок 6" descr="Изображение выглядит как снимок экрана, дизайн&#10;&#10;Содержимое, созданное искусственным интеллектом, может быть неверным.">
            <a:extLst>
              <a:ext uri="{FF2B5EF4-FFF2-40B4-BE49-F238E27FC236}">
                <a16:creationId xmlns:a16="http://schemas.microsoft.com/office/drawing/2014/main" id="{2D528C0C-0D9E-2CD4-4CC6-A5C38A2A73DA}"/>
              </a:ext>
            </a:extLst>
          </p:cNvPr>
          <p:cNvPicPr>
            <a:picLocks noChangeAspect="1"/>
          </p:cNvPicPr>
          <p:nvPr/>
        </p:nvPicPr>
        <p:blipFill>
          <a:blip r:embed="rId3"/>
          <a:stretch>
            <a:fillRect/>
          </a:stretch>
        </p:blipFill>
        <p:spPr>
          <a:xfrm>
            <a:off x="169290" y="2105637"/>
            <a:ext cx="1483341" cy="746620"/>
          </a:xfrm>
          <a:prstGeom prst="rect">
            <a:avLst/>
          </a:prstGeom>
        </p:spPr>
      </p:pic>
      <p:pic>
        <p:nvPicPr>
          <p:cNvPr id="9" name="Рисунок 8" descr="Изображение выглядит как мультфильм, Мультфильм, иллюстрация, рисунок&#10;&#10;Содержимое, созданное искусственным интеллектом, может быть неверным.">
            <a:extLst>
              <a:ext uri="{FF2B5EF4-FFF2-40B4-BE49-F238E27FC236}">
                <a16:creationId xmlns:a16="http://schemas.microsoft.com/office/drawing/2014/main" id="{B9058BDD-B7AB-56B8-FB61-54CB53AC4312}"/>
              </a:ext>
            </a:extLst>
          </p:cNvPr>
          <p:cNvPicPr>
            <a:picLocks noChangeAspect="1"/>
          </p:cNvPicPr>
          <p:nvPr/>
        </p:nvPicPr>
        <p:blipFill>
          <a:blip r:embed="rId4"/>
          <a:stretch>
            <a:fillRect/>
          </a:stretch>
        </p:blipFill>
        <p:spPr>
          <a:xfrm>
            <a:off x="150975" y="3731441"/>
            <a:ext cx="1483342" cy="1962150"/>
          </a:xfrm>
          <a:prstGeom prst="rect">
            <a:avLst/>
          </a:prstGeom>
        </p:spPr>
      </p:pic>
    </p:spTree>
    <p:extLst>
      <p:ext uri="{BB962C8B-B14F-4D97-AF65-F5344CB8AC3E}">
        <p14:creationId xmlns:p14="http://schemas.microsoft.com/office/powerpoint/2010/main" val="28229713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DA4315C-7ECE-81CD-3727-00777EC3B18A}"/>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B25282D0-21EE-BD8E-5ACC-111DE68F6F1F}"/>
              </a:ext>
            </a:extLst>
          </p:cNvPr>
          <p:cNvSpPr/>
          <p:nvPr/>
        </p:nvSpPr>
        <p:spPr>
          <a:xfrm>
            <a:off x="773468" y="-14233"/>
            <a:ext cx="9516018"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graphicFrame>
        <p:nvGraphicFramePr>
          <p:cNvPr id="4" name="Таблица 3">
            <a:extLst>
              <a:ext uri="{FF2B5EF4-FFF2-40B4-BE49-F238E27FC236}">
                <a16:creationId xmlns:a16="http://schemas.microsoft.com/office/drawing/2014/main" id="{2ECE706B-9A70-A040-C149-142AA6096A85}"/>
              </a:ext>
            </a:extLst>
          </p:cNvPr>
          <p:cNvGraphicFramePr>
            <a:graphicFrameLocks noGrp="1"/>
          </p:cNvGraphicFramePr>
          <p:nvPr>
            <p:extLst>
              <p:ext uri="{D42A27DB-BD31-4B8C-83A1-F6EECF244321}">
                <p14:modId xmlns:p14="http://schemas.microsoft.com/office/powerpoint/2010/main" val="2482032575"/>
              </p:ext>
            </p:extLst>
          </p:nvPr>
        </p:nvGraphicFramePr>
        <p:xfrm>
          <a:off x="4378797" y="356543"/>
          <a:ext cx="2146300" cy="182880"/>
        </p:xfrm>
        <a:graphic>
          <a:graphicData uri="http://schemas.openxmlformats.org/drawingml/2006/table">
            <a:tbl>
              <a:tblPr/>
              <a:tblGrid>
                <a:gridCol w="2146300">
                  <a:extLst>
                    <a:ext uri="{9D8B030D-6E8A-4147-A177-3AD203B41FA5}">
                      <a16:colId xmlns:a16="http://schemas.microsoft.com/office/drawing/2014/main" val="20000"/>
                    </a:ext>
                  </a:extLst>
                </a:gridCol>
              </a:tblGrid>
              <a:tr h="182880">
                <a:tc>
                  <a:txBody>
                    <a:bodyPr/>
                    <a:lstStyle/>
                    <a:p>
                      <a:pPr algn="ctr" fontAlgn="b"/>
                      <a:r>
                        <a:rPr lang="ru-RU" sz="1100" b="1" i="0" u="none" strike="noStrike" dirty="0">
                          <a:solidFill>
                            <a:srgbClr val="9900FF"/>
                          </a:solidFill>
                          <a:latin typeface="Times New Roman"/>
                        </a:rPr>
                        <a:t>Поддержка семей с детьми</a:t>
                      </a:r>
                    </a:p>
                  </a:txBody>
                  <a:tcPr marL="7620" marR="7620" marT="7620" marB="0" anchor="b">
                    <a:lnL>
                      <a:noFill/>
                    </a:lnL>
                    <a:lnR>
                      <a:noFill/>
                    </a:lnR>
                    <a:lnT>
                      <a:noFill/>
                    </a:lnT>
                    <a:lnB>
                      <a:noFill/>
                    </a:lnB>
                  </a:tcPr>
                </a:tc>
                <a:extLst>
                  <a:ext uri="{0D108BD9-81ED-4DB2-BD59-A6C34878D82A}">
                    <a16:rowId xmlns:a16="http://schemas.microsoft.com/office/drawing/2014/main" val="10000"/>
                  </a:ext>
                </a:extLst>
              </a:tr>
            </a:tbl>
          </a:graphicData>
        </a:graphic>
      </p:graphicFrame>
      <p:graphicFrame>
        <p:nvGraphicFramePr>
          <p:cNvPr id="5" name="Таблица 4">
            <a:extLst>
              <a:ext uri="{FF2B5EF4-FFF2-40B4-BE49-F238E27FC236}">
                <a16:creationId xmlns:a16="http://schemas.microsoft.com/office/drawing/2014/main" id="{59A587FA-7D5B-FBA9-017A-CE36D60D430E}"/>
              </a:ext>
            </a:extLst>
          </p:cNvPr>
          <p:cNvGraphicFramePr>
            <a:graphicFrameLocks noGrp="1"/>
          </p:cNvGraphicFramePr>
          <p:nvPr>
            <p:extLst>
              <p:ext uri="{D42A27DB-BD31-4B8C-83A1-F6EECF244321}">
                <p14:modId xmlns:p14="http://schemas.microsoft.com/office/powerpoint/2010/main" val="2177341688"/>
              </p:ext>
            </p:extLst>
          </p:nvPr>
        </p:nvGraphicFramePr>
        <p:xfrm>
          <a:off x="107904" y="604055"/>
          <a:ext cx="11976192" cy="2540187"/>
        </p:xfrm>
        <a:graphic>
          <a:graphicData uri="http://schemas.openxmlformats.org/drawingml/2006/table">
            <a:tbl>
              <a:tblPr firstRow="1" bandRow="1">
                <a:tableStyleId>{E8B1032C-EA38-4F05-BA0D-38AFFFC7BED3}</a:tableStyleId>
              </a:tblPr>
              <a:tblGrid>
                <a:gridCol w="1601692">
                  <a:extLst>
                    <a:ext uri="{9D8B030D-6E8A-4147-A177-3AD203B41FA5}">
                      <a16:colId xmlns:a16="http://schemas.microsoft.com/office/drawing/2014/main" val="4215834913"/>
                    </a:ext>
                  </a:extLst>
                </a:gridCol>
                <a:gridCol w="2598303">
                  <a:extLst>
                    <a:ext uri="{9D8B030D-6E8A-4147-A177-3AD203B41FA5}">
                      <a16:colId xmlns:a16="http://schemas.microsoft.com/office/drawing/2014/main" val="20001"/>
                    </a:ext>
                  </a:extLst>
                </a:gridCol>
                <a:gridCol w="1051488">
                  <a:extLst>
                    <a:ext uri="{9D8B030D-6E8A-4147-A177-3AD203B41FA5}">
                      <a16:colId xmlns:a16="http://schemas.microsoft.com/office/drawing/2014/main" val="20002"/>
                    </a:ext>
                  </a:extLst>
                </a:gridCol>
                <a:gridCol w="1711925">
                  <a:extLst>
                    <a:ext uri="{9D8B030D-6E8A-4147-A177-3AD203B41FA5}">
                      <a16:colId xmlns:a16="http://schemas.microsoft.com/office/drawing/2014/main" val="20003"/>
                    </a:ext>
                  </a:extLst>
                </a:gridCol>
                <a:gridCol w="1001490">
                  <a:extLst>
                    <a:ext uri="{9D8B030D-6E8A-4147-A177-3AD203B41FA5}">
                      <a16:colId xmlns:a16="http://schemas.microsoft.com/office/drawing/2014/main" val="20004"/>
                    </a:ext>
                  </a:extLst>
                </a:gridCol>
                <a:gridCol w="1069675">
                  <a:extLst>
                    <a:ext uri="{9D8B030D-6E8A-4147-A177-3AD203B41FA5}">
                      <a16:colId xmlns:a16="http://schemas.microsoft.com/office/drawing/2014/main" val="20005"/>
                    </a:ext>
                  </a:extLst>
                </a:gridCol>
                <a:gridCol w="793631">
                  <a:extLst>
                    <a:ext uri="{9D8B030D-6E8A-4147-A177-3AD203B41FA5}">
                      <a16:colId xmlns:a16="http://schemas.microsoft.com/office/drawing/2014/main" val="20006"/>
                    </a:ext>
                  </a:extLst>
                </a:gridCol>
                <a:gridCol w="1052422">
                  <a:extLst>
                    <a:ext uri="{9D8B030D-6E8A-4147-A177-3AD203B41FA5}">
                      <a16:colId xmlns:a16="http://schemas.microsoft.com/office/drawing/2014/main" val="20007"/>
                    </a:ext>
                  </a:extLst>
                </a:gridCol>
                <a:gridCol w="1095566">
                  <a:extLst>
                    <a:ext uri="{9D8B030D-6E8A-4147-A177-3AD203B41FA5}">
                      <a16:colId xmlns:a16="http://schemas.microsoft.com/office/drawing/2014/main" val="20008"/>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 %</a:t>
                      </a:r>
                      <a:endParaRPr lang="ru-RU" sz="1000" b="0" dirty="0"/>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217833">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284667">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«Школьное питание»</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025846410"/>
                  </a:ext>
                </a:extLst>
              </a:tr>
              <a:tr h="272361">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r>
                        <a:rPr lang="ru-RU" sz="1000" dirty="0">
                          <a:latin typeface="Times New Roman" pitchFamily="18" charset="0"/>
                          <a:cs typeface="Times New Roman" pitchFamily="18" charset="0"/>
                        </a:rPr>
                        <a:t>Дети из семей мобилизованных родителей</a:t>
                      </a:r>
                    </a:p>
                    <a:p>
                      <a:endParaRPr lang="ru-RU" sz="1000" dirty="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p>
                      <a:endParaRPr lang="ru-RU" sz="1000" dirty="0">
                        <a:latin typeface="Times New Roman" pitchFamily="18" charset="0"/>
                        <a:cs typeface="Times New Roman" pitchFamily="18" charset="0"/>
                      </a:endParaRPr>
                    </a:p>
                  </a:txBody>
                  <a:tcPr>
                    <a:solidFill>
                      <a:srgbClr val="FFE5FD"/>
                    </a:solidFill>
                  </a:tcPr>
                </a:tc>
                <a:tc>
                  <a:txBody>
                    <a:bodyPr/>
                    <a:lstStyle/>
                    <a:p>
                      <a:pPr algn="ctr" rtl="0" fontAlgn="t"/>
                      <a:r>
                        <a:rPr lang="ru-RU" sz="1000" b="0" i="0" u="none" strike="noStrike" dirty="0">
                          <a:solidFill>
                            <a:srgbClr val="000000"/>
                          </a:solidFill>
                          <a:latin typeface="Times New Roman"/>
                        </a:rPr>
                        <a:t>35</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Бесплатное питание школьников</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377445,00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560000,00</a:t>
                      </a:r>
                    </a:p>
                  </a:txBody>
                  <a:tcPr marL="7620" marR="7620" marT="7620" marB="0">
                    <a:solidFill>
                      <a:srgbClr val="FFE5FD"/>
                    </a:solidFill>
                  </a:tcPr>
                </a:tc>
                <a:tc>
                  <a:txBody>
                    <a:bodyPr/>
                    <a:lstStyle/>
                    <a:p>
                      <a:pPr algn="ctr" fontAlgn="t"/>
                      <a:r>
                        <a:rPr lang="ru-RU" sz="1000" b="0" i="0" u="none" strike="noStrike" dirty="0">
                          <a:solidFill>
                            <a:srgbClr val="000000"/>
                          </a:solidFill>
                          <a:latin typeface="Times New Roman"/>
                        </a:rPr>
                        <a:t>560000,00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560000,00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560000,00</a:t>
                      </a:r>
                    </a:p>
                  </a:txBody>
                  <a:tcPr marL="7620" marR="7620" marT="7620" marB="0">
                    <a:solidFill>
                      <a:srgbClr val="FFE5FD"/>
                    </a:solidFill>
                  </a:tcPr>
                </a:tc>
                <a:extLst>
                  <a:ext uri="{0D108BD9-81ED-4DB2-BD59-A6C34878D82A}">
                    <a16:rowId xmlns:a16="http://schemas.microsoft.com/office/drawing/2014/main" val="358348652"/>
                  </a:ext>
                </a:extLst>
              </a:tr>
              <a:tr h="370840">
                <a:tc>
                  <a:txBody>
                    <a:bodyPr/>
                    <a:lstStyle/>
                    <a:p>
                      <a:pPr algn="ctr"/>
                      <a:r>
                        <a:rPr lang="ru-RU" sz="1000" b="1" dirty="0">
                          <a:latin typeface="Times New Roman" panose="02020603050405020304" pitchFamily="18" charset="0"/>
                          <a:cs typeface="Times New Roman" panose="02020603050405020304" pitchFamily="18" charset="0"/>
                        </a:rPr>
                        <a:t>ИТОГО по подпрограмме</a:t>
                      </a:r>
                    </a:p>
                  </a:txBody>
                  <a:tcPr>
                    <a:solidFill>
                      <a:srgbClr val="FFE5FD"/>
                    </a:solidFill>
                  </a:tcPr>
                </a:tc>
                <a:tc>
                  <a:txBody>
                    <a:bodyPr/>
                    <a:lstStyle/>
                    <a:p>
                      <a:endParaRPr lang="ru-RU" dirty="0"/>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800</a:t>
                      </a:r>
                    </a:p>
                  </a:txBody>
                  <a:tcPr>
                    <a:solidFill>
                      <a:srgbClr val="FFE5FD"/>
                    </a:solidFill>
                  </a:tcPr>
                </a:tc>
                <a:tc>
                  <a:txBody>
                    <a:bodyPr/>
                    <a:lstStyle/>
                    <a:p>
                      <a:endParaRPr lang="ru-RU" dirty="0"/>
                    </a:p>
                  </a:txBody>
                  <a:tcPr>
                    <a:solidFill>
                      <a:srgbClr val="FFE5FD"/>
                    </a:solidFill>
                  </a:tcPr>
                </a:tc>
                <a:tc>
                  <a:txBody>
                    <a:bodyPr/>
                    <a:lstStyle/>
                    <a:p>
                      <a:pPr algn="ctr" rtl="0" fontAlgn="t"/>
                      <a:r>
                        <a:rPr lang="ru-RU" sz="1000" b="1" i="0" u="none" strike="noStrike" dirty="0">
                          <a:solidFill>
                            <a:srgbClr val="000000"/>
                          </a:solidFill>
                          <a:latin typeface="Times New Roman"/>
                        </a:rPr>
                        <a:t>11839463,72</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23721300,00</a:t>
                      </a:r>
                    </a:p>
                  </a:txBody>
                  <a:tcPr marL="7620" marR="7620" marT="7620" marB="0">
                    <a:solidFill>
                      <a:srgbClr val="FFE5FD"/>
                    </a:solidFill>
                  </a:tcPr>
                </a:tc>
                <a:tc>
                  <a:txBody>
                    <a:bodyPr/>
                    <a:lstStyle/>
                    <a:p>
                      <a:pPr algn="ctr" fontAlgn="t"/>
                      <a:r>
                        <a:rPr lang="ru-RU" sz="1000" b="1" i="0" u="none" strike="noStrike" dirty="0">
                          <a:solidFill>
                            <a:srgbClr val="000000"/>
                          </a:solidFill>
                          <a:latin typeface="Times New Roman"/>
                        </a:rPr>
                        <a:t>214465350,00</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21142350,00</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21142350,00</a:t>
                      </a:r>
                    </a:p>
                  </a:txBody>
                  <a:tcPr marL="7620" marR="7620" marT="7620" marB="0">
                    <a:solidFill>
                      <a:srgbClr val="FFE5FD"/>
                    </a:solidFill>
                  </a:tcPr>
                </a:tc>
                <a:extLst>
                  <a:ext uri="{0D108BD9-81ED-4DB2-BD59-A6C34878D82A}">
                    <a16:rowId xmlns:a16="http://schemas.microsoft.com/office/drawing/2014/main" val="10004"/>
                  </a:ext>
                </a:extLst>
              </a:tr>
            </a:tbl>
          </a:graphicData>
        </a:graphic>
      </p:graphicFrame>
      <p:pic>
        <p:nvPicPr>
          <p:cNvPr id="7" name="Рисунок 6" descr="Изображение выглядит как посуда, Легкая закуска, стол, Предметы сервировки&#10;&#10;Содержимое, созданное искусственным интеллектом, может быть неверным.">
            <a:extLst>
              <a:ext uri="{FF2B5EF4-FFF2-40B4-BE49-F238E27FC236}">
                <a16:creationId xmlns:a16="http://schemas.microsoft.com/office/drawing/2014/main" id="{3872C965-19CB-7489-1005-DCFA2DD552EE}"/>
              </a:ext>
            </a:extLst>
          </p:cNvPr>
          <p:cNvPicPr>
            <a:picLocks noChangeAspect="1"/>
          </p:cNvPicPr>
          <p:nvPr/>
        </p:nvPicPr>
        <p:blipFill>
          <a:blip r:embed="rId3"/>
          <a:stretch>
            <a:fillRect/>
          </a:stretch>
        </p:blipFill>
        <p:spPr>
          <a:xfrm>
            <a:off x="276836" y="2060060"/>
            <a:ext cx="1194601" cy="699918"/>
          </a:xfrm>
          <a:prstGeom prst="rect">
            <a:avLst/>
          </a:prstGeom>
        </p:spPr>
      </p:pic>
      <p:sp>
        <p:nvSpPr>
          <p:cNvPr id="8" name="Прямоугольник 7">
            <a:extLst>
              <a:ext uri="{FF2B5EF4-FFF2-40B4-BE49-F238E27FC236}">
                <a16:creationId xmlns:a16="http://schemas.microsoft.com/office/drawing/2014/main" id="{4A531F09-3EBD-36DE-8A0E-C17A8989328F}"/>
              </a:ext>
            </a:extLst>
          </p:cNvPr>
          <p:cNvSpPr/>
          <p:nvPr/>
        </p:nvSpPr>
        <p:spPr>
          <a:xfrm>
            <a:off x="4378797" y="3110622"/>
            <a:ext cx="3230372"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Социальная поддержка педагогических кадров</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FB97541B-C48A-BCD7-8877-3F399F2D9771}"/>
              </a:ext>
            </a:extLst>
          </p:cNvPr>
          <p:cNvGraphicFramePr>
            <a:graphicFrameLocks noGrp="1"/>
          </p:cNvGraphicFramePr>
          <p:nvPr>
            <p:extLst>
              <p:ext uri="{D42A27DB-BD31-4B8C-83A1-F6EECF244321}">
                <p14:modId xmlns:p14="http://schemas.microsoft.com/office/powerpoint/2010/main" val="4100468755"/>
              </p:ext>
            </p:extLst>
          </p:nvPr>
        </p:nvGraphicFramePr>
        <p:xfrm>
          <a:off x="107904" y="3372232"/>
          <a:ext cx="11924140" cy="2574509"/>
        </p:xfrm>
        <a:graphic>
          <a:graphicData uri="http://schemas.openxmlformats.org/drawingml/2006/table">
            <a:tbl>
              <a:tblPr firstRow="1" bandRow="1">
                <a:tableStyleId>{E8B1032C-EA38-4F05-BA0D-38AFFFC7BED3}</a:tableStyleId>
              </a:tblPr>
              <a:tblGrid>
                <a:gridCol w="1734999">
                  <a:extLst>
                    <a:ext uri="{9D8B030D-6E8A-4147-A177-3AD203B41FA5}">
                      <a16:colId xmlns:a16="http://schemas.microsoft.com/office/drawing/2014/main" val="4215834913"/>
                    </a:ext>
                  </a:extLst>
                </a:gridCol>
                <a:gridCol w="2459126">
                  <a:extLst>
                    <a:ext uri="{9D8B030D-6E8A-4147-A177-3AD203B41FA5}">
                      <a16:colId xmlns:a16="http://schemas.microsoft.com/office/drawing/2014/main" val="1385891004"/>
                    </a:ext>
                  </a:extLst>
                </a:gridCol>
                <a:gridCol w="1057013">
                  <a:extLst>
                    <a:ext uri="{9D8B030D-6E8A-4147-A177-3AD203B41FA5}">
                      <a16:colId xmlns:a16="http://schemas.microsoft.com/office/drawing/2014/main" val="1587777410"/>
                    </a:ext>
                  </a:extLst>
                </a:gridCol>
                <a:gridCol w="1702965">
                  <a:extLst>
                    <a:ext uri="{9D8B030D-6E8A-4147-A177-3AD203B41FA5}">
                      <a16:colId xmlns:a16="http://schemas.microsoft.com/office/drawing/2014/main" val="3931449505"/>
                    </a:ext>
                  </a:extLst>
                </a:gridCol>
                <a:gridCol w="872491">
                  <a:extLst>
                    <a:ext uri="{9D8B030D-6E8A-4147-A177-3AD203B41FA5}">
                      <a16:colId xmlns:a16="http://schemas.microsoft.com/office/drawing/2014/main" val="3542794620"/>
                    </a:ext>
                  </a:extLst>
                </a:gridCol>
                <a:gridCol w="1122936">
                  <a:extLst>
                    <a:ext uri="{9D8B030D-6E8A-4147-A177-3AD203B41FA5}">
                      <a16:colId xmlns:a16="http://schemas.microsoft.com/office/drawing/2014/main" val="20005"/>
                    </a:ext>
                  </a:extLst>
                </a:gridCol>
                <a:gridCol w="991537">
                  <a:extLst>
                    <a:ext uri="{9D8B030D-6E8A-4147-A177-3AD203B41FA5}">
                      <a16:colId xmlns:a16="http://schemas.microsoft.com/office/drawing/2014/main" val="3266565269"/>
                    </a:ext>
                  </a:extLst>
                </a:gridCol>
                <a:gridCol w="991536">
                  <a:extLst>
                    <a:ext uri="{9D8B030D-6E8A-4147-A177-3AD203B41FA5}">
                      <a16:colId xmlns:a16="http://schemas.microsoft.com/office/drawing/2014/main" val="3171639885"/>
                    </a:ext>
                  </a:extLst>
                </a:gridCol>
                <a:gridCol w="991537">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258029">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extLst>
                  <a:ext uri="{0D108BD9-81ED-4DB2-BD59-A6C34878D82A}">
                    <a16:rowId xmlns:a16="http://schemas.microsoft.com/office/drawing/2014/main" val="10742705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Педагогические работники (молодые специалисты) муниципальных образовательных учреждений</a:t>
                      </a:r>
                    </a:p>
                  </a:txBody>
                  <a:tcPr>
                    <a:solidFill>
                      <a:srgbClr val="FFE5FD"/>
                    </a:solidFill>
                  </a:tcPr>
                </a:tc>
                <a:tc>
                  <a:txBody>
                    <a:bodyPr/>
                    <a:lstStyle/>
                    <a:p>
                      <a:pPr algn="ctr"/>
                      <a:r>
                        <a:rPr lang="ru-RU" sz="1000" dirty="0">
                          <a:latin typeface="Times New Roman" panose="02020603050405020304" pitchFamily="18" charset="0"/>
                          <a:cs typeface="Times New Roman" panose="02020603050405020304" pitchFamily="18" charset="0"/>
                        </a:rPr>
                        <a:t>7</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Ежемесячная денежная выплата в размере 10000 руб., предоставляемая до достижения трехлетнего педагогического стажа работы в образовательной организации</a:t>
                      </a:r>
                    </a:p>
                  </a:txBody>
                  <a:tcPr>
                    <a:solidFill>
                      <a:srgbClr val="FFE5FD"/>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1455263,15</a:t>
                      </a:r>
                    </a:p>
                  </a:txBody>
                  <a:tcPr marL="7620" marR="7620" marT="7620" marB="0" anchor="ctr">
                    <a:solidFill>
                      <a:srgbClr val="FFE5FD"/>
                    </a:solidFill>
                  </a:tcPr>
                </a:tc>
                <a:tc>
                  <a:txBody>
                    <a:bodyPr/>
                    <a:lstStyle/>
                    <a:p>
                      <a:pPr algn="ctr" rtl="0" fontAlgn="t"/>
                      <a:r>
                        <a:rPr lang="ru-RU" sz="1000" b="0" i="0" u="none" strike="noStrike" dirty="0">
                          <a:solidFill>
                            <a:srgbClr val="000000"/>
                          </a:solidFill>
                          <a:latin typeface="Times New Roman" panose="02020603050405020304" pitchFamily="18" charset="0"/>
                          <a:cs typeface="Times New Roman" panose="02020603050405020304" pitchFamily="18" charset="0"/>
                        </a:rPr>
                        <a:t>308000,00</a:t>
                      </a:r>
                    </a:p>
                  </a:txBody>
                  <a:tcPr marL="7620" marR="7620" marT="7620" marB="0" anchor="ctr">
                    <a:solidFill>
                      <a:srgbClr val="FFE5FD"/>
                    </a:solidFill>
                  </a:tcPr>
                </a:tc>
                <a:tc>
                  <a:txBody>
                    <a:bodyPr/>
                    <a:lstStyle/>
                    <a:p>
                      <a:pPr algn="ctr" rtl="0"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solidFill>
                      <a:srgbClr val="FFE5FD"/>
                    </a:solidFill>
                  </a:tcPr>
                </a:tc>
                <a:tc>
                  <a:txBody>
                    <a:bodyPr/>
                    <a:lstStyle/>
                    <a:p>
                      <a:pPr algn="ctr" rtl="0"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solidFill>
                      <a:srgbClr val="FFE5FD"/>
                    </a:solidFill>
                  </a:tcPr>
                </a:tc>
                <a:tc>
                  <a:txBody>
                    <a:bodyPr/>
                    <a:lstStyle/>
                    <a:p>
                      <a:pPr algn="ctr" fontAlgn="t"/>
                      <a:endParaRPr lang="ru-RU" sz="1000" b="0" i="0" u="none" strike="noStrike" dirty="0">
                        <a:solidFill>
                          <a:srgbClr val="000000"/>
                        </a:solidFill>
                        <a:latin typeface="Times New Roman" panose="02020603050405020304" pitchFamily="18" charset="0"/>
                        <a:cs typeface="Times New Roman" panose="02020603050405020304" pitchFamily="18" charset="0"/>
                      </a:endParaRPr>
                    </a:p>
                  </a:txBody>
                  <a:tcPr marL="7620" marR="7620" marT="7620" marB="0" anchor="ctr">
                    <a:solidFill>
                      <a:srgbClr val="FFE5FD"/>
                    </a:solidFill>
                  </a:tcPr>
                </a:tc>
                <a:extLst>
                  <a:ext uri="{0D108BD9-81ED-4DB2-BD59-A6C34878D82A}">
                    <a16:rowId xmlns:a16="http://schemas.microsoft.com/office/drawing/2014/main" val="2518261911"/>
                  </a:ext>
                </a:extLst>
              </a:tr>
            </a:tbl>
          </a:graphicData>
        </a:graphic>
      </p:graphicFrame>
      <p:pic>
        <p:nvPicPr>
          <p:cNvPr id="11" name="Рисунок 10" descr="Изображение выглядит как текст, Человеческое лицо, одежда, очки&#10;&#10;Содержимое, созданное искусственным интеллектом, может быть неверным.">
            <a:extLst>
              <a:ext uri="{FF2B5EF4-FFF2-40B4-BE49-F238E27FC236}">
                <a16:creationId xmlns:a16="http://schemas.microsoft.com/office/drawing/2014/main" id="{E2EB8B69-B43B-B550-2012-A2B8EBC9465E}"/>
              </a:ext>
            </a:extLst>
          </p:cNvPr>
          <p:cNvPicPr>
            <a:picLocks noChangeAspect="1"/>
          </p:cNvPicPr>
          <p:nvPr/>
        </p:nvPicPr>
        <p:blipFill>
          <a:blip r:embed="rId4"/>
          <a:stretch>
            <a:fillRect/>
          </a:stretch>
        </p:blipFill>
        <p:spPr>
          <a:xfrm>
            <a:off x="159956" y="4840446"/>
            <a:ext cx="1643677" cy="1015069"/>
          </a:xfrm>
          <a:prstGeom prst="rect">
            <a:avLst/>
          </a:prstGeom>
        </p:spPr>
      </p:pic>
    </p:spTree>
    <p:extLst>
      <p:ext uri="{BB962C8B-B14F-4D97-AF65-F5344CB8AC3E}">
        <p14:creationId xmlns:p14="http://schemas.microsoft.com/office/powerpoint/2010/main" val="35247535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3A0962D-340D-8320-CE3F-343A4EECB4F8}"/>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1380EE53-F382-6BB4-C185-C774EBB69D7B}"/>
              </a:ext>
            </a:extLst>
          </p:cNvPr>
          <p:cNvSpPr/>
          <p:nvPr/>
        </p:nvSpPr>
        <p:spPr>
          <a:xfrm>
            <a:off x="773468" y="-14233"/>
            <a:ext cx="9516018" cy="430887"/>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образования»</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72E10407-2D6A-1F8C-0E81-9315287287FE}"/>
              </a:ext>
            </a:extLst>
          </p:cNvPr>
          <p:cNvSpPr/>
          <p:nvPr/>
        </p:nvSpPr>
        <p:spPr>
          <a:xfrm>
            <a:off x="4062237" y="306200"/>
            <a:ext cx="2563522"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Стимулирование талантливых детей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5" name="Таблица 4">
            <a:extLst>
              <a:ext uri="{FF2B5EF4-FFF2-40B4-BE49-F238E27FC236}">
                <a16:creationId xmlns:a16="http://schemas.microsoft.com/office/drawing/2014/main" id="{702DF54C-A39F-000B-8D0B-6A72F47F521C}"/>
              </a:ext>
            </a:extLst>
          </p:cNvPr>
          <p:cNvGraphicFramePr>
            <a:graphicFrameLocks noGrp="1"/>
          </p:cNvGraphicFramePr>
          <p:nvPr>
            <p:extLst>
              <p:ext uri="{D42A27DB-BD31-4B8C-83A1-F6EECF244321}">
                <p14:modId xmlns:p14="http://schemas.microsoft.com/office/powerpoint/2010/main" val="1095515169"/>
              </p:ext>
            </p:extLst>
          </p:nvPr>
        </p:nvGraphicFramePr>
        <p:xfrm>
          <a:off x="183657" y="567810"/>
          <a:ext cx="11862935" cy="2967718"/>
        </p:xfrm>
        <a:graphic>
          <a:graphicData uri="http://schemas.openxmlformats.org/drawingml/2006/table">
            <a:tbl>
              <a:tblPr firstRow="1" bandRow="1">
                <a:tableStyleId>{E8B1032C-EA38-4F05-BA0D-38AFFFC7BED3}</a:tableStyleId>
              </a:tblPr>
              <a:tblGrid>
                <a:gridCol w="1767774">
                  <a:extLst>
                    <a:ext uri="{9D8B030D-6E8A-4147-A177-3AD203B41FA5}">
                      <a16:colId xmlns:a16="http://schemas.microsoft.com/office/drawing/2014/main" val="4215834913"/>
                    </a:ext>
                  </a:extLst>
                </a:gridCol>
                <a:gridCol w="1538842">
                  <a:extLst>
                    <a:ext uri="{9D8B030D-6E8A-4147-A177-3AD203B41FA5}">
                      <a16:colId xmlns:a16="http://schemas.microsoft.com/office/drawing/2014/main" val="1598135866"/>
                    </a:ext>
                  </a:extLst>
                </a:gridCol>
                <a:gridCol w="1110124">
                  <a:extLst>
                    <a:ext uri="{9D8B030D-6E8A-4147-A177-3AD203B41FA5}">
                      <a16:colId xmlns:a16="http://schemas.microsoft.com/office/drawing/2014/main" val="20002"/>
                    </a:ext>
                  </a:extLst>
                </a:gridCol>
                <a:gridCol w="1590888">
                  <a:extLst>
                    <a:ext uri="{9D8B030D-6E8A-4147-A177-3AD203B41FA5}">
                      <a16:colId xmlns:a16="http://schemas.microsoft.com/office/drawing/2014/main" val="20003"/>
                    </a:ext>
                  </a:extLst>
                </a:gridCol>
                <a:gridCol w="1346135">
                  <a:extLst>
                    <a:ext uri="{9D8B030D-6E8A-4147-A177-3AD203B41FA5}">
                      <a16:colId xmlns:a16="http://schemas.microsoft.com/office/drawing/2014/main" val="20004"/>
                    </a:ext>
                  </a:extLst>
                </a:gridCol>
                <a:gridCol w="1276207">
                  <a:extLst>
                    <a:ext uri="{9D8B030D-6E8A-4147-A177-3AD203B41FA5}">
                      <a16:colId xmlns:a16="http://schemas.microsoft.com/office/drawing/2014/main" val="20005"/>
                    </a:ext>
                  </a:extLst>
                </a:gridCol>
                <a:gridCol w="1121081">
                  <a:extLst>
                    <a:ext uri="{9D8B030D-6E8A-4147-A177-3AD203B41FA5}">
                      <a16:colId xmlns:a16="http://schemas.microsoft.com/office/drawing/2014/main" val="20006"/>
                    </a:ext>
                  </a:extLst>
                </a:gridCol>
                <a:gridCol w="945813">
                  <a:extLst>
                    <a:ext uri="{9D8B030D-6E8A-4147-A177-3AD203B41FA5}">
                      <a16:colId xmlns:a16="http://schemas.microsoft.com/office/drawing/2014/main" val="3084141131"/>
                    </a:ext>
                  </a:extLst>
                </a:gridCol>
                <a:gridCol w="1166071">
                  <a:extLst>
                    <a:ext uri="{9D8B030D-6E8A-4147-A177-3AD203B41FA5}">
                      <a16:colId xmlns:a16="http://schemas.microsoft.com/office/drawing/2014/main" val="3670058067"/>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pPr algn="just"/>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общем объеме расходов,%</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just"/>
                      <a:endParaRPr lang="ru-RU" sz="1000" b="0" dirty="0">
                        <a:latin typeface="Times New Roman" panose="02020603050405020304" pitchFamily="18" charset="0"/>
                        <a:cs typeface="Times New Roman" panose="02020603050405020304" pitchFamily="18" charset="0"/>
                      </a:endParaRPr>
                    </a:p>
                  </a:txBody>
                  <a:tcPr>
                    <a:solidFill>
                      <a:srgbClr val="FFE5FD"/>
                    </a:solidFill>
                  </a:tcPr>
                </a:tc>
                <a:extLst>
                  <a:ext uri="{0D108BD9-81ED-4DB2-BD59-A6C34878D82A}">
                    <a16:rowId xmlns:a16="http://schemas.microsoft.com/office/drawing/2014/main" val="1135197561"/>
                  </a:ext>
                </a:extLst>
              </a:tr>
              <a:tr h="37084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370840">
                <a:tc gridSpan="9">
                  <a:txBody>
                    <a:bodyPr/>
                    <a:lstStyle/>
                    <a:p>
                      <a:pPr algn="ctr"/>
                      <a:r>
                        <a:rPr lang="ru-RU" sz="1000" b="1" i="1" dirty="0">
                          <a:solidFill>
                            <a:srgbClr val="7030A0"/>
                          </a:solidFill>
                          <a:latin typeface="Times New Roman" panose="02020603050405020304" pitchFamily="18" charset="0"/>
                          <a:cs typeface="Times New Roman" panose="02020603050405020304" pitchFamily="18" charset="0"/>
                        </a:rPr>
                        <a:t>Подпрограмма «Руководство и управление в сфере образования»</a:t>
                      </a:r>
                    </a:p>
                  </a:txBody>
                  <a:tcPr>
                    <a:solidFill>
                      <a:srgbClr val="FFE5FD"/>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gn="ctr"/>
                      <a:endParaRPr lang="ru-RU" sz="1000" b="1" i="1" dirty="0">
                        <a:solidFill>
                          <a:srgbClr val="7030A0"/>
                        </a:solidFill>
                        <a:latin typeface="Times New Roman" panose="02020603050405020304" pitchFamily="18" charset="0"/>
                        <a:cs typeface="Times New Roman" panose="02020603050405020304" pitchFamily="18" charset="0"/>
                      </a:endParaRPr>
                    </a:p>
                  </a:txBody>
                  <a:tcPr>
                    <a:solidFill>
                      <a:srgbClr val="FFE5FD"/>
                    </a:solidFill>
                  </a:tcPr>
                </a:tc>
                <a:extLst>
                  <a:ext uri="{0D108BD9-81ED-4DB2-BD59-A6C34878D82A}">
                    <a16:rowId xmlns:a16="http://schemas.microsoft.com/office/drawing/2014/main" val="1343868014"/>
                  </a:ext>
                </a:extLst>
              </a:tr>
              <a:tr h="832385">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Учащиеся - школьники</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1</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Выплата стипендии главы</a:t>
                      </a:r>
                    </a:p>
                  </a:txBody>
                  <a:tcPr>
                    <a:solidFill>
                      <a:srgbClr val="FFE5FD"/>
                    </a:solidFill>
                  </a:tcPr>
                </a:tc>
                <a:tc>
                  <a:txBody>
                    <a:bodyPr/>
                    <a:lstStyle/>
                    <a:p>
                      <a:pPr algn="ctr" rtl="0" fontAlgn="t"/>
                      <a:r>
                        <a:rPr lang="ru-RU" sz="1000" b="0" i="0" u="none" strike="noStrike" dirty="0">
                          <a:solidFill>
                            <a:srgbClr val="000000"/>
                          </a:solidFill>
                          <a:latin typeface="Times New Roman"/>
                        </a:rPr>
                        <a:t>10000,00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15000,00</a:t>
                      </a:r>
                    </a:p>
                  </a:txBody>
                  <a:tcPr marL="7620" marR="7620" marT="7620" marB="0">
                    <a:solidFill>
                      <a:srgbClr val="FFE5FD"/>
                    </a:solidFill>
                  </a:tcPr>
                </a:tc>
                <a:tc>
                  <a:txBody>
                    <a:bodyPr/>
                    <a:lstStyle/>
                    <a:p>
                      <a:pPr algn="ctr" rtl="0" fontAlgn="t"/>
                      <a:r>
                        <a:rPr lang="ru-RU" sz="1000" b="0" i="0" u="none" strike="noStrike" dirty="0">
                          <a:solidFill>
                            <a:srgbClr val="000000"/>
                          </a:solidFill>
                          <a:latin typeface="Times New Roman"/>
                        </a:rPr>
                        <a:t>15000,00</a:t>
                      </a:r>
                    </a:p>
                  </a:txBody>
                  <a:tcPr marL="7620" marR="7620" marT="7620" marB="0">
                    <a:solidFill>
                      <a:srgbClr val="FFE5FD"/>
                    </a:solidFill>
                  </a:tcPr>
                </a:tc>
                <a:tc>
                  <a:txBody>
                    <a:bodyPr/>
                    <a:lstStyle/>
                    <a:p>
                      <a:pPr algn="ctr" rtl="0" fontAlgn="t"/>
                      <a:r>
                        <a:rPr lang="ru-RU" sz="1000" b="0" i="0" u="none" strike="noStrike">
                          <a:solidFill>
                            <a:srgbClr val="000000"/>
                          </a:solidFill>
                          <a:latin typeface="Times New Roman"/>
                        </a:rPr>
                        <a:t>15000,00</a:t>
                      </a:r>
                      <a:endParaRPr lang="ru-RU" sz="1000" b="0" i="0" u="none" strike="noStrike" dirty="0">
                        <a:solidFill>
                          <a:srgbClr val="000000"/>
                        </a:solidFill>
                        <a:latin typeface="Times New Roman"/>
                      </a:endParaRPr>
                    </a:p>
                  </a:txBody>
                  <a:tcPr marL="7620" marR="7620" marT="7620" marB="0">
                    <a:solidFill>
                      <a:srgbClr val="FFE5FD"/>
                    </a:solidFill>
                  </a:tcPr>
                </a:tc>
                <a:tc>
                  <a:txBody>
                    <a:bodyPr/>
                    <a:lstStyle/>
                    <a:p>
                      <a:pPr algn="ctr" fontAlgn="t"/>
                      <a:r>
                        <a:rPr lang="ru-RU" sz="1000" b="0" i="0" u="none" strike="noStrike">
                          <a:solidFill>
                            <a:srgbClr val="000000"/>
                          </a:solidFill>
                          <a:latin typeface="Times New Roman"/>
                        </a:rPr>
                        <a:t>15000,00</a:t>
                      </a:r>
                      <a:endParaRPr lang="ru-RU" sz="1000" b="0" i="0" u="none" strike="noStrike" dirty="0">
                        <a:solidFill>
                          <a:srgbClr val="000000"/>
                        </a:solidFill>
                        <a:latin typeface="Times New Roman"/>
                      </a:endParaRPr>
                    </a:p>
                  </a:txBody>
                  <a:tcPr marL="7620" marR="7620" marT="7620" marB="0">
                    <a:solidFill>
                      <a:srgbClr val="FFE5FD"/>
                    </a:solidFill>
                  </a:tcPr>
                </a:tc>
                <a:extLst>
                  <a:ext uri="{0D108BD9-81ED-4DB2-BD59-A6C34878D82A}">
                    <a16:rowId xmlns:a16="http://schemas.microsoft.com/office/drawing/2014/main" val="3025846410"/>
                  </a:ext>
                </a:extLst>
              </a:tr>
              <a:tr h="2900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ИТОГО по подпрограмме</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8</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rtl="0" fontAlgn="t"/>
                      <a:r>
                        <a:rPr lang="ru-RU" sz="1000" b="1" i="0" u="none" strike="noStrike" dirty="0">
                          <a:solidFill>
                            <a:srgbClr val="000000"/>
                          </a:solidFill>
                          <a:latin typeface="Times New Roman"/>
                        </a:rPr>
                        <a:t>1465263,15</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3095000,00</a:t>
                      </a:r>
                    </a:p>
                  </a:txBody>
                  <a:tcPr marL="7620" marR="7620" marT="7620" marB="0">
                    <a:solidFill>
                      <a:srgbClr val="FFE5FD"/>
                    </a:solidFill>
                  </a:tcPr>
                </a:tc>
                <a:tc>
                  <a:txBody>
                    <a:bodyPr/>
                    <a:lstStyle/>
                    <a:p>
                      <a:pPr algn="ctr" rtl="0" fontAlgn="t"/>
                      <a:r>
                        <a:rPr lang="ru-RU" sz="1000" b="1" i="0" u="none" strike="noStrike" dirty="0">
                          <a:solidFill>
                            <a:srgbClr val="000000"/>
                          </a:solidFill>
                          <a:latin typeface="Times New Roman"/>
                        </a:rPr>
                        <a:t>15000,00</a:t>
                      </a:r>
                    </a:p>
                  </a:txBody>
                  <a:tcPr marL="7620" marR="7620" marT="7620" marB="0">
                    <a:solidFill>
                      <a:srgbClr val="FFE5FD"/>
                    </a:solidFill>
                  </a:tcPr>
                </a:tc>
                <a:tc>
                  <a:txBody>
                    <a:bodyPr/>
                    <a:lstStyle/>
                    <a:p>
                      <a:pPr algn="ctr" rtl="0" fontAlgn="t"/>
                      <a:r>
                        <a:rPr lang="ru-RU" sz="1000" b="1" i="0" u="none" strike="noStrike">
                          <a:solidFill>
                            <a:srgbClr val="000000"/>
                          </a:solidFill>
                          <a:latin typeface="Times New Roman"/>
                        </a:rPr>
                        <a:t>15000,00</a:t>
                      </a:r>
                      <a:endParaRPr lang="ru-RU" sz="1000" b="1" i="0" u="none" strike="noStrike" dirty="0">
                        <a:solidFill>
                          <a:srgbClr val="000000"/>
                        </a:solidFill>
                        <a:latin typeface="Times New Roman"/>
                      </a:endParaRPr>
                    </a:p>
                  </a:txBody>
                  <a:tcPr marL="7620" marR="7620" marT="7620" marB="0">
                    <a:solidFill>
                      <a:srgbClr val="FFE5FD"/>
                    </a:solidFill>
                  </a:tcPr>
                </a:tc>
                <a:tc>
                  <a:txBody>
                    <a:bodyPr/>
                    <a:lstStyle/>
                    <a:p>
                      <a:pPr algn="ctr" fontAlgn="t"/>
                      <a:r>
                        <a:rPr lang="ru-RU" sz="1000" b="1" i="0" u="none" strike="noStrike">
                          <a:solidFill>
                            <a:srgbClr val="000000"/>
                          </a:solidFill>
                          <a:latin typeface="Times New Roman"/>
                        </a:rPr>
                        <a:t>15000,00</a:t>
                      </a:r>
                      <a:endParaRPr lang="ru-RU" sz="1000" b="1" i="0" u="none" strike="noStrike" dirty="0">
                        <a:solidFill>
                          <a:srgbClr val="000000"/>
                        </a:solidFill>
                        <a:latin typeface="Times New Roman"/>
                      </a:endParaRPr>
                    </a:p>
                  </a:txBody>
                  <a:tcPr marL="7620" marR="7620" marT="7620" marB="0">
                    <a:solidFill>
                      <a:srgbClr val="FFE5FD"/>
                    </a:solidFill>
                  </a:tcPr>
                </a:tc>
                <a:extLst>
                  <a:ext uri="{0D108BD9-81ED-4DB2-BD59-A6C34878D82A}">
                    <a16:rowId xmlns:a16="http://schemas.microsoft.com/office/drawing/2014/main" val="4044378265"/>
                  </a:ext>
                </a:extLst>
              </a:tr>
              <a:tr h="316158">
                <a:tc gridSpan="2">
                  <a:txBody>
                    <a:bodyPr/>
                    <a:lstStyle/>
                    <a:p>
                      <a:pPr algn="ctr"/>
                      <a:r>
                        <a:rPr lang="ru-RU" sz="1000" b="1" dirty="0">
                          <a:latin typeface="Times New Roman" panose="02020603050405020304" pitchFamily="18" charset="0"/>
                          <a:cs typeface="Times New Roman" panose="02020603050405020304" pitchFamily="18" charset="0"/>
                        </a:rPr>
                        <a:t>ВСЕГО по программе</a:t>
                      </a: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FF66"/>
                    </a:solidFill>
                  </a:tcPr>
                </a:tc>
                <a:tc>
                  <a:txBody>
                    <a:bodyPr/>
                    <a:lstStyle/>
                    <a:p>
                      <a:pPr algn="ctr"/>
                      <a:r>
                        <a:rPr lang="ru-RU" sz="1000" b="1" dirty="0">
                          <a:latin typeface="Times New Roman" panose="02020603050405020304" pitchFamily="18" charset="0"/>
                          <a:cs typeface="Times New Roman" panose="02020603050405020304" pitchFamily="18" charset="0"/>
                        </a:rPr>
                        <a:t>994</a:t>
                      </a:r>
                    </a:p>
                  </a:txBody>
                  <a:tcPr>
                    <a:solidFill>
                      <a:srgbClr val="FFE5FD"/>
                    </a:solidFill>
                  </a:tcPr>
                </a:tc>
                <a:tc>
                  <a:txBody>
                    <a:bodyPr/>
                    <a:lstStyle/>
                    <a:p>
                      <a:endParaRPr lang="ru-RU" sz="1000" dirty="0"/>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14878108,87</a:t>
                      </a: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28379481,00</a:t>
                      </a:r>
                    </a:p>
                  </a:txBody>
                  <a:tcPr>
                    <a:solidFill>
                      <a:srgbClr val="FFE5FD"/>
                    </a:solidFill>
                  </a:tcPr>
                </a:tc>
                <a:tc>
                  <a:txBody>
                    <a:bodyPr/>
                    <a:lstStyle/>
                    <a:p>
                      <a:pPr algn="ctr"/>
                      <a:r>
                        <a:rPr lang="ru-RU" sz="1000" b="1" dirty="0">
                          <a:latin typeface="Times New Roman" pitchFamily="18" charset="0"/>
                          <a:cs typeface="Times New Roman" pitchFamily="18" charset="0"/>
                        </a:rPr>
                        <a:t>36369562,00</a:t>
                      </a: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37534079,00</a:t>
                      </a:r>
                    </a:p>
                  </a:txBody>
                  <a:tcPr>
                    <a:solidFill>
                      <a:srgbClr val="FFE5FD"/>
                    </a:solidFill>
                  </a:tcPr>
                </a:tc>
                <a:tc>
                  <a:txBody>
                    <a:bodyPr/>
                    <a:lstStyle/>
                    <a:p>
                      <a:pPr algn="ctr"/>
                      <a:r>
                        <a:rPr lang="ru-RU" sz="1000" b="1" dirty="0">
                          <a:latin typeface="Times New Roman" panose="02020603050405020304" pitchFamily="18" charset="0"/>
                          <a:cs typeface="Times New Roman" panose="02020603050405020304" pitchFamily="18" charset="0"/>
                        </a:rPr>
                        <a:t>38186622,00</a:t>
                      </a:r>
                    </a:p>
                  </a:txBody>
                  <a:tcPr>
                    <a:solidFill>
                      <a:srgbClr val="FFE5FD"/>
                    </a:solidFill>
                  </a:tcPr>
                </a:tc>
                <a:extLst>
                  <a:ext uri="{0D108BD9-81ED-4DB2-BD59-A6C34878D82A}">
                    <a16:rowId xmlns:a16="http://schemas.microsoft.com/office/drawing/2014/main" val="3809794037"/>
                  </a:ext>
                </a:extLst>
              </a:tr>
            </a:tbl>
          </a:graphicData>
        </a:graphic>
      </p:graphicFrame>
      <p:pic>
        <p:nvPicPr>
          <p:cNvPr id="6" name="Рисунок 5">
            <a:extLst>
              <a:ext uri="{FF2B5EF4-FFF2-40B4-BE49-F238E27FC236}">
                <a16:creationId xmlns:a16="http://schemas.microsoft.com/office/drawing/2014/main" id="{6FDF6597-EFA8-9FF4-61F0-E191E35CF154}"/>
              </a:ext>
            </a:extLst>
          </p:cNvPr>
          <p:cNvPicPr>
            <a:picLocks noChangeAspect="1"/>
          </p:cNvPicPr>
          <p:nvPr/>
        </p:nvPicPr>
        <p:blipFill>
          <a:blip r:embed="rId3"/>
          <a:stretch>
            <a:fillRect/>
          </a:stretch>
        </p:blipFill>
        <p:spPr>
          <a:xfrm>
            <a:off x="239584" y="2076470"/>
            <a:ext cx="1286367" cy="725453"/>
          </a:xfrm>
          <a:prstGeom prst="rect">
            <a:avLst/>
          </a:prstGeom>
        </p:spPr>
      </p:pic>
      <p:sp>
        <p:nvSpPr>
          <p:cNvPr id="7" name="Прямоугольник 6">
            <a:extLst>
              <a:ext uri="{FF2B5EF4-FFF2-40B4-BE49-F238E27FC236}">
                <a16:creationId xmlns:a16="http://schemas.microsoft.com/office/drawing/2014/main" id="{389737E3-9D55-4439-C6A4-32D7773E7CDB}"/>
              </a:ext>
            </a:extLst>
          </p:cNvPr>
          <p:cNvSpPr/>
          <p:nvPr/>
        </p:nvSpPr>
        <p:spPr>
          <a:xfrm>
            <a:off x="699321" y="3605481"/>
            <a:ext cx="10003766"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«Управление и распоряжение муниципальным имуществом»</a:t>
            </a:r>
            <a:endParaRPr lang="ru-RU" sz="1100" dirty="0"/>
          </a:p>
        </p:txBody>
      </p:sp>
      <p:sp>
        <p:nvSpPr>
          <p:cNvPr id="8" name="Прямоугольник 7">
            <a:extLst>
              <a:ext uri="{FF2B5EF4-FFF2-40B4-BE49-F238E27FC236}">
                <a16:creationId xmlns:a16="http://schemas.microsoft.com/office/drawing/2014/main" id="{F77B6327-6A45-F7BC-13A6-87D1BFD104A2}"/>
              </a:ext>
            </a:extLst>
          </p:cNvPr>
          <p:cNvSpPr/>
          <p:nvPr/>
        </p:nvSpPr>
        <p:spPr>
          <a:xfrm>
            <a:off x="2989276" y="3750519"/>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детей – сирот, оставшихся без попечения родителей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9" name="Таблица 8">
            <a:extLst>
              <a:ext uri="{FF2B5EF4-FFF2-40B4-BE49-F238E27FC236}">
                <a16:creationId xmlns:a16="http://schemas.microsoft.com/office/drawing/2014/main" id="{C9B09223-B918-228F-4BF7-27DAEF979597}"/>
              </a:ext>
            </a:extLst>
          </p:cNvPr>
          <p:cNvGraphicFramePr>
            <a:graphicFrameLocks noGrp="1"/>
          </p:cNvGraphicFramePr>
          <p:nvPr>
            <p:extLst>
              <p:ext uri="{D42A27DB-BD31-4B8C-83A1-F6EECF244321}">
                <p14:modId xmlns:p14="http://schemas.microsoft.com/office/powerpoint/2010/main" val="154083905"/>
              </p:ext>
            </p:extLst>
          </p:nvPr>
        </p:nvGraphicFramePr>
        <p:xfrm>
          <a:off x="183657" y="4111635"/>
          <a:ext cx="11727808" cy="2633639"/>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677127">
                  <a:extLst>
                    <a:ext uri="{9D8B030D-6E8A-4147-A177-3AD203B41FA5}">
                      <a16:colId xmlns:a16="http://schemas.microsoft.com/office/drawing/2014/main" val="1385891004"/>
                    </a:ext>
                  </a:extLst>
                </a:gridCol>
                <a:gridCol w="1094368">
                  <a:extLst>
                    <a:ext uri="{9D8B030D-6E8A-4147-A177-3AD203B41FA5}">
                      <a16:colId xmlns:a16="http://schemas.microsoft.com/office/drawing/2014/main" val="1069164810"/>
                    </a:ext>
                  </a:extLst>
                </a:gridCol>
                <a:gridCol w="1526875">
                  <a:extLst>
                    <a:ext uri="{9D8B030D-6E8A-4147-A177-3AD203B41FA5}">
                      <a16:colId xmlns:a16="http://schemas.microsoft.com/office/drawing/2014/main" val="298257467"/>
                    </a:ext>
                  </a:extLst>
                </a:gridCol>
                <a:gridCol w="1302589">
                  <a:extLst>
                    <a:ext uri="{9D8B030D-6E8A-4147-A177-3AD203B41FA5}">
                      <a16:colId xmlns:a16="http://schemas.microsoft.com/office/drawing/2014/main" val="105360326"/>
                    </a:ext>
                  </a:extLst>
                </a:gridCol>
                <a:gridCol w="1207698">
                  <a:extLst>
                    <a:ext uri="{9D8B030D-6E8A-4147-A177-3AD203B41FA5}">
                      <a16:colId xmlns:a16="http://schemas.microsoft.com/office/drawing/2014/main" val="4024945137"/>
                    </a:ext>
                  </a:extLst>
                </a:gridCol>
                <a:gridCol w="897147">
                  <a:extLst>
                    <a:ext uri="{9D8B030D-6E8A-4147-A177-3AD203B41FA5}">
                      <a16:colId xmlns:a16="http://schemas.microsoft.com/office/drawing/2014/main" val="3266565269"/>
                    </a:ext>
                  </a:extLst>
                </a:gridCol>
                <a:gridCol w="1104181">
                  <a:extLst>
                    <a:ext uri="{9D8B030D-6E8A-4147-A177-3AD203B41FA5}">
                      <a16:colId xmlns:a16="http://schemas.microsoft.com/office/drawing/2014/main" val="3171639885"/>
                    </a:ext>
                  </a:extLst>
                </a:gridCol>
                <a:gridCol w="1211391">
                  <a:extLst>
                    <a:ext uri="{9D8B030D-6E8A-4147-A177-3AD203B41FA5}">
                      <a16:colId xmlns:a16="http://schemas.microsoft.com/office/drawing/2014/main" val="1553757453"/>
                    </a:ext>
                  </a:extLst>
                </a:gridCol>
              </a:tblGrid>
              <a:tr h="22000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 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754988">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Дети – сироты и дети, оставшиеся без попечения родителей</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4</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Обеспечение жилыми помещениями</a:t>
                      </a:r>
                    </a:p>
                  </a:txBody>
                  <a:tcPr>
                    <a:solidFill>
                      <a:srgbClr val="FFE5FD"/>
                    </a:solidFill>
                  </a:tcPr>
                </a:tc>
                <a:tc>
                  <a:txBody>
                    <a:bodyPr/>
                    <a:lstStyle/>
                    <a:p>
                      <a:pPr algn="ctr" fontAlgn="ctr"/>
                      <a:r>
                        <a:rPr lang="ru-RU" sz="1000" b="0" i="0" u="none" strike="noStrike" dirty="0">
                          <a:solidFill>
                            <a:srgbClr val="000000"/>
                          </a:solidFill>
                          <a:latin typeface="Times New Roman"/>
                        </a:rPr>
                        <a:t>13008389,18</a:t>
                      </a:r>
                    </a:p>
                  </a:txBody>
                  <a:tcPr marL="7620" marR="7620" marT="7620" marB="0">
                    <a:solidFill>
                      <a:srgbClr val="FFE5FD"/>
                    </a:solidFill>
                  </a:tcPr>
                </a:tc>
                <a:tc>
                  <a:txBody>
                    <a:bodyPr/>
                    <a:lstStyle/>
                    <a:p>
                      <a:pPr algn="ctr" rtl="0" fontAlgn="ctr"/>
                      <a:r>
                        <a:rPr lang="ru-RU" sz="1000" b="0" i="0" u="none" strike="noStrike" dirty="0">
                          <a:solidFill>
                            <a:srgbClr val="000000"/>
                          </a:solidFill>
                          <a:latin typeface="Times New Roman" panose="02020603050405020304" pitchFamily="18" charset="0"/>
                          <a:cs typeface="Times New Roman" panose="02020603050405020304" pitchFamily="18" charset="0"/>
                        </a:rPr>
                        <a:t>17360289,29</a:t>
                      </a:r>
                    </a:p>
                  </a:txBody>
                  <a:tcPr marL="7620" marR="7620" marT="7620"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21929382,91</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21217306,00</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cs typeface="Times New Roman" panose="02020603050405020304" pitchFamily="18" charset="0"/>
                        </a:rPr>
                        <a:t>17953590,55</a:t>
                      </a:r>
                    </a:p>
                  </a:txBody>
                  <a:tcPr marL="9525" marR="9525" marT="9525" marB="0">
                    <a:solidFill>
                      <a:srgbClr val="FFE5FD"/>
                    </a:solidFill>
                  </a:tcPr>
                </a:tc>
                <a:extLst>
                  <a:ext uri="{0D108BD9-81ED-4DB2-BD59-A6C34878D82A}">
                    <a16:rowId xmlns:a16="http://schemas.microsoft.com/office/drawing/2014/main" val="2518261911"/>
                  </a:ext>
                </a:extLst>
              </a:tr>
              <a:tr h="46955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4</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ctr"/>
                      <a:r>
                        <a:rPr lang="ru-RU" sz="1000" b="1" i="0" u="none" strike="noStrike" dirty="0">
                          <a:solidFill>
                            <a:srgbClr val="000000"/>
                          </a:solidFill>
                          <a:latin typeface="Times New Roman"/>
                        </a:rPr>
                        <a:t>13008389,18</a:t>
                      </a:r>
                    </a:p>
                  </a:txBody>
                  <a:tcPr marL="7620" marR="7620" marT="7620" marB="0">
                    <a:solidFill>
                      <a:srgbClr val="FFE5FD"/>
                    </a:solidFill>
                  </a:tcPr>
                </a:tc>
                <a:tc>
                  <a:txBody>
                    <a:bodyPr/>
                    <a:lstStyle/>
                    <a:p>
                      <a:pPr algn="ctr" rtl="0" fontAlgn="ctr"/>
                      <a:r>
                        <a:rPr lang="ru-RU" sz="1000" b="1" i="0" u="none" strike="noStrike" dirty="0">
                          <a:solidFill>
                            <a:srgbClr val="000000"/>
                          </a:solidFill>
                          <a:latin typeface="Times New Roman" panose="02020603050405020304" pitchFamily="18" charset="0"/>
                          <a:cs typeface="Times New Roman" panose="02020603050405020304" pitchFamily="18" charset="0"/>
                        </a:rPr>
                        <a:t>17360289,29</a:t>
                      </a:r>
                    </a:p>
                  </a:txBody>
                  <a:tcPr marL="7620" marR="7620" marT="7620"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cs typeface="Times New Roman" panose="02020603050405020304" pitchFamily="18" charset="0"/>
                        </a:rPr>
                        <a:t>21929382,91</a:t>
                      </a:r>
                    </a:p>
                  </a:txBody>
                  <a:tcPr marL="9525" marR="9525" marT="9525" marB="0">
                    <a:solidFill>
                      <a:srgbClr val="FFE5FD"/>
                    </a:solidFill>
                  </a:tcPr>
                </a:tc>
                <a:tc>
                  <a:txBody>
                    <a:bodyPr/>
                    <a:lstStyle/>
                    <a:p>
                      <a:pPr algn="ctr" fontAlgn="t"/>
                      <a:r>
                        <a:rPr lang="ru-RU" sz="1000" b="1" i="0" u="none" strike="noStrike" dirty="0">
                          <a:solidFill>
                            <a:srgbClr val="000000"/>
                          </a:solidFill>
                          <a:effectLst/>
                          <a:latin typeface="Times New Roman" panose="02020603050405020304" pitchFamily="18" charset="0"/>
                          <a:cs typeface="Times New Roman" panose="02020603050405020304" pitchFamily="18" charset="0"/>
                        </a:rPr>
                        <a:t>21217306,00</a:t>
                      </a:r>
                    </a:p>
                  </a:txBody>
                  <a:tcPr marL="9525" marR="9525" marT="9525" marB="0">
                    <a:solidFill>
                      <a:srgbClr val="FFE5FD"/>
                    </a:solidFill>
                  </a:tcPr>
                </a:tc>
                <a:tc>
                  <a:txBody>
                    <a:bodyPr/>
                    <a:lstStyle/>
                    <a:p>
                      <a:pPr algn="ctr" fontAlgn="t"/>
                      <a:r>
                        <a:rPr lang="ru-RU" sz="1000" b="1" i="0" u="none" strike="noStrike" dirty="0">
                          <a:solidFill>
                            <a:srgbClr val="000000"/>
                          </a:solidFill>
                          <a:effectLst/>
                          <a:latin typeface="Times New Roman" panose="02020603050405020304" pitchFamily="18" charset="0"/>
                          <a:cs typeface="Times New Roman" panose="02020603050405020304" pitchFamily="18" charset="0"/>
                        </a:rPr>
                        <a:t>17953590,55</a:t>
                      </a:r>
                    </a:p>
                  </a:txBody>
                  <a:tcPr marL="9525" marR="9525" marT="9525" marB="0">
                    <a:solidFill>
                      <a:srgbClr val="FFE5FD"/>
                    </a:solidFill>
                  </a:tcPr>
                </a:tc>
                <a:extLst>
                  <a:ext uri="{0D108BD9-81ED-4DB2-BD59-A6C34878D82A}">
                    <a16:rowId xmlns:a16="http://schemas.microsoft.com/office/drawing/2014/main" val="869651527"/>
                  </a:ext>
                </a:extLst>
              </a:tr>
            </a:tbl>
          </a:graphicData>
        </a:graphic>
      </p:graphicFrame>
      <p:pic>
        <p:nvPicPr>
          <p:cNvPr id="10" name="Рисунок 9">
            <a:extLst>
              <a:ext uri="{FF2B5EF4-FFF2-40B4-BE49-F238E27FC236}">
                <a16:creationId xmlns:a16="http://schemas.microsoft.com/office/drawing/2014/main" id="{2197D43F-4E5D-45A7-0E5B-B5293F606452}"/>
              </a:ext>
            </a:extLst>
          </p:cNvPr>
          <p:cNvPicPr>
            <a:picLocks noChangeAspect="1"/>
          </p:cNvPicPr>
          <p:nvPr/>
        </p:nvPicPr>
        <p:blipFill>
          <a:blip r:embed="rId4"/>
          <a:stretch>
            <a:fillRect/>
          </a:stretch>
        </p:blipFill>
        <p:spPr>
          <a:xfrm>
            <a:off x="280535" y="5340479"/>
            <a:ext cx="1347333" cy="841321"/>
          </a:xfrm>
          <a:prstGeom prst="rect">
            <a:avLst/>
          </a:prstGeom>
        </p:spPr>
      </p:pic>
    </p:spTree>
    <p:extLst>
      <p:ext uri="{BB962C8B-B14F-4D97-AF65-F5344CB8AC3E}">
        <p14:creationId xmlns:p14="http://schemas.microsoft.com/office/powerpoint/2010/main" val="35451059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93DBAB5-E38F-037A-0F60-D22B798D78E0}"/>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25A3EE60-BEC3-092F-3996-5C3786C3889E}"/>
              </a:ext>
            </a:extLst>
          </p:cNvPr>
          <p:cNvSpPr/>
          <p:nvPr/>
        </p:nvSpPr>
        <p:spPr>
          <a:xfrm>
            <a:off x="2606866" y="261610"/>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«Муниципальное управление»</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4" name="Прямоугольник 3">
            <a:extLst>
              <a:ext uri="{FF2B5EF4-FFF2-40B4-BE49-F238E27FC236}">
                <a16:creationId xmlns:a16="http://schemas.microsoft.com/office/drawing/2014/main" id="{9EDE211B-9F7C-D705-9655-E34F0DC71D91}"/>
              </a:ext>
            </a:extLst>
          </p:cNvPr>
          <p:cNvSpPr/>
          <p:nvPr/>
        </p:nvSpPr>
        <p:spPr>
          <a:xfrm>
            <a:off x="896857" y="0"/>
            <a:ext cx="9516018"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p:txBody>
      </p:sp>
      <p:sp>
        <p:nvSpPr>
          <p:cNvPr id="5" name="Прямоугольник 4">
            <a:extLst>
              <a:ext uri="{FF2B5EF4-FFF2-40B4-BE49-F238E27FC236}">
                <a16:creationId xmlns:a16="http://schemas.microsoft.com/office/drawing/2014/main" id="{CC5DAC23-2007-6B9E-24B1-9CB131B49C38}"/>
              </a:ext>
            </a:extLst>
          </p:cNvPr>
          <p:cNvSpPr/>
          <p:nvPr/>
        </p:nvSpPr>
        <p:spPr>
          <a:xfrm>
            <a:off x="4621579" y="392415"/>
            <a:ext cx="1750799"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пенсионеров</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BBA46915-EC71-BE82-ABC5-CED1830A99C9}"/>
              </a:ext>
            </a:extLst>
          </p:cNvPr>
          <p:cNvGraphicFramePr>
            <a:graphicFrameLocks noGrp="1"/>
          </p:cNvGraphicFramePr>
          <p:nvPr>
            <p:extLst>
              <p:ext uri="{D42A27DB-BD31-4B8C-83A1-F6EECF244321}">
                <p14:modId xmlns:p14="http://schemas.microsoft.com/office/powerpoint/2010/main" val="1379129485"/>
              </p:ext>
            </p:extLst>
          </p:nvPr>
        </p:nvGraphicFramePr>
        <p:xfrm>
          <a:off x="339518" y="604203"/>
          <a:ext cx="11727808" cy="2296925"/>
        </p:xfrm>
        <a:graphic>
          <a:graphicData uri="http://schemas.openxmlformats.org/drawingml/2006/table">
            <a:tbl>
              <a:tblPr firstRow="1" bandRow="1">
                <a:tableStyleId>{E8B1032C-EA38-4F05-BA0D-38AFFFC7BED3}</a:tableStyleId>
              </a:tblPr>
              <a:tblGrid>
                <a:gridCol w="1706432">
                  <a:extLst>
                    <a:ext uri="{9D8B030D-6E8A-4147-A177-3AD203B41FA5}">
                      <a16:colId xmlns:a16="http://schemas.microsoft.com/office/drawing/2014/main" val="4215834913"/>
                    </a:ext>
                  </a:extLst>
                </a:gridCol>
                <a:gridCol w="1878463">
                  <a:extLst>
                    <a:ext uri="{9D8B030D-6E8A-4147-A177-3AD203B41FA5}">
                      <a16:colId xmlns:a16="http://schemas.microsoft.com/office/drawing/2014/main" val="1385891004"/>
                    </a:ext>
                  </a:extLst>
                </a:gridCol>
                <a:gridCol w="1208015">
                  <a:extLst>
                    <a:ext uri="{9D8B030D-6E8A-4147-A177-3AD203B41FA5}">
                      <a16:colId xmlns:a16="http://schemas.microsoft.com/office/drawing/2014/main" val="1069164810"/>
                    </a:ext>
                  </a:extLst>
                </a:gridCol>
                <a:gridCol w="1694971">
                  <a:extLst>
                    <a:ext uri="{9D8B030D-6E8A-4147-A177-3AD203B41FA5}">
                      <a16:colId xmlns:a16="http://schemas.microsoft.com/office/drawing/2014/main" val="298257467"/>
                    </a:ext>
                  </a:extLst>
                </a:gridCol>
                <a:gridCol w="1043796">
                  <a:extLst>
                    <a:ext uri="{9D8B030D-6E8A-4147-A177-3AD203B41FA5}">
                      <a16:colId xmlns:a16="http://schemas.microsoft.com/office/drawing/2014/main" val="105360326"/>
                    </a:ext>
                  </a:extLst>
                </a:gridCol>
                <a:gridCol w="1270499">
                  <a:extLst>
                    <a:ext uri="{9D8B030D-6E8A-4147-A177-3AD203B41FA5}">
                      <a16:colId xmlns:a16="http://schemas.microsoft.com/office/drawing/2014/main" val="4024945137"/>
                    </a:ext>
                  </a:extLst>
                </a:gridCol>
                <a:gridCol w="975211">
                  <a:extLst>
                    <a:ext uri="{9D8B030D-6E8A-4147-A177-3AD203B41FA5}">
                      <a16:colId xmlns:a16="http://schemas.microsoft.com/office/drawing/2014/main" val="3266565269"/>
                    </a:ext>
                  </a:extLst>
                </a:gridCol>
                <a:gridCol w="975210">
                  <a:extLst>
                    <a:ext uri="{9D8B030D-6E8A-4147-A177-3AD203B41FA5}">
                      <a16:colId xmlns:a16="http://schemas.microsoft.com/office/drawing/2014/main" val="3171639885"/>
                    </a:ext>
                  </a:extLst>
                </a:gridCol>
                <a:gridCol w="975211">
                  <a:extLst>
                    <a:ext uri="{9D8B030D-6E8A-4147-A177-3AD203B41FA5}">
                      <a16:colId xmlns:a16="http://schemas.microsoft.com/office/drawing/2014/main" val="1553757453"/>
                    </a:ext>
                  </a:extLst>
                </a:gridCol>
              </a:tblGrid>
              <a:tr h="0">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57503">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671182">
                <a:tc>
                  <a:txBody>
                    <a:bodyPr/>
                    <a:lstStyle/>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Пенсионеры из числа, бывших муниципальных служащих</a:t>
                      </a:r>
                    </a:p>
                  </a:txBody>
                  <a:tcPr>
                    <a:solidFill>
                      <a:srgbClr val="FFE5FD"/>
                    </a:solidFill>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13</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Доплата к пенсии муниципальных служащих</a:t>
                      </a:r>
                    </a:p>
                  </a:txBody>
                  <a:tcPr>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1026978,48</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1039100,00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extLst>
                  <a:ext uri="{0D108BD9-81ED-4DB2-BD59-A6C34878D82A}">
                    <a16:rowId xmlns:a16="http://schemas.microsoft.com/office/drawing/2014/main" val="2518261911"/>
                  </a:ext>
                </a:extLst>
              </a:tr>
              <a:tr h="285245">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13</a:t>
                      </a:r>
                    </a:p>
                  </a:txBody>
                  <a:tcPr>
                    <a:solidFill>
                      <a:srgbClr val="FFE5FD"/>
                    </a:solidFill>
                  </a:tcPr>
                </a:tc>
                <a:tc>
                  <a:txBody>
                    <a:bodyPr/>
                    <a:lstStyle/>
                    <a:p>
                      <a:pPr algn="ctr"/>
                      <a:endParaRPr lang="ru-RU" sz="1000" b="1"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1026978,48</a:t>
                      </a:r>
                    </a:p>
                  </a:txBody>
                  <a:tcPr marL="9525" marR="9525" marT="9525"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1039100,00</a:t>
                      </a:r>
                    </a:p>
                  </a:txBody>
                  <a:tcPr marL="9525" marR="9525" marT="9525"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tc>
                  <a:txBody>
                    <a:bodyPr/>
                    <a:lstStyle/>
                    <a:p>
                      <a:pPr algn="ctr" rtl="0" fontAlgn="t"/>
                      <a:r>
                        <a:rPr lang="ru-RU" sz="1000" b="1"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tc>
                  <a:txBody>
                    <a:bodyPr/>
                    <a:lstStyle/>
                    <a:p>
                      <a:pPr algn="ctr" fontAlgn="t"/>
                      <a:r>
                        <a:rPr lang="ru-RU" sz="1000" b="1" i="0" u="none" strike="noStrike" dirty="0">
                          <a:solidFill>
                            <a:srgbClr val="000000"/>
                          </a:solidFill>
                          <a:effectLst/>
                          <a:latin typeface="Times New Roman" panose="02020603050405020304" pitchFamily="18" charset="0"/>
                        </a:rPr>
                        <a:t>1065000,00</a:t>
                      </a:r>
                    </a:p>
                  </a:txBody>
                  <a:tcPr marL="9525" marR="9525" marT="9525" marB="0">
                    <a:solidFill>
                      <a:srgbClr val="FFE5FD"/>
                    </a:solidFill>
                  </a:tcPr>
                </a:tc>
                <a:extLst>
                  <a:ext uri="{0D108BD9-81ED-4DB2-BD59-A6C34878D82A}">
                    <a16:rowId xmlns:a16="http://schemas.microsoft.com/office/drawing/2014/main" val="3709077037"/>
                  </a:ext>
                </a:extLst>
              </a:tr>
            </a:tbl>
          </a:graphicData>
        </a:graphic>
      </p:graphicFrame>
      <p:pic>
        <p:nvPicPr>
          <p:cNvPr id="7" name="Рисунок 6">
            <a:extLst>
              <a:ext uri="{FF2B5EF4-FFF2-40B4-BE49-F238E27FC236}">
                <a16:creationId xmlns:a16="http://schemas.microsoft.com/office/drawing/2014/main" id="{C044273C-0411-9F85-5AAB-1BA1A6503621}"/>
              </a:ext>
            </a:extLst>
          </p:cNvPr>
          <p:cNvPicPr>
            <a:picLocks noChangeAspect="1"/>
          </p:cNvPicPr>
          <p:nvPr/>
        </p:nvPicPr>
        <p:blipFill>
          <a:blip r:embed="rId3"/>
          <a:stretch>
            <a:fillRect/>
          </a:stretch>
        </p:blipFill>
        <p:spPr>
          <a:xfrm>
            <a:off x="461240" y="1788373"/>
            <a:ext cx="1417896" cy="750945"/>
          </a:xfrm>
          <a:prstGeom prst="rect">
            <a:avLst/>
          </a:prstGeom>
        </p:spPr>
      </p:pic>
      <p:sp>
        <p:nvSpPr>
          <p:cNvPr id="8" name="Прямоугольник 7">
            <a:extLst>
              <a:ext uri="{FF2B5EF4-FFF2-40B4-BE49-F238E27FC236}">
                <a16:creationId xmlns:a16="http://schemas.microsoft.com/office/drawing/2014/main" id="{982E85FE-6DAB-E95F-FC06-0FE378B6EFA2}"/>
              </a:ext>
            </a:extLst>
          </p:cNvPr>
          <p:cNvSpPr/>
          <p:nvPr/>
        </p:nvSpPr>
        <p:spPr>
          <a:xfrm>
            <a:off x="3155422" y="2982111"/>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«Развитие малого и среднего предпринимательства»</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9" name="Прямоугольник 8">
            <a:extLst>
              <a:ext uri="{FF2B5EF4-FFF2-40B4-BE49-F238E27FC236}">
                <a16:creationId xmlns:a16="http://schemas.microsoft.com/office/drawing/2014/main" id="{F951F937-BA8C-431C-D503-1DD5D3BF187C}"/>
              </a:ext>
            </a:extLst>
          </p:cNvPr>
          <p:cNvSpPr/>
          <p:nvPr/>
        </p:nvSpPr>
        <p:spPr>
          <a:xfrm>
            <a:off x="2940578" y="3193899"/>
            <a:ext cx="6096000" cy="261610"/>
          </a:xfrm>
          <a:prstGeom prst="rect">
            <a:avLst/>
          </a:prstGeom>
        </p:spPr>
        <p:txBody>
          <a:bodyPr>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Поддержка субъектов малого и среднего предпринимательства</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10" name="Таблица 9">
            <a:extLst>
              <a:ext uri="{FF2B5EF4-FFF2-40B4-BE49-F238E27FC236}">
                <a16:creationId xmlns:a16="http://schemas.microsoft.com/office/drawing/2014/main" id="{F51ED372-DD3F-B829-271C-F5F3419D1829}"/>
              </a:ext>
            </a:extLst>
          </p:cNvPr>
          <p:cNvGraphicFramePr>
            <a:graphicFrameLocks noGrp="1"/>
          </p:cNvGraphicFramePr>
          <p:nvPr>
            <p:extLst>
              <p:ext uri="{D42A27DB-BD31-4B8C-83A1-F6EECF244321}">
                <p14:modId xmlns:p14="http://schemas.microsoft.com/office/powerpoint/2010/main" val="3266330691"/>
              </p:ext>
            </p:extLst>
          </p:nvPr>
        </p:nvGraphicFramePr>
        <p:xfrm>
          <a:off x="339518" y="3515211"/>
          <a:ext cx="11727808" cy="2255520"/>
        </p:xfrm>
        <a:graphic>
          <a:graphicData uri="http://schemas.openxmlformats.org/drawingml/2006/table">
            <a:tbl>
              <a:tblPr firstRow="1" bandRow="1">
                <a:tableStyleId>{E8B1032C-EA38-4F05-BA0D-38AFFFC7BED3}</a:tableStyleId>
              </a:tblPr>
              <a:tblGrid>
                <a:gridCol w="1682229">
                  <a:extLst>
                    <a:ext uri="{9D8B030D-6E8A-4147-A177-3AD203B41FA5}">
                      <a16:colId xmlns:a16="http://schemas.microsoft.com/office/drawing/2014/main" val="4215834913"/>
                    </a:ext>
                  </a:extLst>
                </a:gridCol>
                <a:gridCol w="1526796">
                  <a:extLst>
                    <a:ext uri="{9D8B030D-6E8A-4147-A177-3AD203B41FA5}">
                      <a16:colId xmlns:a16="http://schemas.microsoft.com/office/drawing/2014/main" val="1385891004"/>
                    </a:ext>
                  </a:extLst>
                </a:gridCol>
                <a:gridCol w="1365772">
                  <a:extLst>
                    <a:ext uri="{9D8B030D-6E8A-4147-A177-3AD203B41FA5}">
                      <a16:colId xmlns:a16="http://schemas.microsoft.com/office/drawing/2014/main" val="1069164810"/>
                    </a:ext>
                  </a:extLst>
                </a:gridCol>
                <a:gridCol w="1890056">
                  <a:extLst>
                    <a:ext uri="{9D8B030D-6E8A-4147-A177-3AD203B41FA5}">
                      <a16:colId xmlns:a16="http://schemas.microsoft.com/office/drawing/2014/main" val="298257467"/>
                    </a:ext>
                  </a:extLst>
                </a:gridCol>
                <a:gridCol w="1181818">
                  <a:extLst>
                    <a:ext uri="{9D8B030D-6E8A-4147-A177-3AD203B41FA5}">
                      <a16:colId xmlns:a16="http://schemas.microsoft.com/office/drawing/2014/main" val="105360326"/>
                    </a:ext>
                  </a:extLst>
                </a:gridCol>
                <a:gridCol w="1212994">
                  <a:extLst>
                    <a:ext uri="{9D8B030D-6E8A-4147-A177-3AD203B41FA5}">
                      <a16:colId xmlns:a16="http://schemas.microsoft.com/office/drawing/2014/main" val="4024945137"/>
                    </a:ext>
                  </a:extLst>
                </a:gridCol>
                <a:gridCol w="956048">
                  <a:extLst>
                    <a:ext uri="{9D8B030D-6E8A-4147-A177-3AD203B41FA5}">
                      <a16:colId xmlns:a16="http://schemas.microsoft.com/office/drawing/2014/main" val="3266565269"/>
                    </a:ext>
                  </a:extLst>
                </a:gridCol>
                <a:gridCol w="956047">
                  <a:extLst>
                    <a:ext uri="{9D8B030D-6E8A-4147-A177-3AD203B41FA5}">
                      <a16:colId xmlns:a16="http://schemas.microsoft.com/office/drawing/2014/main" val="3471719176"/>
                    </a:ext>
                  </a:extLst>
                </a:gridCol>
                <a:gridCol w="956048">
                  <a:extLst>
                    <a:ext uri="{9D8B030D-6E8A-4147-A177-3AD203B41FA5}">
                      <a16:colId xmlns:a16="http://schemas.microsoft.com/office/drawing/2014/main" val="3987389696"/>
                    </a:ext>
                  </a:extLst>
                </a:gridCol>
              </a:tblGrid>
              <a:tr h="253952">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20019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392470">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Субъекты малого и среднего предпринимательства</a:t>
                      </a:r>
                    </a:p>
                  </a:txBody>
                  <a:tcPr>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1</a:t>
                      </a:r>
                    </a:p>
                  </a:txBody>
                  <a:tcPr marL="9525" marR="9525" marT="9525" marB="0">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Возмещение части затрат, связанных с уплатой платежей, по мероприятиям, связанным с содействием развитию лизинга оборудования</a:t>
                      </a:r>
                    </a:p>
                  </a:txBody>
                  <a:tcPr>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300000,00</a:t>
                      </a:r>
                    </a:p>
                  </a:txBody>
                  <a:tcPr marL="9525" marR="9525" marT="9525" marB="0">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tc>
                  <a:txBody>
                    <a:bodyPr/>
                    <a:lstStyle/>
                    <a:p>
                      <a:pPr algn="ctr" fontAlgn="ctr"/>
                      <a:r>
                        <a:rPr lang="ru-RU" sz="1000" b="0" i="0" u="none" strike="noStrike" dirty="0">
                          <a:solidFill>
                            <a:srgbClr val="000000"/>
                          </a:solidFill>
                          <a:effectLst/>
                          <a:latin typeface="Times New Roman" panose="02020603050405020304" pitchFamily="18" charset="0"/>
                        </a:rPr>
                        <a:t>355000,00</a:t>
                      </a:r>
                    </a:p>
                  </a:txBody>
                  <a:tcPr marL="9525" marR="9525" marT="9525" marB="0">
                    <a:solidFill>
                      <a:srgbClr val="FFE5FD"/>
                    </a:solidFill>
                  </a:tcPr>
                </a:tc>
                <a:extLst>
                  <a:ext uri="{0D108BD9-81ED-4DB2-BD59-A6C34878D82A}">
                    <a16:rowId xmlns:a16="http://schemas.microsoft.com/office/drawing/2014/main" val="3025846410"/>
                  </a:ext>
                </a:extLst>
              </a:tr>
              <a:tr h="39247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1</a:t>
                      </a:r>
                    </a:p>
                  </a:txBody>
                  <a:tcPr>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rtl="0" fontAlgn="ctr"/>
                      <a:endParaRPr lang="ru-RU" sz="1000" b="1" i="0" u="none" strike="noStrike" dirty="0">
                        <a:solidFill>
                          <a:srgbClr val="000000"/>
                        </a:solidFill>
                        <a:effectLst/>
                        <a:latin typeface="Times New Roman" panose="02020603050405020304" pitchFamily="18" charset="0"/>
                      </a:endParaRPr>
                    </a:p>
                  </a:txBody>
                  <a:tcPr marL="9525" marR="9525" marT="9525" marB="0">
                    <a:solidFill>
                      <a:srgbClr val="FFE5FD"/>
                    </a:solidFill>
                  </a:tcPr>
                </a:tc>
                <a:tc>
                  <a:txBody>
                    <a:bodyPr/>
                    <a:lstStyle/>
                    <a:p>
                      <a:pPr algn="ctr" rtl="0" fontAlgn="ctr"/>
                      <a:endParaRPr lang="ru-RU" sz="1000" b="1" i="0" u="none" strike="noStrike" dirty="0">
                        <a:solidFill>
                          <a:srgbClr val="000000"/>
                        </a:solidFill>
                        <a:effectLst/>
                        <a:latin typeface="Times New Roman" panose="02020603050405020304" pitchFamily="18" charset="0"/>
                      </a:endParaRPr>
                    </a:p>
                  </a:txBody>
                  <a:tcPr marL="9525" marR="9525" marT="9525" marB="0">
                    <a:solidFill>
                      <a:srgbClr val="FFE5FD"/>
                    </a:solidFill>
                  </a:tcPr>
                </a:tc>
                <a:tc>
                  <a:txBody>
                    <a:bodyPr/>
                    <a:lstStyle/>
                    <a:p>
                      <a:pPr algn="ctr" rtl="0" fontAlgn="ctr"/>
                      <a:endParaRPr lang="ru-RU" sz="1000" b="1" i="0" u="none" strike="noStrike" dirty="0">
                        <a:solidFill>
                          <a:srgbClr val="000000"/>
                        </a:solidFill>
                        <a:effectLst/>
                        <a:latin typeface="Times New Roman" panose="02020603050405020304" pitchFamily="18" charset="0"/>
                      </a:endParaRPr>
                    </a:p>
                  </a:txBody>
                  <a:tcPr marL="9525" marR="9525" marT="9525" marB="0">
                    <a:solidFill>
                      <a:srgbClr val="FFE5FD"/>
                    </a:solidFill>
                  </a:tcPr>
                </a:tc>
                <a:tc>
                  <a:txBody>
                    <a:bodyPr/>
                    <a:lstStyle/>
                    <a:p>
                      <a:pPr algn="ctr" rtl="0" fontAlgn="ctr"/>
                      <a:endParaRPr lang="ru-RU" sz="1000" b="1" i="0" u="none" strike="noStrike" dirty="0">
                        <a:solidFill>
                          <a:srgbClr val="000000"/>
                        </a:solidFill>
                        <a:effectLst/>
                        <a:latin typeface="Times New Roman" panose="02020603050405020304" pitchFamily="18" charset="0"/>
                      </a:endParaRPr>
                    </a:p>
                  </a:txBody>
                  <a:tcPr marL="9525" marR="9525" marT="9525" marB="0">
                    <a:solidFill>
                      <a:srgbClr val="FFE5FD"/>
                    </a:solidFill>
                  </a:tcPr>
                </a:tc>
                <a:tc>
                  <a:txBody>
                    <a:bodyPr/>
                    <a:lstStyle/>
                    <a:p>
                      <a:pPr algn="ctr" fontAlgn="ctr"/>
                      <a:endParaRPr lang="ru-RU" sz="1000" b="1" i="0" u="none" strike="noStrike" dirty="0">
                        <a:solidFill>
                          <a:srgbClr val="000000"/>
                        </a:solidFill>
                        <a:effectLst/>
                        <a:latin typeface="Times New Roman" panose="02020603050405020304" pitchFamily="18" charset="0"/>
                      </a:endParaRPr>
                    </a:p>
                  </a:txBody>
                  <a:tcPr marL="9525" marR="9525" marT="9525" marB="0">
                    <a:solidFill>
                      <a:srgbClr val="FFE5FD"/>
                    </a:solidFill>
                  </a:tcPr>
                </a:tc>
                <a:extLst>
                  <a:ext uri="{0D108BD9-81ED-4DB2-BD59-A6C34878D82A}">
                    <a16:rowId xmlns:a16="http://schemas.microsoft.com/office/drawing/2014/main" val="4251349224"/>
                  </a:ext>
                </a:extLst>
              </a:tr>
            </a:tbl>
          </a:graphicData>
        </a:graphic>
      </p:graphicFrame>
      <p:pic>
        <p:nvPicPr>
          <p:cNvPr id="12" name="Рисунок 11" descr="Изображение выглядит как текст, снимок экрана, человек, дизайн&#10;&#10;Содержимое, созданное искусственным интеллектом, может быть неверным.">
            <a:extLst>
              <a:ext uri="{FF2B5EF4-FFF2-40B4-BE49-F238E27FC236}">
                <a16:creationId xmlns:a16="http://schemas.microsoft.com/office/drawing/2014/main" id="{40670552-2256-A2D6-4B17-243314DA6CDD}"/>
              </a:ext>
            </a:extLst>
          </p:cNvPr>
          <p:cNvPicPr>
            <a:picLocks noChangeAspect="1"/>
          </p:cNvPicPr>
          <p:nvPr/>
        </p:nvPicPr>
        <p:blipFill>
          <a:blip r:embed="rId4"/>
          <a:stretch>
            <a:fillRect/>
          </a:stretch>
        </p:blipFill>
        <p:spPr>
          <a:xfrm>
            <a:off x="399843" y="4393887"/>
            <a:ext cx="1540690" cy="924733"/>
          </a:xfrm>
          <a:prstGeom prst="rect">
            <a:avLst/>
          </a:prstGeom>
        </p:spPr>
      </p:pic>
    </p:spTree>
    <p:extLst>
      <p:ext uri="{BB962C8B-B14F-4D97-AF65-F5344CB8AC3E}">
        <p14:creationId xmlns:p14="http://schemas.microsoft.com/office/powerpoint/2010/main" val="28174131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BA265C0-3F66-8036-49F6-E268FA9B9ED2}"/>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842D1E71-AB53-D5B7-72A9-2DAF392A8A3C}"/>
              </a:ext>
            </a:extLst>
          </p:cNvPr>
          <p:cNvSpPr/>
          <p:nvPr/>
        </p:nvSpPr>
        <p:spPr>
          <a:xfrm>
            <a:off x="888468" y="83890"/>
            <a:ext cx="9516018" cy="261610"/>
          </a:xfrm>
          <a:prstGeom prst="rect">
            <a:avLst/>
          </a:prstGeom>
        </p:spPr>
        <p:txBody>
          <a:bodyPr wrap="square">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Сведения о расходах с учетом интересов целевых групп на 2026-2028годы </a:t>
            </a:r>
          </a:p>
        </p:txBody>
      </p:sp>
      <p:sp>
        <p:nvSpPr>
          <p:cNvPr id="4" name="Прямоугольник 3">
            <a:extLst>
              <a:ext uri="{FF2B5EF4-FFF2-40B4-BE49-F238E27FC236}">
                <a16:creationId xmlns:a16="http://schemas.microsoft.com/office/drawing/2014/main" id="{21101765-AA0E-208A-6B33-C84BF09486C9}"/>
              </a:ext>
            </a:extLst>
          </p:cNvPr>
          <p:cNvSpPr/>
          <p:nvPr/>
        </p:nvSpPr>
        <p:spPr>
          <a:xfrm>
            <a:off x="2598477" y="298585"/>
            <a:ext cx="6096000" cy="261610"/>
          </a:xfrm>
          <a:prstGeom prst="rect">
            <a:avLst/>
          </a:prstGeom>
        </p:spPr>
        <p:txBody>
          <a:bodyPr>
            <a:spAutoFit/>
          </a:bodyPr>
          <a:lstStyle/>
          <a:p>
            <a:pPr algn="ctr"/>
            <a:r>
              <a:rPr lang="ru-RU" sz="1100" b="1" dirty="0">
                <a:solidFill>
                  <a:schemeClr val="accent1">
                    <a:lumMod val="50000"/>
                  </a:schemeClr>
                </a:solidFill>
                <a:latin typeface="Times New Roman" panose="02020603050405020304" pitchFamily="18" charset="0"/>
                <a:ea typeface="Times New Roman" panose="02020603050405020304" pitchFamily="18" charset="0"/>
              </a:rPr>
              <a:t>Муниципальная программа «Обеспечение жильем молодых семей»</a:t>
            </a:r>
            <a:endParaRPr lang="ru-RU" sz="1100" dirty="0">
              <a:solidFill>
                <a:schemeClr val="accent1">
                  <a:lumMod val="50000"/>
                </a:schemeClr>
              </a:solidFill>
              <a:latin typeface="Times New Roman" panose="02020603050405020304" pitchFamily="18" charset="0"/>
              <a:ea typeface="Times New Roman" panose="02020603050405020304" pitchFamily="18" charset="0"/>
            </a:endParaRPr>
          </a:p>
        </p:txBody>
      </p:sp>
      <p:sp>
        <p:nvSpPr>
          <p:cNvPr id="5" name="Прямоугольник 4">
            <a:extLst>
              <a:ext uri="{FF2B5EF4-FFF2-40B4-BE49-F238E27FC236}">
                <a16:creationId xmlns:a16="http://schemas.microsoft.com/office/drawing/2014/main" id="{7BB873F0-451E-5E4D-9DAC-838B16EB54D0}"/>
              </a:ext>
            </a:extLst>
          </p:cNvPr>
          <p:cNvSpPr/>
          <p:nvPr/>
        </p:nvSpPr>
        <p:spPr>
          <a:xfrm>
            <a:off x="3943243" y="513280"/>
            <a:ext cx="3249608" cy="261610"/>
          </a:xfrm>
          <a:prstGeom prst="rect">
            <a:avLst/>
          </a:prstGeom>
        </p:spPr>
        <p:txBody>
          <a:bodyPr wrap="none">
            <a:spAutoFit/>
          </a:bodyPr>
          <a:lstStyle/>
          <a:p>
            <a:pPr algn="ctr"/>
            <a:r>
              <a:rPr lang="ru-RU" sz="1100" b="1" dirty="0">
                <a:solidFill>
                  <a:srgbClr val="7030A0"/>
                </a:solidFill>
                <a:latin typeface="Times New Roman" panose="02020603050405020304" pitchFamily="18" charset="0"/>
                <a:ea typeface="Times New Roman" panose="02020603050405020304" pitchFamily="18" charset="0"/>
              </a:rPr>
              <a:t>Улучшение жилищных условий молодых семей</a:t>
            </a:r>
            <a:endParaRPr lang="ru-RU" sz="1100" dirty="0">
              <a:solidFill>
                <a:srgbClr val="7030A0"/>
              </a:solidFill>
              <a:latin typeface="Times New Roman" panose="02020603050405020304" pitchFamily="18" charset="0"/>
              <a:ea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86AEF3B9-E702-1F10-0992-B512BCB276C0}"/>
              </a:ext>
            </a:extLst>
          </p:cNvPr>
          <p:cNvGraphicFramePr>
            <a:graphicFrameLocks noGrp="1"/>
          </p:cNvGraphicFramePr>
          <p:nvPr>
            <p:extLst>
              <p:ext uri="{D42A27DB-BD31-4B8C-83A1-F6EECF244321}">
                <p14:modId xmlns:p14="http://schemas.microsoft.com/office/powerpoint/2010/main" val="1917769436"/>
              </p:ext>
            </p:extLst>
          </p:nvPr>
        </p:nvGraphicFramePr>
        <p:xfrm>
          <a:off x="232096" y="887036"/>
          <a:ext cx="11727808" cy="2372520"/>
        </p:xfrm>
        <a:graphic>
          <a:graphicData uri="http://schemas.openxmlformats.org/drawingml/2006/table">
            <a:tbl>
              <a:tblPr firstRow="1" bandRow="1">
                <a:tableStyleId>{E8B1032C-EA38-4F05-BA0D-38AFFFC7BED3}</a:tableStyleId>
              </a:tblPr>
              <a:tblGrid>
                <a:gridCol w="1647038">
                  <a:extLst>
                    <a:ext uri="{9D8B030D-6E8A-4147-A177-3AD203B41FA5}">
                      <a16:colId xmlns:a16="http://schemas.microsoft.com/office/drawing/2014/main" val="4215834913"/>
                    </a:ext>
                  </a:extLst>
                </a:gridCol>
                <a:gridCol w="1199626">
                  <a:extLst>
                    <a:ext uri="{9D8B030D-6E8A-4147-A177-3AD203B41FA5}">
                      <a16:colId xmlns:a16="http://schemas.microsoft.com/office/drawing/2014/main" val="1385891004"/>
                    </a:ext>
                  </a:extLst>
                </a:gridCol>
                <a:gridCol w="1358067">
                  <a:extLst>
                    <a:ext uri="{9D8B030D-6E8A-4147-A177-3AD203B41FA5}">
                      <a16:colId xmlns:a16="http://schemas.microsoft.com/office/drawing/2014/main" val="1069164810"/>
                    </a:ext>
                  </a:extLst>
                </a:gridCol>
                <a:gridCol w="1664898">
                  <a:extLst>
                    <a:ext uri="{9D8B030D-6E8A-4147-A177-3AD203B41FA5}">
                      <a16:colId xmlns:a16="http://schemas.microsoft.com/office/drawing/2014/main" val="298257467"/>
                    </a:ext>
                  </a:extLst>
                </a:gridCol>
                <a:gridCol w="1250830">
                  <a:extLst>
                    <a:ext uri="{9D8B030D-6E8A-4147-A177-3AD203B41FA5}">
                      <a16:colId xmlns:a16="http://schemas.microsoft.com/office/drawing/2014/main" val="105360326"/>
                    </a:ext>
                  </a:extLst>
                </a:gridCol>
                <a:gridCol w="1138687">
                  <a:extLst>
                    <a:ext uri="{9D8B030D-6E8A-4147-A177-3AD203B41FA5}">
                      <a16:colId xmlns:a16="http://schemas.microsoft.com/office/drawing/2014/main" val="4024945137"/>
                    </a:ext>
                  </a:extLst>
                </a:gridCol>
                <a:gridCol w="983411">
                  <a:extLst>
                    <a:ext uri="{9D8B030D-6E8A-4147-A177-3AD203B41FA5}">
                      <a16:colId xmlns:a16="http://schemas.microsoft.com/office/drawing/2014/main" val="3266565269"/>
                    </a:ext>
                  </a:extLst>
                </a:gridCol>
                <a:gridCol w="1181819">
                  <a:extLst>
                    <a:ext uri="{9D8B030D-6E8A-4147-A177-3AD203B41FA5}">
                      <a16:colId xmlns:a16="http://schemas.microsoft.com/office/drawing/2014/main" val="3471719176"/>
                    </a:ext>
                  </a:extLst>
                </a:gridCol>
                <a:gridCol w="1303432">
                  <a:extLst>
                    <a:ext uri="{9D8B030D-6E8A-4147-A177-3AD203B41FA5}">
                      <a16:colId xmlns:a16="http://schemas.microsoft.com/office/drawing/2014/main" val="3987389696"/>
                    </a:ext>
                  </a:extLst>
                </a:gridCol>
              </a:tblGrid>
              <a:tr h="337434">
                <a:tc rowSpan="2">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Целевая группа</a:t>
                      </a:r>
                    </a:p>
                  </a:txBody>
                  <a:tcPr>
                    <a:solidFill>
                      <a:srgbClr val="FFE5FD"/>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представителей целевой группы/Доля в общей численности населения %</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rowSpan="2">
                  <a:txBody>
                    <a:bodyPr/>
                    <a:lstStyle/>
                    <a:p>
                      <a:pPr algn="ctr"/>
                      <a:r>
                        <a:rPr lang="ru-RU" sz="1000" b="0" dirty="0">
                          <a:latin typeface="Times New Roman" panose="02020603050405020304" pitchFamily="18" charset="0"/>
                          <a:cs typeface="Times New Roman" panose="02020603050405020304" pitchFamily="18" charset="0"/>
                        </a:rPr>
                        <a:t>Меры поддержки за счет средств бюджета</a:t>
                      </a:r>
                    </a:p>
                  </a:txBody>
                  <a:tcPr>
                    <a:solidFill>
                      <a:srgbClr val="FFE5FD"/>
                    </a:solidFill>
                  </a:tcPr>
                </a:tc>
                <a:tc gridSpan="5">
                  <a:txBody>
                    <a:bodyPr/>
                    <a:lstStyle/>
                    <a:p>
                      <a:r>
                        <a:rPr lang="ru-RU" sz="1000" b="0" dirty="0">
                          <a:latin typeface="Times New Roman" panose="02020603050405020304" pitchFamily="18" charset="0"/>
                          <a:cs typeface="Times New Roman" panose="02020603050405020304" pitchFamily="18" charset="0"/>
                        </a:rPr>
                        <a:t>Объем расходов на поддержку, рублей/Доля в общем объеме расходов,%</a:t>
                      </a:r>
                      <a:endParaRPr lang="ru-RU" sz="1000" b="0" dirty="0"/>
                    </a:p>
                  </a:txBody>
                  <a:tcPr>
                    <a:solidFill>
                      <a:srgbClr val="FFE5FD"/>
                    </a:solidFill>
                  </a:tcPr>
                </a:tc>
                <a:tc hMerge="1">
                  <a:txBody>
                    <a:bodyPr/>
                    <a:lstStyle/>
                    <a:p>
                      <a:endParaRPr lang="ru-RU"/>
                    </a:p>
                  </a:txBody>
                  <a:tcPr/>
                </a:tc>
                <a:tc hMerge="1">
                  <a:txBody>
                    <a:bodyPr/>
                    <a:lstStyle/>
                    <a:p>
                      <a:endParaRPr lang="ru-RU"/>
                    </a:p>
                  </a:txBody>
                  <a:tcPr>
                    <a:solidFill>
                      <a:srgbClr val="FFFF66"/>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5197561"/>
                  </a:ext>
                </a:extLst>
              </a:tr>
              <a:tr h="372537">
                <a:tc vMerge="1">
                  <a:txBody>
                    <a:bodyPr/>
                    <a:lstStyle/>
                    <a:p>
                      <a:endParaRPr lang="ru-RU"/>
                    </a:p>
                  </a:txBody>
                  <a:tcPr/>
                </a:tc>
                <a:tc vMerge="1">
                  <a:txBody>
                    <a:bodyPr/>
                    <a:lstStyle/>
                    <a:p>
                      <a:endParaRPr lang="ru-RU" dirty="0"/>
                    </a:p>
                  </a:txBody>
                  <a:tcPr>
                    <a:solidFill>
                      <a:srgbClr val="FFFF66"/>
                    </a:solidFill>
                  </a:tcPr>
                </a:tc>
                <a:tc vMerge="1">
                  <a:txBody>
                    <a:bodyPr/>
                    <a:lstStyle/>
                    <a:p>
                      <a:endParaRPr lang="ru-RU"/>
                    </a:p>
                  </a:txBody>
                  <a:tcPr/>
                </a:tc>
                <a:tc vMerge="1">
                  <a:txBody>
                    <a:bodyPr/>
                    <a:lstStyle/>
                    <a:p>
                      <a:endParaRPr lang="ru-RU"/>
                    </a:p>
                  </a:txBody>
                  <a:tcPr/>
                </a:tc>
                <a:tc>
                  <a:txBody>
                    <a:bodyPr/>
                    <a:lstStyle/>
                    <a:p>
                      <a:pPr algn="ctr"/>
                      <a:r>
                        <a:rPr lang="ru-RU" sz="1000" b="0" dirty="0">
                          <a:latin typeface="Times New Roman" panose="02020603050405020304" pitchFamily="18" charset="0"/>
                          <a:cs typeface="Times New Roman" panose="02020603050405020304" pitchFamily="18" charset="0"/>
                        </a:rPr>
                        <a:t>2024 год (факт)</a:t>
                      </a: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2025 год (оценка)</a:t>
                      </a:r>
                    </a:p>
                  </a:txBody>
                  <a:tcPr>
                    <a:solidFill>
                      <a:srgbClr val="FFE5F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dirty="0">
                          <a:latin typeface="Times New Roman" panose="02020603050405020304" pitchFamily="18" charset="0"/>
                          <a:cs typeface="Times New Roman" panose="02020603050405020304" pitchFamily="18" charset="0"/>
                        </a:rPr>
                        <a:t>2026г (прогноз)</a:t>
                      </a:r>
                      <a:endParaRPr lang="ru-RU" sz="1000" dirty="0"/>
                    </a:p>
                  </a:txBody>
                  <a:tcPr>
                    <a:solidFill>
                      <a:srgbClr val="FFE5FD"/>
                    </a:solidFill>
                  </a:tcPr>
                </a:tc>
                <a:tc>
                  <a:txBody>
                    <a:bodyPr/>
                    <a:lstStyle/>
                    <a:p>
                      <a:r>
                        <a:rPr lang="ru-RU" sz="1000" b="0" dirty="0">
                          <a:latin typeface="Times New Roman" panose="02020603050405020304" pitchFamily="18" charset="0"/>
                          <a:cs typeface="Times New Roman" panose="02020603050405020304" pitchFamily="18" charset="0"/>
                        </a:rPr>
                        <a:t>2027г (прогноз)</a:t>
                      </a:r>
                      <a:endParaRPr lang="ru-RU" dirty="0"/>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2028г (прогноз)</a:t>
                      </a:r>
                    </a:p>
                  </a:txBody>
                  <a:tcPr>
                    <a:solidFill>
                      <a:srgbClr val="FFE5FD"/>
                    </a:solidFill>
                  </a:tcPr>
                </a:tc>
                <a:extLst>
                  <a:ext uri="{0D108BD9-81ED-4DB2-BD59-A6C34878D82A}">
                    <a16:rowId xmlns:a16="http://schemas.microsoft.com/office/drawing/2014/main" val="4143262530"/>
                  </a:ext>
                </a:extLst>
              </a:tr>
              <a:tr h="660796">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Молодые семьи</a:t>
                      </a:r>
                    </a:p>
                  </a:txBody>
                  <a:tcPr>
                    <a:solidFill>
                      <a:srgbClr val="FFE5FD"/>
                    </a:solidFill>
                  </a:tcPr>
                </a:tc>
                <a:tc>
                  <a:txBody>
                    <a:bodyPr/>
                    <a:lstStyle/>
                    <a:p>
                      <a:pPr algn="ctr" rtl="0" fontAlgn="ctr"/>
                      <a:r>
                        <a:rPr lang="ru-RU" sz="1000" b="0" i="0" u="none" strike="noStrike" dirty="0">
                          <a:solidFill>
                            <a:srgbClr val="000000"/>
                          </a:solidFill>
                          <a:effectLst/>
                          <a:latin typeface="Times New Roman" panose="02020603050405020304" pitchFamily="18" charset="0"/>
                        </a:rPr>
                        <a:t>9</a:t>
                      </a:r>
                    </a:p>
                  </a:txBody>
                  <a:tcPr marL="9525" marR="9525" marT="9525" marB="0">
                    <a:solidFill>
                      <a:srgbClr val="FFE5FD"/>
                    </a:solidFill>
                  </a:tcPr>
                </a:tc>
                <a:tc>
                  <a:txBody>
                    <a:bodyPr/>
                    <a:lstStyle/>
                    <a:p>
                      <a:pPr algn="ctr"/>
                      <a:r>
                        <a:rPr lang="ru-RU" sz="1000" b="0" dirty="0">
                          <a:latin typeface="Times New Roman" panose="02020603050405020304" pitchFamily="18" charset="0"/>
                          <a:cs typeface="Times New Roman" panose="02020603050405020304" pitchFamily="18" charset="0"/>
                        </a:rPr>
                        <a:t>Социальные выплаты на приобретение жилья</a:t>
                      </a: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8777160,00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5419260,00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4486861,00</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2801248,56</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2799452,86</a:t>
                      </a:r>
                    </a:p>
                  </a:txBody>
                  <a:tcPr marL="9525" marR="9525" marT="9525" marB="0">
                    <a:solidFill>
                      <a:srgbClr val="FFE5FD"/>
                    </a:solidFill>
                  </a:tcPr>
                </a:tc>
                <a:extLst>
                  <a:ext uri="{0D108BD9-81ED-4DB2-BD59-A6C34878D82A}">
                    <a16:rowId xmlns:a16="http://schemas.microsoft.com/office/drawing/2014/main" val="3025846410"/>
                  </a:ext>
                </a:extLst>
              </a:tr>
              <a:tr h="25662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 по программе</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00FFFF"/>
                    </a:solidFill>
                  </a:tcPr>
                </a:tc>
                <a:tc>
                  <a:txBody>
                    <a:bodyPr/>
                    <a:lstStyle/>
                    <a:p>
                      <a:pPr algn="ctr"/>
                      <a:r>
                        <a:rPr lang="ru-RU" sz="1000" b="1" dirty="0">
                          <a:latin typeface="Times New Roman" panose="02020603050405020304" pitchFamily="18" charset="0"/>
                          <a:cs typeface="Times New Roman" panose="02020603050405020304" pitchFamily="18" charset="0"/>
                        </a:rPr>
                        <a:t>9</a:t>
                      </a:r>
                    </a:p>
                  </a:txBody>
                  <a:tcPr>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8777160,00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5419260,00</a:t>
                      </a:r>
                    </a:p>
                  </a:txBody>
                  <a:tcPr marL="9525" marR="9525" marT="9525" marB="0">
                    <a:solidFill>
                      <a:srgbClr val="FFE5FD"/>
                    </a:solidFill>
                  </a:tcPr>
                </a:tc>
                <a:tc>
                  <a:txBody>
                    <a:bodyPr/>
                    <a:lstStyle/>
                    <a:p>
                      <a:pPr algn="ctr" rtl="0" fontAlgn="t"/>
                      <a:r>
                        <a:rPr lang="ru-RU" sz="1000" b="0" i="0" u="none" strike="noStrike" dirty="0">
                          <a:solidFill>
                            <a:srgbClr val="000000"/>
                          </a:solidFill>
                          <a:effectLst/>
                          <a:latin typeface="Times New Roman" panose="02020603050405020304" pitchFamily="18" charset="0"/>
                        </a:rPr>
                        <a:t>4486861,00</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2801248,56</a:t>
                      </a:r>
                    </a:p>
                  </a:txBody>
                  <a:tcPr marL="9525" marR="9525" marT="9525" marB="0">
                    <a:solidFill>
                      <a:srgbClr val="FFE5FD"/>
                    </a:solidFill>
                  </a:tcPr>
                </a:tc>
                <a:tc>
                  <a:txBody>
                    <a:bodyPr/>
                    <a:lstStyle/>
                    <a:p>
                      <a:pPr algn="ctr" fontAlgn="t"/>
                      <a:r>
                        <a:rPr lang="ru-RU" sz="1000" b="0" i="0" u="none" strike="noStrike" dirty="0">
                          <a:solidFill>
                            <a:srgbClr val="000000"/>
                          </a:solidFill>
                          <a:effectLst/>
                          <a:latin typeface="Times New Roman" panose="02020603050405020304" pitchFamily="18" charset="0"/>
                        </a:rPr>
                        <a:t>2799452,86</a:t>
                      </a:r>
                    </a:p>
                  </a:txBody>
                  <a:tcPr marL="9525" marR="9525" marT="9525" marB="0">
                    <a:solidFill>
                      <a:srgbClr val="FFE5FD"/>
                    </a:solidFill>
                  </a:tcPr>
                </a:tc>
                <a:extLst>
                  <a:ext uri="{0D108BD9-81ED-4DB2-BD59-A6C34878D82A}">
                    <a16:rowId xmlns:a16="http://schemas.microsoft.com/office/drawing/2014/main" val="2122427484"/>
                  </a:ext>
                </a:extLst>
              </a:tr>
              <a:tr h="25662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1" dirty="0">
                          <a:latin typeface="Times New Roman" panose="02020603050405020304" pitchFamily="18" charset="0"/>
                          <a:cs typeface="Times New Roman" panose="02020603050405020304" pitchFamily="18" charset="0"/>
                        </a:rPr>
                        <a:t>ВСЕГО</a:t>
                      </a:r>
                      <a:r>
                        <a:rPr lang="ru-RU" sz="1000" b="1" baseline="0" dirty="0">
                          <a:latin typeface="Times New Roman" panose="02020603050405020304" pitchFamily="18" charset="0"/>
                          <a:cs typeface="Times New Roman" panose="02020603050405020304" pitchFamily="18" charset="0"/>
                        </a:rPr>
                        <a:t> по всем программам</a:t>
                      </a: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hMerge="1">
                  <a:txBody>
                    <a:bodyPr/>
                    <a:lstStyle/>
                    <a:p>
                      <a:endParaRPr lang="ru-RU"/>
                    </a:p>
                  </a:txBody>
                  <a:tcPr/>
                </a:tc>
                <a:tc>
                  <a:txBody>
                    <a:bodyPr/>
                    <a:lstStyle/>
                    <a:p>
                      <a:pPr algn="ctr" fontAlgn="ctr"/>
                      <a:r>
                        <a:rPr lang="ru-RU" sz="1000" b="1" i="0" u="none" strike="noStrike" dirty="0">
                          <a:solidFill>
                            <a:srgbClr val="000000"/>
                          </a:solidFill>
                          <a:effectLst/>
                          <a:latin typeface="Times New Roman" panose="02020603050405020304" pitchFamily="18" charset="0"/>
                        </a:rPr>
                        <a:t>1021/8,4</a:t>
                      </a:r>
                    </a:p>
                  </a:txBody>
                  <a:tcPr marL="9525" marR="9525" marT="9525" marB="0">
                    <a:solidFill>
                      <a:srgbClr val="FFE5FD"/>
                    </a:solidFill>
                  </a:tcPr>
                </a:tc>
                <a:tc>
                  <a:txBody>
                    <a:bodyPr/>
                    <a:lstStyle/>
                    <a:p>
                      <a:pPr algn="ctr"/>
                      <a:endParaRPr lang="ru-RU" sz="1000" b="0" dirty="0">
                        <a:latin typeface="Times New Roman" panose="02020603050405020304" pitchFamily="18" charset="0"/>
                        <a:cs typeface="Times New Roman" panose="02020603050405020304" pitchFamily="18" charset="0"/>
                      </a:endParaRPr>
                    </a:p>
                  </a:txBody>
                  <a:tcPr>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37990636,53/3,9</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52553130,29/5,2</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64205805,91/5,9</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62972633,56/6,1</a:t>
                      </a:r>
                    </a:p>
                  </a:txBody>
                  <a:tcPr marL="9525" marR="9525" marT="9525" marB="0">
                    <a:solidFill>
                      <a:srgbClr val="FFE5FD"/>
                    </a:solidFill>
                  </a:tcPr>
                </a:tc>
                <a:tc>
                  <a:txBody>
                    <a:bodyPr/>
                    <a:lstStyle/>
                    <a:p>
                      <a:pPr algn="ctr" fontAlgn="b"/>
                      <a:r>
                        <a:rPr lang="ru-RU" sz="1000" b="1" i="0" u="none" strike="noStrike" dirty="0">
                          <a:solidFill>
                            <a:srgbClr val="000000"/>
                          </a:solidFill>
                          <a:effectLst/>
                          <a:latin typeface="Times New Roman" panose="02020603050405020304" pitchFamily="18" charset="0"/>
                        </a:rPr>
                        <a:t>60359665,41/5,7</a:t>
                      </a:r>
                    </a:p>
                  </a:txBody>
                  <a:tcPr marL="9525" marR="9525" marT="9525" marB="0">
                    <a:solidFill>
                      <a:srgbClr val="FFE5FD"/>
                    </a:solidFill>
                  </a:tcPr>
                </a:tc>
                <a:extLst>
                  <a:ext uri="{0D108BD9-81ED-4DB2-BD59-A6C34878D82A}">
                    <a16:rowId xmlns:a16="http://schemas.microsoft.com/office/drawing/2014/main" val="2091972337"/>
                  </a:ext>
                </a:extLst>
              </a:tr>
            </a:tbl>
          </a:graphicData>
        </a:graphic>
      </p:graphicFrame>
      <p:pic>
        <p:nvPicPr>
          <p:cNvPr id="7" name="Рисунок 6">
            <a:extLst>
              <a:ext uri="{FF2B5EF4-FFF2-40B4-BE49-F238E27FC236}">
                <a16:creationId xmlns:a16="http://schemas.microsoft.com/office/drawing/2014/main" id="{91EACA7D-FE2E-3E75-CD3F-03FCAF3E5B0E}"/>
              </a:ext>
            </a:extLst>
          </p:cNvPr>
          <p:cNvPicPr>
            <a:picLocks noChangeAspect="1"/>
          </p:cNvPicPr>
          <p:nvPr/>
        </p:nvPicPr>
        <p:blipFill>
          <a:blip r:embed="rId3"/>
          <a:srcRect b="15454"/>
          <a:stretch>
            <a:fillRect/>
          </a:stretch>
        </p:blipFill>
        <p:spPr>
          <a:xfrm>
            <a:off x="232096" y="1934094"/>
            <a:ext cx="1621871" cy="733605"/>
          </a:xfrm>
          <a:prstGeom prst="rect">
            <a:avLst/>
          </a:prstGeom>
        </p:spPr>
      </p:pic>
    </p:spTree>
    <p:extLst>
      <p:ext uri="{BB962C8B-B14F-4D97-AF65-F5344CB8AC3E}">
        <p14:creationId xmlns:p14="http://schemas.microsoft.com/office/powerpoint/2010/main" val="21542715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0A6A589-FA97-E737-EF4E-318CBBFDCF71}"/>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3EF1D065-0B5E-9217-D271-AD37E60702D1}"/>
              </a:ext>
            </a:extLst>
          </p:cNvPr>
          <p:cNvPicPr>
            <a:picLocks noChangeAspect="1"/>
          </p:cNvPicPr>
          <p:nvPr/>
        </p:nvPicPr>
        <p:blipFill>
          <a:blip r:embed="rId3"/>
          <a:stretch>
            <a:fillRect/>
          </a:stretch>
        </p:blipFill>
        <p:spPr>
          <a:xfrm>
            <a:off x="4071264" y="134223"/>
            <a:ext cx="4152738" cy="6631496"/>
          </a:xfrm>
          <a:prstGeom prst="rect">
            <a:avLst/>
          </a:prstGeom>
        </p:spPr>
      </p:pic>
      <p:graphicFrame>
        <p:nvGraphicFramePr>
          <p:cNvPr id="4" name="Таблица 3">
            <a:extLst>
              <a:ext uri="{FF2B5EF4-FFF2-40B4-BE49-F238E27FC236}">
                <a16:creationId xmlns:a16="http://schemas.microsoft.com/office/drawing/2014/main" id="{D9032E9A-CA5E-107B-AE48-CBEB55B56C0E}"/>
              </a:ext>
            </a:extLst>
          </p:cNvPr>
          <p:cNvGraphicFramePr>
            <a:graphicFrameLocks noGrp="1"/>
          </p:cNvGraphicFramePr>
          <p:nvPr>
            <p:extLst>
              <p:ext uri="{D42A27DB-BD31-4B8C-83A1-F6EECF244321}">
                <p14:modId xmlns:p14="http://schemas.microsoft.com/office/powerpoint/2010/main" val="123629472"/>
              </p:ext>
            </p:extLst>
          </p:nvPr>
        </p:nvGraphicFramePr>
        <p:xfrm>
          <a:off x="8327266" y="151006"/>
          <a:ext cx="3694158" cy="6614706"/>
        </p:xfrm>
        <a:graphic>
          <a:graphicData uri="http://schemas.openxmlformats.org/drawingml/2006/table">
            <a:tbl>
              <a:tblPr>
                <a:tableStyleId>{5C22544A-7EE6-4342-B048-85BDC9FD1C3A}</a:tableStyleId>
              </a:tblPr>
              <a:tblGrid>
                <a:gridCol w="508040">
                  <a:extLst>
                    <a:ext uri="{9D8B030D-6E8A-4147-A177-3AD203B41FA5}">
                      <a16:colId xmlns:a16="http://schemas.microsoft.com/office/drawing/2014/main" val="325235235"/>
                    </a:ext>
                  </a:extLst>
                </a:gridCol>
                <a:gridCol w="1772194">
                  <a:extLst>
                    <a:ext uri="{9D8B030D-6E8A-4147-A177-3AD203B41FA5}">
                      <a16:colId xmlns:a16="http://schemas.microsoft.com/office/drawing/2014/main" val="2687801957"/>
                    </a:ext>
                  </a:extLst>
                </a:gridCol>
                <a:gridCol w="718183">
                  <a:extLst>
                    <a:ext uri="{9D8B030D-6E8A-4147-A177-3AD203B41FA5}">
                      <a16:colId xmlns:a16="http://schemas.microsoft.com/office/drawing/2014/main" val="2781896282"/>
                    </a:ext>
                  </a:extLst>
                </a:gridCol>
                <a:gridCol w="695741">
                  <a:extLst>
                    <a:ext uri="{9D8B030D-6E8A-4147-A177-3AD203B41FA5}">
                      <a16:colId xmlns:a16="http://schemas.microsoft.com/office/drawing/2014/main" val="2114236185"/>
                    </a:ext>
                  </a:extLst>
                </a:gridCol>
              </a:tblGrid>
              <a:tr h="458102">
                <a:tc gridSpan="4">
                  <a:txBody>
                    <a:bodyPr/>
                    <a:lstStyle/>
                    <a:p>
                      <a:pPr algn="ctr" fontAlgn="ctr">
                        <a:buNone/>
                      </a:pPr>
                      <a:r>
                        <a:rPr lang="ru-RU" sz="500" u="none" strike="noStrike">
                          <a:effectLst/>
                        </a:rPr>
                        <a:t>Рейтинг муниципальных образований Приморского края по результатам комплексной оценки качества управления бюджетным процессом за 2024 год</a:t>
                      </a:r>
                      <a:endParaRPr lang="ru-RU" sz="500" b="1" i="0" u="none" strike="noStrike">
                        <a:solidFill>
                          <a:srgbClr val="000000"/>
                        </a:solidFill>
                        <a:effectLst/>
                        <a:latin typeface="Times New Roman" panose="02020603050405020304" pitchFamily="18" charset="0"/>
                      </a:endParaRPr>
                    </a:p>
                  </a:txBody>
                  <a:tcPr marL="4572" marR="4572" marT="4572" marB="0" anchor="ct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88336125"/>
                  </a:ext>
                </a:extLst>
              </a:tr>
              <a:tr h="262367">
                <a:tc rowSpan="2">
                  <a:txBody>
                    <a:bodyPr/>
                    <a:lstStyle/>
                    <a:p>
                      <a:pPr algn="ctr" fontAlgn="ctr">
                        <a:buNone/>
                      </a:pPr>
                      <a:r>
                        <a:rPr lang="ru-RU" sz="500" u="none" strike="noStrike">
                          <a:effectLst/>
                        </a:rPr>
                        <a:t>№</a:t>
                      </a:r>
                      <a:endParaRPr lang="ru-RU" sz="500" b="1" i="0" u="none" strike="noStrike">
                        <a:solidFill>
                          <a:srgbClr val="000000"/>
                        </a:solidFill>
                        <a:effectLst/>
                        <a:latin typeface="Times New Roman" panose="02020603050405020304" pitchFamily="18" charset="0"/>
                      </a:endParaRPr>
                    </a:p>
                  </a:txBody>
                  <a:tcPr marL="4572" marR="4572" marT="4572" marB="0" anchor="ctr"/>
                </a:tc>
                <a:tc rowSpan="2">
                  <a:txBody>
                    <a:bodyPr/>
                    <a:lstStyle/>
                    <a:p>
                      <a:pPr algn="ctr" fontAlgn="ctr">
                        <a:buNone/>
                      </a:pPr>
                      <a:r>
                        <a:rPr lang="ru-RU" sz="500" u="none" strike="noStrike">
                          <a:effectLst/>
                        </a:rPr>
                        <a:t>Муниципальные образования Приморского края</a:t>
                      </a:r>
                      <a:endParaRPr lang="ru-RU" sz="500" b="1" i="0" u="none" strike="noStrike">
                        <a:solidFill>
                          <a:srgbClr val="000000"/>
                        </a:solidFill>
                        <a:effectLst/>
                        <a:latin typeface="Times New Roman" panose="02020603050405020304" pitchFamily="18" charset="0"/>
                      </a:endParaRPr>
                    </a:p>
                  </a:txBody>
                  <a:tcPr marL="4572" marR="4572" marT="4572" marB="0" anchor="ctr"/>
                </a:tc>
                <a:tc gridSpan="2">
                  <a:txBody>
                    <a:bodyPr/>
                    <a:lstStyle/>
                    <a:p>
                      <a:pPr algn="ctr" fontAlgn="ctr">
                        <a:buNone/>
                      </a:pPr>
                      <a:r>
                        <a:rPr lang="ru-RU" sz="500" u="none" strike="noStrike">
                          <a:effectLst/>
                        </a:rPr>
                        <a:t>Результаты мониторинга за 2024 год</a:t>
                      </a:r>
                      <a:endParaRPr lang="ru-RU" sz="500" b="1" i="0" u="none" strike="noStrike">
                        <a:solidFill>
                          <a:srgbClr val="000000"/>
                        </a:solidFill>
                        <a:effectLst/>
                        <a:latin typeface="Times New Roman" panose="02020603050405020304" pitchFamily="18" charset="0"/>
                      </a:endParaRPr>
                    </a:p>
                  </a:txBody>
                  <a:tcPr marL="4572" marR="4572" marT="4572" marB="0" anchor="ctr"/>
                </a:tc>
                <a:tc hMerge="1">
                  <a:txBody>
                    <a:bodyPr/>
                    <a:lstStyle/>
                    <a:p>
                      <a:endParaRPr lang="ru-RU"/>
                    </a:p>
                  </a:txBody>
                  <a:tcPr/>
                </a:tc>
                <a:extLst>
                  <a:ext uri="{0D108BD9-81ED-4DB2-BD59-A6C34878D82A}">
                    <a16:rowId xmlns:a16="http://schemas.microsoft.com/office/drawing/2014/main" val="2273922475"/>
                  </a:ext>
                </a:extLst>
              </a:tr>
              <a:tr h="1102223">
                <a:tc vMerge="1">
                  <a:txBody>
                    <a:bodyPr/>
                    <a:lstStyle/>
                    <a:p>
                      <a:endParaRPr lang="ru-RU"/>
                    </a:p>
                  </a:txBody>
                  <a:tcPr/>
                </a:tc>
                <a:tc vMerge="1">
                  <a:txBody>
                    <a:bodyPr/>
                    <a:lstStyle/>
                    <a:p>
                      <a:endParaRPr lang="ru-RU"/>
                    </a:p>
                  </a:txBody>
                  <a:tcPr/>
                </a:tc>
                <a:tc>
                  <a:txBody>
                    <a:bodyPr/>
                    <a:lstStyle/>
                    <a:p>
                      <a:pPr algn="ctr" fontAlgn="ctr">
                        <a:buNone/>
                      </a:pPr>
                      <a:r>
                        <a:rPr lang="ru-RU" sz="500" u="none" strike="noStrike">
                          <a:effectLst/>
                        </a:rPr>
                        <a:t>Комплексная оценка качества управления бюджетным процессом (с учетом соблюдения бюджетного законодательства)</a:t>
                      </a:r>
                      <a:endParaRPr lang="ru-RU" sz="500" b="0"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Степень качества управления бюджетным процессом (с учетом соблюдения бюджетного законодательства)</a:t>
                      </a:r>
                      <a:endParaRPr lang="ru-RU" sz="500" b="0" i="0" u="none" strike="noStrike">
                        <a:solidFill>
                          <a:srgbClr val="000000"/>
                        </a:solidFill>
                        <a:effectLst/>
                        <a:latin typeface="Times New Roman" panose="02020603050405020304" pitchFamily="18" charset="0"/>
                      </a:endParaRPr>
                    </a:p>
                  </a:txBody>
                  <a:tcPr marL="4572" marR="4572" marT="4572" marB="0" anchor="ctr"/>
                </a:tc>
                <a:extLst>
                  <a:ext uri="{0D108BD9-81ED-4DB2-BD59-A6C34878D82A}">
                    <a16:rowId xmlns:a16="http://schemas.microsoft.com/office/drawing/2014/main" val="1882202146"/>
                  </a:ext>
                </a:extLst>
              </a:tr>
              <a:tr h="122614">
                <a:tc>
                  <a:txBody>
                    <a:bodyPr/>
                    <a:lstStyle/>
                    <a:p>
                      <a:pPr algn="ctr" fontAlgn="ctr">
                        <a:buNone/>
                      </a:pPr>
                      <a:r>
                        <a:rPr lang="ru-RU" sz="500" u="none" strike="noStrike">
                          <a:effectLst/>
                        </a:rPr>
                        <a:t>1</a:t>
                      </a:r>
                      <a:endParaRPr lang="ru-RU" sz="500" b="1"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2</a:t>
                      </a:r>
                      <a:endParaRPr lang="ru-RU" sz="500" b="1"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3</a:t>
                      </a:r>
                      <a:endParaRPr lang="ru-RU" sz="500" b="1" i="0" u="none" strike="noStrike">
                        <a:solidFill>
                          <a:srgbClr val="000000"/>
                        </a:solidFill>
                        <a:effectLst/>
                        <a:latin typeface="Times New Roman" panose="02020603050405020304" pitchFamily="18" charset="0"/>
                      </a:endParaRPr>
                    </a:p>
                  </a:txBody>
                  <a:tcPr marL="4572" marR="4572" marT="4572" marB="0" anchor="ctr"/>
                </a:tc>
                <a:tc>
                  <a:txBody>
                    <a:bodyPr/>
                    <a:lstStyle/>
                    <a:p>
                      <a:pPr algn="ctr" fontAlgn="ctr">
                        <a:buNone/>
                      </a:pPr>
                      <a:r>
                        <a:rPr lang="ru-RU" sz="500" u="none" strike="noStrike">
                          <a:effectLst/>
                        </a:rPr>
                        <a:t>4</a:t>
                      </a:r>
                      <a:endParaRPr lang="ru-RU" sz="500" b="1" i="0" u="none" strike="noStrike">
                        <a:solidFill>
                          <a:srgbClr val="000000"/>
                        </a:solidFill>
                        <a:effectLst/>
                        <a:latin typeface="Times New Roman" panose="02020603050405020304" pitchFamily="18" charset="0"/>
                      </a:endParaRPr>
                    </a:p>
                  </a:txBody>
                  <a:tcPr marL="4572" marR="4572" marT="4572" marB="0" anchor="ctr"/>
                </a:tc>
                <a:extLst>
                  <a:ext uri="{0D108BD9-81ED-4DB2-BD59-A6C34878D82A}">
                    <a16:rowId xmlns:a16="http://schemas.microsoft.com/office/drawing/2014/main" val="3564839252"/>
                  </a:ext>
                </a:extLst>
              </a:tr>
              <a:tr h="133729">
                <a:tc>
                  <a:txBody>
                    <a:bodyPr/>
                    <a:lstStyle/>
                    <a:p>
                      <a:pPr algn="l" fontAlgn="t">
                        <a:buNone/>
                      </a:pPr>
                      <a:r>
                        <a:rPr lang="ru-RU" sz="500" u="none" strike="noStrike">
                          <a:effectLst/>
                        </a:rPr>
                        <a:t>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Кавалеровский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89,675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97693238"/>
                  </a:ext>
                </a:extLst>
              </a:tr>
              <a:tr h="133729">
                <a:tc>
                  <a:txBody>
                    <a:bodyPr/>
                    <a:lstStyle/>
                    <a:p>
                      <a:pPr algn="l" fontAlgn="t">
                        <a:buNone/>
                      </a:pPr>
                      <a:r>
                        <a:rPr lang="ru-RU" sz="500" u="none" strike="noStrike">
                          <a:effectLst/>
                        </a:rPr>
                        <a:t>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Лазовский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88,740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112414158"/>
                  </a:ext>
                </a:extLst>
              </a:tr>
              <a:tr h="133729">
                <a:tc>
                  <a:txBody>
                    <a:bodyPr/>
                    <a:lstStyle/>
                    <a:p>
                      <a:pPr algn="l" fontAlgn="t">
                        <a:buNone/>
                      </a:pPr>
                      <a:r>
                        <a:rPr lang="ru-RU" sz="500" u="none" strike="noStrike">
                          <a:effectLst/>
                        </a:rPr>
                        <a:t>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Артёмовский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81,020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039602384"/>
                  </a:ext>
                </a:extLst>
              </a:tr>
              <a:tr h="133729">
                <a:tc>
                  <a:txBody>
                    <a:bodyPr/>
                    <a:lstStyle/>
                    <a:p>
                      <a:pPr algn="l" fontAlgn="t">
                        <a:buNone/>
                      </a:pPr>
                      <a:r>
                        <a:rPr lang="ru-RU" sz="500" u="none" strike="noStrike">
                          <a:effectLst/>
                        </a:rPr>
                        <a:t>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Дальнереченский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81,811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942170154"/>
                  </a:ext>
                </a:extLst>
              </a:tr>
              <a:tr h="133729">
                <a:tc>
                  <a:txBody>
                    <a:bodyPr/>
                    <a:lstStyle/>
                    <a:p>
                      <a:pPr algn="l" fontAlgn="t">
                        <a:buNone/>
                      </a:pPr>
                      <a:r>
                        <a:rPr lang="ru-RU" sz="500" u="none" strike="noStrike">
                          <a:effectLst/>
                        </a:rPr>
                        <a:t>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Яковлевский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81,162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680714092"/>
                  </a:ext>
                </a:extLst>
              </a:tr>
              <a:tr h="133729">
                <a:tc>
                  <a:txBody>
                    <a:bodyPr/>
                    <a:lstStyle/>
                    <a:p>
                      <a:pPr algn="l" fontAlgn="t">
                        <a:buNone/>
                      </a:pPr>
                      <a:r>
                        <a:rPr lang="ru-RU" sz="500" u="none" strike="noStrike">
                          <a:effectLst/>
                        </a:rPr>
                        <a:t>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Городской округ Спасск-Дальний</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80,540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333960474"/>
                  </a:ext>
                </a:extLst>
              </a:tr>
              <a:tr h="133729">
                <a:tc>
                  <a:txBody>
                    <a:bodyPr/>
                    <a:lstStyle/>
                    <a:p>
                      <a:pPr algn="l" fontAlgn="t">
                        <a:buNone/>
                      </a:pPr>
                      <a:r>
                        <a:rPr lang="ru-RU" sz="500" u="none" strike="noStrike">
                          <a:effectLst/>
                        </a:rPr>
                        <a:t>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Анучинский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80,441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949226979"/>
                  </a:ext>
                </a:extLst>
              </a:tr>
              <a:tr h="133729">
                <a:tc>
                  <a:txBody>
                    <a:bodyPr/>
                    <a:lstStyle/>
                    <a:p>
                      <a:pPr algn="l" fontAlgn="t">
                        <a:buNone/>
                      </a:pPr>
                      <a:r>
                        <a:rPr lang="ru-RU" sz="500" u="none" strike="noStrike">
                          <a:effectLst/>
                        </a:rPr>
                        <a:t>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Хорольский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79,924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386572321"/>
                  </a:ext>
                </a:extLst>
              </a:tr>
              <a:tr h="133729">
                <a:tc>
                  <a:txBody>
                    <a:bodyPr/>
                    <a:lstStyle/>
                    <a:p>
                      <a:pPr algn="l" fontAlgn="t">
                        <a:buNone/>
                      </a:pPr>
                      <a:r>
                        <a:rPr lang="ru-RU" sz="500" u="none" strike="noStrike">
                          <a:effectLst/>
                        </a:rPr>
                        <a:t>9</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Михайловский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79,554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370374447"/>
                  </a:ext>
                </a:extLst>
              </a:tr>
              <a:tr h="133729">
                <a:tc>
                  <a:txBody>
                    <a:bodyPr/>
                    <a:lstStyle/>
                    <a:p>
                      <a:pPr algn="l" fontAlgn="t">
                        <a:buNone/>
                      </a:pPr>
                      <a:r>
                        <a:rPr lang="ru-RU" sz="500" u="none" strike="noStrike">
                          <a:effectLst/>
                        </a:rPr>
                        <a:t>10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Партизанский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79,335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185619550"/>
                  </a:ext>
                </a:extLst>
              </a:tr>
              <a:tr h="133729">
                <a:tc>
                  <a:txBody>
                    <a:bodyPr/>
                    <a:lstStyle/>
                    <a:p>
                      <a:pPr algn="l" fontAlgn="t">
                        <a:buNone/>
                      </a:pPr>
                      <a:r>
                        <a:rPr lang="ru-RU" sz="500" u="none" strike="noStrike">
                          <a:effectLst/>
                        </a:rPr>
                        <a:t>11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Пограничный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79,077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418946452"/>
                  </a:ext>
                </a:extLst>
              </a:tr>
              <a:tr h="133729">
                <a:tc>
                  <a:txBody>
                    <a:bodyPr/>
                    <a:lstStyle/>
                    <a:p>
                      <a:pPr algn="l" fontAlgn="t">
                        <a:buNone/>
                      </a:pPr>
                      <a:r>
                        <a:rPr lang="ru-RU" sz="500" u="none" strike="noStrike">
                          <a:effectLst/>
                        </a:rPr>
                        <a:t>12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Октябрьский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78,727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06199880"/>
                  </a:ext>
                </a:extLst>
              </a:tr>
              <a:tr h="133729">
                <a:tc>
                  <a:txBody>
                    <a:bodyPr/>
                    <a:lstStyle/>
                    <a:p>
                      <a:pPr algn="l" fontAlgn="t">
                        <a:buNone/>
                      </a:pPr>
                      <a:r>
                        <a:rPr lang="ru-RU" sz="500" u="none" strike="noStrike">
                          <a:effectLst/>
                        </a:rPr>
                        <a:t>13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Тернейский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78,666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844533849"/>
                  </a:ext>
                </a:extLst>
              </a:tr>
              <a:tr h="133729">
                <a:tc>
                  <a:txBody>
                    <a:bodyPr/>
                    <a:lstStyle/>
                    <a:p>
                      <a:pPr algn="l" fontAlgn="t">
                        <a:buNone/>
                      </a:pPr>
                      <a:r>
                        <a:rPr lang="ru-RU" sz="500" u="none" strike="noStrike">
                          <a:effectLst/>
                        </a:rPr>
                        <a:t>14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Чугуевский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77,925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821144375"/>
                  </a:ext>
                </a:extLst>
              </a:tr>
              <a:tr h="133729">
                <a:tc>
                  <a:txBody>
                    <a:bodyPr/>
                    <a:lstStyle/>
                    <a:p>
                      <a:pPr algn="l" fontAlgn="t">
                        <a:buNone/>
                      </a:pPr>
                      <a:r>
                        <a:rPr lang="ru-RU" sz="500" u="none" strike="noStrike">
                          <a:effectLst/>
                        </a:rPr>
                        <a:t>15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Партизанский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77,290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103239020"/>
                  </a:ext>
                </a:extLst>
              </a:tr>
              <a:tr h="133729">
                <a:tc>
                  <a:txBody>
                    <a:bodyPr/>
                    <a:lstStyle/>
                    <a:p>
                      <a:pPr algn="l" fontAlgn="t">
                        <a:buNone/>
                      </a:pPr>
                      <a:r>
                        <a:rPr lang="ru-RU" sz="500" u="none" strike="noStrike">
                          <a:effectLst/>
                        </a:rPr>
                        <a:t>16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Городской округ Большой Камень</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76,621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855953718"/>
                  </a:ext>
                </a:extLst>
              </a:tr>
              <a:tr h="133729">
                <a:tc>
                  <a:txBody>
                    <a:bodyPr/>
                    <a:lstStyle/>
                    <a:p>
                      <a:pPr algn="l" fontAlgn="t">
                        <a:buNone/>
                      </a:pPr>
                      <a:r>
                        <a:rPr lang="ru-RU" sz="500" u="none" strike="noStrike">
                          <a:effectLst/>
                        </a:rPr>
                        <a:t>17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Дальнереченский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76,156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756939057"/>
                  </a:ext>
                </a:extLst>
              </a:tr>
              <a:tr h="133729">
                <a:tc>
                  <a:txBody>
                    <a:bodyPr/>
                    <a:lstStyle/>
                    <a:p>
                      <a:pPr algn="l" fontAlgn="t">
                        <a:buNone/>
                      </a:pPr>
                      <a:r>
                        <a:rPr lang="ru-RU" sz="500" u="none" strike="noStrike">
                          <a:effectLst/>
                        </a:rPr>
                        <a:t>18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Ханкайский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76,054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927647664"/>
                  </a:ext>
                </a:extLst>
              </a:tr>
              <a:tr h="133729">
                <a:tc>
                  <a:txBody>
                    <a:bodyPr/>
                    <a:lstStyle/>
                    <a:p>
                      <a:pPr algn="l" fontAlgn="t">
                        <a:buNone/>
                      </a:pPr>
                      <a:r>
                        <a:rPr lang="ru-RU" sz="500" u="none" strike="noStrike">
                          <a:effectLst/>
                        </a:rPr>
                        <a:t>19</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Дальнегорский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75,995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379250710"/>
                  </a:ext>
                </a:extLst>
              </a:tr>
              <a:tr h="133729">
                <a:tc>
                  <a:txBody>
                    <a:bodyPr/>
                    <a:lstStyle/>
                    <a:p>
                      <a:pPr algn="l" fontAlgn="t">
                        <a:buNone/>
                      </a:pPr>
                      <a:r>
                        <a:rPr lang="ru-RU" sz="500" u="none" strike="noStrike">
                          <a:effectLst/>
                        </a:rPr>
                        <a:t>20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Арсеньевский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75,855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212669872"/>
                  </a:ext>
                </a:extLst>
              </a:tr>
              <a:tr h="133729">
                <a:tc>
                  <a:txBody>
                    <a:bodyPr/>
                    <a:lstStyle/>
                    <a:p>
                      <a:pPr algn="l" fontAlgn="t">
                        <a:buNone/>
                      </a:pPr>
                      <a:r>
                        <a:rPr lang="ru-RU" sz="500" u="none" strike="noStrike">
                          <a:effectLst/>
                        </a:rPr>
                        <a:t>21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Владивостокский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75,733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161329349"/>
                  </a:ext>
                </a:extLst>
              </a:tr>
              <a:tr h="133729">
                <a:tc>
                  <a:txBody>
                    <a:bodyPr/>
                    <a:lstStyle/>
                    <a:p>
                      <a:pPr algn="l" fontAlgn="t">
                        <a:buNone/>
                      </a:pPr>
                      <a:r>
                        <a:rPr lang="ru-RU" sz="500" u="none" strike="noStrike">
                          <a:effectLst/>
                        </a:rPr>
                        <a:t>22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Лесозаводский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74,465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352681258"/>
                  </a:ext>
                </a:extLst>
              </a:tr>
              <a:tr h="133729">
                <a:tc>
                  <a:txBody>
                    <a:bodyPr/>
                    <a:lstStyle/>
                    <a:p>
                      <a:pPr algn="l" fontAlgn="t">
                        <a:buNone/>
                      </a:pPr>
                      <a:r>
                        <a:rPr lang="ru-RU" sz="500" u="none" strike="noStrike">
                          <a:effectLst/>
                        </a:rPr>
                        <a:t>23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Городской округ ЗАТО г. Фокино</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74,092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168612174"/>
                  </a:ext>
                </a:extLst>
              </a:tr>
              <a:tr h="133729">
                <a:tc>
                  <a:txBody>
                    <a:bodyPr/>
                    <a:lstStyle/>
                    <a:p>
                      <a:pPr algn="l" fontAlgn="t">
                        <a:buNone/>
                      </a:pPr>
                      <a:r>
                        <a:rPr lang="ru-RU" sz="500" u="none" strike="noStrike">
                          <a:effectLst/>
                        </a:rPr>
                        <a:t>24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Пожарский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73,153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289340128"/>
                  </a:ext>
                </a:extLst>
              </a:tr>
              <a:tr h="133729">
                <a:tc>
                  <a:txBody>
                    <a:bodyPr/>
                    <a:lstStyle/>
                    <a:p>
                      <a:pPr algn="l" fontAlgn="t">
                        <a:buNone/>
                      </a:pPr>
                      <a:r>
                        <a:rPr lang="ru-RU" sz="500" u="none" strike="noStrike">
                          <a:effectLst/>
                        </a:rPr>
                        <a:t>25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Находкинский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72,502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203397976"/>
                  </a:ext>
                </a:extLst>
              </a:tr>
              <a:tr h="133729">
                <a:tc>
                  <a:txBody>
                    <a:bodyPr/>
                    <a:lstStyle/>
                    <a:p>
                      <a:pPr algn="l" fontAlgn="t">
                        <a:buNone/>
                      </a:pPr>
                      <a:r>
                        <a:rPr lang="ru-RU" sz="500" u="none" strike="noStrike">
                          <a:effectLst/>
                        </a:rPr>
                        <a:t>26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Уссурийский городской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72,216</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32562959"/>
                  </a:ext>
                </a:extLst>
              </a:tr>
              <a:tr h="133729">
                <a:tc>
                  <a:txBody>
                    <a:bodyPr/>
                    <a:lstStyle/>
                    <a:p>
                      <a:pPr algn="l" fontAlgn="t">
                        <a:buNone/>
                      </a:pPr>
                      <a:r>
                        <a:rPr lang="ru-RU" sz="500" u="none" strike="noStrike">
                          <a:effectLst/>
                        </a:rPr>
                        <a:t>27</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Хасанский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71,408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14404609"/>
                  </a:ext>
                </a:extLst>
              </a:tr>
              <a:tr h="133729">
                <a:tc>
                  <a:txBody>
                    <a:bodyPr/>
                    <a:lstStyle/>
                    <a:p>
                      <a:pPr algn="l" fontAlgn="t">
                        <a:buNone/>
                      </a:pPr>
                      <a:r>
                        <a:rPr lang="ru-RU" sz="500" u="none" strike="noStrike">
                          <a:effectLst/>
                        </a:rPr>
                        <a:t>28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Спасский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70,723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2024241942"/>
                  </a:ext>
                </a:extLst>
              </a:tr>
              <a:tr h="133729">
                <a:tc>
                  <a:txBody>
                    <a:bodyPr/>
                    <a:lstStyle/>
                    <a:p>
                      <a:pPr algn="l" fontAlgn="t">
                        <a:buNone/>
                      </a:pPr>
                      <a:r>
                        <a:rPr lang="ru-RU" sz="500" u="none" strike="noStrike">
                          <a:effectLst/>
                        </a:rPr>
                        <a:t>29</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Шкотовский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69,998</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494629350"/>
                  </a:ext>
                </a:extLst>
              </a:tr>
              <a:tr h="133729">
                <a:tc>
                  <a:txBody>
                    <a:bodyPr/>
                    <a:lstStyle/>
                    <a:p>
                      <a:pPr algn="l" fontAlgn="t">
                        <a:buNone/>
                      </a:pPr>
                      <a:r>
                        <a:rPr lang="ru-RU" sz="500" u="none" strike="noStrike">
                          <a:effectLst/>
                        </a:rPr>
                        <a:t>30</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Черниговский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69,883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332528102"/>
                  </a:ext>
                </a:extLst>
              </a:tr>
              <a:tr h="133729">
                <a:tc>
                  <a:txBody>
                    <a:bodyPr/>
                    <a:lstStyle/>
                    <a:p>
                      <a:pPr algn="l" fontAlgn="t">
                        <a:buNone/>
                      </a:pPr>
                      <a:r>
                        <a:rPr lang="ru-RU" sz="500" u="none" strike="noStrike">
                          <a:effectLst/>
                        </a:rPr>
                        <a:t>31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Красноармейский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66,815</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792527312"/>
                  </a:ext>
                </a:extLst>
              </a:tr>
              <a:tr h="133729">
                <a:tc>
                  <a:txBody>
                    <a:bodyPr/>
                    <a:lstStyle/>
                    <a:p>
                      <a:pPr algn="l" fontAlgn="t">
                        <a:buNone/>
                      </a:pPr>
                      <a:r>
                        <a:rPr lang="ru-RU" sz="500" u="none" strike="noStrike">
                          <a:effectLst/>
                        </a:rPr>
                        <a:t>32</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Кировский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64,701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425514121"/>
                  </a:ext>
                </a:extLst>
              </a:tr>
              <a:tr h="133729">
                <a:tc>
                  <a:txBody>
                    <a:bodyPr/>
                    <a:lstStyle/>
                    <a:p>
                      <a:pPr algn="l" fontAlgn="t">
                        <a:buNone/>
                      </a:pPr>
                      <a:r>
                        <a:rPr lang="ru-RU" sz="500" u="none" strike="noStrike">
                          <a:effectLst/>
                        </a:rPr>
                        <a:t>33</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Надеждинский муниципальный район</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62,201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563055724"/>
                  </a:ext>
                </a:extLst>
              </a:tr>
              <a:tr h="133729">
                <a:tc>
                  <a:txBody>
                    <a:bodyPr/>
                    <a:lstStyle/>
                    <a:p>
                      <a:pPr algn="l" fontAlgn="t">
                        <a:buNone/>
                      </a:pPr>
                      <a:r>
                        <a:rPr lang="ru-RU" sz="500" u="none" strike="noStrike">
                          <a:effectLst/>
                        </a:rPr>
                        <a:t>34</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Ольгинский муниципальный округ</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59,971</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en-US" sz="500" u="none" strike="noStrike">
                          <a:effectLst/>
                        </a:rPr>
                        <a:t>III</a:t>
                      </a:r>
                      <a:endParaRPr lang="en-US" sz="500" b="0" i="0" u="none" strike="noStrike">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3373044327"/>
                  </a:ext>
                </a:extLst>
              </a:tr>
              <a:tr h="122614">
                <a:tc>
                  <a:txBody>
                    <a:bodyPr/>
                    <a:lstStyle/>
                    <a:p>
                      <a:pPr algn="l" fontAlgn="t">
                        <a:buNone/>
                      </a:pPr>
                      <a:r>
                        <a:rPr lang="ru-RU" sz="500" u="none" strike="noStrike">
                          <a:effectLst/>
                        </a:rPr>
                        <a:t> </a:t>
                      </a:r>
                      <a:endParaRPr lang="ru-RU" sz="500" b="0"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a:effectLst/>
                        </a:rPr>
                        <a:t>Приморский край</a:t>
                      </a:r>
                      <a:endParaRPr lang="ru-RU" sz="500" b="1" i="0" u="none" strike="noStrike">
                        <a:solidFill>
                          <a:srgbClr val="000000"/>
                        </a:solidFill>
                        <a:effectLst/>
                        <a:latin typeface="Times New Roman" panose="02020603050405020304" pitchFamily="18" charset="0"/>
                      </a:endParaRPr>
                    </a:p>
                  </a:txBody>
                  <a:tcPr marL="4572" marR="4572" marT="4572" marB="0"/>
                </a:tc>
                <a:tc>
                  <a:txBody>
                    <a:bodyPr/>
                    <a:lstStyle/>
                    <a:p>
                      <a:pPr algn="ctr" fontAlgn="t">
                        <a:buNone/>
                      </a:pPr>
                      <a:r>
                        <a:rPr lang="ru-RU" sz="500" u="none" strike="noStrike">
                          <a:effectLst/>
                        </a:rPr>
                        <a:t>75,660</a:t>
                      </a:r>
                      <a:endParaRPr lang="ru-RU" sz="500" b="1" i="0" u="none" strike="noStrike">
                        <a:solidFill>
                          <a:srgbClr val="000000"/>
                        </a:solidFill>
                        <a:effectLst/>
                        <a:latin typeface="Times New Roman" panose="02020603050405020304" pitchFamily="18" charset="0"/>
                      </a:endParaRPr>
                    </a:p>
                  </a:txBody>
                  <a:tcPr marL="4572" marR="4572" marT="4572" marB="0"/>
                </a:tc>
                <a:tc>
                  <a:txBody>
                    <a:bodyPr/>
                    <a:lstStyle/>
                    <a:p>
                      <a:pPr algn="l" fontAlgn="t">
                        <a:buNone/>
                      </a:pPr>
                      <a:r>
                        <a:rPr lang="ru-RU" sz="500" u="none" strike="noStrike" dirty="0">
                          <a:effectLst/>
                        </a:rPr>
                        <a:t> </a:t>
                      </a:r>
                      <a:endParaRPr lang="ru-RU" sz="500" b="0" i="0" u="none" strike="noStrike" dirty="0">
                        <a:solidFill>
                          <a:srgbClr val="000000"/>
                        </a:solidFill>
                        <a:effectLst/>
                        <a:latin typeface="Times New Roman" panose="02020603050405020304" pitchFamily="18" charset="0"/>
                      </a:endParaRPr>
                    </a:p>
                  </a:txBody>
                  <a:tcPr marL="4572" marR="4572" marT="4572" marB="0"/>
                </a:tc>
                <a:extLst>
                  <a:ext uri="{0D108BD9-81ED-4DB2-BD59-A6C34878D82A}">
                    <a16:rowId xmlns:a16="http://schemas.microsoft.com/office/drawing/2014/main" val="1530046461"/>
                  </a:ext>
                </a:extLst>
              </a:tr>
            </a:tbl>
          </a:graphicData>
        </a:graphic>
      </p:graphicFrame>
      <p:graphicFrame>
        <p:nvGraphicFramePr>
          <p:cNvPr id="5" name="Объект 4">
            <a:extLst>
              <a:ext uri="{FF2B5EF4-FFF2-40B4-BE49-F238E27FC236}">
                <a16:creationId xmlns:a16="http://schemas.microsoft.com/office/drawing/2014/main" id="{A53F162E-5C58-0D5E-DBEE-2727EC0D39B6}"/>
              </a:ext>
            </a:extLst>
          </p:cNvPr>
          <p:cNvGraphicFramePr>
            <a:graphicFrameLocks noChangeAspect="1"/>
          </p:cNvGraphicFramePr>
          <p:nvPr>
            <p:extLst>
              <p:ext uri="{D42A27DB-BD31-4B8C-83A1-F6EECF244321}">
                <p14:modId xmlns:p14="http://schemas.microsoft.com/office/powerpoint/2010/main" val="2734403350"/>
              </p:ext>
            </p:extLst>
          </p:nvPr>
        </p:nvGraphicFramePr>
        <p:xfrm>
          <a:off x="80726" y="134223"/>
          <a:ext cx="3887274" cy="6631496"/>
        </p:xfrm>
        <a:graphic>
          <a:graphicData uri="http://schemas.openxmlformats.org/presentationml/2006/ole">
            <mc:AlternateContent xmlns:mc="http://schemas.openxmlformats.org/markup-compatibility/2006">
              <mc:Choice xmlns:v="urn:schemas-microsoft-com:vml" Requires="v">
                <p:oleObj name="Worksheet" r:id="rId4" imgW="5352978" imgH="11525278" progId="Excel.Sheet.12">
                  <p:embed/>
                </p:oleObj>
              </mc:Choice>
              <mc:Fallback>
                <p:oleObj name="Worksheet" r:id="rId4" imgW="5352978" imgH="11525278" progId="Excel.Sheet.12">
                  <p:embed/>
                  <p:pic>
                    <p:nvPicPr>
                      <p:cNvPr id="0" name=""/>
                      <p:cNvPicPr/>
                      <p:nvPr/>
                    </p:nvPicPr>
                    <p:blipFill>
                      <a:blip r:embed="rId5"/>
                      <a:stretch>
                        <a:fillRect/>
                      </a:stretch>
                    </p:blipFill>
                    <p:spPr>
                      <a:xfrm>
                        <a:off x="80726" y="134223"/>
                        <a:ext cx="3887274" cy="6631496"/>
                      </a:xfrm>
                      <a:prstGeom prst="rect">
                        <a:avLst/>
                      </a:prstGeom>
                    </p:spPr>
                  </p:pic>
                </p:oleObj>
              </mc:Fallback>
            </mc:AlternateContent>
          </a:graphicData>
        </a:graphic>
      </p:graphicFrame>
    </p:spTree>
    <p:extLst>
      <p:ext uri="{BB962C8B-B14F-4D97-AF65-F5344CB8AC3E}">
        <p14:creationId xmlns:p14="http://schemas.microsoft.com/office/powerpoint/2010/main" val="27253885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02518A0-5631-6395-F5A6-D558CDAEE699}"/>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2">
            <a:extLst>
              <a:ext uri="{FF2B5EF4-FFF2-40B4-BE49-F238E27FC236}">
                <a16:creationId xmlns:a16="http://schemas.microsoft.com/office/drawing/2014/main" id="{B751678F-2E62-9BF8-4C7B-B3A627F90940}"/>
              </a:ext>
            </a:extLst>
          </p:cNvPr>
          <p:cNvSpPr/>
          <p:nvPr/>
        </p:nvSpPr>
        <p:spPr>
          <a:xfrm>
            <a:off x="3492045" y="130198"/>
            <a:ext cx="3704604" cy="276999"/>
          </a:xfrm>
          <a:prstGeom prst="rect">
            <a:avLst/>
          </a:prstGeom>
        </p:spPr>
        <p:txBody>
          <a:bodyPr wrap="none">
            <a:spAutoFit/>
          </a:bodyPr>
          <a:lstStyle/>
          <a:p>
            <a:r>
              <a:rPr lang="ru-RU" sz="1200" b="1" dirty="0">
                <a:solidFill>
                  <a:srgbClr val="9900FF"/>
                </a:solidFill>
                <a:latin typeface="Times New Roman" panose="02020603050405020304" pitchFamily="18" charset="0"/>
                <a:cs typeface="Times New Roman" panose="02020603050405020304" pitchFamily="18" charset="0"/>
              </a:rPr>
              <a:t>Социально- значимые проекты  на 2026-2028годы.</a:t>
            </a:r>
          </a:p>
        </p:txBody>
      </p:sp>
      <p:graphicFrame>
        <p:nvGraphicFramePr>
          <p:cNvPr id="4" name="Таблица 3">
            <a:extLst>
              <a:ext uri="{FF2B5EF4-FFF2-40B4-BE49-F238E27FC236}">
                <a16:creationId xmlns:a16="http://schemas.microsoft.com/office/drawing/2014/main" id="{91097D9C-420A-CB4D-27EC-85C4ED7B745B}"/>
              </a:ext>
            </a:extLst>
          </p:cNvPr>
          <p:cNvGraphicFramePr>
            <a:graphicFrameLocks noGrp="1"/>
          </p:cNvGraphicFramePr>
          <p:nvPr>
            <p:extLst>
              <p:ext uri="{D42A27DB-BD31-4B8C-83A1-F6EECF244321}">
                <p14:modId xmlns:p14="http://schemas.microsoft.com/office/powerpoint/2010/main" val="755578025"/>
              </p:ext>
            </p:extLst>
          </p:nvPr>
        </p:nvGraphicFramePr>
        <p:xfrm>
          <a:off x="135623" y="537395"/>
          <a:ext cx="11920754" cy="2656840"/>
        </p:xfrm>
        <a:graphic>
          <a:graphicData uri="http://schemas.openxmlformats.org/drawingml/2006/table">
            <a:tbl>
              <a:tblPr firstRow="1" bandRow="1">
                <a:tableStyleId>{8A107856-5554-42FB-B03E-39F5DBC370BA}</a:tableStyleId>
              </a:tblPr>
              <a:tblGrid>
                <a:gridCol w="429270">
                  <a:extLst>
                    <a:ext uri="{9D8B030D-6E8A-4147-A177-3AD203B41FA5}">
                      <a16:colId xmlns:a16="http://schemas.microsoft.com/office/drawing/2014/main" val="1189271578"/>
                    </a:ext>
                  </a:extLst>
                </a:gridCol>
                <a:gridCol w="2003537">
                  <a:extLst>
                    <a:ext uri="{9D8B030D-6E8A-4147-A177-3AD203B41FA5}">
                      <a16:colId xmlns:a16="http://schemas.microsoft.com/office/drawing/2014/main" val="2911462614"/>
                    </a:ext>
                  </a:extLst>
                </a:gridCol>
                <a:gridCol w="1300294">
                  <a:extLst>
                    <a:ext uri="{9D8B030D-6E8A-4147-A177-3AD203B41FA5}">
                      <a16:colId xmlns:a16="http://schemas.microsoft.com/office/drawing/2014/main" val="3345858216"/>
                    </a:ext>
                  </a:extLst>
                </a:gridCol>
                <a:gridCol w="889233">
                  <a:extLst>
                    <a:ext uri="{9D8B030D-6E8A-4147-A177-3AD203B41FA5}">
                      <a16:colId xmlns:a16="http://schemas.microsoft.com/office/drawing/2014/main" val="3895338254"/>
                    </a:ext>
                  </a:extLst>
                </a:gridCol>
                <a:gridCol w="939567">
                  <a:extLst>
                    <a:ext uri="{9D8B030D-6E8A-4147-A177-3AD203B41FA5}">
                      <a16:colId xmlns:a16="http://schemas.microsoft.com/office/drawing/2014/main" val="294110023"/>
                    </a:ext>
                  </a:extLst>
                </a:gridCol>
                <a:gridCol w="981512">
                  <a:extLst>
                    <a:ext uri="{9D8B030D-6E8A-4147-A177-3AD203B41FA5}">
                      <a16:colId xmlns:a16="http://schemas.microsoft.com/office/drawing/2014/main" val="2329291126"/>
                    </a:ext>
                  </a:extLst>
                </a:gridCol>
                <a:gridCol w="998290">
                  <a:extLst>
                    <a:ext uri="{9D8B030D-6E8A-4147-A177-3AD203B41FA5}">
                      <a16:colId xmlns:a16="http://schemas.microsoft.com/office/drawing/2014/main" val="382902474"/>
                    </a:ext>
                  </a:extLst>
                </a:gridCol>
                <a:gridCol w="855677">
                  <a:extLst>
                    <a:ext uri="{9D8B030D-6E8A-4147-A177-3AD203B41FA5}">
                      <a16:colId xmlns:a16="http://schemas.microsoft.com/office/drawing/2014/main" val="319913139"/>
                    </a:ext>
                  </a:extLst>
                </a:gridCol>
                <a:gridCol w="914400">
                  <a:extLst>
                    <a:ext uri="{9D8B030D-6E8A-4147-A177-3AD203B41FA5}">
                      <a16:colId xmlns:a16="http://schemas.microsoft.com/office/drawing/2014/main" val="3826764631"/>
                    </a:ext>
                  </a:extLst>
                </a:gridCol>
                <a:gridCol w="914400">
                  <a:extLst>
                    <a:ext uri="{9D8B030D-6E8A-4147-A177-3AD203B41FA5}">
                      <a16:colId xmlns:a16="http://schemas.microsoft.com/office/drawing/2014/main" val="2438176784"/>
                    </a:ext>
                  </a:extLst>
                </a:gridCol>
                <a:gridCol w="687897">
                  <a:extLst>
                    <a:ext uri="{9D8B030D-6E8A-4147-A177-3AD203B41FA5}">
                      <a16:colId xmlns:a16="http://schemas.microsoft.com/office/drawing/2014/main" val="3739619752"/>
                    </a:ext>
                  </a:extLst>
                </a:gridCol>
                <a:gridCol w="1006677">
                  <a:extLst>
                    <a:ext uri="{9D8B030D-6E8A-4147-A177-3AD203B41FA5}">
                      <a16:colId xmlns:a16="http://schemas.microsoft.com/office/drawing/2014/main" val="1648648483"/>
                    </a:ext>
                  </a:extLst>
                </a:gridCol>
              </a:tblGrid>
              <a:tr h="370840">
                <a:tc rowSpan="2">
                  <a:txBody>
                    <a:bodyPr/>
                    <a:lstStyle/>
                    <a:p>
                      <a:r>
                        <a:rPr lang="ru-RU" sz="1000" dirty="0">
                          <a:latin typeface="Times New Roman" panose="02020603050405020304" pitchFamily="18" charset="0"/>
                          <a:cs typeface="Times New Roman" panose="02020603050405020304" pitchFamily="18" charset="0"/>
                        </a:rPr>
                        <a:t>№ п/п</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Наименование проекта</a:t>
                      </a:r>
                    </a:p>
                  </a:txBody>
                  <a:tcPr/>
                </a:tc>
                <a:tc rowSpan="2">
                  <a:txBody>
                    <a:bodyPr/>
                    <a:lstStyle/>
                    <a:p>
                      <a:pPr algn="ctr"/>
                      <a:r>
                        <a:rPr lang="ru-RU" sz="1000" dirty="0">
                          <a:latin typeface="Times New Roman" panose="02020603050405020304" pitchFamily="18" charset="0"/>
                          <a:cs typeface="Times New Roman" panose="02020603050405020304" pitchFamily="18" charset="0"/>
                        </a:rPr>
                        <a:t>Адрес нахождения</a:t>
                      </a:r>
                    </a:p>
                  </a:txBody>
                  <a:tcPr/>
                </a:tc>
                <a:tc gridSpan="3">
                  <a:txBody>
                    <a:bodyPr/>
                    <a:lstStyle/>
                    <a:p>
                      <a:pPr algn="ctr"/>
                      <a:r>
                        <a:rPr lang="ru-RU" sz="1000" dirty="0">
                          <a:latin typeface="Times New Roman" panose="02020603050405020304" pitchFamily="18" charset="0"/>
                          <a:cs typeface="Times New Roman" panose="02020603050405020304" pitchFamily="18" charset="0"/>
                        </a:rPr>
                        <a:t>Сумма 2026год</a:t>
                      </a:r>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2027год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Сумма 2028год</a:t>
                      </a:r>
                    </a:p>
                    <a:p>
                      <a:pPr algn="ctr"/>
                      <a:endParaRPr lang="ru-RU" sz="1000" dirty="0">
                        <a:latin typeface="Times New Roman" panose="02020603050405020304" pitchFamily="18" charset="0"/>
                        <a:cs typeface="Times New Roman" panose="02020603050405020304" pitchFamily="18" charset="0"/>
                      </a:endParaRPr>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683185259"/>
                  </a:ext>
                </a:extLst>
              </a:tr>
              <a:tr h="370840">
                <a:tc vMerge="1">
                  <a:txBody>
                    <a:bodyPr/>
                    <a:lstStyle/>
                    <a:p>
                      <a:endParaRPr lang="ru-RU" dirty="0"/>
                    </a:p>
                  </a:txBody>
                  <a:tcPr/>
                </a:tc>
                <a:tc vMerge="1">
                  <a:txBody>
                    <a:bodyPr/>
                    <a:lstStyle/>
                    <a:p>
                      <a:endParaRPr lang="ru-RU" dirty="0"/>
                    </a:p>
                  </a:txBody>
                  <a:tcPr/>
                </a:tc>
                <a:tc vMerge="1">
                  <a:txBody>
                    <a:bodyPr/>
                    <a:lstStyle/>
                    <a:p>
                      <a:endParaRPr lang="ru-RU" dirty="0"/>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tc>
                  <a:txBody>
                    <a:bodyPr/>
                    <a:lstStyle/>
                    <a:p>
                      <a:pPr algn="ctr"/>
                      <a:r>
                        <a:rPr lang="ru-RU" sz="1000" dirty="0">
                          <a:latin typeface="Times New Roman" panose="02020603050405020304" pitchFamily="18" charset="0"/>
                          <a:cs typeface="Times New Roman" panose="02020603050405020304" pitchFamily="18" charset="0"/>
                        </a:rPr>
                        <a:t>всего</a:t>
                      </a:r>
                    </a:p>
                  </a:txBody>
                  <a:tcPr/>
                </a:tc>
                <a:tc>
                  <a:txBody>
                    <a:bodyPr/>
                    <a:lstStyle/>
                    <a:p>
                      <a:pPr algn="ctr"/>
                      <a:r>
                        <a:rPr lang="ru-RU" sz="1000" dirty="0">
                          <a:latin typeface="Times New Roman" panose="02020603050405020304" pitchFamily="18" charset="0"/>
                          <a:cs typeface="Times New Roman" panose="02020603050405020304" pitchFamily="18" charset="0"/>
                        </a:rPr>
                        <a:t>краевой</a:t>
                      </a:r>
                    </a:p>
                  </a:txBody>
                  <a:tcPr/>
                </a:tc>
                <a:tc>
                  <a:txBody>
                    <a:bodyPr/>
                    <a:lstStyle/>
                    <a:p>
                      <a:pPr algn="ctr"/>
                      <a:r>
                        <a:rPr lang="ru-RU" sz="1000" dirty="0">
                          <a:latin typeface="Times New Roman" panose="02020603050405020304" pitchFamily="18" charset="0"/>
                          <a:cs typeface="Times New Roman" panose="02020603050405020304" pitchFamily="18" charset="0"/>
                        </a:rPr>
                        <a:t>местный</a:t>
                      </a:r>
                    </a:p>
                  </a:txBody>
                  <a:tcPr/>
                </a:tc>
                <a:extLst>
                  <a:ext uri="{0D108BD9-81ED-4DB2-BD59-A6C34878D82A}">
                    <a16:rowId xmlns:a16="http://schemas.microsoft.com/office/drawing/2014/main" val="4293938473"/>
                  </a:ext>
                </a:extLst>
              </a:tr>
              <a:tr h="370840">
                <a:tc>
                  <a:txBody>
                    <a:bodyPr/>
                    <a:lstStyle/>
                    <a:p>
                      <a:r>
                        <a:rPr lang="ru-RU" sz="1000" dirty="0">
                          <a:latin typeface="Times New Roman" panose="02020603050405020304" pitchFamily="18" charset="0"/>
                          <a:cs typeface="Times New Roman" panose="02020603050405020304" pitchFamily="18" charset="0"/>
                        </a:rPr>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Ремонт дорог местного назначения</a:t>
                      </a:r>
                    </a:p>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населенные пункты округа</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42414000,00</a:t>
                      </a:r>
                    </a:p>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42414000,00</a:t>
                      </a:r>
                    </a:p>
                  </a:txBody>
                  <a:tcPr/>
                </a:tc>
                <a:tc>
                  <a:txBody>
                    <a:bodyPr/>
                    <a:lstStyle/>
                    <a:p>
                      <a:r>
                        <a:rPr lang="ru-RU" sz="1000" dirty="0">
                          <a:latin typeface="Times New Roman" panose="02020603050405020304" pitchFamily="18" charset="0"/>
                          <a:cs typeface="Times New Roman" panose="02020603050405020304" pitchFamily="18" charset="0"/>
                        </a:rPr>
                        <a:t>57166000,00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57166000,00</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60709000,00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60709000,00</a:t>
                      </a:r>
                    </a:p>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23702792"/>
                  </a:ext>
                </a:extLst>
              </a:tr>
              <a:tr h="370840">
                <a:tc>
                  <a:txBody>
                    <a:bodyPr/>
                    <a:lstStyle/>
                    <a:p>
                      <a:r>
                        <a:rPr lang="ru-RU" sz="1000" dirty="0">
                          <a:latin typeface="Times New Roman" panose="02020603050405020304" pitchFamily="18" charset="0"/>
                          <a:cs typeface="Times New Roman" panose="02020603050405020304" pitchFamily="18" charset="0"/>
                        </a:rPr>
                        <a:t>2</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Ремонт сетей водоснабжения</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err="1">
                          <a:latin typeface="Times New Roman" panose="02020603050405020304" pitchFamily="18" charset="0"/>
                          <a:cs typeface="Times New Roman" panose="02020603050405020304" pitchFamily="18" charset="0"/>
                        </a:rPr>
                        <a:t>С.Анучино</a:t>
                      </a:r>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12932536,41</a:t>
                      </a:r>
                    </a:p>
                  </a:txBody>
                  <a:tcPr/>
                </a:tc>
                <a:tc>
                  <a:txBody>
                    <a:bodyPr/>
                    <a:lstStyle/>
                    <a:p>
                      <a:r>
                        <a:rPr lang="ru-RU" sz="1000" dirty="0">
                          <a:latin typeface="Times New Roman" panose="02020603050405020304" pitchFamily="18" charset="0"/>
                          <a:cs typeface="Times New Roman" panose="02020603050405020304" pitchFamily="18" charset="0"/>
                        </a:rPr>
                        <a:t>130631,68</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3864803"/>
                  </a:ext>
                </a:extLst>
              </a:tr>
              <a:tr h="370840">
                <a:tc>
                  <a:txBody>
                    <a:bodyPr/>
                    <a:lstStyle/>
                    <a:p>
                      <a:r>
                        <a:rPr lang="ru-RU" sz="1000" dirty="0">
                          <a:latin typeface="Times New Roman" panose="02020603050405020304" pitchFamily="18" charset="0"/>
                          <a:cs typeface="Times New Roman" panose="02020603050405020304" pitchFamily="18" charset="0"/>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Устройство уличного освещения</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a:latin typeface="Times New Roman" panose="02020603050405020304" pitchFamily="18" charset="0"/>
                          <a:cs typeface="Times New Roman" panose="02020603050405020304" pitchFamily="18" charset="0"/>
                        </a:rPr>
                        <a:t>населенные пункты округа</a:t>
                      </a:r>
                    </a:p>
                  </a:txBody>
                  <a:tcPr/>
                </a:tc>
                <a:tc>
                  <a:txBody>
                    <a:bodyPr/>
                    <a:lstStyle/>
                    <a:p>
                      <a:r>
                        <a:rPr lang="ru-RU" sz="1000" dirty="0">
                          <a:latin typeface="Times New Roman" panose="02020603050405020304" pitchFamily="18" charset="0"/>
                          <a:cs typeface="Times New Roman" panose="02020603050405020304" pitchFamily="18" charset="0"/>
                        </a:rPr>
                        <a:t>5000000,00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5000000,00</a:t>
                      </a: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a:latin typeface="Times New Roman" panose="02020603050405020304" pitchFamily="18" charset="0"/>
                          <a:cs typeface="Times New Roman" panose="02020603050405020304" pitchFamily="18" charset="0"/>
                        </a:rPr>
                        <a:t>3000000,00</a:t>
                      </a:r>
                    </a:p>
                  </a:txBody>
                  <a:tcPr/>
                </a:tc>
                <a:extLst>
                  <a:ext uri="{0D108BD9-81ED-4DB2-BD59-A6C34878D82A}">
                    <a16:rowId xmlns:a16="http://schemas.microsoft.com/office/drawing/2014/main" val="3639849241"/>
                  </a:ext>
                </a:extLst>
              </a:tr>
              <a:tr h="370840">
                <a:tc>
                  <a:txBody>
                    <a:bodyPr/>
                    <a:lstStyle/>
                    <a:p>
                      <a:r>
                        <a:rPr lang="ru-RU" sz="1000" dirty="0">
                          <a:latin typeface="Times New Roman" panose="02020603050405020304" pitchFamily="18" charset="0"/>
                          <a:cs typeface="Times New Roman" panose="02020603050405020304" pitchFamily="18" charset="0"/>
                        </a:rPr>
                        <a:t>4</a:t>
                      </a:r>
                    </a:p>
                  </a:txBody>
                  <a:tcPr/>
                </a:tc>
                <a:tc>
                  <a:txBody>
                    <a:bodyPr/>
                    <a:lstStyle/>
                    <a:p>
                      <a:r>
                        <a:rPr lang="ru-RU" sz="1000" dirty="0">
                          <a:latin typeface="Times New Roman" panose="02020603050405020304" pitchFamily="18" charset="0"/>
                          <a:cs typeface="Times New Roman" panose="02020603050405020304" pitchFamily="18" charset="0"/>
                        </a:rPr>
                        <a:t>Ремонт школы </a:t>
                      </a:r>
                      <a:r>
                        <a:rPr lang="ru-RU" sz="1000" dirty="0" err="1">
                          <a:latin typeface="Times New Roman" panose="02020603050405020304" pitchFamily="18" charset="0"/>
                          <a:cs typeface="Times New Roman" panose="02020603050405020304" pitchFamily="18" charset="0"/>
                        </a:rPr>
                        <a:t>Пуховский</a:t>
                      </a:r>
                      <a:r>
                        <a:rPr lang="ru-RU" sz="1000" dirty="0">
                          <a:latin typeface="Times New Roman" panose="02020603050405020304" pitchFamily="18" charset="0"/>
                          <a:cs typeface="Times New Roman" panose="02020603050405020304" pitchFamily="18" charset="0"/>
                        </a:rPr>
                        <a:t> филиал МБОУ школы </a:t>
                      </a:r>
                      <a:r>
                        <a:rPr lang="ru-RU" sz="1000" dirty="0" err="1">
                          <a:latin typeface="Times New Roman" panose="02020603050405020304" pitchFamily="18" charset="0"/>
                          <a:cs typeface="Times New Roman" panose="02020603050405020304" pitchFamily="18" charset="0"/>
                        </a:rPr>
                        <a:t>с.Чернышевка</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000" dirty="0" err="1">
                          <a:latin typeface="Times New Roman" panose="02020603050405020304" pitchFamily="18" charset="0"/>
                          <a:cs typeface="Times New Roman" panose="02020603050405020304" pitchFamily="18" charset="0"/>
                        </a:rPr>
                        <a:t>С.Пухово</a:t>
                      </a:r>
                      <a:r>
                        <a:rPr lang="ru-RU" sz="1000" dirty="0">
                          <a:latin typeface="Times New Roman" panose="02020603050405020304" pitchFamily="18" charset="0"/>
                          <a:cs typeface="Times New Roman" panose="02020603050405020304" pitchFamily="18" charset="0"/>
                        </a:rPr>
                        <a:t> </a:t>
                      </a:r>
                      <a:r>
                        <a:rPr lang="ru-RU" sz="1000" dirty="0" err="1">
                          <a:latin typeface="Times New Roman" panose="02020603050405020304" pitchFamily="18" charset="0"/>
                          <a:cs typeface="Times New Roman" panose="02020603050405020304" pitchFamily="18" charset="0"/>
                        </a:rPr>
                        <a:t>ул.Школьная</a:t>
                      </a:r>
                      <a:r>
                        <a:rPr lang="ru-RU" sz="1000" dirty="0">
                          <a:latin typeface="Times New Roman" panose="02020603050405020304" pitchFamily="18" charset="0"/>
                          <a:cs typeface="Times New Roman" panose="02020603050405020304" pitchFamily="18" charset="0"/>
                        </a:rPr>
                        <a:t> д.1</a:t>
                      </a:r>
                    </a:p>
                  </a:txBody>
                  <a:tcPr/>
                </a:tc>
                <a:tc>
                  <a:txBody>
                    <a:bodyPr/>
                    <a:lstStyle/>
                    <a:p>
                      <a:r>
                        <a:rPr lang="ru-RU" sz="1000" dirty="0">
                          <a:latin typeface="Times New Roman" panose="02020603050405020304" pitchFamily="18" charset="0"/>
                          <a:cs typeface="Times New Roman" panose="02020603050405020304" pitchFamily="18" charset="0"/>
                        </a:rPr>
                        <a:t>27434774,00</a:t>
                      </a:r>
                    </a:p>
                  </a:txBody>
                  <a:tcPr/>
                </a:tc>
                <a:tc>
                  <a:txBody>
                    <a:bodyPr/>
                    <a:lstStyle/>
                    <a:p>
                      <a:r>
                        <a:rPr lang="ru-RU" sz="1000" dirty="0">
                          <a:latin typeface="Times New Roman" panose="02020603050405020304" pitchFamily="18" charset="0"/>
                          <a:cs typeface="Times New Roman" panose="02020603050405020304" pitchFamily="18" charset="0"/>
                        </a:rPr>
                        <a:t>19204341,98</a:t>
                      </a:r>
                    </a:p>
                  </a:txBody>
                  <a:tcPr/>
                </a:tc>
                <a:tc>
                  <a:txBody>
                    <a:bodyPr/>
                    <a:lstStyle/>
                    <a:p>
                      <a:r>
                        <a:rPr lang="ru-RU" sz="1000" dirty="0">
                          <a:latin typeface="Times New Roman" panose="02020603050405020304" pitchFamily="18" charset="0"/>
                          <a:cs typeface="Times New Roman" panose="02020603050405020304" pitchFamily="18" charset="0"/>
                        </a:rPr>
                        <a:t>8230432,02</a:t>
                      </a: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tc>
                  <a:txBody>
                    <a:bodyPr/>
                    <a:lstStyle/>
                    <a:p>
                      <a:endParaRPr lang="ru-RU"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98910711"/>
                  </a:ext>
                </a:extLst>
              </a:tr>
            </a:tbl>
          </a:graphicData>
        </a:graphic>
      </p:graphicFrame>
    </p:spTree>
    <p:extLst>
      <p:ext uri="{BB962C8B-B14F-4D97-AF65-F5344CB8AC3E}">
        <p14:creationId xmlns:p14="http://schemas.microsoft.com/office/powerpoint/2010/main" val="218470736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1C954D8-7DEA-A45B-46AA-EF274D58514F}"/>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EA17D12F-9DCF-2773-D14F-15E45791EE6F}"/>
              </a:ext>
            </a:extLst>
          </p:cNvPr>
          <p:cNvPicPr>
            <a:picLocks noChangeAspect="1"/>
          </p:cNvPicPr>
          <p:nvPr/>
        </p:nvPicPr>
        <p:blipFill>
          <a:blip r:embed="rId3"/>
          <a:stretch>
            <a:fillRect/>
          </a:stretch>
        </p:blipFill>
        <p:spPr>
          <a:xfrm>
            <a:off x="126183" y="134222"/>
            <a:ext cx="2026991" cy="1351327"/>
          </a:xfrm>
          <a:prstGeom prst="rect">
            <a:avLst/>
          </a:prstGeom>
        </p:spPr>
      </p:pic>
      <p:sp>
        <p:nvSpPr>
          <p:cNvPr id="4" name="TextBox 3">
            <a:extLst>
              <a:ext uri="{FF2B5EF4-FFF2-40B4-BE49-F238E27FC236}">
                <a16:creationId xmlns:a16="http://schemas.microsoft.com/office/drawing/2014/main" id="{6D31A741-2AD2-A6B2-7EEB-897F1838FC3F}"/>
              </a:ext>
            </a:extLst>
          </p:cNvPr>
          <p:cNvSpPr txBox="1"/>
          <p:nvPr/>
        </p:nvSpPr>
        <p:spPr>
          <a:xfrm>
            <a:off x="2608568" y="134222"/>
            <a:ext cx="9128037" cy="600164"/>
          </a:xfrm>
          <a:prstGeom prst="rect">
            <a:avLst/>
          </a:prstGeom>
          <a:noFill/>
        </p:spPr>
        <p:txBody>
          <a:bodyPr wrap="square">
            <a:spAutoFit/>
          </a:bodyPr>
          <a:lstStyle/>
          <a:p>
            <a:pPr indent="450215" algn="just"/>
            <a:r>
              <a:rPr lang="ru-RU" sz="1100" b="1" dirty="0">
                <a:solidFill>
                  <a:srgbClr val="6600FF"/>
                </a:solidFill>
                <a:effectLst/>
                <a:latin typeface="Times New Roman" panose="02020603050405020304" pitchFamily="18" charset="0"/>
                <a:ea typeface="Times New Roman" panose="02020603050405020304" pitchFamily="18" charset="0"/>
              </a:rPr>
              <a:t>Конкурс «Твой проект» </a:t>
            </a:r>
            <a:r>
              <a:rPr lang="ru-RU" sz="1100" b="0" dirty="0">
                <a:effectLst/>
                <a:latin typeface="Times New Roman" panose="02020603050405020304" pitchFamily="18" charset="0"/>
                <a:ea typeface="Times New Roman" panose="02020603050405020304" pitchFamily="18" charset="0"/>
              </a:rPr>
              <a:t>– один из составляющих механизма инициативного бюджетирования, направленного на создание комфортной городской среды и улучшение жизни людей (благоустройство территорий, ремонт дорог, организация освещения, водоснабжения, спортивные площадки и т.д.) </a:t>
            </a:r>
            <a:endParaRPr lang="ru-RU" sz="11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43311DAD-FB72-2540-ADE4-1ABA9A10718C}"/>
              </a:ext>
            </a:extLst>
          </p:cNvPr>
          <p:cNvSpPr txBox="1"/>
          <p:nvPr/>
        </p:nvSpPr>
        <p:spPr>
          <a:xfrm>
            <a:off x="105994" y="3229584"/>
            <a:ext cx="11663759" cy="430887"/>
          </a:xfrm>
          <a:prstGeom prst="rect">
            <a:avLst/>
          </a:prstGeom>
          <a:noFill/>
        </p:spPr>
        <p:txBody>
          <a:bodyPr wrap="square">
            <a:spAutoFit/>
          </a:bodyPr>
          <a:lstStyle/>
          <a:p>
            <a:r>
              <a:rPr lang="ru-RU" sz="1100" b="1" i="0" dirty="0">
                <a:solidFill>
                  <a:srgbClr val="6600FF"/>
                </a:solidFill>
                <a:effectLst/>
                <a:latin typeface="Times New Roman" panose="02020603050405020304" pitchFamily="18" charset="0"/>
                <a:cs typeface="Times New Roman" panose="02020603050405020304" pitchFamily="18" charset="0"/>
              </a:rPr>
              <a:t>Конкурс «Молодежный бюджет» </a:t>
            </a:r>
            <a:r>
              <a:rPr lang="ru-RU" sz="1100" b="0" i="0" dirty="0">
                <a:solidFill>
                  <a:srgbClr val="040C28"/>
                </a:solidFill>
                <a:effectLst/>
                <a:latin typeface="Times New Roman" panose="02020603050405020304" pitchFamily="18" charset="0"/>
                <a:cs typeface="Times New Roman" panose="02020603050405020304" pitchFamily="18" charset="0"/>
              </a:rPr>
              <a:t>-</a:t>
            </a:r>
            <a:r>
              <a:rPr lang="ru-RU" sz="1100" b="0" i="0" dirty="0">
                <a:solidFill>
                  <a:srgbClr val="1F1F1F"/>
                </a:solidFill>
                <a:effectLst/>
                <a:latin typeface="Times New Roman" panose="02020603050405020304" pitchFamily="18" charset="0"/>
                <a:cs typeface="Times New Roman" panose="02020603050405020304" pitchFamily="18" charset="0"/>
              </a:rPr>
              <a:t> э</a:t>
            </a:r>
            <a:r>
              <a:rPr lang="ru-RU" sz="1100" b="0" i="0" dirty="0">
                <a:solidFill>
                  <a:srgbClr val="040C28"/>
                </a:solidFill>
                <a:effectLst/>
                <a:latin typeface="Times New Roman" panose="02020603050405020304" pitchFamily="18" charset="0"/>
                <a:cs typeface="Times New Roman" panose="02020603050405020304" pitchFamily="18" charset="0"/>
              </a:rPr>
              <a:t>то</a:t>
            </a:r>
            <a:r>
              <a:rPr lang="ru-RU" sz="1100" b="0" i="0" dirty="0">
                <a:solidFill>
                  <a:srgbClr val="1F1F1F"/>
                </a:solidFill>
                <a:effectLst/>
                <a:latin typeface="Times New Roman" panose="02020603050405020304" pitchFamily="18" charset="0"/>
                <a:cs typeface="Times New Roman" panose="02020603050405020304" pitchFamily="18" charset="0"/>
              </a:rPr>
              <a:t> комплекс мероприятий, направленных на вовлечение учащихся 9-11 классов в решение вопросов местного значения, а также на повышение финансовой и бюджетной грамотности и развитие финансовой активности молодого поколения.</a:t>
            </a:r>
            <a:endParaRPr lang="ru-RU" sz="11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24A7AB4-80EA-3ACC-2F5A-2C2B8FBB0BE0}"/>
              </a:ext>
            </a:extLst>
          </p:cNvPr>
          <p:cNvSpPr txBox="1"/>
          <p:nvPr/>
        </p:nvSpPr>
        <p:spPr>
          <a:xfrm>
            <a:off x="105993" y="6033780"/>
            <a:ext cx="11663759" cy="430887"/>
          </a:xfrm>
          <a:prstGeom prst="rect">
            <a:avLst/>
          </a:prstGeom>
          <a:noFill/>
        </p:spPr>
        <p:txBody>
          <a:bodyPr wrap="square">
            <a:spAutoFit/>
          </a:bodyPr>
          <a:lstStyle/>
          <a:p>
            <a:pPr algn="ctr"/>
            <a:r>
              <a:rPr lang="ru-RU" sz="1100" b="1" i="0" dirty="0">
                <a:solidFill>
                  <a:srgbClr val="C00000"/>
                </a:solidFill>
                <a:effectLst/>
                <a:latin typeface="Times New Roman" panose="02020603050405020304" pitchFamily="18" charset="0"/>
                <a:cs typeface="Times New Roman" panose="02020603050405020304" pitchFamily="18" charset="0"/>
              </a:rPr>
              <a:t>Ознакомиться с проектами можно на Портале инициативного бюджетирования Приморского края в разделе </a:t>
            </a:r>
          </a:p>
          <a:p>
            <a:pPr algn="ctr"/>
            <a:r>
              <a:rPr lang="ru-RU" sz="1100" b="1" i="0" dirty="0">
                <a:solidFill>
                  <a:srgbClr val="C00000"/>
                </a:solidFill>
                <a:effectLst/>
                <a:latin typeface="Times New Roman" panose="02020603050405020304" pitchFamily="18" charset="0"/>
                <a:cs typeface="Times New Roman" panose="02020603050405020304" pitchFamily="18" charset="0"/>
              </a:rPr>
              <a:t>«Инициативное бюджетирование» – «Твой проект» и «Молодежный бюджет» по ссылке: </a:t>
            </a:r>
            <a:r>
              <a:rPr lang="en-US" sz="1100" b="1" i="0" dirty="0">
                <a:solidFill>
                  <a:srgbClr val="C00000"/>
                </a:solidFill>
                <a:effectLst/>
                <a:latin typeface="Times New Roman" panose="02020603050405020304" pitchFamily="18" charset="0"/>
                <a:cs typeface="Times New Roman" panose="02020603050405020304" pitchFamily="18" charset="0"/>
                <a:hlinkClick r:id="rId4"/>
              </a:rPr>
              <a:t>https://pib.primorsky.ru/</a:t>
            </a:r>
            <a:endParaRPr lang="ru-RU" sz="1100" dirty="0">
              <a:solidFill>
                <a:srgbClr val="C00000"/>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8B2B52AA-BC23-9828-D88C-C24C1639A2B7}"/>
              </a:ext>
            </a:extLst>
          </p:cNvPr>
          <p:cNvPicPr>
            <a:picLocks noChangeAspect="1"/>
          </p:cNvPicPr>
          <p:nvPr/>
        </p:nvPicPr>
        <p:blipFill>
          <a:blip r:embed="rId5"/>
          <a:srcRect l="7518" r="7148" b="18219"/>
          <a:stretch>
            <a:fillRect/>
          </a:stretch>
        </p:blipFill>
        <p:spPr>
          <a:xfrm>
            <a:off x="332764" y="3728333"/>
            <a:ext cx="2275804" cy="2043293"/>
          </a:xfrm>
          <a:prstGeom prst="rect">
            <a:avLst/>
          </a:prstGeom>
        </p:spPr>
      </p:pic>
      <p:pic>
        <p:nvPicPr>
          <p:cNvPr id="8" name="Рисунок 7">
            <a:extLst>
              <a:ext uri="{FF2B5EF4-FFF2-40B4-BE49-F238E27FC236}">
                <a16:creationId xmlns:a16="http://schemas.microsoft.com/office/drawing/2014/main" id="{0FD2EE85-FBCD-CAF9-ECCE-7EA5AB682344}"/>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18602" y="3728333"/>
            <a:ext cx="2436246" cy="2121432"/>
          </a:xfrm>
          <a:prstGeom prst="rect">
            <a:avLst/>
          </a:prstGeom>
          <a:noFill/>
        </p:spPr>
      </p:pic>
      <p:pic>
        <p:nvPicPr>
          <p:cNvPr id="9" name="Рисунок 8">
            <a:extLst>
              <a:ext uri="{FF2B5EF4-FFF2-40B4-BE49-F238E27FC236}">
                <a16:creationId xmlns:a16="http://schemas.microsoft.com/office/drawing/2014/main" id="{3B1A4761-741E-5A2C-5108-C4001C442035}"/>
              </a:ext>
            </a:extLst>
          </p:cNvPr>
          <p:cNvPicPr>
            <a:picLocks noChangeAspect="1"/>
          </p:cNvPicPr>
          <p:nvPr/>
        </p:nvPicPr>
        <p:blipFill>
          <a:blip r:embed="rId7"/>
          <a:stretch>
            <a:fillRect/>
          </a:stretch>
        </p:blipFill>
        <p:spPr>
          <a:xfrm>
            <a:off x="6744748" y="3579753"/>
            <a:ext cx="2909682" cy="2454027"/>
          </a:xfrm>
          <a:prstGeom prst="rect">
            <a:avLst/>
          </a:prstGeom>
        </p:spPr>
      </p:pic>
      <p:pic>
        <p:nvPicPr>
          <p:cNvPr id="10" name="Рисунок 9">
            <a:extLst>
              <a:ext uri="{FF2B5EF4-FFF2-40B4-BE49-F238E27FC236}">
                <a16:creationId xmlns:a16="http://schemas.microsoft.com/office/drawing/2014/main" id="{5358C896-3D8B-69FB-B09B-8132E1D09C04}"/>
              </a:ext>
            </a:extLst>
          </p:cNvPr>
          <p:cNvPicPr>
            <a:picLocks noChangeAspect="1"/>
          </p:cNvPicPr>
          <p:nvPr/>
        </p:nvPicPr>
        <p:blipFill>
          <a:blip r:embed="rId8"/>
          <a:srcRect l="23994" r="14649"/>
          <a:stretch>
            <a:fillRect/>
          </a:stretch>
        </p:blipFill>
        <p:spPr>
          <a:xfrm>
            <a:off x="2473233" y="734386"/>
            <a:ext cx="2291714" cy="2495198"/>
          </a:xfrm>
          <a:prstGeom prst="rect">
            <a:avLst/>
          </a:prstGeom>
        </p:spPr>
      </p:pic>
      <p:pic>
        <p:nvPicPr>
          <p:cNvPr id="11" name="Рисунок 10">
            <a:extLst>
              <a:ext uri="{FF2B5EF4-FFF2-40B4-BE49-F238E27FC236}">
                <a16:creationId xmlns:a16="http://schemas.microsoft.com/office/drawing/2014/main" id="{6B600686-2E0B-A1D2-F86B-CDC1C8CFA06E}"/>
              </a:ext>
            </a:extLst>
          </p:cNvPr>
          <p:cNvPicPr>
            <a:picLocks noChangeAspect="1"/>
          </p:cNvPicPr>
          <p:nvPr/>
        </p:nvPicPr>
        <p:blipFill>
          <a:blip r:embed="rId9"/>
          <a:stretch>
            <a:fillRect/>
          </a:stretch>
        </p:blipFill>
        <p:spPr>
          <a:xfrm>
            <a:off x="5508110" y="595961"/>
            <a:ext cx="2473275" cy="2541616"/>
          </a:xfrm>
          <a:prstGeom prst="rect">
            <a:avLst/>
          </a:prstGeom>
        </p:spPr>
      </p:pic>
      <p:pic>
        <p:nvPicPr>
          <p:cNvPr id="12" name="Рисунок 11">
            <a:extLst>
              <a:ext uri="{FF2B5EF4-FFF2-40B4-BE49-F238E27FC236}">
                <a16:creationId xmlns:a16="http://schemas.microsoft.com/office/drawing/2014/main" id="{6203114F-A936-0F60-4C19-6861F2D55A96}"/>
              </a:ext>
            </a:extLst>
          </p:cNvPr>
          <p:cNvPicPr>
            <a:picLocks noChangeAspect="1"/>
          </p:cNvPicPr>
          <p:nvPr/>
        </p:nvPicPr>
        <p:blipFill>
          <a:blip r:embed="rId10"/>
          <a:stretch>
            <a:fillRect/>
          </a:stretch>
        </p:blipFill>
        <p:spPr>
          <a:xfrm>
            <a:off x="8616384" y="586936"/>
            <a:ext cx="2204765" cy="2691311"/>
          </a:xfrm>
          <a:prstGeom prst="rect">
            <a:avLst/>
          </a:prstGeom>
        </p:spPr>
      </p:pic>
    </p:spTree>
    <p:extLst>
      <p:ext uri="{BB962C8B-B14F-4D97-AF65-F5344CB8AC3E}">
        <p14:creationId xmlns:p14="http://schemas.microsoft.com/office/powerpoint/2010/main" val="160925840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D46F72C-6D65-BA66-B53A-7697EE2274BA}"/>
              </a:ext>
            </a:extLst>
          </p:cNvPr>
          <p:cNvPicPr>
            <a:picLocks noChangeAspect="1"/>
          </p:cNvPicPr>
          <p:nvPr/>
        </p:nvPicPr>
        <p:blipFill>
          <a:blip r:embed="rId2"/>
          <a:stretch>
            <a:fillRect/>
          </a:stretch>
        </p:blipFill>
        <p:spPr>
          <a:xfrm>
            <a:off x="0" y="0"/>
            <a:ext cx="12192000" cy="6857999"/>
          </a:xfrm>
          <a:prstGeom prst="rect">
            <a:avLst/>
          </a:prstGeom>
        </p:spPr>
      </p:pic>
      <p:sp>
        <p:nvSpPr>
          <p:cNvPr id="3" name="Прямоугольник: скругленные углы 2">
            <a:extLst>
              <a:ext uri="{FF2B5EF4-FFF2-40B4-BE49-F238E27FC236}">
                <a16:creationId xmlns:a16="http://schemas.microsoft.com/office/drawing/2014/main" id="{43434DA8-518C-4154-21C4-6BEF1A118E10}"/>
              </a:ext>
            </a:extLst>
          </p:cNvPr>
          <p:cNvSpPr/>
          <p:nvPr/>
        </p:nvSpPr>
        <p:spPr>
          <a:xfrm>
            <a:off x="780176" y="360726"/>
            <a:ext cx="10377182" cy="5956184"/>
          </a:xfrm>
          <a:prstGeom prst="roundRect">
            <a:avLst/>
          </a:prstGeom>
          <a:solidFill>
            <a:srgbClr val="D8FBF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rgbClr val="7030A0"/>
                </a:solidFill>
                <a:latin typeface="Times New Roman" panose="02020603050405020304" pitchFamily="18" charset="0"/>
                <a:cs typeface="Times New Roman" panose="02020603050405020304" pitchFamily="18" charset="0"/>
              </a:rPr>
              <a:t>Спасибо за внимание !</a:t>
            </a:r>
          </a:p>
          <a:p>
            <a:pPr algn="ctr"/>
            <a:endParaRPr lang="ru-RU" sz="2000" b="1" dirty="0">
              <a:solidFill>
                <a:srgbClr val="7030A0"/>
              </a:solidFill>
              <a:latin typeface="Times New Roman" panose="02020603050405020304" pitchFamily="18" charset="0"/>
              <a:cs typeface="Times New Roman" panose="02020603050405020304" pitchFamily="18" charset="0"/>
            </a:endParaRPr>
          </a:p>
          <a:p>
            <a:pPr algn="ctr"/>
            <a:r>
              <a:rPr lang="ru-RU" sz="2000" b="1" dirty="0">
                <a:solidFill>
                  <a:srgbClr val="7030A0"/>
                </a:solidFill>
                <a:latin typeface="Times New Roman" panose="02020603050405020304" pitchFamily="18" charset="0"/>
                <a:cs typeface="Times New Roman" panose="02020603050405020304" pitchFamily="18" charset="0"/>
              </a:rPr>
              <a:t>Контактная информация:</a:t>
            </a:r>
          </a:p>
          <a:p>
            <a:pPr algn="ctr"/>
            <a:r>
              <a:rPr lang="ru-RU" sz="2000" b="1" dirty="0">
                <a:solidFill>
                  <a:srgbClr val="7030A0"/>
                </a:solidFill>
                <a:latin typeface="Times New Roman" panose="02020603050405020304" pitchFamily="18" charset="0"/>
                <a:cs typeface="Times New Roman" panose="02020603050405020304" pitchFamily="18" charset="0"/>
              </a:rPr>
              <a:t>Финансово – экономическое управление </a:t>
            </a:r>
          </a:p>
          <a:p>
            <a:pPr algn="ctr"/>
            <a:r>
              <a:rPr lang="ru-RU" sz="2000" b="1" dirty="0">
                <a:solidFill>
                  <a:srgbClr val="7030A0"/>
                </a:solidFill>
                <a:latin typeface="Times New Roman" panose="02020603050405020304" pitchFamily="18" charset="0"/>
                <a:cs typeface="Times New Roman" panose="02020603050405020304" pitchFamily="18" charset="0"/>
              </a:rPr>
              <a:t>администрации Анучинского муниципального округа</a:t>
            </a:r>
          </a:p>
          <a:p>
            <a:pPr algn="ctr"/>
            <a:r>
              <a:rPr lang="ru-RU" sz="2000" b="1" dirty="0">
                <a:solidFill>
                  <a:srgbClr val="7030A0"/>
                </a:solidFill>
                <a:latin typeface="Times New Roman" panose="02020603050405020304" pitchFamily="18" charset="0"/>
                <a:cs typeface="Times New Roman" panose="02020603050405020304" pitchFamily="18" charset="0"/>
              </a:rPr>
              <a:t>Адрес: 692300, Приморский край, Анучинский район,</a:t>
            </a:r>
          </a:p>
          <a:p>
            <a:pPr algn="ctr"/>
            <a:r>
              <a:rPr lang="ru-RU" sz="2000" b="1" dirty="0" err="1">
                <a:solidFill>
                  <a:srgbClr val="7030A0"/>
                </a:solidFill>
                <a:latin typeface="Times New Roman" panose="02020603050405020304" pitchFamily="18" charset="0"/>
                <a:cs typeface="Times New Roman" panose="02020603050405020304" pitchFamily="18" charset="0"/>
              </a:rPr>
              <a:t>с.Анучино</a:t>
            </a:r>
            <a:r>
              <a:rPr lang="ru-RU" sz="2000" b="1" dirty="0">
                <a:solidFill>
                  <a:srgbClr val="7030A0"/>
                </a:solidFill>
                <a:latin typeface="Times New Roman" panose="02020603050405020304" pitchFamily="18" charset="0"/>
                <a:cs typeface="Times New Roman" panose="02020603050405020304" pitchFamily="18" charset="0"/>
              </a:rPr>
              <a:t>, </a:t>
            </a:r>
            <a:r>
              <a:rPr lang="ru-RU" sz="2000" b="1" dirty="0" err="1">
                <a:solidFill>
                  <a:srgbClr val="7030A0"/>
                </a:solidFill>
                <a:latin typeface="Times New Roman" panose="02020603050405020304" pitchFamily="18" charset="0"/>
                <a:cs typeface="Times New Roman" panose="02020603050405020304" pitchFamily="18" charset="0"/>
              </a:rPr>
              <a:t>ул.Лазо</a:t>
            </a:r>
            <a:r>
              <a:rPr lang="ru-RU" sz="2000" b="1" dirty="0">
                <a:solidFill>
                  <a:srgbClr val="7030A0"/>
                </a:solidFill>
                <a:latin typeface="Times New Roman" panose="02020603050405020304" pitchFamily="18" charset="0"/>
                <a:cs typeface="Times New Roman" panose="02020603050405020304" pitchFamily="18" charset="0"/>
              </a:rPr>
              <a:t> 6</a:t>
            </a:r>
          </a:p>
          <a:p>
            <a:pPr algn="ctr"/>
            <a:r>
              <a:rPr lang="ru-RU" sz="2000" b="1" dirty="0">
                <a:solidFill>
                  <a:srgbClr val="7030A0"/>
                </a:solidFill>
                <a:latin typeface="Times New Roman" panose="02020603050405020304" pitchFamily="18" charset="0"/>
                <a:cs typeface="Times New Roman" panose="02020603050405020304" pitchFamily="18" charset="0"/>
              </a:rPr>
              <a:t>Режим работы: понедельник – четверг – с 9-00 до 17-00</a:t>
            </a:r>
          </a:p>
          <a:p>
            <a:pPr algn="ctr"/>
            <a:r>
              <a:rPr lang="ru-RU" sz="2000" b="1" dirty="0">
                <a:solidFill>
                  <a:srgbClr val="7030A0"/>
                </a:solidFill>
                <a:latin typeface="Times New Roman" panose="02020603050405020304" pitchFamily="18" charset="0"/>
                <a:cs typeface="Times New Roman" panose="02020603050405020304" pitchFamily="18" charset="0"/>
              </a:rPr>
              <a:t>пятница – с 9-00 до 16-00</a:t>
            </a:r>
          </a:p>
          <a:p>
            <a:pPr algn="ctr"/>
            <a:r>
              <a:rPr lang="ru-RU" sz="2000" b="1" dirty="0">
                <a:solidFill>
                  <a:srgbClr val="7030A0"/>
                </a:solidFill>
                <a:latin typeface="Times New Roman" panose="02020603050405020304" pitchFamily="18" charset="0"/>
                <a:cs typeface="Times New Roman" panose="02020603050405020304" pitchFamily="18" charset="0"/>
              </a:rPr>
              <a:t>Обед: с 13-00 до 14-00</a:t>
            </a:r>
          </a:p>
          <a:p>
            <a:pPr algn="ctr"/>
            <a:r>
              <a:rPr lang="ru-RU" sz="2000" b="1" dirty="0">
                <a:solidFill>
                  <a:srgbClr val="7030A0"/>
                </a:solidFill>
                <a:latin typeface="Times New Roman" panose="02020603050405020304" pitchFamily="18" charset="0"/>
                <a:cs typeface="Times New Roman" panose="02020603050405020304" pitchFamily="18" charset="0"/>
              </a:rPr>
              <a:t>Начальник управления – Бондарь Галина Петровна</a:t>
            </a:r>
          </a:p>
          <a:p>
            <a:pPr algn="ctr"/>
            <a:r>
              <a:rPr lang="ru-RU" sz="2000" b="1" dirty="0">
                <a:solidFill>
                  <a:srgbClr val="7030A0"/>
                </a:solidFill>
                <a:latin typeface="Times New Roman" panose="02020603050405020304" pitchFamily="18" charset="0"/>
                <a:cs typeface="Times New Roman" panose="02020603050405020304" pitchFamily="18" charset="0"/>
              </a:rPr>
              <a:t>телефон: 8(42362)91-8-70, факс: 8(42362)97-1-38</a:t>
            </a:r>
          </a:p>
          <a:p>
            <a:pPr algn="ctr"/>
            <a:r>
              <a:rPr lang="ru-RU" sz="2000" b="1" dirty="0">
                <a:solidFill>
                  <a:srgbClr val="7030A0"/>
                </a:solidFill>
                <a:latin typeface="Times New Roman" panose="02020603050405020304" pitchFamily="18" charset="0"/>
                <a:cs typeface="Times New Roman" panose="02020603050405020304" pitchFamily="18" charset="0"/>
              </a:rPr>
              <a:t>адрес электронной почты:</a:t>
            </a:r>
            <a:r>
              <a:rPr lang="en-US" sz="2000" b="1" dirty="0">
                <a:solidFill>
                  <a:srgbClr val="7030A0"/>
                </a:solidFill>
                <a:latin typeface="Times New Roman" panose="02020603050405020304" pitchFamily="18" charset="0"/>
                <a:cs typeface="Times New Roman" panose="02020603050405020304" pitchFamily="18" charset="0"/>
              </a:rPr>
              <a:t>fin620@list.ru</a:t>
            </a:r>
            <a:endParaRPr lang="ru-RU" sz="2000" b="1" dirty="0">
              <a:solidFill>
                <a:srgbClr val="7030A0"/>
              </a:solidFill>
              <a:latin typeface="Times New Roman" panose="02020603050405020304" pitchFamily="18" charset="0"/>
              <a:cs typeface="Times New Roman" panose="02020603050405020304" pitchFamily="18" charset="0"/>
            </a:endParaRPr>
          </a:p>
          <a:p>
            <a:pPr algn="ctr"/>
            <a:endParaRPr lang="ru-RU"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201775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37781</TotalTime>
  <Words>22476</Words>
  <Application>Microsoft Office PowerPoint</Application>
  <PresentationFormat>Широкоэкранный</PresentationFormat>
  <Paragraphs>4633</Paragraphs>
  <Slides>86</Slides>
  <Notes>0</Notes>
  <HiddenSlides>0</HiddenSlides>
  <MMClips>0</MMClips>
  <ScaleCrop>false</ScaleCrop>
  <HeadingPairs>
    <vt:vector size="8" baseType="variant">
      <vt:variant>
        <vt:lpstr>Использованные шрифты</vt:lpstr>
      </vt:variant>
      <vt:variant>
        <vt:i4>5</vt:i4>
      </vt:variant>
      <vt:variant>
        <vt:lpstr>Тема</vt:lpstr>
      </vt:variant>
      <vt:variant>
        <vt:i4>1</vt:i4>
      </vt:variant>
      <vt:variant>
        <vt:lpstr>Внедренные серверы OLE</vt:lpstr>
      </vt:variant>
      <vt:variant>
        <vt:i4>1</vt:i4>
      </vt:variant>
      <vt:variant>
        <vt:lpstr>Заголовки слайдов</vt:lpstr>
      </vt:variant>
      <vt:variant>
        <vt:i4>86</vt:i4>
      </vt:variant>
    </vt:vector>
  </HeadingPairs>
  <TitlesOfParts>
    <vt:vector size="93" baseType="lpstr">
      <vt:lpstr>Arial</vt:lpstr>
      <vt:lpstr>Calibri</vt:lpstr>
      <vt:lpstr>Calibri Light</vt:lpstr>
      <vt:lpstr>Courier New</vt:lpstr>
      <vt:lpstr>Times New Roman</vt:lpstr>
      <vt:lpstr>Тема Office</vt:lpstr>
      <vt:lpstr>Worksheet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Вера В. Клыкова</cp:lastModifiedBy>
  <cp:revision>1623</cp:revision>
  <cp:lastPrinted>2025-10-21T01:48:06Z</cp:lastPrinted>
  <dcterms:created xsi:type="dcterms:W3CDTF">2022-05-31T03:30:47Z</dcterms:created>
  <dcterms:modified xsi:type="dcterms:W3CDTF">2025-10-21T03:13:51Z</dcterms:modified>
</cp:coreProperties>
</file>