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C6FD7-8F19-7C20-4459-EBF3F7FD42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BB99347-06EF-8859-B1CE-58B0E30370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389E86-8316-DBAA-BCF2-E94121CFB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74AE8-A4D3-44B6-8A5E-120CA3E7859E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998E3C-85F2-4EDC-E6CE-E49674E52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21131A-5FE3-E4B9-6B9C-1A3D9FA84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43394-42A0-4ACF-94AD-DEF3E50F9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023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43799A-5119-2336-2FFC-5C9A552F6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97DA78-1F1A-83E6-80AD-6C7FADD086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11091E-741F-12D9-4B2F-C0584A093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74AE8-A4D3-44B6-8A5E-120CA3E7859E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52B8F6D-163F-D21B-B8D4-C6B25A744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74525E8-06DA-BBF7-0A37-FA48A1E88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43394-42A0-4ACF-94AD-DEF3E50F9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885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F0A5F-46F2-37CD-3654-13C091295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3673005-F02E-B487-142F-2357D68BE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18DC62-3A0F-B7AA-C984-1C2C94D46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74AE8-A4D3-44B6-8A5E-120CA3E7859E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688E12-FE94-2619-2879-982B60C73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FECBE2-CC51-D694-7315-74DF2D701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43394-42A0-4ACF-94AD-DEF3E50F9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19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42E1AD-A78F-25D2-5350-3DCD45A9C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D0E6F1-4443-C476-F416-7A4DF67002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BAD42DB-4A5D-7A15-43EA-46B4D502CE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E2DC10-30F8-0DEF-0AE2-E32A92FE8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74AE8-A4D3-44B6-8A5E-120CA3E7859E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82101B8-1C15-CEE2-3388-78A0C56EE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D83576C-BBB5-CF2A-C4D5-9628F49B7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43394-42A0-4ACF-94AD-DEF3E50F9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7126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D37967-ECC9-CA28-C448-2D772CAE6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4F92784-A2DC-0688-FBBA-BDEB1C6DF5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776FE3-73E1-E326-3C4B-3225B2394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08DC236-2488-52FE-74D3-E5569434DE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652E4A2-ECF5-5357-9437-380511D17A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A289BA0-483A-3D15-0D0C-6CF96BCFC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74AE8-A4D3-44B6-8A5E-120CA3E7859E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63C2744-747E-4716-B38C-5D6C91AA6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197BBED-9F27-4867-5D9A-A437A10BA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43394-42A0-4ACF-94AD-DEF3E50F9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053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91A80A-B018-DE1B-DC27-7B04CAA01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4E3323E-6242-E47C-604C-55909934D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74AE8-A4D3-44B6-8A5E-120CA3E7859E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0942659-5CCA-D1DF-D269-C40480D02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063059-74B7-23A6-D50E-98BB061A2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43394-42A0-4ACF-94AD-DEF3E50F9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417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8BCB218-D8DE-01E1-1472-59ACA925C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74AE8-A4D3-44B6-8A5E-120CA3E7859E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1AAC4E0-4C7B-EFC9-0946-743D26786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9165367-8F95-7934-4761-7CB238D8E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43394-42A0-4ACF-94AD-DEF3E50F9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913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A0C7D4-6ECC-8EB0-D62F-BC4686AD5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D1044B-C076-2A82-F517-7554F33C1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216FEE5-1F6E-DBC3-31EF-0EBD1E816C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F6EE71-618F-12C1-393F-6AF821AE3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74AE8-A4D3-44B6-8A5E-120CA3E7859E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65057D-42E5-11D0-B579-577AF9FEA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86246F-E6D4-3736-7384-2F1E87EC4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43394-42A0-4ACF-94AD-DEF3E50F9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700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00C3D5-70F1-6226-B3B4-C62F4E98C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572C2A2-907B-211E-4314-F922957BDD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1C9EF7-67D5-6E78-69D2-FF5EBDC544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53AE39F-F6D4-FC04-7CC6-5C0670004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74AE8-A4D3-44B6-8A5E-120CA3E7859E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EF8D626-EE6C-1F6E-9207-FA5C9402F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392AAA-9731-B44C-BD86-7369C5220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43394-42A0-4ACF-94AD-DEF3E50F9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014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6C9069-3846-0836-3831-71CA14BAD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A24CD40-CA92-FFB7-FF24-58194E5204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D15E1E-D672-D050-65A2-C0AEE5FCE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74AE8-A4D3-44B6-8A5E-120CA3E7859E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6240B3-824A-BB41-A41D-5F0D60A83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FF4B26-3025-7A23-E703-2C1BDC69F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43394-42A0-4ACF-94AD-DEF3E50F9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791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D42D37B-3BFC-CE1C-6D26-FE8AA0D9FE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C8276C0-D6E3-7143-3EC8-7A0642662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6AF015-F8E7-8E27-2BF9-EF55C67DD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74AE8-A4D3-44B6-8A5E-120CA3E7859E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B0EF95-EA12-E50C-29C7-5FC1FCE30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84B378-EF38-75A1-5C3F-28D096509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43394-42A0-4ACF-94AD-DEF3E50F9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040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2097A4-E3B2-159E-3391-D248EF0FA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D1AEBD-93BD-D876-3D5C-913449FEE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853C70-E84E-6F78-8CC5-A6D79CFE8E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B74AE8-A4D3-44B6-8A5E-120CA3E7859E}" type="datetimeFigureOut">
              <a:rPr lang="ru-RU" smtClean="0"/>
              <a:t>18.11.2025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2D13A4-32BF-AB74-FFC3-F01D6965CD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19A528-67E2-BE72-1D16-479EBC2BC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43394-42A0-4ACF-94AD-DEF3E50F95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07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suslugi.ru/help/faq/maternal_capital/2581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6D977F5-6EF3-9AFE-72DF-D759272E9E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81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226FB2E-86E4-D44E-223F-F72D060FB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3879542" cy="43411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9155647-D865-DE45-0E3B-993D1981CBEC}"/>
              </a:ext>
            </a:extLst>
          </p:cNvPr>
          <p:cNvSpPr txBox="1"/>
          <p:nvPr/>
        </p:nvSpPr>
        <p:spPr>
          <a:xfrm>
            <a:off x="4496149" y="-13894"/>
            <a:ext cx="7503851" cy="2304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Aft>
                <a:spcPts val="800"/>
              </a:spcAft>
              <a:buNone/>
            </a:pPr>
            <a:r>
              <a:rPr lang="ru-RU" sz="1200" b="1" kern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 такое программа долгосрочных сбережений</a:t>
            </a:r>
            <a:endParaRPr lang="ru-RU" sz="1200" kern="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spcAft>
                <a:spcPts val="800"/>
              </a:spcAft>
              <a:buNone/>
            </a:pPr>
            <a:r>
              <a:rPr lang="ru-RU" sz="1100" kern="0" dirty="0">
                <a:solidFill>
                  <a:srgbClr val="0B1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 1 января 2024 г. в России работает программа долгосрочных сбережений. С её помощью вы можете накопить средства, чтобы в будущем, например:</a:t>
            </a:r>
            <a:endParaRPr lang="ru-RU" sz="11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100" kern="0" dirty="0">
                <a:solidFill>
                  <a:srgbClr val="0B1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потратить их на обучение детей</a:t>
            </a:r>
          </a:p>
          <a:p>
            <a:pPr marL="342900" lvl="0" indent="-342900" algn="just" fontAlgn="base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100" kern="0" dirty="0">
                <a:solidFill>
                  <a:srgbClr val="0B1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внести первый взнос на покупку жилья</a:t>
            </a:r>
          </a:p>
          <a:p>
            <a:pPr marL="342900" lvl="0" indent="-342900" algn="just" fontAlgn="base"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100" kern="0" dirty="0">
                <a:solidFill>
                  <a:srgbClr val="0B1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использовать их как дополнительный доход к будущей пенсии</a:t>
            </a:r>
            <a:endParaRPr lang="ru-RU" sz="11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ts val="1800"/>
              </a:lnSpc>
              <a:spcAft>
                <a:spcPts val="800"/>
              </a:spcAft>
              <a:buNone/>
            </a:pPr>
            <a:r>
              <a:rPr lang="ru-RU" sz="1100" kern="0" dirty="0">
                <a:solidFill>
                  <a:srgbClr val="0B1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Негосударственный пенсионный фонд (НПФ), который вы выберете, будет инвестировать ваши средства, чтобы приумножить сбережения. При выполнении определённых условий вы получите от государства прибавку к своим сбережениям.</a:t>
            </a:r>
            <a:endParaRPr lang="ru-RU" sz="11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9477E79C-F59D-863F-AED8-67048DC8DEA5}"/>
              </a:ext>
            </a:extLst>
          </p:cNvPr>
          <p:cNvSpPr/>
          <p:nvPr/>
        </p:nvSpPr>
        <p:spPr>
          <a:xfrm>
            <a:off x="4030548" y="2367958"/>
            <a:ext cx="3197397" cy="136535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lnSpc>
                <a:spcPts val="1440"/>
              </a:lnSpc>
              <a:spcAft>
                <a:spcPts val="800"/>
              </a:spcAft>
            </a:pPr>
            <a:r>
              <a:rPr lang="ru-RU" sz="1200" b="1" kern="0" dirty="0">
                <a:solidFill>
                  <a:srgbClr val="0B1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 чего формируются сбережения</a:t>
            </a:r>
          </a:p>
          <a:p>
            <a:pPr algn="ctr" fontAlgn="base">
              <a:lnSpc>
                <a:spcPts val="1440"/>
              </a:lnSpc>
              <a:spcAft>
                <a:spcPts val="800"/>
              </a:spcAft>
            </a:pPr>
            <a:r>
              <a:rPr lang="ru-RU" sz="1200" kern="10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Личные взносы участника программы</a:t>
            </a:r>
          </a:p>
          <a:p>
            <a:pPr algn="ctr" fontAlgn="base">
              <a:lnSpc>
                <a:spcPts val="1440"/>
              </a:lnSpc>
              <a:spcAft>
                <a:spcPts val="800"/>
              </a:spcAft>
            </a:pPr>
            <a:r>
              <a:rPr lang="ru-RU" sz="1200" kern="10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Взносы работодателя</a:t>
            </a:r>
          </a:p>
          <a:p>
            <a:pPr algn="ctr" fontAlgn="base">
              <a:lnSpc>
                <a:spcPts val="1440"/>
              </a:lnSpc>
              <a:spcAft>
                <a:spcPts val="800"/>
              </a:spcAft>
            </a:pPr>
            <a:r>
              <a:rPr lang="ru-RU" sz="1200" kern="10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Средства софинансирования государством</a:t>
            </a:r>
          </a:p>
          <a:p>
            <a:pPr algn="ctr" fontAlgn="base">
              <a:lnSpc>
                <a:spcPts val="1440"/>
              </a:lnSpc>
              <a:spcAft>
                <a:spcPts val="800"/>
              </a:spcAft>
            </a:pPr>
            <a:r>
              <a:rPr lang="ru-RU" sz="1200" kern="100" dirty="0">
                <a:solidFill>
                  <a:schemeClr val="tx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Пенсионные накопления гражданина</a:t>
            </a:r>
            <a:endParaRPr lang="ru-RU" sz="1200" kern="100" dirty="0">
              <a:solidFill>
                <a:srgbClr val="7030A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7FB5AD-F0F1-E8DD-22D3-B25A5F828C20}"/>
              </a:ext>
            </a:extLst>
          </p:cNvPr>
          <p:cNvSpPr txBox="1"/>
          <p:nvPr/>
        </p:nvSpPr>
        <p:spPr>
          <a:xfrm>
            <a:off x="4496149" y="2077065"/>
            <a:ext cx="62188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spcAft>
                <a:spcPts val="800"/>
              </a:spcAft>
              <a:buNone/>
            </a:pPr>
            <a:r>
              <a:rPr lang="ru-RU" sz="1200" b="1" kern="0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Особенности программы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FED5A8B5-873A-6B89-A7B1-A036C0A5E466}"/>
              </a:ext>
            </a:extLst>
          </p:cNvPr>
          <p:cNvSpPr/>
          <p:nvPr/>
        </p:nvSpPr>
        <p:spPr>
          <a:xfrm>
            <a:off x="7498322" y="2381527"/>
            <a:ext cx="4601942" cy="136535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производятся выплаты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/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 истечении 15 лет с даты заключения договора</a:t>
            </a:r>
          </a:p>
          <a:p>
            <a:pPr lvl="0" algn="just" fontAlgn="base"/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 достижении возраста 55 лет — женщинам, 60 лет — мужчинам</a:t>
            </a:r>
          </a:p>
          <a:p>
            <a:pPr lvl="0" algn="just" fontAlgn="base"/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Досрочно — в особых жизненных ситуациях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2C07FF80-BEC0-67CD-4188-44FE7832CA00}"/>
              </a:ext>
            </a:extLst>
          </p:cNvPr>
          <p:cNvSpPr/>
          <p:nvPr/>
        </p:nvSpPr>
        <p:spPr>
          <a:xfrm>
            <a:off x="4437396" y="3905277"/>
            <a:ext cx="6375996" cy="13653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выплат</a:t>
            </a:r>
            <a:endParaRPr lang="ru-RU" sz="12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/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Периодические выплаты:</a:t>
            </a:r>
            <a:b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пожизненная</a:t>
            </a:r>
          </a:p>
          <a:p>
            <a:pPr marL="171450" lvl="0" indent="-171450" fontAlgn="base">
              <a:buFontTx/>
              <a:buChar char="-"/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 срок от 10 лет</a:t>
            </a:r>
          </a:p>
          <a:p>
            <a:pPr marL="171450" lvl="0" indent="-171450" fontAlgn="base">
              <a:buFontTx/>
              <a:buChar char="-"/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 другой срок по договорённости с НПФ</a:t>
            </a:r>
          </a:p>
          <a:p>
            <a:pPr lvl="0" fontAlgn="base"/>
            <a:r>
              <a:rPr lang="ru-RU" sz="12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Единовременная выплата — по истечении 15 лет с даты заключения договора</a:t>
            </a:r>
          </a:p>
        </p:txBody>
      </p:sp>
    </p:spTree>
    <p:extLst>
      <p:ext uri="{BB962C8B-B14F-4D97-AF65-F5344CB8AC3E}">
        <p14:creationId xmlns:p14="http://schemas.microsoft.com/office/powerpoint/2010/main" val="3899371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5A60F-B276-78D2-FC7C-2F855C75B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FDDA748-6318-CDEA-7577-036149B22A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81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C9B9AB3-B071-5DA1-5547-B9ECFD2A6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486"/>
            <a:ext cx="3053917" cy="3429000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C5BE278-3906-DB16-54C2-EE4DD05FE533}"/>
              </a:ext>
            </a:extLst>
          </p:cNvPr>
          <p:cNvSpPr/>
          <p:nvPr/>
        </p:nvSpPr>
        <p:spPr>
          <a:xfrm>
            <a:off x="3116063" y="347342"/>
            <a:ext cx="8655728" cy="113522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</a:t>
            </a:r>
          </a:p>
          <a:p>
            <a:pPr marL="342900" lvl="0" indent="-342900" algn="just" fontAlgn="base">
              <a:lnSpc>
                <a:spcPts val="18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kern="0" dirty="0">
                <a:solidFill>
                  <a:srgbClr val="0B1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Государственная поддержка предусматривает софинансирование взносов вкладчиков — участников программы</a:t>
            </a:r>
            <a:endParaRPr lang="ru-RU" sz="1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ts val="18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kern="0" dirty="0">
                <a:solidFill>
                  <a:srgbClr val="0B1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Исключение — единовременный взнос, когда гражданин </a:t>
            </a:r>
            <a:r>
              <a:rPr lang="ru-RU" sz="12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перевёл в программу пенсионные накопления</a:t>
            </a:r>
            <a:endParaRPr lang="ru-RU" sz="1200" kern="1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ts val="18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kern="0" dirty="0">
                <a:solidFill>
                  <a:srgbClr val="0B1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Максимальный размер софинансирования для всех вкладчиков одинаков — 36 000 ₽ в год. При этом его коэффициент зависит</a:t>
            </a:r>
            <a:r>
              <a:rPr lang="ru-RU" sz="1200" kern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от вашего среднемесячного дохода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003AD330-33B9-15E5-D138-DB85844100C9}"/>
              </a:ext>
            </a:extLst>
          </p:cNvPr>
          <p:cNvSpPr/>
          <p:nvPr/>
        </p:nvSpPr>
        <p:spPr>
          <a:xfrm>
            <a:off x="3116063" y="1599849"/>
            <a:ext cx="8720830" cy="105221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Налоговый вычет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участии в программе можно ежегодно получать налоговый вычет и возвращать часть оплаченного НДФЛ. Размер вычета — фактически перечисленная сумма взносов за год, но не более 400 000 ₽</a:t>
            </a:r>
          </a:p>
          <a:p>
            <a:pPr lvl="0" algn="just" fontAlgn="base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 можете вернуть сумму НДФЛ от 52 000 до 88 000 ₽ в год в зависимости от ставки, по которой вы платите НДФЛ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189F3A24-2651-8AB8-4AC9-E5F83B69180B}"/>
              </a:ext>
            </a:extLst>
          </p:cNvPr>
          <p:cNvSpPr/>
          <p:nvPr/>
        </p:nvSpPr>
        <p:spPr>
          <a:xfrm>
            <a:off x="3136920" y="2701452"/>
            <a:ext cx="8720830" cy="79364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Гарантии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Государство гарантирует сохранность внесённых вами средств и дохода от их инвестирования на общую сумму до 2,8 млн ₽, а также сохранность переведённых в программу пенсионных накоплений и суммы государственного софинансирования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55B680-48CE-DAD0-5301-788C7B52348A}"/>
              </a:ext>
            </a:extLst>
          </p:cNvPr>
          <p:cNvSpPr txBox="1"/>
          <p:nvPr/>
        </p:nvSpPr>
        <p:spPr>
          <a:xfrm>
            <a:off x="4688443" y="-117278"/>
            <a:ext cx="6156664" cy="416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fontAlgn="base">
              <a:lnSpc>
                <a:spcPts val="3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200" b="1" kern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Преимущества программы</a:t>
            </a:r>
            <a:endParaRPr lang="ru-RU" sz="1200" kern="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589A47-919A-59A8-8D47-912A267261EF}"/>
              </a:ext>
            </a:extLst>
          </p:cNvPr>
          <p:cNvSpPr txBox="1"/>
          <p:nvPr/>
        </p:nvSpPr>
        <p:spPr>
          <a:xfrm>
            <a:off x="63378" y="3495100"/>
            <a:ext cx="11708413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spcAft>
                <a:spcPts val="800"/>
              </a:spcAft>
              <a:buNone/>
            </a:pPr>
            <a:r>
              <a:rPr lang="ru-RU" sz="1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вступить в программу:</a:t>
            </a:r>
          </a:p>
          <a:p>
            <a:pPr marL="228600" indent="-228600" algn="just" fontAlgn="base">
              <a:spcAft>
                <a:spcPts val="800"/>
              </a:spcAft>
              <a:buAutoNum type="arabicPeriod"/>
            </a:pPr>
            <a:r>
              <a:rPr lang="ru-RU" sz="1200" kern="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Выбрать НПФ – оператор программы:</a:t>
            </a:r>
          </a:p>
          <a:p>
            <a:pPr marL="171450" indent="-171450" algn="just" fontAlgn="base">
              <a:spcAft>
                <a:spcPts val="800"/>
              </a:spcAft>
              <a:buFontTx/>
              <a:buChar char="-"/>
            </a:pPr>
            <a:r>
              <a:rPr lang="ru-RU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НПФ, подключённый к «</a:t>
            </a:r>
            <a:r>
              <a:rPr lang="ru-RU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Госключу</a:t>
            </a:r>
            <a:r>
              <a:rPr lang="ru-RU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— в таком НПФ можно подать </a:t>
            </a:r>
            <a:r>
              <a:rPr lang="ru-RU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о единовременном взносе на его сайте;</a:t>
            </a:r>
          </a:p>
          <a:p>
            <a:pPr marL="171450" indent="-171450" algn="just" fontAlgn="base">
              <a:spcAft>
                <a:spcPts val="800"/>
              </a:spcAft>
              <a:buFontTx/>
              <a:buChar char="-"/>
            </a:pPr>
            <a:r>
              <a:rPr lang="ru-RU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НПФ, не подключённый к «</a:t>
            </a:r>
            <a:r>
              <a:rPr lang="ru-RU" sz="12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Госключу</a:t>
            </a:r>
            <a:r>
              <a:rPr lang="ru-RU" sz="1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 fontAlgn="base">
              <a:spcAft>
                <a:spcPts val="800"/>
              </a:spcAft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dirty="0"/>
              <a:t>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Заключите договор с НПФ:</a:t>
            </a:r>
          </a:p>
          <a:p>
            <a:pPr marL="171450" indent="-171450" algn="just" fontAlgn="base">
              <a:spcAft>
                <a:spcPts val="800"/>
              </a:spcAft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Госуслугах, используя «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Госключ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— в настоящий момент эта возможность есть не во всех фондах;</a:t>
            </a:r>
          </a:p>
          <a:p>
            <a:pPr marL="171450" indent="-171450" algn="just" fontAlgn="base">
              <a:spcAft>
                <a:spcPts val="800"/>
              </a:spcAft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НПФ;</a:t>
            </a:r>
          </a:p>
          <a:p>
            <a:pPr marL="171450" indent="-171450" algn="just" fontAlgn="base">
              <a:spcAft>
                <a:spcPts val="800"/>
              </a:spcAft>
              <a:buFontTx/>
              <a:buChar char="-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личном обращении в НПФ.</a:t>
            </a:r>
          </a:p>
          <a:p>
            <a:pPr marL="342900" lvl="0" indent="-342900" fontAlgn="base">
              <a:lnSpc>
                <a:spcPts val="18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ru-RU" sz="12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ru-RU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желании </a:t>
            </a:r>
            <a:r>
              <a:rPr lang="ru-RU" sz="1200" u="sng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переведите пенсионные накопления в программу.</a:t>
            </a:r>
            <a:endParaRPr lang="ru-RU" sz="11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ts val="1440"/>
              </a:lnSpc>
              <a:spcAft>
                <a:spcPts val="800"/>
              </a:spcAft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Чтобы заключить договор по программе, переводить пенсионные накопления в выбранный НПФ необязательно. Вы можете оставить </a:t>
            </a:r>
          </a:p>
          <a:p>
            <a:pPr algn="just" fontAlgn="base">
              <a:lnSpc>
                <a:spcPts val="1440"/>
              </a:lnSpc>
              <a:spcAft>
                <a:spcPts val="800"/>
              </a:spcAft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в том фонде, где они сейчас формируются.</a:t>
            </a:r>
            <a:endParaRPr lang="ru-RU" sz="1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651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D4E7A-07F3-759E-D064-D744C50FA4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FD218D9-CC4E-0106-636F-DDF3B97BF0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81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48EA7FF7-4DB5-1E96-C219-F59E9B997566}"/>
              </a:ext>
            </a:extLst>
          </p:cNvPr>
          <p:cNvSpPr/>
          <p:nvPr/>
        </p:nvSpPr>
        <p:spPr>
          <a:xfrm>
            <a:off x="216023" y="577090"/>
            <a:ext cx="4119239" cy="271652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накопления остаются в системе обязательного пенсионного страхования</a:t>
            </a:r>
          </a:p>
          <a:p>
            <a:pPr lvl="0" fontAlgn="base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Выплаты производятся при достижении возраста 55 лет — женщинам, 60 лет — мужчинам</a:t>
            </a:r>
          </a:p>
          <a:p>
            <a:pPr lvl="0" fontAlgn="base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Пожизненная ежемесячная выплата</a:t>
            </a:r>
          </a:p>
          <a:p>
            <a:pPr lvl="0" fontAlgn="base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Нельзя досрочно получить накопления</a:t>
            </a:r>
          </a:p>
          <a:p>
            <a:pPr lvl="0" fontAlgn="base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Единовременную выплату можно получить при достижении 55 лет — женщинам, 60 лет — мужчинам, только если размер накопительной пенсии составляет 10% или меньше от величины прожиточного минимума пенсионера в целом по России</a:t>
            </a:r>
          </a:p>
          <a:p>
            <a:pPr lvl="0" fontAlgn="base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Пенсионные накопления не наследуются после назначения выплаты</a:t>
            </a:r>
          </a:p>
          <a:p>
            <a:pPr fontAlgn="base"/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0CE28DE-4197-3E03-511C-01B67824D61E}"/>
              </a:ext>
            </a:extLst>
          </p:cNvPr>
          <p:cNvSpPr/>
          <p:nvPr/>
        </p:nvSpPr>
        <p:spPr>
          <a:xfrm>
            <a:off x="4695054" y="577090"/>
            <a:ext cx="7192146" cy="25922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накопления переводятся в программу долгосрочных сбережений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 fontAlgn="base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 назначаются либо при достижении возраста 55 лет женщинами и 60 лет мужчинами, либо по истечении 15 лет с даты заключения договора.</a:t>
            </a:r>
          </a:p>
          <a:p>
            <a:pPr lvl="0" algn="just" fontAlgn="base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Гражданин может выбрать любой удобный вариант:</a:t>
            </a:r>
          </a:p>
          <a:p>
            <a:pPr marL="171450" lvl="0" indent="-171450" algn="just" fontAlgn="base">
              <a:buFontTx/>
              <a:buChar char="-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пожизненную ежемесячную выплату</a:t>
            </a:r>
          </a:p>
          <a:p>
            <a:pPr marL="171450" lvl="0" indent="-171450" algn="just" fontAlgn="base">
              <a:buFontTx/>
              <a:buChar char="-"/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срочную выплату продолжительностью по договорённости с НПФ</a:t>
            </a:r>
          </a:p>
          <a:p>
            <a:pPr lvl="0" algn="just" fontAlgn="base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досрочно получить накопления в особых жизненных ситуациях</a:t>
            </a:r>
          </a:p>
          <a:p>
            <a:pPr lvl="0" algn="just" fontAlgn="base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Единовременную выплату можно получить в любом из случаев:</a:t>
            </a:r>
            <a:b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 истечении 15 лет с даты заключения договора</a:t>
            </a:r>
          </a:p>
          <a:p>
            <a:pPr lvl="0" algn="just" fontAlgn="base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 достижении возраста 55 лет — женщинам, 60 лет — мужчинам, если размер пожизненной выплаты составляет 10% или меньше от величины прожиточного минимума пенсионера в целом по России.</a:t>
            </a:r>
          </a:p>
          <a:p>
            <a:pPr lvl="0" algn="just" fontAlgn="base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Пенсионные накопления наследуются до и после назначения срочной выплаты.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9642F9E-6453-E8BE-C2F4-3542A5CD2118}"/>
              </a:ext>
            </a:extLst>
          </p:cNvPr>
          <p:cNvSpPr txBox="1"/>
          <p:nvPr/>
        </p:nvSpPr>
        <p:spPr>
          <a:xfrm>
            <a:off x="2653682" y="0"/>
            <a:ext cx="6156664" cy="416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ts val="3000"/>
              </a:lnSpc>
              <a:spcAft>
                <a:spcPts val="800"/>
              </a:spcAft>
              <a:buNone/>
            </a:pPr>
            <a:r>
              <a:rPr lang="ru-RU" sz="1200" b="1" kern="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Преимущества перевода пенсионных накоплений в программу</a:t>
            </a:r>
            <a:endParaRPr lang="ru-RU" sz="800" kern="1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D3AADC-77A3-BB39-6233-5695643CD739}"/>
              </a:ext>
            </a:extLst>
          </p:cNvPr>
          <p:cNvSpPr txBox="1"/>
          <p:nvPr/>
        </p:nvSpPr>
        <p:spPr>
          <a:xfrm>
            <a:off x="260412" y="3329509"/>
            <a:ext cx="11671176" cy="2532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fontAlgn="base">
              <a:lnSpc>
                <a:spcPts val="3000"/>
              </a:lnSpc>
              <a:buSzPts val="1000"/>
              <a:tabLst>
                <a:tab pos="457200" algn="l"/>
              </a:tabLst>
            </a:pPr>
            <a:r>
              <a:rPr lang="ru-RU" sz="1200" b="1" kern="0" dirty="0">
                <a:solidFill>
                  <a:srgbClr val="0B1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перевести пенсионные накопления в программу</a:t>
            </a:r>
            <a:endParaRPr lang="ru-RU" sz="1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ts val="18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kern="0" dirty="0">
                <a:solidFill>
                  <a:srgbClr val="0B1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пенсионные накопления находятся в том же НПФ, с которым вы заключаете договор по программе, подайте в фонд заявление о единовременном взносе. По этому заявлению НПФ переведёт ваши пенсионные накопления в программу. </a:t>
            </a:r>
            <a:r>
              <a:rPr lang="ru-RU" sz="1200" u="none" strike="noStrike" kern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 фондах, подключённых к «</a:t>
            </a:r>
            <a:r>
              <a:rPr lang="ru-RU" sz="1200" u="none" strike="noStrike" kern="0" dirty="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Госключу</a:t>
            </a:r>
            <a:r>
              <a:rPr lang="ru-RU" sz="1200" u="none" strike="noStrike" kern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200" kern="0" dirty="0">
                <a:solidFill>
                  <a:srgbClr val="0B1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заявление можно подать на сайте НПФ. В другие нужно обращаться лично.</a:t>
            </a:r>
            <a:endParaRPr lang="ru-RU" sz="1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ts val="18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kern="0" dirty="0">
                <a:solidFill>
                  <a:srgbClr val="0B1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пенсионные накопления находятся в другом НПФ или в Социальном фонде (СФР), сначала их нужно перевести в НПФ, с которым вы заключили или планируете заключить договор по программе. Для этого нужно подать заявление </a:t>
            </a:r>
            <a:r>
              <a:rPr lang="ru-RU" sz="1200" u="none" strike="noStrike" kern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 срочном или досрочном переходе</a:t>
            </a:r>
            <a:r>
              <a:rPr lang="ru-RU" sz="1200" kern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kern="0" dirty="0">
                <a:solidFill>
                  <a:srgbClr val="0B1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После перевода средств в выбранный НПФ можно будет подать заявление о единовременном взносе</a:t>
            </a:r>
            <a:endParaRPr lang="ru-RU" sz="1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ts val="1800"/>
              </a:lnSpc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b="1" kern="0" dirty="0">
                <a:solidFill>
                  <a:srgbClr val="0B1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Пенсионные накопления и материнский капитал</a:t>
            </a:r>
            <a:endParaRPr lang="ru-RU" sz="1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ts val="18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kern="0" dirty="0">
                <a:solidFill>
                  <a:srgbClr val="0B1F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маткапитал направлялся на формирование пенсионных накоплений, при их переводе в программу он вернётся в СФР. Впоследствии его можно будет использовать </a:t>
            </a:r>
            <a:r>
              <a:rPr lang="ru-RU" sz="1200" u="none" strike="noStrike" kern="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 другие цели</a:t>
            </a:r>
            <a:endParaRPr lang="ru-RU" sz="1200" kern="1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5896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761</Words>
  <Application>Microsoft Office PowerPoint</Application>
  <PresentationFormat>Широкоэкранный</PresentationFormat>
  <Paragraphs>63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6</cp:revision>
  <dcterms:created xsi:type="dcterms:W3CDTF">2025-11-18T02:57:25Z</dcterms:created>
  <dcterms:modified xsi:type="dcterms:W3CDTF">2025-11-18T05:24:56Z</dcterms:modified>
</cp:coreProperties>
</file>